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256" r:id="rId2"/>
    <p:sldId id="257" r:id="rId3"/>
    <p:sldId id="364" r:id="rId4"/>
    <p:sldId id="258" r:id="rId5"/>
    <p:sldId id="259" r:id="rId6"/>
    <p:sldId id="260" r:id="rId7"/>
    <p:sldId id="261" r:id="rId8"/>
    <p:sldId id="262" r:id="rId9"/>
    <p:sldId id="263" r:id="rId10"/>
    <p:sldId id="264" r:id="rId11"/>
    <p:sldId id="265" r:id="rId12"/>
    <p:sldId id="271" r:id="rId13"/>
    <p:sldId id="266" r:id="rId14"/>
    <p:sldId id="267" r:id="rId15"/>
    <p:sldId id="268" r:id="rId16"/>
    <p:sldId id="269" r:id="rId17"/>
    <p:sldId id="270" r:id="rId18"/>
    <p:sldId id="272" r:id="rId19"/>
    <p:sldId id="273" r:id="rId20"/>
    <p:sldId id="274" r:id="rId21"/>
    <p:sldId id="276" r:id="rId22"/>
    <p:sldId id="277" r:id="rId23"/>
    <p:sldId id="275"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62"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63" r:id="rId84"/>
    <p:sldId id="337"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38" r:id="rId99"/>
    <p:sldId id="353" r:id="rId100"/>
    <p:sldId id="359" r:id="rId101"/>
    <p:sldId id="354" r:id="rId102"/>
    <p:sldId id="355" r:id="rId103"/>
    <p:sldId id="356" r:id="rId104"/>
    <p:sldId id="360" r:id="rId105"/>
    <p:sldId id="361" r:id="rId106"/>
    <p:sldId id="357" r:id="rId107"/>
    <p:sldId id="358" r:id="rId108"/>
  </p:sldIdLst>
  <p:sldSz cx="12192000" cy="6858000"/>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81"/>
    <a:srgbClr val="FBCEC5"/>
    <a:srgbClr val="F4B184"/>
    <a:srgbClr val="F09252"/>
    <a:srgbClr val="0070C0"/>
    <a:srgbClr val="4CC1EF"/>
    <a:srgbClr val="13A1D9"/>
    <a:srgbClr val="0D6B91"/>
    <a:srgbClr val="98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72" autoAdjust="0"/>
    <p:restoredTop sz="94660"/>
  </p:normalViewPr>
  <p:slideViewPr>
    <p:cSldViewPr snapToGrid="0">
      <p:cViewPr varScale="1">
        <p:scale>
          <a:sx n="91" d="100"/>
          <a:sy n="91" d="100"/>
        </p:scale>
        <p:origin x="11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endParaRPr lang="zh-TW" altLang="en-US"/>
          </a:p>
        </p:txBody>
      </p:sp>
      <p:sp>
        <p:nvSpPr>
          <p:cNvPr id="4" name="頁尾版面配置區 3"/>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B90A7DE5-D7F8-483C-A72A-B4F1E765DD09}" type="slidenum">
              <a:rPr lang="zh-TW" altLang="en-US" smtClean="0"/>
              <a:t>‹#›</a:t>
            </a:fld>
            <a:endParaRPr lang="zh-TW" altLang="en-US"/>
          </a:p>
        </p:txBody>
      </p:sp>
    </p:spTree>
    <p:extLst>
      <p:ext uri="{BB962C8B-B14F-4D97-AF65-F5344CB8AC3E}">
        <p14:creationId xmlns:p14="http://schemas.microsoft.com/office/powerpoint/2010/main" val="38429535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zh-TW" altLang="en-US"/>
          </a:p>
        </p:txBody>
      </p:sp>
      <p:sp>
        <p:nvSpPr>
          <p:cNvPr id="5" name="備忘稿版面配置區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32050502-075E-4838-BE1D-ABB6DF460172}" type="slidenum">
              <a:rPr lang="zh-TW" altLang="en-US" smtClean="0"/>
              <a:t>‹#›</a:t>
            </a:fld>
            <a:endParaRPr lang="zh-TW" altLang="en-US"/>
          </a:p>
        </p:txBody>
      </p:sp>
    </p:spTree>
    <p:extLst>
      <p:ext uri="{BB962C8B-B14F-4D97-AF65-F5344CB8AC3E}">
        <p14:creationId xmlns:p14="http://schemas.microsoft.com/office/powerpoint/2010/main" val="2725944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9318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231000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034775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152103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368819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449260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513738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724026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181515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8374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92865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5919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92268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6964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8728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3126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235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1279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59629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4140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75771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5961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1338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91763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63260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29828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04805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5923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9523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67561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03586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83823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82873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48772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01786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12270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78259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9620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90568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3797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1948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5550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41193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32292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59465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611619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37012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57149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79663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51957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2234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53345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14305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72819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73363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05046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31890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64899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18967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80583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956970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1321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84067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28300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36708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91225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193740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412797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04651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604908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602490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11308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4483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129050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762943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964446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561070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9997685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39549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756619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80472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20688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819391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0618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56639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17068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278561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156124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449171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221234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87897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076950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532252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08098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2106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149023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461714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893824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583269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147600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313077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859830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797878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9583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999661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8269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239982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225604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30461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A287D1E-176F-4C7A-B76D-BDA9379F0CAC}" type="slidenum">
              <a:rPr lang="zh-TW" altLang="en-US" smtClean="0"/>
              <a:t>‹#›</a:t>
            </a:fld>
            <a:endParaRPr lang="zh-TW" altLang="en-US"/>
          </a:p>
        </p:txBody>
      </p:sp>
      <p:pic>
        <p:nvPicPr>
          <p:cNvPr id="7" name="Picture 3" descr="E:\002-KIMS BUSINESS\007-02-Googleslidesppt\02-GSppt-Contents-Kim\20170215\03-abs\item02-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flipH="1" flipV="1">
            <a:off x="34789" y="5943381"/>
            <a:ext cx="879830" cy="949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3-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07065" y="23065"/>
            <a:ext cx="1008000" cy="96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0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4100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165500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372981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193169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79420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1589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168280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87D1E-176F-4C7A-B76D-BDA9379F0CAC}" type="slidenum">
              <a:rPr lang="zh-TW" altLang="en-US" smtClean="0"/>
              <a:t>‹#›</a:t>
            </a:fld>
            <a:endParaRPr lang="zh-TW" altLang="en-US"/>
          </a:p>
        </p:txBody>
      </p:sp>
    </p:spTree>
    <p:extLst>
      <p:ext uri="{BB962C8B-B14F-4D97-AF65-F5344CB8AC3E}">
        <p14:creationId xmlns:p14="http://schemas.microsoft.com/office/powerpoint/2010/main" val="2456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0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jctv.ntut.edu.tw/u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ch.jctv.ntut.edu.tw/schoolinfo/login.zu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9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9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9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9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9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檢測\聯合會log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726" y="125377"/>
            <a:ext cx="5441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0"/>
          <p:cNvSpPr>
            <a:spLocks noChangeArrowheads="1"/>
          </p:cNvSpPr>
          <p:nvPr/>
        </p:nvSpPr>
        <p:spPr bwMode="auto">
          <a:xfrm>
            <a:off x="2706728" y="1536093"/>
            <a:ext cx="8057013"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eaLnBrk="1" hangingPunct="1"/>
            <a:r>
              <a:rPr lang="en-US" altLang="zh-TW" sz="4800" b="1" dirty="0" smtClean="0">
                <a:solidFill>
                  <a:srgbClr val="C00000"/>
                </a:solidFill>
                <a:latin typeface="微軟正黑體" panose="020B0604030504040204" pitchFamily="34" charset="-120"/>
                <a:ea typeface="微軟正黑體" panose="020B0604030504040204" pitchFamily="34" charset="-120"/>
              </a:rPr>
              <a:t>110</a:t>
            </a:r>
            <a:r>
              <a:rPr lang="zh-TW" altLang="en-US" sz="4800" b="1" dirty="0" smtClean="0">
                <a:solidFill>
                  <a:srgbClr val="C00000"/>
                </a:solidFill>
                <a:latin typeface="微軟正黑體" panose="020B0604030504040204" pitchFamily="34" charset="-120"/>
                <a:ea typeface="微軟正黑體" panose="020B0604030504040204" pitchFamily="34" charset="-120"/>
              </a:rPr>
              <a:t>學年</a:t>
            </a:r>
            <a:r>
              <a:rPr lang="zh-TW" altLang="en-US" sz="4800" b="1" dirty="0">
                <a:solidFill>
                  <a:srgbClr val="C00000"/>
                </a:solidFill>
                <a:latin typeface="微軟正黑體" panose="020B0604030504040204" pitchFamily="34" charset="-120"/>
                <a:ea typeface="微軟正黑體" panose="020B0604030504040204" pitchFamily="34" charset="-120"/>
              </a:rPr>
              <a:t>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r" eaLnBrk="1" hangingPunct="1"/>
            <a:r>
              <a:rPr lang="zh-TW" altLang="en-US" sz="5500" b="1" dirty="0">
                <a:solidFill>
                  <a:srgbClr val="0033CC"/>
                </a:solidFill>
                <a:latin typeface="微軟正黑體" panose="020B0604030504040204" pitchFamily="34" charset="-120"/>
                <a:ea typeface="微軟正黑體" panose="020B0604030504040204" pitchFamily="34" charset="-120"/>
              </a:rPr>
              <a:t>試務</a:t>
            </a:r>
            <a:r>
              <a:rPr lang="zh-TW" altLang="en-US" sz="5500" b="1" dirty="0" smtClean="0">
                <a:solidFill>
                  <a:srgbClr val="0033CC"/>
                </a:solidFill>
                <a:latin typeface="微軟正黑體" panose="020B0604030504040204" pitchFamily="34" charset="-120"/>
                <a:ea typeface="微軟正黑體" panose="020B0604030504040204" pitchFamily="34" charset="-120"/>
              </a:rPr>
              <a:t>作業暨系統操作說明</a:t>
            </a:r>
            <a:endParaRPr lang="zh-TW" altLang="en-US" sz="5500" b="1" dirty="0">
              <a:solidFill>
                <a:srgbClr val="0033CC"/>
              </a:solidFill>
              <a:latin typeface="微軟正黑體" panose="020B0604030504040204" pitchFamily="34" charset="-120"/>
              <a:ea typeface="微軟正黑體" panose="020B0604030504040204" pitchFamily="34" charset="-120"/>
            </a:endParaRPr>
          </a:p>
        </p:txBody>
      </p:sp>
      <p:grpSp>
        <p:nvGrpSpPr>
          <p:cNvPr id="6" name="群組 2"/>
          <p:cNvGrpSpPr>
            <a:grpSpLocks/>
          </p:cNvGrpSpPr>
          <p:nvPr/>
        </p:nvGrpSpPr>
        <p:grpSpPr bwMode="auto">
          <a:xfrm>
            <a:off x="-5524" y="2500277"/>
            <a:ext cx="12204700" cy="4365625"/>
            <a:chOff x="-12700" y="2569945"/>
            <a:chExt cx="12204700" cy="4366311"/>
          </a:xfrm>
        </p:grpSpPr>
        <p:grpSp>
          <p:nvGrpSpPr>
            <p:cNvPr id="7" name="群組 5"/>
            <p:cNvGrpSpPr>
              <a:grpSpLocks/>
            </p:cNvGrpSpPr>
            <p:nvPr/>
          </p:nvGrpSpPr>
          <p:grpSpPr bwMode="auto">
            <a:xfrm>
              <a:off x="-12700" y="2569946"/>
              <a:ext cx="6740759" cy="4366310"/>
              <a:chOff x="129389" y="1189849"/>
              <a:chExt cx="9778054" cy="5628803"/>
            </a:xfrm>
          </p:grpSpPr>
          <p:pic>
            <p:nvPicPr>
              <p:cNvPr id="12" name="圖片 1"/>
              <p:cNvPicPr>
                <a:picLocks noChangeAspect="1"/>
              </p:cNvPicPr>
              <p:nvPr/>
            </p:nvPicPr>
            <p:blipFill>
              <a:blip r:embed="rId4">
                <a:extLst>
                  <a:ext uri="{28A0092B-C50C-407E-A947-70E740481C1C}">
                    <a14:useLocalDpi xmlns:a14="http://schemas.microsoft.com/office/drawing/2010/main" val="0"/>
                  </a:ext>
                </a:extLst>
              </a:blip>
              <a:srcRect l="211" t="3008" r="2423" b="-89"/>
              <a:stretch>
                <a:fillRect/>
              </a:stretch>
            </p:blipFill>
            <p:spPr bwMode="auto">
              <a:xfrm>
                <a:off x="129389" y="3020089"/>
                <a:ext cx="9778054" cy="37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234" b="23056"/>
              <a:stretch>
                <a:fillRect/>
              </a:stretch>
            </p:blipFill>
            <p:spPr bwMode="auto">
              <a:xfrm>
                <a:off x="1847690" y="1189849"/>
                <a:ext cx="2500018" cy="226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圖片 8"/>
            <p:cNvPicPr>
              <a:picLocks noChangeAspect="1"/>
            </p:cNvPicPr>
            <p:nvPr/>
          </p:nvPicPr>
          <p:blipFill>
            <a:blip r:embed="rId6">
              <a:extLst>
                <a:ext uri="{28A0092B-C50C-407E-A947-70E740481C1C}">
                  <a14:useLocalDpi xmlns:a14="http://schemas.microsoft.com/office/drawing/2010/main" val="0"/>
                </a:ext>
              </a:extLst>
            </a:blip>
            <a:srcRect l="2979" r="41139"/>
            <a:stretch>
              <a:fillRect/>
            </a:stretch>
          </p:blipFill>
          <p:spPr bwMode="auto">
            <a:xfrm>
              <a:off x="6728059" y="2569945"/>
              <a:ext cx="5463941" cy="436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8308" y="3958681"/>
              <a:ext cx="2419181" cy="219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0996" y="4247327"/>
              <a:ext cx="1352731" cy="20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
            <p:cNvSpPr txBox="1">
              <a:spLocks noChangeArrowheads="1"/>
            </p:cNvSpPr>
            <p:nvPr/>
          </p:nvSpPr>
          <p:spPr bwMode="auto">
            <a:xfrm>
              <a:off x="5169344" y="5651062"/>
              <a:ext cx="2294218" cy="58486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3200" b="1" dirty="0" smtClean="0">
                  <a:solidFill>
                    <a:srgbClr val="002060"/>
                  </a:solidFill>
                  <a:latin typeface="微軟正黑體" panose="020B0604030504040204" pitchFamily="34" charset="-120"/>
                  <a:ea typeface="微軟正黑體" panose="020B0604030504040204" pitchFamily="34" charset="-120"/>
                </a:rPr>
                <a:t>110 </a:t>
              </a:r>
              <a:r>
                <a:rPr lang="zh-TW" altLang="en-US" sz="3200" b="1" dirty="0" smtClean="0">
                  <a:solidFill>
                    <a:srgbClr val="002060"/>
                  </a:solidFill>
                  <a:latin typeface="微軟正黑體" panose="020B0604030504040204" pitchFamily="34" charset="-120"/>
                  <a:ea typeface="微軟正黑體" panose="020B0604030504040204" pitchFamily="34" charset="-120"/>
                </a:rPr>
                <a:t>年 </a:t>
              </a:r>
              <a:r>
                <a:rPr lang="en-US" altLang="zh-TW" sz="3200" b="1" dirty="0" smtClean="0">
                  <a:solidFill>
                    <a:srgbClr val="002060"/>
                  </a:solidFill>
                  <a:latin typeface="微軟正黑體" panose="020B0604030504040204" pitchFamily="34" charset="-120"/>
                  <a:ea typeface="微軟正黑體" panose="020B0604030504040204" pitchFamily="34" charset="-120"/>
                </a:rPr>
                <a:t>4 </a:t>
              </a:r>
              <a:r>
                <a:rPr lang="zh-TW" altLang="en-US" sz="3200" b="1" dirty="0" smtClean="0">
                  <a:solidFill>
                    <a:srgbClr val="002060"/>
                  </a:solidFill>
                  <a:latin typeface="微軟正黑體" panose="020B0604030504040204" pitchFamily="34" charset="-120"/>
                  <a:ea typeface="微軟正黑體" panose="020B0604030504040204" pitchFamily="34" charset="-120"/>
                </a:rPr>
                <a:t>月</a:t>
              </a:r>
              <a:endParaRPr lang="zh-TW" altLang="en-US" sz="3200" b="1" dirty="0">
                <a:solidFill>
                  <a:srgbClr val="00206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35719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304800"/>
            <a:ext cx="10515600" cy="661988"/>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報名方式</a:t>
            </a:r>
            <a:r>
              <a:rPr lang="en-US" altLang="zh-TW" sz="3600" b="1" dirty="0" smtClean="0">
                <a:solidFill>
                  <a:srgbClr val="0033CC"/>
                </a:solidFill>
                <a:latin typeface="微軟正黑體" panose="020B0604030504040204" pitchFamily="34" charset="-120"/>
                <a:ea typeface="微軟正黑體" panose="020B0604030504040204" pitchFamily="34" charset="-120"/>
              </a:rPr>
              <a:t>(3/10)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6226162"/>
            <a:ext cx="8296275" cy="372668"/>
          </a:xfrm>
        </p:spPr>
        <p:txBody>
          <a:bodyPr>
            <a:no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rPr>
              <a:t>免試生僅得就國中學校</a:t>
            </a:r>
            <a:r>
              <a:rPr lang="zh-TW" altLang="zh-TW" sz="2400" b="1" dirty="0">
                <a:solidFill>
                  <a:srgbClr val="C00000"/>
                </a:solidFill>
                <a:latin typeface="微軟正黑體" panose="020B0604030504040204" pitchFamily="34" charset="-120"/>
                <a:ea typeface="微軟正黑體" panose="020B0604030504040204" pitchFamily="34" charset="-120"/>
              </a:rPr>
              <a:t>集體報名</a:t>
            </a:r>
            <a:r>
              <a:rPr lang="zh-TW" altLang="en-US" sz="2400" b="1" dirty="0">
                <a:solidFill>
                  <a:srgbClr val="C00000"/>
                </a:solidFill>
                <a:latin typeface="微軟正黑體" panose="020B0604030504040204" pitchFamily="34" charset="-120"/>
                <a:ea typeface="微軟正黑體" panose="020B0604030504040204" pitchFamily="34" charset="-120"/>
              </a:rPr>
              <a:t>或</a:t>
            </a:r>
            <a:r>
              <a:rPr lang="zh-TW" altLang="zh-TW" sz="2400" b="1" dirty="0">
                <a:solidFill>
                  <a:srgbClr val="C00000"/>
                </a:solidFill>
                <a:latin typeface="微軟正黑體" panose="020B0604030504040204" pitchFamily="34" charset="-120"/>
                <a:ea typeface="微軟正黑體" panose="020B0604030504040204" pitchFamily="34" charset="-120"/>
              </a:rPr>
              <a:t>個別網路報名擇一</a:t>
            </a:r>
            <a:r>
              <a:rPr lang="zh-TW" altLang="zh-TW" sz="2400" b="1" dirty="0" smtClean="0">
                <a:solidFill>
                  <a:srgbClr val="C00000"/>
                </a:solidFill>
                <a:latin typeface="微軟正黑體" panose="020B0604030504040204" pitchFamily="34" charset="-120"/>
                <a:ea typeface="微軟正黑體" panose="020B0604030504040204" pitchFamily="34" charset="-120"/>
              </a:rPr>
              <a:t>辦理</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400844" y="1037431"/>
            <a:ext cx="11390312" cy="5073454"/>
            <a:chOff x="306388" y="2159000"/>
            <a:chExt cx="11390312" cy="5073454"/>
          </a:xfrm>
        </p:grpSpPr>
        <p:grpSp>
          <p:nvGrpSpPr>
            <p:cNvPr id="24" name="群組 32"/>
            <p:cNvGrpSpPr>
              <a:grpSpLocks/>
            </p:cNvGrpSpPr>
            <p:nvPr/>
          </p:nvGrpSpPr>
          <p:grpSpPr bwMode="auto">
            <a:xfrm>
              <a:off x="306388" y="2159000"/>
              <a:ext cx="11390312" cy="5073454"/>
              <a:chOff x="341023" y="1327333"/>
              <a:chExt cx="8570955" cy="5072191"/>
            </a:xfrm>
          </p:grpSpPr>
          <p:grpSp>
            <p:nvGrpSpPr>
              <p:cNvPr id="30" name="群組 33"/>
              <p:cNvGrpSpPr>
                <a:grpSpLocks/>
              </p:cNvGrpSpPr>
              <p:nvPr/>
            </p:nvGrpSpPr>
            <p:grpSpPr bwMode="auto">
              <a:xfrm>
                <a:off x="341023" y="1327333"/>
                <a:ext cx="8570955" cy="5072191"/>
                <a:chOff x="864910" y="1870496"/>
                <a:chExt cx="6069485" cy="3450310"/>
              </a:xfrm>
            </p:grpSpPr>
            <p:sp>
              <p:nvSpPr>
                <p:cNvPr id="42" name="íšḷiḑe">
                  <a:extLst/>
                </p:cNvPr>
                <p:cNvSpPr/>
                <p:nvPr/>
              </p:nvSpPr>
              <p:spPr bwMode="auto">
                <a:xfrm>
                  <a:off x="908898" y="1933113"/>
                  <a:ext cx="5977280" cy="3266776"/>
                </a:xfrm>
                <a:prstGeom prst="rect">
                  <a:avLst/>
                </a:prstGeom>
                <a:solidFill>
                  <a:schemeClr val="bg1">
                    <a:lumMod val="95000"/>
                  </a:schemeClr>
                </a:solidFill>
                <a:ln>
                  <a:noFill/>
                </a:ln>
                <a:extLst/>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43" name="íṡlíḓe">
                  <a:extLst/>
                </p:cNvPr>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eaLnBrk="1" fontAlgn="auto" hangingPunct="1">
                    <a:spcBef>
                      <a:spcPts val="0"/>
                    </a:spcBef>
                    <a:spcAft>
                      <a:spcPts val="0"/>
                    </a:spcAft>
                    <a:defRPr/>
                  </a:pPr>
                  <a:endParaRPr>
                    <a:latin typeface="+mn-lt"/>
                    <a:ea typeface="+mn-ea"/>
                  </a:endParaRPr>
                </a:p>
              </p:txBody>
            </p:sp>
            <p:sp>
              <p:nvSpPr>
                <p:cNvPr id="44" name="iṡļîḋe">
                  <a:extLst/>
                </p:cNvPr>
                <p:cNvSpPr/>
                <p:nvPr/>
              </p:nvSpPr>
              <p:spPr bwMode="auto">
                <a:xfrm>
                  <a:off x="864910" y="5199889"/>
                  <a:ext cx="6069485" cy="120917"/>
                </a:xfrm>
                <a:prstGeom prst="rect">
                  <a:avLst/>
                </a:prstGeom>
                <a:solidFill>
                  <a:schemeClr val="tx1">
                    <a:lumMod val="50000"/>
                    <a:lumOff val="50000"/>
                  </a:schemeClr>
                </a:solidFill>
                <a:ln>
                  <a:noFill/>
                </a:ln>
                <a:extLst/>
              </p:spPr>
              <p:txBody>
                <a:bodyPr anchor="ctr">
                  <a:normAutofit fontScale="40000" lnSpcReduction="20000"/>
                </a:bodyPr>
                <a:lstStyle/>
                <a:p>
                  <a:pPr algn="ctr" eaLnBrk="1" fontAlgn="auto" hangingPunct="1">
                    <a:spcBef>
                      <a:spcPts val="0"/>
                    </a:spcBef>
                    <a:spcAft>
                      <a:spcPts val="0"/>
                    </a:spcAft>
                    <a:defRPr/>
                  </a:pPr>
                  <a:endParaRPr>
                    <a:latin typeface="+mn-lt"/>
                    <a:ea typeface="+mn-ea"/>
                  </a:endParaRPr>
                </a:p>
              </p:txBody>
            </p:sp>
            <p:cxnSp>
              <p:nvCxnSpPr>
                <p:cNvPr id="45" name="直接连接符 7">
                  <a:extLst/>
                </p:cNvPr>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6" name="直接连接符 8">
                  <a:extLst/>
                </p:cNvPr>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1" name="í$lîḍè"/>
              <p:cNvSpPr txBox="1">
                <a:spLocks noChangeArrowheads="1"/>
              </p:cNvSpPr>
              <p:nvPr/>
            </p:nvSpPr>
            <p:spPr bwMode="auto">
              <a:xfrm>
                <a:off x="1346768" y="2618574"/>
                <a:ext cx="895424" cy="93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b="1">
                    <a:latin typeface="微軟正黑體" panose="020B0604030504040204" pitchFamily="34" charset="-120"/>
                    <a:ea typeface="微軟正黑體" panose="020B0604030504040204" pitchFamily="34" charset="-120"/>
                  </a:rPr>
                  <a:t>網路</a:t>
                </a:r>
                <a:endParaRPr lang="en-US" altLang="zh-TW" b="1">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b="1">
                    <a:latin typeface="微軟正黑體" panose="020B0604030504040204" pitchFamily="34" charset="-120"/>
                    <a:ea typeface="微軟正黑體" panose="020B0604030504040204" pitchFamily="34" charset="-120"/>
                  </a:rPr>
                  <a:t>報名</a:t>
                </a:r>
                <a:endParaRPr lang="en-US" altLang="zh-CN" b="1">
                  <a:latin typeface="微軟正黑體" panose="020B0604030504040204" pitchFamily="34" charset="-120"/>
                  <a:ea typeface="微軟正黑體" panose="020B0604030504040204" pitchFamily="34" charset="-120"/>
                </a:endParaRPr>
              </a:p>
            </p:txBody>
          </p:sp>
          <p:sp>
            <p:nvSpPr>
              <p:cNvPr id="32" name="îṡļide"/>
              <p:cNvSpPr txBox="1">
                <a:spLocks noChangeArrowheads="1"/>
              </p:cNvSpPr>
              <p:nvPr/>
            </p:nvSpPr>
            <p:spPr bwMode="auto">
              <a:xfrm>
                <a:off x="2442395" y="2426136"/>
                <a:ext cx="2715782" cy="118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b="1" dirty="0">
                    <a:solidFill>
                      <a:srgbClr val="7030A0"/>
                    </a:solidFill>
                    <a:latin typeface="微軟正黑體" panose="020B0604030504040204" pitchFamily="34" charset="-120"/>
                    <a:ea typeface="微軟正黑體" panose="020B0604030504040204" pitchFamily="34" charset="-120"/>
                  </a:rPr>
                  <a:t>國中集體報名</a:t>
                </a:r>
                <a:endParaRPr lang="en-US" altLang="zh-TW"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2000" b="1" dirty="0" smtClean="0">
                    <a:solidFill>
                      <a:srgbClr val="C00000"/>
                    </a:solidFill>
                    <a:latin typeface="微軟正黑體" panose="020B0604030504040204" pitchFamily="34" charset="-120"/>
                    <a:ea typeface="微軟正黑體" panose="020B0604030504040204" pitchFamily="34" charset="-120"/>
                  </a:rPr>
                  <a:t>110/5/17</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一）</a:t>
                </a:r>
                <a:r>
                  <a:rPr lang="en-US" altLang="zh-TW" sz="2000" b="1" dirty="0">
                    <a:solidFill>
                      <a:srgbClr val="C00000"/>
                    </a:solidFill>
                    <a:latin typeface="微軟正黑體" panose="020B0604030504040204" pitchFamily="34" charset="-120"/>
                    <a:ea typeface="微軟正黑體" panose="020B0604030504040204" pitchFamily="34" charset="-120"/>
                  </a:rPr>
                  <a:t>10:00</a:t>
                </a:r>
                <a:r>
                  <a:rPr lang="zh-TW" altLang="en-US" sz="2000" b="1" dirty="0">
                    <a:solidFill>
                      <a:srgbClr val="C00000"/>
                    </a:solidFill>
                    <a:latin typeface="微軟正黑體" panose="020B0604030504040204" pitchFamily="34" charset="-120"/>
                    <a:ea typeface="微軟正黑體" panose="020B0604030504040204" pitchFamily="34" charset="-120"/>
                  </a:rPr>
                  <a:t>至</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2000" b="1" dirty="0">
                    <a:solidFill>
                      <a:srgbClr val="C00000"/>
                    </a:solidFill>
                    <a:latin typeface="微軟正黑體" panose="020B0604030504040204" pitchFamily="34" charset="-120"/>
                    <a:ea typeface="微軟正黑體" panose="020B0604030504040204" pitchFamily="34" charset="-120"/>
                  </a:rPr>
                  <a:t> </a:t>
                </a:r>
                <a:r>
                  <a:rPr lang="en-US" altLang="zh-TW" sz="2000" b="1" dirty="0" smtClean="0">
                    <a:solidFill>
                      <a:srgbClr val="C00000"/>
                    </a:solidFill>
                    <a:latin typeface="微軟正黑體" panose="020B0604030504040204" pitchFamily="34" charset="-120"/>
                    <a:ea typeface="微軟正黑體" panose="020B0604030504040204" pitchFamily="34" charset="-120"/>
                  </a:rPr>
                  <a:t>110/5/21</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五）</a:t>
                </a:r>
                <a:r>
                  <a:rPr lang="en-US" altLang="zh-TW" sz="2000" b="1" dirty="0">
                    <a:solidFill>
                      <a:srgbClr val="C00000"/>
                    </a:solidFill>
                    <a:latin typeface="微軟正黑體" panose="020B0604030504040204" pitchFamily="34" charset="-120"/>
                    <a:ea typeface="微軟正黑體" panose="020B0604030504040204" pitchFamily="34" charset="-120"/>
                  </a:rPr>
                  <a:t>12:00</a:t>
                </a:r>
                <a:r>
                  <a:rPr lang="zh-TW" altLang="en-US" sz="2000" b="1" dirty="0">
                    <a:solidFill>
                      <a:srgbClr val="C00000"/>
                    </a:solidFill>
                    <a:latin typeface="微軟正黑體" panose="020B0604030504040204" pitchFamily="34" charset="-120"/>
                    <a:ea typeface="微軟正黑體" panose="020B0604030504040204" pitchFamily="34" charset="-120"/>
                  </a:rPr>
                  <a:t>止</a:t>
                </a:r>
                <a:r>
                  <a:rPr lang="en-US" altLang="zh-TW" sz="2000" b="1" dirty="0">
                    <a:solidFill>
                      <a:srgbClr val="C00000"/>
                    </a:solidFill>
                    <a:latin typeface="微軟正黑體" panose="020B0604030504040204" pitchFamily="34" charset="-120"/>
                    <a:ea typeface="微軟正黑體" panose="020B0604030504040204" pitchFamily="34" charset="-120"/>
                  </a:rPr>
                  <a:t> </a:t>
                </a:r>
              </a:p>
            </p:txBody>
          </p:sp>
          <p:sp>
            <p:nvSpPr>
              <p:cNvPr id="33" name="íS1iḋé"/>
              <p:cNvSpPr txBox="1">
                <a:spLocks noChangeArrowheads="1"/>
              </p:cNvSpPr>
              <p:nvPr/>
            </p:nvSpPr>
            <p:spPr bwMode="auto">
              <a:xfrm>
                <a:off x="2625939" y="3920966"/>
                <a:ext cx="2631289" cy="173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ts val="300"/>
                  </a:spcBef>
                  <a:spcAft>
                    <a:spcPts val="300"/>
                  </a:spcAft>
                  <a:buFontTx/>
                  <a:buNone/>
                </a:pPr>
                <a:r>
                  <a:rPr lang="zh-TW" altLang="en-US" sz="1800" b="1" dirty="0">
                    <a:latin typeface="微軟正黑體" panose="020B0604030504040204" pitchFamily="34" charset="-120"/>
                    <a:ea typeface="微軟正黑體" panose="020B0604030504040204" pitchFamily="34" charset="-120"/>
                  </a:rPr>
                  <a:t>由就讀國中出</a:t>
                </a:r>
                <a:r>
                  <a:rPr lang="zh-TW" altLang="en-US" sz="1800" b="1" dirty="0" smtClean="0">
                    <a:latin typeface="微軟正黑體" panose="020B0604030504040204" pitchFamily="34" charset="-120"/>
                    <a:ea typeface="微軟正黑體" panose="020B0604030504040204" pitchFamily="34" charset="-120"/>
                  </a:rPr>
                  <a:t>具</a:t>
                </a:r>
                <a:endParaRPr lang="en-US" altLang="zh-TW" sz="1800" b="1" dirty="0" smtClean="0">
                  <a:latin typeface="微軟正黑體" panose="020B0604030504040204" pitchFamily="34" charset="-120"/>
                  <a:ea typeface="微軟正黑體" panose="020B0604030504040204" pitchFamily="34" charset="-120"/>
                </a:endParaRPr>
              </a:p>
              <a:p>
                <a:pPr algn="just" eaLnBrk="1" hangingPunct="1">
                  <a:lnSpc>
                    <a:spcPct val="100000"/>
                  </a:lnSpc>
                  <a:spcBef>
                    <a:spcPts val="300"/>
                  </a:spcBef>
                  <a:spcAft>
                    <a:spcPts val="300"/>
                  </a:spcAft>
                  <a:buFontTx/>
                  <a:buNone/>
                </a:pPr>
                <a:r>
                  <a:rPr lang="zh-TW" altLang="en-US" sz="1800" b="1" dirty="0" smtClean="0">
                    <a:solidFill>
                      <a:srgbClr val="C00000"/>
                    </a:solidFill>
                    <a:latin typeface="微軟正黑體" panose="020B0604030504040204" pitchFamily="34" charset="-120"/>
                    <a:ea typeface="微軟正黑體" panose="020B0604030504040204" pitchFamily="34" charset="-120"/>
                  </a:rPr>
                  <a:t>「</a:t>
                </a:r>
                <a:r>
                  <a:rPr lang="en-US" altLang="zh-TW" sz="1800" b="1" dirty="0" smtClean="0">
                    <a:solidFill>
                      <a:srgbClr val="C00000"/>
                    </a:solidFill>
                    <a:latin typeface="微軟正黑體" panose="020B0604030504040204" pitchFamily="34" charset="-120"/>
                    <a:ea typeface="微軟正黑體" panose="020B0604030504040204" pitchFamily="34" charset="-120"/>
                  </a:rPr>
                  <a:t>110</a:t>
                </a:r>
                <a:r>
                  <a:rPr lang="zh-TW" altLang="en-US" sz="1800" b="1" dirty="0" smtClean="0">
                    <a:solidFill>
                      <a:srgbClr val="C00000"/>
                    </a:solidFill>
                    <a:latin typeface="微軟正黑體" panose="020B0604030504040204" pitchFamily="34" charset="-120"/>
                    <a:ea typeface="微軟正黑體" panose="020B0604030504040204" pitchFamily="34" charset="-120"/>
                  </a:rPr>
                  <a:t>學年</a:t>
                </a:r>
                <a:r>
                  <a:rPr lang="zh-TW" altLang="en-US" sz="1800" b="1" dirty="0">
                    <a:solidFill>
                      <a:srgbClr val="C00000"/>
                    </a:solidFill>
                    <a:latin typeface="微軟正黑體" panose="020B0604030504040204" pitchFamily="34" charset="-120"/>
                    <a:ea typeface="微軟正黑體" panose="020B0604030504040204" pitchFamily="34" charset="-120"/>
                  </a:rPr>
                  <a:t>度</a:t>
                </a:r>
                <a:r>
                  <a:rPr lang="zh-TW" altLang="en-US" sz="1800" b="1" dirty="0" smtClean="0">
                    <a:solidFill>
                      <a:srgbClr val="C00000"/>
                    </a:solidFill>
                    <a:latin typeface="微軟正黑體" panose="020B0604030504040204" pitchFamily="34" charset="-120"/>
                    <a:ea typeface="微軟正黑體" panose="020B0604030504040204" pitchFamily="34" charset="-120"/>
                  </a:rPr>
                  <a:t>五專優先</a:t>
                </a:r>
                <a:r>
                  <a:rPr lang="zh-TW" altLang="en-US" sz="1800" b="1" dirty="0">
                    <a:solidFill>
                      <a:srgbClr val="C00000"/>
                    </a:solidFill>
                    <a:latin typeface="微軟正黑體" panose="020B0604030504040204" pitchFamily="34" charset="-120"/>
                    <a:ea typeface="微軟正黑體" panose="020B0604030504040204" pitchFamily="34" charset="-120"/>
                  </a:rPr>
                  <a:t>免試</a:t>
                </a:r>
                <a:r>
                  <a:rPr lang="zh-TW" altLang="en-US" sz="1800" b="1" dirty="0" smtClean="0">
                    <a:solidFill>
                      <a:srgbClr val="C00000"/>
                    </a:solidFill>
                    <a:latin typeface="微軟正黑體" panose="020B0604030504040204" pitchFamily="34" charset="-120"/>
                    <a:ea typeface="微軟正黑體" panose="020B0604030504040204" pitchFamily="34" charset="-120"/>
                  </a:rPr>
                  <a:t>入學</a:t>
                </a:r>
                <a:endParaRPr lang="en-US" altLang="zh-TW" sz="1800" b="1" dirty="0" smtClean="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00000"/>
                  </a:lnSpc>
                  <a:spcBef>
                    <a:spcPts val="300"/>
                  </a:spcBef>
                  <a:spcAft>
                    <a:spcPts val="300"/>
                  </a:spcAft>
                  <a:buFontTx/>
                  <a:buNone/>
                </a:pPr>
                <a:r>
                  <a:rPr lang="zh-TW" altLang="en-US" sz="1800" b="1" dirty="0" smtClean="0">
                    <a:solidFill>
                      <a:srgbClr val="C00000"/>
                    </a:solidFill>
                    <a:latin typeface="微軟正黑體" panose="020B0604030504040204" pitchFamily="34" charset="-120"/>
                    <a:ea typeface="微軟正黑體" panose="020B0604030504040204" pitchFamily="34" charset="-120"/>
                  </a:rPr>
                  <a:t>專用</a:t>
                </a:r>
                <a:r>
                  <a:rPr lang="zh-TW" altLang="en-US" sz="1800" b="1" dirty="0">
                    <a:solidFill>
                      <a:srgbClr val="C00000"/>
                    </a:solidFill>
                    <a:latin typeface="微軟正黑體" panose="020B0604030504040204" pitchFamily="34" charset="-120"/>
                    <a:ea typeface="微軟正黑體" panose="020B0604030504040204" pitchFamily="34" charset="-120"/>
                  </a:rPr>
                  <a:t>超額比序</a:t>
                </a:r>
                <a:r>
                  <a:rPr lang="zh-TW" altLang="en-US" sz="1800" b="1" dirty="0" smtClean="0">
                    <a:solidFill>
                      <a:srgbClr val="C00000"/>
                    </a:solidFill>
                    <a:latin typeface="微軟正黑體" panose="020B0604030504040204" pitchFamily="34" charset="-120"/>
                    <a:ea typeface="微軟正黑體" panose="020B0604030504040204" pitchFamily="34" charset="-120"/>
                  </a:rPr>
                  <a:t>項目積分</a:t>
                </a:r>
                <a:r>
                  <a:rPr lang="zh-TW" altLang="en-US" sz="1800" b="1" dirty="0">
                    <a:solidFill>
                      <a:srgbClr val="C00000"/>
                    </a:solidFill>
                    <a:latin typeface="微軟正黑體" panose="020B0604030504040204" pitchFamily="34" charset="-120"/>
                    <a:ea typeface="微軟正黑體" panose="020B0604030504040204" pitchFamily="34" charset="-120"/>
                  </a:rPr>
                  <a:t>證明單」</a:t>
                </a:r>
                <a:endParaRPr lang="en-US" altLang="zh-TW" sz="18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ts val="300"/>
                  </a:spcBef>
                  <a:spcAft>
                    <a:spcPts val="300"/>
                  </a:spcAft>
                  <a:buFontTx/>
                  <a:buNone/>
                </a:pPr>
                <a:r>
                  <a:rPr lang="zh-TW" altLang="en-US" sz="1800" b="1" dirty="0">
                    <a:latin typeface="微軟正黑體" panose="020B0604030504040204" pitchFamily="34" charset="-120"/>
                    <a:ea typeface="微軟正黑體" panose="020B0604030504040204" pitchFamily="34" charset="-120"/>
                  </a:rPr>
                  <a:t>免出具學歷證明文件</a:t>
                </a:r>
                <a:endParaRPr lang="en-US" altLang="zh-TW" sz="1800" b="1" dirty="0">
                  <a:latin typeface="微軟正黑體" panose="020B0604030504040204" pitchFamily="34" charset="-120"/>
                  <a:ea typeface="微軟正黑體" panose="020B0604030504040204" pitchFamily="34" charset="-120"/>
                </a:endParaRPr>
              </a:p>
              <a:p>
                <a:pPr eaLnBrk="1" hangingPunct="1">
                  <a:lnSpc>
                    <a:spcPct val="100000"/>
                  </a:lnSpc>
                  <a:spcBef>
                    <a:spcPts val="300"/>
                  </a:spcBef>
                  <a:spcAft>
                    <a:spcPts val="300"/>
                  </a:spcAft>
                  <a:buFontTx/>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除大陸長期探親子女須檢附外</a:t>
                </a:r>
                <a:r>
                  <a:rPr lang="en-US" altLang="zh-TW" sz="1800" b="1" dirty="0">
                    <a:latin typeface="微軟正黑體" panose="020B0604030504040204" pitchFamily="34" charset="-120"/>
                    <a:ea typeface="微軟正黑體" panose="020B0604030504040204" pitchFamily="34" charset="-120"/>
                  </a:rPr>
                  <a:t>)</a:t>
                </a:r>
                <a:endParaRPr lang="zh-TW" altLang="en-US" sz="1800" b="1" dirty="0">
                  <a:latin typeface="微軟正黑體" panose="020B0604030504040204" pitchFamily="34" charset="-120"/>
                  <a:ea typeface="微軟正黑體" panose="020B0604030504040204" pitchFamily="34" charset="-120"/>
                </a:endParaRPr>
              </a:p>
            </p:txBody>
          </p:sp>
          <p:sp>
            <p:nvSpPr>
              <p:cNvPr id="34" name="ïṩḷíḍè"/>
              <p:cNvSpPr txBox="1">
                <a:spLocks noChangeArrowheads="1"/>
              </p:cNvSpPr>
              <p:nvPr/>
            </p:nvSpPr>
            <p:spPr bwMode="auto">
              <a:xfrm>
                <a:off x="1347806" y="4251406"/>
                <a:ext cx="893348" cy="88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b="1" dirty="0">
                    <a:latin typeface="微軟正黑體" panose="020B0604030504040204" pitchFamily="34" charset="-120"/>
                    <a:ea typeface="微軟正黑體" panose="020B0604030504040204" pitchFamily="34" charset="-120"/>
                  </a:rPr>
                  <a:t>報名</a:t>
                </a:r>
                <a:endParaRPr lang="en-US" altLang="zh-TW"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b="1" dirty="0">
                    <a:latin typeface="微軟正黑體" panose="020B0604030504040204" pitchFamily="34" charset="-120"/>
                    <a:ea typeface="微軟正黑體" panose="020B0604030504040204" pitchFamily="34" charset="-120"/>
                  </a:rPr>
                  <a:t>文件</a:t>
                </a:r>
                <a:endParaRPr lang="en-US" altLang="zh-CN" b="1" dirty="0">
                  <a:latin typeface="微軟正黑體" panose="020B0604030504040204" pitchFamily="34" charset="-120"/>
                  <a:ea typeface="微軟正黑體" panose="020B0604030504040204" pitchFamily="34" charset="-120"/>
                </a:endParaRPr>
              </a:p>
            </p:txBody>
          </p:sp>
          <p:sp>
            <p:nvSpPr>
              <p:cNvPr id="35" name="ïsḷîḋè">
                <a:extLst/>
              </p:cNvPr>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36" name="ïś1ïde">
                <a:extLst/>
              </p:cNvPr>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4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a:latin typeface="+mn-lt"/>
                  <a:ea typeface="+mn-ea"/>
                </a:endParaRPr>
              </a:p>
            </p:txBody>
          </p:sp>
          <p:sp>
            <p:nvSpPr>
              <p:cNvPr id="37" name="î$ḻiḓe">
                <a:extLst/>
              </p:cNvPr>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38" name="i$1ïḓê">
                <a:extLst/>
              </p:cNvPr>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a:extLst/>
            </p:spPr>
            <p:txBody>
              <a:bodyPr anchor="ctr">
                <a:normAutofit fontScale="85000" lnSpcReduction="20000"/>
              </a:bodyPr>
              <a:lstStyle/>
              <a:p>
                <a:pPr algn="ctr" eaLnBrk="1" fontAlgn="auto" hangingPunct="1">
                  <a:spcBef>
                    <a:spcPts val="0"/>
                  </a:spcBef>
                  <a:spcAft>
                    <a:spcPts val="0"/>
                  </a:spcAft>
                  <a:defRPr/>
                </a:pPr>
                <a:endParaRPr>
                  <a:latin typeface="+mn-lt"/>
                  <a:ea typeface="+mn-ea"/>
                </a:endParaRPr>
              </a:p>
            </p:txBody>
          </p:sp>
          <p:sp>
            <p:nvSpPr>
              <p:cNvPr id="39" name="i$lîḋê">
                <a:extLst/>
              </p:cNvPr>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a:latin typeface="+mn-lt"/>
                  <a:ea typeface="+mn-ea"/>
                </a:endParaRPr>
              </a:p>
            </p:txBody>
          </p:sp>
          <p:sp>
            <p:nvSpPr>
              <p:cNvPr id="40" name="i$lîḋê">
                <a:extLst/>
              </p:cNvPr>
              <p:cNvSpPr/>
              <p:nvPr/>
            </p:nvSpPr>
            <p:spPr bwMode="auto">
              <a:xfrm>
                <a:off x="2375355" y="5026875"/>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a:latin typeface="+mn-lt"/>
                  <a:ea typeface="+mn-ea"/>
                </a:endParaRPr>
              </a:p>
            </p:txBody>
          </p:sp>
          <p:sp>
            <p:nvSpPr>
              <p:cNvPr id="41" name="îś1ídê">
                <a:extLst/>
              </p:cNvPr>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TW" altLang="en-US" sz="2400" dirty="0">
                    <a:latin typeface="微軟正黑體" pitchFamily="34" charset="-120"/>
                    <a:ea typeface="微軟正黑體" pitchFamily="34" charset="-120"/>
                  </a:rPr>
                  <a:t> 報名資格                          國中應屆畢業生                      非應屆畢業生、</a:t>
                </a:r>
                <a:r>
                  <a:rPr lang="zh-TW" altLang="en-US" sz="2400" dirty="0" smtClean="0">
                    <a:latin typeface="微軟正黑體" pitchFamily="34" charset="-120"/>
                    <a:ea typeface="微軟正黑體" pitchFamily="34" charset="-120"/>
                  </a:rPr>
                  <a:t>同等學力</a:t>
                </a:r>
                <a:endParaRPr lang="zh-TW" altLang="en-US" sz="2400" dirty="0">
                  <a:latin typeface="微軟正黑體" pitchFamily="34" charset="-120"/>
                  <a:ea typeface="微軟正黑體" pitchFamily="34" charset="-120"/>
                </a:endParaRPr>
              </a:p>
            </p:txBody>
          </p:sp>
        </p:grpSp>
        <p:sp>
          <p:nvSpPr>
            <p:cNvPr id="25" name="矩形 5"/>
            <p:cNvSpPr>
              <a:spLocks noChangeArrowheads="1"/>
            </p:cNvSpPr>
            <p:nvPr/>
          </p:nvSpPr>
          <p:spPr bwMode="auto">
            <a:xfrm>
              <a:off x="7545388" y="3282950"/>
              <a:ext cx="37909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800" b="1" dirty="0">
                  <a:solidFill>
                    <a:srgbClr val="7030A0"/>
                  </a:solidFill>
                  <a:latin typeface="微軟正黑體" panose="020B0604030504040204" pitchFamily="34" charset="-120"/>
                  <a:ea typeface="微軟正黑體" panose="020B0604030504040204" pitchFamily="34" charset="-120"/>
                </a:rPr>
                <a:t>個別網路報名</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en-US" altLang="zh-TW" sz="2000" b="1" dirty="0" smtClean="0">
                  <a:solidFill>
                    <a:srgbClr val="C00000"/>
                  </a:solidFill>
                  <a:latin typeface="微軟正黑體" panose="020B0604030504040204" pitchFamily="34" charset="-120"/>
                  <a:ea typeface="微軟正黑體" panose="020B0604030504040204" pitchFamily="34" charset="-120"/>
                </a:rPr>
                <a:t>110/5/17</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一）</a:t>
              </a:r>
              <a:r>
                <a:rPr lang="en-US" altLang="zh-TW" sz="2000" b="1" dirty="0">
                  <a:solidFill>
                    <a:srgbClr val="C00000"/>
                  </a:solidFill>
                  <a:latin typeface="微軟正黑體" panose="020B0604030504040204" pitchFamily="34" charset="-120"/>
                  <a:ea typeface="微軟正黑體" panose="020B0604030504040204" pitchFamily="34" charset="-120"/>
                </a:rPr>
                <a:t>10:00</a:t>
              </a:r>
              <a:r>
                <a:rPr lang="zh-TW" altLang="en-US" sz="2000" b="1" dirty="0">
                  <a:solidFill>
                    <a:srgbClr val="C00000"/>
                  </a:solidFill>
                  <a:latin typeface="微軟正黑體" panose="020B0604030504040204" pitchFamily="34" charset="-120"/>
                  <a:ea typeface="微軟正黑體" panose="020B0604030504040204" pitchFamily="34" charset="-120"/>
                </a:rPr>
                <a:t>至</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2000" b="1" dirty="0" smtClean="0">
                  <a:solidFill>
                    <a:srgbClr val="C00000"/>
                  </a:solidFill>
                  <a:latin typeface="微軟正黑體" panose="020B0604030504040204" pitchFamily="34" charset="-120"/>
                  <a:ea typeface="微軟正黑體" panose="020B0604030504040204" pitchFamily="34" charset="-120"/>
                </a:rPr>
                <a:t>110/5/21</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五）</a:t>
              </a:r>
              <a:r>
                <a:rPr lang="en-US" altLang="zh-TW" sz="2000" b="1" dirty="0">
                  <a:solidFill>
                    <a:srgbClr val="C00000"/>
                  </a:solidFill>
                  <a:latin typeface="微軟正黑體" panose="020B0604030504040204" pitchFamily="34" charset="-120"/>
                  <a:ea typeface="微軟正黑體" panose="020B0604030504040204" pitchFamily="34" charset="-120"/>
                </a:rPr>
                <a:t>15:00</a:t>
              </a:r>
              <a:r>
                <a:rPr lang="zh-TW" altLang="en-US" sz="2000" b="1" dirty="0">
                  <a:solidFill>
                    <a:srgbClr val="C00000"/>
                  </a:solidFill>
                  <a:latin typeface="微軟正黑體" panose="020B0604030504040204" pitchFamily="34" charset="-120"/>
                  <a:ea typeface="微軟正黑體" panose="020B0604030504040204" pitchFamily="34" charset="-120"/>
                </a:rPr>
                <a:t>止</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26" name="矩形 8"/>
            <p:cNvSpPr>
              <a:spLocks noChangeArrowheads="1"/>
            </p:cNvSpPr>
            <p:nvPr/>
          </p:nvSpPr>
          <p:spPr bwMode="auto">
            <a:xfrm>
              <a:off x="7848600" y="4719638"/>
              <a:ext cx="3840163"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600"/>
                </a:spcBef>
              </a:pPr>
              <a:r>
                <a:rPr lang="zh-TW" altLang="en-US" b="1" dirty="0">
                  <a:latin typeface="微軟正黑體" panose="020B0604030504040204" pitchFamily="34" charset="-120"/>
                  <a:ea typeface="微軟正黑體" panose="020B0604030504040204" pitchFamily="34" charset="-120"/>
                </a:rPr>
                <a:t>出具國中畢業證書或學力證明文件</a:t>
              </a:r>
              <a:endParaRPr lang="en-US" altLang="zh-TW" b="1" dirty="0">
                <a:latin typeface="微軟正黑體" panose="020B0604030504040204" pitchFamily="34" charset="-120"/>
                <a:ea typeface="微軟正黑體" panose="020B0604030504040204" pitchFamily="34" charset="-120"/>
              </a:endParaRPr>
            </a:p>
            <a:p>
              <a:pPr eaLnBrk="1" hangingPunct="1">
                <a:spcBef>
                  <a:spcPts val="1200"/>
                </a:spcBef>
              </a:pPr>
              <a:r>
                <a:rPr lang="zh-TW" altLang="en-US" b="1" dirty="0" smtClean="0">
                  <a:latin typeface="微軟正黑體" panose="020B0604030504040204" pitchFamily="34" charset="-120"/>
                  <a:ea typeface="微軟正黑體" panose="020B0604030504040204" pitchFamily="34" charset="-120"/>
                </a:rPr>
                <a:t>向</a:t>
              </a:r>
              <a:r>
                <a:rPr lang="zh-TW" altLang="en-US" b="1" dirty="0">
                  <a:latin typeface="微軟正黑體" panose="020B0604030504040204" pitchFamily="34" charset="-120"/>
                  <a:ea typeface="微軟正黑體" panose="020B0604030504040204" pitchFamily="34" charset="-120"/>
                </a:rPr>
                <a:t>原就讀國中申請</a:t>
              </a:r>
              <a:endParaRPr lang="en-US" altLang="zh-TW" b="1" dirty="0">
                <a:latin typeface="微軟正黑體" panose="020B0604030504040204" pitchFamily="34" charset="-120"/>
                <a:ea typeface="微軟正黑體" panose="020B0604030504040204" pitchFamily="34" charset="-120"/>
              </a:endParaRPr>
            </a:p>
            <a:p>
              <a:pPr eaLnBrk="1" hangingPunct="1">
                <a:spcBef>
                  <a:spcPts val="600"/>
                </a:spcBef>
              </a:pPr>
              <a:r>
                <a:rPr lang="zh-TW" altLang="en-US" b="1" dirty="0">
                  <a:solidFill>
                    <a:srgbClr val="C00000"/>
                  </a:solidFill>
                  <a:latin typeface="微軟正黑體" panose="020B0604030504040204" pitchFamily="34" charset="-120"/>
                  <a:ea typeface="微軟正黑體" panose="020B0604030504040204" pitchFamily="34" charset="-120"/>
                </a:rPr>
                <a:t>「</a:t>
              </a:r>
              <a:r>
                <a:rPr lang="en-US" altLang="zh-TW" b="1" dirty="0" smtClean="0">
                  <a:solidFill>
                    <a:srgbClr val="C00000"/>
                  </a:solidFill>
                  <a:latin typeface="微軟正黑體" panose="020B0604030504040204" pitchFamily="34" charset="-120"/>
                  <a:ea typeface="微軟正黑體" panose="020B0604030504040204" pitchFamily="34" charset="-120"/>
                </a:rPr>
                <a:t>110</a:t>
              </a:r>
              <a:r>
                <a:rPr lang="zh-TW" altLang="en-US" b="1" dirty="0" smtClean="0">
                  <a:solidFill>
                    <a:srgbClr val="C00000"/>
                  </a:solidFill>
                  <a:latin typeface="微軟正黑體" panose="020B0604030504040204" pitchFamily="34" charset="-120"/>
                  <a:ea typeface="微軟正黑體" panose="020B0604030504040204" pitchFamily="34" charset="-120"/>
                </a:rPr>
                <a:t>學年</a:t>
              </a:r>
              <a:r>
                <a:rPr lang="zh-TW" altLang="en-US" b="1" dirty="0">
                  <a:solidFill>
                    <a:srgbClr val="C00000"/>
                  </a:solidFill>
                  <a:latin typeface="微軟正黑體" panose="020B0604030504040204" pitchFamily="34" charset="-120"/>
                  <a:ea typeface="微軟正黑體" panose="020B0604030504040204" pitchFamily="34" charset="-120"/>
                </a:rPr>
                <a:t>度五專優先免試入學專用超額比序項目積分證明單」</a:t>
              </a:r>
              <a:endParaRPr lang="en-US" altLang="zh-TW" b="1" dirty="0">
                <a:solidFill>
                  <a:srgbClr val="C00000"/>
                </a:solidFill>
                <a:latin typeface="微軟正黑體" panose="020B0604030504040204" pitchFamily="34" charset="-120"/>
                <a:ea typeface="微軟正黑體" panose="020B0604030504040204" pitchFamily="34" charset="-120"/>
              </a:endParaRPr>
            </a:p>
            <a:p>
              <a:pPr eaLnBrk="1" hangingPunct="1">
                <a:spcBef>
                  <a:spcPts val="600"/>
                </a:spcBef>
              </a:pPr>
              <a:r>
                <a:rPr lang="zh-TW" altLang="en-US" b="1" dirty="0">
                  <a:latin typeface="微軟正黑體" panose="020B0604030504040204" pitchFamily="34" charset="-120"/>
                  <a:ea typeface="微軟正黑體" panose="020B0604030504040204" pitchFamily="34" charset="-120"/>
                </a:rPr>
                <a:t>自備積分採計項目證明</a:t>
              </a:r>
              <a:r>
                <a:rPr lang="zh-TW" altLang="en-US" b="1" dirty="0" smtClean="0">
                  <a:latin typeface="微軟正黑體" panose="020B0604030504040204" pitchFamily="34" charset="-120"/>
                  <a:ea typeface="微軟正黑體" panose="020B0604030504040204" pitchFamily="34" charset="-120"/>
                </a:rPr>
                <a:t>文件</a:t>
              </a:r>
              <a:endParaRPr lang="en-US" altLang="zh-TW" b="1" dirty="0" smtClean="0">
                <a:latin typeface="微軟正黑體" panose="020B0604030504040204" pitchFamily="34" charset="-120"/>
                <a:ea typeface="微軟正黑體" panose="020B0604030504040204" pitchFamily="34" charset="-120"/>
              </a:endParaRPr>
            </a:p>
            <a:p>
              <a:pPr eaLnBrk="1" hangingPunct="1">
                <a:spcBef>
                  <a:spcPts val="600"/>
                </a:spcBef>
              </a:pP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非應屆畢業生各項積分採計</a:t>
              </a:r>
              <a:r>
                <a:rPr lang="en-US" altLang="zh-TW" b="1" dirty="0" smtClean="0">
                  <a:solidFill>
                    <a:srgbClr val="002060"/>
                  </a:solidFill>
                  <a:latin typeface="微軟正黑體" panose="020B0604030504040204" pitchFamily="34" charset="-120"/>
                  <a:ea typeface="微軟正黑體" panose="020B0604030504040204" pitchFamily="34" charset="-120"/>
                </a:rPr>
                <a:t/>
              </a:r>
              <a:br>
                <a:rPr lang="en-US" altLang="zh-TW" b="1" dirty="0" smtClean="0">
                  <a:solidFill>
                    <a:srgbClr val="002060"/>
                  </a:solidFill>
                  <a:latin typeface="微軟正黑體" panose="020B0604030504040204" pitchFamily="34" charset="-120"/>
                  <a:ea typeface="微軟正黑體" panose="020B0604030504040204" pitchFamily="34" charset="-120"/>
                </a:rPr>
              </a:br>
              <a:r>
                <a:rPr lang="en-US" altLang="zh-TW" b="1" dirty="0" smtClean="0">
                  <a:solidFill>
                    <a:srgbClr val="002060"/>
                  </a:solidFill>
                  <a:latin typeface="微軟正黑體" panose="020B0604030504040204" pitchFamily="34" charset="-120"/>
                  <a:ea typeface="微軟正黑體" panose="020B0604030504040204" pitchFamily="34" charset="-120"/>
                </a:rPr>
                <a:t> </a:t>
              </a:r>
              <a:r>
                <a:rPr lang="zh-TW" altLang="en-US" b="1" dirty="0" smtClean="0">
                  <a:solidFill>
                    <a:srgbClr val="002060"/>
                  </a:solidFill>
                  <a:latin typeface="微軟正黑體" panose="020B0604030504040204" pitchFamily="34" charset="-120"/>
                  <a:ea typeface="微軟正黑體" panose="020B0604030504040204" pitchFamily="34" charset="-120"/>
                </a:rPr>
                <a:t>就讀國中期間</a:t>
              </a:r>
              <a:r>
                <a:rPr lang="en-US" altLang="zh-TW" b="1" dirty="0" smtClean="0">
                  <a:solidFill>
                    <a:srgbClr val="002060"/>
                  </a:solidFill>
                  <a:latin typeface="微軟正黑體" panose="020B0604030504040204" pitchFamily="34" charset="-120"/>
                  <a:ea typeface="微軟正黑體" panose="020B0604030504040204" pitchFamily="34" charset="-120"/>
                </a:rPr>
                <a:t>)</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27" name="i$lîḋê">
              <a:extLst/>
            </p:cNvPr>
            <p:cNvSpPr/>
            <p:nvPr/>
          </p:nvSpPr>
          <p:spPr bwMode="auto">
            <a:xfrm>
              <a:off x="7486650"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a:latin typeface="+mn-lt"/>
                <a:ea typeface="+mn-ea"/>
              </a:endParaRPr>
            </a:p>
          </p:txBody>
        </p:sp>
        <p:sp>
          <p:nvSpPr>
            <p:cNvPr id="28" name="i$lîḋê">
              <a:extLst/>
            </p:cNvPr>
            <p:cNvSpPr/>
            <p:nvPr/>
          </p:nvSpPr>
          <p:spPr bwMode="auto">
            <a:xfrm>
              <a:off x="7496175" y="5211763"/>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a:latin typeface="+mn-lt"/>
                <a:ea typeface="+mn-ea"/>
              </a:endParaRPr>
            </a:p>
          </p:txBody>
        </p:sp>
        <p:sp>
          <p:nvSpPr>
            <p:cNvPr id="29" name="i$lîḋê">
              <a:extLst/>
            </p:cNvPr>
            <p:cNvSpPr/>
            <p:nvPr/>
          </p:nvSpPr>
          <p:spPr bwMode="auto">
            <a:xfrm>
              <a:off x="7496175" y="6197600"/>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a:latin typeface="+mn-lt"/>
                <a:ea typeface="+mn-ea"/>
              </a:endParaRPr>
            </a:p>
          </p:txBody>
        </p:sp>
      </p:grpSp>
      <p:sp>
        <p:nvSpPr>
          <p:cNvPr id="4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75866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9" y="2001270"/>
            <a:ext cx="10058400" cy="4259860"/>
          </a:xfrm>
          <a:prstGeom prst="rect">
            <a:avLst/>
          </a:prstGeom>
          <a:ln w="28575">
            <a:solidFill>
              <a:srgbClr val="0033CC"/>
            </a:solidFill>
          </a:ln>
        </p:spPr>
      </p:pic>
      <p:sp>
        <p:nvSpPr>
          <p:cNvPr id="5"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、閱讀選填登記志願規定說明</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92956" y="107475"/>
            <a:ext cx="2638800" cy="423482"/>
            <a:chOff x="92955" y="107475"/>
            <a:chExt cx="8589132" cy="1231553"/>
          </a:xfrm>
        </p:grpSpPr>
        <p:sp>
          <p:nvSpPr>
            <p:cNvPr id="7"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1"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2" name="矩形 2"/>
          <p:cNvSpPr>
            <a:spLocks noChangeArrowheads="1"/>
          </p:cNvSpPr>
          <p:nvPr/>
        </p:nvSpPr>
        <p:spPr bwMode="auto">
          <a:xfrm>
            <a:off x="287200" y="1271020"/>
            <a:ext cx="11555705" cy="46166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400" b="1" dirty="0" smtClean="0">
                <a:latin typeface="微軟正黑體" panose="020B0604030504040204" pitchFamily="34" charset="-120"/>
                <a:ea typeface="微軟正黑體" panose="020B0604030504040204" pitchFamily="34" charset="-120"/>
              </a:rPr>
              <a:t>免試生登入選填登記志願系統後，請詳讀「</a:t>
            </a:r>
            <a:r>
              <a:rPr lang="zh-TW" altLang="en-US" sz="2400" b="1" dirty="0" smtClean="0">
                <a:solidFill>
                  <a:srgbClr val="C00000"/>
                </a:solidFill>
                <a:latin typeface="微軟正黑體" panose="020B0604030504040204" pitchFamily="34" charset="-120"/>
                <a:ea typeface="微軟正黑體" panose="020B0604030504040204" pitchFamily="34" charset="-120"/>
              </a:rPr>
              <a:t>選填登記志願規定說明</a:t>
            </a:r>
            <a:r>
              <a:rPr lang="zh-TW" altLang="en-US" sz="2400" b="1" dirty="0" smtClean="0">
                <a:latin typeface="微軟正黑體" panose="020B0604030504040204" pitchFamily="34" charset="-120"/>
                <a:ea typeface="微軟正黑體" panose="020B0604030504040204" pitchFamily="34" charset="-120"/>
              </a:rPr>
              <a:t>」，以免權益受損</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5538654" y="5744203"/>
            <a:ext cx="1706880" cy="3605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a:xfrm>
            <a:off x="1471290" y="5441800"/>
            <a:ext cx="2808629"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詳讀規定說明後，請勾選</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5" name="向右箭號 14"/>
          <p:cNvSpPr/>
          <p:nvPr/>
        </p:nvSpPr>
        <p:spPr bwMode="auto">
          <a:xfrm>
            <a:off x="4328159" y="5463346"/>
            <a:ext cx="434157"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a:xfrm>
            <a:off x="4784972" y="5484327"/>
            <a:ext cx="3174661" cy="216331"/>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96517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700" y="1784032"/>
            <a:ext cx="6371426" cy="4988243"/>
          </a:xfrm>
          <a:prstGeom prst="rect">
            <a:avLst/>
          </a:prstGeom>
          <a:ln w="28575">
            <a:solidFill>
              <a:srgbClr val="0033CC"/>
            </a:solidFill>
          </a:ln>
        </p:spPr>
      </p:pic>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1"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、選填志願及順序</a:t>
            </a:r>
            <a:r>
              <a:rPr lang="en-US" altLang="zh-TW" sz="3600" b="1" dirty="0" smtClean="0">
                <a:solidFill>
                  <a:srgbClr val="0033CC"/>
                </a:solidFill>
                <a:latin typeface="微軟正黑體" panose="020B0604030504040204" pitchFamily="34" charset="-120"/>
                <a:ea typeface="微軟正黑體" panose="020B0604030504040204" pitchFamily="34" charset="-120"/>
              </a:rPr>
              <a:t>(1/6)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2" name="矩形 2"/>
          <p:cNvSpPr>
            <a:spLocks noChangeArrowheads="1"/>
          </p:cNvSpPr>
          <p:nvPr/>
        </p:nvSpPr>
        <p:spPr bwMode="auto">
          <a:xfrm>
            <a:off x="1214949" y="1175599"/>
            <a:ext cx="10029700" cy="46166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400" b="1" dirty="0" smtClean="0">
                <a:solidFill>
                  <a:srgbClr val="C00000"/>
                </a:solidFill>
                <a:latin typeface="微軟正黑體" panose="020B0604030504040204" pitchFamily="34" charset="-120"/>
                <a:ea typeface="微軟正黑體" panose="020B0604030504040204" pitchFamily="34" charset="-120"/>
              </a:rPr>
              <a:t>提醒</a:t>
            </a:r>
            <a:r>
              <a:rPr lang="zh-TW" altLang="en-US" sz="2400" b="1" dirty="0" smtClean="0">
                <a:latin typeface="微軟正黑體" panose="020B0604030504040204" pitchFamily="34" charset="-120"/>
                <a:ea typeface="微軟正黑體" panose="020B0604030504040204" pitchFamily="34" charset="-120"/>
              </a:rPr>
              <a:t>：免試生可就各招生學校各科</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組</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選填登記為志願，</a:t>
            </a:r>
            <a:r>
              <a:rPr lang="zh-TW" altLang="en-US" sz="2400" b="1" u="sng" dirty="0" smtClean="0">
                <a:solidFill>
                  <a:srgbClr val="C00000"/>
                </a:solidFill>
                <a:latin typeface="微軟正黑體" panose="020B0604030504040204" pitchFamily="34" charset="-120"/>
                <a:ea typeface="微軟正黑體" panose="020B0604030504040204" pitchFamily="34" charset="-120"/>
              </a:rPr>
              <a:t>最多以</a:t>
            </a:r>
            <a:r>
              <a:rPr lang="en-US" altLang="zh-TW" sz="2400" b="1" u="sng" dirty="0" smtClean="0">
                <a:solidFill>
                  <a:srgbClr val="C00000"/>
                </a:solidFill>
                <a:latin typeface="微軟正黑體" panose="020B0604030504040204" pitchFamily="34" charset="-120"/>
                <a:ea typeface="微軟正黑體" panose="020B0604030504040204" pitchFamily="34" charset="-120"/>
              </a:rPr>
              <a:t>30</a:t>
            </a:r>
            <a:r>
              <a:rPr lang="zh-TW" altLang="en-US" sz="2400" b="1" u="sng" dirty="0" smtClean="0">
                <a:solidFill>
                  <a:srgbClr val="C00000"/>
                </a:solidFill>
                <a:latin typeface="微軟正黑體" panose="020B0604030504040204" pitchFamily="34" charset="-120"/>
                <a:ea typeface="微軟正黑體" panose="020B0604030504040204" pitchFamily="34" charset="-120"/>
              </a:rPr>
              <a:t>個為限</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grpSp>
        <p:nvGrpSpPr>
          <p:cNvPr id="13" name="Group 55">
            <a:extLst>
              <a:ext uri="{FF2B5EF4-FFF2-40B4-BE49-F238E27FC236}">
                <a16:creationId xmlns:a16="http://schemas.microsoft.com/office/drawing/2014/main" id="{12744565-1184-4826-BFAE-A3F04C909CCC}"/>
              </a:ext>
            </a:extLst>
          </p:cNvPr>
          <p:cNvGrpSpPr/>
          <p:nvPr/>
        </p:nvGrpSpPr>
        <p:grpSpPr>
          <a:xfrm>
            <a:off x="997697" y="2648399"/>
            <a:ext cx="1542909" cy="1658125"/>
            <a:chOff x="681616" y="1321047"/>
            <a:chExt cx="2449474" cy="4501181"/>
          </a:xfrm>
        </p:grpSpPr>
        <p:sp>
          <p:nvSpPr>
            <p:cNvPr id="14" name="Shape">
              <a:extLst>
                <a:ext uri="{FF2B5EF4-FFF2-40B4-BE49-F238E27FC236}">
                  <a16:creationId xmlns:a16="http://schemas.microsoft.com/office/drawing/2014/main" id="{22742B65-8DDB-40FE-8AAE-DFDDB2B5869F}"/>
                </a:ext>
              </a:extLst>
            </p:cNvPr>
            <p:cNvSpPr/>
            <p:nvPr/>
          </p:nvSpPr>
          <p:spPr>
            <a:xfrm>
              <a:off x="681616" y="1321047"/>
              <a:ext cx="2103130" cy="3004821"/>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0D6B91"/>
                </a:gs>
                <a:gs pos="29000">
                  <a:srgbClr val="13A1D9"/>
                </a:gs>
                <a:gs pos="100000">
                  <a:srgbClr val="4CC1EF"/>
                </a:gs>
              </a:gsLst>
              <a:lin ang="16200000" scaled="1"/>
              <a:tileRect/>
            </a:gradFill>
            <a:ln w="12700">
              <a:miter lim="400000"/>
            </a:ln>
          </p:spPr>
          <p:txBody>
            <a:bodyPr lIns="28575" tIns="28575" rIns="28575" bIns="28575" anchor="ctr"/>
            <a:lstStyle/>
            <a:p>
              <a:pPr algn="ctr">
                <a:defRPr sz="3000">
                  <a:solidFill>
                    <a:srgbClr val="FFFFFF"/>
                  </a:solidFill>
                </a:defRPr>
              </a:pPr>
              <a:endParaRPr sz="2250">
                <a:solidFill>
                  <a:schemeClr val="bg1"/>
                </a:solidFill>
              </a:endParaRPr>
            </a:p>
          </p:txBody>
        </p:sp>
        <p:sp>
          <p:nvSpPr>
            <p:cNvPr id="15" name="Shape">
              <a:extLst>
                <a:ext uri="{FF2B5EF4-FFF2-40B4-BE49-F238E27FC236}">
                  <a16:creationId xmlns:a16="http://schemas.microsoft.com/office/drawing/2014/main" id="{0DB0809D-80AC-490E-8AA2-0341DEA9253E}"/>
                </a:ext>
              </a:extLst>
            </p:cNvPr>
            <p:cNvSpPr/>
            <p:nvPr/>
          </p:nvSpPr>
          <p:spPr>
            <a:xfrm>
              <a:off x="681618" y="3251449"/>
              <a:ext cx="2449472" cy="2570779"/>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miter lim="400000"/>
            </a:ln>
          </p:spPr>
          <p:txBody>
            <a:bodyPr lIns="28575" tIns="28575" rIns="28575" bIns="28575" anchor="ctr"/>
            <a:lstStyle/>
            <a:p>
              <a:pPr algn="ctr">
                <a:defRPr sz="3000">
                  <a:solidFill>
                    <a:srgbClr val="FFFFFF"/>
                  </a:solidFill>
                </a:defRPr>
              </a:pPr>
              <a:endParaRPr sz="2250">
                <a:solidFill>
                  <a:schemeClr val="bg1"/>
                </a:solidFill>
              </a:endParaRPr>
            </a:p>
          </p:txBody>
        </p:sp>
        <p:sp>
          <p:nvSpPr>
            <p:cNvPr id="18" name="TextBox 31">
              <a:extLst>
                <a:ext uri="{FF2B5EF4-FFF2-40B4-BE49-F238E27FC236}">
                  <a16:creationId xmlns:a16="http://schemas.microsoft.com/office/drawing/2014/main" id="{2DB4FE67-6371-4D13-AB1A-2998C74D96A8}"/>
                </a:ext>
              </a:extLst>
            </p:cNvPr>
            <p:cNvSpPr txBox="1"/>
            <p:nvPr/>
          </p:nvSpPr>
          <p:spPr>
            <a:xfrm>
              <a:off x="1063409" y="1622229"/>
              <a:ext cx="1685888" cy="3258438"/>
            </a:xfrm>
            <a:prstGeom prst="rect">
              <a:avLst/>
            </a:prstGeom>
            <a:noFill/>
          </p:spPr>
          <p:txBody>
            <a:bodyPr wrap="square" lIns="0" rIns="0" rtlCol="0" anchor="b">
              <a:spAutoFit/>
            </a:bodyPr>
            <a:lstStyle/>
            <a:p>
              <a:r>
                <a:rPr lang="zh-TW" altLang="en-US" b="1" noProof="1" smtClean="0">
                  <a:latin typeface="微軟正黑體" panose="020B0604030504040204" pitchFamily="34" charset="-120"/>
                  <a:ea typeface="微軟正黑體" panose="020B0604030504040204" pitchFamily="34" charset="-120"/>
                </a:rPr>
                <a:t>查詢五專招生學校</a:t>
              </a:r>
              <a:endParaRPr lang="en-US" altLang="zh-TW" b="1" noProof="1" smtClean="0">
                <a:latin typeface="微軟正黑體" panose="020B0604030504040204" pitchFamily="34" charset="-120"/>
                <a:ea typeface="微軟正黑體" panose="020B0604030504040204" pitchFamily="34" charset="-120"/>
              </a:endParaRPr>
            </a:p>
            <a:p>
              <a:r>
                <a:rPr lang="zh-TW" altLang="en-US" b="1" noProof="1" smtClean="0">
                  <a:latin typeface="微軟正黑體" panose="020B0604030504040204" pitchFamily="34" charset="-120"/>
                  <a:ea typeface="微軟正黑體" panose="020B0604030504040204" pitchFamily="34" charset="-120"/>
                </a:rPr>
                <a:t>帶出科</a:t>
              </a:r>
              <a:r>
                <a:rPr lang="en-US" altLang="zh-TW" b="1" noProof="1" smtClean="0">
                  <a:latin typeface="微軟正黑體" panose="020B0604030504040204" pitchFamily="34" charset="-120"/>
                  <a:ea typeface="微軟正黑體" panose="020B0604030504040204" pitchFamily="34" charset="-120"/>
                </a:rPr>
                <a:t>(</a:t>
              </a:r>
              <a:r>
                <a:rPr lang="zh-TW" altLang="en-US" b="1" noProof="1" smtClean="0">
                  <a:latin typeface="微軟正黑體" panose="020B0604030504040204" pitchFamily="34" charset="-120"/>
                  <a:ea typeface="微軟正黑體" panose="020B0604030504040204" pitchFamily="34" charset="-120"/>
                </a:rPr>
                <a:t>組</a:t>
              </a:r>
              <a:r>
                <a:rPr lang="en-US" altLang="zh-TW" b="1" noProof="1" smtClean="0">
                  <a:latin typeface="微軟正黑體" panose="020B0604030504040204" pitchFamily="34" charset="-120"/>
                  <a:ea typeface="微軟正黑體" panose="020B0604030504040204" pitchFamily="34" charset="-120"/>
                </a:rPr>
                <a:t>)</a:t>
              </a:r>
              <a:r>
                <a:rPr lang="zh-TW" altLang="en-US" b="1" noProof="1" smtClean="0">
                  <a:latin typeface="微軟正黑體" panose="020B0604030504040204" pitchFamily="34" charset="-120"/>
                  <a:ea typeface="微軟正黑體" panose="020B0604030504040204" pitchFamily="34" charset="-120"/>
                </a:rPr>
                <a:t>資訊</a:t>
              </a:r>
              <a:endParaRPr lang="en-US" b="1" noProof="1">
                <a:latin typeface="微軟正黑體" panose="020B0604030504040204" pitchFamily="34" charset="-120"/>
                <a:ea typeface="微軟正黑體" panose="020B0604030504040204" pitchFamily="34" charset="-120"/>
              </a:endParaRPr>
            </a:p>
          </p:txBody>
        </p:sp>
      </p:grpSp>
      <p:grpSp>
        <p:nvGrpSpPr>
          <p:cNvPr id="20" name="Group 58">
            <a:extLst>
              <a:ext uri="{FF2B5EF4-FFF2-40B4-BE49-F238E27FC236}">
                <a16:creationId xmlns:a16="http://schemas.microsoft.com/office/drawing/2014/main" id="{D9502F9A-354B-4C2B-BB0F-5F721F653C38}"/>
              </a:ext>
            </a:extLst>
          </p:cNvPr>
          <p:cNvGrpSpPr/>
          <p:nvPr/>
        </p:nvGrpSpPr>
        <p:grpSpPr>
          <a:xfrm flipH="1">
            <a:off x="5207721" y="3109958"/>
            <a:ext cx="6289035" cy="2098524"/>
            <a:chOff x="8276957" y="1321047"/>
            <a:chExt cx="4629243" cy="3473965"/>
          </a:xfrm>
        </p:grpSpPr>
        <p:sp>
          <p:nvSpPr>
            <p:cNvPr id="21" name="Shape">
              <a:extLst>
                <a:ext uri="{FF2B5EF4-FFF2-40B4-BE49-F238E27FC236}">
                  <a16:creationId xmlns:a16="http://schemas.microsoft.com/office/drawing/2014/main" id="{1927391F-AECE-40D5-ADFB-A5A07E4C2C0D}"/>
                </a:ext>
              </a:extLst>
            </p:cNvPr>
            <p:cNvSpPr/>
            <p:nvPr/>
          </p:nvSpPr>
          <p:spPr>
            <a:xfrm>
              <a:off x="8276957" y="1321047"/>
              <a:ext cx="2468998" cy="3004822"/>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chemeClr val="accent4">
                    <a:lumMod val="80000"/>
                  </a:schemeClr>
                </a:gs>
                <a:gs pos="29000">
                  <a:schemeClr val="accent4">
                    <a:lumMod val="84000"/>
                    <a:lumOff val="16000"/>
                  </a:schemeClr>
                </a:gs>
                <a:gs pos="100000">
                  <a:schemeClr val="accent4">
                    <a:lumMod val="70000"/>
                    <a:lumOff val="30000"/>
                  </a:schemeClr>
                </a:gs>
              </a:gsLst>
              <a:lin ang="16200000" scaled="1"/>
              <a:tileRect/>
            </a:gradFill>
            <a:ln w="12700">
              <a:miter lim="400000"/>
            </a:ln>
          </p:spPr>
          <p:txBody>
            <a:bodyPr lIns="28575" tIns="28575" rIns="28575" bIns="28575" anchor="ctr"/>
            <a:lstStyle/>
            <a:p>
              <a:pPr algn="ctr">
                <a:defRPr sz="3000">
                  <a:solidFill>
                    <a:srgbClr val="FFFFFF"/>
                  </a:solidFill>
                </a:defRPr>
              </a:pPr>
              <a:endParaRPr sz="2250">
                <a:solidFill>
                  <a:schemeClr val="bg1"/>
                </a:solidFill>
              </a:endParaRPr>
            </a:p>
          </p:txBody>
        </p:sp>
        <p:sp>
          <p:nvSpPr>
            <p:cNvPr id="22" name="Shape">
              <a:extLst>
                <a:ext uri="{FF2B5EF4-FFF2-40B4-BE49-F238E27FC236}">
                  <a16:creationId xmlns:a16="http://schemas.microsoft.com/office/drawing/2014/main" id="{AD890B64-4524-4F31-A07D-8B1E762E8603}"/>
                </a:ext>
              </a:extLst>
            </p:cNvPr>
            <p:cNvSpPr/>
            <p:nvPr/>
          </p:nvSpPr>
          <p:spPr>
            <a:xfrm>
              <a:off x="8276957" y="3251450"/>
              <a:ext cx="4629243" cy="1526485"/>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chemeClr val="accent4"/>
            </a:solidFill>
            <a:ln w="12700">
              <a:miter lim="400000"/>
            </a:ln>
          </p:spPr>
          <p:txBody>
            <a:bodyPr lIns="28575" tIns="28575" rIns="28575" bIns="28575" anchor="ctr"/>
            <a:lstStyle/>
            <a:p>
              <a:pPr algn="ctr">
                <a:defRPr sz="3000">
                  <a:solidFill>
                    <a:srgbClr val="FFFFFF"/>
                  </a:solidFill>
                </a:defRPr>
              </a:pPr>
              <a:endParaRPr sz="2250">
                <a:solidFill>
                  <a:schemeClr val="bg1"/>
                </a:solidFill>
              </a:endParaRPr>
            </a:p>
          </p:txBody>
        </p:sp>
        <p:sp>
          <p:nvSpPr>
            <p:cNvPr id="25" name="TextBox 7">
              <a:extLst>
                <a:ext uri="{FF2B5EF4-FFF2-40B4-BE49-F238E27FC236}">
                  <a16:creationId xmlns:a16="http://schemas.microsoft.com/office/drawing/2014/main" id="{0EC80435-9E0A-4B1D-91C1-54B473736863}"/>
                </a:ext>
              </a:extLst>
            </p:cNvPr>
            <p:cNvSpPr txBox="1"/>
            <p:nvPr/>
          </p:nvSpPr>
          <p:spPr>
            <a:xfrm>
              <a:off x="8462530" y="1782287"/>
              <a:ext cx="2200200" cy="3012725"/>
            </a:xfrm>
            <a:prstGeom prst="rect">
              <a:avLst/>
            </a:prstGeom>
            <a:noFill/>
          </p:spPr>
          <p:txBody>
            <a:bodyPr wrap="square" lIns="0" rIns="0" rtlCol="0" anchor="b">
              <a:spAutoFit/>
            </a:bodyPr>
            <a:lstStyle/>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志願代碼</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:11401</a:t>
              </a:r>
            </a:p>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招生學校</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國立臺北商業大學</a:t>
              </a:r>
              <a:endPar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科</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組</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名稱</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會計與資料科學科</a:t>
              </a:r>
              <a:endPar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是否採計會考</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有</a:t>
              </a:r>
              <a:endPar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招生名額</a:t>
              </a:r>
              <a:r>
                <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一般生４０</a:t>
              </a:r>
              <a:endPar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                 大陸長探生０</a:t>
              </a:r>
              <a:endParaRPr lang="en-US" altLang="zh-TW" b="1" noProof="1" smtClean="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smtClean="0">
                  <a:solidFill>
                    <a:schemeClr val="tx1">
                      <a:lumMod val="85000"/>
                      <a:lumOff val="15000"/>
                    </a:schemeClr>
                  </a:solidFill>
                  <a:latin typeface="微軟正黑體" panose="020B0604030504040204" pitchFamily="34" charset="-120"/>
                  <a:ea typeface="微軟正黑體" panose="020B0604030504040204" pitchFamily="34" charset="-120"/>
                </a:rPr>
                <a:t>                 特種生０</a:t>
              </a:r>
              <a:endParaRPr lang="en-US" b="1" noProof="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27" name="矩形 26"/>
          <p:cNvSpPr/>
          <p:nvPr/>
        </p:nvSpPr>
        <p:spPr>
          <a:xfrm>
            <a:off x="2733429" y="4081306"/>
            <a:ext cx="2517840" cy="8738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8" name="矩形 27"/>
          <p:cNvSpPr/>
          <p:nvPr/>
        </p:nvSpPr>
        <p:spPr>
          <a:xfrm>
            <a:off x="2540288" y="3620521"/>
            <a:ext cx="2014295" cy="2869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8873260" y="2805152"/>
            <a:ext cx="1197883"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舉例說明</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38831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1"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、選填志願及順序</a:t>
            </a:r>
            <a:r>
              <a:rPr lang="en-US" altLang="zh-TW" sz="3600" b="1" dirty="0" smtClean="0">
                <a:solidFill>
                  <a:srgbClr val="0033CC"/>
                </a:solidFill>
                <a:latin typeface="微軟正黑體" panose="020B0604030504040204" pitchFamily="34" charset="-120"/>
                <a:ea typeface="微軟正黑體" panose="020B0604030504040204" pitchFamily="34" charset="-120"/>
              </a:rPr>
              <a:t>(2/6)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7898087" y="2037146"/>
            <a:ext cx="4074904" cy="3325685"/>
            <a:chOff x="7931744" y="3042772"/>
            <a:chExt cx="3498256" cy="2862470"/>
          </a:xfrm>
        </p:grpSpPr>
        <p:grpSp>
          <p:nvGrpSpPr>
            <p:cNvPr id="12" name="Group 58">
              <a:extLst>
                <a:ext uri="{FF2B5EF4-FFF2-40B4-BE49-F238E27FC236}">
                  <a16:creationId xmlns:a16="http://schemas.microsoft.com/office/drawing/2014/main" id="{79121BBD-CBFA-48AD-9671-DEB2A39D7DDC}"/>
                </a:ext>
              </a:extLst>
            </p:cNvPr>
            <p:cNvGrpSpPr/>
            <p:nvPr/>
          </p:nvGrpSpPr>
          <p:grpSpPr>
            <a:xfrm>
              <a:off x="7931744" y="3042772"/>
              <a:ext cx="3498256" cy="2862470"/>
              <a:chOff x="6306598" y="3734324"/>
              <a:chExt cx="3145872" cy="3093800"/>
            </a:xfrm>
          </p:grpSpPr>
          <p:sp>
            <p:nvSpPr>
              <p:cNvPr id="13" name="Right Triangle 59">
                <a:extLst>
                  <a:ext uri="{FF2B5EF4-FFF2-40B4-BE49-F238E27FC236}">
                    <a16:creationId xmlns:a16="http://schemas.microsoft.com/office/drawing/2014/main" id="{13D75164-4795-4CB1-9B83-E1A87DE5630E}"/>
                  </a:ext>
                </a:extLst>
              </p:cNvPr>
              <p:cNvSpPr/>
              <p:nvPr/>
            </p:nvSpPr>
            <p:spPr>
              <a:xfrm rot="5400000">
                <a:off x="9055708" y="4064310"/>
                <a:ext cx="391188" cy="402336"/>
              </a:xfrm>
              <a:prstGeom prst="rtTriangle">
                <a:avLst/>
              </a:prstGeom>
              <a:solidFill>
                <a:schemeClr val="accent6">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Rectangle 60">
                <a:extLst>
                  <a:ext uri="{FF2B5EF4-FFF2-40B4-BE49-F238E27FC236}">
                    <a16:creationId xmlns:a16="http://schemas.microsoft.com/office/drawing/2014/main" id="{44F2124A-88B4-4B93-B61A-561CD31CC7EA}"/>
                  </a:ext>
                </a:extLst>
              </p:cNvPr>
              <p:cNvSpPr/>
              <p:nvPr/>
            </p:nvSpPr>
            <p:spPr>
              <a:xfrm>
                <a:off x="6306598" y="3734324"/>
                <a:ext cx="3145872" cy="335560"/>
              </a:xfrm>
              <a:prstGeom prst="rect">
                <a:avLst/>
              </a:prstGeom>
              <a:solidFill>
                <a:schemeClr val="accent6">
                  <a:lumMod val="60000"/>
                  <a:lumOff val="40000"/>
                  <a:alpha val="79000"/>
                </a:schemeClr>
              </a:solidFill>
              <a:ln>
                <a:noFill/>
              </a:ln>
            </p:spPr>
            <p:style>
              <a:lnRef idx="0">
                <a:scrgbClr r="0" g="0" b="0"/>
              </a:lnRef>
              <a:fillRef idx="0">
                <a:scrgbClr r="0" g="0" b="0"/>
              </a:fillRef>
              <a:effectRef idx="0">
                <a:scrgbClr r="0" g="0" b="0"/>
              </a:effectRef>
              <a:fontRef idx="minor">
                <a:schemeClr val="lt1"/>
              </a:fontRef>
            </p:style>
            <p:txBody>
              <a:bodyPr lIns="320040" rtlCol="0" anchor="ctr"/>
              <a:lstStyle/>
              <a:p>
                <a:endParaRPr lang="en-US" b="1" dirty="0"/>
              </a:p>
            </p:txBody>
          </p:sp>
          <p:sp>
            <p:nvSpPr>
              <p:cNvPr id="16" name="Rectangle 62">
                <a:extLst>
                  <a:ext uri="{FF2B5EF4-FFF2-40B4-BE49-F238E27FC236}">
                    <a16:creationId xmlns:a16="http://schemas.microsoft.com/office/drawing/2014/main" id="{30A72DA4-F183-463B-8913-C3D6263A4E65}"/>
                  </a:ext>
                </a:extLst>
              </p:cNvPr>
              <p:cNvSpPr/>
              <p:nvPr/>
            </p:nvSpPr>
            <p:spPr>
              <a:xfrm>
                <a:off x="6515001" y="4069883"/>
                <a:ext cx="2802490" cy="27582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選擇招生學生，點選查詢</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選擇科</a:t>
                </a:r>
                <a:r>
                  <a:rPr lang="en-US" altLang="zh-TW" sz="2200" b="1" dirty="0" smtClean="0">
                    <a:solidFill>
                      <a:schemeClr val="tx1"/>
                    </a:solidFill>
                    <a:latin typeface="微軟正黑體" panose="020B0604030504040204" pitchFamily="34" charset="-120"/>
                    <a:ea typeface="微軟正黑體" panose="020B0604030504040204" pitchFamily="34" charset="-120"/>
                  </a:rPr>
                  <a:t>(</a:t>
                </a:r>
                <a:r>
                  <a:rPr lang="zh-TW" altLang="en-US" sz="2200" b="1" dirty="0" smtClean="0">
                    <a:solidFill>
                      <a:schemeClr val="tx1"/>
                    </a:solidFill>
                    <a:latin typeface="微軟正黑體" panose="020B0604030504040204" pitchFamily="34" charset="-120"/>
                    <a:ea typeface="微軟正黑體" panose="020B0604030504040204" pitchFamily="34" charset="-120"/>
                  </a:rPr>
                  <a:t>組</a:t>
                </a:r>
                <a:r>
                  <a:rPr lang="en-US" altLang="zh-TW" sz="2200" b="1" dirty="0" smtClean="0">
                    <a:solidFill>
                      <a:schemeClr val="tx1"/>
                    </a:solidFill>
                    <a:latin typeface="微軟正黑體" panose="020B0604030504040204" pitchFamily="34" charset="-120"/>
                    <a:ea typeface="微軟正黑體" panose="020B0604030504040204" pitchFamily="34" charset="-120"/>
                  </a:rPr>
                  <a:t>)</a:t>
                </a: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點選新增，移至右方暫存區</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已選填志願暫存區</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選點暫存區之志願</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志願順序排序上下移動</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移除志願</a:t>
                </a:r>
                <a:endParaRPr lang="en-US" sz="2200" b="1" dirty="0">
                  <a:solidFill>
                    <a:schemeClr val="tx1"/>
                  </a:solidFill>
                  <a:latin typeface="微軟正黑體" panose="020B0604030504040204" pitchFamily="34" charset="-120"/>
                  <a:ea typeface="微軟正黑體" panose="020B0604030504040204" pitchFamily="34" charset="-120"/>
                </a:endParaRPr>
              </a:p>
            </p:txBody>
          </p:sp>
        </p:grpSp>
        <p:sp>
          <p:nvSpPr>
            <p:cNvPr id="17" name="Oval 61">
              <a:extLst>
                <a:ext uri="{FF2B5EF4-FFF2-40B4-BE49-F238E27FC236}">
                  <a16:creationId xmlns:a16="http://schemas.microsoft.com/office/drawing/2014/main" id="{55497F7E-CFF7-4F36-943E-41C2C14BA434}"/>
                </a:ext>
              </a:extLst>
            </p:cNvPr>
            <p:cNvSpPr/>
            <p:nvPr/>
          </p:nvSpPr>
          <p:spPr>
            <a:xfrm>
              <a:off x="7941600" y="4459901"/>
              <a:ext cx="288000" cy="2880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75000"/>
                    </a:schemeClr>
                  </a:solidFill>
                </a:rPr>
                <a:t>4</a:t>
              </a:r>
            </a:p>
          </p:txBody>
        </p:sp>
        <p:sp>
          <p:nvSpPr>
            <p:cNvPr id="18" name="Oval 40">
              <a:extLst>
                <a:ext uri="{FF2B5EF4-FFF2-40B4-BE49-F238E27FC236}">
                  <a16:creationId xmlns:a16="http://schemas.microsoft.com/office/drawing/2014/main" id="{DA84B160-3C5E-425C-9168-D517ED2E99A6}"/>
                </a:ext>
              </a:extLst>
            </p:cNvPr>
            <p:cNvSpPr/>
            <p:nvPr/>
          </p:nvSpPr>
          <p:spPr>
            <a:xfrm>
              <a:off x="7941049" y="4805430"/>
              <a:ext cx="288000" cy="28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75000"/>
                    </a:schemeClr>
                  </a:solidFill>
                </a:rPr>
                <a:t>5</a:t>
              </a:r>
            </a:p>
          </p:txBody>
        </p:sp>
        <p:sp>
          <p:nvSpPr>
            <p:cNvPr id="19" name="Oval 45">
              <a:extLst>
                <a:ext uri="{FF2B5EF4-FFF2-40B4-BE49-F238E27FC236}">
                  <a16:creationId xmlns:a16="http://schemas.microsoft.com/office/drawing/2014/main" id="{F5306101-53A4-45A9-85B8-EC3EF7398F88}"/>
                </a:ext>
              </a:extLst>
            </p:cNvPr>
            <p:cNvSpPr/>
            <p:nvPr/>
          </p:nvSpPr>
          <p:spPr>
            <a:xfrm>
              <a:off x="7941600" y="4090131"/>
              <a:ext cx="288000" cy="2880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lumMod val="75000"/>
                    </a:schemeClr>
                  </a:solidFill>
                </a:rPr>
                <a:t>3</a:t>
              </a:r>
            </a:p>
          </p:txBody>
        </p:sp>
        <p:sp>
          <p:nvSpPr>
            <p:cNvPr id="20" name="Oval 56">
              <a:extLst>
                <a:ext uri="{FF2B5EF4-FFF2-40B4-BE49-F238E27FC236}">
                  <a16:creationId xmlns:a16="http://schemas.microsoft.com/office/drawing/2014/main" id="{033371B3-0C06-4B39-9C4D-694C84D90BBA}"/>
                </a:ext>
              </a:extLst>
            </p:cNvPr>
            <p:cNvSpPr/>
            <p:nvPr/>
          </p:nvSpPr>
          <p:spPr>
            <a:xfrm>
              <a:off x="7942968" y="3751037"/>
              <a:ext cx="288000" cy="288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75000"/>
                    </a:schemeClr>
                  </a:solidFill>
                </a:rPr>
                <a:t>2</a:t>
              </a:r>
            </a:p>
          </p:txBody>
        </p:sp>
        <p:sp>
          <p:nvSpPr>
            <p:cNvPr id="21" name="Oval 50">
              <a:extLst>
                <a:ext uri="{FF2B5EF4-FFF2-40B4-BE49-F238E27FC236}">
                  <a16:creationId xmlns:a16="http://schemas.microsoft.com/office/drawing/2014/main" id="{7150590E-63BC-4760-A7E4-AB6F08EC4FE9}"/>
                </a:ext>
              </a:extLst>
            </p:cNvPr>
            <p:cNvSpPr/>
            <p:nvPr/>
          </p:nvSpPr>
          <p:spPr>
            <a:xfrm>
              <a:off x="7941049" y="3390211"/>
              <a:ext cx="288000" cy="2880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lumMod val="75000"/>
                    </a:schemeClr>
                  </a:solidFill>
                </a:rPr>
                <a:t>1</a:t>
              </a:r>
            </a:p>
          </p:txBody>
        </p:sp>
        <p:sp>
          <p:nvSpPr>
            <p:cNvPr id="22" name="Oval 40">
              <a:extLst>
                <a:ext uri="{FF2B5EF4-FFF2-40B4-BE49-F238E27FC236}">
                  <a16:creationId xmlns:a16="http://schemas.microsoft.com/office/drawing/2014/main" id="{DA84B160-3C5E-425C-9168-D517ED2E99A6}"/>
                </a:ext>
              </a:extLst>
            </p:cNvPr>
            <p:cNvSpPr/>
            <p:nvPr/>
          </p:nvSpPr>
          <p:spPr>
            <a:xfrm>
              <a:off x="7941600" y="5159821"/>
              <a:ext cx="288000" cy="288000"/>
            </a:xfrm>
            <a:prstGeom prst="ellipse">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75000"/>
                    </a:schemeClr>
                  </a:solidFill>
                </a:rPr>
                <a:t>6</a:t>
              </a:r>
              <a:endParaRPr lang="en-US" sz="2800" b="1" dirty="0">
                <a:solidFill>
                  <a:schemeClr val="accent4">
                    <a:lumMod val="75000"/>
                  </a:schemeClr>
                </a:solidFill>
              </a:endParaRPr>
            </a:p>
          </p:txBody>
        </p:sp>
        <p:sp>
          <p:nvSpPr>
            <p:cNvPr id="23" name="Oval 40">
              <a:extLst>
                <a:ext uri="{FF2B5EF4-FFF2-40B4-BE49-F238E27FC236}">
                  <a16:creationId xmlns:a16="http://schemas.microsoft.com/office/drawing/2014/main" id="{DA84B160-3C5E-425C-9168-D517ED2E99A6}"/>
                </a:ext>
              </a:extLst>
            </p:cNvPr>
            <p:cNvSpPr/>
            <p:nvPr/>
          </p:nvSpPr>
          <p:spPr>
            <a:xfrm>
              <a:off x="7941600" y="5508383"/>
              <a:ext cx="288000" cy="288000"/>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rPr>
                <a:t>7</a:t>
              </a:r>
              <a:endParaRPr lang="en-US" sz="2800" b="1" dirty="0">
                <a:solidFill>
                  <a:srgbClr val="7030A0"/>
                </a:solidFill>
              </a:endParaRPr>
            </a:p>
          </p:txBody>
        </p:sp>
      </p:gr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16" y="1571409"/>
            <a:ext cx="7473053" cy="5053306"/>
          </a:xfrm>
          <a:prstGeom prst="rect">
            <a:avLst/>
          </a:prstGeom>
          <a:ln w="28575">
            <a:solidFill>
              <a:srgbClr val="0033CC"/>
            </a:solidFill>
          </a:ln>
        </p:spPr>
      </p:pic>
      <p:sp>
        <p:nvSpPr>
          <p:cNvPr id="24" name="Oval 61">
            <a:extLst>
              <a:ext uri="{FF2B5EF4-FFF2-40B4-BE49-F238E27FC236}">
                <a16:creationId xmlns:a16="http://schemas.microsoft.com/office/drawing/2014/main" id="{55497F7E-CFF7-4F36-943E-41C2C14BA434}"/>
              </a:ext>
            </a:extLst>
          </p:cNvPr>
          <p:cNvSpPr/>
          <p:nvPr/>
        </p:nvSpPr>
        <p:spPr>
          <a:xfrm>
            <a:off x="4471867" y="1747924"/>
            <a:ext cx="335474" cy="33460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75000"/>
                  </a:schemeClr>
                </a:solidFill>
              </a:rPr>
              <a:t>4</a:t>
            </a:r>
          </a:p>
        </p:txBody>
      </p:sp>
      <p:sp>
        <p:nvSpPr>
          <p:cNvPr id="26" name="Oval 45">
            <a:extLst>
              <a:ext uri="{FF2B5EF4-FFF2-40B4-BE49-F238E27FC236}">
                <a16:creationId xmlns:a16="http://schemas.microsoft.com/office/drawing/2014/main" id="{F5306101-53A4-45A9-85B8-EC3EF7398F88}"/>
              </a:ext>
            </a:extLst>
          </p:cNvPr>
          <p:cNvSpPr/>
          <p:nvPr/>
        </p:nvSpPr>
        <p:spPr>
          <a:xfrm>
            <a:off x="3542219" y="1802490"/>
            <a:ext cx="335474" cy="334605"/>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75000"/>
                  </a:schemeClr>
                </a:solidFill>
              </a:rPr>
              <a:t>3</a:t>
            </a:r>
          </a:p>
        </p:txBody>
      </p:sp>
      <p:sp>
        <p:nvSpPr>
          <p:cNvPr id="27" name="Oval 56">
            <a:extLst>
              <a:ext uri="{FF2B5EF4-FFF2-40B4-BE49-F238E27FC236}">
                <a16:creationId xmlns:a16="http://schemas.microsoft.com/office/drawing/2014/main" id="{033371B3-0C06-4B39-9C4D-694C84D90BBA}"/>
              </a:ext>
            </a:extLst>
          </p:cNvPr>
          <p:cNvSpPr/>
          <p:nvPr/>
        </p:nvSpPr>
        <p:spPr>
          <a:xfrm>
            <a:off x="92956" y="2223424"/>
            <a:ext cx="335474" cy="33460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75000"/>
                  </a:schemeClr>
                </a:solidFill>
              </a:rPr>
              <a:t>2</a:t>
            </a:r>
          </a:p>
        </p:txBody>
      </p:sp>
      <p:sp>
        <p:nvSpPr>
          <p:cNvPr id="28" name="Oval 50">
            <a:extLst>
              <a:ext uri="{FF2B5EF4-FFF2-40B4-BE49-F238E27FC236}">
                <a16:creationId xmlns:a16="http://schemas.microsoft.com/office/drawing/2014/main" id="{7150590E-63BC-4760-A7E4-AB6F08EC4FE9}"/>
              </a:ext>
            </a:extLst>
          </p:cNvPr>
          <p:cNvSpPr/>
          <p:nvPr/>
        </p:nvSpPr>
        <p:spPr>
          <a:xfrm>
            <a:off x="352649" y="1195600"/>
            <a:ext cx="335474" cy="334605"/>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lumMod val="75000"/>
                  </a:schemeClr>
                </a:solidFill>
              </a:rPr>
              <a:t>1</a:t>
            </a:r>
          </a:p>
        </p:txBody>
      </p:sp>
      <p:sp>
        <p:nvSpPr>
          <p:cNvPr id="29" name="Oval 40">
            <a:extLst>
              <a:ext uri="{FF2B5EF4-FFF2-40B4-BE49-F238E27FC236}">
                <a16:creationId xmlns:a16="http://schemas.microsoft.com/office/drawing/2014/main" id="{DA84B160-3C5E-425C-9168-D517ED2E99A6}"/>
              </a:ext>
            </a:extLst>
          </p:cNvPr>
          <p:cNvSpPr/>
          <p:nvPr/>
        </p:nvSpPr>
        <p:spPr>
          <a:xfrm>
            <a:off x="3585764" y="3086689"/>
            <a:ext cx="335474" cy="334605"/>
          </a:xfrm>
          <a:prstGeom prst="ellipse">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75000"/>
                  </a:schemeClr>
                </a:solidFill>
              </a:rPr>
              <a:t>6</a:t>
            </a:r>
            <a:endParaRPr lang="en-US" sz="2800" b="1" dirty="0">
              <a:solidFill>
                <a:schemeClr val="accent4">
                  <a:lumMod val="75000"/>
                </a:schemeClr>
              </a:solidFill>
            </a:endParaRPr>
          </a:p>
        </p:txBody>
      </p:sp>
      <p:sp>
        <p:nvSpPr>
          <p:cNvPr id="30" name="Oval 40">
            <a:extLst>
              <a:ext uri="{FF2B5EF4-FFF2-40B4-BE49-F238E27FC236}">
                <a16:creationId xmlns:a16="http://schemas.microsoft.com/office/drawing/2014/main" id="{DA84B160-3C5E-425C-9168-D517ED2E99A6}"/>
              </a:ext>
            </a:extLst>
          </p:cNvPr>
          <p:cNvSpPr/>
          <p:nvPr/>
        </p:nvSpPr>
        <p:spPr>
          <a:xfrm>
            <a:off x="3509660" y="3888239"/>
            <a:ext cx="335474" cy="334605"/>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rPr>
              <a:t>7</a:t>
            </a:r>
            <a:endParaRPr lang="en-US" sz="2800" b="1" dirty="0">
              <a:solidFill>
                <a:srgbClr val="7030A0"/>
              </a:solidFill>
            </a:endParaRPr>
          </a:p>
        </p:txBody>
      </p:sp>
      <p:sp>
        <p:nvSpPr>
          <p:cNvPr id="31" name="矩形 30"/>
          <p:cNvSpPr/>
          <p:nvPr/>
        </p:nvSpPr>
        <p:spPr>
          <a:xfrm>
            <a:off x="287200" y="1604434"/>
            <a:ext cx="2325371" cy="2869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2" name="矩形 31"/>
          <p:cNvSpPr/>
          <p:nvPr/>
        </p:nvSpPr>
        <p:spPr>
          <a:xfrm>
            <a:off x="461188" y="2110875"/>
            <a:ext cx="3013532" cy="8587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3" name="矩形 32"/>
          <p:cNvSpPr/>
          <p:nvPr/>
        </p:nvSpPr>
        <p:spPr>
          <a:xfrm>
            <a:off x="4471867" y="2803687"/>
            <a:ext cx="2947836" cy="1532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5" name="Oval 40">
            <a:extLst>
              <a:ext uri="{FF2B5EF4-FFF2-40B4-BE49-F238E27FC236}">
                <a16:creationId xmlns:a16="http://schemas.microsoft.com/office/drawing/2014/main" id="{DA84B160-3C5E-425C-9168-D517ED2E99A6}"/>
              </a:ext>
            </a:extLst>
          </p:cNvPr>
          <p:cNvSpPr/>
          <p:nvPr/>
        </p:nvSpPr>
        <p:spPr>
          <a:xfrm>
            <a:off x="7251966" y="2692722"/>
            <a:ext cx="335474" cy="33460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75000"/>
                  </a:schemeClr>
                </a:solidFill>
              </a:rPr>
              <a:t>5</a:t>
            </a:r>
          </a:p>
        </p:txBody>
      </p:sp>
      <p:sp>
        <p:nvSpPr>
          <p:cNvPr id="3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4631239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18" y="1271020"/>
            <a:ext cx="8278252" cy="4751046"/>
          </a:xfrm>
          <a:prstGeom prst="rect">
            <a:avLst/>
          </a:prstGeom>
          <a:ln w="28575">
            <a:solidFill>
              <a:srgbClr val="0033CC"/>
            </a:solidFill>
          </a:ln>
        </p:spPr>
      </p:pic>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1"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、選填志願及順序</a:t>
            </a:r>
            <a:r>
              <a:rPr lang="en-US" altLang="zh-TW" sz="3600" b="1" dirty="0" smtClean="0">
                <a:solidFill>
                  <a:srgbClr val="0033CC"/>
                </a:solidFill>
                <a:latin typeface="微軟正黑體" panose="020B0604030504040204" pitchFamily="34" charset="-120"/>
                <a:ea typeface="微軟正黑體" panose="020B0604030504040204" pitchFamily="34" charset="-120"/>
              </a:rPr>
              <a:t>(3/6)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2" name="矩形 2"/>
          <p:cNvSpPr>
            <a:spLocks noChangeArrowheads="1"/>
          </p:cNvSpPr>
          <p:nvPr/>
        </p:nvSpPr>
        <p:spPr bwMode="auto">
          <a:xfrm>
            <a:off x="886957" y="6128047"/>
            <a:ext cx="10215051" cy="46166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400" b="1" dirty="0" smtClean="0">
                <a:solidFill>
                  <a:srgbClr val="C00000"/>
                </a:solidFill>
                <a:latin typeface="微軟正黑體" panose="020B0604030504040204" pitchFamily="34" charset="-120"/>
                <a:ea typeface="微軟正黑體" panose="020B0604030504040204" pitchFamily="34" charset="-120"/>
              </a:rPr>
              <a:t>提醒</a:t>
            </a:r>
            <a:r>
              <a:rPr lang="zh-TW" altLang="en-US" sz="2400" b="1" dirty="0" smtClean="0">
                <a:latin typeface="微軟正黑體" panose="020B0604030504040204" pitchFamily="34" charset="-120"/>
                <a:ea typeface="微軟正黑體" panose="020B0604030504040204" pitchFamily="34" charset="-120"/>
              </a:rPr>
              <a:t>：為避免網路壅塞，請儘早上網選填登記志願並送出，逾期概不受理。</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28848" y="2065946"/>
            <a:ext cx="3814141" cy="2962345"/>
            <a:chOff x="542057" y="2065946"/>
            <a:chExt cx="3814141" cy="2962345"/>
          </a:xfrm>
        </p:grpSpPr>
        <p:grpSp>
          <p:nvGrpSpPr>
            <p:cNvPr id="2" name="群組 1"/>
            <p:cNvGrpSpPr/>
            <p:nvPr/>
          </p:nvGrpSpPr>
          <p:grpSpPr>
            <a:xfrm>
              <a:off x="542057" y="2065946"/>
              <a:ext cx="3814141" cy="2962345"/>
              <a:chOff x="628650" y="2832345"/>
              <a:chExt cx="1577340" cy="2789857"/>
            </a:xfrm>
          </p:grpSpPr>
          <p:grpSp>
            <p:nvGrpSpPr>
              <p:cNvPr id="13" name="Group 6"/>
              <p:cNvGrpSpPr/>
              <p:nvPr/>
            </p:nvGrpSpPr>
            <p:grpSpPr>
              <a:xfrm>
                <a:off x="628650" y="2833754"/>
                <a:ext cx="1577340" cy="2788448"/>
                <a:chOff x="497608" y="2958796"/>
                <a:chExt cx="3020291" cy="3099104"/>
              </a:xfrm>
              <a:effectLst/>
            </p:grpSpPr>
            <p:sp>
              <p:nvSpPr>
                <p:cNvPr id="15" name="Rectangle 4"/>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Rectangle 5"/>
                <p:cNvSpPr/>
                <p:nvPr/>
              </p:nvSpPr>
              <p:spPr>
                <a:xfrm>
                  <a:off x="497608" y="5905500"/>
                  <a:ext cx="3020291"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7" name="Rectangle 5"/>
              <p:cNvSpPr/>
              <p:nvPr/>
            </p:nvSpPr>
            <p:spPr>
              <a:xfrm>
                <a:off x="628650" y="2832345"/>
                <a:ext cx="1577340" cy="1371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 name="TextBox 25"/>
            <p:cNvSpPr txBox="1"/>
            <p:nvPr/>
          </p:nvSpPr>
          <p:spPr>
            <a:xfrm>
              <a:off x="619501" y="2290167"/>
              <a:ext cx="3641532" cy="1015663"/>
            </a:xfrm>
            <a:prstGeom prst="rect">
              <a:avLst/>
            </a:prstGeom>
            <a:noFill/>
          </p:spPr>
          <p:txBody>
            <a:bodyPr wrap="square" lIns="0" rIns="0" rtlCol="0" anchor="ctr">
              <a:spAutoFit/>
            </a:bodyPr>
            <a:lstStyle/>
            <a:p>
              <a:pPr algn="just"/>
              <a:r>
                <a:rPr lang="zh-TW" altLang="en-US" sz="2000" b="1" dirty="0" smtClean="0">
                  <a:latin typeface="微軟正黑體" panose="020B0604030504040204" pitchFamily="34" charset="-120"/>
                  <a:ea typeface="微軟正黑體" panose="020B0604030504040204" pitchFamily="34" charset="-120"/>
                </a:rPr>
                <a:t>選填登記志願後，可點選暫存志願，右方會顯示</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暫存就讀志願順序成功</a:t>
              </a:r>
              <a:endParaRPr lang="en-US" sz="2000" b="1" dirty="0">
                <a:latin typeface="微軟正黑體" panose="020B0604030504040204" pitchFamily="34" charset="-120"/>
                <a:ea typeface="微軟正黑體" panose="020B0604030504040204" pitchFamily="34" charset="-120"/>
              </a:endParaRPr>
            </a:p>
          </p:txBody>
        </p:sp>
        <p:sp>
          <p:nvSpPr>
            <p:cNvPr id="19" name="矩形 2"/>
            <p:cNvSpPr>
              <a:spLocks noChangeArrowheads="1"/>
            </p:cNvSpPr>
            <p:nvPr/>
          </p:nvSpPr>
          <p:spPr bwMode="auto">
            <a:xfrm>
              <a:off x="599623" y="3384451"/>
              <a:ext cx="3715305" cy="1446550"/>
            </a:xfrm>
            <a:prstGeom prst="rect">
              <a:avLst/>
            </a:prstGeom>
            <a:solidFill>
              <a:srgbClr val="FFE5E5"/>
            </a:solidFill>
            <a:ln w="9525">
              <a:no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200" b="1" dirty="0" smtClean="0">
                  <a:solidFill>
                    <a:srgbClr val="C00000"/>
                  </a:solidFill>
                  <a:latin typeface="微軟正黑體" panose="020B0604030504040204" pitchFamily="34" charset="-120"/>
                  <a:ea typeface="微軟正黑體" panose="020B0604030504040204" pitchFamily="34" charset="-120"/>
                </a:rPr>
                <a:t>暫存志願不代表確定送出，若未於規定時間內確定送出者，亦視同未上網選填登記志願，放棄參加分發</a:t>
              </a:r>
              <a:endParaRPr lang="en-US" altLang="zh-TW" sz="2200" b="1" u="sng" dirty="0">
                <a:solidFill>
                  <a:srgbClr val="C00000"/>
                </a:solidFill>
                <a:latin typeface="微軟正黑體" panose="020B0604030504040204" pitchFamily="34" charset="-120"/>
                <a:ea typeface="微軟正黑體" panose="020B0604030504040204" pitchFamily="34" charset="-120"/>
              </a:endParaRPr>
            </a:p>
          </p:txBody>
        </p:sp>
      </p:grpSp>
      <p:sp>
        <p:nvSpPr>
          <p:cNvPr id="20" name="矩形 19"/>
          <p:cNvSpPr/>
          <p:nvPr/>
        </p:nvSpPr>
        <p:spPr>
          <a:xfrm>
            <a:off x="3670169" y="5454476"/>
            <a:ext cx="858287" cy="4762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7663539" y="5460493"/>
            <a:ext cx="4063303" cy="53100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4"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911522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593" y="1179248"/>
            <a:ext cx="4074837" cy="5359578"/>
          </a:xfrm>
          <a:prstGeom prst="rect">
            <a:avLst/>
          </a:prstGeom>
          <a:ln w="28575">
            <a:solidFill>
              <a:srgbClr val="0033CC"/>
            </a:solidFill>
          </a:ln>
        </p:spPr>
      </p:pic>
      <p:pic>
        <p:nvPicPr>
          <p:cNvPr id="2" name="圖片 1"/>
          <p:cNvPicPr>
            <a:picLocks noChangeAspect="1"/>
          </p:cNvPicPr>
          <p:nvPr/>
        </p:nvPicPr>
        <p:blipFill rotWithShape="1">
          <a:blip r:embed="rId4">
            <a:extLst>
              <a:ext uri="{28A0092B-C50C-407E-A947-70E740481C1C}">
                <a14:useLocalDpi xmlns:a14="http://schemas.microsoft.com/office/drawing/2010/main" val="0"/>
              </a:ext>
            </a:extLst>
          </a:blip>
          <a:srcRect t="26279" b="4635"/>
          <a:stretch/>
        </p:blipFill>
        <p:spPr>
          <a:xfrm>
            <a:off x="380613" y="1499005"/>
            <a:ext cx="6474024" cy="4737935"/>
          </a:xfrm>
          <a:prstGeom prst="rect">
            <a:avLst/>
          </a:prstGeom>
          <a:ln w="28575">
            <a:solidFill>
              <a:srgbClr val="0033CC"/>
            </a:solidFill>
          </a:ln>
        </p:spPr>
      </p:pic>
      <p:sp>
        <p:nvSpPr>
          <p:cNvPr id="4"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、選填志願及順序</a:t>
            </a:r>
            <a:r>
              <a:rPr lang="en-US" altLang="zh-TW" sz="3600" b="1" dirty="0" smtClean="0">
                <a:solidFill>
                  <a:srgbClr val="0033CC"/>
                </a:solidFill>
                <a:latin typeface="微軟正黑體" panose="020B0604030504040204" pitchFamily="34" charset="-120"/>
                <a:ea typeface="微軟正黑體" panose="020B0604030504040204" pitchFamily="34" charset="-120"/>
              </a:rPr>
              <a:t>(4/6)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1" name="矩形 2"/>
          <p:cNvSpPr>
            <a:spLocks noChangeArrowheads="1"/>
          </p:cNvSpPr>
          <p:nvPr/>
        </p:nvSpPr>
        <p:spPr bwMode="auto">
          <a:xfrm>
            <a:off x="7864298" y="3233388"/>
            <a:ext cx="2969425"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400" b="1" dirty="0" smtClean="0">
                <a:latin typeface="微軟正黑體" panose="020B0604030504040204" pitchFamily="34" charset="-120"/>
                <a:ea typeface="微軟正黑體" panose="020B0604030504040204" pitchFamily="34" charset="-120"/>
              </a:rPr>
              <a:t>此為</a:t>
            </a:r>
            <a:r>
              <a:rPr lang="zh-TW" altLang="en-US" sz="2400" b="1" dirty="0" smtClean="0">
                <a:solidFill>
                  <a:srgbClr val="C00000"/>
                </a:solidFill>
                <a:latin typeface="微軟正黑體" panose="020B0604030504040204" pitchFamily="34" charset="-120"/>
                <a:ea typeface="微軟正黑體" panose="020B0604030504040204" pitchFamily="34" charset="-120"/>
              </a:rPr>
              <a:t>暫存檢核用，請檢核確認志願順序</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sp>
        <p:nvSpPr>
          <p:cNvPr id="12" name="矩形 2"/>
          <p:cNvSpPr>
            <a:spLocks noChangeArrowheads="1"/>
          </p:cNvSpPr>
          <p:nvPr/>
        </p:nvSpPr>
        <p:spPr bwMode="auto">
          <a:xfrm>
            <a:off x="2315446" y="4357420"/>
            <a:ext cx="3963434" cy="1200329"/>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400" b="1" dirty="0" smtClean="0">
                <a:latin typeface="微軟正黑體" panose="020B0604030504040204" pitchFamily="34" charset="-120"/>
                <a:ea typeface="微軟正黑體" panose="020B0604030504040204" pitchFamily="34" charset="-120"/>
              </a:rPr>
              <a:t>免試生在確定送出志願前，可點選「</a:t>
            </a:r>
            <a:r>
              <a:rPr lang="zh-TW" altLang="en-US" sz="2400" b="1" dirty="0" smtClean="0">
                <a:solidFill>
                  <a:srgbClr val="C00000"/>
                </a:solidFill>
                <a:latin typeface="微軟正黑體" panose="020B0604030504040204" pitchFamily="34" charset="-120"/>
                <a:ea typeface="微軟正黑體" panose="020B0604030504040204" pitchFamily="34" charset="-120"/>
              </a:rPr>
              <a:t>列印暫存志願</a:t>
            </a:r>
            <a:r>
              <a:rPr lang="zh-TW" altLang="en-US" sz="2400" b="1" dirty="0" smtClean="0">
                <a:latin typeface="微軟正黑體" panose="020B0604030504040204" pitchFamily="34" charset="-120"/>
                <a:ea typeface="微軟正黑體" panose="020B0604030504040204" pitchFamily="34" charset="-120"/>
              </a:rPr>
              <a:t>」鈕檢核確認志願順序</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48331" y="3099879"/>
            <a:ext cx="3278935" cy="5490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矩形 14"/>
          <p:cNvSpPr/>
          <p:nvPr/>
        </p:nvSpPr>
        <p:spPr>
          <a:xfrm>
            <a:off x="7863840" y="1345743"/>
            <a:ext cx="2890448" cy="3178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向右箭號 15"/>
          <p:cNvSpPr/>
          <p:nvPr/>
        </p:nvSpPr>
        <p:spPr bwMode="auto">
          <a:xfrm rot="5400000">
            <a:off x="2676690" y="3840196"/>
            <a:ext cx="708532"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7486540" y="716709"/>
            <a:ext cx="3646929" cy="378372"/>
          </a:xfrm>
          <a:prstGeom prst="rect">
            <a:avLst/>
          </a:prstGeom>
          <a:solidFill>
            <a:srgbClr val="FFFF8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提醒您尚未完成網路選填登記志願</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8" name="向右箭號 17"/>
          <p:cNvSpPr/>
          <p:nvPr/>
        </p:nvSpPr>
        <p:spPr bwMode="auto">
          <a:xfrm>
            <a:off x="3727266" y="3422469"/>
            <a:ext cx="3584327" cy="22641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021866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a:picLocks noChangeAspect="1"/>
          </p:cNvPicPr>
          <p:nvPr/>
        </p:nvPicPr>
        <p:blipFill rotWithShape="1">
          <a:blip r:embed="rId3">
            <a:extLst>
              <a:ext uri="{28A0092B-C50C-407E-A947-70E740481C1C}">
                <a14:useLocalDpi xmlns:a14="http://schemas.microsoft.com/office/drawing/2010/main" val="0"/>
              </a:ext>
            </a:extLst>
          </a:blip>
          <a:srcRect t="26279" b="4635"/>
          <a:stretch/>
        </p:blipFill>
        <p:spPr>
          <a:xfrm>
            <a:off x="598326" y="1429333"/>
            <a:ext cx="6474024" cy="4737935"/>
          </a:xfrm>
          <a:prstGeom prst="rect">
            <a:avLst/>
          </a:prstGeom>
          <a:ln w="28575">
            <a:solidFill>
              <a:srgbClr val="0033CC"/>
            </a:solidFill>
          </a:ln>
        </p:spPr>
      </p:pic>
      <p:grpSp>
        <p:nvGrpSpPr>
          <p:cNvPr id="4" name="群組 3"/>
          <p:cNvGrpSpPr/>
          <p:nvPr/>
        </p:nvGrpSpPr>
        <p:grpSpPr>
          <a:xfrm>
            <a:off x="92956" y="107475"/>
            <a:ext cx="2638800" cy="423482"/>
            <a:chOff x="92955" y="107475"/>
            <a:chExt cx="8589132" cy="1231553"/>
          </a:xfrm>
        </p:grpSpPr>
        <p:sp>
          <p:nvSpPr>
            <p:cNvPr id="5"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9"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0"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、選填志願及順序</a:t>
            </a:r>
            <a:r>
              <a:rPr lang="en-US" altLang="zh-TW" sz="3600" b="1" dirty="0" smtClean="0">
                <a:solidFill>
                  <a:srgbClr val="0033CC"/>
                </a:solidFill>
                <a:latin typeface="微軟正黑體" panose="020B0604030504040204" pitchFamily="34" charset="-120"/>
                <a:ea typeface="微軟正黑體" panose="020B0604030504040204" pitchFamily="34" charset="-120"/>
              </a:rPr>
              <a:t>(5/6)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647123" y="4139441"/>
            <a:ext cx="2899496" cy="12750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矩形 11"/>
          <p:cNvSpPr/>
          <p:nvPr/>
        </p:nvSpPr>
        <p:spPr>
          <a:xfrm>
            <a:off x="3946735" y="1445619"/>
            <a:ext cx="3063664" cy="19828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矩形 12"/>
          <p:cNvSpPr/>
          <p:nvPr/>
        </p:nvSpPr>
        <p:spPr>
          <a:xfrm>
            <a:off x="647122" y="5871522"/>
            <a:ext cx="589494" cy="2696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2"/>
          <p:cNvSpPr>
            <a:spLocks noChangeArrowheads="1"/>
          </p:cNvSpPr>
          <p:nvPr/>
        </p:nvSpPr>
        <p:spPr bwMode="auto">
          <a:xfrm>
            <a:off x="3933902" y="3535866"/>
            <a:ext cx="3089329"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400" b="1" dirty="0" smtClean="0">
                <a:latin typeface="微軟正黑體" panose="020B0604030504040204" pitchFamily="34" charset="-120"/>
                <a:ea typeface="微軟正黑體" panose="020B0604030504040204" pitchFamily="34" charset="-120"/>
              </a:rPr>
              <a:t>確認所選填之</a:t>
            </a:r>
            <a:r>
              <a:rPr lang="zh-TW" altLang="en-US" sz="2400" b="1" dirty="0" smtClean="0">
                <a:solidFill>
                  <a:srgbClr val="C00000"/>
                </a:solidFill>
                <a:latin typeface="微軟正黑體" panose="020B0604030504040204" pitchFamily="34" charset="-120"/>
                <a:ea typeface="微軟正黑體" panose="020B0604030504040204" pitchFamily="34" charset="-120"/>
              </a:rPr>
              <a:t>志願</a:t>
            </a:r>
            <a:r>
              <a:rPr lang="zh-TW" altLang="en-US" sz="2400" b="1" dirty="0" smtClean="0">
                <a:latin typeface="微軟正黑體" panose="020B0604030504040204" pitchFamily="34" charset="-120"/>
                <a:ea typeface="微軟正黑體" panose="020B0604030504040204" pitchFamily="34" charset="-120"/>
              </a:rPr>
              <a:t>及</a:t>
            </a:r>
            <a:r>
              <a:rPr lang="zh-TW" altLang="en-US" sz="2400" b="1" dirty="0" smtClean="0">
                <a:solidFill>
                  <a:srgbClr val="C00000"/>
                </a:solidFill>
                <a:latin typeface="微軟正黑體" panose="020B0604030504040204" pitchFamily="34" charset="-120"/>
                <a:ea typeface="微軟正黑體" panose="020B0604030504040204" pitchFamily="34" charset="-120"/>
              </a:rPr>
              <a:t>志願順序</a:t>
            </a:r>
            <a:r>
              <a:rPr lang="zh-TW" altLang="en-US" sz="2400" b="1" dirty="0" smtClean="0">
                <a:latin typeface="微軟正黑體" panose="020B0604030504040204" pitchFamily="34" charset="-120"/>
                <a:ea typeface="微軟正黑體" panose="020B0604030504040204" pitchFamily="34" charset="-120"/>
              </a:rPr>
              <a:t>是否無誤</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7514812" y="1174976"/>
            <a:ext cx="4074904" cy="3151943"/>
            <a:chOff x="7931744" y="3042770"/>
            <a:chExt cx="3498256" cy="2712927"/>
          </a:xfrm>
        </p:grpSpPr>
        <p:grpSp>
          <p:nvGrpSpPr>
            <p:cNvPr id="16" name="Group 58">
              <a:extLst>
                <a:ext uri="{FF2B5EF4-FFF2-40B4-BE49-F238E27FC236}">
                  <a16:creationId xmlns:a16="http://schemas.microsoft.com/office/drawing/2014/main" id="{79121BBD-CBFA-48AD-9671-DEB2A39D7DDC}"/>
                </a:ext>
              </a:extLst>
            </p:cNvPr>
            <p:cNvGrpSpPr/>
            <p:nvPr/>
          </p:nvGrpSpPr>
          <p:grpSpPr>
            <a:xfrm>
              <a:off x="7931744" y="3042770"/>
              <a:ext cx="3498256" cy="2712927"/>
              <a:chOff x="6306598" y="3734324"/>
              <a:chExt cx="3145872" cy="2932173"/>
            </a:xfrm>
          </p:grpSpPr>
          <p:sp>
            <p:nvSpPr>
              <p:cNvPr id="24" name="Right Triangle 59">
                <a:extLst>
                  <a:ext uri="{FF2B5EF4-FFF2-40B4-BE49-F238E27FC236}">
                    <a16:creationId xmlns:a16="http://schemas.microsoft.com/office/drawing/2014/main" id="{13D75164-4795-4CB1-9B83-E1A87DE5630E}"/>
                  </a:ext>
                </a:extLst>
              </p:cNvPr>
              <p:cNvSpPr/>
              <p:nvPr/>
            </p:nvSpPr>
            <p:spPr>
              <a:xfrm rot="5400000">
                <a:off x="9055708" y="4064310"/>
                <a:ext cx="391188" cy="402336"/>
              </a:xfrm>
              <a:prstGeom prst="rtTriangle">
                <a:avLst/>
              </a:prstGeom>
              <a:solidFill>
                <a:schemeClr val="accent6">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Rectangle 60">
                <a:extLst>
                  <a:ext uri="{FF2B5EF4-FFF2-40B4-BE49-F238E27FC236}">
                    <a16:creationId xmlns:a16="http://schemas.microsoft.com/office/drawing/2014/main" id="{44F2124A-88B4-4B93-B61A-561CD31CC7EA}"/>
                  </a:ext>
                </a:extLst>
              </p:cNvPr>
              <p:cNvSpPr/>
              <p:nvPr/>
            </p:nvSpPr>
            <p:spPr>
              <a:xfrm>
                <a:off x="6306598" y="3734324"/>
                <a:ext cx="3145872" cy="335560"/>
              </a:xfrm>
              <a:prstGeom prst="rect">
                <a:avLst/>
              </a:prstGeom>
              <a:solidFill>
                <a:schemeClr val="accent6">
                  <a:lumMod val="60000"/>
                  <a:lumOff val="40000"/>
                  <a:alpha val="79000"/>
                </a:schemeClr>
              </a:solidFill>
              <a:ln>
                <a:noFill/>
              </a:ln>
            </p:spPr>
            <p:style>
              <a:lnRef idx="0">
                <a:scrgbClr r="0" g="0" b="0"/>
              </a:lnRef>
              <a:fillRef idx="0">
                <a:scrgbClr r="0" g="0" b="0"/>
              </a:fillRef>
              <a:effectRef idx="0">
                <a:scrgbClr r="0" g="0" b="0"/>
              </a:effectRef>
              <a:fontRef idx="minor">
                <a:schemeClr val="lt1"/>
              </a:fontRef>
            </p:style>
            <p:txBody>
              <a:bodyPr lIns="320040" rtlCol="0" anchor="ctr"/>
              <a:lstStyle/>
              <a:p>
                <a:endParaRPr lang="en-US" b="1" dirty="0"/>
              </a:p>
            </p:txBody>
          </p:sp>
          <p:sp>
            <p:nvSpPr>
              <p:cNvPr id="26" name="Rectangle 62">
                <a:extLst>
                  <a:ext uri="{FF2B5EF4-FFF2-40B4-BE49-F238E27FC236}">
                    <a16:creationId xmlns:a16="http://schemas.microsoft.com/office/drawing/2014/main" id="{30A72DA4-F183-463B-8913-C3D6263A4E65}"/>
                  </a:ext>
                </a:extLst>
              </p:cNvPr>
              <p:cNvSpPr/>
              <p:nvPr/>
            </p:nvSpPr>
            <p:spPr>
              <a:xfrm>
                <a:off x="6438271" y="4069885"/>
                <a:ext cx="2871383" cy="259661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確認志願順序選填無誤後，須輸入</a:t>
                </a:r>
                <a:r>
                  <a:rPr lang="en-US" altLang="zh-TW" sz="2200" b="1" dirty="0" smtClean="0">
                    <a:solidFill>
                      <a:schemeClr val="tx1"/>
                    </a:solidFill>
                    <a:latin typeface="微軟正黑體" panose="020B0604030504040204" pitchFamily="34" charset="-120"/>
                    <a:ea typeface="微軟正黑體" panose="020B0604030504040204" pitchFamily="34" charset="-120"/>
                  </a:rPr>
                  <a:t>:</a:t>
                </a:r>
              </a:p>
              <a:p>
                <a:pPr algn="just">
                  <a:spcBef>
                    <a:spcPts val="600"/>
                  </a:spcBef>
                </a:pPr>
                <a:r>
                  <a:rPr lang="zh-TW" altLang="en-US" sz="2200" b="1" u="sng" dirty="0" smtClean="0">
                    <a:solidFill>
                      <a:srgbClr val="C00000"/>
                    </a:solidFill>
                    <a:latin typeface="微軟正黑體" panose="020B0604030504040204" pitchFamily="34" charset="-120"/>
                    <a:ea typeface="微軟正黑體" panose="020B0604030504040204" pitchFamily="34" charset="-120"/>
                  </a:rPr>
                  <a:t>身分證統一編號</a:t>
                </a:r>
                <a:r>
                  <a:rPr lang="en-US" altLang="zh-TW" sz="2200" b="1" u="sng" dirty="0" smtClean="0">
                    <a:solidFill>
                      <a:srgbClr val="C00000"/>
                    </a:solidFill>
                    <a:latin typeface="微軟正黑體" panose="020B0604030504040204" pitchFamily="34" charset="-120"/>
                    <a:ea typeface="微軟正黑體" panose="020B0604030504040204" pitchFamily="34" charset="-120"/>
                  </a:rPr>
                  <a:t>(</a:t>
                </a:r>
                <a:r>
                  <a:rPr lang="zh-TW" altLang="en-US" sz="2200" b="1" u="sng" dirty="0" smtClean="0">
                    <a:solidFill>
                      <a:srgbClr val="C00000"/>
                    </a:solidFill>
                    <a:latin typeface="微軟正黑體" panose="020B0604030504040204" pitchFamily="34" charset="-120"/>
                    <a:ea typeface="微軟正黑體" panose="020B0604030504040204" pitchFamily="34" charset="-120"/>
                  </a:rPr>
                  <a:t>居留證號或入出境許可證統一編號</a:t>
                </a:r>
                <a:r>
                  <a:rPr lang="en-US" altLang="zh-TW" sz="2200" b="1" u="sng"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chemeClr val="tx1"/>
                    </a:solidFill>
                    <a:latin typeface="微軟正黑體" panose="020B0604030504040204" pitchFamily="34" charset="-120"/>
                    <a:ea typeface="微軟正黑體" panose="020B0604030504040204" pitchFamily="34" charset="-120"/>
                  </a:rPr>
                  <a:t>、</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u="sng" dirty="0" smtClean="0">
                    <a:solidFill>
                      <a:srgbClr val="C00000"/>
                    </a:solidFill>
                    <a:latin typeface="微軟正黑體" panose="020B0604030504040204" pitchFamily="34" charset="-120"/>
                    <a:ea typeface="微軟正黑體" panose="020B0604030504040204" pitchFamily="34" charset="-120"/>
                  </a:rPr>
                  <a:t>出生年月日</a:t>
                </a:r>
                <a:r>
                  <a:rPr lang="zh-TW" altLang="en-US" sz="2200" b="1" dirty="0" smtClean="0">
                    <a:solidFill>
                      <a:schemeClr val="tx1"/>
                    </a:solidFill>
                    <a:latin typeface="微軟正黑體" panose="020B0604030504040204" pitchFamily="34" charset="-120"/>
                    <a:ea typeface="微軟正黑體" panose="020B0604030504040204" pitchFamily="34" charset="-120"/>
                  </a:rPr>
                  <a:t>、</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u="sng" dirty="0" smtClean="0">
                    <a:solidFill>
                      <a:srgbClr val="C00000"/>
                    </a:solidFill>
                    <a:latin typeface="微軟正黑體" panose="020B0604030504040204" pitchFamily="34" charset="-120"/>
                    <a:ea typeface="微軟正黑體" panose="020B0604030504040204" pitchFamily="34" charset="-120"/>
                  </a:rPr>
                  <a:t>通行碼</a:t>
                </a:r>
                <a:r>
                  <a:rPr lang="zh-TW" altLang="en-US" sz="2200" b="1" dirty="0" smtClean="0">
                    <a:solidFill>
                      <a:schemeClr val="tx1"/>
                    </a:solidFill>
                    <a:latin typeface="微軟正黑體" panose="020B0604030504040204" pitchFamily="34" charset="-120"/>
                    <a:ea typeface="微軟正黑體" panose="020B0604030504040204" pitchFamily="34" charset="-120"/>
                  </a:rPr>
                  <a:t>及</a:t>
                </a:r>
                <a:r>
                  <a:rPr lang="zh-TW" altLang="en-US" sz="2200" b="1" u="sng" dirty="0" smtClean="0">
                    <a:solidFill>
                      <a:srgbClr val="C00000"/>
                    </a:solidFill>
                    <a:latin typeface="微軟正黑體" panose="020B0604030504040204" pitchFamily="34" charset="-120"/>
                    <a:ea typeface="微軟正黑體" panose="020B0604030504040204" pitchFamily="34" charset="-120"/>
                  </a:rPr>
                  <a:t>驗證碼</a:t>
                </a:r>
                <a:endParaRPr lang="en-US" altLang="zh-TW" sz="2200" b="1" u="sng" dirty="0" smtClean="0">
                  <a:solidFill>
                    <a:srgbClr val="C00000"/>
                  </a:solidFill>
                  <a:latin typeface="微軟正黑體" panose="020B0604030504040204" pitchFamily="34" charset="-120"/>
                  <a:ea typeface="微軟正黑體" panose="020B0604030504040204" pitchFamily="34" charset="-120"/>
                </a:endParaRPr>
              </a:p>
              <a:p>
                <a:pPr algn="just">
                  <a:spcBef>
                    <a:spcPts val="600"/>
                  </a:spcBef>
                </a:pPr>
                <a:r>
                  <a:rPr lang="zh-TW" altLang="en-US" sz="2200" b="1" dirty="0" smtClean="0">
                    <a:solidFill>
                      <a:schemeClr val="tx1"/>
                    </a:solidFill>
                    <a:latin typeface="微軟正黑體" panose="020B0604030504040204" pitchFamily="34" charset="-120"/>
                    <a:ea typeface="微軟正黑體" panose="020B0604030504040204" pitchFamily="34" charset="-120"/>
                  </a:rPr>
                  <a:t>即可點選</a:t>
                </a:r>
                <a:r>
                  <a:rPr lang="zh-TW" altLang="en-US" sz="2400" b="1" dirty="0" smtClean="0">
                    <a:solidFill>
                      <a:srgbClr val="C00000"/>
                    </a:solidFill>
                    <a:latin typeface="微軟正黑體" panose="020B0604030504040204" pitchFamily="34" charset="-120"/>
                    <a:ea typeface="微軟正黑體" panose="020B0604030504040204" pitchFamily="34" charset="-120"/>
                  </a:rPr>
                  <a:t>確定送出</a:t>
                </a:r>
                <a:endParaRPr lang="en-US" sz="2400" b="1" dirty="0">
                  <a:solidFill>
                    <a:srgbClr val="C00000"/>
                  </a:solidFill>
                  <a:latin typeface="微軟正黑體" panose="020B0604030504040204" pitchFamily="34" charset="-120"/>
                  <a:ea typeface="微軟正黑體" panose="020B0604030504040204" pitchFamily="34" charset="-120"/>
                </a:endParaRPr>
              </a:p>
            </p:txBody>
          </p:sp>
        </p:grpSp>
        <p:sp>
          <p:nvSpPr>
            <p:cNvPr id="21" name="Oval 50">
              <a:extLst>
                <a:ext uri="{FF2B5EF4-FFF2-40B4-BE49-F238E27FC236}">
                  <a16:creationId xmlns:a16="http://schemas.microsoft.com/office/drawing/2014/main" id="{7150590E-63BC-4760-A7E4-AB6F08EC4FE9}"/>
                </a:ext>
              </a:extLst>
            </p:cNvPr>
            <p:cNvSpPr/>
            <p:nvPr/>
          </p:nvSpPr>
          <p:spPr>
            <a:xfrm>
              <a:off x="7941049" y="3056574"/>
              <a:ext cx="288000" cy="2880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rPr>
                <a:t>1</a:t>
              </a:r>
            </a:p>
          </p:txBody>
        </p:sp>
      </p:grpSp>
      <p:sp>
        <p:nvSpPr>
          <p:cNvPr id="27" name="Oval 56">
            <a:extLst>
              <a:ext uri="{FF2B5EF4-FFF2-40B4-BE49-F238E27FC236}">
                <a16:creationId xmlns:a16="http://schemas.microsoft.com/office/drawing/2014/main" id="{033371B3-0C06-4B39-9C4D-694C84D90BBA}"/>
              </a:ext>
            </a:extLst>
          </p:cNvPr>
          <p:cNvSpPr/>
          <p:nvPr/>
        </p:nvSpPr>
        <p:spPr>
          <a:xfrm>
            <a:off x="2422845" y="5465273"/>
            <a:ext cx="335474" cy="33460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75000"/>
                  </a:schemeClr>
                </a:solidFill>
              </a:rPr>
              <a:t>2</a:t>
            </a:r>
          </a:p>
        </p:txBody>
      </p:sp>
      <p:sp>
        <p:nvSpPr>
          <p:cNvPr id="28" name="矩形 2"/>
          <p:cNvSpPr>
            <a:spLocks noChangeArrowheads="1"/>
          </p:cNvSpPr>
          <p:nvPr/>
        </p:nvSpPr>
        <p:spPr bwMode="auto">
          <a:xfrm>
            <a:off x="1759044" y="5857363"/>
            <a:ext cx="3582339"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400" b="1" dirty="0" smtClean="0">
                <a:latin typeface="微軟正黑體" panose="020B0604030504040204" pitchFamily="34" charset="-120"/>
                <a:ea typeface="微軟正黑體" panose="020B0604030504040204" pitchFamily="34" charset="-120"/>
              </a:rPr>
              <a:t>志願未確定送出</a:t>
            </a:r>
            <a:endParaRPr lang="en-US" altLang="zh-TW" sz="2400" b="1" dirty="0" smtClean="0">
              <a:latin typeface="微軟正黑體" panose="020B0604030504040204" pitchFamily="34" charset="-120"/>
              <a:ea typeface="微軟正黑體" panose="020B0604030504040204" pitchFamily="34" charset="-120"/>
            </a:endParaRPr>
          </a:p>
          <a:p>
            <a:pPr algn="just">
              <a:defRPr/>
            </a:pPr>
            <a:r>
              <a:rPr lang="zh-TW" altLang="en-US" sz="2400" b="1" u="sng" dirty="0" smtClean="0">
                <a:solidFill>
                  <a:srgbClr val="C00000"/>
                </a:solidFill>
                <a:latin typeface="微軟正黑體" panose="020B0604030504040204" pitchFamily="34" charset="-120"/>
                <a:ea typeface="微軟正黑體" panose="020B0604030504040204" pitchFamily="34" charset="-120"/>
              </a:rPr>
              <a:t>皆可返回修改志願及順序</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sp>
        <p:nvSpPr>
          <p:cNvPr id="30" name="向右箭號 29"/>
          <p:cNvSpPr/>
          <p:nvPr/>
        </p:nvSpPr>
        <p:spPr bwMode="auto">
          <a:xfrm rot="10800000">
            <a:off x="1236616" y="5871522"/>
            <a:ext cx="523541"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1" name="矩形 30"/>
          <p:cNvSpPr/>
          <p:nvPr/>
        </p:nvSpPr>
        <p:spPr>
          <a:xfrm>
            <a:off x="2784114" y="5504470"/>
            <a:ext cx="655769" cy="2454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4" name="Oval 50">
            <a:extLst>
              <a:ext uri="{FF2B5EF4-FFF2-40B4-BE49-F238E27FC236}">
                <a16:creationId xmlns:a16="http://schemas.microsoft.com/office/drawing/2014/main" id="{7150590E-63BC-4760-A7E4-AB6F08EC4FE9}"/>
              </a:ext>
            </a:extLst>
          </p:cNvPr>
          <p:cNvSpPr/>
          <p:nvPr/>
        </p:nvSpPr>
        <p:spPr>
          <a:xfrm>
            <a:off x="902049" y="3972138"/>
            <a:ext cx="335474" cy="334605"/>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rPr>
              <a:t>1</a:t>
            </a:r>
          </a:p>
        </p:txBody>
      </p:sp>
      <p:grpSp>
        <p:nvGrpSpPr>
          <p:cNvPr id="2" name="群組 1"/>
          <p:cNvGrpSpPr/>
          <p:nvPr/>
        </p:nvGrpSpPr>
        <p:grpSpPr>
          <a:xfrm>
            <a:off x="7514812" y="4712013"/>
            <a:ext cx="4074904" cy="1549453"/>
            <a:chOff x="7514812" y="4712013"/>
            <a:chExt cx="4074904" cy="1549453"/>
          </a:xfrm>
        </p:grpSpPr>
        <p:sp>
          <p:nvSpPr>
            <p:cNvPr id="35" name="Right Triangle 59">
              <a:extLst>
                <a:ext uri="{FF2B5EF4-FFF2-40B4-BE49-F238E27FC236}">
                  <a16:creationId xmlns:a16="http://schemas.microsoft.com/office/drawing/2014/main" id="{13D75164-4795-4CB1-9B83-E1A87DE5630E}"/>
                </a:ext>
              </a:extLst>
            </p:cNvPr>
            <p:cNvSpPr/>
            <p:nvPr/>
          </p:nvSpPr>
          <p:spPr>
            <a:xfrm rot="5400000">
              <a:off x="11118885" y="5022401"/>
              <a:ext cx="420508" cy="521153"/>
            </a:xfrm>
            <a:prstGeom prst="rtTriangle">
              <a:avLst/>
            </a:prstGeom>
            <a:solidFill>
              <a:schemeClr val="accent5">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6" name="Rectangle 60">
              <a:extLst>
                <a:ext uri="{FF2B5EF4-FFF2-40B4-BE49-F238E27FC236}">
                  <a16:creationId xmlns:a16="http://schemas.microsoft.com/office/drawing/2014/main" id="{44F2124A-88B4-4B93-B61A-561CD31CC7EA}"/>
                </a:ext>
              </a:extLst>
            </p:cNvPr>
            <p:cNvSpPr/>
            <p:nvPr/>
          </p:nvSpPr>
          <p:spPr>
            <a:xfrm>
              <a:off x="7514812" y="4712013"/>
              <a:ext cx="4074904" cy="360711"/>
            </a:xfrm>
            <a:prstGeom prst="rect">
              <a:avLst/>
            </a:prstGeom>
            <a:solidFill>
              <a:schemeClr val="accent5">
                <a:lumMod val="40000"/>
                <a:lumOff val="60000"/>
                <a:alpha val="79000"/>
              </a:schemeClr>
            </a:solidFill>
            <a:ln>
              <a:noFill/>
            </a:ln>
          </p:spPr>
          <p:style>
            <a:lnRef idx="0">
              <a:scrgbClr r="0" g="0" b="0"/>
            </a:lnRef>
            <a:fillRef idx="0">
              <a:scrgbClr r="0" g="0" b="0"/>
            </a:fillRef>
            <a:effectRef idx="0">
              <a:scrgbClr r="0" g="0" b="0"/>
            </a:effectRef>
            <a:fontRef idx="minor">
              <a:schemeClr val="lt1"/>
            </a:fontRef>
          </p:style>
          <p:txBody>
            <a:bodyPr lIns="320040" rtlCol="0" anchor="ctr"/>
            <a:lstStyle/>
            <a:p>
              <a:endParaRPr lang="en-US" b="1" dirty="0"/>
            </a:p>
          </p:txBody>
        </p:sp>
        <p:sp>
          <p:nvSpPr>
            <p:cNvPr id="37" name="Rectangle 62">
              <a:extLst>
                <a:ext uri="{FF2B5EF4-FFF2-40B4-BE49-F238E27FC236}">
                  <a16:creationId xmlns:a16="http://schemas.microsoft.com/office/drawing/2014/main" id="{30A72DA4-F183-463B-8913-C3D6263A4E65}"/>
                </a:ext>
              </a:extLst>
            </p:cNvPr>
            <p:cNvSpPr/>
            <p:nvPr/>
          </p:nvSpPr>
          <p:spPr>
            <a:xfrm>
              <a:off x="7685370" y="5072726"/>
              <a:ext cx="3719354" cy="118874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defRPr/>
              </a:pPr>
              <a:r>
                <a:rPr lang="zh-TW" altLang="en-US" sz="2400" b="1" dirty="0" smtClean="0">
                  <a:solidFill>
                    <a:srgbClr val="C00000"/>
                  </a:solidFill>
                  <a:latin typeface="微軟正黑體" panose="020B0604030504040204" pitchFamily="34" charset="-120"/>
                  <a:ea typeface="微軟正黑體" panose="020B0604030504040204" pitchFamily="34" charset="-120"/>
                </a:rPr>
                <a:t>注意</a:t>
              </a:r>
              <a:endParaRPr lang="en-US" altLang="zh-TW" sz="2400" b="1" dirty="0" smtClean="0">
                <a:latin typeface="微軟正黑體" panose="020B0604030504040204" pitchFamily="34" charset="-120"/>
                <a:ea typeface="微軟正黑體" panose="020B0604030504040204" pitchFamily="34" charset="-120"/>
              </a:endParaRPr>
            </a:p>
            <a:p>
              <a:pPr algn="just">
                <a:defRPr/>
              </a:pPr>
              <a:r>
                <a:rPr lang="zh-TW" altLang="en-US" sz="2400" b="1" dirty="0" smtClean="0">
                  <a:solidFill>
                    <a:srgbClr val="C00000"/>
                  </a:solidFill>
                  <a:latin typeface="微軟正黑體" panose="020B0604030504040204" pitchFamily="34" charset="-120"/>
                  <a:ea typeface="微軟正黑體" panose="020B0604030504040204" pitchFamily="34" charset="-120"/>
                </a:rPr>
                <a:t>確定</a:t>
              </a:r>
              <a:r>
                <a:rPr lang="zh-TW" altLang="en-US" sz="2400" b="1" dirty="0">
                  <a:solidFill>
                    <a:srgbClr val="C00000"/>
                  </a:solidFill>
                  <a:latin typeface="微軟正黑體" panose="020B0604030504040204" pitchFamily="34" charset="-120"/>
                  <a:ea typeface="微軟正黑體" panose="020B0604030504040204" pitchFamily="34" charset="-120"/>
                </a:rPr>
                <a:t>送出即不可修改志願及順序</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sp>
          <p:nvSpPr>
            <p:cNvPr id="32" name="Oval 56">
              <a:extLst>
                <a:ext uri="{FF2B5EF4-FFF2-40B4-BE49-F238E27FC236}">
                  <a16:creationId xmlns:a16="http://schemas.microsoft.com/office/drawing/2014/main" id="{033371B3-0C06-4B39-9C4D-694C84D90BBA}"/>
                </a:ext>
              </a:extLst>
            </p:cNvPr>
            <p:cNvSpPr/>
            <p:nvPr/>
          </p:nvSpPr>
          <p:spPr>
            <a:xfrm>
              <a:off x="7525651" y="4725065"/>
              <a:ext cx="335474" cy="33460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75000"/>
                    </a:schemeClr>
                  </a:solidFill>
                </a:rPr>
                <a:t>2</a:t>
              </a:r>
            </a:p>
          </p:txBody>
        </p:sp>
      </p:grpSp>
      <p:sp>
        <p:nvSpPr>
          <p:cNvPr id="3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449087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242" y="540770"/>
            <a:ext cx="4292097" cy="6110424"/>
          </a:xfrm>
          <a:prstGeom prst="rect">
            <a:avLst/>
          </a:prstGeom>
          <a:ln w="28575">
            <a:solidFill>
              <a:srgbClr val="0033CC"/>
            </a:solidFill>
          </a:ln>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86" y="1315476"/>
            <a:ext cx="6626986" cy="2773429"/>
          </a:xfrm>
          <a:prstGeom prst="rect">
            <a:avLst/>
          </a:prstGeom>
          <a:ln w="28575">
            <a:solidFill>
              <a:srgbClr val="0033CC"/>
            </a:solidFill>
          </a:ln>
        </p:spPr>
      </p:pic>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2"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、選填志願及順序</a:t>
            </a:r>
            <a:r>
              <a:rPr lang="en-US" altLang="zh-TW" sz="3600" b="1" dirty="0" smtClean="0">
                <a:solidFill>
                  <a:srgbClr val="0033CC"/>
                </a:solidFill>
                <a:latin typeface="微軟正黑體" panose="020B0604030504040204" pitchFamily="34" charset="-120"/>
                <a:ea typeface="微軟正黑體" panose="020B0604030504040204" pitchFamily="34" charset="-120"/>
              </a:rPr>
              <a:t>(6/6)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7228113" y="6235335"/>
            <a:ext cx="4067927" cy="2583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a:xfrm>
            <a:off x="252549" y="2460257"/>
            <a:ext cx="6505302" cy="7096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6" name="Group 58">
            <a:extLst>
              <a:ext uri="{FF2B5EF4-FFF2-40B4-BE49-F238E27FC236}">
                <a16:creationId xmlns:a16="http://schemas.microsoft.com/office/drawing/2014/main" id="{79121BBD-CBFA-48AD-9671-DEB2A39D7DDC}"/>
              </a:ext>
            </a:extLst>
          </p:cNvPr>
          <p:cNvGrpSpPr/>
          <p:nvPr/>
        </p:nvGrpSpPr>
        <p:grpSpPr>
          <a:xfrm>
            <a:off x="1466327" y="4175800"/>
            <a:ext cx="4074904" cy="2564498"/>
            <a:chOff x="6306598" y="3734324"/>
            <a:chExt cx="3145872" cy="2385688"/>
          </a:xfrm>
        </p:grpSpPr>
        <p:sp>
          <p:nvSpPr>
            <p:cNvPr id="18" name="Right Triangle 59">
              <a:extLst>
                <a:ext uri="{FF2B5EF4-FFF2-40B4-BE49-F238E27FC236}">
                  <a16:creationId xmlns:a16="http://schemas.microsoft.com/office/drawing/2014/main" id="{13D75164-4795-4CB1-9B83-E1A87DE5630E}"/>
                </a:ext>
              </a:extLst>
            </p:cNvPr>
            <p:cNvSpPr/>
            <p:nvPr/>
          </p:nvSpPr>
          <p:spPr>
            <a:xfrm rot="5400000">
              <a:off x="9055708" y="4064310"/>
              <a:ext cx="391188" cy="402336"/>
            </a:xfrm>
            <a:prstGeom prst="rtTriangle">
              <a:avLst/>
            </a:prstGeom>
            <a:solidFill>
              <a:schemeClr val="accent6">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Rectangle 60">
              <a:extLst>
                <a:ext uri="{FF2B5EF4-FFF2-40B4-BE49-F238E27FC236}">
                  <a16:creationId xmlns:a16="http://schemas.microsoft.com/office/drawing/2014/main" id="{44F2124A-88B4-4B93-B61A-561CD31CC7EA}"/>
                </a:ext>
              </a:extLst>
            </p:cNvPr>
            <p:cNvSpPr/>
            <p:nvPr/>
          </p:nvSpPr>
          <p:spPr>
            <a:xfrm>
              <a:off x="6306598" y="3734324"/>
              <a:ext cx="3145872" cy="335560"/>
            </a:xfrm>
            <a:prstGeom prst="rect">
              <a:avLst/>
            </a:prstGeom>
            <a:solidFill>
              <a:schemeClr val="accent6">
                <a:lumMod val="60000"/>
                <a:lumOff val="40000"/>
                <a:alpha val="79000"/>
              </a:schemeClr>
            </a:solidFill>
            <a:ln>
              <a:noFill/>
            </a:ln>
          </p:spPr>
          <p:style>
            <a:lnRef idx="0">
              <a:scrgbClr r="0" g="0" b="0"/>
            </a:lnRef>
            <a:fillRef idx="0">
              <a:scrgbClr r="0" g="0" b="0"/>
            </a:fillRef>
            <a:effectRef idx="0">
              <a:scrgbClr r="0" g="0" b="0"/>
            </a:effectRef>
            <a:fontRef idx="minor">
              <a:schemeClr val="lt1"/>
            </a:fontRef>
          </p:style>
          <p:txBody>
            <a:bodyPr lIns="320040" rtlCol="0" anchor="ctr"/>
            <a:lstStyle/>
            <a:p>
              <a:pPr algn="just"/>
              <a:r>
                <a:rPr lang="zh-TW" altLang="en-US" sz="2400" b="1" dirty="0" smtClean="0">
                  <a:solidFill>
                    <a:schemeClr val="tx1"/>
                  </a:solidFill>
                  <a:latin typeface="微軟正黑體" panose="020B0604030504040204" pitchFamily="34" charset="-120"/>
                  <a:ea typeface="微軟正黑體" panose="020B0604030504040204" pitchFamily="34" charset="-120"/>
                </a:rPr>
                <a:t>              畫面顯示</a:t>
              </a:r>
              <a:endParaRPr lang="en-US" sz="24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62">
              <a:extLst>
                <a:ext uri="{FF2B5EF4-FFF2-40B4-BE49-F238E27FC236}">
                  <a16:creationId xmlns:a16="http://schemas.microsoft.com/office/drawing/2014/main" id="{30A72DA4-F183-463B-8913-C3D6263A4E65}"/>
                </a:ext>
              </a:extLst>
            </p:cNvPr>
            <p:cNvSpPr/>
            <p:nvPr/>
          </p:nvSpPr>
          <p:spPr>
            <a:xfrm>
              <a:off x="6438271" y="4069885"/>
              <a:ext cx="2871383" cy="20501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lang="zh-TW" altLang="en-US" sz="2800" b="1" dirty="0" smtClean="0">
                  <a:solidFill>
                    <a:srgbClr val="C00000"/>
                  </a:solidFill>
                  <a:latin typeface="微軟正黑體" panose="020B0604030504040204" pitchFamily="34" charset="-120"/>
                  <a:ea typeface="微軟正黑體" panose="020B0604030504040204" pitchFamily="34" charset="-120"/>
                </a:rPr>
                <a:t>您已完成網路選填登記志願</a:t>
              </a:r>
              <a:r>
                <a:rPr lang="zh-TW" altLang="en-US" sz="2800" b="1" dirty="0" smtClean="0">
                  <a:solidFill>
                    <a:schemeClr val="tx1"/>
                  </a:solidFill>
                  <a:latin typeface="微軟正黑體" panose="020B0604030504040204" pitchFamily="34" charset="-120"/>
                  <a:ea typeface="微軟正黑體" panose="020B0604030504040204" pitchFamily="34" charset="-120"/>
                </a:rPr>
                <a:t>之訊息，並產生</a:t>
              </a:r>
              <a:r>
                <a:rPr lang="zh-TW" altLang="en-US" sz="2800" b="1" dirty="0" smtClean="0">
                  <a:solidFill>
                    <a:srgbClr val="C00000"/>
                  </a:solidFill>
                  <a:latin typeface="微軟正黑體" panose="020B0604030504040204" pitchFamily="34" charset="-120"/>
                  <a:ea typeface="微軟正黑體" panose="020B0604030504040204" pitchFamily="34" charset="-120"/>
                </a:rPr>
                <a:t>就讀志願表</a:t>
              </a:r>
              <a:r>
                <a:rPr lang="zh-TW" altLang="en-US" sz="2800" b="1" dirty="0" smtClean="0">
                  <a:solidFill>
                    <a:schemeClr val="tx1"/>
                  </a:solidFill>
                  <a:latin typeface="微軟正黑體" panose="020B0604030504040204" pitchFamily="34" charset="-120"/>
                  <a:ea typeface="微軟正黑體" panose="020B0604030504040204" pitchFamily="34" charset="-120"/>
                </a:rPr>
                <a:t>，才算完成網路選填登記志願程序</a:t>
              </a:r>
              <a:endParaRPr lang="en-US" sz="3200" b="1" dirty="0">
                <a:solidFill>
                  <a:srgbClr val="C00000"/>
                </a:solidFill>
                <a:latin typeface="微軟正黑體" panose="020B0604030504040204" pitchFamily="34" charset="-120"/>
                <a:ea typeface="微軟正黑體" panose="020B0604030504040204" pitchFamily="34" charset="-120"/>
              </a:endParaRPr>
            </a:p>
          </p:txBody>
        </p:sp>
      </p:grpSp>
      <p:sp>
        <p:nvSpPr>
          <p:cNvPr id="21" name="矩形 2"/>
          <p:cNvSpPr>
            <a:spLocks noChangeArrowheads="1"/>
          </p:cNvSpPr>
          <p:nvPr/>
        </p:nvSpPr>
        <p:spPr bwMode="auto">
          <a:xfrm>
            <a:off x="7070001" y="3344803"/>
            <a:ext cx="4504578"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400" b="1" dirty="0" smtClean="0">
                <a:latin typeface="微軟正黑體" panose="020B0604030504040204" pitchFamily="34" charset="-120"/>
                <a:ea typeface="微軟正黑體" panose="020B0604030504040204" pitchFamily="34" charset="-120"/>
              </a:rPr>
              <a:t>志願表繳回國中學校承辦老師</a:t>
            </a:r>
            <a:endParaRPr lang="en-US" altLang="zh-TW" sz="2400" b="1" dirty="0">
              <a:latin typeface="微軟正黑體" panose="020B0604030504040204" pitchFamily="34" charset="-120"/>
              <a:ea typeface="微軟正黑體" panose="020B0604030504040204" pitchFamily="34" charset="-120"/>
            </a:endParaRPr>
          </a:p>
          <a:p>
            <a:pPr algn="just">
              <a:defRPr/>
            </a:pPr>
            <a:r>
              <a:rPr lang="zh-TW" altLang="en-US" sz="2400" b="1" dirty="0" smtClean="0">
                <a:latin typeface="微軟正黑體" panose="020B0604030504040204" pitchFamily="34" charset="-120"/>
                <a:ea typeface="微軟正黑體" panose="020B0604030504040204" pitchFamily="34" charset="-120"/>
              </a:rPr>
              <a:t>免試生自存一份</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9980023" y="628687"/>
            <a:ext cx="845755" cy="2583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106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312259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1547813" y="2762250"/>
            <a:ext cx="10644187" cy="134620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a:latin typeface="微軟正黑體" panose="020B0604030504040204" pitchFamily="34" charset="-120"/>
                <a:ea typeface="微軟正黑體" panose="020B0604030504040204" pitchFamily="34" charset="-120"/>
              </a:rPr>
              <a:t>                     </a:t>
            </a:r>
          </a:p>
          <a:p>
            <a:pPr eaLnBrk="1" hangingPunct="1"/>
            <a:r>
              <a:rPr lang="en-US" altLang="zh-TW" b="1">
                <a:solidFill>
                  <a:srgbClr val="C00000"/>
                </a:solidFill>
                <a:latin typeface="微軟正黑體" panose="020B0604030504040204" pitchFamily="34" charset="-120"/>
                <a:ea typeface="微軟正黑體" panose="020B0604030504040204" pitchFamily="34" charset="-120"/>
              </a:rPr>
              <a:t>                            </a:t>
            </a:r>
            <a:endParaRPr lang="zh-TW" altLang="en-US" b="1">
              <a:solidFill>
                <a:srgbClr val="C00000"/>
              </a:solidFill>
              <a:latin typeface="微軟正黑體" panose="020B0604030504040204" pitchFamily="34" charset="-120"/>
              <a:ea typeface="微軟正黑體" panose="020B0604030504040204" pitchFamily="34" charset="-120"/>
            </a:endParaRPr>
          </a:p>
        </p:txBody>
      </p:sp>
      <p:pic>
        <p:nvPicPr>
          <p:cNvPr id="92163" name="Picture 1" descr="F:\檢測\聯合會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476250"/>
            <a:ext cx="5441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2" descr="https://caac.jctv.ntut.edu.tw/105generalquery/image/apply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1839913"/>
            <a:ext cx="36909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3479800" y="3046413"/>
            <a:ext cx="8091488" cy="839787"/>
          </a:xfrm>
        </p:spPr>
        <p:txBody>
          <a:bodyPr rtlCol="0">
            <a:normAutofit lnSpcReduction="10000"/>
          </a:bodyPr>
          <a:lstStyle/>
          <a:p>
            <a:pPr marL="0" indent="0" fontAlgn="auto">
              <a:spcAft>
                <a:spcPts val="0"/>
              </a:spcAft>
              <a:buFont typeface="Arial" panose="020B0604020202020204" pitchFamily="34" charset="0"/>
              <a:buNone/>
              <a:defRPr/>
            </a:pPr>
            <a:r>
              <a:rPr lang="zh-TW" altLang="en-US" sz="6000" b="1" dirty="0" smtClean="0">
                <a:latin typeface="微軟正黑體" panose="020B0604030504040204" pitchFamily="34" charset="-120"/>
                <a:ea typeface="微軟正黑體" panose="020B0604030504040204" pitchFamily="34" charset="-120"/>
              </a:rPr>
              <a:t>簡報完畢　敬請指教</a:t>
            </a:r>
            <a:endParaRPr lang="zh-TW" altLang="en-US" sz="6000" b="1" dirty="0">
              <a:latin typeface="微軟正黑體" panose="020B0604030504040204" pitchFamily="34" charset="-120"/>
              <a:ea typeface="微軟正黑體" panose="020B0604030504040204" pitchFamily="34" charset="-120"/>
            </a:endParaRPr>
          </a:p>
        </p:txBody>
      </p:sp>
      <p:sp>
        <p:nvSpPr>
          <p:cNvPr id="92166" name="矩形 3"/>
          <p:cNvSpPr>
            <a:spLocks noChangeArrowheads="1"/>
          </p:cNvSpPr>
          <p:nvPr/>
        </p:nvSpPr>
        <p:spPr bwMode="auto">
          <a:xfrm>
            <a:off x="3611563" y="4267200"/>
            <a:ext cx="68278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600" b="1" dirty="0" smtClean="0">
                <a:solidFill>
                  <a:srgbClr val="C00000"/>
                </a:solidFill>
                <a:latin typeface="微軟正黑體" panose="020B0604030504040204" pitchFamily="34" charset="-120"/>
                <a:ea typeface="微軟正黑體" panose="020B0604030504040204" pitchFamily="34" charset="-120"/>
              </a:rPr>
              <a:t>110</a:t>
            </a:r>
            <a:r>
              <a:rPr lang="zh-TW" altLang="en-US" sz="2600" b="1" dirty="0" smtClean="0">
                <a:solidFill>
                  <a:srgbClr val="C00000"/>
                </a:solidFill>
                <a:latin typeface="微軟正黑體" panose="020B0604030504040204" pitchFamily="34" charset="-120"/>
                <a:ea typeface="微軟正黑體" panose="020B0604030504040204" pitchFamily="34" charset="-120"/>
              </a:rPr>
              <a:t>學年</a:t>
            </a:r>
            <a:r>
              <a:rPr lang="zh-TW" altLang="en-US" sz="2600" b="1" dirty="0">
                <a:solidFill>
                  <a:srgbClr val="C00000"/>
                </a:solidFill>
                <a:latin typeface="微軟正黑體" panose="020B0604030504040204" pitchFamily="34" charset="-120"/>
                <a:ea typeface="微軟正黑體" panose="020B0604030504040204" pitchFamily="34" charset="-120"/>
              </a:rPr>
              <a:t>度五專優先免試入學招生委員會</a:t>
            </a:r>
          </a:p>
        </p:txBody>
      </p:sp>
      <p:sp>
        <p:nvSpPr>
          <p:cNvPr id="92167" name="文字方塊 1"/>
          <p:cNvSpPr txBox="1">
            <a:spLocks noChangeArrowheads="1"/>
          </p:cNvSpPr>
          <p:nvPr/>
        </p:nvSpPr>
        <p:spPr bwMode="auto">
          <a:xfrm>
            <a:off x="3621088" y="4760913"/>
            <a:ext cx="62642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600"/>
              </a:spcBef>
              <a:spcAft>
                <a:spcPts val="600"/>
              </a:spcAft>
              <a:buFontTx/>
              <a:buNone/>
            </a:pPr>
            <a:r>
              <a:rPr lang="zh-TW" altLang="en-US" sz="2000" b="1" dirty="0">
                <a:latin typeface="微軟正黑體" panose="020B0604030504040204" pitchFamily="34" charset="-120"/>
                <a:ea typeface="微軟正黑體" panose="020B0604030504040204" pitchFamily="34" charset="-120"/>
              </a:rPr>
              <a:t>電   話：</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02</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2772-5333</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2772-5182</a:t>
            </a:r>
          </a:p>
          <a:p>
            <a:pPr eaLnBrk="1" hangingPunct="1">
              <a:lnSpc>
                <a:spcPct val="100000"/>
              </a:lnSpc>
              <a:spcBef>
                <a:spcPts val="600"/>
              </a:spcBef>
              <a:spcAft>
                <a:spcPts val="600"/>
              </a:spcAft>
              <a:buFontTx/>
              <a:buNone/>
            </a:pPr>
            <a:r>
              <a:rPr lang="zh-TW" altLang="en-US" sz="2000" b="1" dirty="0">
                <a:latin typeface="微軟正黑體" panose="020B0604030504040204" pitchFamily="34" charset="-120"/>
                <a:ea typeface="微軟正黑體" panose="020B0604030504040204" pitchFamily="34" charset="-120"/>
              </a:rPr>
              <a:t>傳   真：</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02</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2773-8881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2773-1722</a:t>
            </a:r>
          </a:p>
          <a:p>
            <a:pPr eaLnBrk="1" hangingPunct="1">
              <a:lnSpc>
                <a:spcPct val="100000"/>
              </a:lnSpc>
              <a:spcBef>
                <a:spcPts val="600"/>
              </a:spcBef>
              <a:spcAft>
                <a:spcPts val="600"/>
              </a:spcAft>
              <a:buFontTx/>
              <a:buNone/>
            </a:pPr>
            <a:r>
              <a:rPr lang="zh-TW" altLang="en-US" sz="2000" b="1" dirty="0">
                <a:latin typeface="微軟正黑體" panose="020B0604030504040204" pitchFamily="34" charset="-120"/>
                <a:ea typeface="微軟正黑體" panose="020B0604030504040204" pitchFamily="34" charset="-120"/>
              </a:rPr>
              <a:t>網   址：</a:t>
            </a:r>
            <a:r>
              <a:rPr lang="en-US" altLang="zh-TW" sz="2000" dirty="0">
                <a:latin typeface="微軟正黑體" panose="020B0604030504040204" pitchFamily="34" charset="-120"/>
                <a:ea typeface="微軟正黑體" panose="020B0604030504040204" pitchFamily="34" charset="-120"/>
              </a:rPr>
              <a:t>https://www.jctv.ntut.edu.tw/u5/</a:t>
            </a:r>
          </a:p>
          <a:p>
            <a:pPr eaLnBrk="1" hangingPunct="1">
              <a:lnSpc>
                <a:spcPct val="100000"/>
              </a:lnSpc>
              <a:spcBef>
                <a:spcPts val="600"/>
              </a:spcBef>
              <a:spcAft>
                <a:spcPts val="600"/>
              </a:spcAft>
              <a:buFontTx/>
              <a:buNone/>
            </a:pPr>
            <a:r>
              <a:rPr lang="en-US" altLang="zh-TW" sz="2000" b="1" dirty="0" smtClean="0">
                <a:latin typeface="微軟正黑體" panose="020B0604030504040204" pitchFamily="34" charset="-120"/>
                <a:ea typeface="微軟正黑體" panose="020B0604030504040204" pitchFamily="34" charset="-120"/>
              </a:rPr>
              <a:t>E-mail</a:t>
            </a:r>
            <a:r>
              <a:rPr lang="zh-TW" altLang="en-US" sz="2000" b="1"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u_5@ntut.edu.tw</a:t>
            </a:r>
            <a:endParaRPr lang="zh-TW" altLang="en-US" sz="20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7636" y="4759325"/>
            <a:ext cx="939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3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311" y="323850"/>
            <a:ext cx="10515600" cy="652463"/>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報名方式</a:t>
            </a:r>
            <a:r>
              <a:rPr lang="en-US" altLang="zh-TW" sz="3600" b="1" dirty="0" smtClean="0">
                <a:solidFill>
                  <a:srgbClr val="0033CC"/>
                </a:solidFill>
                <a:latin typeface="微軟正黑體" panose="020B0604030504040204" pitchFamily="34" charset="-120"/>
                <a:ea typeface="微軟正黑體" panose="020B0604030504040204" pitchFamily="34" charset="-120"/>
              </a:rPr>
              <a:t>(4/10)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5" name="Rectangle 1073">
            <a:extLst>
              <a:ext uri="{FF2B5EF4-FFF2-40B4-BE49-F238E27FC236}">
                <a16:creationId xmlns:a16="http://schemas.microsoft.com/office/drawing/2014/main" id="{B612D156-652A-41B1-A489-B0C2AC1FBE50}"/>
              </a:ext>
            </a:extLst>
          </p:cNvPr>
          <p:cNvSpPr/>
          <p:nvPr/>
        </p:nvSpPr>
        <p:spPr>
          <a:xfrm>
            <a:off x="334063" y="1425362"/>
            <a:ext cx="25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 name="Rectangle 1074">
            <a:extLst>
              <a:ext uri="{FF2B5EF4-FFF2-40B4-BE49-F238E27FC236}">
                <a16:creationId xmlns:a16="http://schemas.microsoft.com/office/drawing/2014/main" id="{1AC43DD1-CFA4-43B5-A633-9F36DC3ACC1E}"/>
              </a:ext>
            </a:extLst>
          </p:cNvPr>
          <p:cNvSpPr/>
          <p:nvPr/>
        </p:nvSpPr>
        <p:spPr>
          <a:xfrm>
            <a:off x="2863350" y="1425362"/>
            <a:ext cx="414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 name="Rectangle 1075">
            <a:extLst>
              <a:ext uri="{FF2B5EF4-FFF2-40B4-BE49-F238E27FC236}">
                <a16:creationId xmlns:a16="http://schemas.microsoft.com/office/drawing/2014/main" id="{04AF1869-4C30-43DE-8474-E9B524F4987E}"/>
              </a:ext>
            </a:extLst>
          </p:cNvPr>
          <p:cNvSpPr/>
          <p:nvPr/>
        </p:nvSpPr>
        <p:spPr>
          <a:xfrm>
            <a:off x="7010758" y="1425362"/>
            <a:ext cx="374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8" name="Rectangle 1076">
            <a:extLst>
              <a:ext uri="{FF2B5EF4-FFF2-40B4-BE49-F238E27FC236}">
                <a16:creationId xmlns:a16="http://schemas.microsoft.com/office/drawing/2014/main" id="{05F785E7-71F4-45B7-B2B6-DFC98A75AB69}"/>
              </a:ext>
            </a:extLst>
          </p:cNvPr>
          <p:cNvSpPr/>
          <p:nvPr/>
        </p:nvSpPr>
        <p:spPr>
          <a:xfrm>
            <a:off x="10748973" y="1425362"/>
            <a:ext cx="1152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9" name="Round Same Side Corner Rectangle 39">
            <a:extLst>
              <a:ext uri="{FF2B5EF4-FFF2-40B4-BE49-F238E27FC236}">
                <a16:creationId xmlns:a16="http://schemas.microsoft.com/office/drawing/2014/main" id="{8143BC21-B363-4FB6-AD7E-9E794ACAA229}"/>
              </a:ext>
            </a:extLst>
          </p:cNvPr>
          <p:cNvSpPr/>
          <p:nvPr/>
        </p:nvSpPr>
        <p:spPr>
          <a:xfrm rot="18900000">
            <a:off x="11331729" y="1245362"/>
            <a:ext cx="720000" cy="720000"/>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10" name="그룹 48">
            <a:extLst>
              <a:ext uri="{FF2B5EF4-FFF2-40B4-BE49-F238E27FC236}">
                <a16:creationId xmlns:a16="http://schemas.microsoft.com/office/drawing/2014/main" id="{8E9E6FF8-42D7-4FE0-8472-2E6F05527F9D}"/>
              </a:ext>
            </a:extLst>
          </p:cNvPr>
          <p:cNvGrpSpPr/>
          <p:nvPr/>
        </p:nvGrpSpPr>
        <p:grpSpPr>
          <a:xfrm>
            <a:off x="91653" y="1329475"/>
            <a:ext cx="540000" cy="540000"/>
            <a:chOff x="3064244" y="3659540"/>
            <a:chExt cx="540000" cy="540000"/>
          </a:xfrm>
        </p:grpSpPr>
        <p:sp>
          <p:nvSpPr>
            <p:cNvPr id="11"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3" name="그룹 47">
            <a:extLst>
              <a:ext uri="{FF2B5EF4-FFF2-40B4-BE49-F238E27FC236}">
                <a16:creationId xmlns:a16="http://schemas.microsoft.com/office/drawing/2014/main" id="{4CD6204A-C496-4140-AB94-F26429B859E7}"/>
              </a:ext>
            </a:extLst>
          </p:cNvPr>
          <p:cNvGrpSpPr/>
          <p:nvPr/>
        </p:nvGrpSpPr>
        <p:grpSpPr>
          <a:xfrm>
            <a:off x="2595855" y="1335174"/>
            <a:ext cx="540000" cy="540000"/>
            <a:chOff x="4504969" y="3665239"/>
            <a:chExt cx="540000" cy="540000"/>
          </a:xfrm>
        </p:grpSpPr>
        <p:sp>
          <p:nvSpPr>
            <p:cNvPr id="14"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6" name="그룹 27">
            <a:extLst>
              <a:ext uri="{FF2B5EF4-FFF2-40B4-BE49-F238E27FC236}">
                <a16:creationId xmlns:a16="http://schemas.microsoft.com/office/drawing/2014/main" id="{ED883F41-B2C7-408B-9944-9C3EA4938CA4}"/>
              </a:ext>
            </a:extLst>
          </p:cNvPr>
          <p:cNvGrpSpPr/>
          <p:nvPr/>
        </p:nvGrpSpPr>
        <p:grpSpPr>
          <a:xfrm>
            <a:off x="6745975" y="1340873"/>
            <a:ext cx="540000" cy="540000"/>
            <a:chOff x="5945694" y="3670938"/>
            <a:chExt cx="540000" cy="540000"/>
          </a:xfrm>
        </p:grpSpPr>
        <p:sp>
          <p:nvSpPr>
            <p:cNvPr id="17"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8"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9" name="그룹 26">
            <a:extLst>
              <a:ext uri="{FF2B5EF4-FFF2-40B4-BE49-F238E27FC236}">
                <a16:creationId xmlns:a16="http://schemas.microsoft.com/office/drawing/2014/main" id="{4B94551B-7CDF-4458-A5A2-6CCA25C8E863}"/>
              </a:ext>
            </a:extLst>
          </p:cNvPr>
          <p:cNvGrpSpPr/>
          <p:nvPr/>
        </p:nvGrpSpPr>
        <p:grpSpPr>
          <a:xfrm>
            <a:off x="10482211" y="1346572"/>
            <a:ext cx="540000" cy="540000"/>
            <a:chOff x="8984481" y="3676637"/>
            <a:chExt cx="540000" cy="540000"/>
          </a:xfrm>
        </p:grpSpPr>
        <p:sp>
          <p:nvSpPr>
            <p:cNvPr id="20"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43" name="文字方塊 62"/>
          <p:cNvSpPr txBox="1">
            <a:spLocks noChangeArrowheads="1"/>
          </p:cNvSpPr>
          <p:nvPr/>
        </p:nvSpPr>
        <p:spPr bwMode="auto">
          <a:xfrm>
            <a:off x="386384" y="1058400"/>
            <a:ext cx="2316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b="1" dirty="0">
                <a:solidFill>
                  <a:srgbClr val="C00000"/>
                </a:solidFill>
                <a:latin typeface="微軟正黑體" panose="020B0604030504040204" pitchFamily="34" charset="-120"/>
                <a:ea typeface="微軟正黑體" panose="020B0604030504040204" pitchFamily="34" charset="-120"/>
              </a:rPr>
              <a:t>Step 1 </a:t>
            </a:r>
            <a:r>
              <a:rPr lang="zh-TW" altLang="en-US"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44" name="文字方塊 64"/>
          <p:cNvSpPr txBox="1">
            <a:spLocks noChangeArrowheads="1"/>
          </p:cNvSpPr>
          <p:nvPr/>
        </p:nvSpPr>
        <p:spPr bwMode="auto">
          <a:xfrm>
            <a:off x="3713508" y="1056645"/>
            <a:ext cx="230435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b="1" dirty="0">
                <a:solidFill>
                  <a:srgbClr val="C00000"/>
                </a:solidFill>
                <a:latin typeface="微軟正黑體" panose="020B0604030504040204" pitchFamily="34" charset="-120"/>
                <a:ea typeface="微軟正黑體" panose="020B0604030504040204" pitchFamily="34" charset="-120"/>
              </a:rPr>
              <a:t>Step 2 </a:t>
            </a:r>
            <a:r>
              <a:rPr lang="zh-TW" altLang="en-US"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45" name="文字方塊 66"/>
          <p:cNvSpPr txBox="1">
            <a:spLocks noChangeArrowheads="1"/>
          </p:cNvSpPr>
          <p:nvPr/>
        </p:nvSpPr>
        <p:spPr bwMode="auto">
          <a:xfrm>
            <a:off x="7316685" y="1058400"/>
            <a:ext cx="3133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b="1" dirty="0">
                <a:solidFill>
                  <a:srgbClr val="C00000"/>
                </a:solidFill>
                <a:latin typeface="微軟正黑體" panose="020B0604030504040204" pitchFamily="34" charset="-120"/>
                <a:ea typeface="微軟正黑體" panose="020B0604030504040204" pitchFamily="34" charset="-120"/>
              </a:rPr>
              <a:t>Step 3 </a:t>
            </a:r>
            <a:r>
              <a:rPr lang="zh-TW" altLang="en-US" b="1" dirty="0">
                <a:solidFill>
                  <a:srgbClr val="C00000"/>
                </a:solidFill>
                <a:latin typeface="微軟正黑體" panose="020B0604030504040204" pitchFamily="34" charset="-120"/>
                <a:ea typeface="微軟正黑體" panose="020B0604030504040204" pitchFamily="34" charset="-120"/>
              </a:rPr>
              <a:t>彙</a:t>
            </a:r>
            <a:r>
              <a:rPr lang="zh-TW" altLang="en-US" b="1" dirty="0" smtClean="0">
                <a:solidFill>
                  <a:srgbClr val="C00000"/>
                </a:solidFill>
                <a:latin typeface="微軟正黑體" panose="020B0604030504040204" pitchFamily="34" charset="-120"/>
                <a:ea typeface="微軟正黑體" panose="020B0604030504040204" pitchFamily="34" charset="-120"/>
              </a:rPr>
              <a:t>整及列印報名</a:t>
            </a:r>
            <a:r>
              <a:rPr lang="zh-TW" altLang="en-US" b="1" dirty="0">
                <a:solidFill>
                  <a:srgbClr val="C00000"/>
                </a:solidFill>
                <a:latin typeface="微軟正黑體" panose="020B0604030504040204" pitchFamily="34" charset="-120"/>
                <a:ea typeface="微軟正黑體" panose="020B0604030504040204" pitchFamily="34" charset="-120"/>
              </a:rPr>
              <a:t>資料</a:t>
            </a:r>
          </a:p>
        </p:txBody>
      </p:sp>
      <p:sp>
        <p:nvSpPr>
          <p:cNvPr id="46" name="文字方塊 68"/>
          <p:cNvSpPr txBox="1">
            <a:spLocks noChangeArrowheads="1"/>
          </p:cNvSpPr>
          <p:nvPr/>
        </p:nvSpPr>
        <p:spPr bwMode="auto">
          <a:xfrm>
            <a:off x="10610736" y="1058400"/>
            <a:ext cx="147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b="1" dirty="0">
                <a:solidFill>
                  <a:srgbClr val="C00000"/>
                </a:solidFill>
                <a:latin typeface="微軟正黑體" panose="020B0604030504040204" pitchFamily="34" charset="-120"/>
                <a:ea typeface="微軟正黑體" panose="020B0604030504040204" pitchFamily="34" charset="-120"/>
              </a:rPr>
              <a:t>Step 4 </a:t>
            </a:r>
            <a:r>
              <a:rPr lang="zh-TW" altLang="en-US" b="1" dirty="0">
                <a:solidFill>
                  <a:srgbClr val="C00000"/>
                </a:solidFill>
                <a:latin typeface="微軟正黑體" panose="020B0604030504040204" pitchFamily="34" charset="-120"/>
                <a:ea typeface="微軟正黑體" panose="020B0604030504040204" pitchFamily="34" charset="-120"/>
              </a:rPr>
              <a:t>寄出</a:t>
            </a:r>
          </a:p>
        </p:txBody>
      </p:sp>
      <p:grpSp>
        <p:nvGrpSpPr>
          <p:cNvPr id="3" name="群組 2"/>
          <p:cNvGrpSpPr/>
          <p:nvPr/>
        </p:nvGrpSpPr>
        <p:grpSpPr>
          <a:xfrm>
            <a:off x="146048" y="2033588"/>
            <a:ext cx="12045976" cy="4286250"/>
            <a:chOff x="146048" y="2033588"/>
            <a:chExt cx="12045976" cy="4286250"/>
          </a:xfrm>
        </p:grpSpPr>
        <p:grpSp>
          <p:nvGrpSpPr>
            <p:cNvPr id="22" name="群組 21"/>
            <p:cNvGrpSpPr/>
            <p:nvPr/>
          </p:nvGrpSpPr>
          <p:grpSpPr>
            <a:xfrm>
              <a:off x="146050" y="2033588"/>
              <a:ext cx="12045974" cy="4286250"/>
              <a:chOff x="146050" y="2033588"/>
              <a:chExt cx="12045974" cy="4286250"/>
            </a:xfrm>
          </p:grpSpPr>
          <p:sp>
            <p:nvSpPr>
              <p:cNvPr id="23" name="向右箭號 22"/>
              <p:cNvSpPr/>
              <p:nvPr/>
            </p:nvSpPr>
            <p:spPr>
              <a:xfrm>
                <a:off x="6900863" y="4152900"/>
                <a:ext cx="346075" cy="363538"/>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24" name="向右箭號 23"/>
              <p:cNvSpPr/>
              <p:nvPr/>
            </p:nvSpPr>
            <p:spPr>
              <a:xfrm>
                <a:off x="2690813" y="4098925"/>
                <a:ext cx="552459"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grpSp>
            <p:nvGrpSpPr>
              <p:cNvPr id="25" name="群組 24"/>
              <p:cNvGrpSpPr/>
              <p:nvPr/>
            </p:nvGrpSpPr>
            <p:grpSpPr>
              <a:xfrm>
                <a:off x="146050" y="2033588"/>
                <a:ext cx="12045974" cy="4286250"/>
                <a:chOff x="146050" y="2033588"/>
                <a:chExt cx="12045974" cy="4286250"/>
              </a:xfrm>
            </p:grpSpPr>
            <p:sp>
              <p:nvSpPr>
                <p:cNvPr id="26" name="文字方塊 25"/>
                <p:cNvSpPr txBox="1"/>
                <p:nvPr/>
              </p:nvSpPr>
              <p:spPr>
                <a:xfrm>
                  <a:off x="3017838" y="2033588"/>
                  <a:ext cx="3887787" cy="1215717"/>
                </a:xfrm>
                <a:prstGeom prst="rect">
                  <a:avLst/>
                </a:prstGeom>
                <a:solidFill>
                  <a:srgbClr val="FFF7E1"/>
                </a:solidFill>
              </p:spPr>
              <p:txBody>
                <a:bodyPr>
                  <a:spAutoFit/>
                </a:bodyPr>
                <a:lstStyle/>
                <a:p>
                  <a:pPr eaLnBrk="1" fontAlgn="auto" hangingPunct="1">
                    <a:spcBef>
                      <a:spcPts val="0"/>
                    </a:spcBef>
                    <a:spcAft>
                      <a:spcPts val="0"/>
                    </a:spcAft>
                    <a:defRPr/>
                  </a:pPr>
                  <a:r>
                    <a:rPr lang="zh-TW" altLang="en-US" b="1" dirty="0" smtClean="0">
                      <a:solidFill>
                        <a:srgbClr val="283F19"/>
                      </a:solidFill>
                      <a:latin typeface="微軟正黑體" panose="020B0604030504040204" pitchFamily="34" charset="-120"/>
                      <a:ea typeface="微軟正黑體" panose="020B0604030504040204" pitchFamily="34" charset="-120"/>
                    </a:rPr>
                    <a:t>報名</a:t>
                  </a:r>
                  <a:r>
                    <a:rPr lang="zh-TW" altLang="en-US" b="1" dirty="0">
                      <a:solidFill>
                        <a:srgbClr val="283F19"/>
                      </a:solidFill>
                      <a:latin typeface="微軟正黑體" panose="020B0604030504040204" pitchFamily="34" charset="-120"/>
                      <a:ea typeface="微軟正黑體" panose="020B0604030504040204" pitchFamily="34" charset="-120"/>
                    </a:rPr>
                    <a:t>郵寄地址：</a:t>
                  </a:r>
                  <a:endParaRPr lang="en-US" altLang="zh-TW" b="1" dirty="0">
                    <a:solidFill>
                      <a:srgbClr val="283F19"/>
                    </a:solidFill>
                    <a:latin typeface="微軟正黑體" panose="020B0604030504040204" pitchFamily="34" charset="-120"/>
                    <a:ea typeface="微軟正黑體" panose="020B0604030504040204" pitchFamily="34" charset="-120"/>
                  </a:endParaRPr>
                </a:p>
                <a:p>
                  <a:pPr eaLnBrk="1" fontAlgn="auto" hangingPunct="1">
                    <a:lnSpc>
                      <a:spcPts val="2200"/>
                    </a:lnSpc>
                    <a:spcBef>
                      <a:spcPts val="0"/>
                    </a:spcBef>
                    <a:spcAft>
                      <a:spcPts val="0"/>
                    </a:spcAft>
                    <a:defRPr/>
                  </a:pPr>
                  <a:r>
                    <a:rPr lang="en-US" altLang="zh-TW" sz="1600" b="1" dirty="0">
                      <a:solidFill>
                        <a:srgbClr val="002060"/>
                      </a:solidFill>
                      <a:latin typeface="微軟正黑體" panose="020B0604030504040204" pitchFamily="34" charset="-120"/>
                      <a:ea typeface="微軟正黑體" panose="020B0604030504040204" pitchFamily="34" charset="-120"/>
                    </a:rPr>
                    <a:t>   </a:t>
                  </a:r>
                  <a:r>
                    <a:rPr lang="en-US" altLang="zh-TW" sz="1500" b="1" dirty="0" smtClean="0">
                      <a:solidFill>
                        <a:schemeClr val="accent6">
                          <a:lumMod val="50000"/>
                        </a:schemeClr>
                      </a:solidFill>
                      <a:latin typeface="微軟正黑體" panose="020B0604030504040204" pitchFamily="34" charset="-120"/>
                      <a:ea typeface="微軟正黑體" panose="020B0604030504040204" pitchFamily="34" charset="-120"/>
                    </a:rPr>
                    <a:t>106344</a:t>
                  </a:r>
                  <a:r>
                    <a:rPr lang="zh-TW" altLang="en-US" sz="1500" b="1" dirty="0" smtClean="0">
                      <a:solidFill>
                        <a:schemeClr val="accent6">
                          <a:lumMod val="50000"/>
                        </a:schemeClr>
                      </a:solidFill>
                      <a:latin typeface="微軟正黑體" panose="020B0604030504040204" pitchFamily="34" charset="-120"/>
                      <a:ea typeface="微軟正黑體" panose="020B0604030504040204" pitchFamily="34" charset="-120"/>
                    </a:rPr>
                    <a:t>臺北市</a:t>
                  </a:r>
                  <a:r>
                    <a:rPr lang="zh-TW" altLang="en-US" sz="1500" b="1" dirty="0">
                      <a:solidFill>
                        <a:schemeClr val="accent6">
                          <a:lumMod val="50000"/>
                        </a:schemeClr>
                      </a:solidFill>
                      <a:latin typeface="微軟正黑體" panose="020B0604030504040204" pitchFamily="34" charset="-120"/>
                      <a:ea typeface="微軟正黑體" panose="020B0604030504040204" pitchFamily="34" charset="-120"/>
                    </a:rPr>
                    <a:t>大安區忠孝東路三段</a:t>
                  </a:r>
                  <a:r>
                    <a:rPr lang="en-US" altLang="zh-TW" sz="1500" b="1"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sz="1500" b="1" dirty="0">
                      <a:solidFill>
                        <a:schemeClr val="accent6">
                          <a:lumMod val="50000"/>
                        </a:schemeClr>
                      </a:solidFill>
                      <a:latin typeface="微軟正黑體" panose="020B0604030504040204" pitchFamily="34" charset="-120"/>
                      <a:ea typeface="微軟正黑體" panose="020B0604030504040204" pitchFamily="34" charset="-120"/>
                    </a:rPr>
                    <a:t>號</a:t>
                  </a:r>
                  <a:r>
                    <a:rPr lang="en-US" altLang="zh-TW" sz="1500" b="1" dirty="0">
                      <a:solidFill>
                        <a:schemeClr val="accent6">
                          <a:lumMod val="50000"/>
                        </a:schemeClr>
                      </a:solidFill>
                      <a:latin typeface="微軟正黑體" panose="020B0604030504040204" pitchFamily="34" charset="-120"/>
                      <a:ea typeface="微軟正黑體" panose="020B0604030504040204" pitchFamily="34" charset="-120"/>
                    </a:rPr>
                    <a:t/>
                  </a:r>
                  <a:br>
                    <a:rPr lang="en-US" altLang="zh-TW" sz="1500" b="1" dirty="0">
                      <a:solidFill>
                        <a:schemeClr val="accent6">
                          <a:lumMod val="50000"/>
                        </a:schemeClr>
                      </a:solidFill>
                      <a:latin typeface="微軟正黑體" panose="020B0604030504040204" pitchFamily="34" charset="-120"/>
                      <a:ea typeface="微軟正黑體" panose="020B0604030504040204" pitchFamily="34" charset="-120"/>
                    </a:rPr>
                  </a:br>
                  <a:r>
                    <a:rPr lang="en-US" altLang="zh-TW" sz="1500" b="1" dirty="0">
                      <a:solidFill>
                        <a:schemeClr val="accent6">
                          <a:lumMod val="50000"/>
                        </a:schemeClr>
                      </a:solidFill>
                      <a:latin typeface="微軟正黑體" panose="020B0604030504040204" pitchFamily="34" charset="-120"/>
                      <a:ea typeface="微軟正黑體" panose="020B0604030504040204" pitchFamily="34" charset="-120"/>
                    </a:rPr>
                    <a:t>   </a:t>
                  </a:r>
                  <a:r>
                    <a:rPr lang="zh-TW" altLang="en-US" sz="1500" b="1" dirty="0">
                      <a:solidFill>
                        <a:schemeClr val="accent6">
                          <a:lumMod val="50000"/>
                        </a:schemeClr>
                      </a:solidFill>
                      <a:latin typeface="微軟正黑體" panose="020B0604030504040204" pitchFamily="34" charset="-120"/>
                      <a:ea typeface="微軟正黑體" panose="020B0604030504040204" pitchFamily="34" charset="-120"/>
                    </a:rPr>
                    <a:t>國立臺北科技大學億光大樓</a:t>
                  </a:r>
                  <a:r>
                    <a:rPr lang="en-US" altLang="zh-TW" sz="15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500" b="1" dirty="0">
                      <a:solidFill>
                        <a:schemeClr val="accent6">
                          <a:lumMod val="50000"/>
                        </a:schemeClr>
                      </a:solidFill>
                      <a:latin typeface="微軟正黑體" panose="020B0604030504040204" pitchFamily="34" charset="-120"/>
                      <a:ea typeface="微軟正黑體" panose="020B0604030504040204" pitchFamily="34" charset="-120"/>
                    </a:rPr>
                    <a:t>樓</a:t>
                  </a:r>
                  <a:endParaRPr lang="en-US" altLang="zh-TW" sz="1500" b="1" dirty="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ts val="2200"/>
                    </a:lnSpc>
                    <a:spcBef>
                      <a:spcPts val="0"/>
                    </a:spcBef>
                    <a:spcAft>
                      <a:spcPts val="0"/>
                    </a:spcAft>
                    <a:defRPr/>
                  </a:pPr>
                  <a:r>
                    <a:rPr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   </a:t>
                  </a:r>
                  <a:r>
                    <a:rPr lang="en-US" altLang="zh-TW" sz="1400" b="1" dirty="0" smtClean="0">
                      <a:solidFill>
                        <a:schemeClr val="accent6">
                          <a:lumMod val="50000"/>
                        </a:schemeClr>
                      </a:solidFill>
                      <a:latin typeface="微軟正黑體" panose="020B0604030504040204" pitchFamily="34" charset="-120"/>
                      <a:ea typeface="微軟正黑體" panose="020B0604030504040204" pitchFamily="34" charset="-120"/>
                    </a:rPr>
                    <a:t>110</a:t>
                  </a:r>
                  <a:r>
                    <a:rPr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學年</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度五專優先免試入學招生委員會</a:t>
                  </a:r>
                </a:p>
              </p:txBody>
            </p:sp>
            <p:grpSp>
              <p:nvGrpSpPr>
                <p:cNvPr id="27" name="群組 42"/>
                <p:cNvGrpSpPr>
                  <a:grpSpLocks/>
                </p:cNvGrpSpPr>
                <p:nvPr/>
              </p:nvGrpSpPr>
              <p:grpSpPr bwMode="auto">
                <a:xfrm>
                  <a:off x="3248025" y="2381250"/>
                  <a:ext cx="8943999" cy="3657600"/>
                  <a:chOff x="3357784" y="2262555"/>
                  <a:chExt cx="8944282" cy="3658385"/>
                </a:xfrm>
              </p:grpSpPr>
              <p:sp>
                <p:nvSpPr>
                  <p:cNvPr id="33" name="矩形 32"/>
                  <p:cNvSpPr/>
                  <p:nvPr/>
                </p:nvSpPr>
                <p:spPr>
                  <a:xfrm>
                    <a:off x="7356824" y="2262555"/>
                    <a:ext cx="3492610" cy="3658385"/>
                  </a:xfrm>
                  <a:prstGeom prst="rect">
                    <a:avLst/>
                  </a:prstGeom>
                  <a:solidFill>
                    <a:srgbClr val="FFFB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lnSpc>
                        <a:spcPts val="3600"/>
                      </a:lnSpc>
                      <a:spcBef>
                        <a:spcPts val="600"/>
                      </a:spcBef>
                      <a:spcAft>
                        <a:spcPts val="600"/>
                      </a:spcAft>
                      <a:defRPr/>
                    </a:pPr>
                    <a:r>
                      <a:rPr lang="zh-TW" altLang="en-US" sz="1700" b="1" dirty="0">
                        <a:solidFill>
                          <a:srgbClr val="0070C0"/>
                        </a:solidFill>
                        <a:latin typeface="微軟正黑體" panose="020B0604030504040204" pitchFamily="34" charset="-120"/>
                        <a:ea typeface="微軟正黑體" panose="020B0604030504040204" pitchFamily="34" charset="-120"/>
                      </a:rPr>
                      <a:t>彙整</a:t>
                    </a:r>
                    <a:r>
                      <a:rPr lang="zh-TW" altLang="en-US" sz="1700" b="1" dirty="0">
                        <a:solidFill>
                          <a:srgbClr val="C00000"/>
                        </a:solidFill>
                        <a:latin typeface="微軟正黑體" panose="020B0604030504040204" pitchFamily="34" charset="-120"/>
                        <a:ea typeface="微軟正黑體" panose="020B0604030504040204" pitchFamily="34" charset="-120"/>
                      </a:rPr>
                      <a:t>報名表</a:t>
                    </a:r>
                    <a:r>
                      <a:rPr lang="zh-TW" altLang="en-US" sz="1700"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700" b="1"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表一、報名人數統計表</a:t>
                    </a:r>
                    <a:r>
                      <a:rPr lang="en-US" altLang="zh-TW" sz="1600" b="1" dirty="0">
                        <a:solidFill>
                          <a:schemeClr val="tx1"/>
                        </a:solidFill>
                        <a:latin typeface="微軟正黑體" panose="020B0604030504040204" pitchFamily="34" charset="-120"/>
                        <a:ea typeface="微軟正黑體" panose="020B0604030504040204" pitchFamily="34" charset="-120"/>
                      </a:rPr>
                      <a:t/>
                    </a:r>
                    <a:br>
                      <a:rPr lang="en-US" altLang="zh-TW" sz="1600" b="1" dirty="0">
                        <a:solidFill>
                          <a:schemeClr val="tx1"/>
                        </a:solidFill>
                        <a:latin typeface="微軟正黑體" panose="020B0604030504040204" pitchFamily="34" charset="-120"/>
                        <a:ea typeface="微軟正黑體" panose="020B0604030504040204" pitchFamily="34" charset="-120"/>
                      </a:rPr>
                    </a:b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zh-TW" sz="16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600" b="1" dirty="0">
                        <a:solidFill>
                          <a:schemeClr val="tx1"/>
                        </a:solidFill>
                        <a:latin typeface="微軟正黑體" panose="020B0604030504040204" pitchFamily="34" charset="-120"/>
                        <a:ea typeface="微軟正黑體" panose="020B0604030504040204" pitchFamily="34" charset="-120"/>
                      </a:rPr>
                      <a:t>文件</a:t>
                    </a:r>
                    <a:r>
                      <a:rPr lang="zh-TW" altLang="zh-TW" sz="1600" b="1" dirty="0">
                        <a:solidFill>
                          <a:schemeClr val="tx1"/>
                        </a:solidFill>
                        <a:latin typeface="微軟正黑體" panose="020B0604030504040204" pitchFamily="34" charset="-120"/>
                        <a:ea typeface="微軟正黑體" panose="020B0604030504040204" pitchFamily="34" charset="-120"/>
                      </a:rPr>
                      <a:t>影印本</a:t>
                    </a:r>
                    <a:r>
                      <a:rPr lang="en-US" altLang="zh-TW" sz="1600" b="1" dirty="0">
                        <a:solidFill>
                          <a:schemeClr val="tx1"/>
                        </a:solidFill>
                        <a:latin typeface="微軟正黑體" panose="020B0604030504040204" pitchFamily="34" charset="-120"/>
                        <a:ea typeface="微軟正黑體" panose="020B0604030504040204" pitchFamily="34" charset="-120"/>
                      </a:rPr>
                      <a:t>)</a:t>
                    </a:r>
                    <a:endParaRPr lang="zh-TW" altLang="zh-TW" sz="16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表二、集體報名繳費清單</a:t>
                    </a: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表三、集體免收報名費</a:t>
                    </a:r>
                    <a:r>
                      <a:rPr lang="zh-TW" altLang="zh-TW" sz="1600" b="1" dirty="0" smtClean="0">
                        <a:solidFill>
                          <a:schemeClr val="tx1"/>
                        </a:solidFill>
                        <a:latin typeface="微軟正黑體" panose="020B0604030504040204" pitchFamily="34" charset="-120"/>
                        <a:ea typeface="微軟正黑體" panose="020B0604030504040204" pitchFamily="34" charset="-120"/>
                      </a:rPr>
                      <a:t>名冊</a:t>
                    </a:r>
                    <a:r>
                      <a:rPr lang="en-US" altLang="zh-TW" sz="1600" b="1" dirty="0">
                        <a:solidFill>
                          <a:srgbClr val="C00000"/>
                        </a:solidFill>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選繳</a:t>
                    </a:r>
                    <a:r>
                      <a:rPr lang="en-US" altLang="zh-TW" sz="1600" b="1" dirty="0">
                        <a:solidFill>
                          <a:srgbClr val="C00000"/>
                        </a:solidFill>
                        <a:latin typeface="微軟正黑體" pitchFamily="34" charset="-120"/>
                        <a:ea typeface="微軟正黑體" pitchFamily="34" charset="-120"/>
                      </a:rPr>
                      <a:t>)</a:t>
                    </a:r>
                    <a:endParaRPr lang="zh-TW" altLang="zh-TW" sz="1600" b="1"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表四、報名學生名冊</a:t>
                    </a:r>
                  </a:p>
                  <a:p>
                    <a:pPr eaLnBrk="1" fontAlgn="auto" hangingPunct="1">
                      <a:lnSpc>
                        <a:spcPts val="2400"/>
                      </a:lnSpc>
                      <a:spcBef>
                        <a:spcPts val="0"/>
                      </a:spcBef>
                      <a:spcAft>
                        <a:spcPts val="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表五、報名學生</a:t>
                    </a:r>
                    <a:r>
                      <a:rPr lang="zh-TW" altLang="en-US" sz="1600" b="1" dirty="0">
                        <a:solidFill>
                          <a:schemeClr val="tx1"/>
                        </a:solidFill>
                        <a:latin typeface="微軟正黑體" panose="020B0604030504040204" pitchFamily="34" charset="-120"/>
                        <a:ea typeface="微軟正黑體" panose="020B0604030504040204" pitchFamily="34" charset="-120"/>
                      </a:rPr>
                      <a:t>超額比序項目</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0"/>
                      </a:spcBef>
                      <a:spcAft>
                        <a:spcPts val="0"/>
                      </a:spcAft>
                      <a:defRPr/>
                    </a:pPr>
                    <a:r>
                      <a:rPr lang="zh-TW" altLang="en-US" sz="1600" b="1" dirty="0">
                        <a:solidFill>
                          <a:schemeClr val="tx1"/>
                        </a:solidFill>
                        <a:latin typeface="微軟正黑體" panose="020B0604030504040204" pitchFamily="34" charset="-120"/>
                        <a:ea typeface="微軟正黑體" panose="020B0604030504040204" pitchFamily="34" charset="-120"/>
                      </a:rPr>
                      <a:t>            積分列表</a:t>
                    </a:r>
                    <a:endParaRPr lang="zh-TW" altLang="zh-TW" sz="16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2400"/>
                      </a:lnSpc>
                      <a:spcBef>
                        <a:spcPts val="300"/>
                      </a:spcBef>
                      <a:spcAft>
                        <a:spcPts val="300"/>
                      </a:spcAft>
                      <a:defRPr/>
                    </a:pPr>
                    <a:r>
                      <a:rPr lang="zh-TW" altLang="zh-TW" sz="1600" b="1" dirty="0">
                        <a:solidFill>
                          <a:schemeClr val="tx1"/>
                        </a:solidFill>
                        <a:latin typeface="微軟正黑體" panose="020B0604030504040204" pitchFamily="34" charset="-120"/>
                        <a:ea typeface="微軟正黑體" panose="020B0604030504040204" pitchFamily="34" charset="-120"/>
                      </a:rPr>
                      <a:t>表六、報名資料袋封面</a:t>
                    </a:r>
                    <a:endParaRPr lang="zh-TW" altLang="en-US" sz="16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lnSpc>
                        <a:spcPts val="3600"/>
                      </a:lnSpc>
                      <a:spcBef>
                        <a:spcPts val="600"/>
                      </a:spcBef>
                      <a:spcAft>
                        <a:spcPts val="600"/>
                      </a:spcAft>
                      <a:defRPr/>
                    </a:pPr>
                    <a:endParaRPr lang="en-US" altLang="zh-TW" sz="1400" b="1" dirty="0">
                      <a:solidFill>
                        <a:srgbClr val="C00000"/>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11178056" y="4034585"/>
                    <a:ext cx="819176" cy="47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rgbClr val="002060"/>
                        </a:solidFill>
                        <a:latin typeface="微軟正黑體" panose="020B0604030504040204" pitchFamily="34" charset="-120"/>
                        <a:ea typeface="微軟正黑體" panose="020B0604030504040204" pitchFamily="34" charset="-120"/>
                      </a:rPr>
                      <a:t>郵寄</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35" name="向右箭號 34"/>
                  <p:cNvSpPr/>
                  <p:nvPr/>
                </p:nvSpPr>
                <p:spPr>
                  <a:xfrm>
                    <a:off x="10851021" y="4063166"/>
                    <a:ext cx="415938" cy="37314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矩形 27"/>
                  <p:cNvSpPr>
                    <a:spLocks noChangeArrowheads="1"/>
                  </p:cNvSpPr>
                  <p:nvPr/>
                </p:nvSpPr>
                <p:spPr bwMode="auto">
                  <a:xfrm>
                    <a:off x="10854187" y="4490150"/>
                    <a:ext cx="1447879" cy="64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b="1" dirty="0" smtClean="0">
                        <a:solidFill>
                          <a:srgbClr val="C00000"/>
                        </a:solidFill>
                        <a:latin typeface="微軟正黑體" panose="020B0604030504040204" pitchFamily="34" charset="-120"/>
                        <a:ea typeface="微軟正黑體" panose="020B0604030504040204" pitchFamily="34" charset="-120"/>
                      </a:rPr>
                      <a:t>110/5/21</a:t>
                    </a:r>
                    <a:r>
                      <a:rPr lang="zh-TW" altLang="en-US" b="1" dirty="0" smtClean="0">
                        <a:solidFill>
                          <a:srgbClr val="C00000"/>
                        </a:solidFill>
                        <a:latin typeface="微軟正黑體" panose="020B0604030504040204" pitchFamily="34" charset="-120"/>
                        <a:ea typeface="微軟正黑體" panose="020B0604030504040204" pitchFamily="34" charset="-120"/>
                      </a:rPr>
                      <a:t>前</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b="1" dirty="0" smtClean="0">
                        <a:solidFill>
                          <a:srgbClr val="C00000"/>
                        </a:solidFill>
                        <a:latin typeface="微軟正黑體" panose="020B0604030504040204" pitchFamily="34" charset="-120"/>
                        <a:ea typeface="微軟正黑體" panose="020B0604030504040204" pitchFamily="34" charset="-120"/>
                      </a:rPr>
                      <a:t>郵戳</a:t>
                    </a:r>
                    <a:r>
                      <a:rPr lang="zh-TW" altLang="en-US" b="1" dirty="0">
                        <a:solidFill>
                          <a:srgbClr val="C00000"/>
                        </a:solidFill>
                        <a:latin typeface="微軟正黑體" panose="020B0604030504040204" pitchFamily="34" charset="-120"/>
                        <a:ea typeface="微軟正黑體" panose="020B0604030504040204" pitchFamily="34" charset="-120"/>
                      </a:rPr>
                      <a:t>為憑</a:t>
                    </a:r>
                  </a:p>
                </p:txBody>
              </p:sp>
              <p:sp>
                <p:nvSpPr>
                  <p:cNvPr id="41" name="矩形 40"/>
                  <p:cNvSpPr/>
                  <p:nvPr/>
                </p:nvSpPr>
                <p:spPr bwMode="auto">
                  <a:xfrm>
                    <a:off x="3357784" y="3416916"/>
                    <a:ext cx="3641840" cy="1463989"/>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ts val="3600"/>
                      </a:lnSpc>
                      <a:spcBef>
                        <a:spcPts val="600"/>
                      </a:spcBef>
                      <a:spcAft>
                        <a:spcPts val="600"/>
                      </a:spcAft>
                      <a:defRPr/>
                    </a:pPr>
                    <a:r>
                      <a:rPr lang="zh-TW" altLang="en-US" sz="2200"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sz="2200" b="1" dirty="0">
                      <a:solidFill>
                        <a:srgbClr val="C00000"/>
                      </a:solidFill>
                      <a:latin typeface="微軟正黑體" panose="020B0604030504040204" pitchFamily="34" charset="-120"/>
                      <a:ea typeface="微軟正黑體" panose="020B0604030504040204" pitchFamily="34" charset="-120"/>
                    </a:endParaRPr>
                  </a:p>
                  <a:p>
                    <a:pPr indent="-457200" algn="ctr" eaLnBrk="1" fontAlgn="auto" hangingPunct="1">
                      <a:lnSpc>
                        <a:spcPts val="2600"/>
                      </a:lnSpc>
                      <a:spcBef>
                        <a:spcPts val="600"/>
                      </a:spcBef>
                      <a:spcAft>
                        <a:spcPts val="600"/>
                      </a:spcAft>
                      <a:buFont typeface="Wingdings" panose="05000000000000000000" pitchFamily="2" charset="2"/>
                      <a:buChar char="u"/>
                      <a:defRPr/>
                    </a:pPr>
                    <a:r>
                      <a:rPr lang="zh-TW" altLang="en-US" sz="2400"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600" b="1" kern="0" dirty="0">
                        <a:solidFill>
                          <a:srgbClr val="0033CC"/>
                        </a:solidFill>
                        <a:latin typeface="微軟正黑體" panose="020B0604030504040204" pitchFamily="34" charset="-120"/>
                        <a:ea typeface="微軟正黑體" panose="020B0604030504040204" pitchFamily="34" charset="-120"/>
                      </a:rPr>
                      <a:t>https://www.jctv.ntut.edu.tw/u5/</a:t>
                    </a:r>
                    <a:endParaRPr lang="en-US" altLang="zh-TW" sz="1600" b="1" kern="0"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600"/>
                      </a:spcAft>
                      <a:defRPr/>
                    </a:pPr>
                    <a:endParaRPr lang="zh-TW" altLang="en-US" b="1" dirty="0">
                      <a:solidFill>
                        <a:srgbClr val="0070C0"/>
                      </a:solidFill>
                      <a:latin typeface="微軟正黑體" panose="020B0604030504040204" pitchFamily="34" charset="-120"/>
                      <a:ea typeface="微軟正黑體" panose="020B0604030504040204" pitchFamily="34" charset="-120"/>
                    </a:endParaRPr>
                  </a:p>
                </p:txBody>
              </p:sp>
              <p:pic>
                <p:nvPicPr>
                  <p:cNvPr id="38" name="圖片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7340" y="3523210"/>
                    <a:ext cx="1226949" cy="6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矩形 27"/>
                <p:cNvSpPr/>
                <p:nvPr/>
              </p:nvSpPr>
              <p:spPr>
                <a:xfrm>
                  <a:off x="146050" y="3638550"/>
                  <a:ext cx="2595563" cy="1590675"/>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600"/>
                    </a:spcAft>
                    <a:defRPr/>
                  </a:pPr>
                  <a:r>
                    <a:rPr lang="zh-TW" altLang="en-US" b="1" dirty="0">
                      <a:solidFill>
                        <a:schemeClr val="tx1"/>
                      </a:solidFill>
                      <a:latin typeface="微軟正黑體" panose="020B0604030504040204" pitchFamily="34" charset="-120"/>
                      <a:ea typeface="微軟正黑體" panose="020B0604030504040204" pitchFamily="34" charset="-120"/>
                    </a:rPr>
                    <a:t>　</a:t>
                  </a:r>
                  <a:r>
                    <a:rPr lang="en-US" altLang="zh-TW" b="1" dirty="0" smtClean="0">
                      <a:solidFill>
                        <a:schemeClr val="tx1"/>
                      </a:solidFill>
                      <a:latin typeface="微軟正黑體" panose="020B0604030504040204" pitchFamily="34" charset="-120"/>
                      <a:ea typeface="微軟正黑體" panose="020B0604030504040204" pitchFamily="34" charset="-120"/>
                    </a:rPr>
                    <a:t>110</a:t>
                  </a:r>
                  <a:r>
                    <a:rPr lang="zh-TW" altLang="en-US" b="1" dirty="0" smtClean="0">
                      <a:solidFill>
                        <a:schemeClr val="tx1"/>
                      </a:solidFill>
                      <a:latin typeface="微軟正黑體" panose="020B0604030504040204" pitchFamily="34" charset="-120"/>
                      <a:ea typeface="微軟正黑體" panose="020B0604030504040204" pitchFamily="34" charset="-120"/>
                    </a:rPr>
                    <a:t>年</a:t>
                  </a:r>
                  <a:r>
                    <a:rPr lang="en-US" altLang="zh-TW" b="1" dirty="0">
                      <a:solidFill>
                        <a:schemeClr val="tx1"/>
                      </a:solidFill>
                      <a:latin typeface="微軟正黑體" panose="020B0604030504040204" pitchFamily="34" charset="-120"/>
                      <a:ea typeface="微軟正黑體" panose="020B0604030504040204" pitchFamily="34" charset="-120"/>
                    </a:rPr>
                    <a:t>5</a:t>
                  </a:r>
                  <a:r>
                    <a:rPr lang="zh-TW" altLang="en-US" b="1" dirty="0">
                      <a:solidFill>
                        <a:schemeClr val="tx1"/>
                      </a:solidFill>
                      <a:latin typeface="微軟正黑體" panose="020B0604030504040204" pitchFamily="34" charset="-120"/>
                      <a:ea typeface="微軟正黑體" panose="020B0604030504040204" pitchFamily="34" charset="-120"/>
                    </a:rPr>
                    <a:t>月</a:t>
                  </a:r>
                  <a:r>
                    <a:rPr lang="en-US" altLang="zh-TW" b="1" dirty="0" smtClean="0">
                      <a:solidFill>
                        <a:schemeClr val="tx1"/>
                      </a:solidFill>
                      <a:latin typeface="微軟正黑體" panose="020B0604030504040204" pitchFamily="34" charset="-120"/>
                      <a:ea typeface="微軟正黑體" panose="020B0604030504040204" pitchFamily="34" charset="-120"/>
                    </a:rPr>
                    <a:t>17</a:t>
                  </a:r>
                  <a:r>
                    <a:rPr lang="zh-TW" altLang="en-US" b="1" dirty="0" smtClean="0">
                      <a:solidFill>
                        <a:schemeClr val="tx1"/>
                      </a:solidFill>
                      <a:latin typeface="微軟正黑體" panose="020B0604030504040204" pitchFamily="34" charset="-120"/>
                      <a:ea typeface="微軟正黑體" panose="020B0604030504040204" pitchFamily="34" charset="-120"/>
                    </a:rPr>
                    <a:t>日</a:t>
                  </a:r>
                  <a:r>
                    <a:rPr lang="zh-TW" altLang="en-US" b="1" dirty="0">
                      <a:solidFill>
                        <a:schemeClr val="tx1"/>
                      </a:solidFill>
                      <a:latin typeface="微軟正黑體" panose="020B0604030504040204" pitchFamily="34" charset="-120"/>
                      <a:ea typeface="微軟正黑體" panose="020B0604030504040204" pitchFamily="34" charset="-120"/>
                    </a:rPr>
                    <a:t>（一）</a:t>
                  </a:r>
                  <a:r>
                    <a:rPr lang="en-US" altLang="zh-TW" b="1" dirty="0">
                      <a:solidFill>
                        <a:schemeClr val="tx1"/>
                      </a:solidFill>
                      <a:latin typeface="微軟正黑體" panose="020B0604030504040204" pitchFamily="34" charset="-120"/>
                      <a:ea typeface="微軟正黑體" panose="020B0604030504040204" pitchFamily="34" charset="-120"/>
                    </a:rPr>
                    <a:t/>
                  </a:r>
                  <a:br>
                    <a:rPr lang="en-US" altLang="zh-TW" b="1" dirty="0">
                      <a:solidFill>
                        <a:schemeClr val="tx1"/>
                      </a:solidFill>
                      <a:latin typeface="微軟正黑體" panose="020B0604030504040204" pitchFamily="34" charset="-120"/>
                      <a:ea typeface="微軟正黑體" panose="020B0604030504040204" pitchFamily="34" charset="-120"/>
                    </a:rPr>
                  </a:br>
                  <a:r>
                    <a:rPr lang="en-US" altLang="zh-TW" b="1" dirty="0">
                      <a:solidFill>
                        <a:schemeClr val="tx1"/>
                      </a:solidFill>
                      <a:latin typeface="微軟正黑體" panose="020B0604030504040204" pitchFamily="34" charset="-120"/>
                      <a:ea typeface="微軟正黑體" panose="020B0604030504040204" pitchFamily="34" charset="-120"/>
                    </a:rPr>
                    <a:t>    10:00</a:t>
                  </a:r>
                  <a:r>
                    <a:rPr lang="zh-TW" altLang="en-US" b="1" dirty="0">
                      <a:solidFill>
                        <a:schemeClr val="tx1"/>
                      </a:solidFill>
                      <a:latin typeface="微軟正黑體" panose="020B0604030504040204" pitchFamily="34" charset="-120"/>
                      <a:ea typeface="微軟正黑體" panose="020B0604030504040204" pitchFamily="34" charset="-120"/>
                    </a:rPr>
                    <a:t>起至</a:t>
                  </a:r>
                  <a:endParaRPr lang="en-US" altLang="zh-TW" b="1" dirty="0">
                    <a:solidFill>
                      <a:schemeClr val="tx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600"/>
                    </a:spcAft>
                    <a:defRPr/>
                  </a:pPr>
                  <a:r>
                    <a:rPr lang="zh-TW" altLang="en-US" b="1" dirty="0">
                      <a:solidFill>
                        <a:schemeClr val="tx1"/>
                      </a:solidFill>
                      <a:latin typeface="微軟正黑體" panose="020B0604030504040204" pitchFamily="34" charset="-120"/>
                      <a:ea typeface="微軟正黑體" panose="020B0604030504040204" pitchFamily="34" charset="-120"/>
                    </a:rPr>
                    <a:t>　</a:t>
                  </a:r>
                  <a:r>
                    <a:rPr lang="en-US" altLang="zh-TW" b="1" dirty="0" smtClean="0">
                      <a:solidFill>
                        <a:schemeClr val="tx1"/>
                      </a:solidFill>
                      <a:latin typeface="微軟正黑體" panose="020B0604030504040204" pitchFamily="34" charset="-120"/>
                      <a:ea typeface="微軟正黑體" panose="020B0604030504040204" pitchFamily="34" charset="-120"/>
                    </a:rPr>
                    <a:t>110</a:t>
                  </a:r>
                  <a:r>
                    <a:rPr lang="zh-TW" altLang="en-US" b="1" dirty="0" smtClean="0">
                      <a:solidFill>
                        <a:schemeClr val="tx1"/>
                      </a:solidFill>
                      <a:latin typeface="微軟正黑體" panose="020B0604030504040204" pitchFamily="34" charset="-120"/>
                      <a:ea typeface="微軟正黑體" panose="020B0604030504040204" pitchFamily="34" charset="-120"/>
                    </a:rPr>
                    <a:t>年</a:t>
                  </a:r>
                  <a:r>
                    <a:rPr lang="en-US" altLang="zh-TW" b="1" dirty="0">
                      <a:solidFill>
                        <a:schemeClr val="tx1"/>
                      </a:solidFill>
                      <a:latin typeface="微軟正黑體" panose="020B0604030504040204" pitchFamily="34" charset="-120"/>
                      <a:ea typeface="微軟正黑體" panose="020B0604030504040204" pitchFamily="34" charset="-120"/>
                    </a:rPr>
                    <a:t>5</a:t>
                  </a:r>
                  <a:r>
                    <a:rPr lang="zh-TW" altLang="en-US" b="1" dirty="0">
                      <a:solidFill>
                        <a:schemeClr val="tx1"/>
                      </a:solidFill>
                      <a:latin typeface="微軟正黑體" panose="020B0604030504040204" pitchFamily="34" charset="-120"/>
                      <a:ea typeface="微軟正黑體" panose="020B0604030504040204" pitchFamily="34" charset="-120"/>
                    </a:rPr>
                    <a:t>月</a:t>
                  </a:r>
                  <a:r>
                    <a:rPr lang="en-US" altLang="zh-TW" b="1" dirty="0" smtClean="0">
                      <a:solidFill>
                        <a:schemeClr val="tx1"/>
                      </a:solidFill>
                      <a:latin typeface="微軟正黑體" panose="020B0604030504040204" pitchFamily="34" charset="-120"/>
                      <a:ea typeface="微軟正黑體" panose="020B0604030504040204" pitchFamily="34" charset="-120"/>
                    </a:rPr>
                    <a:t>21</a:t>
                  </a:r>
                  <a:r>
                    <a:rPr lang="zh-TW" altLang="en-US" b="1" dirty="0" smtClean="0">
                      <a:solidFill>
                        <a:schemeClr val="tx1"/>
                      </a:solidFill>
                      <a:latin typeface="微軟正黑體" panose="020B0604030504040204" pitchFamily="34" charset="-120"/>
                      <a:ea typeface="微軟正黑體" panose="020B0604030504040204" pitchFamily="34" charset="-120"/>
                    </a:rPr>
                    <a:t>日</a:t>
                  </a:r>
                  <a:r>
                    <a:rPr lang="zh-TW" altLang="en-US" b="1" dirty="0">
                      <a:solidFill>
                        <a:schemeClr val="tx1"/>
                      </a:solidFill>
                      <a:latin typeface="微軟正黑體" panose="020B0604030504040204" pitchFamily="34" charset="-120"/>
                      <a:ea typeface="微軟正黑體" panose="020B0604030504040204" pitchFamily="34" charset="-120"/>
                    </a:rPr>
                    <a:t>（五）</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600"/>
                    </a:spcAft>
                    <a:defRPr/>
                  </a:pPr>
                  <a:r>
                    <a:rPr lang="en-US" altLang="zh-TW" b="1" dirty="0">
                      <a:solidFill>
                        <a:schemeClr val="tx1"/>
                      </a:solidFill>
                      <a:latin typeface="微軟正黑體" panose="020B0604030504040204" pitchFamily="34" charset="-120"/>
                      <a:ea typeface="微軟正黑體" panose="020B0604030504040204" pitchFamily="34" charset="-120"/>
                    </a:rPr>
                    <a:t>12:00</a:t>
                  </a:r>
                  <a:r>
                    <a:rPr lang="zh-TW" altLang="en-US" b="1" dirty="0">
                      <a:solidFill>
                        <a:schemeClr val="tx1"/>
                      </a:solidFill>
                      <a:latin typeface="微軟正黑體" panose="020B0604030504040204" pitchFamily="34" charset="-120"/>
                      <a:ea typeface="微軟正黑體" panose="020B0604030504040204" pitchFamily="34" charset="-120"/>
                    </a:rPr>
                    <a:t>止</a:t>
                  </a:r>
                  <a:r>
                    <a:rPr lang="en-US" altLang="zh-TW" b="1" dirty="0">
                      <a:solidFill>
                        <a:schemeClr val="tx1"/>
                      </a:solidFill>
                      <a:latin typeface="微軟正黑體" panose="020B0604030504040204" pitchFamily="34" charset="-120"/>
                      <a:ea typeface="微軟正黑體" panose="020B0604030504040204" pitchFamily="34" charset="-120"/>
                    </a:rPr>
                    <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完成學生報名資料上傳</a:t>
                  </a:r>
                </a:p>
              </p:txBody>
            </p:sp>
            <p:grpSp>
              <p:nvGrpSpPr>
                <p:cNvPr id="29" name="组合 25"/>
                <p:cNvGrpSpPr>
                  <a:grpSpLocks/>
                </p:cNvGrpSpPr>
                <p:nvPr/>
              </p:nvGrpSpPr>
              <p:grpSpPr bwMode="auto">
                <a:xfrm>
                  <a:off x="10212388" y="5224463"/>
                  <a:ext cx="1890713" cy="1095375"/>
                  <a:chOff x="2480983" y="1331746"/>
                  <a:chExt cx="2169392" cy="2099709"/>
                </a:xfrm>
              </p:grpSpPr>
              <p:sp>
                <p:nvSpPr>
                  <p:cNvPr id="30" name="矩形 29"/>
                  <p:cNvSpPr/>
                  <p:nvPr/>
                </p:nvSpPr>
                <p:spPr>
                  <a:xfrm>
                    <a:off x="2480983" y="1331746"/>
                    <a:ext cx="2112925" cy="2099709"/>
                  </a:xfrm>
                  <a:prstGeom prst="rect">
                    <a:avLst/>
                  </a:prstGeom>
                  <a:gradFill flip="none" rotWithShape="1">
                    <a:gsLst>
                      <a:gs pos="0">
                        <a:srgbClr val="00B0F0"/>
                      </a:gs>
                      <a:gs pos="85000">
                        <a:srgbClr val="005696"/>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32" name="TextBox 18"/>
                  <p:cNvSpPr txBox="1"/>
                  <p:nvPr/>
                </p:nvSpPr>
                <p:spPr>
                  <a:xfrm>
                    <a:off x="2595737" y="1383477"/>
                    <a:ext cx="2054638" cy="1533700"/>
                  </a:xfrm>
                  <a:prstGeom prst="rect">
                    <a:avLst/>
                  </a:prstGeom>
                  <a:noFill/>
                </p:spPr>
                <p:txBody>
                  <a:bodyPr>
                    <a:spAutoFit/>
                  </a:bodyPr>
                  <a:lstStyle/>
                  <a:p>
                    <a:pPr eaLnBrk="1" fontAlgn="auto" hangingPunct="1">
                      <a:spcBef>
                        <a:spcPts val="0"/>
                      </a:spcBef>
                      <a:spcAft>
                        <a:spcPts val="0"/>
                      </a:spcAft>
                      <a:defRPr/>
                    </a:pPr>
                    <a:r>
                      <a:rPr lang="zh-TW" altLang="zh-TW" sz="2000" b="1" dirty="0">
                        <a:solidFill>
                          <a:schemeClr val="bg1"/>
                        </a:solidFill>
                        <a:latin typeface="微軟正黑體" panose="020B0604030504040204" pitchFamily="34" charset="-120"/>
                        <a:ea typeface="微軟正黑體" panose="020B0604030504040204" pitchFamily="34" charset="-120"/>
                      </a:rPr>
                      <a:t>以國內快捷郵件或限時掛號郵戳為憑</a:t>
                    </a:r>
                    <a:endParaRPr lang="zh-CN" altLang="en-US" sz="1900" b="1" spc="3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47" name="群組 46"/>
            <p:cNvGrpSpPr/>
            <p:nvPr/>
          </p:nvGrpSpPr>
          <p:grpSpPr>
            <a:xfrm>
              <a:off x="146048" y="2986348"/>
              <a:ext cx="2708060" cy="2343048"/>
              <a:chOff x="7328897" y="-555801"/>
              <a:chExt cx="1980325" cy="3340102"/>
            </a:xfrm>
          </p:grpSpPr>
          <p:pic>
            <p:nvPicPr>
              <p:cNvPr id="49" name="Picture 2" descr="E:\002-KIMS BUSINESS\007-04-1-FIVERR\01-PPT-TEMPLATE\COVER-PSD\05-cut-01.png">
                <a:extLst>
                  <a:ext uri="{FF2B5EF4-FFF2-40B4-BE49-F238E27FC236}">
                    <a16:creationId xmlns:a16="http://schemas.microsoft.com/office/drawing/2014/main" id="{F6CBBDBE-AD77-4881-9434-0500F04784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617031" y="1092110"/>
                <a:ext cx="3258633" cy="125749"/>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13">
                <a:extLst>
                  <a:ext uri="{FF2B5EF4-FFF2-40B4-BE49-F238E27FC236}">
                    <a16:creationId xmlns:a16="http://schemas.microsoft.com/office/drawing/2014/main" id="{4D879BBD-D4FC-4D90-9B5C-7629651C3315}"/>
                  </a:ext>
                </a:extLst>
              </p:cNvPr>
              <p:cNvSpPr/>
              <p:nvPr/>
            </p:nvSpPr>
            <p:spPr>
              <a:xfrm>
                <a:off x="9125627" y="-555801"/>
                <a:ext cx="109086" cy="947650"/>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1" name="Rounded Rectangle 5">
                <a:extLst>
                  <a:ext uri="{FF2B5EF4-FFF2-40B4-BE49-F238E27FC236}">
                    <a16:creationId xmlns:a16="http://schemas.microsoft.com/office/drawing/2014/main" id="{D7160AC1-6D56-4A92-A426-DEEF9B05CDCF}"/>
                  </a:ext>
                </a:extLst>
              </p:cNvPr>
              <p:cNvSpPr/>
              <p:nvPr/>
            </p:nvSpPr>
            <p:spPr>
              <a:xfrm>
                <a:off x="7328897" y="-383245"/>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52" name="TextBox 36">
                <a:extLst>
                  <a:ext uri="{FF2B5EF4-FFF2-40B4-BE49-F238E27FC236}">
                    <a16:creationId xmlns:a16="http://schemas.microsoft.com/office/drawing/2014/main" id="{6A3E6315-CD48-4FDB-89FA-E621500513F4}"/>
                  </a:ext>
                </a:extLst>
              </p:cNvPr>
              <p:cNvSpPr txBox="1"/>
              <p:nvPr/>
            </p:nvSpPr>
            <p:spPr>
              <a:xfrm>
                <a:off x="7618020" y="-382134"/>
                <a:ext cx="1310100" cy="745870"/>
              </a:xfrm>
              <a:prstGeom prst="rect">
                <a:avLst/>
              </a:prstGeom>
              <a:noFill/>
            </p:spPr>
            <p:txBody>
              <a:bodyPr wrap="square" lIns="108000" rIns="108000"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3600" b="1" dirty="0">
                  <a:solidFill>
                    <a:schemeClr val="bg1"/>
                  </a:solidFill>
                  <a:latin typeface="微軟正黑體" panose="020B0604030504040204" pitchFamily="34" charset="-120"/>
                  <a:cs typeface="Arial" pitchFamily="34" charset="0"/>
                </a:endParaRPr>
              </a:p>
            </p:txBody>
          </p:sp>
        </p:grpSp>
      </p:grpSp>
      <p:sp>
        <p:nvSpPr>
          <p:cNvPr id="5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1362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2729" y="323850"/>
            <a:ext cx="10515600" cy="947738"/>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報名費繳交說明</a:t>
            </a:r>
            <a:r>
              <a:rPr lang="en-US" altLang="zh-TW" sz="3600" b="1" dirty="0" smtClean="0">
                <a:solidFill>
                  <a:srgbClr val="0033CC"/>
                </a:solidFill>
                <a:latin typeface="微軟正黑體" panose="020B0604030504040204" pitchFamily="34" charset="-120"/>
                <a:ea typeface="微軟正黑體" panose="020B0604030504040204" pitchFamily="34" charset="-120"/>
              </a:rPr>
              <a:t>(5/10)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5" name="內容版面配置區 2"/>
          <p:cNvSpPr>
            <a:spLocks noGrp="1"/>
          </p:cNvSpPr>
          <p:nvPr>
            <p:ph idx="1"/>
          </p:nvPr>
        </p:nvSpPr>
        <p:spPr>
          <a:xfrm>
            <a:off x="6500004" y="5223341"/>
            <a:ext cx="5153025" cy="1383367"/>
          </a:xfrm>
        </p:spPr>
        <p:txBody>
          <a:bodyPr rtlCol="0">
            <a:noAutofit/>
          </a:bodyPr>
          <a:lstStyle/>
          <a:p>
            <a:pPr marL="0" algn="just" fontAlgn="auto">
              <a:spcAft>
                <a:spcPts val="0"/>
              </a:spcAft>
              <a:buFont typeface="Arial" panose="020B0604020202020204" pitchFamily="34" charset="0"/>
              <a:buNone/>
              <a:defRPr/>
            </a:pPr>
            <a:r>
              <a:rPr lang="zh-TW" altLang="en-US" sz="2200" b="1" dirty="0" smtClean="0">
                <a:solidFill>
                  <a:srgbClr val="C00000"/>
                </a:solidFill>
                <a:latin typeface="微軟正黑體" pitchFamily="34" charset="-120"/>
                <a:ea typeface="微軟正黑體" pitchFamily="34" charset="-120"/>
              </a:rPr>
              <a:t>國中學校老師於集體報名系統上傳報名資料後，可於系統下載「報名資料檢核表」，確認報名人數及繳費金額後，再點選報名資料確認。</a:t>
            </a:r>
            <a:endParaRPr lang="en-US" altLang="zh-TW" sz="2200" b="1" dirty="0" smtClean="0">
              <a:solidFill>
                <a:srgbClr val="C00000"/>
              </a:solidFill>
              <a:latin typeface="微軟正黑體" pitchFamily="34" charset="-120"/>
              <a:ea typeface="微軟正黑體" pitchFamily="34" charset="-120"/>
            </a:endParaRPr>
          </a:p>
        </p:txBody>
      </p:sp>
      <p:grpSp>
        <p:nvGrpSpPr>
          <p:cNvPr id="20" name="群組 5"/>
          <p:cNvGrpSpPr>
            <a:grpSpLocks/>
          </p:cNvGrpSpPr>
          <p:nvPr/>
        </p:nvGrpSpPr>
        <p:grpSpPr bwMode="auto">
          <a:xfrm rot="999535">
            <a:off x="5976315" y="5249068"/>
            <a:ext cx="511175" cy="735014"/>
            <a:chOff x="4198986" y="1871872"/>
            <a:chExt cx="2397030" cy="3854182"/>
          </a:xfrm>
        </p:grpSpPr>
        <p:sp>
          <p:nvSpPr>
            <p:cNvPr id="21" name="îṩ1iḍé"/>
            <p:cNvSpPr>
              <a:spLocks/>
            </p:cNvSpPr>
            <p:nvPr/>
          </p:nvSpPr>
          <p:spPr bwMode="auto">
            <a:xfrm>
              <a:off x="4198986" y="1871872"/>
              <a:ext cx="2397030" cy="2877108"/>
            </a:xfrm>
            <a:custGeom>
              <a:avLst/>
              <a:gdLst>
                <a:gd name="T0" fmla="*/ 1201349 w 423"/>
                <a:gd name="T1" fmla="*/ 0 h 508"/>
                <a:gd name="T2" fmla="*/ 0 w 423"/>
                <a:gd name="T3" fmla="*/ 1200685 h 508"/>
                <a:gd name="T4" fmla="*/ 328671 w 423"/>
                <a:gd name="T5" fmla="*/ 2038898 h 508"/>
                <a:gd name="T6" fmla="*/ 691342 w 423"/>
                <a:gd name="T7" fmla="*/ 2877112 h 508"/>
                <a:gd name="T8" fmla="*/ 1201349 w 423"/>
                <a:gd name="T9" fmla="*/ 2877112 h 508"/>
                <a:gd name="T10" fmla="*/ 1711355 w 423"/>
                <a:gd name="T11" fmla="*/ 2877112 h 508"/>
                <a:gd name="T12" fmla="*/ 2074027 w 423"/>
                <a:gd name="T13" fmla="*/ 2038898 h 508"/>
                <a:gd name="T14" fmla="*/ 2397031 w 423"/>
                <a:gd name="T15" fmla="*/ 1206348 h 508"/>
                <a:gd name="T16" fmla="*/ 1201349 w 423"/>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2" name="ïsľïďe"/>
            <p:cNvSpPr>
              <a:spLocks/>
            </p:cNvSpPr>
            <p:nvPr/>
          </p:nvSpPr>
          <p:spPr bwMode="auto">
            <a:xfrm>
              <a:off x="4743309" y="3305359"/>
              <a:ext cx="1311774" cy="1524768"/>
            </a:xfrm>
            <a:custGeom>
              <a:avLst/>
              <a:gdLst>
                <a:gd name="T0" fmla="*/ 73505 w 232"/>
                <a:gd name="T1" fmla="*/ 215395 h 269"/>
                <a:gd name="T2" fmla="*/ 22617 w 232"/>
                <a:gd name="T3" fmla="*/ 209726 h 269"/>
                <a:gd name="T4" fmla="*/ 16963 w 232"/>
                <a:gd name="T5" fmla="*/ 260741 h 269"/>
                <a:gd name="T6" fmla="*/ 33925 w 232"/>
                <a:gd name="T7" fmla="*/ 289082 h 269"/>
                <a:gd name="T8" fmla="*/ 435373 w 232"/>
                <a:gd name="T9" fmla="*/ 1502095 h 269"/>
                <a:gd name="T10" fmla="*/ 469298 w 232"/>
                <a:gd name="T11" fmla="*/ 1524768 h 269"/>
                <a:gd name="T12" fmla="*/ 480607 w 232"/>
                <a:gd name="T13" fmla="*/ 1524768 h 269"/>
                <a:gd name="T14" fmla="*/ 503224 w 232"/>
                <a:gd name="T15" fmla="*/ 1473753 h 269"/>
                <a:gd name="T16" fmla="*/ 135701 w 232"/>
                <a:gd name="T17" fmla="*/ 357102 h 269"/>
                <a:gd name="T18" fmla="*/ 429719 w 232"/>
                <a:gd name="T19" fmla="*/ 391111 h 269"/>
                <a:gd name="T20" fmla="*/ 480607 w 232"/>
                <a:gd name="T21" fmla="*/ 362770 h 269"/>
                <a:gd name="T22" fmla="*/ 638924 w 232"/>
                <a:gd name="T23" fmla="*/ 413785 h 269"/>
                <a:gd name="T24" fmla="*/ 819859 w 232"/>
                <a:gd name="T25" fmla="*/ 351434 h 269"/>
                <a:gd name="T26" fmla="*/ 910326 w 232"/>
                <a:gd name="T27" fmla="*/ 385443 h 269"/>
                <a:gd name="T28" fmla="*/ 1187382 w 232"/>
                <a:gd name="T29" fmla="*/ 368438 h 269"/>
                <a:gd name="T30" fmla="*/ 825513 w 232"/>
                <a:gd name="T31" fmla="*/ 1473753 h 269"/>
                <a:gd name="T32" fmla="*/ 848130 w 232"/>
                <a:gd name="T33" fmla="*/ 1524768 h 269"/>
                <a:gd name="T34" fmla="*/ 859438 w 232"/>
                <a:gd name="T35" fmla="*/ 1524768 h 269"/>
                <a:gd name="T36" fmla="*/ 893363 w 232"/>
                <a:gd name="T37" fmla="*/ 1502095 h 269"/>
                <a:gd name="T38" fmla="*/ 1289157 w 232"/>
                <a:gd name="T39" fmla="*/ 283414 h 269"/>
                <a:gd name="T40" fmla="*/ 1300466 w 232"/>
                <a:gd name="T41" fmla="*/ 272078 h 269"/>
                <a:gd name="T42" fmla="*/ 1294811 w 232"/>
                <a:gd name="T43" fmla="*/ 221063 h 269"/>
                <a:gd name="T44" fmla="*/ 1243924 w 232"/>
                <a:gd name="T45" fmla="*/ 226731 h 269"/>
                <a:gd name="T46" fmla="*/ 932943 w 232"/>
                <a:gd name="T47" fmla="*/ 311756 h 269"/>
                <a:gd name="T48" fmla="*/ 870747 w 232"/>
                <a:gd name="T49" fmla="*/ 294751 h 269"/>
                <a:gd name="T50" fmla="*/ 904672 w 232"/>
                <a:gd name="T51" fmla="*/ 175717 h 269"/>
                <a:gd name="T52" fmla="*/ 825513 w 232"/>
                <a:gd name="T53" fmla="*/ 17005 h 269"/>
                <a:gd name="T54" fmla="*/ 746354 w 232"/>
                <a:gd name="T55" fmla="*/ 17005 h 269"/>
                <a:gd name="T56" fmla="*/ 695466 w 232"/>
                <a:gd name="T57" fmla="*/ 181385 h 269"/>
                <a:gd name="T58" fmla="*/ 757663 w 232"/>
                <a:gd name="T59" fmla="*/ 306087 h 269"/>
                <a:gd name="T60" fmla="*/ 537149 w 232"/>
                <a:gd name="T61" fmla="*/ 311756 h 269"/>
                <a:gd name="T62" fmla="*/ 582382 w 232"/>
                <a:gd name="T63" fmla="*/ 181385 h 269"/>
                <a:gd name="T64" fmla="*/ 520186 w 232"/>
                <a:gd name="T65" fmla="*/ 22673 h 269"/>
                <a:gd name="T66" fmla="*/ 435373 w 232"/>
                <a:gd name="T67" fmla="*/ 22673 h 269"/>
                <a:gd name="T68" fmla="*/ 373177 w 232"/>
                <a:gd name="T69" fmla="*/ 181385 h 269"/>
                <a:gd name="T70" fmla="*/ 424065 w 232"/>
                <a:gd name="T71" fmla="*/ 311756 h 269"/>
                <a:gd name="T72" fmla="*/ 407102 w 232"/>
                <a:gd name="T73" fmla="*/ 317424 h 269"/>
                <a:gd name="T74" fmla="*/ 73505 w 232"/>
                <a:gd name="T75" fmla="*/ 215395 h 269"/>
                <a:gd name="T76" fmla="*/ 791588 w 232"/>
                <a:gd name="T77" fmla="*/ 79356 h 269"/>
                <a:gd name="T78" fmla="*/ 791588 w 232"/>
                <a:gd name="T79" fmla="*/ 79356 h 269"/>
                <a:gd name="T80" fmla="*/ 791588 w 232"/>
                <a:gd name="T81" fmla="*/ 79356 h 269"/>
                <a:gd name="T82" fmla="*/ 831167 w 232"/>
                <a:gd name="T83" fmla="*/ 181385 h 269"/>
                <a:gd name="T84" fmla="*/ 808550 w 232"/>
                <a:gd name="T85" fmla="*/ 255073 h 269"/>
                <a:gd name="T86" fmla="*/ 768971 w 232"/>
                <a:gd name="T87" fmla="*/ 175717 h 269"/>
                <a:gd name="T88" fmla="*/ 791588 w 232"/>
                <a:gd name="T89" fmla="*/ 79356 h 269"/>
                <a:gd name="T90" fmla="*/ 474953 w 232"/>
                <a:gd name="T91" fmla="*/ 85024 h 269"/>
                <a:gd name="T92" fmla="*/ 474953 w 232"/>
                <a:gd name="T93" fmla="*/ 85024 h 269"/>
                <a:gd name="T94" fmla="*/ 480607 w 232"/>
                <a:gd name="T95" fmla="*/ 90693 h 269"/>
                <a:gd name="T96" fmla="*/ 503224 w 232"/>
                <a:gd name="T97" fmla="*/ 175717 h 269"/>
                <a:gd name="T98" fmla="*/ 480607 w 232"/>
                <a:gd name="T99" fmla="*/ 266409 h 269"/>
                <a:gd name="T100" fmla="*/ 446682 w 232"/>
                <a:gd name="T101" fmla="*/ 175717 h 269"/>
                <a:gd name="T102" fmla="*/ 474953 w 232"/>
                <a:gd name="T103" fmla="*/ 85024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3" name="í$ḷïďe"/>
            <p:cNvSpPr>
              <a:spLocks/>
            </p:cNvSpPr>
            <p:nvPr/>
          </p:nvSpPr>
          <p:spPr bwMode="auto">
            <a:xfrm>
              <a:off x="4878543" y="4748987"/>
              <a:ext cx="1034543" cy="476702"/>
            </a:xfrm>
            <a:custGeom>
              <a:avLst/>
              <a:gdLst>
                <a:gd name="T0" fmla="*/ 938438 w 183"/>
                <a:gd name="T1" fmla="*/ 0 h 84"/>
                <a:gd name="T2" fmla="*/ 96105 w 183"/>
                <a:gd name="T3" fmla="*/ 0 h 84"/>
                <a:gd name="T4" fmla="*/ 11306 w 183"/>
                <a:gd name="T5" fmla="*/ 136201 h 84"/>
                <a:gd name="T6" fmla="*/ 96105 w 183"/>
                <a:gd name="T7" fmla="*/ 278076 h 84"/>
                <a:gd name="T8" fmla="*/ 378767 w 183"/>
                <a:gd name="T9" fmla="*/ 278076 h 84"/>
                <a:gd name="T10" fmla="*/ 73492 w 183"/>
                <a:gd name="T11" fmla="*/ 334826 h 84"/>
                <a:gd name="T12" fmla="*/ 16960 w 183"/>
                <a:gd name="T13" fmla="*/ 425627 h 84"/>
                <a:gd name="T14" fmla="*/ 96105 w 183"/>
                <a:gd name="T15" fmla="*/ 476702 h 84"/>
                <a:gd name="T16" fmla="*/ 124371 w 183"/>
                <a:gd name="T17" fmla="*/ 465352 h 84"/>
                <a:gd name="T18" fmla="*/ 966704 w 183"/>
                <a:gd name="T19" fmla="*/ 187276 h 84"/>
                <a:gd name="T20" fmla="*/ 1028890 w 183"/>
                <a:gd name="T21" fmla="*/ 79450 h 84"/>
                <a:gd name="T22" fmla="*/ 938438 w 18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4" name="ïṣḻïḓe"/>
            <p:cNvSpPr>
              <a:spLocks/>
            </p:cNvSpPr>
            <p:nvPr/>
          </p:nvSpPr>
          <p:spPr bwMode="auto">
            <a:xfrm>
              <a:off x="4885304" y="5022834"/>
              <a:ext cx="1034543" cy="703220"/>
            </a:xfrm>
            <a:custGeom>
              <a:avLst/>
              <a:gdLst>
                <a:gd name="T0" fmla="*/ 932785 w 183"/>
                <a:gd name="T1" fmla="*/ 351610 h 124"/>
                <a:gd name="T2" fmla="*/ 650123 w 183"/>
                <a:gd name="T3" fmla="*/ 351610 h 124"/>
                <a:gd name="T4" fmla="*/ 961051 w 183"/>
                <a:gd name="T5" fmla="*/ 215503 h 124"/>
                <a:gd name="T6" fmla="*/ 1017583 w 183"/>
                <a:gd name="T7" fmla="*/ 79396 h 124"/>
                <a:gd name="T8" fmla="*/ 904518 w 183"/>
                <a:gd name="T9" fmla="*/ 17013 h 124"/>
                <a:gd name="T10" fmla="*/ 67839 w 183"/>
                <a:gd name="T11" fmla="*/ 283556 h 124"/>
                <a:gd name="T12" fmla="*/ 5653 w 183"/>
                <a:gd name="T13" fmla="*/ 396978 h 124"/>
                <a:gd name="T14" fmla="*/ 90452 w 183"/>
                <a:gd name="T15" fmla="*/ 493388 h 124"/>
                <a:gd name="T16" fmla="*/ 169597 w 183"/>
                <a:gd name="T17" fmla="*/ 493388 h 124"/>
                <a:gd name="T18" fmla="*/ 305275 w 183"/>
                <a:gd name="T19" fmla="*/ 703219 h 124"/>
                <a:gd name="T20" fmla="*/ 717962 w 183"/>
                <a:gd name="T21" fmla="*/ 703219 h 124"/>
                <a:gd name="T22" fmla="*/ 853639 w 183"/>
                <a:gd name="T23" fmla="*/ 493388 h 124"/>
                <a:gd name="T24" fmla="*/ 932785 w 183"/>
                <a:gd name="T25" fmla="*/ 493388 h 124"/>
                <a:gd name="T26" fmla="*/ 1023237 w 183"/>
                <a:gd name="T27" fmla="*/ 425334 h 124"/>
                <a:gd name="T28" fmla="*/ 932785 w 183"/>
                <a:gd name="T29" fmla="*/ 35161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29" name="群組 28"/>
          <p:cNvGrpSpPr/>
          <p:nvPr/>
        </p:nvGrpSpPr>
        <p:grpSpPr>
          <a:xfrm>
            <a:off x="466725" y="1592263"/>
            <a:ext cx="11480750" cy="4759325"/>
            <a:chOff x="466725" y="1592263"/>
            <a:chExt cx="11480750" cy="4759325"/>
          </a:xfrm>
        </p:grpSpPr>
        <p:sp>
          <p:nvSpPr>
            <p:cNvPr id="6" name="矩形 5"/>
            <p:cNvSpPr/>
            <p:nvPr/>
          </p:nvSpPr>
          <p:spPr>
            <a:xfrm>
              <a:off x="5972175" y="3011488"/>
              <a:ext cx="3314700" cy="2009775"/>
            </a:xfrm>
            <a:prstGeom prst="rect">
              <a:avLst/>
            </a:prstGeom>
            <a:solidFill>
              <a:srgbClr val="FFEC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4000"/>
                </a:lnSpc>
                <a:spcBef>
                  <a:spcPts val="0"/>
                </a:spcBef>
                <a:spcAft>
                  <a:spcPts val="0"/>
                </a:spcAft>
                <a:defRPr/>
              </a:pPr>
              <a:r>
                <a:rPr lang="zh-TW" altLang="en-US" sz="3000" b="1" dirty="0">
                  <a:solidFill>
                    <a:srgbClr val="7030A0"/>
                  </a:solidFill>
                  <a:latin typeface="微軟正黑體" pitchFamily="34" charset="-120"/>
                  <a:ea typeface="微軟正黑體" pitchFamily="34" charset="-120"/>
                </a:rPr>
                <a:t>學生報名作業費</a:t>
              </a:r>
              <a:endParaRPr lang="en-US" altLang="zh-TW" sz="3000" b="1" dirty="0">
                <a:solidFill>
                  <a:srgbClr val="7030A0"/>
                </a:solidFill>
                <a:latin typeface="微軟正黑體" pitchFamily="34" charset="-120"/>
                <a:ea typeface="微軟正黑體" pitchFamily="34" charset="-120"/>
              </a:endParaRPr>
            </a:p>
            <a:p>
              <a:pPr algn="ctr" eaLnBrk="1" fontAlgn="auto" hangingPunct="1">
                <a:lnSpc>
                  <a:spcPts val="3400"/>
                </a:lnSpc>
                <a:spcBef>
                  <a:spcPts val="0"/>
                </a:spcBef>
                <a:spcAft>
                  <a:spcPts val="0"/>
                </a:spcAft>
                <a:defRPr/>
              </a:pPr>
              <a:r>
                <a:rPr lang="en-US" altLang="zh-TW" sz="2800" b="1" dirty="0">
                  <a:solidFill>
                    <a:srgbClr val="C00000"/>
                  </a:solidFill>
                  <a:latin typeface="微軟正黑體" pitchFamily="34" charset="-120"/>
                  <a:ea typeface="微軟正黑體" pitchFamily="34" charset="-120"/>
                </a:rPr>
                <a:t>50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 </a:t>
              </a:r>
              <a:r>
                <a:rPr lang="en-US" altLang="zh-TW" sz="2800" b="1" dirty="0">
                  <a:solidFill>
                    <a:srgbClr val="C00000"/>
                  </a:solidFill>
                  <a:latin typeface="微軟正黑體" pitchFamily="34" charset="-120"/>
                  <a:ea typeface="微軟正黑體" pitchFamily="34" charset="-120"/>
                </a:rPr>
                <a:t>X</a:t>
              </a:r>
              <a:r>
                <a:rPr lang="zh-TW" altLang="en-US" sz="2800" b="1" dirty="0">
                  <a:solidFill>
                    <a:srgbClr val="C00000"/>
                  </a:solidFill>
                  <a:latin typeface="微軟正黑體" pitchFamily="34" charset="-120"/>
                  <a:ea typeface="微軟正黑體" pitchFamily="34" charset="-120"/>
                </a:rPr>
                <a:t> 報名人數</a:t>
              </a:r>
              <a:endParaRPr lang="en-US" altLang="zh-TW" sz="2800" b="1" dirty="0">
                <a:solidFill>
                  <a:srgbClr val="C00000"/>
                </a:solidFill>
                <a:latin typeface="微軟正黑體" pitchFamily="34" charset="-120"/>
                <a:ea typeface="微軟正黑體" pitchFamily="34" charset="-120"/>
              </a:endParaRPr>
            </a:p>
            <a:p>
              <a:pPr algn="ctr" eaLnBrk="1" fontAlgn="auto" hangingPunct="1">
                <a:lnSpc>
                  <a:spcPts val="3400"/>
                </a:lnSpc>
                <a:spcBef>
                  <a:spcPts val="0"/>
                </a:spcBef>
                <a:spcAft>
                  <a:spcPts val="0"/>
                </a:spcAft>
                <a:defRPr/>
              </a:pPr>
              <a:r>
                <a:rPr lang="zh-TW" altLang="en-US" sz="2000" b="1" dirty="0">
                  <a:solidFill>
                    <a:srgbClr val="0033CC"/>
                  </a:solidFill>
                  <a:latin typeface="微軟正黑體" pitchFamily="34" charset="-120"/>
                  <a:ea typeface="微軟正黑體" pitchFamily="34" charset="-120"/>
                </a:rPr>
                <a:t>（依報名學生人數計算）</a:t>
              </a:r>
            </a:p>
          </p:txBody>
        </p:sp>
        <p:grpSp>
          <p:nvGrpSpPr>
            <p:cNvPr id="7" name="群組 22"/>
            <p:cNvGrpSpPr>
              <a:grpSpLocks/>
            </p:cNvGrpSpPr>
            <p:nvPr/>
          </p:nvGrpSpPr>
          <p:grpSpPr bwMode="auto">
            <a:xfrm>
              <a:off x="519113" y="2552700"/>
              <a:ext cx="4600575" cy="3798888"/>
              <a:chOff x="519112" y="3048000"/>
              <a:chExt cx="4600575" cy="1906208"/>
            </a:xfrm>
          </p:grpSpPr>
          <p:sp>
            <p:nvSpPr>
              <p:cNvPr id="8" name="矩形 7"/>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rgbClr val="7030A0"/>
                    </a:solidFill>
                    <a:latin typeface="微軟正黑體" pitchFamily="34" charset="-120"/>
                    <a:ea typeface="微軟正黑體" pitchFamily="34" charset="-120"/>
                  </a:rPr>
                  <a:t>一般生</a:t>
                </a:r>
                <a:r>
                  <a:rPr lang="en-US" altLang="zh-TW" sz="2800" b="1" dirty="0">
                    <a:solidFill>
                      <a:srgbClr val="7030A0"/>
                    </a:solidFill>
                    <a:latin typeface="微軟正黑體" pitchFamily="34" charset="-120"/>
                    <a:ea typeface="微軟正黑體" pitchFamily="34" charset="-120"/>
                  </a:rPr>
                  <a:t/>
                </a:r>
                <a:br>
                  <a:rPr lang="en-US" altLang="zh-TW" sz="2800" b="1" dirty="0">
                    <a:solidFill>
                      <a:srgbClr val="7030A0"/>
                    </a:solidFill>
                    <a:latin typeface="微軟正黑體" pitchFamily="34" charset="-120"/>
                    <a:ea typeface="微軟正黑體" pitchFamily="34" charset="-120"/>
                  </a:rPr>
                </a:br>
                <a:r>
                  <a:rPr lang="zh-TW" altLang="en-US" sz="1600" b="1" dirty="0">
                    <a:solidFill>
                      <a:srgbClr val="7030A0"/>
                    </a:solidFill>
                    <a:latin typeface="微軟正黑體" pitchFamily="34" charset="-120"/>
                    <a:ea typeface="微軟正黑體" pitchFamily="34" charset="-120"/>
                  </a:rPr>
                  <a:t>（特殊境遇家庭）</a:t>
                </a:r>
                <a:endParaRPr lang="en-US" altLang="zh-TW" sz="16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300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p>
            </p:txBody>
          </p:sp>
          <p:sp>
            <p:nvSpPr>
              <p:cNvPr id="9" name="矩形 8"/>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7030A0"/>
                    </a:solidFill>
                    <a:latin typeface="微軟正黑體" pitchFamily="34" charset="-120"/>
                    <a:ea typeface="微軟正黑體" pitchFamily="34" charset="-120"/>
                  </a:rPr>
                  <a:t>低收入戶</a:t>
                </a:r>
                <a:endParaRPr lang="en-US" altLang="zh-TW" sz="3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r>
                  <a:rPr lang="en-US" altLang="zh-TW" sz="2800" b="1" dirty="0">
                    <a:solidFill>
                      <a:srgbClr val="C00000"/>
                    </a:solidFill>
                    <a:latin typeface="微軟正黑體" pitchFamily="34" charset="-120"/>
                    <a:ea typeface="微軟正黑體" pitchFamily="34" charset="-120"/>
                  </a:rPr>
                  <a:t/>
                </a:r>
                <a:br>
                  <a:rPr lang="en-US" altLang="zh-TW" sz="2800" b="1" dirty="0">
                    <a:solidFill>
                      <a:srgbClr val="C00000"/>
                    </a:solidFill>
                    <a:latin typeface="微軟正黑體" pitchFamily="34" charset="-120"/>
                    <a:ea typeface="微軟正黑體" pitchFamily="34" charset="-120"/>
                  </a:rPr>
                </a:br>
                <a:r>
                  <a:rPr lang="zh-TW" altLang="en-US" sz="1400" b="1" dirty="0">
                    <a:solidFill>
                      <a:srgbClr val="0033CC"/>
                    </a:solidFill>
                    <a:latin typeface="微軟正黑體" pitchFamily="34" charset="-120"/>
                    <a:ea typeface="微軟正黑體" pitchFamily="34" charset="-120"/>
                  </a:rPr>
                  <a:t>檢附報名期間內有效之「低收入戶證明文件」</a:t>
                </a:r>
              </a:p>
            </p:txBody>
          </p:sp>
          <p:sp>
            <p:nvSpPr>
              <p:cNvPr id="10" name="矩形 9"/>
              <p:cNvSpPr/>
              <p:nvPr/>
            </p:nvSpPr>
            <p:spPr>
              <a:xfrm>
                <a:off x="2967037" y="3048000"/>
                <a:ext cx="2152650" cy="91447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7030A0"/>
                    </a:solidFill>
                    <a:latin typeface="微軟正黑體" pitchFamily="34" charset="-120"/>
                    <a:ea typeface="微軟正黑體" pitchFamily="34" charset="-120"/>
                  </a:rPr>
                  <a:t>中低收入戶</a:t>
                </a:r>
                <a:endParaRPr lang="en-US" altLang="zh-TW" sz="3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120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r>
                  <a:rPr lang="en-US" altLang="zh-TW" sz="2800" b="1" dirty="0">
                    <a:solidFill>
                      <a:srgbClr val="C00000"/>
                    </a:solidFill>
                    <a:latin typeface="微軟正黑體" pitchFamily="34" charset="-120"/>
                    <a:ea typeface="微軟正黑體" pitchFamily="34" charset="-120"/>
                  </a:rPr>
                  <a:t/>
                </a:r>
                <a:br>
                  <a:rPr lang="en-US" altLang="zh-TW" sz="2800" b="1" dirty="0">
                    <a:solidFill>
                      <a:srgbClr val="C00000"/>
                    </a:solidFill>
                    <a:latin typeface="微軟正黑體" pitchFamily="34" charset="-120"/>
                    <a:ea typeface="微軟正黑體" pitchFamily="34" charset="-120"/>
                  </a:rPr>
                </a:br>
                <a:r>
                  <a:rPr lang="zh-TW" altLang="en-US" sz="1400" b="1" dirty="0">
                    <a:solidFill>
                      <a:srgbClr val="0033CC"/>
                    </a:solidFill>
                    <a:latin typeface="微軟正黑體" pitchFamily="34" charset="-120"/>
                    <a:ea typeface="微軟正黑體" pitchFamily="34" charset="-120"/>
                  </a:rPr>
                  <a:t>檢附報名期間內有效之「中低收入戶證明文件」</a:t>
                </a:r>
                <a:endParaRPr lang="en-US" altLang="zh-TW" sz="1400" b="1" dirty="0">
                  <a:solidFill>
                    <a:srgbClr val="0033CC"/>
                  </a:solidFill>
                  <a:latin typeface="微軟正黑體" pitchFamily="34" charset="-120"/>
                  <a:ea typeface="微軟正黑體" pitchFamily="34" charset="-120"/>
                </a:endParaRPr>
              </a:p>
            </p:txBody>
          </p:sp>
          <p:sp>
            <p:nvSpPr>
              <p:cNvPr id="11" name="矩形 10"/>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000" b="1" dirty="0">
                    <a:solidFill>
                      <a:srgbClr val="7030A0"/>
                    </a:solidFill>
                    <a:latin typeface="微軟正黑體" pitchFamily="34" charset="-120"/>
                    <a:ea typeface="微軟正黑體" pitchFamily="34" charset="-120"/>
                  </a:rPr>
                  <a:t>失業戶子女</a:t>
                </a:r>
                <a:endParaRPr lang="en-US" altLang="zh-TW" sz="3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800" b="1" dirty="0">
                    <a:solidFill>
                      <a:srgbClr val="C00000"/>
                    </a:solidFill>
                    <a:latin typeface="微軟正黑體" pitchFamily="34" charset="-120"/>
                    <a:ea typeface="微軟正黑體" pitchFamily="34" charset="-120"/>
                  </a:rPr>
                  <a:t>0</a:t>
                </a:r>
                <a:r>
                  <a:rPr lang="zh-TW" altLang="en-US" sz="2800" b="1" dirty="0">
                    <a:solidFill>
                      <a:srgbClr val="C00000"/>
                    </a:solidFill>
                    <a:latin typeface="微軟正黑體" pitchFamily="34" charset="-120"/>
                    <a:ea typeface="微軟正黑體" pitchFamily="34" charset="-120"/>
                  </a:rPr>
                  <a:t>元</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人</a:t>
                </a:r>
                <a:r>
                  <a:rPr lang="en-US" altLang="zh-TW" sz="2800" b="1" dirty="0">
                    <a:solidFill>
                      <a:srgbClr val="C00000"/>
                    </a:solidFill>
                    <a:latin typeface="微軟正黑體" pitchFamily="34" charset="-120"/>
                    <a:ea typeface="微軟正黑體" pitchFamily="34" charset="-120"/>
                  </a:rPr>
                  <a:t/>
                </a:r>
                <a:br>
                  <a:rPr lang="en-US" altLang="zh-TW" sz="2800" b="1" dirty="0">
                    <a:solidFill>
                      <a:srgbClr val="C00000"/>
                    </a:solidFill>
                    <a:latin typeface="微軟正黑體" pitchFamily="34" charset="-120"/>
                    <a:ea typeface="微軟正黑體" pitchFamily="34" charset="-120"/>
                  </a:rPr>
                </a:br>
                <a:r>
                  <a:rPr lang="zh-TW" altLang="en-US" sz="1400" b="1" dirty="0">
                    <a:solidFill>
                      <a:srgbClr val="0033CC"/>
                    </a:solidFill>
                    <a:latin typeface="微軟正黑體" pitchFamily="34" charset="-120"/>
                    <a:ea typeface="微軟正黑體" pitchFamily="34" charset="-120"/>
                  </a:rPr>
                  <a:t>檢附報名期間內有效之「直系血親尊親屬支領失業給付證明文件」</a:t>
                </a:r>
              </a:p>
            </p:txBody>
          </p:sp>
        </p:grpSp>
        <p:sp>
          <p:nvSpPr>
            <p:cNvPr id="14" name="文字方塊 19"/>
            <p:cNvSpPr txBox="1">
              <a:spLocks noChangeArrowheads="1"/>
            </p:cNvSpPr>
            <p:nvPr/>
          </p:nvSpPr>
          <p:spPr bwMode="auto">
            <a:xfrm>
              <a:off x="5210175" y="3552825"/>
              <a:ext cx="671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8000" dirty="0">
                  <a:latin typeface="微軟正黑體" panose="020B0604030504040204" pitchFamily="34" charset="-120"/>
                  <a:ea typeface="微軟正黑體" panose="020B0604030504040204" pitchFamily="34" charset="-120"/>
                </a:rPr>
                <a:t>-</a:t>
              </a:r>
              <a:endParaRPr lang="zh-TW" altLang="en-US" sz="8000" dirty="0">
                <a:latin typeface="微軟正黑體" panose="020B0604030504040204" pitchFamily="34" charset="-120"/>
                <a:ea typeface="微軟正黑體" panose="020B0604030504040204" pitchFamily="34" charset="-120"/>
              </a:endParaRPr>
            </a:p>
          </p:txBody>
        </p:sp>
        <p:sp>
          <p:nvSpPr>
            <p:cNvPr id="15" name="文字方塊 20"/>
            <p:cNvSpPr txBox="1">
              <a:spLocks noChangeArrowheads="1"/>
            </p:cNvSpPr>
            <p:nvPr/>
          </p:nvSpPr>
          <p:spPr bwMode="auto">
            <a:xfrm>
              <a:off x="9296400" y="3667125"/>
              <a:ext cx="825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5000">
                  <a:latin typeface="微軟正黑體" panose="020B0604030504040204" pitchFamily="34" charset="-120"/>
                  <a:ea typeface="微軟正黑體" panose="020B0604030504040204" pitchFamily="34" charset="-120"/>
                </a:rPr>
                <a:t>＝</a:t>
              </a:r>
            </a:p>
          </p:txBody>
        </p:sp>
        <p:grpSp>
          <p:nvGrpSpPr>
            <p:cNvPr id="26" name="群組 25"/>
            <p:cNvGrpSpPr/>
            <p:nvPr/>
          </p:nvGrpSpPr>
          <p:grpSpPr>
            <a:xfrm>
              <a:off x="466725" y="1592263"/>
              <a:ext cx="4629150" cy="866775"/>
              <a:chOff x="466725" y="1592263"/>
              <a:chExt cx="4629150" cy="866775"/>
            </a:xfrm>
          </p:grpSpPr>
          <p:sp>
            <p:nvSpPr>
              <p:cNvPr id="12" name="文字方塊 16"/>
              <p:cNvSpPr txBox="1">
                <a:spLocks noChangeArrowheads="1"/>
              </p:cNvSpPr>
              <p:nvPr/>
            </p:nvSpPr>
            <p:spPr bwMode="auto">
              <a:xfrm>
                <a:off x="1158875" y="159226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17" name="左中括弧 16"/>
              <p:cNvSpPr/>
              <p:nvPr/>
            </p:nvSpPr>
            <p:spPr>
              <a:xfrm rot="5400000">
                <a:off x="2643187" y="6351"/>
                <a:ext cx="276225" cy="462915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grpSp>
        <p:grpSp>
          <p:nvGrpSpPr>
            <p:cNvPr id="27" name="群組 26"/>
            <p:cNvGrpSpPr/>
            <p:nvPr/>
          </p:nvGrpSpPr>
          <p:grpSpPr>
            <a:xfrm>
              <a:off x="5810250" y="1600200"/>
              <a:ext cx="3495675" cy="815975"/>
              <a:chOff x="5810250" y="1600200"/>
              <a:chExt cx="3495675" cy="815975"/>
            </a:xfrm>
          </p:grpSpPr>
          <p:sp>
            <p:nvSpPr>
              <p:cNvPr id="16" name="文字方塊 23"/>
              <p:cNvSpPr txBox="1">
                <a:spLocks noChangeArrowheads="1"/>
              </p:cNvSpPr>
              <p:nvPr/>
            </p:nvSpPr>
            <p:spPr bwMode="auto">
              <a:xfrm>
                <a:off x="5810250" y="1600200"/>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C00000"/>
                    </a:solidFill>
                    <a:latin typeface="微軟正黑體" panose="020B0604030504040204" pitchFamily="34" charset="-120"/>
                    <a:ea typeface="微軟正黑體" panose="020B0604030504040204" pitchFamily="34" charset="-120"/>
                  </a:rPr>
                  <a:t>國中學校自留作業費</a:t>
                </a:r>
              </a:p>
            </p:txBody>
          </p:sp>
          <p:sp>
            <p:nvSpPr>
              <p:cNvPr id="18" name="左中括弧 17"/>
              <p:cNvSpPr/>
              <p:nvPr/>
            </p:nvSpPr>
            <p:spPr>
              <a:xfrm rot="5400000">
                <a:off x="7442994" y="553244"/>
                <a:ext cx="233362" cy="34925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grpSp>
        <p:grpSp>
          <p:nvGrpSpPr>
            <p:cNvPr id="28" name="群組 27"/>
            <p:cNvGrpSpPr/>
            <p:nvPr/>
          </p:nvGrpSpPr>
          <p:grpSpPr>
            <a:xfrm>
              <a:off x="9967446" y="1628775"/>
              <a:ext cx="1980029" cy="787400"/>
              <a:chOff x="9967446" y="1628775"/>
              <a:chExt cx="1980029" cy="787400"/>
            </a:xfrm>
          </p:grpSpPr>
          <p:sp>
            <p:nvSpPr>
              <p:cNvPr id="13" name="文字方塊 18"/>
              <p:cNvSpPr txBox="1">
                <a:spLocks noChangeArrowheads="1"/>
              </p:cNvSpPr>
              <p:nvPr/>
            </p:nvSpPr>
            <p:spPr bwMode="auto">
              <a:xfrm>
                <a:off x="9967446" y="162877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smtClean="0">
                    <a:solidFill>
                      <a:srgbClr val="C00000"/>
                    </a:solidFill>
                    <a:latin typeface="微軟正黑體" panose="020B0604030504040204" pitchFamily="34" charset="-120"/>
                    <a:ea typeface="微軟正黑體" panose="020B0604030504040204" pitchFamily="34" charset="-120"/>
                  </a:rPr>
                  <a:t>應</a:t>
                </a:r>
                <a:r>
                  <a:rPr lang="zh-TW" altLang="en-US" sz="2800" b="1" dirty="0">
                    <a:solidFill>
                      <a:srgbClr val="C00000"/>
                    </a:solidFill>
                    <a:latin typeface="微軟正黑體" panose="020B0604030504040204" pitchFamily="34" charset="-120"/>
                    <a:ea typeface="微軟正黑體" panose="020B0604030504040204" pitchFamily="34" charset="-120"/>
                  </a:rPr>
                  <a:t>繳報名費</a:t>
                </a:r>
              </a:p>
            </p:txBody>
          </p:sp>
          <p:sp>
            <p:nvSpPr>
              <p:cNvPr id="19" name="左中括弧 18"/>
              <p:cNvSpPr/>
              <p:nvPr/>
            </p:nvSpPr>
            <p:spPr>
              <a:xfrm rot="5400000">
                <a:off x="10852944" y="1334294"/>
                <a:ext cx="233362" cy="19304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grpSp>
        <p:sp>
          <p:nvSpPr>
            <p:cNvPr id="25" name="矩形 24"/>
            <p:cNvSpPr/>
            <p:nvPr/>
          </p:nvSpPr>
          <p:spPr>
            <a:xfrm>
              <a:off x="10004425" y="2982913"/>
              <a:ext cx="1914525" cy="20383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4000"/>
                </a:lnSpc>
                <a:spcBef>
                  <a:spcPts val="0"/>
                </a:spcBef>
                <a:spcAft>
                  <a:spcPts val="0"/>
                </a:spcAft>
                <a:defRPr/>
              </a:pPr>
              <a:r>
                <a:rPr lang="zh-TW" altLang="en-US" sz="3000" b="1" dirty="0">
                  <a:solidFill>
                    <a:srgbClr val="0033CC"/>
                  </a:solidFill>
                  <a:latin typeface="微軟正黑體" pitchFamily="34" charset="-120"/>
                  <a:ea typeface="微軟正黑體" pitchFamily="34" charset="-120"/>
                </a:rPr>
                <a:t>國中集體報名費</a:t>
              </a:r>
              <a:endParaRPr lang="en-US" altLang="zh-TW" sz="3000" b="1" dirty="0">
                <a:solidFill>
                  <a:srgbClr val="0033CC"/>
                </a:solidFill>
                <a:latin typeface="微軟正黑體" pitchFamily="34" charset="-120"/>
                <a:ea typeface="微軟正黑體" pitchFamily="34" charset="-120"/>
              </a:endParaRPr>
            </a:p>
          </p:txBody>
        </p:sp>
      </p:grpSp>
      <p:sp>
        <p:nvSpPr>
          <p:cNvPr id="3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53901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0147" y="308005"/>
            <a:ext cx="10515600" cy="920667"/>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集體報名應繳報名資料</a:t>
            </a:r>
            <a:r>
              <a:rPr lang="en-US" altLang="zh-TW" sz="3600" b="1" dirty="0" smtClean="0">
                <a:solidFill>
                  <a:srgbClr val="0033CC"/>
                </a:solidFill>
                <a:latin typeface="微軟正黑體" panose="020B0604030504040204" pitchFamily="34" charset="-120"/>
                <a:ea typeface="微軟正黑體" panose="020B0604030504040204" pitchFamily="34" charset="-120"/>
              </a:rPr>
              <a:t>(6/10)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569770"/>
            <a:ext cx="10515600" cy="4135706"/>
          </a:xfrm>
        </p:spPr>
        <p:txBody>
          <a:bodyPr>
            <a:normAutofit/>
          </a:bodyPr>
          <a:lstStyle/>
          <a:p>
            <a:pPr marL="0" indent="0">
              <a:lnSpc>
                <a:spcPct val="150000"/>
              </a:lnSpc>
              <a:spcBef>
                <a:spcPts val="300"/>
              </a:spcBef>
              <a:spcAft>
                <a:spcPts val="300"/>
              </a:spcAft>
              <a:buNone/>
              <a:defRPr/>
            </a:pPr>
            <a:r>
              <a:rPr lang="zh-TW" altLang="en-US" sz="3200" b="1" dirty="0">
                <a:solidFill>
                  <a:srgbClr val="C00000"/>
                </a:solidFill>
                <a:latin typeface="微軟正黑體" pitchFamily="34" charset="-120"/>
                <a:ea typeface="微軟正黑體" pitchFamily="34" charset="-120"/>
              </a:rPr>
              <a:t>完成學生報名檔案上傳國中集體報名</a:t>
            </a:r>
            <a:r>
              <a:rPr lang="zh-TW" altLang="en-US" sz="3200" b="1" dirty="0" smtClean="0">
                <a:solidFill>
                  <a:srgbClr val="C00000"/>
                </a:solidFill>
                <a:latin typeface="微軟正黑體" pitchFamily="34" charset="-120"/>
                <a:ea typeface="微軟正黑體" pitchFamily="34" charset="-120"/>
              </a:rPr>
              <a:t>系統，列印報名表</a:t>
            </a:r>
            <a:r>
              <a:rPr lang="zh-TW" altLang="en-US" sz="3200" b="1" dirty="0">
                <a:solidFill>
                  <a:srgbClr val="C00000"/>
                </a:solidFill>
                <a:latin typeface="微軟正黑體" pitchFamily="34" charset="-120"/>
                <a:ea typeface="微軟正黑體" pitchFamily="34" charset="-120"/>
              </a:rPr>
              <a:t>件</a:t>
            </a:r>
            <a:r>
              <a:rPr lang="en-US" altLang="zh-TW" sz="3200" b="1" dirty="0">
                <a:solidFill>
                  <a:srgbClr val="C00000"/>
                </a:solidFill>
                <a:latin typeface="微軟正黑體" pitchFamily="34" charset="-120"/>
                <a:ea typeface="微軟正黑體" pitchFamily="34" charset="-120"/>
              </a:rPr>
              <a:t/>
            </a:r>
            <a:br>
              <a:rPr lang="en-US" altLang="zh-TW" sz="3200" b="1" dirty="0">
                <a:solidFill>
                  <a:srgbClr val="C00000"/>
                </a:solidFill>
                <a:latin typeface="微軟正黑體" pitchFamily="34" charset="-120"/>
                <a:ea typeface="微軟正黑體" pitchFamily="34" charset="-120"/>
              </a:rPr>
            </a:br>
            <a:r>
              <a:rPr lang="zh-TW" altLang="zh-TW" b="1" dirty="0">
                <a:solidFill>
                  <a:schemeClr val="accent5">
                    <a:lumMod val="75000"/>
                  </a:schemeClr>
                </a:solidFill>
                <a:latin typeface="微軟正黑體" pitchFamily="34" charset="-120"/>
                <a:ea typeface="微軟正黑體" pitchFamily="34" charset="-120"/>
              </a:rPr>
              <a:t>表一、報名人數統計表</a:t>
            </a:r>
            <a:r>
              <a:rPr lang="en-US" altLang="zh-TW" b="1" dirty="0">
                <a:solidFill>
                  <a:schemeClr val="accent6">
                    <a:lumMod val="75000"/>
                  </a:schemeClr>
                </a:solidFill>
                <a:latin typeface="微軟正黑體" pitchFamily="34" charset="-120"/>
                <a:ea typeface="微軟正黑體" pitchFamily="34" charset="-120"/>
              </a:rPr>
              <a:t>(</a:t>
            </a:r>
            <a:r>
              <a:rPr lang="zh-TW" altLang="zh-TW" b="1" dirty="0">
                <a:solidFill>
                  <a:schemeClr val="accent6">
                    <a:lumMod val="75000"/>
                  </a:schemeClr>
                </a:solidFill>
                <a:latin typeface="微軟正黑體" pitchFamily="34" charset="-120"/>
                <a:ea typeface="微軟正黑體" pitchFamily="34" charset="-120"/>
              </a:rPr>
              <a:t>繳費證明</a:t>
            </a:r>
            <a:r>
              <a:rPr lang="zh-TW" altLang="en-US" b="1" dirty="0">
                <a:solidFill>
                  <a:schemeClr val="accent6">
                    <a:lumMod val="75000"/>
                  </a:schemeClr>
                </a:solidFill>
                <a:latin typeface="微軟正黑體" pitchFamily="34" charset="-120"/>
                <a:ea typeface="微軟正黑體" pitchFamily="34" charset="-120"/>
              </a:rPr>
              <a:t>文件</a:t>
            </a:r>
            <a:r>
              <a:rPr lang="zh-TW" altLang="zh-TW" b="1" u="sng" dirty="0" smtClean="0">
                <a:solidFill>
                  <a:schemeClr val="accent6">
                    <a:lumMod val="75000"/>
                  </a:schemeClr>
                </a:solidFill>
                <a:latin typeface="微軟正黑體" pitchFamily="34" charset="-120"/>
                <a:ea typeface="微軟正黑體" pitchFamily="34" charset="-120"/>
              </a:rPr>
              <a:t>影</a:t>
            </a:r>
            <a:r>
              <a:rPr lang="zh-TW" altLang="en-US" b="1" u="sng" dirty="0" smtClean="0">
                <a:solidFill>
                  <a:schemeClr val="accent6">
                    <a:lumMod val="75000"/>
                  </a:schemeClr>
                </a:solidFill>
                <a:latin typeface="微軟正黑體" pitchFamily="34" charset="-120"/>
                <a:ea typeface="微軟正黑體" pitchFamily="34" charset="-120"/>
              </a:rPr>
              <a:t>印</a:t>
            </a:r>
            <a:r>
              <a:rPr lang="zh-TW" altLang="zh-TW" b="1" u="sng" dirty="0" smtClean="0">
                <a:solidFill>
                  <a:schemeClr val="accent6">
                    <a:lumMod val="75000"/>
                  </a:schemeClr>
                </a:solidFill>
                <a:latin typeface="微軟正黑體" pitchFamily="34" charset="-120"/>
                <a:ea typeface="微軟正黑體" pitchFamily="34" charset="-120"/>
              </a:rPr>
              <a:t>本</a:t>
            </a:r>
            <a:r>
              <a:rPr lang="zh-TW" altLang="en-US" b="1" dirty="0">
                <a:solidFill>
                  <a:schemeClr val="accent6">
                    <a:lumMod val="75000"/>
                  </a:schemeClr>
                </a:solidFill>
                <a:latin typeface="微軟正黑體" pitchFamily="34" charset="-120"/>
                <a:ea typeface="微軟正黑體" pitchFamily="34" charset="-120"/>
              </a:rPr>
              <a:t>黏貼於此表</a:t>
            </a:r>
            <a:r>
              <a:rPr lang="en-US" altLang="zh-TW" b="1" dirty="0">
                <a:solidFill>
                  <a:schemeClr val="accent6">
                    <a:lumMod val="75000"/>
                  </a:schemeClr>
                </a:solidFill>
                <a:latin typeface="微軟正黑體" pitchFamily="34" charset="-120"/>
                <a:ea typeface="微軟正黑體" pitchFamily="34" charset="-120"/>
              </a:rPr>
              <a:t>)</a:t>
            </a:r>
            <a:endParaRPr lang="zh-TW" altLang="zh-TW" dirty="0">
              <a:solidFill>
                <a:schemeClr val="accent6">
                  <a:lumMod val="75000"/>
                </a:schemeClr>
              </a:solidFill>
              <a:latin typeface="微軟正黑體" pitchFamily="34" charset="-120"/>
              <a:ea typeface="微軟正黑體" pitchFamily="34" charset="-120"/>
            </a:endParaRPr>
          </a:p>
          <a:p>
            <a:pPr>
              <a:lnSpc>
                <a:spcPts val="3600"/>
              </a:lnSpc>
              <a:spcBef>
                <a:spcPts val="300"/>
              </a:spcBef>
              <a:spcAft>
                <a:spcPts val="300"/>
              </a:spcAft>
              <a:buNone/>
              <a:defRPr/>
            </a:pPr>
            <a:r>
              <a:rPr lang="zh-TW" altLang="zh-TW" b="1" dirty="0">
                <a:solidFill>
                  <a:schemeClr val="accent5">
                    <a:lumMod val="75000"/>
                  </a:schemeClr>
                </a:solidFill>
                <a:latin typeface="微軟正黑體" pitchFamily="34" charset="-120"/>
                <a:ea typeface="微軟正黑體" pitchFamily="34" charset="-120"/>
              </a:rPr>
              <a:t>表二、集體報名繳費清單</a:t>
            </a:r>
            <a:endParaRPr lang="en-US" altLang="zh-TW" b="1" dirty="0">
              <a:solidFill>
                <a:schemeClr val="accent5">
                  <a:lumMod val="75000"/>
                </a:schemeClr>
              </a:solidFill>
              <a:latin typeface="微軟正黑體" pitchFamily="34" charset="-120"/>
              <a:ea typeface="微軟正黑體" pitchFamily="34" charset="-120"/>
            </a:endParaRPr>
          </a:p>
          <a:p>
            <a:pPr fontAlgn="auto">
              <a:lnSpc>
                <a:spcPts val="3600"/>
              </a:lnSpc>
              <a:spcBef>
                <a:spcPts val="300"/>
              </a:spcBef>
              <a:spcAft>
                <a:spcPts val="300"/>
              </a:spcAft>
              <a:buNone/>
              <a:defRPr/>
            </a:pPr>
            <a:r>
              <a:rPr lang="zh-TW" altLang="zh-TW" b="1" dirty="0">
                <a:solidFill>
                  <a:schemeClr val="accent5">
                    <a:lumMod val="75000"/>
                  </a:schemeClr>
                </a:solidFill>
                <a:latin typeface="微軟正黑體" pitchFamily="34" charset="-120"/>
                <a:ea typeface="微軟正黑體" pitchFamily="34" charset="-120"/>
              </a:rPr>
              <a:t>表三、集體免收報名費名冊</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選繳</a:t>
            </a:r>
            <a:r>
              <a:rPr lang="en-US" altLang="zh-TW" b="1" dirty="0">
                <a:solidFill>
                  <a:srgbClr val="C00000"/>
                </a:solidFill>
                <a:latin typeface="微軟正黑體" pitchFamily="34" charset="-120"/>
                <a:ea typeface="微軟正黑體" pitchFamily="34" charset="-120"/>
              </a:rPr>
              <a:t>)</a:t>
            </a:r>
            <a:endParaRPr lang="zh-TW" altLang="zh-TW" dirty="0">
              <a:solidFill>
                <a:schemeClr val="accent5">
                  <a:lumMod val="75000"/>
                </a:schemeClr>
              </a:solidFill>
              <a:latin typeface="微軟正黑體" pitchFamily="34" charset="-120"/>
              <a:ea typeface="微軟正黑體" pitchFamily="34" charset="-120"/>
            </a:endParaRPr>
          </a:p>
          <a:p>
            <a:pPr>
              <a:lnSpc>
                <a:spcPts val="3600"/>
              </a:lnSpc>
              <a:spcBef>
                <a:spcPts val="300"/>
              </a:spcBef>
              <a:spcAft>
                <a:spcPts val="300"/>
              </a:spcAft>
              <a:buNone/>
              <a:defRPr/>
            </a:pPr>
            <a:r>
              <a:rPr lang="zh-TW" altLang="zh-TW" b="1" dirty="0">
                <a:solidFill>
                  <a:schemeClr val="accent5">
                    <a:lumMod val="75000"/>
                  </a:schemeClr>
                </a:solidFill>
                <a:latin typeface="微軟正黑體" pitchFamily="34" charset="-120"/>
                <a:ea typeface="微軟正黑體" pitchFamily="34" charset="-120"/>
              </a:rPr>
              <a:t>表四、報名學生名冊</a:t>
            </a:r>
            <a:endParaRPr lang="en-US" altLang="zh-TW" b="1" dirty="0">
              <a:solidFill>
                <a:schemeClr val="accent5">
                  <a:lumMod val="75000"/>
                </a:schemeClr>
              </a:solidFill>
              <a:latin typeface="微軟正黑體" pitchFamily="34" charset="-120"/>
              <a:ea typeface="微軟正黑體" pitchFamily="34" charset="-120"/>
            </a:endParaRPr>
          </a:p>
          <a:p>
            <a:pPr>
              <a:lnSpc>
                <a:spcPts val="3600"/>
              </a:lnSpc>
              <a:spcBef>
                <a:spcPts val="300"/>
              </a:spcBef>
              <a:spcAft>
                <a:spcPts val="300"/>
              </a:spcAft>
              <a:buNone/>
              <a:defRPr/>
            </a:pPr>
            <a:r>
              <a:rPr lang="zh-TW" altLang="zh-TW" b="1" dirty="0">
                <a:solidFill>
                  <a:schemeClr val="accent5">
                    <a:lumMod val="75000"/>
                  </a:schemeClr>
                </a:solidFill>
                <a:latin typeface="微軟正黑體" pitchFamily="34" charset="-120"/>
                <a:ea typeface="微軟正黑體" pitchFamily="34" charset="-120"/>
              </a:rPr>
              <a:t>表五、報名學生</a:t>
            </a:r>
            <a:r>
              <a:rPr lang="zh-TW" altLang="en-US" b="1" dirty="0">
                <a:solidFill>
                  <a:schemeClr val="accent5">
                    <a:lumMod val="75000"/>
                  </a:schemeClr>
                </a:solidFill>
                <a:latin typeface="微軟正黑體" pitchFamily="34" charset="-120"/>
                <a:ea typeface="微軟正黑體" pitchFamily="34" charset="-120"/>
              </a:rPr>
              <a:t>超額比序項目積分列表</a:t>
            </a:r>
            <a:endParaRPr lang="en-US" altLang="zh-TW" b="1" dirty="0">
              <a:solidFill>
                <a:schemeClr val="accent5">
                  <a:lumMod val="75000"/>
                </a:schemeClr>
              </a:solidFill>
              <a:latin typeface="微軟正黑體" pitchFamily="34" charset="-120"/>
              <a:ea typeface="微軟正黑體" pitchFamily="34" charset="-120"/>
            </a:endParaRPr>
          </a:p>
          <a:p>
            <a:pPr>
              <a:lnSpc>
                <a:spcPts val="3600"/>
              </a:lnSpc>
              <a:spcBef>
                <a:spcPts val="300"/>
              </a:spcBef>
              <a:spcAft>
                <a:spcPts val="300"/>
              </a:spcAft>
              <a:buNone/>
              <a:defRPr/>
            </a:pPr>
            <a:r>
              <a:rPr lang="zh-TW" altLang="zh-TW" b="1" dirty="0">
                <a:solidFill>
                  <a:schemeClr val="accent5">
                    <a:lumMod val="75000"/>
                  </a:schemeClr>
                </a:solidFill>
                <a:latin typeface="微軟正黑體" pitchFamily="34" charset="-120"/>
                <a:ea typeface="微軟正黑體" pitchFamily="34" charset="-120"/>
              </a:rPr>
              <a:t>表六、報名資料袋封面</a:t>
            </a:r>
            <a:r>
              <a:rPr lang="en-US" altLang="zh-TW" b="1" dirty="0">
                <a:solidFill>
                  <a:schemeClr val="accent5">
                    <a:lumMod val="75000"/>
                  </a:schemeClr>
                </a:solidFill>
                <a:effectLst>
                  <a:outerShdw blurRad="38100" dist="38100" dir="2700000" algn="tl">
                    <a:srgbClr val="C0C0C0"/>
                  </a:outerShdw>
                </a:effectLst>
                <a:latin typeface="微軟正黑體" pitchFamily="34" charset="-120"/>
                <a:ea typeface="微軟正黑體" pitchFamily="34" charset="-120"/>
              </a:rPr>
              <a:t> </a:t>
            </a:r>
            <a:endParaRPr lang="en-US" altLang="zh-TW" b="1" dirty="0" smtClean="0">
              <a:solidFill>
                <a:schemeClr val="accent5">
                  <a:lumMod val="75000"/>
                </a:schemeClr>
              </a:solidFill>
              <a:effectLst>
                <a:outerShdw blurRad="38100" dist="38100" dir="2700000" algn="tl">
                  <a:srgbClr val="C0C0C0"/>
                </a:outerShdw>
              </a:effectLst>
              <a:latin typeface="微軟正黑體" pitchFamily="34" charset="-120"/>
              <a:ea typeface="微軟正黑體" pitchFamily="34" charset="-120"/>
            </a:endParaRPr>
          </a:p>
        </p:txBody>
      </p:sp>
      <p:sp>
        <p:nvSpPr>
          <p:cNvPr id="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9507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6162444" y="3434556"/>
            <a:ext cx="1828800" cy="1049338"/>
            <a:chOff x="6162444" y="3453606"/>
            <a:chExt cx="1828800" cy="1049338"/>
          </a:xfrm>
        </p:grpSpPr>
        <p:sp>
          <p:nvSpPr>
            <p:cNvPr id="6" name="矩形 5"/>
            <p:cNvSpPr/>
            <p:nvPr/>
          </p:nvSpPr>
          <p:spPr>
            <a:xfrm>
              <a:off x="6162444" y="3453606"/>
              <a:ext cx="1828800" cy="50800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矩形 6"/>
            <p:cNvSpPr/>
            <p:nvPr/>
          </p:nvSpPr>
          <p:spPr>
            <a:xfrm>
              <a:off x="6162444" y="4045744"/>
              <a:ext cx="1828800" cy="457200"/>
            </a:xfrm>
            <a:prstGeom prst="rect">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2" name="標題 1"/>
          <p:cNvSpPr>
            <a:spLocks noGrp="1"/>
          </p:cNvSpPr>
          <p:nvPr>
            <p:ph type="title"/>
          </p:nvPr>
        </p:nvSpPr>
        <p:spPr>
          <a:xfrm>
            <a:off x="664020" y="304800"/>
            <a:ext cx="10515600" cy="757238"/>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集體報名應繳報名資料</a:t>
            </a:r>
            <a:r>
              <a:rPr lang="en-US" altLang="zh-TW" sz="3600" b="1" dirty="0" smtClean="0">
                <a:solidFill>
                  <a:srgbClr val="0033CC"/>
                </a:solidFill>
                <a:latin typeface="微軟正黑體" panose="020B0604030504040204" pitchFamily="34" charset="-120"/>
                <a:ea typeface="微軟正黑體" panose="020B0604030504040204" pitchFamily="34" charset="-120"/>
              </a:rPr>
              <a:t>(7/10)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57250" y="1661318"/>
            <a:ext cx="10010775" cy="3546475"/>
          </a:xfrm>
        </p:spPr>
        <p:txBody>
          <a:bodyPr>
            <a:normAutofit/>
          </a:bodyPr>
          <a:lstStyle/>
          <a:p>
            <a:pPr marL="0" indent="0">
              <a:lnSpc>
                <a:spcPct val="100000"/>
              </a:lnSpc>
              <a:spcBef>
                <a:spcPts val="600"/>
              </a:spcBef>
              <a:spcAft>
                <a:spcPts val="600"/>
              </a:spcAft>
              <a:buClr>
                <a:schemeClr val="accent2"/>
              </a:buClr>
              <a:buNone/>
              <a:tabLst>
                <a:tab pos="742950" algn="l"/>
              </a:tabLst>
              <a:defRPr/>
            </a:pPr>
            <a:r>
              <a:rPr lang="zh-TW" altLang="en-US" sz="4000" b="1" dirty="0" smtClean="0">
                <a:solidFill>
                  <a:schemeClr val="accent6">
                    <a:lumMod val="75000"/>
                  </a:schemeClr>
                </a:solidFill>
                <a:latin typeface="微軟正黑體" pitchFamily="34" charset="-120"/>
                <a:ea typeface="微軟正黑體" pitchFamily="34" charset="-120"/>
              </a:rPr>
              <a:t>學生</a:t>
            </a:r>
            <a:r>
              <a:rPr lang="zh-TW" altLang="en-US" sz="4000" b="1" dirty="0">
                <a:solidFill>
                  <a:schemeClr val="accent6">
                    <a:lumMod val="75000"/>
                  </a:schemeClr>
                </a:solidFill>
                <a:latin typeface="微軟正黑體" pitchFamily="34" charset="-120"/>
                <a:ea typeface="微軟正黑體" pitchFamily="34" charset="-120"/>
              </a:rPr>
              <a:t>報名表件彙整順序　</a:t>
            </a:r>
            <a:endParaRPr lang="en-US" altLang="zh-TW" sz="4000" b="1" dirty="0" smtClean="0">
              <a:solidFill>
                <a:schemeClr val="accent6">
                  <a:lumMod val="75000"/>
                </a:schemeClr>
              </a:solidFill>
              <a:latin typeface="微軟正黑體" pitchFamily="34" charset="-120"/>
              <a:ea typeface="微軟正黑體" pitchFamily="34" charset="-120"/>
            </a:endParaRPr>
          </a:p>
          <a:p>
            <a:pPr marL="0" indent="0">
              <a:lnSpc>
                <a:spcPct val="100000"/>
              </a:lnSpc>
              <a:spcBef>
                <a:spcPts val="600"/>
              </a:spcBef>
              <a:spcAft>
                <a:spcPts val="600"/>
              </a:spcAft>
              <a:buClr>
                <a:schemeClr val="accent2"/>
              </a:buClr>
              <a:buNone/>
              <a:tabLst>
                <a:tab pos="742950" algn="l"/>
              </a:tabLst>
              <a:defRPr/>
            </a:pPr>
            <a:r>
              <a:rPr lang="en-US" altLang="zh-TW" b="1" dirty="0" smtClean="0">
                <a:solidFill>
                  <a:srgbClr val="0070C0"/>
                </a:solidFill>
                <a:latin typeface="微軟正黑體" pitchFamily="34" charset="-120"/>
                <a:ea typeface="微軟正黑體" pitchFamily="34" charset="-120"/>
              </a:rPr>
              <a:t>Step </a:t>
            </a:r>
            <a:r>
              <a:rPr lang="en-US" altLang="zh-TW" b="1" dirty="0">
                <a:solidFill>
                  <a:srgbClr val="0070C0"/>
                </a:solidFill>
                <a:latin typeface="微軟正黑體" pitchFamily="34" charset="-120"/>
                <a:ea typeface="微軟正黑體" pitchFamily="34" charset="-120"/>
              </a:rPr>
              <a:t>1</a:t>
            </a:r>
            <a:r>
              <a:rPr lang="zh-TW" altLang="en-US" b="1" dirty="0">
                <a:solidFill>
                  <a:srgbClr val="0070C0"/>
                </a:solidFill>
                <a:latin typeface="微軟正黑體" pitchFamily="34" charset="-120"/>
                <a:ea typeface="微軟正黑體" pitchFamily="34" charset="-120"/>
              </a:rPr>
              <a:t> 依集體報名系統列印之</a:t>
            </a:r>
            <a:r>
              <a:rPr lang="zh-TW" altLang="en-US" b="1" dirty="0">
                <a:solidFill>
                  <a:srgbClr val="C00000"/>
                </a:solidFill>
                <a:latin typeface="微軟正黑體" pitchFamily="34" charset="-120"/>
                <a:ea typeface="微軟正黑體" pitchFamily="34" charset="-120"/>
              </a:rPr>
              <a:t>「報名學生名冊」</a:t>
            </a:r>
            <a:r>
              <a:rPr lang="en-US" altLang="zh-TW" b="1" dirty="0">
                <a:solidFill>
                  <a:srgbClr val="C00000"/>
                </a:solidFill>
                <a:latin typeface="微軟正黑體" pitchFamily="34" charset="-120"/>
                <a:ea typeface="微軟正黑體" pitchFamily="34" charset="-120"/>
              </a:rPr>
              <a:t/>
            </a:r>
            <a:br>
              <a:rPr lang="en-US" altLang="zh-TW" b="1" dirty="0">
                <a:solidFill>
                  <a:srgbClr val="C00000"/>
                </a:solidFill>
                <a:latin typeface="微軟正黑體" pitchFamily="34" charset="-120"/>
                <a:ea typeface="微軟正黑體" pitchFamily="34" charset="-120"/>
              </a:rPr>
            </a:br>
            <a:r>
              <a:rPr lang="en-US" altLang="zh-TW" b="1" dirty="0">
                <a:solidFill>
                  <a:srgbClr val="C00000"/>
                </a:solidFill>
                <a:latin typeface="微軟正黑體" pitchFamily="34" charset="-120"/>
                <a:ea typeface="微軟正黑體" pitchFamily="34" charset="-120"/>
              </a:rPr>
              <a:t>    </a:t>
            </a:r>
            <a:r>
              <a:rPr lang="en-US" altLang="zh-TW" b="1" dirty="0" smtClean="0">
                <a:solidFill>
                  <a:srgbClr val="C00000"/>
                </a:solidFill>
                <a:latin typeface="微軟正黑體" pitchFamily="34" charset="-120"/>
                <a:ea typeface="微軟正黑體" pitchFamily="34" charset="-120"/>
              </a:rPr>
              <a:t>         </a:t>
            </a:r>
            <a:r>
              <a:rPr lang="zh-TW" altLang="en-US" b="1" dirty="0" smtClean="0">
                <a:solidFill>
                  <a:srgbClr val="C00000"/>
                </a:solidFill>
                <a:latin typeface="微軟正黑體" pitchFamily="34" charset="-120"/>
                <a:ea typeface="微軟正黑體" pitchFamily="34" charset="-120"/>
              </a:rPr>
              <a:t>順序</a:t>
            </a:r>
            <a:r>
              <a:rPr lang="zh-TW" altLang="en-US" b="1" dirty="0">
                <a:solidFill>
                  <a:srgbClr val="C00000"/>
                </a:solidFill>
                <a:latin typeface="微軟正黑體" pitchFamily="34" charset="-120"/>
                <a:ea typeface="微軟正黑體" pitchFamily="34" charset="-120"/>
              </a:rPr>
              <a:t>排序學生報名表</a:t>
            </a:r>
            <a:endParaRPr lang="en-US" altLang="zh-TW" b="1" dirty="0">
              <a:solidFill>
                <a:srgbClr val="C00000"/>
              </a:solidFill>
              <a:latin typeface="微軟正黑體" pitchFamily="34" charset="-120"/>
              <a:ea typeface="微軟正黑體" pitchFamily="34" charset="-120"/>
            </a:endParaRPr>
          </a:p>
          <a:p>
            <a:pPr marL="0" indent="0">
              <a:lnSpc>
                <a:spcPct val="100000"/>
              </a:lnSpc>
              <a:spcBef>
                <a:spcPts val="600"/>
              </a:spcBef>
              <a:spcAft>
                <a:spcPts val="600"/>
              </a:spcAft>
              <a:buClr>
                <a:schemeClr val="accent2"/>
              </a:buClr>
              <a:buNone/>
              <a:defRPr/>
            </a:pPr>
            <a:r>
              <a:rPr lang="en-US" altLang="zh-TW" b="1" dirty="0">
                <a:solidFill>
                  <a:srgbClr val="0070C0"/>
                </a:solidFill>
                <a:latin typeface="微軟正黑體" pitchFamily="34" charset="-120"/>
                <a:ea typeface="微軟正黑體" pitchFamily="34" charset="-120"/>
              </a:rPr>
              <a:t>Step 2 </a:t>
            </a:r>
            <a:r>
              <a:rPr lang="zh-TW" altLang="en-US" b="1" dirty="0">
                <a:latin typeface="微軟正黑體" pitchFamily="34" charset="-120"/>
                <a:ea typeface="微軟正黑體" pitchFamily="34" charset="-120"/>
              </a:rPr>
              <a:t>先排序「特種生」報名表</a:t>
            </a:r>
            <a:r>
              <a:rPr lang="zh-TW" altLang="en-US" b="1" dirty="0">
                <a:solidFill>
                  <a:srgbClr val="7030A0"/>
                </a:solidFill>
                <a:latin typeface="微軟正黑體" pitchFamily="34" charset="-120"/>
                <a:ea typeface="微軟正黑體" pitchFamily="34" charset="-120"/>
              </a:rPr>
              <a:t>  </a:t>
            </a:r>
            <a:r>
              <a:rPr lang="zh-TW" altLang="en-US" b="1" dirty="0">
                <a:solidFill>
                  <a:srgbClr val="2F5597"/>
                </a:solidFill>
                <a:latin typeface="微軟正黑體" pitchFamily="34" charset="-120"/>
                <a:ea typeface="微軟正黑體" pitchFamily="34" charset="-120"/>
              </a:rPr>
              <a:t>黃色報名表  </a:t>
            </a:r>
            <a:r>
              <a:rPr lang="zh-TW" altLang="en-US" b="1" dirty="0">
                <a:latin typeface="微軟正黑體" pitchFamily="34" charset="-120"/>
                <a:ea typeface="微軟正黑體" pitchFamily="34" charset="-120"/>
              </a:rPr>
              <a:t>在前</a:t>
            </a:r>
            <a:endParaRPr lang="en-US" altLang="zh-TW" b="1" dirty="0">
              <a:latin typeface="微軟正黑體" pitchFamily="34" charset="-120"/>
              <a:ea typeface="微軟正黑體" pitchFamily="34" charset="-120"/>
            </a:endParaRPr>
          </a:p>
          <a:p>
            <a:pPr marL="0" indent="0">
              <a:lnSpc>
                <a:spcPct val="100000"/>
              </a:lnSpc>
              <a:spcBef>
                <a:spcPts val="600"/>
              </a:spcBef>
              <a:spcAft>
                <a:spcPts val="600"/>
              </a:spcAft>
              <a:buClr>
                <a:schemeClr val="accent2"/>
              </a:buClr>
              <a:buNone/>
              <a:defRPr/>
            </a:pPr>
            <a:r>
              <a:rPr lang="zh-TW" altLang="en-US" b="1" dirty="0">
                <a:solidFill>
                  <a:srgbClr val="2F5597"/>
                </a:solidFill>
                <a:latin typeface="微軟正黑體" pitchFamily="34" charset="-120"/>
                <a:ea typeface="微軟正黑體" pitchFamily="34" charset="-120"/>
              </a:rPr>
              <a:t>    </a:t>
            </a:r>
            <a:r>
              <a:rPr lang="zh-TW" altLang="en-US" b="1" dirty="0" smtClean="0">
                <a:solidFill>
                  <a:srgbClr val="2F5597"/>
                </a:solidFill>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再</a:t>
            </a:r>
            <a:r>
              <a:rPr lang="zh-TW" altLang="en-US" b="1" dirty="0">
                <a:latin typeface="微軟正黑體" pitchFamily="34" charset="-120"/>
                <a:ea typeface="微軟正黑體" pitchFamily="34" charset="-120"/>
              </a:rPr>
              <a:t>排序「一般生」報名表</a:t>
            </a:r>
            <a:r>
              <a:rPr lang="zh-TW" altLang="en-US" b="1" dirty="0">
                <a:solidFill>
                  <a:srgbClr val="7030A0"/>
                </a:solidFill>
                <a:latin typeface="微軟正黑體" pitchFamily="34" charset="-120"/>
                <a:ea typeface="微軟正黑體" pitchFamily="34" charset="-120"/>
              </a:rPr>
              <a:t>  </a:t>
            </a:r>
            <a:r>
              <a:rPr lang="zh-TW" altLang="en-US" b="1" dirty="0">
                <a:latin typeface="微軟正黑體" pitchFamily="34" charset="-120"/>
                <a:ea typeface="微軟正黑體" pitchFamily="34" charset="-120"/>
              </a:rPr>
              <a:t>白色報名表</a:t>
            </a:r>
            <a:endParaRPr lang="en-US" altLang="zh-TW" b="1" dirty="0">
              <a:latin typeface="微軟正黑體" pitchFamily="34" charset="-120"/>
              <a:ea typeface="微軟正黑體" pitchFamily="34" charset="-120"/>
            </a:endParaRPr>
          </a:p>
          <a:p>
            <a:pPr marL="0" indent="0">
              <a:lnSpc>
                <a:spcPct val="100000"/>
              </a:lnSpc>
              <a:spcBef>
                <a:spcPts val="600"/>
              </a:spcBef>
              <a:spcAft>
                <a:spcPts val="600"/>
              </a:spcAft>
              <a:buClr>
                <a:schemeClr val="accent2"/>
              </a:buClr>
              <a:buNone/>
              <a:tabLst>
                <a:tab pos="742950" algn="l"/>
              </a:tabLst>
              <a:defRPr/>
            </a:pPr>
            <a:r>
              <a:rPr lang="en-US" altLang="zh-TW" b="1" dirty="0">
                <a:solidFill>
                  <a:srgbClr val="0070C0"/>
                </a:solidFill>
                <a:latin typeface="微軟正黑體" pitchFamily="34" charset="-120"/>
                <a:ea typeface="微軟正黑體" pitchFamily="34" charset="-120"/>
              </a:rPr>
              <a:t>Step 3 </a:t>
            </a:r>
            <a:r>
              <a:rPr lang="zh-TW" altLang="en-US" b="1" dirty="0">
                <a:solidFill>
                  <a:srgbClr val="0070C0"/>
                </a:solidFill>
                <a:latin typeface="微軟正黑體" pitchFamily="34" charset="-120"/>
                <a:ea typeface="微軟正黑體" pitchFamily="34" charset="-120"/>
              </a:rPr>
              <a:t>由集體報名系統列印出之「</a:t>
            </a:r>
            <a:r>
              <a:rPr lang="zh-TW" altLang="zh-TW" b="1" dirty="0">
                <a:solidFill>
                  <a:srgbClr val="0070C0"/>
                </a:solidFill>
                <a:latin typeface="微軟正黑體" pitchFamily="34" charset="-120"/>
                <a:ea typeface="微軟正黑體" pitchFamily="34" charset="-120"/>
              </a:rPr>
              <a:t>報名資料袋封面</a:t>
            </a:r>
            <a:r>
              <a:rPr lang="zh-TW" altLang="en-US" b="1" dirty="0">
                <a:solidFill>
                  <a:srgbClr val="0070C0"/>
                </a:solidFill>
                <a:latin typeface="微軟正黑體" pitchFamily="34" charset="-120"/>
                <a:ea typeface="微軟正黑體" pitchFamily="34" charset="-120"/>
              </a:rPr>
              <a:t>」做為</a:t>
            </a:r>
            <a:r>
              <a:rPr lang="zh-TW" altLang="en-US" b="1" dirty="0" smtClean="0">
                <a:solidFill>
                  <a:srgbClr val="0070C0"/>
                </a:solidFill>
                <a:latin typeface="微軟正黑體" pitchFamily="34" charset="-120"/>
                <a:ea typeface="微軟正黑體" pitchFamily="34" charset="-120"/>
              </a:rPr>
              <a:t>封面</a:t>
            </a:r>
            <a:endParaRPr lang="en-US" altLang="zh-TW"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
        <p:nvSpPr>
          <p:cNvPr id="1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45907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71838" y="2349727"/>
            <a:ext cx="1852612" cy="4381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 name="標題 1"/>
          <p:cNvSpPr>
            <a:spLocks noGrp="1"/>
          </p:cNvSpPr>
          <p:nvPr>
            <p:ph type="title"/>
          </p:nvPr>
        </p:nvSpPr>
        <p:spPr>
          <a:xfrm>
            <a:off x="664020" y="304799"/>
            <a:ext cx="10515600" cy="823913"/>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集體報名應繳報名資料</a:t>
            </a:r>
            <a:r>
              <a:rPr lang="en-US" altLang="zh-TW" sz="3600" b="1" dirty="0" smtClean="0">
                <a:solidFill>
                  <a:srgbClr val="0033CC"/>
                </a:solidFill>
                <a:latin typeface="微軟正黑體" panose="020B0604030504040204" pitchFamily="34" charset="-120"/>
                <a:ea typeface="微軟正黑體" panose="020B0604030504040204" pitchFamily="34" charset="-120"/>
              </a:rPr>
              <a:t>(8/10)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120774"/>
            <a:ext cx="10515600" cy="5451475"/>
          </a:xfrm>
        </p:spPr>
        <p:txBody>
          <a:bodyPr>
            <a:normAutofit fontScale="85000" lnSpcReduction="20000"/>
          </a:bodyPr>
          <a:lstStyle/>
          <a:p>
            <a:pPr marL="0" indent="-285750" defTabSz="977900">
              <a:lnSpc>
                <a:spcPct val="120000"/>
              </a:lnSpc>
              <a:spcBef>
                <a:spcPts val="600"/>
              </a:spcBef>
              <a:spcAft>
                <a:spcPts val="600"/>
              </a:spcAft>
              <a:buClr>
                <a:schemeClr val="accent2"/>
              </a:buClr>
              <a:buNone/>
              <a:tabLst>
                <a:tab pos="571500" algn="l"/>
              </a:tabLst>
              <a:defRPr/>
            </a:pPr>
            <a:r>
              <a:rPr lang="zh-TW" altLang="en-US" sz="4500" b="1" dirty="0">
                <a:solidFill>
                  <a:srgbClr val="0033CC"/>
                </a:solidFill>
                <a:latin typeface="微軟正黑體" pitchFamily="34" charset="-120"/>
                <a:ea typeface="微軟正黑體" pitchFamily="34" charset="-120"/>
              </a:rPr>
              <a:t>寄出報名表前檢查項目</a:t>
            </a: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chemeClr val="accent5">
                    <a:lumMod val="75000"/>
                  </a:schemeClr>
                </a:solidFill>
                <a:latin typeface="微軟正黑體" pitchFamily="34" charset="-120"/>
                <a:ea typeface="微軟正黑體" pitchFamily="34" charset="-120"/>
              </a:rPr>
              <a:t>報名身分類別（一般生及大陸長期探親子女　白色報名表 </a:t>
            </a:r>
            <a:r>
              <a:rPr lang="zh-TW" altLang="en-US" b="1" dirty="0" smtClean="0">
                <a:solidFill>
                  <a:schemeClr val="accent5">
                    <a:lumMod val="75000"/>
                  </a:schemeClr>
                </a:solidFill>
                <a:latin typeface="微軟正黑體" pitchFamily="34" charset="-120"/>
                <a:ea typeface="微軟正黑體" pitchFamily="34" charset="-120"/>
              </a:rPr>
              <a:t>、</a:t>
            </a:r>
            <a:endParaRPr lang="en-US" altLang="zh-TW" b="1" dirty="0" smtClean="0">
              <a:solidFill>
                <a:schemeClr val="accent5">
                  <a:lumMod val="75000"/>
                </a:schemeClr>
              </a:solidFill>
              <a:latin typeface="微軟正黑體" pitchFamily="34" charset="-120"/>
              <a:ea typeface="微軟正黑體" pitchFamily="34" charset="-120"/>
            </a:endParaRPr>
          </a:p>
          <a:p>
            <a:pPr marL="0" indent="0" defTabSz="977900" fontAlgn="auto">
              <a:lnSpc>
                <a:spcPct val="120000"/>
              </a:lnSpc>
              <a:spcBef>
                <a:spcPts val="600"/>
              </a:spcBef>
              <a:spcAft>
                <a:spcPts val="600"/>
              </a:spcAft>
              <a:buNone/>
              <a:tabLst>
                <a:tab pos="571500" algn="l"/>
              </a:tabLst>
              <a:defRPr/>
            </a:pPr>
            <a:r>
              <a:rPr lang="en-US" altLang="zh-TW" b="1" dirty="0">
                <a:solidFill>
                  <a:schemeClr val="accent5">
                    <a:lumMod val="75000"/>
                  </a:schemeClr>
                </a:solidFill>
                <a:latin typeface="微軟正黑體" pitchFamily="34" charset="-120"/>
                <a:ea typeface="微軟正黑體" pitchFamily="34" charset="-120"/>
              </a:rPr>
              <a:t> </a:t>
            </a:r>
            <a:r>
              <a:rPr lang="en-US" altLang="zh-TW" b="1" dirty="0" smtClean="0">
                <a:solidFill>
                  <a:schemeClr val="accent5">
                    <a:lumMod val="75000"/>
                  </a:schemeClr>
                </a:solidFill>
                <a:latin typeface="微軟正黑體" pitchFamily="34" charset="-120"/>
                <a:ea typeface="微軟正黑體" pitchFamily="34" charset="-120"/>
              </a:rPr>
              <a:t>                               </a:t>
            </a:r>
            <a:r>
              <a:rPr lang="zh-TW" altLang="en-US" b="1" dirty="0" smtClean="0">
                <a:solidFill>
                  <a:schemeClr val="accent5">
                    <a:lumMod val="75000"/>
                  </a:schemeClr>
                </a:solidFill>
                <a:latin typeface="微軟正黑體" pitchFamily="34" charset="-120"/>
                <a:ea typeface="微軟正黑體" pitchFamily="34" charset="-120"/>
              </a:rPr>
              <a:t>特種</a:t>
            </a:r>
            <a:r>
              <a:rPr lang="zh-TW" altLang="en-US" b="1" dirty="0">
                <a:solidFill>
                  <a:schemeClr val="accent5">
                    <a:lumMod val="75000"/>
                  </a:schemeClr>
                </a:solidFill>
                <a:latin typeface="微軟正黑體" pitchFamily="34" charset="-120"/>
                <a:ea typeface="微軟正黑體" pitchFamily="34" charset="-120"/>
              </a:rPr>
              <a:t>生 </a:t>
            </a:r>
            <a:r>
              <a:rPr lang="zh-TW" altLang="en-US" b="1" dirty="0" smtClean="0">
                <a:solidFill>
                  <a:schemeClr val="accent5">
                    <a:lumMod val="75000"/>
                  </a:schemeClr>
                </a:solidFill>
                <a:latin typeface="微軟正黑體" pitchFamily="34" charset="-120"/>
                <a:ea typeface="微軟正黑體" pitchFamily="34" charset="-120"/>
              </a:rPr>
              <a:t>  黃色</a:t>
            </a:r>
            <a:r>
              <a:rPr lang="zh-TW" altLang="en-US" b="1" dirty="0">
                <a:solidFill>
                  <a:schemeClr val="accent5">
                    <a:lumMod val="75000"/>
                  </a:schemeClr>
                </a:solidFill>
                <a:latin typeface="微軟正黑體" pitchFamily="34" charset="-120"/>
                <a:ea typeface="微軟正黑體" pitchFamily="34" charset="-120"/>
              </a:rPr>
              <a:t>報名表）</a:t>
            </a: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chemeClr val="accent5">
                    <a:lumMod val="75000"/>
                  </a:schemeClr>
                </a:solidFill>
                <a:latin typeface="微軟正黑體" pitchFamily="34" charset="-120"/>
                <a:ea typeface="微軟正黑體" pitchFamily="34" charset="-120"/>
              </a:rPr>
              <a:t>免試生基本資料如</a:t>
            </a:r>
            <a:r>
              <a:rPr lang="zh-TW" altLang="en-US" b="1" dirty="0">
                <a:solidFill>
                  <a:srgbClr val="C00000"/>
                </a:solidFill>
                <a:latin typeface="微軟正黑體" pitchFamily="34" charset="-120"/>
                <a:ea typeface="微軟正黑體" pitchFamily="34" charset="-120"/>
              </a:rPr>
              <a:t>准考證號碼、地址及電話</a:t>
            </a:r>
            <a:r>
              <a:rPr lang="zh-TW" altLang="en-US" b="1" dirty="0">
                <a:solidFill>
                  <a:schemeClr val="accent5">
                    <a:lumMod val="75000"/>
                  </a:schemeClr>
                </a:solidFill>
                <a:latin typeface="微軟正黑體" pitchFamily="34" charset="-120"/>
                <a:ea typeface="微軟正黑體" pitchFamily="34" charset="-120"/>
              </a:rPr>
              <a:t>等是否書寫完整、清楚</a:t>
            </a:r>
            <a:endParaRPr lang="en-US" altLang="zh-TW" b="1" dirty="0">
              <a:solidFill>
                <a:schemeClr val="accent5">
                  <a:lumMod val="75000"/>
                </a:schemeClr>
              </a:solidFill>
              <a:latin typeface="微軟正黑體" pitchFamily="34" charset="-120"/>
              <a:ea typeface="微軟正黑體" pitchFamily="34" charset="-120"/>
            </a:endParaRP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chemeClr val="accent5">
                    <a:lumMod val="75000"/>
                  </a:schemeClr>
                </a:solidFill>
                <a:latin typeface="微軟正黑體" pitchFamily="34" charset="-120"/>
                <a:ea typeface="微軟正黑體" pitchFamily="34" charset="-120"/>
              </a:rPr>
              <a:t>黏貼身分證正面影印本</a:t>
            </a: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chemeClr val="accent5">
                    <a:lumMod val="75000"/>
                  </a:schemeClr>
                </a:solidFill>
                <a:latin typeface="微軟正黑體" pitchFamily="34" charset="-120"/>
                <a:ea typeface="微軟正黑體" pitchFamily="34" charset="-120"/>
              </a:rPr>
              <a:t>國中學校出具「</a:t>
            </a:r>
            <a:r>
              <a:rPr lang="en-US" altLang="zh-TW" b="1" dirty="0">
                <a:solidFill>
                  <a:schemeClr val="accent5">
                    <a:lumMod val="75000"/>
                  </a:schemeClr>
                </a:solidFill>
                <a:latin typeface="微軟正黑體" pitchFamily="34" charset="-120"/>
                <a:ea typeface="微軟正黑體" pitchFamily="34" charset="-120"/>
              </a:rPr>
              <a:t> 110</a:t>
            </a:r>
            <a:r>
              <a:rPr lang="zh-TW" altLang="zh-TW" b="1" dirty="0">
                <a:solidFill>
                  <a:schemeClr val="accent5">
                    <a:lumMod val="75000"/>
                  </a:schemeClr>
                </a:solidFill>
                <a:latin typeface="微軟正黑體" pitchFamily="34" charset="-120"/>
                <a:ea typeface="微軟正黑體" pitchFamily="34" charset="-120"/>
              </a:rPr>
              <a:t>學年度五專入學專用</a:t>
            </a:r>
            <a:r>
              <a:rPr lang="zh-TW" altLang="en-US" b="1" dirty="0">
                <a:solidFill>
                  <a:schemeClr val="accent5">
                    <a:lumMod val="75000"/>
                  </a:schemeClr>
                </a:solidFill>
                <a:latin typeface="微軟正黑體" pitchFamily="34" charset="-120"/>
                <a:ea typeface="微軟正黑體" pitchFamily="34" charset="-120"/>
              </a:rPr>
              <a:t>優先</a:t>
            </a:r>
            <a:r>
              <a:rPr lang="zh-TW" altLang="zh-TW" b="1" dirty="0">
                <a:solidFill>
                  <a:schemeClr val="accent5">
                    <a:lumMod val="75000"/>
                  </a:schemeClr>
                </a:solidFill>
                <a:latin typeface="微軟正黑體" pitchFamily="34" charset="-120"/>
                <a:ea typeface="微軟正黑體" pitchFamily="34" charset="-120"/>
              </a:rPr>
              <a:t>免試入學超額比序項目</a:t>
            </a:r>
            <a:r>
              <a:rPr lang="zh-TW" altLang="zh-TW" b="1" dirty="0" smtClean="0">
                <a:solidFill>
                  <a:schemeClr val="accent5">
                    <a:lumMod val="75000"/>
                  </a:schemeClr>
                </a:solidFill>
                <a:latin typeface="微軟正黑體" pitchFamily="34" charset="-120"/>
                <a:ea typeface="微軟正黑體" pitchFamily="34" charset="-120"/>
              </a:rPr>
              <a:t>積分</a:t>
            </a:r>
            <a:endParaRPr lang="en-US" altLang="zh-TW" b="1" dirty="0" smtClean="0">
              <a:solidFill>
                <a:schemeClr val="accent5">
                  <a:lumMod val="75000"/>
                </a:schemeClr>
              </a:solidFill>
              <a:latin typeface="微軟正黑體" pitchFamily="34" charset="-120"/>
              <a:ea typeface="微軟正黑體" pitchFamily="34" charset="-120"/>
            </a:endParaRPr>
          </a:p>
          <a:p>
            <a:pPr marL="0" indent="0" defTabSz="977900" fontAlgn="auto">
              <a:lnSpc>
                <a:spcPct val="120000"/>
              </a:lnSpc>
              <a:spcBef>
                <a:spcPts val="600"/>
              </a:spcBef>
              <a:spcAft>
                <a:spcPts val="600"/>
              </a:spcAft>
              <a:buNone/>
              <a:tabLst>
                <a:tab pos="571500" algn="l"/>
              </a:tabLst>
              <a:defRPr/>
            </a:pPr>
            <a:r>
              <a:rPr lang="en-US" altLang="zh-TW" b="1" dirty="0">
                <a:solidFill>
                  <a:schemeClr val="accent5">
                    <a:lumMod val="75000"/>
                  </a:schemeClr>
                </a:solidFill>
                <a:latin typeface="微軟正黑體" pitchFamily="34" charset="-120"/>
                <a:ea typeface="微軟正黑體" pitchFamily="34" charset="-120"/>
              </a:rPr>
              <a:t> </a:t>
            </a:r>
            <a:r>
              <a:rPr lang="en-US" altLang="zh-TW" b="1" dirty="0" smtClean="0">
                <a:solidFill>
                  <a:schemeClr val="accent5">
                    <a:lumMod val="75000"/>
                  </a:schemeClr>
                </a:solidFill>
                <a:latin typeface="微軟正黑體" pitchFamily="34" charset="-120"/>
                <a:ea typeface="微軟正黑體" pitchFamily="34" charset="-120"/>
              </a:rPr>
              <a:t>   </a:t>
            </a:r>
            <a:r>
              <a:rPr lang="zh-TW" altLang="zh-TW" b="1" dirty="0" smtClean="0">
                <a:solidFill>
                  <a:schemeClr val="accent5">
                    <a:lumMod val="75000"/>
                  </a:schemeClr>
                </a:solidFill>
                <a:latin typeface="微軟正黑體" pitchFamily="34" charset="-120"/>
                <a:ea typeface="微軟正黑體" pitchFamily="34" charset="-120"/>
              </a:rPr>
              <a:t>證明</a:t>
            </a:r>
            <a:r>
              <a:rPr lang="zh-TW" altLang="zh-TW" b="1" dirty="0">
                <a:solidFill>
                  <a:schemeClr val="accent5">
                    <a:lumMod val="75000"/>
                  </a:schemeClr>
                </a:solidFill>
                <a:latin typeface="微軟正黑體" pitchFamily="34" charset="-120"/>
                <a:ea typeface="微軟正黑體" pitchFamily="34" charset="-120"/>
              </a:rPr>
              <a:t>單</a:t>
            </a:r>
            <a:r>
              <a:rPr lang="zh-TW" altLang="en-US" b="1" dirty="0">
                <a:solidFill>
                  <a:schemeClr val="accent5">
                    <a:lumMod val="75000"/>
                  </a:schemeClr>
                </a:solidFill>
                <a:latin typeface="微軟正黑體" pitchFamily="34" charset="-120"/>
                <a:ea typeface="微軟正黑體" pitchFamily="34" charset="-120"/>
              </a:rPr>
              <a:t>」正本</a:t>
            </a:r>
            <a:r>
              <a:rPr lang="zh-TW" altLang="en-US" b="1" dirty="0">
                <a:solidFill>
                  <a:srgbClr val="C00000"/>
                </a:solidFill>
                <a:latin typeface="微軟正黑體" pitchFamily="34" charset="-120"/>
                <a:ea typeface="微軟正黑體" pitchFamily="34" charset="-120"/>
              </a:rPr>
              <a:t>蓋妥學校戳章</a:t>
            </a: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rgbClr val="2F5597"/>
                </a:solidFill>
                <a:latin typeface="微軟正黑體" pitchFamily="34" charset="-120"/>
                <a:ea typeface="微軟正黑體" pitchFamily="34" charset="-120"/>
              </a:rPr>
              <a:t>確認免試生及家長</a:t>
            </a:r>
            <a:r>
              <a:rPr lang="en-US" altLang="zh-TW" b="1" dirty="0">
                <a:solidFill>
                  <a:srgbClr val="2F5597"/>
                </a:solidFill>
                <a:latin typeface="微軟正黑體" pitchFamily="34" charset="-120"/>
                <a:ea typeface="微軟正黑體" pitchFamily="34" charset="-120"/>
              </a:rPr>
              <a:t>(</a:t>
            </a:r>
            <a:r>
              <a:rPr lang="zh-TW" altLang="en-US" b="1" dirty="0">
                <a:solidFill>
                  <a:srgbClr val="2F5597"/>
                </a:solidFill>
                <a:latin typeface="微軟正黑體" pitchFamily="34" charset="-120"/>
                <a:ea typeface="微軟正黑體" pitchFamily="34" charset="-120"/>
              </a:rPr>
              <a:t>監護人</a:t>
            </a:r>
            <a:r>
              <a:rPr lang="en-US" altLang="zh-TW" b="1" dirty="0">
                <a:solidFill>
                  <a:srgbClr val="2F5597"/>
                </a:solidFill>
                <a:latin typeface="微軟正黑體" pitchFamily="34" charset="-120"/>
                <a:ea typeface="微軟正黑體" pitchFamily="34" charset="-120"/>
              </a:rPr>
              <a:t>)</a:t>
            </a:r>
            <a:r>
              <a:rPr lang="zh-TW" altLang="en-US" b="1" dirty="0">
                <a:solidFill>
                  <a:srgbClr val="2F5597"/>
                </a:solidFill>
                <a:latin typeface="微軟正黑體" pitchFamily="34" charset="-120"/>
                <a:ea typeface="微軟正黑體" pitchFamily="34" charset="-120"/>
              </a:rPr>
              <a:t>皆已簽章</a:t>
            </a: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chemeClr val="accent5">
                    <a:lumMod val="75000"/>
                  </a:schemeClr>
                </a:solidFill>
                <a:latin typeface="微軟正黑體" pitchFamily="34" charset="-120"/>
                <a:ea typeface="微軟正黑體" pitchFamily="34" charset="-120"/>
              </a:rPr>
              <a:t>具弱勢身分之免試生，是否已檢附身分證明文件</a:t>
            </a:r>
            <a:r>
              <a:rPr lang="zh-TW" altLang="en-US" b="1" dirty="0">
                <a:solidFill>
                  <a:srgbClr val="C00000"/>
                </a:solidFill>
                <a:latin typeface="微軟正黑體" pitchFamily="34" charset="-120"/>
                <a:ea typeface="微軟正黑體" pitchFamily="34" charset="-120"/>
              </a:rPr>
              <a:t>（留意文件</a:t>
            </a:r>
            <a:r>
              <a:rPr lang="zh-TW" altLang="en-US" b="1" dirty="0" smtClean="0">
                <a:solidFill>
                  <a:srgbClr val="C00000"/>
                </a:solidFill>
                <a:latin typeface="微軟正黑體" pitchFamily="34" charset="-120"/>
                <a:ea typeface="微軟正黑體" pitchFamily="34" charset="-120"/>
              </a:rPr>
              <a:t>有效期限）</a:t>
            </a:r>
            <a:endParaRPr lang="en-US" altLang="zh-TW" b="1" dirty="0">
              <a:solidFill>
                <a:srgbClr val="C00000"/>
              </a:solidFill>
              <a:latin typeface="微軟正黑體" pitchFamily="34" charset="-120"/>
              <a:ea typeface="微軟正黑體" pitchFamily="34" charset="-120"/>
            </a:endParaRPr>
          </a:p>
          <a:p>
            <a:pPr marL="0" indent="-285750" defTabSz="977900" fontAlgn="auto">
              <a:lnSpc>
                <a:spcPct val="120000"/>
              </a:lnSpc>
              <a:spcBef>
                <a:spcPts val="600"/>
              </a:spcBef>
              <a:spcAft>
                <a:spcPts val="600"/>
              </a:spcAft>
              <a:buFont typeface="Wingdings" pitchFamily="2" charset="2"/>
              <a:buChar char="ü"/>
              <a:tabLst>
                <a:tab pos="571500" algn="l"/>
              </a:tabLst>
              <a:defRPr/>
            </a:pPr>
            <a:r>
              <a:rPr lang="zh-TW" altLang="en-US" b="1" dirty="0">
                <a:solidFill>
                  <a:schemeClr val="accent5">
                    <a:lumMod val="75000"/>
                  </a:schemeClr>
                </a:solidFill>
                <a:latin typeface="微軟正黑體" pitchFamily="34" charset="-120"/>
                <a:ea typeface="微軟正黑體" pitchFamily="34" charset="-120"/>
              </a:rPr>
              <a:t>免試生報名之各項證明資料，是否皆已檢附並黏貼  </a:t>
            </a:r>
            <a:endParaRPr lang="zh-TW" altLang="en-US" dirty="0"/>
          </a:p>
        </p:txBody>
      </p:sp>
      <p:sp>
        <p:nvSpPr>
          <p:cNvPr id="6" name="矩形 5"/>
          <p:cNvSpPr/>
          <p:nvPr/>
        </p:nvSpPr>
        <p:spPr>
          <a:xfrm>
            <a:off x="7283450" y="1845022"/>
            <a:ext cx="638175"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3" name="群組 12"/>
          <p:cNvGrpSpPr/>
          <p:nvPr/>
        </p:nvGrpSpPr>
        <p:grpSpPr>
          <a:xfrm>
            <a:off x="4374669" y="3256854"/>
            <a:ext cx="7056437" cy="735012"/>
            <a:chOff x="4374669" y="3256854"/>
            <a:chExt cx="7056437" cy="735012"/>
          </a:xfrm>
        </p:grpSpPr>
        <p:sp>
          <p:nvSpPr>
            <p:cNvPr id="7" name="文字方塊 10"/>
            <p:cNvSpPr txBox="1">
              <a:spLocks noChangeArrowheads="1"/>
            </p:cNvSpPr>
            <p:nvPr/>
          </p:nvSpPr>
          <p:spPr bwMode="auto">
            <a:xfrm>
              <a:off x="4838219" y="3425129"/>
              <a:ext cx="6592887"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2400"/>
                </a:lnSpc>
                <a:spcBef>
                  <a:spcPts val="600"/>
                </a:spcBef>
                <a:spcAft>
                  <a:spcPts val="600"/>
                </a:spcAft>
              </a:pPr>
              <a:r>
                <a:rPr lang="zh-TW" altLang="en-US" b="1" dirty="0">
                  <a:latin typeface="微軟正黑體" panose="020B0604030504040204" pitchFamily="34" charset="-120"/>
                  <a:ea typeface="微軟正黑體" panose="020B0604030504040204" pitchFamily="34" charset="-120"/>
                </a:rPr>
                <a:t>尚未取得身分證者，可用健保</a:t>
              </a:r>
              <a:r>
                <a:rPr lang="en-US" altLang="zh-TW" b="1" dirty="0">
                  <a:latin typeface="微軟正黑體" panose="020B0604030504040204" pitchFamily="34" charset="-120"/>
                  <a:ea typeface="微軟正黑體" panose="020B0604030504040204" pitchFamily="34" charset="-120"/>
                </a:rPr>
                <a:t>IC</a:t>
              </a:r>
              <a:r>
                <a:rPr lang="zh-TW" altLang="en-US" b="1" dirty="0">
                  <a:latin typeface="微軟正黑體" panose="020B0604030504040204" pitchFamily="34" charset="-120"/>
                  <a:ea typeface="微軟正黑體" panose="020B0604030504040204" pitchFamily="34" charset="-120"/>
                </a:rPr>
                <a:t>卡正面影本或戶口名簿影本代替</a:t>
              </a:r>
              <a:endParaRPr lang="zh-TW" altLang="en-US" dirty="0">
                <a:latin typeface="微軟正黑體" panose="020B0604030504040204" pitchFamily="34" charset="-120"/>
                <a:ea typeface="微軟正黑體" panose="020B0604030504040204" pitchFamily="34" charset="-120"/>
              </a:endParaRPr>
            </a:p>
          </p:txBody>
        </p:sp>
        <p:grpSp>
          <p:nvGrpSpPr>
            <p:cNvPr id="8" name="群組 9"/>
            <p:cNvGrpSpPr>
              <a:grpSpLocks/>
            </p:cNvGrpSpPr>
            <p:nvPr/>
          </p:nvGrpSpPr>
          <p:grpSpPr bwMode="auto">
            <a:xfrm rot="999535">
              <a:off x="4374669" y="3256854"/>
              <a:ext cx="511175" cy="735012"/>
              <a:chOff x="4198989" y="1871875"/>
              <a:chExt cx="2397031" cy="3854179"/>
            </a:xfrm>
          </p:grpSpPr>
          <p:sp>
            <p:nvSpPr>
              <p:cNvPr id="9" name="îṩ1iḍé"/>
              <p:cNvSpPr>
                <a:spLocks/>
              </p:cNvSpPr>
              <p:nvPr/>
            </p:nvSpPr>
            <p:spPr bwMode="auto">
              <a:xfrm>
                <a:off x="4198989" y="1871875"/>
                <a:ext cx="2397031" cy="2877112"/>
              </a:xfrm>
              <a:custGeom>
                <a:avLst/>
                <a:gdLst>
                  <a:gd name="T0" fmla="*/ 1201349 w 423"/>
                  <a:gd name="T1" fmla="*/ 0 h 508"/>
                  <a:gd name="T2" fmla="*/ 0 w 423"/>
                  <a:gd name="T3" fmla="*/ 1200685 h 508"/>
                  <a:gd name="T4" fmla="*/ 328671 w 423"/>
                  <a:gd name="T5" fmla="*/ 2038898 h 508"/>
                  <a:gd name="T6" fmla="*/ 691342 w 423"/>
                  <a:gd name="T7" fmla="*/ 2877112 h 508"/>
                  <a:gd name="T8" fmla="*/ 1201349 w 423"/>
                  <a:gd name="T9" fmla="*/ 2877112 h 508"/>
                  <a:gd name="T10" fmla="*/ 1711355 w 423"/>
                  <a:gd name="T11" fmla="*/ 2877112 h 508"/>
                  <a:gd name="T12" fmla="*/ 2074027 w 423"/>
                  <a:gd name="T13" fmla="*/ 2038898 h 508"/>
                  <a:gd name="T14" fmla="*/ 2397031 w 423"/>
                  <a:gd name="T15" fmla="*/ 1206348 h 508"/>
                  <a:gd name="T16" fmla="*/ 1201349 w 423"/>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 name="ïsľïďe"/>
              <p:cNvSpPr>
                <a:spLocks/>
              </p:cNvSpPr>
              <p:nvPr/>
            </p:nvSpPr>
            <p:spPr bwMode="auto">
              <a:xfrm>
                <a:off x="4743309" y="3305359"/>
                <a:ext cx="1311774" cy="1524768"/>
              </a:xfrm>
              <a:custGeom>
                <a:avLst/>
                <a:gdLst>
                  <a:gd name="T0" fmla="*/ 73505 w 232"/>
                  <a:gd name="T1" fmla="*/ 215395 h 269"/>
                  <a:gd name="T2" fmla="*/ 22617 w 232"/>
                  <a:gd name="T3" fmla="*/ 209726 h 269"/>
                  <a:gd name="T4" fmla="*/ 16963 w 232"/>
                  <a:gd name="T5" fmla="*/ 260741 h 269"/>
                  <a:gd name="T6" fmla="*/ 33925 w 232"/>
                  <a:gd name="T7" fmla="*/ 289082 h 269"/>
                  <a:gd name="T8" fmla="*/ 435373 w 232"/>
                  <a:gd name="T9" fmla="*/ 1502095 h 269"/>
                  <a:gd name="T10" fmla="*/ 469298 w 232"/>
                  <a:gd name="T11" fmla="*/ 1524768 h 269"/>
                  <a:gd name="T12" fmla="*/ 480607 w 232"/>
                  <a:gd name="T13" fmla="*/ 1524768 h 269"/>
                  <a:gd name="T14" fmla="*/ 503224 w 232"/>
                  <a:gd name="T15" fmla="*/ 1473753 h 269"/>
                  <a:gd name="T16" fmla="*/ 135701 w 232"/>
                  <a:gd name="T17" fmla="*/ 357102 h 269"/>
                  <a:gd name="T18" fmla="*/ 429719 w 232"/>
                  <a:gd name="T19" fmla="*/ 391111 h 269"/>
                  <a:gd name="T20" fmla="*/ 480607 w 232"/>
                  <a:gd name="T21" fmla="*/ 362770 h 269"/>
                  <a:gd name="T22" fmla="*/ 638924 w 232"/>
                  <a:gd name="T23" fmla="*/ 413785 h 269"/>
                  <a:gd name="T24" fmla="*/ 819859 w 232"/>
                  <a:gd name="T25" fmla="*/ 351434 h 269"/>
                  <a:gd name="T26" fmla="*/ 910326 w 232"/>
                  <a:gd name="T27" fmla="*/ 385443 h 269"/>
                  <a:gd name="T28" fmla="*/ 1187382 w 232"/>
                  <a:gd name="T29" fmla="*/ 368438 h 269"/>
                  <a:gd name="T30" fmla="*/ 825513 w 232"/>
                  <a:gd name="T31" fmla="*/ 1473753 h 269"/>
                  <a:gd name="T32" fmla="*/ 848130 w 232"/>
                  <a:gd name="T33" fmla="*/ 1524768 h 269"/>
                  <a:gd name="T34" fmla="*/ 859438 w 232"/>
                  <a:gd name="T35" fmla="*/ 1524768 h 269"/>
                  <a:gd name="T36" fmla="*/ 893363 w 232"/>
                  <a:gd name="T37" fmla="*/ 1502095 h 269"/>
                  <a:gd name="T38" fmla="*/ 1289157 w 232"/>
                  <a:gd name="T39" fmla="*/ 283414 h 269"/>
                  <a:gd name="T40" fmla="*/ 1300466 w 232"/>
                  <a:gd name="T41" fmla="*/ 272078 h 269"/>
                  <a:gd name="T42" fmla="*/ 1294811 w 232"/>
                  <a:gd name="T43" fmla="*/ 221063 h 269"/>
                  <a:gd name="T44" fmla="*/ 1243924 w 232"/>
                  <a:gd name="T45" fmla="*/ 226731 h 269"/>
                  <a:gd name="T46" fmla="*/ 932943 w 232"/>
                  <a:gd name="T47" fmla="*/ 311756 h 269"/>
                  <a:gd name="T48" fmla="*/ 870747 w 232"/>
                  <a:gd name="T49" fmla="*/ 294751 h 269"/>
                  <a:gd name="T50" fmla="*/ 904672 w 232"/>
                  <a:gd name="T51" fmla="*/ 175717 h 269"/>
                  <a:gd name="T52" fmla="*/ 825513 w 232"/>
                  <a:gd name="T53" fmla="*/ 17005 h 269"/>
                  <a:gd name="T54" fmla="*/ 746354 w 232"/>
                  <a:gd name="T55" fmla="*/ 17005 h 269"/>
                  <a:gd name="T56" fmla="*/ 695466 w 232"/>
                  <a:gd name="T57" fmla="*/ 181385 h 269"/>
                  <a:gd name="T58" fmla="*/ 757663 w 232"/>
                  <a:gd name="T59" fmla="*/ 306087 h 269"/>
                  <a:gd name="T60" fmla="*/ 537149 w 232"/>
                  <a:gd name="T61" fmla="*/ 311756 h 269"/>
                  <a:gd name="T62" fmla="*/ 582382 w 232"/>
                  <a:gd name="T63" fmla="*/ 181385 h 269"/>
                  <a:gd name="T64" fmla="*/ 520186 w 232"/>
                  <a:gd name="T65" fmla="*/ 22673 h 269"/>
                  <a:gd name="T66" fmla="*/ 435373 w 232"/>
                  <a:gd name="T67" fmla="*/ 22673 h 269"/>
                  <a:gd name="T68" fmla="*/ 373177 w 232"/>
                  <a:gd name="T69" fmla="*/ 181385 h 269"/>
                  <a:gd name="T70" fmla="*/ 424065 w 232"/>
                  <a:gd name="T71" fmla="*/ 311756 h 269"/>
                  <a:gd name="T72" fmla="*/ 407102 w 232"/>
                  <a:gd name="T73" fmla="*/ 317424 h 269"/>
                  <a:gd name="T74" fmla="*/ 73505 w 232"/>
                  <a:gd name="T75" fmla="*/ 215395 h 269"/>
                  <a:gd name="T76" fmla="*/ 791588 w 232"/>
                  <a:gd name="T77" fmla="*/ 79356 h 269"/>
                  <a:gd name="T78" fmla="*/ 791588 w 232"/>
                  <a:gd name="T79" fmla="*/ 79356 h 269"/>
                  <a:gd name="T80" fmla="*/ 791588 w 232"/>
                  <a:gd name="T81" fmla="*/ 79356 h 269"/>
                  <a:gd name="T82" fmla="*/ 831167 w 232"/>
                  <a:gd name="T83" fmla="*/ 181385 h 269"/>
                  <a:gd name="T84" fmla="*/ 808550 w 232"/>
                  <a:gd name="T85" fmla="*/ 255073 h 269"/>
                  <a:gd name="T86" fmla="*/ 768971 w 232"/>
                  <a:gd name="T87" fmla="*/ 175717 h 269"/>
                  <a:gd name="T88" fmla="*/ 791588 w 232"/>
                  <a:gd name="T89" fmla="*/ 79356 h 269"/>
                  <a:gd name="T90" fmla="*/ 474953 w 232"/>
                  <a:gd name="T91" fmla="*/ 85024 h 269"/>
                  <a:gd name="T92" fmla="*/ 474953 w 232"/>
                  <a:gd name="T93" fmla="*/ 85024 h 269"/>
                  <a:gd name="T94" fmla="*/ 480607 w 232"/>
                  <a:gd name="T95" fmla="*/ 90693 h 269"/>
                  <a:gd name="T96" fmla="*/ 503224 w 232"/>
                  <a:gd name="T97" fmla="*/ 175717 h 269"/>
                  <a:gd name="T98" fmla="*/ 480607 w 232"/>
                  <a:gd name="T99" fmla="*/ 266409 h 269"/>
                  <a:gd name="T100" fmla="*/ 446682 w 232"/>
                  <a:gd name="T101" fmla="*/ 175717 h 269"/>
                  <a:gd name="T102" fmla="*/ 474953 w 232"/>
                  <a:gd name="T103" fmla="*/ 85024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 name="í$ḷïďe"/>
              <p:cNvSpPr>
                <a:spLocks/>
              </p:cNvSpPr>
              <p:nvPr/>
            </p:nvSpPr>
            <p:spPr bwMode="auto">
              <a:xfrm>
                <a:off x="4878543" y="4748987"/>
                <a:ext cx="1034543" cy="476702"/>
              </a:xfrm>
              <a:custGeom>
                <a:avLst/>
                <a:gdLst>
                  <a:gd name="T0" fmla="*/ 938438 w 183"/>
                  <a:gd name="T1" fmla="*/ 0 h 84"/>
                  <a:gd name="T2" fmla="*/ 96105 w 183"/>
                  <a:gd name="T3" fmla="*/ 0 h 84"/>
                  <a:gd name="T4" fmla="*/ 11306 w 183"/>
                  <a:gd name="T5" fmla="*/ 136201 h 84"/>
                  <a:gd name="T6" fmla="*/ 96105 w 183"/>
                  <a:gd name="T7" fmla="*/ 278076 h 84"/>
                  <a:gd name="T8" fmla="*/ 378767 w 183"/>
                  <a:gd name="T9" fmla="*/ 278076 h 84"/>
                  <a:gd name="T10" fmla="*/ 73492 w 183"/>
                  <a:gd name="T11" fmla="*/ 334826 h 84"/>
                  <a:gd name="T12" fmla="*/ 16960 w 183"/>
                  <a:gd name="T13" fmla="*/ 425627 h 84"/>
                  <a:gd name="T14" fmla="*/ 96105 w 183"/>
                  <a:gd name="T15" fmla="*/ 476702 h 84"/>
                  <a:gd name="T16" fmla="*/ 124371 w 183"/>
                  <a:gd name="T17" fmla="*/ 465352 h 84"/>
                  <a:gd name="T18" fmla="*/ 966704 w 183"/>
                  <a:gd name="T19" fmla="*/ 187276 h 84"/>
                  <a:gd name="T20" fmla="*/ 1028890 w 183"/>
                  <a:gd name="T21" fmla="*/ 79450 h 84"/>
                  <a:gd name="T22" fmla="*/ 938438 w 18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 name="ïṣḻïḓe"/>
              <p:cNvSpPr>
                <a:spLocks/>
              </p:cNvSpPr>
              <p:nvPr/>
            </p:nvSpPr>
            <p:spPr bwMode="auto">
              <a:xfrm>
                <a:off x="4885305" y="5022835"/>
                <a:ext cx="1034543" cy="703219"/>
              </a:xfrm>
              <a:custGeom>
                <a:avLst/>
                <a:gdLst>
                  <a:gd name="T0" fmla="*/ 932785 w 183"/>
                  <a:gd name="T1" fmla="*/ 351610 h 124"/>
                  <a:gd name="T2" fmla="*/ 650123 w 183"/>
                  <a:gd name="T3" fmla="*/ 351610 h 124"/>
                  <a:gd name="T4" fmla="*/ 961051 w 183"/>
                  <a:gd name="T5" fmla="*/ 215503 h 124"/>
                  <a:gd name="T6" fmla="*/ 1017583 w 183"/>
                  <a:gd name="T7" fmla="*/ 79396 h 124"/>
                  <a:gd name="T8" fmla="*/ 904518 w 183"/>
                  <a:gd name="T9" fmla="*/ 17013 h 124"/>
                  <a:gd name="T10" fmla="*/ 67839 w 183"/>
                  <a:gd name="T11" fmla="*/ 283556 h 124"/>
                  <a:gd name="T12" fmla="*/ 5653 w 183"/>
                  <a:gd name="T13" fmla="*/ 396978 h 124"/>
                  <a:gd name="T14" fmla="*/ 90452 w 183"/>
                  <a:gd name="T15" fmla="*/ 493388 h 124"/>
                  <a:gd name="T16" fmla="*/ 169597 w 183"/>
                  <a:gd name="T17" fmla="*/ 493388 h 124"/>
                  <a:gd name="T18" fmla="*/ 305275 w 183"/>
                  <a:gd name="T19" fmla="*/ 703219 h 124"/>
                  <a:gd name="T20" fmla="*/ 717962 w 183"/>
                  <a:gd name="T21" fmla="*/ 703219 h 124"/>
                  <a:gd name="T22" fmla="*/ 853639 w 183"/>
                  <a:gd name="T23" fmla="*/ 493388 h 124"/>
                  <a:gd name="T24" fmla="*/ 932785 w 183"/>
                  <a:gd name="T25" fmla="*/ 493388 h 124"/>
                  <a:gd name="T26" fmla="*/ 1023237 w 183"/>
                  <a:gd name="T27" fmla="*/ 425334 h 124"/>
                  <a:gd name="T28" fmla="*/ 932785 w 183"/>
                  <a:gd name="T29" fmla="*/ 35161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pic>
        <p:nvPicPr>
          <p:cNvPr id="14" name="Picture 2" descr="https://encrypted-tbn3.gstatic.com/images?q=tbn:ANd9GcRJwaL-T9nDN6ysicQXX-9XtguFWx84et1Z-lKpbLQlvmyzdmVy"/>
          <p:cNvPicPr>
            <a:picLocks noChangeAspect="1" noChangeArrowheads="1"/>
          </p:cNvPicPr>
          <p:nvPr/>
        </p:nvPicPr>
        <p:blipFill>
          <a:blip r:embed="rId3">
            <a:clrChange>
              <a:clrFrom>
                <a:srgbClr val="FFFFFF"/>
              </a:clrFrom>
              <a:clrTo>
                <a:srgbClr val="FFFFFF">
                  <a:alpha val="0"/>
                </a:srgbClr>
              </a:clrTo>
            </a:clrChange>
            <a:lum contrast="20000"/>
            <a:extLst>
              <a:ext uri="{28A0092B-C50C-407E-A947-70E740481C1C}">
                <a14:useLocalDpi xmlns:a14="http://schemas.microsoft.com/office/drawing/2010/main" val="0"/>
              </a:ext>
            </a:extLst>
          </a:blip>
          <a:srcRect b="8907"/>
          <a:stretch>
            <a:fillRect/>
          </a:stretch>
        </p:blipFill>
        <p:spPr bwMode="auto">
          <a:xfrm>
            <a:off x="10447781" y="4297362"/>
            <a:ext cx="150018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44">
            <a:extLst>
              <a:ext uri="{FF2B5EF4-FFF2-40B4-BE49-F238E27FC236}">
                <a16:creationId xmlns:a16="http://schemas.microsoft.com/office/drawing/2014/main" id="{94195A6D-E3B2-4E10-BD54-AC5E4FED7A15}"/>
              </a:ext>
            </a:extLst>
          </p:cNvPr>
          <p:cNvSpPr>
            <a:spLocks noChangeAspect="1"/>
          </p:cNvSpPr>
          <p:nvPr/>
        </p:nvSpPr>
        <p:spPr>
          <a:xfrm rot="1042944">
            <a:off x="9323388" y="171384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40967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304800"/>
            <a:ext cx="10515600" cy="842963"/>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集體報名提醒注意事項</a:t>
            </a:r>
            <a:r>
              <a:rPr lang="en-US" altLang="zh-TW" sz="3600" b="1" dirty="0" smtClean="0">
                <a:solidFill>
                  <a:srgbClr val="0033CC"/>
                </a:solidFill>
                <a:latin typeface="微軟正黑體" panose="020B0604030504040204" pitchFamily="34" charset="-120"/>
                <a:ea typeface="微軟正黑體" panose="020B0604030504040204" pitchFamily="34" charset="-120"/>
              </a:rPr>
              <a:t>(9/10)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495830"/>
            <a:ext cx="10515600" cy="4351338"/>
          </a:xfrm>
        </p:spPr>
        <p:txBody>
          <a:bodyPr>
            <a:normAutofit lnSpcReduction="10000"/>
          </a:bodyPr>
          <a:lstStyle/>
          <a:p>
            <a:pPr marL="0" indent="0">
              <a:lnSpc>
                <a:spcPct val="120000"/>
              </a:lnSpc>
              <a:spcBef>
                <a:spcPts val="600"/>
              </a:spcBef>
              <a:spcAft>
                <a:spcPts val="600"/>
              </a:spcAft>
              <a:buNone/>
            </a:pPr>
            <a:r>
              <a:rPr lang="en-US" altLang="zh-TW" b="1" dirty="0" smtClean="0">
                <a:solidFill>
                  <a:srgbClr val="C00000"/>
                </a:solidFill>
                <a:latin typeface="微軟正黑體" panose="020B0604030504040204" pitchFamily="34" charset="-120"/>
                <a:ea typeface="微軟正黑體" panose="020B0604030504040204" pitchFamily="34" charset="-120"/>
              </a:rPr>
              <a:t>1)</a:t>
            </a:r>
            <a:r>
              <a:rPr lang="zh-TW" altLang="en-US" b="1" dirty="0" smtClean="0">
                <a:solidFill>
                  <a:srgbClr val="C00000"/>
                </a:solidFill>
                <a:latin typeface="微軟正黑體" panose="020B0604030504040204" pitchFamily="34" charset="-120"/>
                <a:ea typeface="微軟正黑體" panose="020B0604030504040204" pitchFamily="34" charset="-120"/>
              </a:rPr>
              <a:t>身分</a:t>
            </a:r>
            <a:r>
              <a:rPr lang="zh-TW" altLang="en-US" b="1" dirty="0">
                <a:solidFill>
                  <a:srgbClr val="C00000"/>
                </a:solidFill>
                <a:latin typeface="微軟正黑體" panose="020B0604030504040204" pitchFamily="34" charset="-120"/>
                <a:ea typeface="微軟正黑體" panose="020B0604030504040204" pitchFamily="34" charset="-120"/>
              </a:rPr>
              <a:t>證明文件未於報名時一併提出或證明文件已過時效。</a:t>
            </a:r>
          </a:p>
          <a:p>
            <a:pPr marL="0" indent="0">
              <a:lnSpc>
                <a:spcPct val="120000"/>
              </a:lnSpc>
              <a:spcBef>
                <a:spcPts val="600"/>
              </a:spcBef>
              <a:spcAft>
                <a:spcPts val="600"/>
              </a:spcAft>
              <a:buNone/>
            </a:pPr>
            <a:r>
              <a:rPr lang="en-US"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2)110</a:t>
            </a:r>
            <a:r>
              <a:rPr lang="zh-TW" altLang="zh-TW"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學年度五專入學專用</a:t>
            </a:r>
            <a:r>
              <a:rPr lang="zh-TW" altLang="en-US"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優先</a:t>
            </a:r>
            <a:r>
              <a:rPr lang="zh-TW" altLang="zh-TW"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免試入學超額比序項目積分證明</a:t>
            </a:r>
            <a:r>
              <a:rPr lang="zh-TW"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單</a:t>
            </a:r>
            <a:endParaRPr lang="en-US"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20000"/>
              </a:lnSpc>
              <a:spcBef>
                <a:spcPts val="600"/>
              </a:spcBef>
              <a:spcAft>
                <a:spcPts val="600"/>
              </a:spcAft>
              <a:buNone/>
            </a:pPr>
            <a:r>
              <a:rPr lang="en-US" altLang="zh-TW"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b="1" dirty="0" smtClean="0">
                <a:solidFill>
                  <a:srgbClr val="C00000"/>
                </a:solidFill>
                <a:latin typeface="微軟正黑體" panose="020B0604030504040204" pitchFamily="34" charset="-120"/>
                <a:ea typeface="微軟正黑體" panose="020B0604030504040204" pitchFamily="34" charset="-120"/>
              </a:rPr>
              <a:t>未</a:t>
            </a:r>
            <a:r>
              <a:rPr lang="zh-TW" altLang="en-US" b="1" dirty="0">
                <a:solidFill>
                  <a:srgbClr val="C00000"/>
                </a:solidFill>
                <a:latin typeface="微軟正黑體" panose="020B0604030504040204" pitchFamily="34" charset="-120"/>
                <a:ea typeface="微軟正黑體" panose="020B0604030504040204" pitchFamily="34" charset="-120"/>
              </a:rPr>
              <a:t>加蓋國中證明戳章。</a:t>
            </a:r>
          </a:p>
          <a:p>
            <a:pPr marL="0" indent="0">
              <a:lnSpc>
                <a:spcPct val="120000"/>
              </a:lnSpc>
              <a:spcBef>
                <a:spcPts val="600"/>
              </a:spcBef>
              <a:spcAft>
                <a:spcPts val="600"/>
              </a:spcAft>
              <a:buNone/>
            </a:pPr>
            <a:r>
              <a:rPr lang="en-US" altLang="zh-TW" b="1" dirty="0" smtClean="0">
                <a:solidFill>
                  <a:srgbClr val="C00000"/>
                </a:solidFill>
                <a:latin typeface="微軟正黑體" panose="020B0604030504040204" pitchFamily="34" charset="-120"/>
                <a:ea typeface="微軟正黑體" panose="020B0604030504040204" pitchFamily="34" charset="-120"/>
              </a:rPr>
              <a:t>3)</a:t>
            </a:r>
            <a:r>
              <a:rPr lang="zh-TW" altLang="en-US" b="1" dirty="0" smtClean="0">
                <a:solidFill>
                  <a:srgbClr val="C00000"/>
                </a:solidFill>
                <a:latin typeface="微軟正黑體" panose="020B0604030504040204" pitchFamily="34" charset="-120"/>
                <a:ea typeface="微軟正黑體" panose="020B0604030504040204" pitchFamily="34" charset="-120"/>
              </a:rPr>
              <a:t>未</a:t>
            </a:r>
            <a:r>
              <a:rPr lang="zh-TW" altLang="en-US" b="1" dirty="0">
                <a:solidFill>
                  <a:srgbClr val="C00000"/>
                </a:solidFill>
                <a:latin typeface="微軟正黑體" panose="020B0604030504040204" pitchFamily="34" charset="-120"/>
                <a:ea typeface="微軟正黑體" panose="020B0604030504040204" pitchFamily="34" charset="-120"/>
              </a:rPr>
              <a:t>填寫</a:t>
            </a:r>
            <a:r>
              <a:rPr lang="en-US" altLang="zh-TW" b="1" dirty="0">
                <a:solidFill>
                  <a:srgbClr val="0070C0"/>
                </a:solidFill>
                <a:latin typeface="微軟正黑體" panose="020B0604030504040204" pitchFamily="34" charset="-120"/>
                <a:ea typeface="微軟正黑體" panose="020B0604030504040204" pitchFamily="34" charset="-120"/>
              </a:rPr>
              <a:t>110</a:t>
            </a:r>
            <a:r>
              <a:rPr lang="zh-TW" altLang="en-US" b="1" dirty="0">
                <a:solidFill>
                  <a:srgbClr val="0070C0"/>
                </a:solidFill>
                <a:latin typeface="微軟正黑體" panose="020B0604030504040204" pitchFamily="34" charset="-120"/>
                <a:ea typeface="微軟正黑體" panose="020B0604030504040204" pitchFamily="34" charset="-120"/>
              </a:rPr>
              <a:t>年度國中教育會考准考證號碼</a:t>
            </a:r>
            <a:r>
              <a:rPr lang="zh-TW" altLang="en-US" b="1" dirty="0">
                <a:solidFill>
                  <a:srgbClr val="C00000"/>
                </a:solidFill>
                <a:latin typeface="微軟正黑體" panose="020B0604030504040204" pitchFamily="34" charset="-120"/>
                <a:ea typeface="微軟正黑體" panose="020B0604030504040204" pitchFamily="34" charset="-120"/>
              </a:rPr>
              <a:t>或填寫錯誤。</a:t>
            </a:r>
          </a:p>
          <a:p>
            <a:pPr marL="0" indent="0">
              <a:lnSpc>
                <a:spcPct val="120000"/>
              </a:lnSpc>
              <a:spcBef>
                <a:spcPts val="600"/>
              </a:spcBef>
              <a:spcAft>
                <a:spcPts val="600"/>
              </a:spcAft>
              <a:buNone/>
            </a:pPr>
            <a:r>
              <a:rPr lang="en-US" altLang="zh-TW" b="1" dirty="0" smtClean="0">
                <a:solidFill>
                  <a:srgbClr val="0070C0"/>
                </a:solidFill>
                <a:latin typeface="微軟正黑體" panose="020B0604030504040204" pitchFamily="34" charset="-120"/>
                <a:ea typeface="微軟正黑體" panose="020B0604030504040204" pitchFamily="34" charset="-120"/>
              </a:rPr>
              <a:t>4)</a:t>
            </a:r>
            <a:r>
              <a:rPr lang="zh-TW" altLang="en-US" b="1" dirty="0" smtClean="0">
                <a:solidFill>
                  <a:srgbClr val="0070C0"/>
                </a:solidFill>
                <a:latin typeface="微軟正黑體" panose="020B0604030504040204" pitchFamily="34" charset="-120"/>
                <a:ea typeface="微軟正黑體" panose="020B0604030504040204" pitchFamily="34" charset="-120"/>
              </a:rPr>
              <a:t>學校</a:t>
            </a:r>
            <a:r>
              <a:rPr lang="zh-TW" altLang="en-US" b="1" dirty="0">
                <a:solidFill>
                  <a:srgbClr val="0070C0"/>
                </a:solidFill>
                <a:latin typeface="微軟正黑體" panose="020B0604030504040204" pitchFamily="34" charset="-120"/>
                <a:ea typeface="微軟正黑體" panose="020B0604030504040204" pitchFamily="34" charset="-120"/>
              </a:rPr>
              <a:t>上傳報名資料電子檔與書面資料不符。</a:t>
            </a:r>
          </a:p>
          <a:p>
            <a:pPr marL="0" indent="0">
              <a:lnSpc>
                <a:spcPct val="120000"/>
              </a:lnSpc>
              <a:spcBef>
                <a:spcPts val="600"/>
              </a:spcBef>
              <a:spcAft>
                <a:spcPts val="600"/>
              </a:spcAft>
              <a:buNone/>
            </a:pPr>
            <a:r>
              <a:rPr lang="en-US" altLang="zh-TW" b="1" dirty="0" smtClean="0">
                <a:solidFill>
                  <a:srgbClr val="C00000"/>
                </a:solidFill>
                <a:latin typeface="微軟正黑體" panose="020B0604030504040204" pitchFamily="34" charset="-120"/>
                <a:ea typeface="微軟正黑體" panose="020B0604030504040204" pitchFamily="34" charset="-120"/>
              </a:rPr>
              <a:t>5)</a:t>
            </a:r>
            <a:r>
              <a:rPr lang="zh-TW" altLang="en-US" b="1" dirty="0" smtClean="0">
                <a:solidFill>
                  <a:srgbClr val="C00000"/>
                </a:solidFill>
                <a:latin typeface="微軟正黑體" panose="020B0604030504040204" pitchFamily="34" charset="-120"/>
                <a:ea typeface="微軟正黑體" panose="020B0604030504040204" pitchFamily="34" charset="-120"/>
              </a:rPr>
              <a:t>報名表</a:t>
            </a:r>
            <a:r>
              <a:rPr lang="zh-TW" altLang="en-US" b="1" dirty="0">
                <a:solidFill>
                  <a:srgbClr val="C00000"/>
                </a:solidFill>
                <a:latin typeface="微軟正黑體" panose="020B0604030504040204" pitchFamily="34" charset="-120"/>
                <a:ea typeface="微軟正黑體" panose="020B0604030504040204" pitchFamily="34" charset="-120"/>
              </a:rPr>
              <a:t>錯誤</a:t>
            </a:r>
            <a:r>
              <a:rPr lang="zh-TW" altLang="en-US" b="1" dirty="0">
                <a:solidFill>
                  <a:srgbClr val="0070C0"/>
                </a:solidFill>
                <a:latin typeface="微軟正黑體" panose="020B0604030504040204" pitchFamily="34" charset="-120"/>
                <a:ea typeface="微軟正黑體" panose="020B0604030504040204" pitchFamily="34" charset="-120"/>
              </a:rPr>
              <a:t>（特種生未使用特種身分生專用報名表或使用</a:t>
            </a:r>
            <a:r>
              <a:rPr lang="en-US" altLang="zh-TW" b="1" dirty="0">
                <a:solidFill>
                  <a:srgbClr val="0070C0"/>
                </a:solidFill>
                <a:latin typeface="微軟正黑體" panose="020B0604030504040204" pitchFamily="34" charset="-120"/>
                <a:ea typeface="微軟正黑體" panose="020B0604030504040204" pitchFamily="34" charset="-120"/>
              </a:rPr>
              <a:t/>
            </a:r>
            <a:br>
              <a:rPr lang="en-US" altLang="zh-TW" b="1" dirty="0">
                <a:solidFill>
                  <a:srgbClr val="0070C0"/>
                </a:solidFill>
                <a:latin typeface="微軟正黑體" panose="020B0604030504040204" pitchFamily="34" charset="-120"/>
                <a:ea typeface="微軟正黑體" panose="020B0604030504040204" pitchFamily="34" charset="-120"/>
              </a:rPr>
            </a:br>
            <a:r>
              <a:rPr lang="en-US" altLang="zh-TW" b="1" dirty="0">
                <a:solidFill>
                  <a:srgbClr val="0070C0"/>
                </a:solidFill>
                <a:latin typeface="微軟正黑體" panose="020B0604030504040204" pitchFamily="34" charset="-120"/>
                <a:ea typeface="微軟正黑體" panose="020B0604030504040204" pitchFamily="34" charset="-120"/>
              </a:rPr>
              <a:t> </a:t>
            </a:r>
            <a:r>
              <a:rPr lang="en-US" altLang="zh-TW" b="1" dirty="0" smtClean="0">
                <a:solidFill>
                  <a:srgbClr val="0070C0"/>
                </a:solidFill>
                <a:latin typeface="微軟正黑體" panose="020B0604030504040204" pitchFamily="34" charset="-120"/>
                <a:ea typeface="微軟正黑體" panose="020B0604030504040204" pitchFamily="34" charset="-120"/>
              </a:rPr>
              <a:t>   </a:t>
            </a:r>
            <a:r>
              <a:rPr lang="zh-TW" altLang="en-US" b="1" dirty="0" smtClean="0">
                <a:solidFill>
                  <a:srgbClr val="0070C0"/>
                </a:solidFill>
                <a:latin typeface="微軟正黑體" panose="020B0604030504040204" pitchFamily="34" charset="-120"/>
                <a:ea typeface="微軟正黑體" panose="020B0604030504040204" pitchFamily="34" charset="-120"/>
              </a:rPr>
              <a:t>北</a:t>
            </a:r>
            <a:r>
              <a:rPr lang="zh-TW" altLang="en-US" b="1" dirty="0">
                <a:solidFill>
                  <a:srgbClr val="0070C0"/>
                </a:solidFill>
                <a:latin typeface="微軟正黑體" panose="020B0604030504040204" pitchFamily="34" charset="-120"/>
                <a:ea typeface="微軟正黑體" panose="020B0604030504040204" pitchFamily="34" charset="-120"/>
              </a:rPr>
              <a:t>、中、南三區五專聯合免試入學報名表）</a:t>
            </a:r>
            <a:r>
              <a:rPr lang="zh-TW" altLang="en-US" b="1" dirty="0" smtClean="0">
                <a:solidFill>
                  <a:srgbClr val="0070C0"/>
                </a:solidFill>
                <a:latin typeface="微軟正黑體" panose="020B0604030504040204" pitchFamily="34" charset="-120"/>
                <a:ea typeface="微軟正黑體" panose="020B0604030504040204" pitchFamily="34" charset="-120"/>
              </a:rPr>
              <a:t>。</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grpSp>
        <p:nvGrpSpPr>
          <p:cNvPr id="5" name="Group 7"/>
          <p:cNvGrpSpPr/>
          <p:nvPr/>
        </p:nvGrpSpPr>
        <p:grpSpPr>
          <a:xfrm rot="3600000">
            <a:off x="10164636" y="754784"/>
            <a:ext cx="1060704" cy="1429526"/>
            <a:chOff x="4041649" y="1707654"/>
            <a:chExt cx="1060704" cy="1429526"/>
          </a:xfrm>
        </p:grpSpPr>
        <p:sp>
          <p:nvSpPr>
            <p:cNvPr id="6" name="Isosceles Triangle 2"/>
            <p:cNvSpPr/>
            <p:nvPr/>
          </p:nvSpPr>
          <p:spPr>
            <a:xfrm rot="10800000">
              <a:off x="4041649" y="1707654"/>
              <a:ext cx="1060704" cy="1429526"/>
            </a:xfrm>
            <a:custGeom>
              <a:avLst/>
              <a:gdLst>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69776 h 1584176"/>
                <a:gd name="connsiteX7" fmla="*/ 832104 w 1060704"/>
                <a:gd name="connsiteY7" fmla="*/ 669776 h 1584176"/>
                <a:gd name="connsiteX8" fmla="*/ 1060704 w 1060704"/>
                <a:gd name="connsiteY8" fmla="*/ 1126976 h 1584176"/>
                <a:gd name="connsiteX9" fmla="*/ 832104 w 1060704"/>
                <a:gd name="connsiteY9"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60747 h 1584176"/>
                <a:gd name="connsiteX7" fmla="*/ 831087 w 1060704"/>
                <a:gd name="connsiteY7" fmla="*/ 669776 h 1584176"/>
                <a:gd name="connsiteX8" fmla="*/ 832104 w 1060704"/>
                <a:gd name="connsiteY8" fmla="*/ 669776 h 1584176"/>
                <a:gd name="connsiteX9" fmla="*/ 1060704 w 1060704"/>
                <a:gd name="connsiteY9" fmla="*/ 1126976 h 1584176"/>
                <a:gd name="connsiteX10" fmla="*/ 832104 w 1060704"/>
                <a:gd name="connsiteY10"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53603 h 1584176"/>
                <a:gd name="connsiteX7" fmla="*/ 831087 w 1060704"/>
                <a:gd name="connsiteY7" fmla="*/ 660747 h 1584176"/>
                <a:gd name="connsiteX8" fmla="*/ 831087 w 1060704"/>
                <a:gd name="connsiteY8" fmla="*/ 669776 h 1584176"/>
                <a:gd name="connsiteX9" fmla="*/ 832104 w 1060704"/>
                <a:gd name="connsiteY9" fmla="*/ 669776 h 1584176"/>
                <a:gd name="connsiteX10" fmla="*/ 1060704 w 1060704"/>
                <a:gd name="connsiteY10" fmla="*/ 1126976 h 1584176"/>
                <a:gd name="connsiteX11" fmla="*/ 832104 w 1060704"/>
                <a:gd name="connsiteY11"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53603 h 1584176"/>
                <a:gd name="connsiteX7" fmla="*/ 831087 w 1060704"/>
                <a:gd name="connsiteY7" fmla="*/ 660747 h 1584176"/>
                <a:gd name="connsiteX8" fmla="*/ 831087 w 1060704"/>
                <a:gd name="connsiteY8" fmla="*/ 669776 h 1584176"/>
                <a:gd name="connsiteX9" fmla="*/ 832104 w 1060704"/>
                <a:gd name="connsiteY9" fmla="*/ 669776 h 1584176"/>
                <a:gd name="connsiteX10" fmla="*/ 1060704 w 1060704"/>
                <a:gd name="connsiteY10" fmla="*/ 1126976 h 1584176"/>
                <a:gd name="connsiteX11" fmla="*/ 832104 w 1060704"/>
                <a:gd name="connsiteY11"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53603 h 1584176"/>
                <a:gd name="connsiteX7" fmla="*/ 831087 w 1060704"/>
                <a:gd name="connsiteY7" fmla="*/ 660747 h 1584176"/>
                <a:gd name="connsiteX8" fmla="*/ 831087 w 1060704"/>
                <a:gd name="connsiteY8" fmla="*/ 669776 h 1584176"/>
                <a:gd name="connsiteX9" fmla="*/ 832104 w 1060704"/>
                <a:gd name="connsiteY9" fmla="*/ 669776 h 1584176"/>
                <a:gd name="connsiteX10" fmla="*/ 1060704 w 1060704"/>
                <a:gd name="connsiteY10" fmla="*/ 1126976 h 1584176"/>
                <a:gd name="connsiteX11" fmla="*/ 832104 w 1060704"/>
                <a:gd name="connsiteY11"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53603 h 1584176"/>
                <a:gd name="connsiteX7" fmla="*/ 831087 w 1060704"/>
                <a:gd name="connsiteY7" fmla="*/ 660747 h 1584176"/>
                <a:gd name="connsiteX8" fmla="*/ 831087 w 1060704"/>
                <a:gd name="connsiteY8" fmla="*/ 669776 h 1584176"/>
                <a:gd name="connsiteX9" fmla="*/ 832104 w 1060704"/>
                <a:gd name="connsiteY9" fmla="*/ 669776 h 1584176"/>
                <a:gd name="connsiteX10" fmla="*/ 1060704 w 1060704"/>
                <a:gd name="connsiteY10" fmla="*/ 1126976 h 1584176"/>
                <a:gd name="connsiteX11" fmla="*/ 832104 w 1060704"/>
                <a:gd name="connsiteY11"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53603 h 1584176"/>
                <a:gd name="connsiteX7" fmla="*/ 831087 w 1060704"/>
                <a:gd name="connsiteY7" fmla="*/ 669776 h 1584176"/>
                <a:gd name="connsiteX8" fmla="*/ 832104 w 1060704"/>
                <a:gd name="connsiteY8" fmla="*/ 669776 h 1584176"/>
                <a:gd name="connsiteX9" fmla="*/ 1060704 w 1060704"/>
                <a:gd name="connsiteY9" fmla="*/ 1126976 h 1584176"/>
                <a:gd name="connsiteX10" fmla="*/ 832104 w 1060704"/>
                <a:gd name="connsiteY10"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69776 h 1584176"/>
                <a:gd name="connsiteX7" fmla="*/ 832104 w 1060704"/>
                <a:gd name="connsiteY7" fmla="*/ 669776 h 1584176"/>
                <a:gd name="connsiteX8" fmla="*/ 1060704 w 1060704"/>
                <a:gd name="connsiteY8" fmla="*/ 1126976 h 1584176"/>
                <a:gd name="connsiteX9" fmla="*/ 832104 w 1060704"/>
                <a:gd name="connsiteY9"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831087 w 1060704"/>
                <a:gd name="connsiteY6" fmla="*/ 669776 h 1584176"/>
                <a:gd name="connsiteX7" fmla="*/ 1060704 w 1060704"/>
                <a:gd name="connsiteY7" fmla="*/ 1126976 h 1584176"/>
                <a:gd name="connsiteX8" fmla="*/ 832104 w 1060704"/>
                <a:gd name="connsiteY8"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226249 w 1060704"/>
                <a:gd name="connsiteY4" fmla="*/ 669776 h 1584176"/>
                <a:gd name="connsiteX5" fmla="*/ 531051 w 1060704"/>
                <a:gd name="connsiteY5" fmla="*/ 0 h 1584176"/>
                <a:gd name="connsiteX6" fmla="*/ 1060704 w 1060704"/>
                <a:gd name="connsiteY6" fmla="*/ 1126976 h 1584176"/>
                <a:gd name="connsiteX7" fmla="*/ 832104 w 1060704"/>
                <a:gd name="connsiteY7"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228600 w 1060704"/>
                <a:gd name="connsiteY3" fmla="*/ 669776 h 1584176"/>
                <a:gd name="connsiteX4" fmla="*/ 531051 w 1060704"/>
                <a:gd name="connsiteY4" fmla="*/ 0 h 1584176"/>
                <a:gd name="connsiteX5" fmla="*/ 1060704 w 1060704"/>
                <a:gd name="connsiteY5" fmla="*/ 1126976 h 1584176"/>
                <a:gd name="connsiteX6" fmla="*/ 832104 w 1060704"/>
                <a:gd name="connsiteY6" fmla="*/ 1584176 h 1584176"/>
                <a:gd name="connsiteX0" fmla="*/ 832104 w 1060704"/>
                <a:gd name="connsiteY0" fmla="*/ 1584176 h 1584176"/>
                <a:gd name="connsiteX1" fmla="*/ 228600 w 1060704"/>
                <a:gd name="connsiteY1" fmla="*/ 1584176 h 1584176"/>
                <a:gd name="connsiteX2" fmla="*/ 0 w 1060704"/>
                <a:gd name="connsiteY2" fmla="*/ 1126976 h 1584176"/>
                <a:gd name="connsiteX3" fmla="*/ 531051 w 1060704"/>
                <a:gd name="connsiteY3" fmla="*/ 0 h 1584176"/>
                <a:gd name="connsiteX4" fmla="*/ 1060704 w 1060704"/>
                <a:gd name="connsiteY4" fmla="*/ 1126976 h 1584176"/>
                <a:gd name="connsiteX5" fmla="*/ 832104 w 1060704"/>
                <a:gd name="connsiteY5" fmla="*/ 1584176 h 1584176"/>
                <a:gd name="connsiteX0" fmla="*/ 832104 w 1060704"/>
                <a:gd name="connsiteY0" fmla="*/ 1553220 h 1553220"/>
                <a:gd name="connsiteX1" fmla="*/ 228600 w 1060704"/>
                <a:gd name="connsiteY1" fmla="*/ 1553220 h 1553220"/>
                <a:gd name="connsiteX2" fmla="*/ 0 w 1060704"/>
                <a:gd name="connsiteY2" fmla="*/ 1096020 h 1553220"/>
                <a:gd name="connsiteX3" fmla="*/ 523907 w 1060704"/>
                <a:gd name="connsiteY3" fmla="*/ 0 h 1553220"/>
                <a:gd name="connsiteX4" fmla="*/ 1060704 w 1060704"/>
                <a:gd name="connsiteY4" fmla="*/ 1096020 h 1553220"/>
                <a:gd name="connsiteX5" fmla="*/ 832104 w 1060704"/>
                <a:gd name="connsiteY5" fmla="*/ 1553220 h 1553220"/>
                <a:gd name="connsiteX0" fmla="*/ 832104 w 1060704"/>
                <a:gd name="connsiteY0" fmla="*/ 1522263 h 1522263"/>
                <a:gd name="connsiteX1" fmla="*/ 228600 w 1060704"/>
                <a:gd name="connsiteY1" fmla="*/ 1522263 h 1522263"/>
                <a:gd name="connsiteX2" fmla="*/ 0 w 1060704"/>
                <a:gd name="connsiteY2" fmla="*/ 1065063 h 1522263"/>
                <a:gd name="connsiteX3" fmla="*/ 519144 w 1060704"/>
                <a:gd name="connsiteY3" fmla="*/ 0 h 1522263"/>
                <a:gd name="connsiteX4" fmla="*/ 1060704 w 1060704"/>
                <a:gd name="connsiteY4" fmla="*/ 1065063 h 1522263"/>
                <a:gd name="connsiteX5" fmla="*/ 832104 w 1060704"/>
                <a:gd name="connsiteY5" fmla="*/ 1522263 h 1522263"/>
                <a:gd name="connsiteX0" fmla="*/ 832104 w 1060704"/>
                <a:gd name="connsiteY0" fmla="*/ 1522263 h 1522263"/>
                <a:gd name="connsiteX1" fmla="*/ 228600 w 1060704"/>
                <a:gd name="connsiteY1" fmla="*/ 1522263 h 1522263"/>
                <a:gd name="connsiteX2" fmla="*/ 0 w 1060704"/>
                <a:gd name="connsiteY2" fmla="*/ 1065063 h 1522263"/>
                <a:gd name="connsiteX3" fmla="*/ 533432 w 1060704"/>
                <a:gd name="connsiteY3" fmla="*/ 0 h 1522263"/>
                <a:gd name="connsiteX4" fmla="*/ 1060704 w 1060704"/>
                <a:gd name="connsiteY4" fmla="*/ 1065063 h 1522263"/>
                <a:gd name="connsiteX5" fmla="*/ 832104 w 1060704"/>
                <a:gd name="connsiteY5" fmla="*/ 1522263 h 1522263"/>
                <a:gd name="connsiteX0" fmla="*/ 832104 w 1060704"/>
                <a:gd name="connsiteY0" fmla="*/ 1524644 h 1524644"/>
                <a:gd name="connsiteX1" fmla="*/ 228600 w 1060704"/>
                <a:gd name="connsiteY1" fmla="*/ 1524644 h 1524644"/>
                <a:gd name="connsiteX2" fmla="*/ 0 w 1060704"/>
                <a:gd name="connsiteY2" fmla="*/ 1067444 h 1524644"/>
                <a:gd name="connsiteX3" fmla="*/ 526288 w 1060704"/>
                <a:gd name="connsiteY3" fmla="*/ 0 h 1524644"/>
                <a:gd name="connsiteX4" fmla="*/ 1060704 w 1060704"/>
                <a:gd name="connsiteY4" fmla="*/ 1067444 h 1524644"/>
                <a:gd name="connsiteX5" fmla="*/ 832104 w 1060704"/>
                <a:gd name="connsiteY5" fmla="*/ 1524644 h 1524644"/>
                <a:gd name="connsiteX0" fmla="*/ 832104 w 1060704"/>
                <a:gd name="connsiteY0" fmla="*/ 1517309 h 1517309"/>
                <a:gd name="connsiteX1" fmla="*/ 228600 w 1060704"/>
                <a:gd name="connsiteY1" fmla="*/ 1517309 h 1517309"/>
                <a:gd name="connsiteX2" fmla="*/ 0 w 1060704"/>
                <a:gd name="connsiteY2" fmla="*/ 1060109 h 1517309"/>
                <a:gd name="connsiteX3" fmla="*/ 528733 w 1060704"/>
                <a:gd name="connsiteY3" fmla="*/ 0 h 1517309"/>
                <a:gd name="connsiteX4" fmla="*/ 1060704 w 1060704"/>
                <a:gd name="connsiteY4" fmla="*/ 1060109 h 1517309"/>
                <a:gd name="connsiteX5" fmla="*/ 832104 w 1060704"/>
                <a:gd name="connsiteY5" fmla="*/ 1517309 h 1517309"/>
                <a:gd name="connsiteX0" fmla="*/ 832104 w 1060704"/>
                <a:gd name="connsiteY0" fmla="*/ 1422211 h 1422211"/>
                <a:gd name="connsiteX1" fmla="*/ 228600 w 1060704"/>
                <a:gd name="connsiteY1" fmla="*/ 1422211 h 1422211"/>
                <a:gd name="connsiteX2" fmla="*/ 0 w 1060704"/>
                <a:gd name="connsiteY2" fmla="*/ 965011 h 1422211"/>
                <a:gd name="connsiteX3" fmla="*/ 543363 w 1060704"/>
                <a:gd name="connsiteY3" fmla="*/ 0 h 1422211"/>
                <a:gd name="connsiteX4" fmla="*/ 1060704 w 1060704"/>
                <a:gd name="connsiteY4" fmla="*/ 965011 h 1422211"/>
                <a:gd name="connsiteX5" fmla="*/ 832104 w 1060704"/>
                <a:gd name="connsiteY5" fmla="*/ 1422211 h 1422211"/>
                <a:gd name="connsiteX0" fmla="*/ 832104 w 1060704"/>
                <a:gd name="connsiteY0" fmla="*/ 1429526 h 1429526"/>
                <a:gd name="connsiteX1" fmla="*/ 228600 w 1060704"/>
                <a:gd name="connsiteY1" fmla="*/ 1429526 h 1429526"/>
                <a:gd name="connsiteX2" fmla="*/ 0 w 1060704"/>
                <a:gd name="connsiteY2" fmla="*/ 972326 h 1429526"/>
                <a:gd name="connsiteX3" fmla="*/ 543363 w 1060704"/>
                <a:gd name="connsiteY3" fmla="*/ 0 h 1429526"/>
                <a:gd name="connsiteX4" fmla="*/ 1060704 w 1060704"/>
                <a:gd name="connsiteY4" fmla="*/ 972326 h 1429526"/>
                <a:gd name="connsiteX5" fmla="*/ 832104 w 1060704"/>
                <a:gd name="connsiteY5" fmla="*/ 1429526 h 14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 h="1429526">
                  <a:moveTo>
                    <a:pt x="832104" y="1429526"/>
                  </a:moveTo>
                  <a:lnTo>
                    <a:pt x="228600" y="1429526"/>
                  </a:lnTo>
                  <a:lnTo>
                    <a:pt x="0" y="972326"/>
                  </a:lnTo>
                  <a:lnTo>
                    <a:pt x="543363" y="0"/>
                  </a:lnTo>
                  <a:lnTo>
                    <a:pt x="1060704" y="972326"/>
                  </a:lnTo>
                  <a:lnTo>
                    <a:pt x="832104" y="1429526"/>
                  </a:lnTo>
                  <a:close/>
                </a:path>
              </a:pathLst>
            </a:custGeom>
            <a:solidFill>
              <a:srgbClr val="F8B2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7" name="Hexagon 9"/>
            <p:cNvSpPr/>
            <p:nvPr/>
          </p:nvSpPr>
          <p:spPr>
            <a:xfrm>
              <a:off x="4115403" y="1760695"/>
              <a:ext cx="913197" cy="79450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8" name="矩形 7"/>
          <p:cNvSpPr/>
          <p:nvPr/>
        </p:nvSpPr>
        <p:spPr>
          <a:xfrm>
            <a:off x="10523915" y="923846"/>
            <a:ext cx="800219" cy="830997"/>
          </a:xfrm>
          <a:prstGeom prst="rect">
            <a:avLst/>
          </a:prstGeom>
        </p:spPr>
        <p:txBody>
          <a:bodyPr wrap="none">
            <a:spAutoFit/>
          </a:bodyPr>
          <a:lstStyle/>
          <a:p>
            <a:pPr algn="ctr"/>
            <a:r>
              <a:rPr lang="zh-TW" altLang="en-US" sz="2400" b="1" dirty="0" smtClean="0">
                <a:solidFill>
                  <a:srgbClr val="C00000"/>
                </a:solidFill>
                <a:latin typeface="微軟正黑體" panose="020B0604030504040204" pitchFamily="34" charset="-120"/>
                <a:ea typeface="微軟正黑體" panose="020B0604030504040204" pitchFamily="34" charset="-120"/>
              </a:rPr>
              <a:t>非常</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C00000"/>
                </a:solidFill>
                <a:latin typeface="微軟正黑體" panose="020B0604030504040204" pitchFamily="34" charset="-120"/>
                <a:ea typeface="微軟正黑體" panose="020B0604030504040204" pitchFamily="34" charset="-120"/>
              </a:rPr>
              <a:t>重要</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grpSp>
        <p:nvGrpSpPr>
          <p:cNvPr id="10" name="Google Shape;450;p38"/>
          <p:cNvGrpSpPr/>
          <p:nvPr/>
        </p:nvGrpSpPr>
        <p:grpSpPr>
          <a:xfrm>
            <a:off x="10645447" y="4666269"/>
            <a:ext cx="678687" cy="835028"/>
            <a:chOff x="584925" y="922575"/>
            <a:chExt cx="415200" cy="502525"/>
          </a:xfrm>
          <a:solidFill>
            <a:schemeClr val="bg1">
              <a:lumMod val="50000"/>
            </a:schemeClr>
          </a:solidFill>
        </p:grpSpPr>
        <p:sp>
          <p:nvSpPr>
            <p:cNvPr id="11" name="Google Shape;451;p38"/>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 name="Google Shape;452;p38"/>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453;p38"/>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6" name="群組 9"/>
          <p:cNvGrpSpPr>
            <a:grpSpLocks/>
          </p:cNvGrpSpPr>
          <p:nvPr/>
        </p:nvGrpSpPr>
        <p:grpSpPr bwMode="auto">
          <a:xfrm rot="999535">
            <a:off x="232398" y="3303993"/>
            <a:ext cx="511175" cy="735012"/>
            <a:chOff x="4198989" y="1871875"/>
            <a:chExt cx="2397031" cy="3854179"/>
          </a:xfrm>
        </p:grpSpPr>
        <p:sp>
          <p:nvSpPr>
            <p:cNvPr id="17" name="îṩ1iḍé"/>
            <p:cNvSpPr>
              <a:spLocks/>
            </p:cNvSpPr>
            <p:nvPr/>
          </p:nvSpPr>
          <p:spPr bwMode="auto">
            <a:xfrm>
              <a:off x="4198989" y="1871875"/>
              <a:ext cx="2397031" cy="2877112"/>
            </a:xfrm>
            <a:custGeom>
              <a:avLst/>
              <a:gdLst>
                <a:gd name="T0" fmla="*/ 1201349 w 423"/>
                <a:gd name="T1" fmla="*/ 0 h 508"/>
                <a:gd name="T2" fmla="*/ 0 w 423"/>
                <a:gd name="T3" fmla="*/ 1200685 h 508"/>
                <a:gd name="T4" fmla="*/ 328671 w 423"/>
                <a:gd name="T5" fmla="*/ 2038898 h 508"/>
                <a:gd name="T6" fmla="*/ 691342 w 423"/>
                <a:gd name="T7" fmla="*/ 2877112 h 508"/>
                <a:gd name="T8" fmla="*/ 1201349 w 423"/>
                <a:gd name="T9" fmla="*/ 2877112 h 508"/>
                <a:gd name="T10" fmla="*/ 1711355 w 423"/>
                <a:gd name="T11" fmla="*/ 2877112 h 508"/>
                <a:gd name="T12" fmla="*/ 2074027 w 423"/>
                <a:gd name="T13" fmla="*/ 2038898 h 508"/>
                <a:gd name="T14" fmla="*/ 2397031 w 423"/>
                <a:gd name="T15" fmla="*/ 1206348 h 508"/>
                <a:gd name="T16" fmla="*/ 1201349 w 423"/>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 name="ïsľïďe"/>
            <p:cNvSpPr>
              <a:spLocks/>
            </p:cNvSpPr>
            <p:nvPr/>
          </p:nvSpPr>
          <p:spPr bwMode="auto">
            <a:xfrm>
              <a:off x="4743309" y="3305359"/>
              <a:ext cx="1311774" cy="1524768"/>
            </a:xfrm>
            <a:custGeom>
              <a:avLst/>
              <a:gdLst>
                <a:gd name="T0" fmla="*/ 73505 w 232"/>
                <a:gd name="T1" fmla="*/ 215395 h 269"/>
                <a:gd name="T2" fmla="*/ 22617 w 232"/>
                <a:gd name="T3" fmla="*/ 209726 h 269"/>
                <a:gd name="T4" fmla="*/ 16963 w 232"/>
                <a:gd name="T5" fmla="*/ 260741 h 269"/>
                <a:gd name="T6" fmla="*/ 33925 w 232"/>
                <a:gd name="T7" fmla="*/ 289082 h 269"/>
                <a:gd name="T8" fmla="*/ 435373 w 232"/>
                <a:gd name="T9" fmla="*/ 1502095 h 269"/>
                <a:gd name="T10" fmla="*/ 469298 w 232"/>
                <a:gd name="T11" fmla="*/ 1524768 h 269"/>
                <a:gd name="T12" fmla="*/ 480607 w 232"/>
                <a:gd name="T13" fmla="*/ 1524768 h 269"/>
                <a:gd name="T14" fmla="*/ 503224 w 232"/>
                <a:gd name="T15" fmla="*/ 1473753 h 269"/>
                <a:gd name="T16" fmla="*/ 135701 w 232"/>
                <a:gd name="T17" fmla="*/ 357102 h 269"/>
                <a:gd name="T18" fmla="*/ 429719 w 232"/>
                <a:gd name="T19" fmla="*/ 391111 h 269"/>
                <a:gd name="T20" fmla="*/ 480607 w 232"/>
                <a:gd name="T21" fmla="*/ 362770 h 269"/>
                <a:gd name="T22" fmla="*/ 638924 w 232"/>
                <a:gd name="T23" fmla="*/ 413785 h 269"/>
                <a:gd name="T24" fmla="*/ 819859 w 232"/>
                <a:gd name="T25" fmla="*/ 351434 h 269"/>
                <a:gd name="T26" fmla="*/ 910326 w 232"/>
                <a:gd name="T27" fmla="*/ 385443 h 269"/>
                <a:gd name="T28" fmla="*/ 1187382 w 232"/>
                <a:gd name="T29" fmla="*/ 368438 h 269"/>
                <a:gd name="T30" fmla="*/ 825513 w 232"/>
                <a:gd name="T31" fmla="*/ 1473753 h 269"/>
                <a:gd name="T32" fmla="*/ 848130 w 232"/>
                <a:gd name="T33" fmla="*/ 1524768 h 269"/>
                <a:gd name="T34" fmla="*/ 859438 w 232"/>
                <a:gd name="T35" fmla="*/ 1524768 h 269"/>
                <a:gd name="T36" fmla="*/ 893363 w 232"/>
                <a:gd name="T37" fmla="*/ 1502095 h 269"/>
                <a:gd name="T38" fmla="*/ 1289157 w 232"/>
                <a:gd name="T39" fmla="*/ 283414 h 269"/>
                <a:gd name="T40" fmla="*/ 1300466 w 232"/>
                <a:gd name="T41" fmla="*/ 272078 h 269"/>
                <a:gd name="T42" fmla="*/ 1294811 w 232"/>
                <a:gd name="T43" fmla="*/ 221063 h 269"/>
                <a:gd name="T44" fmla="*/ 1243924 w 232"/>
                <a:gd name="T45" fmla="*/ 226731 h 269"/>
                <a:gd name="T46" fmla="*/ 932943 w 232"/>
                <a:gd name="T47" fmla="*/ 311756 h 269"/>
                <a:gd name="T48" fmla="*/ 870747 w 232"/>
                <a:gd name="T49" fmla="*/ 294751 h 269"/>
                <a:gd name="T50" fmla="*/ 904672 w 232"/>
                <a:gd name="T51" fmla="*/ 175717 h 269"/>
                <a:gd name="T52" fmla="*/ 825513 w 232"/>
                <a:gd name="T53" fmla="*/ 17005 h 269"/>
                <a:gd name="T54" fmla="*/ 746354 w 232"/>
                <a:gd name="T55" fmla="*/ 17005 h 269"/>
                <a:gd name="T56" fmla="*/ 695466 w 232"/>
                <a:gd name="T57" fmla="*/ 181385 h 269"/>
                <a:gd name="T58" fmla="*/ 757663 w 232"/>
                <a:gd name="T59" fmla="*/ 306087 h 269"/>
                <a:gd name="T60" fmla="*/ 537149 w 232"/>
                <a:gd name="T61" fmla="*/ 311756 h 269"/>
                <a:gd name="T62" fmla="*/ 582382 w 232"/>
                <a:gd name="T63" fmla="*/ 181385 h 269"/>
                <a:gd name="T64" fmla="*/ 520186 w 232"/>
                <a:gd name="T65" fmla="*/ 22673 h 269"/>
                <a:gd name="T66" fmla="*/ 435373 w 232"/>
                <a:gd name="T67" fmla="*/ 22673 h 269"/>
                <a:gd name="T68" fmla="*/ 373177 w 232"/>
                <a:gd name="T69" fmla="*/ 181385 h 269"/>
                <a:gd name="T70" fmla="*/ 424065 w 232"/>
                <a:gd name="T71" fmla="*/ 311756 h 269"/>
                <a:gd name="T72" fmla="*/ 407102 w 232"/>
                <a:gd name="T73" fmla="*/ 317424 h 269"/>
                <a:gd name="T74" fmla="*/ 73505 w 232"/>
                <a:gd name="T75" fmla="*/ 215395 h 269"/>
                <a:gd name="T76" fmla="*/ 791588 w 232"/>
                <a:gd name="T77" fmla="*/ 79356 h 269"/>
                <a:gd name="T78" fmla="*/ 791588 w 232"/>
                <a:gd name="T79" fmla="*/ 79356 h 269"/>
                <a:gd name="T80" fmla="*/ 791588 w 232"/>
                <a:gd name="T81" fmla="*/ 79356 h 269"/>
                <a:gd name="T82" fmla="*/ 831167 w 232"/>
                <a:gd name="T83" fmla="*/ 181385 h 269"/>
                <a:gd name="T84" fmla="*/ 808550 w 232"/>
                <a:gd name="T85" fmla="*/ 255073 h 269"/>
                <a:gd name="T86" fmla="*/ 768971 w 232"/>
                <a:gd name="T87" fmla="*/ 175717 h 269"/>
                <a:gd name="T88" fmla="*/ 791588 w 232"/>
                <a:gd name="T89" fmla="*/ 79356 h 269"/>
                <a:gd name="T90" fmla="*/ 474953 w 232"/>
                <a:gd name="T91" fmla="*/ 85024 h 269"/>
                <a:gd name="T92" fmla="*/ 474953 w 232"/>
                <a:gd name="T93" fmla="*/ 85024 h 269"/>
                <a:gd name="T94" fmla="*/ 480607 w 232"/>
                <a:gd name="T95" fmla="*/ 90693 h 269"/>
                <a:gd name="T96" fmla="*/ 503224 w 232"/>
                <a:gd name="T97" fmla="*/ 175717 h 269"/>
                <a:gd name="T98" fmla="*/ 480607 w 232"/>
                <a:gd name="T99" fmla="*/ 266409 h 269"/>
                <a:gd name="T100" fmla="*/ 446682 w 232"/>
                <a:gd name="T101" fmla="*/ 175717 h 269"/>
                <a:gd name="T102" fmla="*/ 474953 w 232"/>
                <a:gd name="T103" fmla="*/ 85024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 name="í$ḷïďe"/>
            <p:cNvSpPr>
              <a:spLocks/>
            </p:cNvSpPr>
            <p:nvPr/>
          </p:nvSpPr>
          <p:spPr bwMode="auto">
            <a:xfrm>
              <a:off x="4878543" y="4748987"/>
              <a:ext cx="1034543" cy="476702"/>
            </a:xfrm>
            <a:custGeom>
              <a:avLst/>
              <a:gdLst>
                <a:gd name="T0" fmla="*/ 938438 w 183"/>
                <a:gd name="T1" fmla="*/ 0 h 84"/>
                <a:gd name="T2" fmla="*/ 96105 w 183"/>
                <a:gd name="T3" fmla="*/ 0 h 84"/>
                <a:gd name="T4" fmla="*/ 11306 w 183"/>
                <a:gd name="T5" fmla="*/ 136201 h 84"/>
                <a:gd name="T6" fmla="*/ 96105 w 183"/>
                <a:gd name="T7" fmla="*/ 278076 h 84"/>
                <a:gd name="T8" fmla="*/ 378767 w 183"/>
                <a:gd name="T9" fmla="*/ 278076 h 84"/>
                <a:gd name="T10" fmla="*/ 73492 w 183"/>
                <a:gd name="T11" fmla="*/ 334826 h 84"/>
                <a:gd name="T12" fmla="*/ 16960 w 183"/>
                <a:gd name="T13" fmla="*/ 425627 h 84"/>
                <a:gd name="T14" fmla="*/ 96105 w 183"/>
                <a:gd name="T15" fmla="*/ 476702 h 84"/>
                <a:gd name="T16" fmla="*/ 124371 w 183"/>
                <a:gd name="T17" fmla="*/ 465352 h 84"/>
                <a:gd name="T18" fmla="*/ 966704 w 183"/>
                <a:gd name="T19" fmla="*/ 187276 h 84"/>
                <a:gd name="T20" fmla="*/ 1028890 w 183"/>
                <a:gd name="T21" fmla="*/ 79450 h 84"/>
                <a:gd name="T22" fmla="*/ 938438 w 18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 name="ïṣḻïḓe"/>
            <p:cNvSpPr>
              <a:spLocks/>
            </p:cNvSpPr>
            <p:nvPr/>
          </p:nvSpPr>
          <p:spPr bwMode="auto">
            <a:xfrm>
              <a:off x="4885305" y="5022835"/>
              <a:ext cx="1034543" cy="703219"/>
            </a:xfrm>
            <a:custGeom>
              <a:avLst/>
              <a:gdLst>
                <a:gd name="T0" fmla="*/ 932785 w 183"/>
                <a:gd name="T1" fmla="*/ 351610 h 124"/>
                <a:gd name="T2" fmla="*/ 650123 w 183"/>
                <a:gd name="T3" fmla="*/ 351610 h 124"/>
                <a:gd name="T4" fmla="*/ 961051 w 183"/>
                <a:gd name="T5" fmla="*/ 215503 h 124"/>
                <a:gd name="T6" fmla="*/ 1017583 w 183"/>
                <a:gd name="T7" fmla="*/ 79396 h 124"/>
                <a:gd name="T8" fmla="*/ 904518 w 183"/>
                <a:gd name="T9" fmla="*/ 17013 h 124"/>
                <a:gd name="T10" fmla="*/ 67839 w 183"/>
                <a:gd name="T11" fmla="*/ 283556 h 124"/>
                <a:gd name="T12" fmla="*/ 5653 w 183"/>
                <a:gd name="T13" fmla="*/ 396978 h 124"/>
                <a:gd name="T14" fmla="*/ 90452 w 183"/>
                <a:gd name="T15" fmla="*/ 493388 h 124"/>
                <a:gd name="T16" fmla="*/ 169597 w 183"/>
                <a:gd name="T17" fmla="*/ 493388 h 124"/>
                <a:gd name="T18" fmla="*/ 305275 w 183"/>
                <a:gd name="T19" fmla="*/ 703219 h 124"/>
                <a:gd name="T20" fmla="*/ 717962 w 183"/>
                <a:gd name="T21" fmla="*/ 703219 h 124"/>
                <a:gd name="T22" fmla="*/ 853639 w 183"/>
                <a:gd name="T23" fmla="*/ 493388 h 124"/>
                <a:gd name="T24" fmla="*/ 932785 w 183"/>
                <a:gd name="T25" fmla="*/ 493388 h 124"/>
                <a:gd name="T26" fmla="*/ 1023237 w 183"/>
                <a:gd name="T27" fmla="*/ 425334 h 124"/>
                <a:gd name="T28" fmla="*/ 932785 w 183"/>
                <a:gd name="T29" fmla="*/ 35161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3042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304800"/>
            <a:ext cx="10515600" cy="842963"/>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集體報名確認報名進度</a:t>
            </a:r>
            <a:r>
              <a:rPr lang="en-US" altLang="zh-TW" sz="3600" b="1" dirty="0" smtClean="0">
                <a:solidFill>
                  <a:srgbClr val="0033CC"/>
                </a:solidFill>
                <a:latin typeface="微軟正黑體" panose="020B0604030504040204" pitchFamily="34" charset="-120"/>
                <a:ea typeface="微軟正黑體" panose="020B0604030504040204" pitchFamily="34" charset="-120"/>
              </a:rPr>
              <a:t>(10/10)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533525" y="1397000"/>
            <a:ext cx="2933700" cy="622300"/>
          </a:xfrm>
        </p:spPr>
        <p:txBody>
          <a:bodyPr>
            <a:noAutofit/>
          </a:bodyPr>
          <a:lstStyle/>
          <a:p>
            <a:pPr marL="0" indent="0">
              <a:lnSpc>
                <a:spcPct val="110000"/>
              </a:lnSpc>
              <a:spcBef>
                <a:spcPts val="0"/>
              </a:spcBef>
              <a:buNone/>
            </a:pPr>
            <a:r>
              <a:rPr lang="zh-TW" altLang="en-US" sz="3600" b="1" dirty="0">
                <a:solidFill>
                  <a:schemeClr val="accent6">
                    <a:lumMod val="75000"/>
                  </a:schemeClr>
                </a:solidFill>
                <a:latin typeface="微軟正黑體" pitchFamily="34" charset="-120"/>
                <a:ea typeface="微軟正黑體" pitchFamily="34" charset="-120"/>
              </a:rPr>
              <a:t>確認報名</a:t>
            </a:r>
            <a:r>
              <a:rPr lang="zh-TW" altLang="en-US" sz="3600" b="1" dirty="0" smtClean="0">
                <a:solidFill>
                  <a:schemeClr val="accent6">
                    <a:lumMod val="75000"/>
                  </a:schemeClr>
                </a:solidFill>
                <a:latin typeface="微軟正黑體" pitchFamily="34" charset="-120"/>
                <a:ea typeface="微軟正黑體" pitchFamily="34" charset="-120"/>
              </a:rPr>
              <a:t>手續</a:t>
            </a:r>
            <a:endParaRPr lang="en-US" altLang="zh-TW" sz="3600" b="1" dirty="0">
              <a:solidFill>
                <a:schemeClr val="accent6">
                  <a:lumMod val="75000"/>
                </a:schemeClr>
              </a:solidFill>
              <a:latin typeface="微軟正黑體" pitchFamily="34" charset="-120"/>
              <a:ea typeface="微軟正黑體" pitchFamily="34" charset="-120"/>
            </a:endParaRPr>
          </a:p>
        </p:txBody>
      </p:sp>
      <p:pic>
        <p:nvPicPr>
          <p:cNvPr id="5" name="Picture 2" descr="https://pixabay.com/static/uploads/photo/2013/07/12/12/40/check-146099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248" y="1314450"/>
            <a:ext cx="77427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650927" y="2325717"/>
            <a:ext cx="10890145" cy="3657411"/>
          </a:xfrm>
          <a:prstGeom prst="rect">
            <a:avLst/>
          </a:prstGeom>
          <a:noFill/>
        </p:spPr>
        <p:txBody>
          <a:bodyPr wrap="square" rtlCol="0">
            <a:spAutoFit/>
          </a:bodyPr>
          <a:lstStyle/>
          <a:p>
            <a:pPr indent="-342900" fontAlgn="auto">
              <a:lnSpc>
                <a:spcPct val="130000"/>
              </a:lnSpc>
              <a:spcBef>
                <a:spcPts val="600"/>
              </a:spcBef>
              <a:spcAft>
                <a:spcPts val="600"/>
              </a:spcAft>
              <a:buSzPct val="85000"/>
              <a:buFont typeface="Wingdings" pitchFamily="2" charset="2"/>
              <a:buChar char="u"/>
              <a:defRPr/>
            </a:pPr>
            <a:r>
              <a:rPr lang="zh-TW" altLang="en-US" sz="3000" b="1" dirty="0">
                <a:solidFill>
                  <a:srgbClr val="2F5597"/>
                </a:solidFill>
                <a:latin typeface="微軟正黑體" pitchFamily="34" charset="-120"/>
                <a:ea typeface="微軟正黑體" pitchFamily="34" charset="-120"/>
              </a:rPr>
              <a:t>本會訂於</a:t>
            </a:r>
            <a:r>
              <a:rPr lang="en-US" altLang="zh-TW" sz="3000" b="1" dirty="0">
                <a:solidFill>
                  <a:srgbClr val="C00000"/>
                </a:solidFill>
                <a:latin typeface="微軟正黑體" pitchFamily="34" charset="-120"/>
                <a:ea typeface="微軟正黑體" pitchFamily="34" charset="-120"/>
              </a:rPr>
              <a:t>110</a:t>
            </a:r>
            <a:r>
              <a:rPr lang="zh-TW" altLang="en-US" sz="3000" b="1" dirty="0">
                <a:solidFill>
                  <a:srgbClr val="C00000"/>
                </a:solidFill>
                <a:latin typeface="微軟正黑體" pitchFamily="34" charset="-120"/>
                <a:ea typeface="微軟正黑體" pitchFamily="34" charset="-120"/>
              </a:rPr>
              <a:t>年</a:t>
            </a:r>
            <a:r>
              <a:rPr lang="en-US" altLang="zh-TW" sz="3000" b="1" u="heavy" dirty="0">
                <a:solidFill>
                  <a:srgbClr val="C00000"/>
                </a:solidFill>
                <a:latin typeface="微軟正黑體" pitchFamily="34" charset="-120"/>
                <a:ea typeface="微軟正黑體" pitchFamily="34" charset="-120"/>
              </a:rPr>
              <a:t>5</a:t>
            </a:r>
            <a:r>
              <a:rPr lang="zh-TW" altLang="en-US" sz="3000" b="1" u="heavy" dirty="0">
                <a:solidFill>
                  <a:srgbClr val="C00000"/>
                </a:solidFill>
                <a:latin typeface="微軟正黑體" pitchFamily="34" charset="-120"/>
                <a:ea typeface="微軟正黑體" pitchFamily="34" charset="-120"/>
              </a:rPr>
              <a:t>月</a:t>
            </a:r>
            <a:r>
              <a:rPr lang="en-US" altLang="zh-TW" sz="3000" b="1" u="heavy" dirty="0">
                <a:solidFill>
                  <a:srgbClr val="C00000"/>
                </a:solidFill>
                <a:latin typeface="微軟正黑體" pitchFamily="34" charset="-120"/>
                <a:ea typeface="微軟正黑體" pitchFamily="34" charset="-120"/>
              </a:rPr>
              <a:t>25</a:t>
            </a:r>
            <a:r>
              <a:rPr lang="zh-TW" altLang="en-US" sz="3000" b="1" u="heavy" dirty="0">
                <a:solidFill>
                  <a:srgbClr val="C00000"/>
                </a:solidFill>
                <a:latin typeface="微軟正黑體" pitchFamily="34" charset="-120"/>
                <a:ea typeface="微軟正黑體" pitchFamily="34" charset="-120"/>
              </a:rPr>
              <a:t>日</a:t>
            </a:r>
            <a:r>
              <a:rPr lang="en-US" altLang="zh-TW" sz="3000" b="1" u="heavy" dirty="0">
                <a:solidFill>
                  <a:srgbClr val="C00000"/>
                </a:solidFill>
                <a:latin typeface="微軟正黑體" pitchFamily="34" charset="-120"/>
                <a:ea typeface="微軟正黑體" pitchFamily="34" charset="-120"/>
              </a:rPr>
              <a:t>(</a:t>
            </a:r>
            <a:r>
              <a:rPr lang="zh-TW" altLang="en-US" sz="3000" b="1" u="heavy" dirty="0">
                <a:solidFill>
                  <a:srgbClr val="C00000"/>
                </a:solidFill>
                <a:latin typeface="微軟正黑體" pitchFamily="34" charset="-120"/>
                <a:ea typeface="微軟正黑體" pitchFamily="34" charset="-120"/>
              </a:rPr>
              <a:t>二</a:t>
            </a:r>
            <a:r>
              <a:rPr lang="en-US" altLang="zh-TW" sz="3000" b="1" u="heavy" dirty="0">
                <a:solidFill>
                  <a:srgbClr val="C00000"/>
                </a:solidFill>
                <a:latin typeface="微軟正黑體" pitchFamily="34" charset="-120"/>
                <a:ea typeface="微軟正黑體" pitchFamily="34" charset="-120"/>
              </a:rPr>
              <a:t>)</a:t>
            </a:r>
            <a:r>
              <a:rPr lang="en-US" altLang="zh-TW" sz="3000" b="1" dirty="0">
                <a:solidFill>
                  <a:srgbClr val="C00000"/>
                </a:solidFill>
                <a:latin typeface="微軟正黑體" pitchFamily="34" charset="-120"/>
                <a:ea typeface="微軟正黑體" pitchFamily="34" charset="-120"/>
              </a:rPr>
              <a:t>12:00</a:t>
            </a:r>
            <a:r>
              <a:rPr lang="zh-TW" altLang="en-US" sz="3000" b="1" dirty="0">
                <a:solidFill>
                  <a:srgbClr val="C00000"/>
                </a:solidFill>
                <a:latin typeface="微軟正黑體" pitchFamily="34" charset="-120"/>
                <a:ea typeface="微軟正黑體" pitchFamily="34" charset="-120"/>
              </a:rPr>
              <a:t>起至</a:t>
            </a:r>
            <a:r>
              <a:rPr lang="en-US" altLang="zh-TW" sz="3000" b="1" u="heavy" dirty="0">
                <a:solidFill>
                  <a:srgbClr val="C00000"/>
                </a:solidFill>
                <a:latin typeface="微軟正黑體" pitchFamily="34" charset="-120"/>
                <a:ea typeface="微軟正黑體" pitchFamily="34" charset="-120"/>
              </a:rPr>
              <a:t>5</a:t>
            </a:r>
            <a:r>
              <a:rPr lang="zh-TW" altLang="en-US" sz="3000" b="1" u="heavy" dirty="0">
                <a:solidFill>
                  <a:srgbClr val="C00000"/>
                </a:solidFill>
                <a:latin typeface="微軟正黑體" pitchFamily="34" charset="-120"/>
                <a:ea typeface="微軟正黑體" pitchFamily="34" charset="-120"/>
              </a:rPr>
              <a:t>月</a:t>
            </a:r>
            <a:r>
              <a:rPr lang="en-US" altLang="zh-TW" sz="3000" b="1" u="heavy" dirty="0">
                <a:solidFill>
                  <a:srgbClr val="C00000"/>
                </a:solidFill>
                <a:latin typeface="微軟正黑體" pitchFamily="34" charset="-120"/>
                <a:ea typeface="微軟正黑體" pitchFamily="34" charset="-120"/>
              </a:rPr>
              <a:t>27</a:t>
            </a:r>
            <a:r>
              <a:rPr lang="zh-TW" altLang="en-US" sz="3000" b="1" u="heavy" dirty="0">
                <a:solidFill>
                  <a:srgbClr val="C00000"/>
                </a:solidFill>
                <a:latin typeface="微軟正黑體" pitchFamily="34" charset="-120"/>
                <a:ea typeface="微軟正黑體" pitchFamily="34" charset="-120"/>
              </a:rPr>
              <a:t>日</a:t>
            </a:r>
            <a:r>
              <a:rPr lang="en-US" altLang="zh-TW" sz="3000" b="1" u="heavy" dirty="0">
                <a:solidFill>
                  <a:srgbClr val="C00000"/>
                </a:solidFill>
                <a:latin typeface="微軟正黑體" pitchFamily="34" charset="-120"/>
                <a:ea typeface="微軟正黑體" pitchFamily="34" charset="-120"/>
              </a:rPr>
              <a:t>(</a:t>
            </a:r>
            <a:r>
              <a:rPr lang="zh-TW" altLang="en-US" sz="3000" b="1" u="heavy" dirty="0">
                <a:solidFill>
                  <a:srgbClr val="C00000"/>
                </a:solidFill>
                <a:latin typeface="微軟正黑體" pitchFamily="34" charset="-120"/>
                <a:ea typeface="微軟正黑體" pitchFamily="34" charset="-120"/>
              </a:rPr>
              <a:t>四</a:t>
            </a:r>
            <a:r>
              <a:rPr lang="en-US" altLang="zh-TW" sz="3000" b="1" u="heavy" dirty="0">
                <a:solidFill>
                  <a:srgbClr val="C00000"/>
                </a:solidFill>
                <a:latin typeface="微軟正黑體" pitchFamily="34" charset="-120"/>
                <a:ea typeface="微軟正黑體" pitchFamily="34" charset="-120"/>
              </a:rPr>
              <a:t>)</a:t>
            </a:r>
            <a:r>
              <a:rPr lang="en-US" altLang="zh-TW" sz="3000" b="1" dirty="0">
                <a:solidFill>
                  <a:srgbClr val="C00000"/>
                </a:solidFill>
                <a:latin typeface="微軟正黑體" pitchFamily="34" charset="-120"/>
                <a:ea typeface="微軟正黑體" pitchFamily="34" charset="-120"/>
              </a:rPr>
              <a:t>17:00</a:t>
            </a:r>
            <a:r>
              <a:rPr lang="zh-TW" altLang="en-US" sz="3000" b="1" dirty="0">
                <a:solidFill>
                  <a:srgbClr val="C00000"/>
                </a:solidFill>
                <a:latin typeface="微軟正黑體" pitchFamily="34" charset="-120"/>
                <a:ea typeface="微軟正黑體" pitchFamily="34" charset="-120"/>
              </a:rPr>
              <a:t>前</a:t>
            </a:r>
            <a:r>
              <a:rPr lang="zh-TW" altLang="en-US" sz="3000" b="1" dirty="0" smtClean="0">
                <a:solidFill>
                  <a:srgbClr val="C00000"/>
                </a:solidFill>
                <a:latin typeface="微軟正黑體" pitchFamily="34" charset="-120"/>
                <a:ea typeface="微軟正黑體" pitchFamily="34" charset="-120"/>
              </a:rPr>
              <a:t>，</a:t>
            </a:r>
            <a:endParaRPr lang="en-US" altLang="zh-TW" sz="3000" b="1" dirty="0" smtClean="0">
              <a:solidFill>
                <a:srgbClr val="C00000"/>
              </a:solidFill>
              <a:latin typeface="微軟正黑體" pitchFamily="34" charset="-120"/>
              <a:ea typeface="微軟正黑體" pitchFamily="34" charset="-120"/>
            </a:endParaRPr>
          </a:p>
          <a:p>
            <a:pPr fontAlgn="auto">
              <a:lnSpc>
                <a:spcPct val="130000"/>
              </a:lnSpc>
              <a:spcBef>
                <a:spcPts val="600"/>
              </a:spcBef>
              <a:spcAft>
                <a:spcPts val="600"/>
              </a:spcAft>
              <a:buSzPct val="85000"/>
              <a:defRPr/>
            </a:pPr>
            <a:r>
              <a:rPr lang="en-US" altLang="zh-TW" sz="3000" b="1" dirty="0">
                <a:solidFill>
                  <a:srgbClr val="C00000"/>
                </a:solidFill>
                <a:latin typeface="微軟正黑體" pitchFamily="34" charset="-120"/>
                <a:ea typeface="微軟正黑體" pitchFamily="34" charset="-120"/>
              </a:rPr>
              <a:t> </a:t>
            </a:r>
            <a:r>
              <a:rPr lang="en-US" altLang="zh-TW" sz="3000" b="1" dirty="0" smtClean="0">
                <a:solidFill>
                  <a:srgbClr val="C00000"/>
                </a:solidFill>
                <a:latin typeface="微軟正黑體" pitchFamily="34" charset="-120"/>
                <a:ea typeface="微軟正黑體" pitchFamily="34" charset="-120"/>
              </a:rPr>
              <a:t>   </a:t>
            </a:r>
            <a:r>
              <a:rPr lang="zh-TW" altLang="en-US" sz="3000" b="1" dirty="0" smtClean="0">
                <a:solidFill>
                  <a:srgbClr val="C00000"/>
                </a:solidFill>
                <a:latin typeface="微軟正黑體" pitchFamily="34" charset="-120"/>
                <a:ea typeface="微軟正黑體" pitchFamily="34" charset="-120"/>
              </a:rPr>
              <a:t>開放</a:t>
            </a:r>
            <a:r>
              <a:rPr lang="zh-TW" altLang="en-US" sz="3000" b="1" dirty="0">
                <a:solidFill>
                  <a:srgbClr val="C00000"/>
                </a:solidFill>
                <a:latin typeface="微軟正黑體" pitchFamily="34" charset="-120"/>
                <a:ea typeface="微軟正黑體" pitchFamily="34" charset="-120"/>
              </a:rPr>
              <a:t>查詢是否完成報名手續</a:t>
            </a:r>
            <a:r>
              <a:rPr lang="zh-TW" altLang="en-US" sz="3000" b="1" dirty="0">
                <a:solidFill>
                  <a:srgbClr val="2F5597"/>
                </a:solidFill>
                <a:latin typeface="微軟正黑體" pitchFamily="34" charset="-120"/>
                <a:ea typeface="微軟正黑體" pitchFamily="34" charset="-120"/>
              </a:rPr>
              <a:t>，以確認各國中學校報名收件狀況。</a:t>
            </a:r>
            <a:endParaRPr lang="en-US" altLang="zh-TW" sz="3000" b="1" dirty="0">
              <a:solidFill>
                <a:srgbClr val="2F5597"/>
              </a:solidFill>
              <a:latin typeface="微軟正黑體" pitchFamily="34" charset="-120"/>
              <a:ea typeface="微軟正黑體" pitchFamily="34" charset="-120"/>
            </a:endParaRPr>
          </a:p>
          <a:p>
            <a:pPr indent="-342900" fontAlgn="auto">
              <a:lnSpc>
                <a:spcPct val="130000"/>
              </a:lnSpc>
              <a:spcBef>
                <a:spcPts val="600"/>
              </a:spcBef>
              <a:spcAft>
                <a:spcPts val="600"/>
              </a:spcAft>
              <a:buSzPct val="85000"/>
              <a:buFont typeface="Wingdings" pitchFamily="2" charset="2"/>
              <a:buChar char="u"/>
              <a:defRPr/>
            </a:pPr>
            <a:r>
              <a:rPr lang="zh-TW" altLang="en-US" sz="3000" b="1" dirty="0">
                <a:solidFill>
                  <a:srgbClr val="2F5597"/>
                </a:solidFill>
                <a:latin typeface="微軟正黑體" pitchFamily="34" charset="-120"/>
                <a:ea typeface="微軟正黑體" pitchFamily="34" charset="-120"/>
              </a:rPr>
              <a:t>報名進度查詢網址：</a:t>
            </a:r>
            <a:r>
              <a:rPr lang="en-US" altLang="zh-TW" sz="3000" b="1" dirty="0">
                <a:solidFill>
                  <a:srgbClr val="2F5597"/>
                </a:solidFill>
                <a:latin typeface="微軟正黑體" pitchFamily="34" charset="-120"/>
                <a:ea typeface="微軟正黑體" pitchFamily="34" charset="-120"/>
              </a:rPr>
              <a:t> </a:t>
            </a:r>
            <a:r>
              <a:rPr lang="en-US" altLang="zh-TW" sz="3000" b="1" dirty="0">
                <a:solidFill>
                  <a:srgbClr val="2F5597"/>
                </a:solidFill>
                <a:latin typeface="微軟正黑體" pitchFamily="34" charset="-120"/>
                <a:ea typeface="微軟正黑體" pitchFamily="34" charset="-120"/>
                <a:hlinkClick r:id="rId4"/>
              </a:rPr>
              <a:t>https://www.jctv.ntut.edu.tw/u5/</a:t>
            </a:r>
            <a:endParaRPr lang="en-US" altLang="zh-TW" sz="3000" b="1" dirty="0">
              <a:solidFill>
                <a:srgbClr val="2F5597"/>
              </a:solidFill>
              <a:latin typeface="微軟正黑體" pitchFamily="34" charset="-120"/>
              <a:ea typeface="微軟正黑體" pitchFamily="34" charset="-120"/>
            </a:endParaRPr>
          </a:p>
          <a:p>
            <a:pPr indent="-342900" fontAlgn="auto">
              <a:lnSpc>
                <a:spcPct val="130000"/>
              </a:lnSpc>
              <a:spcBef>
                <a:spcPts val="600"/>
              </a:spcBef>
              <a:spcAft>
                <a:spcPts val="600"/>
              </a:spcAft>
              <a:buSzPct val="85000"/>
              <a:buFont typeface="Wingdings" pitchFamily="2" charset="2"/>
              <a:buChar char="u"/>
              <a:defRPr/>
            </a:pPr>
            <a:r>
              <a:rPr lang="zh-TW" altLang="en-US" sz="3000" b="1" dirty="0">
                <a:solidFill>
                  <a:srgbClr val="2F5597"/>
                </a:solidFill>
                <a:latin typeface="微軟正黑體" pitchFamily="34" charset="-120"/>
                <a:ea typeface="微軟正黑體" pitchFamily="34" charset="-120"/>
              </a:rPr>
              <a:t>如報名資料已寄送</a:t>
            </a:r>
            <a:r>
              <a:rPr lang="en-US" altLang="zh-TW" sz="3000" b="1" dirty="0">
                <a:solidFill>
                  <a:srgbClr val="2F5597"/>
                </a:solidFill>
                <a:latin typeface="微軟正黑體" pitchFamily="34" charset="-120"/>
                <a:ea typeface="微軟正黑體" pitchFamily="34" charset="-120"/>
              </a:rPr>
              <a:t>3-5</a:t>
            </a:r>
            <a:r>
              <a:rPr lang="zh-TW" altLang="en-US" sz="3000" b="1" dirty="0">
                <a:solidFill>
                  <a:srgbClr val="2F5597"/>
                </a:solidFill>
                <a:latin typeface="微軟正黑體" pitchFamily="34" charset="-120"/>
                <a:ea typeface="微軟正黑體" pitchFamily="34" charset="-120"/>
              </a:rPr>
              <a:t>日後，經查詢系統顯示為「未完成</a:t>
            </a:r>
            <a:r>
              <a:rPr lang="zh-TW" altLang="en-US" sz="3000" b="1" dirty="0" smtClean="0">
                <a:solidFill>
                  <a:srgbClr val="2F5597"/>
                </a:solidFill>
                <a:latin typeface="微軟正黑體" pitchFamily="34" charset="-120"/>
                <a:ea typeface="微軟正黑體" pitchFamily="34" charset="-120"/>
              </a:rPr>
              <a:t>報名</a:t>
            </a:r>
            <a:endParaRPr lang="en-US" altLang="zh-TW" sz="3000" b="1" dirty="0" smtClean="0">
              <a:solidFill>
                <a:srgbClr val="2F5597"/>
              </a:solidFill>
              <a:latin typeface="微軟正黑體" pitchFamily="34" charset="-120"/>
              <a:ea typeface="微軟正黑體" pitchFamily="34" charset="-120"/>
            </a:endParaRPr>
          </a:p>
          <a:p>
            <a:pPr fontAlgn="auto">
              <a:lnSpc>
                <a:spcPct val="130000"/>
              </a:lnSpc>
              <a:spcBef>
                <a:spcPts val="600"/>
              </a:spcBef>
              <a:spcAft>
                <a:spcPts val="600"/>
              </a:spcAft>
              <a:buSzPct val="85000"/>
              <a:defRPr/>
            </a:pPr>
            <a:r>
              <a:rPr lang="en-US" altLang="zh-TW" sz="3000" b="1" dirty="0">
                <a:solidFill>
                  <a:srgbClr val="2F5597"/>
                </a:solidFill>
                <a:latin typeface="微軟正黑體" pitchFamily="34" charset="-120"/>
                <a:ea typeface="微軟正黑體" pitchFamily="34" charset="-120"/>
              </a:rPr>
              <a:t> </a:t>
            </a:r>
            <a:r>
              <a:rPr lang="en-US" altLang="zh-TW" sz="3000" b="1" dirty="0" smtClean="0">
                <a:solidFill>
                  <a:srgbClr val="2F5597"/>
                </a:solidFill>
                <a:latin typeface="微軟正黑體" pitchFamily="34" charset="-120"/>
                <a:ea typeface="微軟正黑體" pitchFamily="34" charset="-120"/>
              </a:rPr>
              <a:t>  </a:t>
            </a:r>
            <a:r>
              <a:rPr lang="zh-TW" altLang="en-US" sz="3000" b="1" dirty="0" smtClean="0">
                <a:solidFill>
                  <a:srgbClr val="2F5597"/>
                </a:solidFill>
                <a:latin typeface="微軟正黑體" pitchFamily="34" charset="-120"/>
                <a:ea typeface="微軟正黑體" pitchFamily="34" charset="-120"/>
              </a:rPr>
              <a:t>手續</a:t>
            </a:r>
            <a:r>
              <a:rPr lang="zh-TW" altLang="en-US" sz="3000" b="1" dirty="0">
                <a:solidFill>
                  <a:srgbClr val="2F5597"/>
                </a:solidFill>
                <a:latin typeface="微軟正黑體" pitchFamily="34" charset="-120"/>
                <a:ea typeface="微軟正黑體" pitchFamily="34" charset="-120"/>
              </a:rPr>
              <a:t>」，請速電本會（</a:t>
            </a:r>
            <a:r>
              <a:rPr lang="en-US" altLang="zh-TW" sz="3000" b="1" dirty="0">
                <a:solidFill>
                  <a:srgbClr val="2F5597"/>
                </a:solidFill>
                <a:latin typeface="微軟正黑體" pitchFamily="34" charset="-120"/>
                <a:ea typeface="微軟正黑體" pitchFamily="34" charset="-120"/>
              </a:rPr>
              <a:t>02-2772-5333</a:t>
            </a:r>
            <a:r>
              <a:rPr lang="zh-TW" altLang="en-US" sz="3000" b="1" dirty="0" smtClean="0">
                <a:solidFill>
                  <a:srgbClr val="2F5597"/>
                </a:solidFill>
                <a:latin typeface="微軟正黑體" pitchFamily="34" charset="-120"/>
                <a:ea typeface="微軟正黑體" pitchFamily="34" charset="-120"/>
              </a:rPr>
              <a:t>）。</a:t>
            </a:r>
            <a:endParaRPr lang="zh-TW" altLang="en-US" sz="3000" dirty="0"/>
          </a:p>
        </p:txBody>
      </p:sp>
      <p:sp>
        <p:nvSpPr>
          <p:cNvPr id="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8144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123824"/>
            <a:ext cx="10515600" cy="747713"/>
          </a:xfrm>
        </p:spPr>
        <p:txBody>
          <a:bodyPr>
            <a:normAutofit/>
          </a:body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陸、成績採計與計算</a:t>
            </a:r>
            <a:r>
              <a:rPr lang="en-US" altLang="zh-TW" sz="3600" b="1" dirty="0" smtClean="0">
                <a:solidFill>
                  <a:srgbClr val="0033CC"/>
                </a:solidFill>
                <a:latin typeface="微軟正黑體" panose="020B0604030504040204" pitchFamily="34" charset="-120"/>
                <a:ea typeface="微軟正黑體" panose="020B0604030504040204" pitchFamily="34" charset="-120"/>
              </a:rPr>
              <a:t>(1/6)</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507E7E64-AA15-47F5-BC4B-C9A9C96409D4}"/>
              </a:ext>
            </a:extLst>
          </p:cNvPr>
          <p:cNvGraphicFramePr>
            <a:graphicFrameLocks noGrp="1"/>
          </p:cNvGraphicFramePr>
          <p:nvPr>
            <p:extLst>
              <p:ext uri="{D42A27DB-BD31-4B8C-83A1-F6EECF244321}">
                <p14:modId xmlns:p14="http://schemas.microsoft.com/office/powerpoint/2010/main" val="3057511572"/>
              </p:ext>
            </p:extLst>
          </p:nvPr>
        </p:nvGraphicFramePr>
        <p:xfrm>
          <a:off x="177064" y="738447"/>
          <a:ext cx="11938000" cy="5989220"/>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534659036"/>
                    </a:ext>
                  </a:extLst>
                </a:gridCol>
                <a:gridCol w="1321713">
                  <a:extLst>
                    <a:ext uri="{9D8B030D-6E8A-4147-A177-3AD203B41FA5}">
                      <a16:colId xmlns:a16="http://schemas.microsoft.com/office/drawing/2014/main" val="3338494645"/>
                    </a:ext>
                  </a:extLst>
                </a:gridCol>
                <a:gridCol w="787765">
                  <a:extLst>
                    <a:ext uri="{9D8B030D-6E8A-4147-A177-3AD203B41FA5}">
                      <a16:colId xmlns:a16="http://schemas.microsoft.com/office/drawing/2014/main" val="3464380139"/>
                    </a:ext>
                  </a:extLst>
                </a:gridCol>
                <a:gridCol w="542759">
                  <a:extLst>
                    <a:ext uri="{9D8B030D-6E8A-4147-A177-3AD203B41FA5}">
                      <a16:colId xmlns:a16="http://schemas.microsoft.com/office/drawing/2014/main" val="1635924890"/>
                    </a:ext>
                  </a:extLst>
                </a:gridCol>
                <a:gridCol w="7983143">
                  <a:extLst>
                    <a:ext uri="{9D8B030D-6E8A-4147-A177-3AD203B41FA5}">
                      <a16:colId xmlns:a16="http://schemas.microsoft.com/office/drawing/2014/main" val="477924826"/>
                    </a:ext>
                  </a:extLst>
                </a:gridCol>
              </a:tblGrid>
              <a:tr h="385582">
                <a:tc gridSpan="2">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a:t>
                      </a: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採計</a:t>
                      </a: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項目</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積分上限</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a:t>
                      </a: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採計項目</a:t>
                      </a: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說明</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46439952"/>
                  </a:ext>
                </a:extLst>
              </a:tr>
              <a:tr h="683057">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志願</a:t>
                      </a:r>
                      <a:r>
                        <a:rPr lang="zh-TW" altLang="en-US" sz="2100" b="1" i="0" u="none" strike="noStrike" kern="1200" baseline="0" dirty="0">
                          <a:solidFill>
                            <a:schemeClr val="dk1"/>
                          </a:solidFill>
                          <a:latin typeface="Book Antiqua" pitchFamily="18" charset="0"/>
                          <a:ea typeface="標楷體" pitchFamily="65" charset="-120"/>
                          <a:cs typeface="+mn-cs"/>
                        </a:rPr>
                        <a:t>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smtClean="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smtClean="0">
                          <a:solidFill>
                            <a:schemeClr val="dk1"/>
                          </a:solidFill>
                          <a:latin typeface="Book Antiqua" pitchFamily="18" charset="0"/>
                          <a:ea typeface="標楷體" pitchFamily="65" charset="-120"/>
                          <a:cs typeface="+mn-cs"/>
                        </a:rPr>
                        <a:t>每五志願順序為一級別： 第</a:t>
                      </a:r>
                      <a:r>
                        <a:rPr lang="en-US" altLang="zh-TW" sz="1600" b="0" i="0" u="none" strike="noStrike" kern="1200" baseline="0" dirty="0" smtClean="0">
                          <a:solidFill>
                            <a:schemeClr val="dk1"/>
                          </a:solidFill>
                          <a:latin typeface="Book Antiqua" pitchFamily="18" charset="0"/>
                          <a:ea typeface="標楷體" pitchFamily="65" charset="-120"/>
                          <a:cs typeface="+mn-cs"/>
                        </a:rPr>
                        <a:t>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26</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25</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24</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23</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22</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30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21</a:t>
                      </a:r>
                      <a:r>
                        <a:rPr lang="zh-TW" altLang="en-US" sz="1600" b="0" i="0" u="none" strike="noStrike" kern="1200" baseline="0" dirty="0" smtClean="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30551228"/>
                  </a:ext>
                </a:extLst>
              </a:tr>
              <a:tr h="622079">
                <a:tc rowSpan="2">
                  <a:txBody>
                    <a:bodyPr/>
                    <a:lstStyle/>
                    <a:p>
                      <a:pPr marL="0" indent="0" algn="l"/>
                      <a:r>
                        <a:rPr lang="zh-TW" altLang="en-US" sz="2100" b="1" i="0" u="none" strike="noStrike" kern="1200" baseline="0" dirty="0" smtClean="0">
                          <a:solidFill>
                            <a:schemeClr val="dk1"/>
                          </a:solidFill>
                          <a:latin typeface="Book Antiqua" pitchFamily="18" charset="0"/>
                          <a:ea typeface="標楷體" pitchFamily="65" charset="-120"/>
                          <a:cs typeface="+mn-cs"/>
                        </a:rPr>
                        <a:t>多元學  </a:t>
                      </a:r>
                      <a:r>
                        <a:rPr lang="en-US" altLang="zh-TW" sz="2100" b="1" i="0" u="none" strike="noStrike" kern="1200" baseline="0" dirty="0" smtClean="0">
                          <a:solidFill>
                            <a:schemeClr val="dk1"/>
                          </a:solidFill>
                          <a:latin typeface="Book Antiqua" pitchFamily="18" charset="0"/>
                          <a:ea typeface="標楷體" pitchFamily="65" charset="-120"/>
                          <a:cs typeface="+mn-cs"/>
                        </a:rPr>
                        <a:t/>
                      </a:r>
                      <a:br>
                        <a:rPr lang="en-US" altLang="zh-TW" sz="2100" b="1" i="0" u="none" strike="noStrike" kern="1200" baseline="0" dirty="0" smtClean="0">
                          <a:solidFill>
                            <a:schemeClr val="dk1"/>
                          </a:solidFill>
                          <a:latin typeface="Book Antiqua" pitchFamily="18" charset="0"/>
                          <a:ea typeface="標楷體" pitchFamily="65" charset="-120"/>
                          <a:cs typeface="+mn-cs"/>
                        </a:rPr>
                      </a:br>
                      <a:r>
                        <a:rPr lang="zh-TW" altLang="en-US" sz="2100" b="1" i="0" u="none" strike="noStrike" kern="1200" baseline="0" dirty="0" smtClean="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smtClean="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smtClean="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簡章</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競賽項目：</a:t>
                      </a:r>
                      <a:r>
                        <a:rPr lang="en-US" altLang="zh-TW" sz="1800" b="0" i="0" u="none" strike="noStrike" kern="1200" baseline="0" dirty="0" smtClean="0">
                          <a:solidFill>
                            <a:srgbClr val="FF0000"/>
                          </a:solidFill>
                          <a:latin typeface="Book Antiqua" pitchFamily="18" charset="0"/>
                          <a:ea typeface="標楷體" pitchFamily="65" charset="-120"/>
                          <a:cs typeface="+mn-cs"/>
                        </a:rPr>
                        <a:t>7-1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600" b="0" i="0" u="none" strike="noStrike" kern="1200" baseline="0" dirty="0" smtClean="0">
                          <a:solidFill>
                            <a:schemeClr val="tx1"/>
                          </a:solidFill>
                          <a:latin typeface="Book Antiqua" pitchFamily="18" charset="0"/>
                          <a:ea typeface="標楷體" pitchFamily="65" charset="-120"/>
                          <a:cs typeface="+mn-cs"/>
                        </a:rPr>
                        <a:t>(</a:t>
                      </a:r>
                      <a:r>
                        <a:rPr lang="zh-TW" altLang="en-US" sz="1600" b="0" i="0" u="none" strike="noStrike" kern="1200" baseline="0" dirty="0" smtClean="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smtClean="0">
                          <a:solidFill>
                            <a:schemeClr val="tx1"/>
                          </a:solidFill>
                          <a:latin typeface="Book Antiqua" pitchFamily="18" charset="0"/>
                          <a:ea typeface="標楷體" pitchFamily="65" charset="-120"/>
                          <a:cs typeface="+mn-cs"/>
                        </a:rPr>
                        <a:t>1</a:t>
                      </a:r>
                      <a:r>
                        <a:rPr lang="zh-TW" altLang="en-US" sz="1600" b="0" i="0" u="none" strike="noStrike" kern="1200" baseline="0" dirty="0" smtClean="0">
                          <a:solidFill>
                            <a:schemeClr val="tx1"/>
                          </a:solidFill>
                          <a:latin typeface="Book Antiqua" pitchFamily="18" charset="0"/>
                          <a:ea typeface="標楷體" pitchFamily="65" charset="-120"/>
                          <a:cs typeface="+mn-cs"/>
                        </a:rPr>
                        <a:t>次採計</a:t>
                      </a:r>
                      <a:r>
                        <a:rPr lang="en-US" altLang="zh-TW" sz="1600" b="0" i="0" u="none" strike="noStrike" kern="1200" baseline="0" dirty="0" smtClean="0">
                          <a:solidFill>
                            <a:schemeClr val="tx1"/>
                          </a:solidFill>
                          <a:latin typeface="Book Antiqua" pitchFamily="18" charset="0"/>
                          <a:ea typeface="標楷體" pitchFamily="65" charset="-120"/>
                          <a:cs typeface="+mn-cs"/>
                        </a:rPr>
                        <a:t>)</a:t>
                      </a:r>
                      <a:endParaRPr lang="en-US" altLang="zh-TW" sz="1800" b="0" i="0" u="none" strike="noStrike" kern="1200" baseline="0" dirty="0" smtClean="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採計期限：國中就學期間至</a:t>
                      </a:r>
                      <a:r>
                        <a:rPr lang="en-US" altLang="zh-TW" sz="1800" b="0" i="0" u="none" strike="noStrike" kern="1200" baseline="0" dirty="0" smtClean="0">
                          <a:solidFill>
                            <a:schemeClr val="dk1"/>
                          </a:solidFill>
                          <a:latin typeface="Book Antiqua" pitchFamily="18" charset="0"/>
                          <a:ea typeface="標楷體" pitchFamily="65" charset="-120"/>
                          <a:cs typeface="+mn-cs"/>
                        </a:rPr>
                        <a:t>110.5.14(</a:t>
                      </a:r>
                      <a:r>
                        <a:rPr lang="zh-TW" altLang="en-US" sz="1800" b="0" i="0" u="none" strike="noStrike" kern="1200" baseline="0" dirty="0" smtClean="0">
                          <a:solidFill>
                            <a:schemeClr val="dk1"/>
                          </a:solidFill>
                          <a:latin typeface="Book Antiqua" pitchFamily="18" charset="0"/>
                          <a:ea typeface="標楷體" pitchFamily="65" charset="-120"/>
                          <a:cs typeface="+mn-cs"/>
                        </a:rPr>
                        <a:t>含</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前為限。</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63629787"/>
                  </a:ext>
                </a:extLst>
              </a:tr>
              <a:tr h="831273">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smtClean="0">
                          <a:solidFill>
                            <a:srgbClr val="0000FF"/>
                          </a:solidFill>
                          <a:latin typeface="Book Antiqua" pitchFamily="18" charset="0"/>
                          <a:ea typeface="標楷體" pitchFamily="65" charset="-120"/>
                          <a:cs typeface="+mn-cs"/>
                        </a:rPr>
                        <a:t>服務學習</a:t>
                      </a:r>
                      <a:r>
                        <a:rPr lang="zh-TW" altLang="en-US" sz="2100" b="1" i="0" u="none" strike="noStrike" kern="1200" baseline="0" dirty="0">
                          <a:solidFill>
                            <a:srgbClr val="0000FF"/>
                          </a:solidFill>
                          <a:latin typeface="Book Antiqua" pitchFamily="18" charset="0"/>
                          <a:ea typeface="標楷體" pitchFamily="65" charset="-120"/>
                          <a:cs typeface="+mn-cs"/>
                        </a:rPr>
                        <a:t>	</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smtClean="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smtClean="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小時</a:t>
                      </a:r>
                      <a:endParaRPr lang="en-US" altLang="zh-TW" sz="1800" b="0" i="0" u="none" strike="noStrike" kern="1200" baseline="0" dirty="0" smtClean="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得 </a:t>
                      </a:r>
                      <a:r>
                        <a:rPr lang="en-US" altLang="zh-TW" sz="1800" b="0" i="0" u="none" strike="noStrike" kern="1200" baseline="0" dirty="0" smtClean="0">
                          <a:solidFill>
                            <a:srgbClr val="FF0000"/>
                          </a:solidFill>
                          <a:latin typeface="Book Antiqua" pitchFamily="18" charset="0"/>
                          <a:ea typeface="標楷體" pitchFamily="65" charset="-120"/>
                          <a:cs typeface="+mn-cs"/>
                        </a:rPr>
                        <a:t>0.25 </a:t>
                      </a:r>
                      <a:r>
                        <a:rPr lang="zh-TW" altLang="en-US" sz="1800" b="0" i="0" u="none" strike="noStrike" kern="1200" baseline="0" dirty="0" smtClean="0">
                          <a:solidFill>
                            <a:schemeClr val="dk1"/>
                          </a:solidFill>
                          <a:latin typeface="Book Antiqua" pitchFamily="18" charset="0"/>
                          <a:ea typeface="標楷體" pitchFamily="65" charset="-120"/>
                          <a:cs typeface="+mn-cs"/>
                        </a:rPr>
                        <a:t>分。</a:t>
                      </a:r>
                      <a:endParaRPr lang="zh-TW" altLang="en-US" sz="1800" dirty="0" smtClean="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33073365"/>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技藝</a:t>
                      </a:r>
                      <a:r>
                        <a:rPr lang="zh-TW" altLang="en-US" sz="2100" b="1" i="0" u="none" strike="noStrike" kern="1200" baseline="0" dirty="0">
                          <a:solidFill>
                            <a:schemeClr val="dk1"/>
                          </a:solidFill>
                          <a:latin typeface="Book Antiqua" pitchFamily="18" charset="0"/>
                          <a:ea typeface="標楷體" pitchFamily="65" charset="-120"/>
                          <a:cs typeface="+mn-cs"/>
                        </a:rPr>
                        <a:t>優良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smtClean="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smtClean="0">
                          <a:solidFill>
                            <a:schemeClr val="dk1"/>
                          </a:solidFill>
                          <a:latin typeface="Book Antiqua" pitchFamily="18" charset="0"/>
                          <a:ea typeface="標楷體" pitchFamily="65" charset="-120"/>
                          <a:cs typeface="+mn-cs"/>
                        </a:rPr>
                        <a:t>90</a:t>
                      </a:r>
                      <a:r>
                        <a:rPr lang="zh-TW" altLang="en-US" sz="1800" b="0" i="0" u="none" strike="noStrike" kern="1200" baseline="0" dirty="0" smtClean="0">
                          <a:solidFill>
                            <a:schemeClr val="dk1"/>
                          </a:solidFill>
                          <a:latin typeface="Book Antiqua" pitchFamily="18" charset="0"/>
                          <a:ea typeface="標楷體" pitchFamily="65" charset="-120"/>
                          <a:cs typeface="+mn-cs"/>
                        </a:rPr>
                        <a:t>分以上：</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80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90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2.5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70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80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60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70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tx1"/>
                          </a:solidFill>
                          <a:latin typeface="Book Antiqua" pitchFamily="18" charset="0"/>
                          <a:ea typeface="標楷體" pitchFamily="65" charset="-120"/>
                          <a:cs typeface="+mn-cs"/>
                        </a:rPr>
                        <a:t>，其成績應於國中就學期間且至</a:t>
                      </a:r>
                      <a:r>
                        <a:rPr lang="en-US" altLang="zh-TW" sz="1800" b="0" i="0" u="none" strike="noStrike" kern="1200" baseline="0" dirty="0" smtClean="0">
                          <a:solidFill>
                            <a:schemeClr val="dk1"/>
                          </a:solidFill>
                          <a:latin typeface="Book Antiqua" pitchFamily="18" charset="0"/>
                          <a:ea typeface="標楷體" pitchFamily="65" charset="-120"/>
                          <a:cs typeface="+mn-cs"/>
                        </a:rPr>
                        <a:t>110.5.14(</a:t>
                      </a:r>
                      <a:r>
                        <a:rPr lang="zh-TW" altLang="en-US" sz="1800" b="0" i="0" u="none" strike="noStrike" kern="1200" baseline="0" dirty="0" smtClean="0">
                          <a:solidFill>
                            <a:schemeClr val="dk1"/>
                          </a:solidFill>
                          <a:latin typeface="Book Antiqua" pitchFamily="18" charset="0"/>
                          <a:ea typeface="標楷體" pitchFamily="65" charset="-120"/>
                          <a:cs typeface="+mn-cs"/>
                        </a:rPr>
                        <a:t>含</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前為限</a:t>
                      </a:r>
                      <a:r>
                        <a:rPr lang="zh-TW" altLang="en-US" sz="1800" b="0" i="0" u="none" strike="noStrike" kern="1200" baseline="0" dirty="0" smtClean="0">
                          <a:solidFill>
                            <a:schemeClr val="tx1"/>
                          </a:solidFill>
                          <a:latin typeface="Book Antiqua" pitchFamily="18" charset="0"/>
                          <a:ea typeface="標楷體" pitchFamily="65" charset="-120"/>
                          <a:cs typeface="+mn-cs"/>
                        </a:rPr>
                        <a:t>。</a:t>
                      </a:r>
                      <a:endParaRPr lang="zh-TW" altLang="en-US" sz="1800" dirty="0" smtClean="0">
                        <a:solidFill>
                          <a:schemeClr val="tx1"/>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69931879"/>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弱勢</a:t>
                      </a:r>
                      <a:r>
                        <a:rPr lang="zh-TW" altLang="en-US" sz="2100" b="1" i="0" u="none" strike="noStrike" kern="1200" baseline="0" dirty="0">
                          <a:solidFill>
                            <a:schemeClr val="dk1"/>
                          </a:solidFill>
                          <a:latin typeface="Book Antiqua" pitchFamily="18" charset="0"/>
                          <a:ea typeface="標楷體" pitchFamily="65" charset="-120"/>
                          <a:cs typeface="+mn-cs"/>
                        </a:rPr>
                        <a:t>身分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smtClean="0">
                          <a:solidFill>
                            <a:schemeClr val="dk1"/>
                          </a:solidFill>
                          <a:latin typeface="Book Antiqua" pitchFamily="18" charset="0"/>
                          <a:ea typeface="標楷體" pitchFamily="65" charset="-120"/>
                          <a:cs typeface="+mn-cs"/>
                        </a:rPr>
                        <a:t>低收入戶：</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smtClean="0">
                          <a:solidFill>
                            <a:srgbClr val="FF0000"/>
                          </a:solidFill>
                          <a:latin typeface="Book Antiqua" pitchFamily="18" charset="0"/>
                          <a:ea typeface="標楷體" pitchFamily="65" charset="-120"/>
                          <a:cs typeface="+mn-cs"/>
                        </a:rPr>
                        <a:t>1.5</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en-US" altLang="zh-TW" sz="1800" b="0" i="0" u="none" strike="noStrike" kern="1200" baseline="0" dirty="0" smtClean="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符合一項即可</a:t>
                      </a:r>
                      <a:r>
                        <a:rPr lang="en-US" altLang="zh-TW" sz="1800" b="0" i="0" u="none" strike="noStrike" kern="1200" baseline="0" dirty="0" smtClean="0">
                          <a:solidFill>
                            <a:schemeClr val="dk1"/>
                          </a:solidFill>
                          <a:latin typeface="Book Antiqua" pitchFamily="18" charset="0"/>
                          <a:ea typeface="標楷體" pitchFamily="65" charset="-120"/>
                          <a:cs typeface="+mn-cs"/>
                        </a:rPr>
                        <a:t>)</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5903771"/>
                  </a:ext>
                </a:extLst>
              </a:tr>
              <a:tr h="416756">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均衡</a:t>
                      </a:r>
                      <a:r>
                        <a:rPr lang="zh-TW" altLang="en-US" sz="2100" b="1" i="0" u="none" strike="noStrike" kern="1200" baseline="0" dirty="0">
                          <a:solidFill>
                            <a:schemeClr val="dk1"/>
                          </a:solidFill>
                          <a:latin typeface="Book Antiqua" pitchFamily="18" charset="0"/>
                          <a:ea typeface="標楷體" pitchFamily="65" charset="-120"/>
                          <a:cs typeface="+mn-cs"/>
                        </a:rPr>
                        <a:t>學習</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smtClean="0">
                          <a:solidFill>
                            <a:schemeClr val="dk1"/>
                          </a:solidFill>
                          <a:latin typeface="Book Antiqua" pitchFamily="18" charset="0"/>
                          <a:ea typeface="標楷體" pitchFamily="65" charset="-120"/>
                          <a:cs typeface="+mn-cs"/>
                        </a:rPr>
                        <a:t>三領域學習</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健康與體育、藝術與人文</a:t>
                      </a:r>
                      <a:r>
                        <a:rPr lang="zh-TW" altLang="en-US" sz="1800" b="0" i="0" u="none" strike="noStrike" kern="1200" baseline="0" dirty="0">
                          <a:solidFill>
                            <a:schemeClr val="dk1"/>
                          </a:solidFill>
                          <a:latin typeface="Book Antiqua" pitchFamily="18" charset="0"/>
                          <a:ea typeface="標楷體" pitchFamily="65" charset="-120"/>
                          <a:cs typeface="+mn-cs"/>
                        </a:rPr>
                        <a:t>、綜合：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a:t>
                      </a:r>
                      <a:r>
                        <a:rPr lang="zh-TW" altLang="en-US" sz="1800" b="0" i="0" u="none" strike="noStrike" kern="1200" baseline="0" dirty="0" smtClean="0">
                          <a:solidFill>
                            <a:srgbClr val="FF0000"/>
                          </a:solidFill>
                          <a:latin typeface="Book Antiqua" pitchFamily="18" charset="0"/>
                          <a:ea typeface="標楷體" pitchFamily="65" charset="-120"/>
                          <a:cs typeface="+mn-cs"/>
                        </a:rPr>
                        <a:t>領域 </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a:t>
                      </a:r>
                      <a:r>
                        <a:rPr lang="zh-TW" altLang="en-US" sz="1800" b="0" i="0" u="none" strike="noStrike" kern="1200" baseline="0" dirty="0" smtClean="0">
                          <a:solidFill>
                            <a:schemeClr val="dk1"/>
                          </a:solidFill>
                          <a:latin typeface="Book Antiqua" pitchFamily="18" charset="0"/>
                          <a:ea typeface="標楷體" pitchFamily="65" charset="-120"/>
                          <a:cs typeface="+mn-cs"/>
                        </a:rPr>
                        <a:t>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63036681"/>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國中</a:t>
                      </a:r>
                      <a:r>
                        <a:rPr lang="zh-TW" altLang="en-US" sz="2100" b="1" i="0" u="none" strike="noStrike" kern="1200" baseline="0" dirty="0">
                          <a:solidFill>
                            <a:schemeClr val="dk1"/>
                          </a:solidFill>
                          <a:latin typeface="Book Antiqua" pitchFamily="18" charset="0"/>
                          <a:ea typeface="標楷體" pitchFamily="65" charset="-120"/>
                          <a:cs typeface="+mn-cs"/>
                        </a:rPr>
                        <a:t>教育會考</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smtClean="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en-US" altLang="zh-TW" sz="1800" kern="1200" baseline="30000" dirty="0" smtClean="0">
                          <a:solidFill>
                            <a:schemeClr val="dk1"/>
                          </a:solidFill>
                          <a:effectLst/>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en-US" altLang="zh-TW" sz="1800" kern="1200" baseline="30000" dirty="0" smtClean="0">
                          <a:solidFill>
                            <a:schemeClr val="dk1"/>
                          </a:solidFill>
                          <a:effectLst/>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smtClean="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smtClean="0">
                          <a:ln>
                            <a:noFill/>
                          </a:ln>
                          <a:solidFill>
                            <a:prstClr val="black"/>
                          </a:solidFill>
                          <a:effectLst/>
                          <a:uLnTx/>
                          <a:uFillTx/>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smtClean="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smtClean="0">
                          <a:ln>
                            <a:noFill/>
                          </a:ln>
                          <a:solidFill>
                            <a:prstClr val="black"/>
                          </a:solidFill>
                          <a:effectLst/>
                          <a:uLnTx/>
                          <a:uFillTx/>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lang="en-US" altLang="zh-TW" sz="1800" b="0" i="0" u="none" strike="noStrike" kern="1200" baseline="0" dirty="0" smtClean="0">
                          <a:solidFill>
                            <a:schemeClr val="dk1"/>
                          </a:solidFill>
                          <a:latin typeface="Book Antiqua" pitchFamily="18" charset="0"/>
                          <a:ea typeface="標楷體" pitchFamily="65" charset="-120"/>
                          <a:cs typeface="+mn-cs"/>
                        </a:rPr>
                        <a:t>B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lang="en-US" altLang="zh-TW" sz="1800" b="0" i="0" u="none" strike="noStrike" kern="1200" baseline="0" dirty="0" smtClean="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smtClean="0">
                          <a:solidFill>
                            <a:srgbClr val="FF0000"/>
                          </a:solidFill>
                          <a:latin typeface="Book Antiqua" pitchFamily="18" charset="0"/>
                          <a:ea typeface="標楷體" pitchFamily="65" charset="-120"/>
                          <a:cs typeface="+mn-cs"/>
                        </a:rPr>
                        <a:t>                                                           </a:t>
                      </a:r>
                      <a:r>
                        <a:rPr lang="en-US" altLang="zh-TW" sz="1800" b="0" i="0" u="none" strike="noStrike" kern="1200" baseline="0" dirty="0" smtClean="0">
                          <a:solidFill>
                            <a:srgbClr val="FF0000"/>
                          </a:solidFill>
                          <a:latin typeface="Book Antiqua" pitchFamily="18" charset="0"/>
                          <a:ea typeface="標楷體" pitchFamily="65" charset="-120"/>
                          <a:cs typeface="+mn-cs"/>
                        </a:rPr>
                        <a:t>6.4</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6</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4</a:t>
                      </a:r>
                      <a:r>
                        <a:rPr lang="zh-TW" altLang="en-US" sz="1800" b="0" i="0" u="none" strike="noStrike" kern="1200" baseline="0" dirty="0" smtClean="0">
                          <a:solidFill>
                            <a:srgbClr val="FF0000"/>
                          </a:solidFill>
                          <a:latin typeface="Book Antiqua" pitchFamily="18" charset="0"/>
                          <a:ea typeface="標楷體" pitchFamily="65" charset="-120"/>
                          <a:cs typeface="+mn-cs"/>
                        </a:rPr>
                        <a:t>分 、</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188298"/>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寫作</a:t>
                      </a:r>
                      <a:r>
                        <a:rPr lang="zh-TW" altLang="en-US" sz="2100" b="1" i="0" u="none" strike="noStrike" kern="1200" baseline="0" dirty="0">
                          <a:solidFill>
                            <a:schemeClr val="dk1"/>
                          </a:solidFill>
                          <a:latin typeface="Book Antiqua" pitchFamily="18" charset="0"/>
                          <a:ea typeface="標楷體" pitchFamily="65" charset="-120"/>
                          <a:cs typeface="+mn-cs"/>
                        </a:rPr>
                        <a:t>測驗</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smtClean="0">
                          <a:solidFill>
                            <a:schemeClr val="dk1"/>
                          </a:solidFill>
                          <a:latin typeface="Book Antiqua" pitchFamily="18" charset="0"/>
                          <a:ea typeface="標楷體" pitchFamily="65" charset="-120"/>
                          <a:cs typeface="+mn-cs"/>
                        </a:rPr>
                        <a:t>6</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5</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4</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3</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smtClean="0">
                          <a:solidFill>
                            <a:srgbClr val="FF0000"/>
                          </a:solidFill>
                          <a:latin typeface="Book Antiqua" pitchFamily="18" charset="0"/>
                          <a:ea typeface="標楷體" pitchFamily="65" charset="-120"/>
                          <a:cs typeface="+mn-cs"/>
                        </a:rPr>
                        <a:t>                                      </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0.8</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0.6</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0.4</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0.2</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8439581"/>
                  </a:ext>
                </a:extLst>
              </a:tr>
              <a:tr h="452746">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21634550"/>
                  </a:ext>
                </a:extLst>
              </a:tr>
            </a:tbl>
          </a:graphicData>
        </a:graphic>
      </p:graphicFrame>
      <p:sp>
        <p:nvSpPr>
          <p:cNvPr id="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9591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323850"/>
            <a:ext cx="10515600" cy="757238"/>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陸、成績採計與</a:t>
            </a:r>
            <a:r>
              <a:rPr lang="zh-TW" altLang="en-US" sz="4000" b="1" dirty="0" smtClean="0">
                <a:solidFill>
                  <a:srgbClr val="0033CC"/>
                </a:solidFill>
                <a:latin typeface="微軟正黑體" panose="020B0604030504040204" pitchFamily="34" charset="-120"/>
                <a:ea typeface="微軟正黑體" panose="020B0604030504040204" pitchFamily="34" charset="-120"/>
              </a:rPr>
              <a:t>計算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志願序</a:t>
            </a:r>
            <a:r>
              <a:rPr lang="en-US" altLang="zh-TW" sz="3600" b="1" dirty="0" smtClean="0">
                <a:solidFill>
                  <a:srgbClr val="0033CC"/>
                </a:solidFill>
                <a:latin typeface="微軟正黑體" panose="020B0604030504040204" pitchFamily="34" charset="-120"/>
                <a:ea typeface="微軟正黑體" panose="020B0604030504040204" pitchFamily="34" charset="-120"/>
              </a:rPr>
              <a:t>(2/6</a:t>
            </a:r>
            <a:r>
              <a:rPr lang="en-US" altLang="zh-TW" sz="3600" b="1" dirty="0">
                <a:solidFill>
                  <a:srgbClr val="0033CC"/>
                </a:solidFill>
                <a:latin typeface="微軟正黑體" panose="020B0604030504040204" pitchFamily="34" charset="-120"/>
                <a:ea typeface="微軟正黑體" panose="020B0604030504040204" pitchFamily="34" charset="-120"/>
              </a:rPr>
              <a:t>)</a:t>
            </a:r>
            <a:endParaRPr lang="zh-TW" altLang="en-US" sz="3600" dirty="0"/>
          </a:p>
        </p:txBody>
      </p:sp>
      <p:sp>
        <p:nvSpPr>
          <p:cNvPr id="3" name="內容版面配置區 2"/>
          <p:cNvSpPr>
            <a:spLocks noGrp="1"/>
          </p:cNvSpPr>
          <p:nvPr>
            <p:ph idx="1"/>
          </p:nvPr>
        </p:nvSpPr>
        <p:spPr>
          <a:xfrm>
            <a:off x="838200" y="1168400"/>
            <a:ext cx="10515600" cy="1612899"/>
          </a:xfrm>
        </p:spPr>
        <p:txBody>
          <a:bodyPr>
            <a:normAutofit/>
          </a:bodyPr>
          <a:lstStyle/>
          <a:p>
            <a:pPr>
              <a:lnSpc>
                <a:spcPct val="130000"/>
              </a:lnSpc>
              <a:spcBef>
                <a:spcPts val="600"/>
              </a:spcBef>
              <a:spcAft>
                <a:spcPts val="600"/>
              </a:spcAft>
            </a:pPr>
            <a:r>
              <a:rPr lang="zh-TW" altLang="zh-TW" sz="3600" b="1" dirty="0">
                <a:solidFill>
                  <a:srgbClr val="0000FF"/>
                </a:solidFill>
                <a:latin typeface="標楷體" panose="03000509000000000000" pitchFamily="65" charset="-120"/>
                <a:ea typeface="標楷體" panose="03000509000000000000" pitchFamily="65" charset="-120"/>
              </a:rPr>
              <a:t>免試生可依志向網路選</a:t>
            </a:r>
            <a:r>
              <a:rPr lang="zh-TW" altLang="zh-TW" sz="3600" b="1" dirty="0" smtClean="0">
                <a:solidFill>
                  <a:srgbClr val="0000FF"/>
                </a:solidFill>
                <a:latin typeface="標楷體" panose="03000509000000000000" pitchFamily="65" charset="-120"/>
                <a:ea typeface="標楷體" panose="03000509000000000000" pitchFamily="65" charset="-120"/>
              </a:rPr>
              <a:t>填</a:t>
            </a:r>
            <a:r>
              <a:rPr lang="en-US" altLang="zh-TW" sz="3600" b="1" u="sng" dirty="0" smtClean="0">
                <a:solidFill>
                  <a:srgbClr val="C00000"/>
                </a:solidFill>
                <a:latin typeface="Book Antiqua" panose="02040602050305030304" pitchFamily="18" charset="0"/>
                <a:ea typeface="標楷體" panose="03000509000000000000" pitchFamily="65" charset="-120"/>
              </a:rPr>
              <a:t>30</a:t>
            </a:r>
            <a:r>
              <a:rPr lang="zh-TW" altLang="zh-TW" sz="3600" b="1" u="sng" dirty="0">
                <a:solidFill>
                  <a:srgbClr val="C00000"/>
                </a:solidFill>
                <a:latin typeface="Book Antiqua" panose="02040602050305030304" pitchFamily="18" charset="0"/>
                <a:ea typeface="標楷體" panose="03000509000000000000" pitchFamily="65" charset="-120"/>
              </a:rPr>
              <a:t>個</a:t>
            </a:r>
            <a:r>
              <a:rPr lang="zh-TW" altLang="zh-TW" sz="3600" b="1" u="sng" dirty="0">
                <a:solidFill>
                  <a:srgbClr val="C00000"/>
                </a:solidFill>
                <a:latin typeface="標楷體" panose="03000509000000000000" pitchFamily="65" charset="-120"/>
                <a:ea typeface="標楷體" panose="03000509000000000000" pitchFamily="65" charset="-120"/>
              </a:rPr>
              <a:t>校科（組）志願</a:t>
            </a:r>
            <a:r>
              <a:rPr lang="zh-TW" altLang="en-US" sz="3600" b="1" dirty="0">
                <a:solidFill>
                  <a:srgbClr val="0000FF"/>
                </a:solidFill>
                <a:latin typeface="標楷體" panose="03000509000000000000" pitchFamily="65" charset="-120"/>
                <a:ea typeface="標楷體" panose="03000509000000000000" pitchFamily="65" charset="-120"/>
              </a:rPr>
              <a:t>，</a:t>
            </a:r>
            <a:r>
              <a:rPr lang="en-US" altLang="zh-TW" sz="3600" b="1" dirty="0">
                <a:solidFill>
                  <a:srgbClr val="0000FF"/>
                </a:solidFill>
                <a:latin typeface="標楷體" panose="03000509000000000000" pitchFamily="65" charset="-120"/>
                <a:ea typeface="標楷體" panose="03000509000000000000" pitchFamily="65" charset="-120"/>
              </a:rPr>
              <a:t/>
            </a:r>
            <a:br>
              <a:rPr lang="en-US" altLang="zh-TW" sz="3600" b="1" dirty="0">
                <a:solidFill>
                  <a:srgbClr val="0000FF"/>
                </a:solidFill>
                <a:latin typeface="標楷體" panose="03000509000000000000" pitchFamily="65" charset="-120"/>
                <a:ea typeface="標楷體" panose="03000509000000000000" pitchFamily="65" charset="-120"/>
              </a:rPr>
            </a:br>
            <a:r>
              <a:rPr lang="zh-TW" altLang="en-US" sz="3400" b="1" dirty="0" smtClean="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志願順序為一級別共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r>
              <a:rPr lang="zh-TW" altLang="en-US" sz="3400" b="1" dirty="0" smtClean="0">
                <a:solidFill>
                  <a:srgbClr val="0000FF"/>
                </a:solidFill>
                <a:latin typeface="Book Antiqua" panose="02040602050305030304" pitchFamily="18" charset="0"/>
                <a:ea typeface="標楷體" panose="03000509000000000000" pitchFamily="65" charset="-120"/>
              </a:rPr>
              <a:t>：</a:t>
            </a:r>
            <a:endParaRPr lang="en-US" altLang="zh-TW" sz="3400" b="1" dirty="0">
              <a:solidFill>
                <a:srgbClr val="0000FF"/>
              </a:solidFill>
              <a:latin typeface="Book Antiqua" panose="02040602050305030304" pitchFamily="18" charset="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704020265"/>
              </p:ext>
            </p:extLst>
          </p:nvPr>
        </p:nvGraphicFramePr>
        <p:xfrm>
          <a:off x="1013296" y="2924174"/>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val="20000"/>
                    </a:ext>
                  </a:extLst>
                </a:gridCol>
                <a:gridCol w="1452201">
                  <a:extLst>
                    <a:ext uri="{9D8B030D-6E8A-4147-A177-3AD203B41FA5}">
                      <a16:colId xmlns:a16="http://schemas.microsoft.com/office/drawing/2014/main" val="20001"/>
                    </a:ext>
                  </a:extLst>
                </a:gridCol>
                <a:gridCol w="1452201">
                  <a:extLst>
                    <a:ext uri="{9D8B030D-6E8A-4147-A177-3AD203B41FA5}">
                      <a16:colId xmlns:a16="http://schemas.microsoft.com/office/drawing/2014/main" val="20002"/>
                    </a:ext>
                  </a:extLst>
                </a:gridCol>
                <a:gridCol w="1452201">
                  <a:extLst>
                    <a:ext uri="{9D8B030D-6E8A-4147-A177-3AD203B41FA5}">
                      <a16:colId xmlns:a16="http://schemas.microsoft.com/office/drawing/2014/main" val="20003"/>
                    </a:ext>
                  </a:extLst>
                </a:gridCol>
                <a:gridCol w="1452201">
                  <a:extLst>
                    <a:ext uri="{9D8B030D-6E8A-4147-A177-3AD203B41FA5}">
                      <a16:colId xmlns:a16="http://schemas.microsoft.com/office/drawing/2014/main" val="20004"/>
                    </a:ext>
                  </a:extLst>
                </a:gridCol>
                <a:gridCol w="1452201">
                  <a:extLst>
                    <a:ext uri="{9D8B030D-6E8A-4147-A177-3AD203B41FA5}">
                      <a16:colId xmlns:a16="http://schemas.microsoft.com/office/drawing/2014/main" val="20005"/>
                    </a:ext>
                  </a:extLst>
                </a:gridCol>
                <a:gridCol w="1452201">
                  <a:extLst>
                    <a:ext uri="{9D8B030D-6E8A-4147-A177-3AD203B41FA5}">
                      <a16:colId xmlns:a16="http://schemas.microsoft.com/office/drawing/2014/main" val="20006"/>
                    </a:ext>
                  </a:extLst>
                </a:gridCol>
              </a:tblGrid>
              <a:tr h="700243">
                <a:tc>
                  <a:txBody>
                    <a:bodyPr/>
                    <a:lstStyle/>
                    <a:p>
                      <a:pPr algn="ctr"/>
                      <a:r>
                        <a:rPr lang="zh-TW" altLang="en-US" sz="2600" b="1" dirty="0" smtClean="0">
                          <a:latin typeface="標楷體" panose="03000509000000000000" pitchFamily="65" charset="-120"/>
                          <a:ea typeface="標楷體" panose="03000509000000000000" pitchFamily="65" charset="-120"/>
                        </a:rPr>
                        <a:t>級 別</a:t>
                      </a:r>
                      <a:endParaRPr lang="zh-TW" altLang="en-US" sz="2600" b="1" dirty="0">
                        <a:latin typeface="標楷體" panose="03000509000000000000" pitchFamily="65" charset="-120"/>
                        <a:ea typeface="標楷體" panose="03000509000000000000" pitchFamily="65" charset="-120"/>
                      </a:endParaRP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1</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2</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3</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4</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5</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6</a:t>
                      </a:r>
                      <a:r>
                        <a:rPr lang="zh-TW" altLang="en-US" sz="2600" dirty="0" smtClean="0">
                          <a:latin typeface="Book Antiqua" panose="02040602050305030304" pitchFamily="18" charset="0"/>
                          <a:ea typeface="標楷體" panose="03000509000000000000" pitchFamily="65" charset="-120"/>
                        </a:rPr>
                        <a:t>級</a:t>
                      </a:r>
                    </a:p>
                  </a:txBody>
                  <a:tcPr anchor="ctr">
                    <a:solidFill>
                      <a:srgbClr val="0070C0"/>
                    </a:solidFill>
                  </a:tcPr>
                </a:tc>
                <a:extLst>
                  <a:ext uri="{0D108BD9-81ED-4DB2-BD59-A6C34878D82A}">
                    <a16:rowId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smtClean="0">
                          <a:latin typeface="標楷體" panose="03000509000000000000" pitchFamily="65" charset="-120"/>
                          <a:ea typeface="標楷體" panose="03000509000000000000" pitchFamily="65" charset="-120"/>
                        </a:rPr>
                        <a:t>志願</a:t>
                      </a:r>
                      <a:endParaRPr lang="en-US" altLang="zh-TW" sz="2600" b="1" dirty="0" smtClean="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smtClean="0">
                          <a:latin typeface="標楷體" panose="03000509000000000000" pitchFamily="65" charset="-120"/>
                          <a:ea typeface="標楷體" panose="03000509000000000000" pitchFamily="65" charset="-120"/>
                        </a:rPr>
                        <a:t>順序</a:t>
                      </a:r>
                      <a:endParaRPr lang="zh-TW" altLang="en-US" sz="2600" b="1" dirty="0">
                        <a:latin typeface="標楷體" panose="03000509000000000000" pitchFamily="65" charset="-120"/>
                        <a:ea typeface="標楷體" panose="03000509000000000000" pitchFamily="65" charset="-120"/>
                      </a:endParaRP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21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26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895352">
                <a:tc>
                  <a:txBody>
                    <a:bodyPr/>
                    <a:lstStyle/>
                    <a:p>
                      <a:pPr marL="0" algn="ctr" defTabSz="914400" rtl="0" eaLnBrk="1" latinLnBrk="0" hangingPunct="1"/>
                      <a:r>
                        <a:rPr lang="zh-TW" altLang="en-US"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積分</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solidFill>
                      <a:schemeClr val="accent2">
                        <a:lumMod val="60000"/>
                        <a:lumOff val="4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19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1854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4"/>
          <p:cNvSpPr/>
          <p:nvPr/>
        </p:nvSpPr>
        <p:spPr>
          <a:xfrm>
            <a:off x="838198" y="1282895"/>
            <a:ext cx="8705852" cy="1076527"/>
          </a:xfrm>
          <a:prstGeom prst="homePlate">
            <a:avLst/>
          </a:prstGeom>
          <a:solidFill>
            <a:srgbClr val="F8B2A3"/>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entagon 20"/>
          <p:cNvSpPr/>
          <p:nvPr/>
        </p:nvSpPr>
        <p:spPr>
          <a:xfrm>
            <a:off x="838199" y="5101870"/>
            <a:ext cx="9773654" cy="1743074"/>
          </a:xfrm>
          <a:prstGeom prst="homePlate">
            <a:avLst/>
          </a:prstGeom>
          <a:solidFill>
            <a:srgbClr val="CDEFDE"/>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標題 1"/>
          <p:cNvSpPr>
            <a:spLocks noGrp="1"/>
          </p:cNvSpPr>
          <p:nvPr>
            <p:ph type="title"/>
          </p:nvPr>
        </p:nvSpPr>
        <p:spPr>
          <a:xfrm>
            <a:off x="4829175" y="575854"/>
            <a:ext cx="2533650" cy="752475"/>
          </a:xfrm>
        </p:spPr>
        <p:txBody>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簡報大綱</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23621" y="1333665"/>
            <a:ext cx="10515600" cy="5388789"/>
          </a:xfrm>
        </p:spPr>
        <p:txBody>
          <a:bodyPr>
            <a:noAutofit/>
          </a:bodyPr>
          <a:lstStyle/>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壹</a:t>
            </a:r>
            <a:r>
              <a:rPr lang="zh-TW" altLang="en-US" sz="2200" b="1" dirty="0">
                <a:solidFill>
                  <a:srgbClr val="0033CC"/>
                </a:solidFill>
                <a:latin typeface="微軟正黑體" panose="020B0604030504040204" pitchFamily="34" charset="-120"/>
                <a:ea typeface="微軟正黑體" panose="020B0604030504040204" pitchFamily="34" charset="-120"/>
              </a:rPr>
              <a:t>、五專優先免試入學招生科組、</a:t>
            </a:r>
            <a:r>
              <a:rPr lang="zh-TW" altLang="en-US" sz="2200" b="1" dirty="0" smtClean="0">
                <a:solidFill>
                  <a:srgbClr val="0033CC"/>
                </a:solidFill>
                <a:latin typeface="微軟正黑體" panose="020B0604030504040204" pitchFamily="34" charset="-120"/>
                <a:ea typeface="微軟正黑體" panose="020B0604030504040204" pitchFamily="34" charset="-120"/>
              </a:rPr>
              <a:t>名額                                                  </a:t>
            </a:r>
            <a:r>
              <a:rPr lang="en-US" altLang="zh-TW" sz="2200" b="1" dirty="0" smtClean="0">
                <a:solidFill>
                  <a:srgbClr val="0033CC"/>
                </a:solidFill>
                <a:latin typeface="微軟正黑體" panose="020B0604030504040204" pitchFamily="34" charset="-120"/>
                <a:ea typeface="微軟正黑體" panose="020B0604030504040204" pitchFamily="34" charset="-120"/>
              </a:rPr>
              <a:t>4</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貳</a:t>
            </a:r>
            <a:r>
              <a:rPr lang="zh-TW" altLang="en-US" sz="2200" b="1" dirty="0">
                <a:solidFill>
                  <a:srgbClr val="0033CC"/>
                </a:solidFill>
                <a:latin typeface="微軟正黑體" panose="020B0604030504040204" pitchFamily="34" charset="-120"/>
                <a:ea typeface="微軟正黑體" panose="020B0604030504040204" pitchFamily="34" charset="-120"/>
              </a:rPr>
              <a:t>、招生重要</a:t>
            </a:r>
            <a:r>
              <a:rPr lang="zh-TW" altLang="en-US" sz="2200" b="1" dirty="0" smtClean="0">
                <a:solidFill>
                  <a:srgbClr val="0033CC"/>
                </a:solidFill>
                <a:latin typeface="微軟正黑體" panose="020B0604030504040204" pitchFamily="34" charset="-120"/>
                <a:ea typeface="微軟正黑體" panose="020B0604030504040204" pitchFamily="34" charset="-120"/>
              </a:rPr>
              <a:t>日程                                                                                      </a:t>
            </a:r>
            <a:r>
              <a:rPr lang="en-US" altLang="zh-TW" sz="2200" b="1" dirty="0" smtClean="0">
                <a:solidFill>
                  <a:srgbClr val="0033CC"/>
                </a:solidFill>
                <a:latin typeface="微軟正黑體" panose="020B0604030504040204" pitchFamily="34" charset="-120"/>
                <a:ea typeface="微軟正黑體" panose="020B0604030504040204" pitchFamily="34" charset="-120"/>
              </a:rPr>
              <a:t>5</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參</a:t>
            </a:r>
            <a:r>
              <a:rPr lang="zh-TW" altLang="en-US" sz="2200" b="1" dirty="0">
                <a:solidFill>
                  <a:srgbClr val="0033CC"/>
                </a:solidFill>
                <a:latin typeface="微軟正黑體" panose="020B0604030504040204" pitchFamily="34" charset="-120"/>
                <a:ea typeface="微軟正黑體" panose="020B0604030504040204" pitchFamily="34" charset="-120"/>
              </a:rPr>
              <a:t>、招生資訊</a:t>
            </a:r>
            <a:r>
              <a:rPr lang="en-US" altLang="zh-TW" sz="2200" b="1" dirty="0">
                <a:solidFill>
                  <a:srgbClr val="0033CC"/>
                </a:solidFill>
                <a:latin typeface="微軟正黑體" panose="020B0604030504040204" pitchFamily="34" charset="-120"/>
                <a:ea typeface="微軟正黑體" panose="020B0604030504040204" pitchFamily="34" charset="-120"/>
              </a:rPr>
              <a:t>-</a:t>
            </a:r>
            <a:r>
              <a:rPr lang="zh-TW" altLang="en-US" sz="2200" b="1" dirty="0">
                <a:solidFill>
                  <a:srgbClr val="0033CC"/>
                </a:solidFill>
                <a:latin typeface="微軟正黑體" panose="020B0604030504040204" pitchFamily="34" charset="-120"/>
                <a:ea typeface="微軟正黑體" panose="020B0604030504040204" pitchFamily="34" charset="-120"/>
              </a:rPr>
              <a:t>簡章查詢與</a:t>
            </a:r>
            <a:r>
              <a:rPr lang="zh-TW" altLang="en-US" sz="2200" b="1" dirty="0" smtClean="0">
                <a:solidFill>
                  <a:srgbClr val="0033CC"/>
                </a:solidFill>
                <a:latin typeface="微軟正黑體" panose="020B0604030504040204" pitchFamily="34" charset="-120"/>
                <a:ea typeface="微軟正黑體" panose="020B0604030504040204" pitchFamily="34" charset="-120"/>
              </a:rPr>
              <a:t>下載                                                                </a:t>
            </a:r>
            <a:r>
              <a:rPr lang="en-US" altLang="zh-TW" sz="2200" b="1" dirty="0" smtClean="0">
                <a:solidFill>
                  <a:srgbClr val="0033CC"/>
                </a:solidFill>
                <a:latin typeface="微軟正黑體" panose="020B0604030504040204" pitchFamily="34" charset="-120"/>
                <a:ea typeface="微軟正黑體" panose="020B0604030504040204" pitchFamily="34" charset="-120"/>
              </a:rPr>
              <a:t>6</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肆</a:t>
            </a:r>
            <a:r>
              <a:rPr lang="zh-TW" altLang="en-US" sz="2200" b="1" dirty="0">
                <a:solidFill>
                  <a:srgbClr val="0033CC"/>
                </a:solidFill>
                <a:latin typeface="微軟正黑體" panose="020B0604030504040204" pitchFamily="34" charset="-120"/>
                <a:ea typeface="微軟正黑體" panose="020B0604030504040204" pitchFamily="34" charset="-120"/>
              </a:rPr>
              <a:t>、國中學校協助</a:t>
            </a:r>
            <a:r>
              <a:rPr lang="zh-TW" altLang="en-US" sz="2200" b="1" dirty="0" smtClean="0">
                <a:solidFill>
                  <a:srgbClr val="0033CC"/>
                </a:solidFill>
                <a:latin typeface="微軟正黑體" panose="020B0604030504040204" pitchFamily="34" charset="-120"/>
                <a:ea typeface="微軟正黑體" panose="020B0604030504040204" pitchFamily="34" charset="-120"/>
              </a:rPr>
              <a:t>事項                                                                              </a:t>
            </a:r>
            <a:r>
              <a:rPr lang="en-US" altLang="zh-TW" sz="2200" b="1" dirty="0" smtClean="0">
                <a:solidFill>
                  <a:srgbClr val="0033CC"/>
                </a:solidFill>
                <a:latin typeface="微軟正黑體" panose="020B0604030504040204" pitchFamily="34" charset="-120"/>
                <a:ea typeface="微軟正黑體" panose="020B0604030504040204" pitchFamily="34" charset="-120"/>
              </a:rPr>
              <a:t>7</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伍</a:t>
            </a:r>
            <a:r>
              <a:rPr lang="zh-TW" altLang="en-US" sz="2200" b="1" dirty="0">
                <a:solidFill>
                  <a:srgbClr val="0033CC"/>
                </a:solidFill>
                <a:latin typeface="微軟正黑體" panose="020B0604030504040204" pitchFamily="34" charset="-120"/>
                <a:ea typeface="微軟正黑體" panose="020B0604030504040204" pitchFamily="34" charset="-120"/>
              </a:rPr>
              <a:t>、報名作業 </a:t>
            </a:r>
            <a:r>
              <a:rPr lang="zh-TW" altLang="en-US" sz="2200" b="1" dirty="0" smtClean="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8</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陸</a:t>
            </a:r>
            <a:r>
              <a:rPr lang="zh-TW" altLang="en-US" sz="2200" b="1" dirty="0">
                <a:solidFill>
                  <a:srgbClr val="0033CC"/>
                </a:solidFill>
                <a:latin typeface="微軟正黑體" panose="020B0604030504040204" pitchFamily="34" charset="-120"/>
                <a:ea typeface="微軟正黑體" panose="020B0604030504040204" pitchFamily="34" charset="-120"/>
              </a:rPr>
              <a:t>、成績採計與計算 </a:t>
            </a:r>
            <a:r>
              <a:rPr lang="zh-TW" altLang="en-US" sz="2200" b="1" dirty="0" smtClean="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18</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柒</a:t>
            </a:r>
            <a:r>
              <a:rPr lang="zh-TW" altLang="en-US" sz="2200" b="1" dirty="0">
                <a:solidFill>
                  <a:srgbClr val="0033CC"/>
                </a:solidFill>
                <a:latin typeface="微軟正黑體" panose="020B0604030504040204" pitchFamily="34" charset="-120"/>
                <a:ea typeface="微軟正黑體" panose="020B0604030504040204" pitchFamily="34" charset="-120"/>
              </a:rPr>
              <a:t>、分發比序原則 </a:t>
            </a:r>
            <a:r>
              <a:rPr lang="zh-TW" altLang="en-US" sz="2200" b="1" dirty="0" smtClean="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25</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捌</a:t>
            </a:r>
            <a:r>
              <a:rPr lang="zh-TW" altLang="en-US" sz="2200" b="1" dirty="0">
                <a:solidFill>
                  <a:srgbClr val="0033CC"/>
                </a:solidFill>
                <a:latin typeface="微軟正黑體" panose="020B0604030504040204" pitchFamily="34" charset="-120"/>
                <a:ea typeface="微軟正黑體" panose="020B0604030504040204" pitchFamily="34" charset="-120"/>
              </a:rPr>
              <a:t>、網路選填登記</a:t>
            </a:r>
            <a:r>
              <a:rPr lang="zh-TW" altLang="en-US" sz="2200" b="1" dirty="0" smtClean="0">
                <a:solidFill>
                  <a:srgbClr val="0033CC"/>
                </a:solidFill>
                <a:latin typeface="微軟正黑體" panose="020B0604030504040204" pitchFamily="34" charset="-120"/>
                <a:ea typeface="微軟正黑體" panose="020B0604030504040204" pitchFamily="34" charset="-120"/>
              </a:rPr>
              <a:t>志願                                                                            </a:t>
            </a:r>
            <a:r>
              <a:rPr lang="en-US" altLang="zh-TW" sz="2200" b="1" dirty="0" smtClean="0">
                <a:solidFill>
                  <a:srgbClr val="0033CC"/>
                </a:solidFill>
                <a:latin typeface="微軟正黑體" panose="020B0604030504040204" pitchFamily="34" charset="-120"/>
                <a:ea typeface="微軟正黑體" panose="020B0604030504040204" pitchFamily="34" charset="-120"/>
              </a:rPr>
              <a:t>29</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玖</a:t>
            </a:r>
            <a:r>
              <a:rPr lang="zh-TW" altLang="en-US" sz="2200" b="1" dirty="0">
                <a:solidFill>
                  <a:srgbClr val="0033CC"/>
                </a:solidFill>
                <a:latin typeface="微軟正黑體" panose="020B0604030504040204" pitchFamily="34" charset="-120"/>
                <a:ea typeface="微軟正黑體" panose="020B0604030504040204" pitchFamily="34" charset="-120"/>
              </a:rPr>
              <a:t>、分發方式 </a:t>
            </a:r>
            <a:r>
              <a:rPr lang="zh-TW" altLang="en-US" sz="2200" b="1" dirty="0" smtClean="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31</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拾</a:t>
            </a:r>
            <a:r>
              <a:rPr lang="zh-TW" altLang="en-US" sz="2200" b="1" dirty="0">
                <a:solidFill>
                  <a:srgbClr val="0033CC"/>
                </a:solidFill>
                <a:latin typeface="微軟正黑體" panose="020B0604030504040204" pitchFamily="34" charset="-120"/>
                <a:ea typeface="微軟正黑體" panose="020B0604030504040204" pitchFamily="34" charset="-120"/>
              </a:rPr>
              <a:t>、報到及</a:t>
            </a:r>
            <a:r>
              <a:rPr lang="zh-TW" altLang="en-US" sz="2200" b="1" dirty="0" smtClean="0">
                <a:solidFill>
                  <a:srgbClr val="0033CC"/>
                </a:solidFill>
                <a:latin typeface="微軟正黑體" panose="020B0604030504040204" pitchFamily="34" charset="-120"/>
                <a:ea typeface="微軟正黑體" panose="020B0604030504040204" pitchFamily="34" charset="-120"/>
              </a:rPr>
              <a:t>放棄                                                                                        </a:t>
            </a:r>
            <a:r>
              <a:rPr lang="en-US" altLang="zh-TW" sz="2200" b="1" dirty="0" smtClean="0">
                <a:solidFill>
                  <a:srgbClr val="0033CC"/>
                </a:solidFill>
                <a:latin typeface="微軟正黑體" panose="020B0604030504040204" pitchFamily="34" charset="-120"/>
                <a:ea typeface="微軟正黑體" panose="020B0604030504040204" pitchFamily="34" charset="-120"/>
              </a:rPr>
              <a:t>34</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拾壹</a:t>
            </a:r>
            <a:r>
              <a:rPr lang="zh-TW" altLang="en-US" sz="2200" b="1" dirty="0">
                <a:solidFill>
                  <a:srgbClr val="0033CC"/>
                </a:solidFill>
                <a:latin typeface="微軟正黑體" panose="020B0604030504040204" pitchFamily="34" charset="-120"/>
                <a:ea typeface="微軟正黑體" panose="020B0604030504040204" pitchFamily="34" charset="-120"/>
              </a:rPr>
              <a:t>、報名表件填寫範例 </a:t>
            </a:r>
            <a:r>
              <a:rPr lang="zh-TW" altLang="en-US" sz="2200" b="1" dirty="0" smtClean="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35</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拾貳</a:t>
            </a:r>
            <a:r>
              <a:rPr lang="zh-TW" altLang="en-US" sz="2200" b="1" dirty="0">
                <a:solidFill>
                  <a:srgbClr val="0033CC"/>
                </a:solidFill>
                <a:latin typeface="微軟正黑體" panose="020B0604030504040204" pitchFamily="34" charset="-120"/>
                <a:ea typeface="微軟正黑體" panose="020B0604030504040204" pitchFamily="34" charset="-120"/>
              </a:rPr>
              <a:t>、系統操作說明 </a:t>
            </a:r>
            <a:r>
              <a:rPr lang="zh-TW" altLang="en-US" sz="2200" b="1" dirty="0" smtClean="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41</a:t>
            </a:r>
          </a:p>
          <a:p>
            <a:pPr marL="0" indent="0">
              <a:lnSpc>
                <a:spcPct val="100000"/>
              </a:lnSpc>
              <a:spcBef>
                <a:spcPts val="0"/>
              </a:spcBef>
              <a:buNone/>
            </a:pPr>
            <a:r>
              <a:rPr lang="zh-TW" altLang="en-US" sz="2200" b="1" dirty="0" smtClean="0">
                <a:solidFill>
                  <a:srgbClr val="0033CC"/>
                </a:solidFill>
                <a:latin typeface="微軟正黑體" panose="020B0604030504040204" pitchFamily="34" charset="-120"/>
                <a:ea typeface="微軟正黑體" panose="020B0604030504040204" pitchFamily="34" charset="-120"/>
              </a:rPr>
              <a:t>        一、集體報名系統                                                                            </a:t>
            </a:r>
            <a:r>
              <a:rPr lang="en-US" altLang="zh-TW" sz="2200" b="1" dirty="0" smtClean="0">
                <a:solidFill>
                  <a:srgbClr val="0033CC"/>
                </a:solidFill>
                <a:latin typeface="微軟正黑體" panose="020B0604030504040204" pitchFamily="34" charset="-120"/>
                <a:ea typeface="微軟正黑體" panose="020B0604030504040204" pitchFamily="34" charset="-120"/>
              </a:rPr>
              <a:t>42</a:t>
            </a:r>
          </a:p>
          <a:p>
            <a:pPr marL="0" indent="0">
              <a:lnSpc>
                <a:spcPct val="100000"/>
              </a:lnSpc>
              <a:spcBef>
                <a:spcPts val="0"/>
              </a:spcBef>
              <a:buNone/>
            </a:pPr>
            <a:r>
              <a:rPr lang="en-US" altLang="zh-TW" sz="2200" b="1" dirty="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       </a:t>
            </a:r>
            <a:r>
              <a:rPr lang="zh-TW" altLang="en-US" sz="2200" b="1" dirty="0" smtClean="0">
                <a:solidFill>
                  <a:srgbClr val="0033CC"/>
                </a:solidFill>
                <a:latin typeface="微軟正黑體" panose="020B0604030504040204" pitchFamily="34" charset="-120"/>
                <a:ea typeface="微軟正黑體" panose="020B0604030504040204" pitchFamily="34" charset="-120"/>
              </a:rPr>
              <a:t>二、國中學校查詢系統                                                                    </a:t>
            </a:r>
            <a:r>
              <a:rPr lang="en-US" altLang="zh-TW" sz="2200" b="1" dirty="0" smtClean="0">
                <a:solidFill>
                  <a:srgbClr val="0033CC"/>
                </a:solidFill>
                <a:latin typeface="微軟正黑體" panose="020B0604030504040204" pitchFamily="34" charset="-120"/>
                <a:ea typeface="微軟正黑體" panose="020B0604030504040204" pitchFamily="34" charset="-120"/>
              </a:rPr>
              <a:t>84</a:t>
            </a:r>
          </a:p>
          <a:p>
            <a:pPr marL="0" indent="0">
              <a:lnSpc>
                <a:spcPct val="100000"/>
              </a:lnSpc>
              <a:spcBef>
                <a:spcPts val="0"/>
              </a:spcBef>
              <a:buNone/>
            </a:pPr>
            <a:r>
              <a:rPr lang="en-US" altLang="zh-TW" sz="2200" b="1" dirty="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       </a:t>
            </a:r>
            <a:r>
              <a:rPr lang="zh-TW" altLang="en-US" sz="2200" b="1" dirty="0" smtClean="0">
                <a:solidFill>
                  <a:srgbClr val="0033CC"/>
                </a:solidFill>
                <a:latin typeface="微軟正黑體" panose="020B0604030504040204" pitchFamily="34" charset="-120"/>
                <a:ea typeface="微軟正黑體" panose="020B0604030504040204" pitchFamily="34" charset="-120"/>
              </a:rPr>
              <a:t>三、免試生查詢系統                                                                        </a:t>
            </a:r>
            <a:r>
              <a:rPr lang="en-US" altLang="zh-TW" sz="2200" b="1" dirty="0" smtClean="0">
                <a:solidFill>
                  <a:srgbClr val="0033CC"/>
                </a:solidFill>
                <a:latin typeface="微軟正黑體" panose="020B0604030504040204" pitchFamily="34" charset="-120"/>
                <a:ea typeface="微軟正黑體" panose="020B0604030504040204" pitchFamily="34" charset="-120"/>
              </a:rPr>
              <a:t>92</a:t>
            </a:r>
          </a:p>
          <a:p>
            <a:pPr marL="0" indent="0">
              <a:lnSpc>
                <a:spcPct val="100000"/>
              </a:lnSpc>
              <a:spcBef>
                <a:spcPts val="0"/>
              </a:spcBef>
              <a:buNone/>
            </a:pPr>
            <a:r>
              <a:rPr lang="en-US" altLang="zh-TW" sz="2200" b="1" dirty="0">
                <a:solidFill>
                  <a:srgbClr val="0033CC"/>
                </a:solidFill>
                <a:latin typeface="微軟正黑體" panose="020B0604030504040204" pitchFamily="34" charset="-120"/>
                <a:ea typeface="微軟正黑體" panose="020B0604030504040204" pitchFamily="34" charset="-120"/>
              </a:rPr>
              <a:t> </a:t>
            </a:r>
            <a:r>
              <a:rPr lang="en-US" altLang="zh-TW" sz="2200" b="1" dirty="0" smtClean="0">
                <a:solidFill>
                  <a:srgbClr val="0033CC"/>
                </a:solidFill>
                <a:latin typeface="微軟正黑體" panose="020B0604030504040204" pitchFamily="34" charset="-120"/>
                <a:ea typeface="微軟正黑體" panose="020B0604030504040204" pitchFamily="34" charset="-120"/>
              </a:rPr>
              <a:t>       </a:t>
            </a:r>
            <a:r>
              <a:rPr lang="zh-TW" altLang="en-US" sz="2200" b="1" dirty="0" smtClean="0">
                <a:solidFill>
                  <a:srgbClr val="0033CC"/>
                </a:solidFill>
                <a:latin typeface="微軟正黑體" panose="020B0604030504040204" pitchFamily="34" charset="-120"/>
                <a:ea typeface="微軟正黑體" panose="020B0604030504040204" pitchFamily="34" charset="-120"/>
              </a:rPr>
              <a:t>四、選填登記志願系統                                                                    </a:t>
            </a:r>
            <a:r>
              <a:rPr lang="en-US" altLang="zh-TW" sz="2200" b="1" dirty="0" smtClean="0">
                <a:solidFill>
                  <a:srgbClr val="0033CC"/>
                </a:solidFill>
                <a:latin typeface="微軟正黑體" panose="020B0604030504040204" pitchFamily="34" charset="-120"/>
                <a:ea typeface="微軟正黑體" panose="020B0604030504040204" pitchFamily="34" charset="-120"/>
              </a:rPr>
              <a:t>96</a:t>
            </a:r>
          </a:p>
        </p:txBody>
      </p:sp>
      <p:pic>
        <p:nvPicPr>
          <p:cNvPr id="4" name="Picture 1" descr="F:\檢測\聯合會log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 y="153988"/>
            <a:ext cx="4305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投影片編號版面配置區 4"/>
          <p:cNvSpPr txBox="1">
            <a:spLocks/>
          </p:cNvSpPr>
          <p:nvPr/>
        </p:nvSpPr>
        <p:spPr bwMode="auto">
          <a:xfrm>
            <a:off x="9323388" y="64071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TW"/>
            </a:defPPr>
            <a:lvl1pPr marL="0" algn="ctr" defTabSz="9144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algn="r" fontAlgn="base">
              <a:spcBef>
                <a:spcPct val="0"/>
              </a:spcBef>
              <a:spcAft>
                <a:spcPct val="0"/>
              </a:spcAft>
            </a:pPr>
            <a:fld id="{0BC16F49-14F1-4F20-9C56-7C98539F8DBD}" type="slidenum">
              <a:rPr lang="zh-TW" altLang="en-US" sz="1600" b="1" smtClean="0">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2364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311" y="57150"/>
            <a:ext cx="10515600" cy="823913"/>
          </a:xfrm>
        </p:spPr>
        <p:txBody>
          <a:bodyPr/>
          <a:lstStyle/>
          <a:p>
            <a:r>
              <a:rPr lang="zh-TW" altLang="en-US" sz="4000" b="1" dirty="0">
                <a:solidFill>
                  <a:srgbClr val="0033CC"/>
                </a:solidFill>
                <a:latin typeface="微軟正黑體" panose="020B0604030504040204" pitchFamily="34" charset="-120"/>
                <a:ea typeface="微軟正黑體" panose="020B0604030504040204" pitchFamily="34" charset="-120"/>
              </a:rPr>
              <a:t>陸、成績採計與計算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多元學習表現</a:t>
            </a:r>
            <a:r>
              <a:rPr lang="en-US" altLang="zh-TW" sz="3600" b="1" dirty="0" smtClean="0">
                <a:solidFill>
                  <a:srgbClr val="0033CC"/>
                </a:solidFill>
                <a:latin typeface="微軟正黑體" panose="020B0604030504040204" pitchFamily="34" charset="-120"/>
                <a:ea typeface="微軟正黑體" panose="020B0604030504040204" pitchFamily="34" charset="-120"/>
              </a:rPr>
              <a:t>(3/6)</a:t>
            </a:r>
            <a:endParaRPr lang="zh-TW" altLang="en-US" sz="4000" dirty="0"/>
          </a:p>
        </p:txBody>
      </p:sp>
      <p:sp>
        <p:nvSpPr>
          <p:cNvPr id="5" name="Rectangle 3"/>
          <p:cNvSpPr/>
          <p:nvPr/>
        </p:nvSpPr>
        <p:spPr>
          <a:xfrm rot="16200000">
            <a:off x="5366219" y="-1909018"/>
            <a:ext cx="1504751" cy="10660916"/>
          </a:xfrm>
          <a:prstGeom prst="rect">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7" name="群組 16"/>
          <p:cNvGrpSpPr/>
          <p:nvPr/>
        </p:nvGrpSpPr>
        <p:grpSpPr>
          <a:xfrm>
            <a:off x="838200" y="1446225"/>
            <a:ext cx="3923625" cy="531738"/>
            <a:chOff x="838200" y="1665300"/>
            <a:chExt cx="3923625" cy="531738"/>
          </a:xfrm>
        </p:grpSpPr>
        <p:sp>
          <p:nvSpPr>
            <p:cNvPr id="12" name="Rectangle 3"/>
            <p:cNvSpPr/>
            <p:nvPr/>
          </p:nvSpPr>
          <p:spPr>
            <a:xfrm>
              <a:off x="838200" y="1666086"/>
              <a:ext cx="1944000" cy="530952"/>
            </a:xfrm>
            <a:prstGeom prst="rect">
              <a:avLst/>
            </a:prstGeom>
            <a:solidFill>
              <a:srgbClr val="FBCEC5"/>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4"/>
            <p:cNvSpPr/>
            <p:nvPr/>
          </p:nvSpPr>
          <p:spPr>
            <a:xfrm>
              <a:off x="2817825" y="1665300"/>
              <a:ext cx="1944000" cy="530952"/>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文字方塊 13"/>
            <p:cNvSpPr txBox="1"/>
            <p:nvPr/>
          </p:nvSpPr>
          <p:spPr>
            <a:xfrm>
              <a:off x="1179258" y="1665300"/>
              <a:ext cx="1261884" cy="523220"/>
            </a:xfrm>
            <a:prstGeom prst="rect">
              <a:avLst/>
            </a:prstGeom>
            <a:noFill/>
          </p:spPr>
          <p:txBody>
            <a:bodyPr wrap="none" rtlCol="0">
              <a:spAutoFit/>
            </a:bodyPr>
            <a:lstStyle/>
            <a:p>
              <a:r>
                <a:rPr lang="zh-TW" altLang="en-US" sz="2800" b="1" dirty="0" smtClean="0">
                  <a:solidFill>
                    <a:srgbClr val="00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競　賽</a:t>
              </a:r>
              <a:endParaRPr lang="zh-TW" altLang="en-US" sz="2800" b="1" dirty="0">
                <a:solidFill>
                  <a:srgbClr val="00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979346" y="1665300"/>
              <a:ext cx="1620957" cy="523220"/>
            </a:xfrm>
            <a:prstGeom prst="rect">
              <a:avLst/>
            </a:prstGeom>
            <a:noFill/>
          </p:spPr>
          <p:txBody>
            <a:bodyPr wrap="none" rtlCol="0">
              <a:spAutoFit/>
            </a:bodyPr>
            <a:lstStyle/>
            <a:p>
              <a:r>
                <a:rPr lang="zh-TW" altLang="en-US" sz="2800" b="1" dirty="0" smtClean="0">
                  <a:solidFill>
                    <a:srgbClr val="00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服務學習</a:t>
              </a:r>
              <a:endParaRPr lang="zh-TW" altLang="en-US" sz="2800" b="1" dirty="0">
                <a:solidFill>
                  <a:srgbClr val="00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6" name="矩形 15"/>
          <p:cNvSpPr/>
          <p:nvPr/>
        </p:nvSpPr>
        <p:spPr>
          <a:xfrm>
            <a:off x="788137" y="759455"/>
            <a:ext cx="9292929" cy="584775"/>
          </a:xfrm>
          <a:prstGeom prst="rect">
            <a:avLst/>
          </a:prstGeom>
        </p:spPr>
        <p:txBody>
          <a:bodyPr wrap="none">
            <a:spAutoFit/>
          </a:bodyPr>
          <a:lstStyle/>
          <a:p>
            <a:pPr>
              <a:defRPr/>
            </a:pPr>
            <a:r>
              <a:rPr lang="zh-TW" altLang="zh-TW" sz="3200" b="1" dirty="0">
                <a:solidFill>
                  <a:srgbClr val="C00000"/>
                </a:solidFill>
                <a:latin typeface="微軟正黑體" panose="020B0604030504040204" pitchFamily="34" charset="-120"/>
                <a:ea typeface="微軟正黑體" panose="020B0604030504040204" pitchFamily="34" charset="-120"/>
              </a:rPr>
              <a:t>多元學習表現</a:t>
            </a:r>
            <a:r>
              <a:rPr lang="zh-TW" altLang="en-US" sz="3200" b="1" dirty="0">
                <a:solidFill>
                  <a:srgbClr val="C00000"/>
                </a:solidFill>
                <a:latin typeface="微軟正黑體" panose="020B0604030504040204" pitchFamily="34" charset="-120"/>
                <a:ea typeface="微軟正黑體" panose="020B0604030504040204" pitchFamily="34" charset="-120"/>
              </a:rPr>
              <a:t>　</a:t>
            </a:r>
            <a:r>
              <a:rPr lang="zh-TW" altLang="zh-TW" sz="3200" b="1" dirty="0">
                <a:solidFill>
                  <a:srgbClr val="C00000"/>
                </a:solidFill>
                <a:latin typeface="微軟正黑體" panose="020B0604030504040204" pitchFamily="34" charset="-120"/>
                <a:ea typeface="微軟正黑體" panose="020B0604030504040204" pitchFamily="34" charset="-120"/>
              </a:rPr>
              <a:t>積分上限為</a:t>
            </a:r>
            <a:r>
              <a:rPr lang="en-US" altLang="zh-TW" sz="3200" b="1" dirty="0">
                <a:solidFill>
                  <a:srgbClr val="C00000"/>
                </a:solidFill>
                <a:latin typeface="微軟正黑體" panose="020B0604030504040204" pitchFamily="34" charset="-120"/>
                <a:ea typeface="微軟正黑體" panose="020B0604030504040204" pitchFamily="34" charset="-120"/>
              </a:rPr>
              <a:t>15</a:t>
            </a:r>
            <a:r>
              <a:rPr lang="zh-TW" altLang="zh-TW" sz="3200" b="1" dirty="0">
                <a:solidFill>
                  <a:srgbClr val="C00000"/>
                </a:solidFill>
                <a:latin typeface="微軟正黑體" panose="020B0604030504040204" pitchFamily="34" charset="-120"/>
                <a:ea typeface="微軟正黑體" panose="020B0604030504040204" pitchFamily="34" charset="-120"/>
              </a:rPr>
              <a:t>分</a:t>
            </a:r>
            <a:r>
              <a:rPr lang="zh-TW" altLang="en-US" sz="3200" b="1" dirty="0">
                <a:solidFill>
                  <a:srgbClr val="C00000"/>
                </a:solidFill>
                <a:latin typeface="微軟正黑體" panose="020B0604030504040204" pitchFamily="34" charset="-120"/>
                <a:ea typeface="微軟正黑體" panose="020B0604030504040204" pitchFamily="34" charset="-120"/>
              </a:rPr>
              <a:t>，分項目為二大項</a:t>
            </a:r>
            <a:endParaRPr lang="en-US" altLang="zh-TW" sz="3200" b="1" dirty="0">
              <a:solidFill>
                <a:srgbClr val="C00000"/>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788137" y="2145847"/>
            <a:ext cx="2908168"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競賽</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smtClean="0">
                <a:solidFill>
                  <a:srgbClr val="0033CC"/>
                </a:solidFill>
                <a:latin typeface="微軟正黑體" panose="020B0604030504040204" pitchFamily="34" charset="-120"/>
                <a:ea typeface="微軟正黑體" panose="020B0604030504040204" pitchFamily="34" charset="-120"/>
              </a:rPr>
              <a:t>7</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88137" y="2727269"/>
            <a:ext cx="9597525" cy="1446550"/>
          </a:xfrm>
          <a:prstGeom prst="rect">
            <a:avLst/>
          </a:prstGeom>
        </p:spPr>
        <p:txBody>
          <a:bodyPr wrap="square">
            <a:spAutoFit/>
          </a:bodyPr>
          <a:lstStyle/>
          <a:p>
            <a:pPr marL="457200" indent="-457200">
              <a:buFont typeface="Wingdings" panose="05000000000000000000" pitchFamily="2" charset="2"/>
              <a:buChar char="Ø"/>
              <a:defRPr/>
            </a:pPr>
            <a:r>
              <a:rPr lang="zh-TW" altLang="en-US" sz="2200" b="1" dirty="0" smtClean="0">
                <a:solidFill>
                  <a:srgbClr val="C00000"/>
                </a:solidFill>
                <a:latin typeface="微軟正黑體" panose="020B0604030504040204" pitchFamily="34" charset="-120"/>
                <a:ea typeface="微軟正黑體" panose="020B0604030504040204" pitchFamily="34" charset="-120"/>
              </a:rPr>
              <a:t>競賽得獎應於國中在學期間且至</a:t>
            </a:r>
            <a:r>
              <a:rPr lang="en-US" altLang="zh-TW" sz="2200" b="1" dirty="0" smtClean="0">
                <a:solidFill>
                  <a:srgbClr val="C00000"/>
                </a:solidFill>
                <a:latin typeface="微軟正黑體" panose="020B0604030504040204" pitchFamily="34" charset="-120"/>
                <a:ea typeface="微軟正黑體" panose="020B0604030504040204" pitchFamily="34" charset="-120"/>
              </a:rPr>
              <a:t>110</a:t>
            </a:r>
            <a:r>
              <a:rPr lang="zh-TW" altLang="en-US" sz="2200" b="1" dirty="0" smtClean="0">
                <a:solidFill>
                  <a:srgbClr val="C00000"/>
                </a:solidFill>
                <a:latin typeface="微軟正黑體" panose="020B0604030504040204" pitchFamily="34" charset="-120"/>
                <a:ea typeface="微軟正黑體" panose="020B0604030504040204" pitchFamily="34" charset="-120"/>
              </a:rPr>
              <a:t>年</a:t>
            </a:r>
            <a:r>
              <a:rPr lang="en-US" altLang="zh-TW" sz="2200" b="1" dirty="0" smtClean="0">
                <a:solidFill>
                  <a:srgbClr val="C00000"/>
                </a:solidFill>
                <a:latin typeface="微軟正黑體" panose="020B0604030504040204" pitchFamily="34" charset="-120"/>
                <a:ea typeface="微軟正黑體" panose="020B0604030504040204" pitchFamily="34" charset="-120"/>
              </a:rPr>
              <a:t>5</a:t>
            </a:r>
            <a:r>
              <a:rPr lang="zh-TW" altLang="en-US" sz="2200" b="1" dirty="0" smtClean="0">
                <a:solidFill>
                  <a:srgbClr val="C00000"/>
                </a:solidFill>
                <a:latin typeface="微軟正黑體" panose="020B0604030504040204" pitchFamily="34" charset="-120"/>
                <a:ea typeface="微軟正黑體" panose="020B0604030504040204" pitchFamily="34" charset="-120"/>
              </a:rPr>
              <a:t>月</a:t>
            </a:r>
            <a:r>
              <a:rPr lang="en-US" altLang="zh-TW" sz="2200" b="1" dirty="0" smtClean="0">
                <a:solidFill>
                  <a:srgbClr val="C00000"/>
                </a:solidFill>
                <a:latin typeface="微軟正黑體" panose="020B0604030504040204" pitchFamily="34" charset="-120"/>
                <a:ea typeface="微軟正黑體" panose="020B0604030504040204" pitchFamily="34" charset="-120"/>
              </a:rPr>
              <a:t>14</a:t>
            </a:r>
            <a:r>
              <a:rPr lang="zh-TW" altLang="en-US" sz="2200" b="1" dirty="0" smtClean="0">
                <a:solidFill>
                  <a:srgbClr val="C00000"/>
                </a:solidFill>
                <a:latin typeface="微軟正黑體" panose="020B0604030504040204" pitchFamily="34" charset="-120"/>
                <a:ea typeface="微軟正黑體" panose="020B0604030504040204" pitchFamily="34" charset="-120"/>
              </a:rPr>
              <a:t>日</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星期五</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含</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前取得為限。</a:t>
            </a:r>
            <a:endParaRPr lang="en-US" altLang="zh-TW" sz="2200" b="1" dirty="0" smtClean="0">
              <a:solidFill>
                <a:srgbClr val="C00000"/>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defRPr/>
            </a:pPr>
            <a:r>
              <a:rPr lang="zh-TW" altLang="en-US" sz="2200" b="1" dirty="0" smtClean="0">
                <a:latin typeface="微軟正黑體" panose="020B0604030504040204" pitchFamily="34" charset="-120"/>
                <a:ea typeface="微軟正黑體" panose="020B0604030504040204" pitchFamily="34" charset="-120"/>
              </a:rPr>
              <a:t>國際性及全國性競賽項目以簡章所列項目為限。</a:t>
            </a:r>
            <a:endParaRPr lang="en-US" altLang="zh-TW" sz="2200" b="1"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defRPr/>
            </a:pPr>
            <a:r>
              <a:rPr lang="zh-TW" altLang="en-US" sz="2200" b="1" dirty="0" smtClean="0">
                <a:solidFill>
                  <a:srgbClr val="C00000"/>
                </a:solidFill>
                <a:latin typeface="微軟正黑體" panose="020B0604030504040204" pitchFamily="34" charset="-120"/>
                <a:ea typeface="微軟正黑體" panose="020B0604030504040204" pitchFamily="34" charset="-120"/>
              </a:rPr>
              <a:t>區域及縣</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市</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競賽以縣市政府主辦為限，獲獎證明落款人：縣市為縣市長；</a:t>
            </a:r>
            <a:endParaRPr lang="en-US" altLang="zh-TW" sz="2200" b="1" dirty="0" smtClean="0">
              <a:solidFill>
                <a:srgbClr val="C00000"/>
              </a:solidFill>
              <a:latin typeface="微軟正黑體" panose="020B0604030504040204" pitchFamily="34" charset="-120"/>
              <a:ea typeface="微軟正黑體" panose="020B0604030504040204" pitchFamily="34" charset="-120"/>
            </a:endParaRPr>
          </a:p>
          <a:p>
            <a:pPr>
              <a:defRPr/>
            </a:pPr>
            <a:r>
              <a:rPr lang="en-US" altLang="zh-TW" sz="2000" b="1" dirty="0">
                <a:solidFill>
                  <a:srgbClr val="C00000"/>
                </a:solidFill>
                <a:latin typeface="微軟正黑體" panose="020B0604030504040204" pitchFamily="34" charset="-120"/>
                <a:ea typeface="微軟正黑體" panose="020B0604030504040204" pitchFamily="34" charset="-120"/>
              </a:rPr>
              <a:t> </a:t>
            </a:r>
            <a:r>
              <a:rPr lang="en-US" altLang="zh-TW" sz="2000" b="1" dirty="0" smtClean="0">
                <a:solidFill>
                  <a:srgbClr val="C00000"/>
                </a:solidFill>
                <a:latin typeface="微軟正黑體" panose="020B0604030504040204" pitchFamily="34" charset="-120"/>
                <a:ea typeface="微軟正黑體" panose="020B0604030504040204" pitchFamily="34" charset="-120"/>
              </a:rPr>
              <a:t>      </a:t>
            </a:r>
            <a:r>
              <a:rPr lang="zh-TW" altLang="en-US" sz="2200" b="1" dirty="0" smtClean="0">
                <a:solidFill>
                  <a:srgbClr val="C00000"/>
                </a:solidFill>
                <a:latin typeface="微軟正黑體" panose="020B0604030504040204" pitchFamily="34" charset="-120"/>
                <a:ea typeface="微軟正黑體" panose="020B0604030504040204" pitchFamily="34" charset="-120"/>
              </a:rPr>
              <a:t>直轄市為市長或其所屬之一級機關首長。</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20" name="Rectangle 3"/>
          <p:cNvSpPr/>
          <p:nvPr/>
        </p:nvSpPr>
        <p:spPr>
          <a:xfrm rot="16200000">
            <a:off x="5149098" y="290003"/>
            <a:ext cx="1938992" cy="106609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矩形 20"/>
          <p:cNvSpPr/>
          <p:nvPr/>
        </p:nvSpPr>
        <p:spPr>
          <a:xfrm>
            <a:off x="786533" y="4175176"/>
            <a:ext cx="3839513"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服務學習</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smtClean="0">
                <a:solidFill>
                  <a:srgbClr val="0033CC"/>
                </a:solidFill>
                <a:latin typeface="微軟正黑體" panose="020B0604030504040204" pitchFamily="34" charset="-120"/>
                <a:ea typeface="微軟正黑體" panose="020B0604030504040204" pitchFamily="34" charset="-120"/>
              </a:rPr>
              <a:t>15</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786532" y="4650966"/>
            <a:ext cx="10436524" cy="1938992"/>
          </a:xfrm>
          <a:prstGeom prst="rect">
            <a:avLst/>
          </a:prstGeom>
        </p:spPr>
        <p:txBody>
          <a:bodyPr wrap="square">
            <a:spAutoFit/>
          </a:bodyPr>
          <a:lstStyle/>
          <a:p>
            <a:pPr marL="457200" indent="-457200">
              <a:buFont typeface="Wingdings" panose="05000000000000000000" pitchFamily="2" charset="2"/>
              <a:buChar char="Ø"/>
              <a:defRPr/>
            </a:pPr>
            <a:r>
              <a:rPr lang="zh-TW" altLang="en-US" sz="2000" b="1" dirty="0" smtClean="0">
                <a:latin typeface="微軟正黑體" panose="020B0604030504040204" pitchFamily="34" charset="-120"/>
                <a:ea typeface="微軟正黑體" panose="020B0604030504040204" pitchFamily="34" charset="-120"/>
              </a:rPr>
              <a:t>學校服務表現</a:t>
            </a:r>
            <a:r>
              <a:rPr lang="zh-TW" altLang="en-US" sz="2000" b="1" dirty="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擔任班級幹部、小老師或社團幹部任滿一學期得</a:t>
            </a:r>
            <a:r>
              <a:rPr lang="en-US" altLang="zh-TW" sz="2000" b="1" dirty="0" smtClean="0">
                <a:latin typeface="微軟正黑體" panose="020B0604030504040204" pitchFamily="34" charset="-120"/>
                <a:ea typeface="微軟正黑體" panose="020B0604030504040204" pitchFamily="34" charset="-120"/>
              </a:rPr>
              <a:t>2</a:t>
            </a:r>
            <a:r>
              <a:rPr lang="zh-TW" altLang="en-US" sz="2000" b="1" dirty="0" smtClean="0">
                <a:latin typeface="微軟正黑體" panose="020B0604030504040204" pitchFamily="34" charset="-120"/>
                <a:ea typeface="微軟正黑體" panose="020B0604030504040204" pitchFamily="34" charset="-120"/>
              </a:rPr>
              <a:t>分。</a:t>
            </a:r>
            <a:endParaRPr lang="en-US" altLang="zh-TW" sz="2000" b="1" dirty="0" smtClean="0">
              <a:latin typeface="微軟正黑體" panose="020B0604030504040204" pitchFamily="34" charset="-120"/>
              <a:ea typeface="微軟正黑體" panose="020B0604030504040204" pitchFamily="34" charset="-120"/>
            </a:endParaRPr>
          </a:p>
          <a:p>
            <a:pPr lvl="1">
              <a:defRPr/>
            </a:pPr>
            <a:r>
              <a:rPr lang="zh-TW" altLang="en-US" sz="2000" b="1" dirty="0" smtClean="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2000" b="1" dirty="0" smtClean="0">
                <a:solidFill>
                  <a:srgbClr val="C00000"/>
                </a:solidFill>
                <a:latin typeface="微軟正黑體" panose="020B0604030504040204" pitchFamily="34" charset="-120"/>
                <a:ea typeface="微軟正黑體" panose="020B0604030504040204" pitchFamily="34" charset="-120"/>
              </a:rPr>
              <a:t>2</a:t>
            </a:r>
            <a:r>
              <a:rPr lang="zh-TW" altLang="en-US" sz="2000" b="1" dirty="0" smtClean="0">
                <a:solidFill>
                  <a:srgbClr val="C00000"/>
                </a:solidFill>
                <a:latin typeface="微軟正黑體" panose="020B0604030504040204" pitchFamily="34" charset="-120"/>
                <a:ea typeface="微軟正黑體" panose="020B0604030504040204" pitchFamily="34" charset="-120"/>
              </a:rPr>
              <a:t>分採計。除副班長、副社長，其餘副級幹部皆不採計。</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defRPr/>
            </a:pPr>
            <a:r>
              <a:rPr lang="zh-TW" altLang="en-US" sz="2000" b="1" dirty="0" smtClean="0">
                <a:latin typeface="微軟正黑體" panose="020B0604030504040204" pitchFamily="34" charset="-120"/>
                <a:ea typeface="微軟正黑體" panose="020B0604030504040204" pitchFamily="34" charset="-120"/>
              </a:rPr>
              <a:t>校外服務學習時數：參加校內服務學習課程及活動，或於校外參加志工服務或社區服務</a:t>
            </a:r>
            <a:r>
              <a:rPr lang="zh-TW" altLang="en-US" sz="2000" b="1" dirty="0" smtClean="0">
                <a:solidFill>
                  <a:srgbClr val="C00000"/>
                </a:solidFill>
                <a:latin typeface="微軟正黑體" panose="020B0604030504040204" pitchFamily="34" charset="-120"/>
                <a:ea typeface="微軟正黑體" panose="020B0604030504040204" pitchFamily="34" charset="-120"/>
              </a:rPr>
              <a:t>滿</a:t>
            </a:r>
            <a:r>
              <a:rPr lang="en-US" altLang="zh-TW" sz="2000" b="1" dirty="0" smtClean="0">
                <a:solidFill>
                  <a:srgbClr val="C00000"/>
                </a:solidFill>
                <a:latin typeface="微軟正黑體" panose="020B0604030504040204" pitchFamily="34" charset="-120"/>
                <a:ea typeface="微軟正黑體" panose="020B0604030504040204" pitchFamily="34" charset="-120"/>
              </a:rPr>
              <a:t>1</a:t>
            </a:r>
            <a:r>
              <a:rPr lang="zh-TW" altLang="en-US" sz="2000" b="1" dirty="0" smtClean="0">
                <a:solidFill>
                  <a:srgbClr val="C00000"/>
                </a:solidFill>
                <a:latin typeface="微軟正黑體" panose="020B0604030504040204" pitchFamily="34" charset="-120"/>
                <a:ea typeface="微軟正黑體" panose="020B0604030504040204" pitchFamily="34" charset="-120"/>
              </a:rPr>
              <a:t>小時得</a:t>
            </a:r>
            <a:r>
              <a:rPr lang="en-US" altLang="zh-TW" sz="2000" b="1" dirty="0" smtClean="0">
                <a:solidFill>
                  <a:srgbClr val="C00000"/>
                </a:solidFill>
                <a:latin typeface="微軟正黑體" panose="020B0604030504040204" pitchFamily="34" charset="-120"/>
                <a:ea typeface="微軟正黑體" panose="020B0604030504040204" pitchFamily="34" charset="-120"/>
              </a:rPr>
              <a:t>0.25</a:t>
            </a:r>
            <a:r>
              <a:rPr lang="zh-TW" altLang="en-US" sz="2000" b="1" dirty="0" smtClean="0">
                <a:solidFill>
                  <a:srgbClr val="C00000"/>
                </a:solidFill>
                <a:latin typeface="微軟正黑體" panose="020B0604030504040204" pitchFamily="34" charset="-120"/>
                <a:ea typeface="微軟正黑體" panose="020B0604030504040204" pitchFamily="34" charset="-120"/>
              </a:rPr>
              <a:t>分</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defRPr/>
            </a:pPr>
            <a:r>
              <a:rPr lang="zh-TW" altLang="en-US" sz="2000" b="1" dirty="0" smtClean="0">
                <a:latin typeface="微軟正黑體" panose="020B0604030504040204" pitchFamily="34" charset="-120"/>
                <a:ea typeface="微軟正黑體" panose="020B0604030504040204" pitchFamily="34" charset="-120"/>
              </a:rPr>
              <a:t>相關服務學習應於</a:t>
            </a:r>
            <a:r>
              <a:rPr lang="zh-TW" altLang="en-US" sz="2000" b="1" dirty="0" smtClean="0">
                <a:solidFill>
                  <a:srgbClr val="C00000"/>
                </a:solidFill>
                <a:latin typeface="微軟正黑體" panose="020B0604030504040204" pitchFamily="34" charset="-120"/>
                <a:ea typeface="微軟正黑體" panose="020B0604030504040204" pitchFamily="34" charset="-120"/>
              </a:rPr>
              <a:t>國中就學期間且至</a:t>
            </a:r>
            <a:r>
              <a:rPr lang="en-US" altLang="zh-TW" sz="2000" b="1" dirty="0" smtClean="0">
                <a:solidFill>
                  <a:srgbClr val="C00000"/>
                </a:solidFill>
                <a:latin typeface="微軟正黑體" panose="020B0604030504040204" pitchFamily="34" charset="-120"/>
                <a:ea typeface="微軟正黑體" panose="020B0604030504040204" pitchFamily="34" charset="-120"/>
              </a:rPr>
              <a:t>110</a:t>
            </a:r>
            <a:r>
              <a:rPr lang="zh-TW" altLang="en-US" sz="2000" b="1" dirty="0" smtClean="0">
                <a:solidFill>
                  <a:srgbClr val="C00000"/>
                </a:solidFill>
                <a:latin typeface="微軟正黑體" panose="020B0604030504040204" pitchFamily="34" charset="-120"/>
                <a:ea typeface="微軟正黑體" panose="020B0604030504040204" pitchFamily="34" charset="-120"/>
              </a:rPr>
              <a:t>年</a:t>
            </a:r>
            <a:r>
              <a:rPr lang="en-US" altLang="zh-TW" sz="2000" b="1" dirty="0" smtClean="0">
                <a:solidFill>
                  <a:srgbClr val="C00000"/>
                </a:solidFill>
                <a:latin typeface="微軟正黑體" panose="020B0604030504040204" pitchFamily="34" charset="-120"/>
                <a:ea typeface="微軟正黑體" panose="020B0604030504040204" pitchFamily="34" charset="-120"/>
              </a:rPr>
              <a:t>5</a:t>
            </a:r>
            <a:r>
              <a:rPr lang="zh-TW" altLang="en-US" sz="2000" b="1" dirty="0" smtClean="0">
                <a:solidFill>
                  <a:srgbClr val="C00000"/>
                </a:solidFill>
                <a:latin typeface="微軟正黑體" panose="020B0604030504040204" pitchFamily="34" charset="-120"/>
                <a:ea typeface="微軟正黑體" panose="020B0604030504040204" pitchFamily="34" charset="-120"/>
              </a:rPr>
              <a:t>月</a:t>
            </a:r>
            <a:r>
              <a:rPr lang="en-US" altLang="zh-TW" sz="2000" b="1" dirty="0" smtClean="0">
                <a:solidFill>
                  <a:srgbClr val="C00000"/>
                </a:solidFill>
                <a:latin typeface="微軟正黑體" panose="020B0604030504040204" pitchFamily="34" charset="-120"/>
                <a:ea typeface="微軟正黑體" panose="020B0604030504040204" pitchFamily="34" charset="-120"/>
              </a:rPr>
              <a:t>14</a:t>
            </a:r>
            <a:r>
              <a:rPr lang="zh-TW" altLang="en-US" sz="2000" b="1" dirty="0" smtClean="0">
                <a:solidFill>
                  <a:srgbClr val="C00000"/>
                </a:solidFill>
                <a:latin typeface="微軟正黑體" panose="020B0604030504040204" pitchFamily="34" charset="-120"/>
                <a:ea typeface="微軟正黑體" panose="020B0604030504040204" pitchFamily="34" charset="-120"/>
              </a:rPr>
              <a:t>日</a:t>
            </a:r>
            <a:r>
              <a:rPr lang="en-US" altLang="zh-TW"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smtClean="0">
                <a:solidFill>
                  <a:srgbClr val="C00000"/>
                </a:solidFill>
                <a:latin typeface="微軟正黑體" panose="020B0604030504040204" pitchFamily="34" charset="-120"/>
                <a:ea typeface="微軟正黑體" panose="020B0604030504040204" pitchFamily="34" charset="-120"/>
              </a:rPr>
              <a:t>星期五</a:t>
            </a:r>
            <a:r>
              <a:rPr lang="en-US" altLang="zh-TW"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smtClean="0">
                <a:solidFill>
                  <a:srgbClr val="C00000"/>
                </a:solidFill>
                <a:latin typeface="微軟正黑體" panose="020B0604030504040204" pitchFamily="34" charset="-120"/>
                <a:ea typeface="微軟正黑體" panose="020B0604030504040204" pitchFamily="34" charset="-120"/>
              </a:rPr>
              <a:t>含</a:t>
            </a:r>
            <a:r>
              <a:rPr lang="en-US" altLang="zh-TW"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smtClean="0">
                <a:solidFill>
                  <a:srgbClr val="C00000"/>
                </a:solidFill>
                <a:latin typeface="微軟正黑體" panose="020B0604030504040204" pitchFamily="34" charset="-120"/>
                <a:ea typeface="微軟正黑體" panose="020B0604030504040204" pitchFamily="34" charset="-120"/>
              </a:rPr>
              <a:t>前取得為限。</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2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0364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311" y="304800"/>
            <a:ext cx="10515600" cy="747713"/>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陸、</a:t>
            </a:r>
            <a:r>
              <a:rPr lang="zh-TW" altLang="en-US" sz="4000" b="1" dirty="0" smtClean="0">
                <a:solidFill>
                  <a:srgbClr val="0033CC"/>
                </a:solidFill>
                <a:latin typeface="微軟正黑體" panose="020B0604030504040204" pitchFamily="34" charset="-120"/>
                <a:ea typeface="微軟正黑體" panose="020B0604030504040204" pitchFamily="34" charset="-120"/>
              </a:rPr>
              <a:t>成績採計與計算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多元學習表現</a:t>
            </a:r>
            <a:r>
              <a:rPr lang="en-US" altLang="zh-TW" sz="3600" b="1" dirty="0" smtClean="0">
                <a:solidFill>
                  <a:srgbClr val="0033CC"/>
                </a:solidFill>
                <a:latin typeface="微軟正黑體" panose="020B0604030504040204" pitchFamily="34" charset="-120"/>
                <a:ea typeface="微軟正黑體" panose="020B0604030504040204" pitchFamily="34" charset="-120"/>
              </a:rPr>
              <a:t>(4/6)</a:t>
            </a:r>
            <a:endParaRPr lang="zh-TW" altLang="en-US" sz="4000" b="1" dirty="0"/>
          </a:p>
        </p:txBody>
      </p:sp>
      <p:graphicFrame>
        <p:nvGraphicFramePr>
          <p:cNvPr id="4" name="表格 3"/>
          <p:cNvGraphicFramePr>
            <a:graphicFrameLocks noGrp="1"/>
          </p:cNvGraphicFramePr>
          <p:nvPr>
            <p:extLst>
              <p:ext uri="{D42A27DB-BD31-4B8C-83A1-F6EECF244321}">
                <p14:modId xmlns:p14="http://schemas.microsoft.com/office/powerpoint/2010/main" val="851954076"/>
              </p:ext>
            </p:extLst>
          </p:nvPr>
        </p:nvGraphicFramePr>
        <p:xfrm>
          <a:off x="151390" y="1320302"/>
          <a:ext cx="11923710" cy="4974184"/>
        </p:xfrm>
        <a:graphic>
          <a:graphicData uri="http://schemas.openxmlformats.org/drawingml/2006/table">
            <a:tbl>
              <a:tblPr firstRow="1" bandRow="1">
                <a:tableStyleId>{5DA37D80-6434-44D0-A028-1B22A696006F}</a:tableStyleId>
              </a:tblPr>
              <a:tblGrid>
                <a:gridCol w="1350228">
                  <a:extLst>
                    <a:ext uri="{9D8B030D-6E8A-4147-A177-3AD203B41FA5}">
                      <a16:colId xmlns:a16="http://schemas.microsoft.com/office/drawing/2014/main" val="20000"/>
                    </a:ext>
                  </a:extLst>
                </a:gridCol>
                <a:gridCol w="1145952">
                  <a:extLst>
                    <a:ext uri="{9D8B030D-6E8A-4147-A177-3AD203B41FA5}">
                      <a16:colId xmlns:a16="http://schemas.microsoft.com/office/drawing/2014/main" val="20001"/>
                    </a:ext>
                  </a:extLst>
                </a:gridCol>
                <a:gridCol w="473533">
                  <a:extLst>
                    <a:ext uri="{9D8B030D-6E8A-4147-A177-3AD203B41FA5}">
                      <a16:colId xmlns:a16="http://schemas.microsoft.com/office/drawing/2014/main" val="20002"/>
                    </a:ext>
                  </a:extLst>
                </a:gridCol>
                <a:gridCol w="662947">
                  <a:extLst>
                    <a:ext uri="{9D8B030D-6E8A-4147-A177-3AD203B41FA5}">
                      <a16:colId xmlns:a16="http://schemas.microsoft.com/office/drawing/2014/main" val="20003"/>
                    </a:ext>
                  </a:extLst>
                </a:gridCol>
                <a:gridCol w="340944">
                  <a:extLst>
                    <a:ext uri="{9D8B030D-6E8A-4147-A177-3AD203B41FA5}">
                      <a16:colId xmlns:a16="http://schemas.microsoft.com/office/drawing/2014/main" val="20004"/>
                    </a:ext>
                  </a:extLst>
                </a:gridCol>
                <a:gridCol w="686759">
                  <a:extLst>
                    <a:ext uri="{9D8B030D-6E8A-4147-A177-3AD203B41FA5}">
                      <a16:colId xmlns:a16="http://schemas.microsoft.com/office/drawing/2014/main" val="20005"/>
                    </a:ext>
                  </a:extLst>
                </a:gridCol>
                <a:gridCol w="1265253">
                  <a:extLst>
                    <a:ext uri="{9D8B030D-6E8A-4147-A177-3AD203B41FA5}">
                      <a16:colId xmlns:a16="http://schemas.microsoft.com/office/drawing/2014/main" val="20006"/>
                    </a:ext>
                  </a:extLst>
                </a:gridCol>
                <a:gridCol w="633483">
                  <a:extLst>
                    <a:ext uri="{9D8B030D-6E8A-4147-A177-3AD203B41FA5}">
                      <a16:colId xmlns:a16="http://schemas.microsoft.com/office/drawing/2014/main" val="20007"/>
                    </a:ext>
                  </a:extLst>
                </a:gridCol>
                <a:gridCol w="426181">
                  <a:extLst>
                    <a:ext uri="{9D8B030D-6E8A-4147-A177-3AD203B41FA5}">
                      <a16:colId xmlns:a16="http://schemas.microsoft.com/office/drawing/2014/main" val="20008"/>
                    </a:ext>
                  </a:extLst>
                </a:gridCol>
                <a:gridCol w="1117540">
                  <a:extLst>
                    <a:ext uri="{9D8B030D-6E8A-4147-A177-3AD203B41FA5}">
                      <a16:colId xmlns:a16="http://schemas.microsoft.com/office/drawing/2014/main" val="20009"/>
                    </a:ext>
                  </a:extLst>
                </a:gridCol>
                <a:gridCol w="1289418">
                  <a:extLst>
                    <a:ext uri="{9D8B030D-6E8A-4147-A177-3AD203B41FA5}">
                      <a16:colId xmlns:a16="http://schemas.microsoft.com/office/drawing/2014/main" val="20010"/>
                    </a:ext>
                  </a:extLst>
                </a:gridCol>
                <a:gridCol w="2531472">
                  <a:extLst>
                    <a:ext uri="{9D8B030D-6E8A-4147-A177-3AD203B41FA5}">
                      <a16:colId xmlns:a16="http://schemas.microsoft.com/office/drawing/2014/main" val="20011"/>
                    </a:ext>
                  </a:extLst>
                </a:gridCol>
              </a:tblGrid>
              <a:tr h="430232">
                <a:tc>
                  <a:txBody>
                    <a:bodyPr/>
                    <a:lstStyle/>
                    <a:p>
                      <a:pPr algn="ctr"/>
                      <a:r>
                        <a:rPr lang="zh-TW" altLang="en-US" sz="2200" b="1" dirty="0" smtClean="0">
                          <a:latin typeface="微軟正黑體" pitchFamily="34" charset="-120"/>
                          <a:ea typeface="微軟正黑體" pitchFamily="34" charset="-120"/>
                        </a:rPr>
                        <a:t>分項目</a:t>
                      </a:r>
                      <a:endParaRPr lang="zh-TW" altLang="en-US" sz="2200" b="1" dirty="0">
                        <a:latin typeface="微軟正黑體" pitchFamily="34" charset="-120"/>
                        <a:ea typeface="微軟正黑體" pitchFamily="34" charset="-120"/>
                      </a:endParaRPr>
                    </a:p>
                  </a:txBody>
                  <a:tcPr marL="91445" marR="91445" marT="45713" marB="45713">
                    <a:solidFill>
                      <a:schemeClr val="accent2">
                        <a:lumMod val="40000"/>
                        <a:lumOff val="60000"/>
                      </a:schemeClr>
                    </a:solidFill>
                  </a:tcPr>
                </a:tc>
                <a:tc gridSpan="11">
                  <a:txBody>
                    <a:bodyPr/>
                    <a:lstStyle/>
                    <a:p>
                      <a:pPr algn="ctr"/>
                      <a:r>
                        <a:rPr lang="zh-TW" altLang="en-US" sz="2200" b="1" dirty="0" smtClean="0">
                          <a:latin typeface="微軟正黑體" pitchFamily="34" charset="-120"/>
                          <a:ea typeface="微軟正黑體" pitchFamily="34" charset="-120"/>
                        </a:rPr>
                        <a:t>積分採計原則</a:t>
                      </a:r>
                      <a:endParaRPr lang="zh-TW" altLang="en-US" sz="2200" b="1" dirty="0">
                        <a:latin typeface="微軟正黑體" pitchFamily="34" charset="-120"/>
                        <a:ea typeface="微軟正黑體" pitchFamily="34" charset="-120"/>
                      </a:endParaRPr>
                    </a:p>
                  </a:txBody>
                  <a:tcPr marL="91445" marR="91445" marT="45713" marB="45713">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04986">
                <a:tc rowSpan="6">
                  <a:txBody>
                    <a:bodyPr/>
                    <a:lstStyle/>
                    <a:p>
                      <a:pPr algn="ctr"/>
                      <a:r>
                        <a:rPr lang="zh-TW" altLang="en-US" sz="1800" b="1" dirty="0" smtClean="0">
                          <a:latin typeface="微軟正黑體" pitchFamily="34" charset="-120"/>
                          <a:ea typeface="微軟正黑體" pitchFamily="34" charset="-120"/>
                        </a:rPr>
                        <a:t>競　　賽</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國內競賽</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800" b="1" dirty="0" smtClean="0">
                          <a:latin typeface="微軟正黑體" pitchFamily="34" charset="-120"/>
                          <a:ea typeface="微軟正黑體" pitchFamily="34" charset="-120"/>
                        </a:rPr>
                        <a:t>區域及縣市競賽</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dirty="0" smtClean="0">
                          <a:latin typeface="微軟正黑體" pitchFamily="34" charset="-120"/>
                          <a:ea typeface="微軟正黑體" pitchFamily="34" charset="-120"/>
                        </a:rPr>
                        <a:t>同學年度同項競賽擇優</a:t>
                      </a:r>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次採計。</a:t>
                      </a:r>
                      <a:endParaRPr lang="en-US" altLang="zh-TW" sz="1600" b="1" dirty="0" smtClean="0">
                        <a:latin typeface="微軟正黑體" pitchFamily="34" charset="-120"/>
                        <a:ea typeface="微軟正黑體"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dirty="0" smtClean="0">
                          <a:latin typeface="微軟正黑體" pitchFamily="34" charset="-120"/>
                          <a:ea typeface="微軟正黑體" pitchFamily="34" charset="-120"/>
                        </a:rPr>
                        <a:t>參賽者</a:t>
                      </a:r>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人以上為團體。團體賽依個人賽積分折半計算。</a:t>
                      </a:r>
                      <a:endParaRPr lang="en-US" altLang="zh-TW" sz="1600" b="1" dirty="0" smtClean="0">
                        <a:latin typeface="微軟正黑體" pitchFamily="34" charset="-120"/>
                        <a:ea typeface="微軟正黑體"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kern="1200" dirty="0" smtClean="0">
                          <a:solidFill>
                            <a:schemeClr val="tx1"/>
                          </a:solidFill>
                          <a:latin typeface="微軟正黑體" pitchFamily="34" charset="-120"/>
                          <a:ea typeface="微軟正黑體" pitchFamily="34" charset="-120"/>
                          <a:cs typeface="+mn-cs"/>
                        </a:rPr>
                        <a:t>區域及縣市競賽以縣市政府主辦者為限，獲獎證明之落款人在縣市須為縣市長，在直轄市須為市長或其所屬一級機關首長。</a:t>
                      </a:r>
                      <a:endParaRPr lang="en-US" altLang="zh-TW" sz="1600" b="1" kern="1200" dirty="0" smtClean="0">
                        <a:solidFill>
                          <a:schemeClr val="tx1"/>
                        </a:solidFill>
                        <a:latin typeface="微軟正黑體" pitchFamily="34" charset="-120"/>
                        <a:ea typeface="微軟正黑體" pitchFamily="34" charset="-120"/>
                        <a:cs typeface="+mn-cs"/>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dirty="0" smtClean="0">
                          <a:latin typeface="微軟正黑體" pitchFamily="34" charset="-120"/>
                          <a:ea typeface="微軟正黑體" pitchFamily="34" charset="-120"/>
                        </a:rPr>
                        <a:t>競賽採計範圍以</a:t>
                      </a:r>
                      <a:r>
                        <a:rPr lang="zh-TW" altLang="en-US" sz="1600" b="1" dirty="0" smtClean="0">
                          <a:solidFill>
                            <a:srgbClr val="C00000"/>
                          </a:solidFill>
                          <a:latin typeface="微軟正黑體" pitchFamily="34" charset="-120"/>
                          <a:ea typeface="微軟正黑體" pitchFamily="34" charset="-120"/>
                        </a:rPr>
                        <a:t>國中就學期間至</a:t>
                      </a:r>
                      <a:r>
                        <a:rPr lang="en-US" altLang="zh-TW" sz="1600" b="1" dirty="0" smtClean="0">
                          <a:solidFill>
                            <a:srgbClr val="C00000"/>
                          </a:solidFill>
                          <a:latin typeface="微軟正黑體" pitchFamily="34" charset="-120"/>
                          <a:ea typeface="微軟正黑體" pitchFamily="34" charset="-120"/>
                        </a:rPr>
                        <a:t>110</a:t>
                      </a:r>
                      <a:r>
                        <a:rPr lang="zh-TW" altLang="en-US" sz="1600" b="1" dirty="0" smtClean="0">
                          <a:solidFill>
                            <a:srgbClr val="C00000"/>
                          </a:solidFill>
                          <a:latin typeface="微軟正黑體" pitchFamily="34" charset="-120"/>
                          <a:ea typeface="微軟正黑體" pitchFamily="34" charset="-120"/>
                        </a:rPr>
                        <a:t>年</a:t>
                      </a:r>
                      <a:r>
                        <a:rPr lang="en-US" altLang="zh-TW" sz="1600" b="1" dirty="0" smtClean="0">
                          <a:solidFill>
                            <a:srgbClr val="C00000"/>
                          </a:solidFill>
                          <a:latin typeface="微軟正黑體" pitchFamily="34" charset="-120"/>
                          <a:ea typeface="微軟正黑體" pitchFamily="34" charset="-120"/>
                        </a:rPr>
                        <a:t>5</a:t>
                      </a:r>
                      <a:r>
                        <a:rPr lang="zh-TW" altLang="en-US" sz="1600" b="1" dirty="0" smtClean="0">
                          <a:solidFill>
                            <a:srgbClr val="C00000"/>
                          </a:solidFill>
                          <a:latin typeface="微軟正黑體" pitchFamily="34" charset="-120"/>
                          <a:ea typeface="微軟正黑體" pitchFamily="34" charset="-120"/>
                        </a:rPr>
                        <a:t>月</a:t>
                      </a:r>
                      <a:r>
                        <a:rPr lang="en-US" altLang="zh-TW" sz="1600" b="1" dirty="0" smtClean="0">
                          <a:solidFill>
                            <a:srgbClr val="C00000"/>
                          </a:solidFill>
                          <a:latin typeface="微軟正黑體" pitchFamily="34" charset="-120"/>
                          <a:ea typeface="微軟正黑體" pitchFamily="34" charset="-120"/>
                        </a:rPr>
                        <a:t>14</a:t>
                      </a:r>
                      <a:r>
                        <a:rPr lang="zh-TW" altLang="en-US" sz="1600" b="1" dirty="0" smtClean="0">
                          <a:solidFill>
                            <a:srgbClr val="C00000"/>
                          </a:solidFill>
                          <a:latin typeface="微軟正黑體" pitchFamily="34" charset="-120"/>
                          <a:ea typeface="微軟正黑體" pitchFamily="34" charset="-120"/>
                        </a:rPr>
                        <a:t>日</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含</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前</a:t>
                      </a:r>
                      <a:r>
                        <a:rPr lang="zh-TW" altLang="en-US" sz="1600" b="1" dirty="0" smtClean="0">
                          <a:latin typeface="微軟正黑體" pitchFamily="34" charset="-120"/>
                          <a:ea typeface="微軟正黑體" pitchFamily="34" charset="-120"/>
                        </a:rPr>
                        <a:t>取得為限。</a:t>
                      </a:r>
                      <a:endParaRPr lang="zh-TW" altLang="en-US" sz="1600" b="1" dirty="0">
                        <a:latin typeface="微軟正黑體" pitchFamily="34" charset="-120"/>
                        <a:ea typeface="微軟正黑體" pitchFamily="34" charset="-120"/>
                      </a:endParaRPr>
                    </a:p>
                  </a:txBody>
                  <a:tcPr marL="91445" marR="91445" marT="45713" marB="45713" anchor="ctr">
                    <a:noFill/>
                  </a:tcPr>
                </a:tc>
                <a:extLst>
                  <a:ext uri="{0D108BD9-81ED-4DB2-BD59-A6C34878D82A}">
                    <a16:rowId xmlns:a16="http://schemas.microsoft.com/office/drawing/2014/main" val="10001"/>
                  </a:ext>
                </a:extLst>
              </a:tr>
              <a:tr h="496389">
                <a:tc vMerge="1">
                  <a:txBody>
                    <a:bodyPr/>
                    <a:lstStyle/>
                    <a:p>
                      <a:pPr algn="ctr"/>
                      <a:endParaRPr lang="zh-TW" altLang="en-US" dirty="0"/>
                    </a:p>
                  </a:txBody>
                  <a:tcPr anchor="ctr"/>
                </a:tc>
                <a:tc>
                  <a:txBody>
                    <a:bodyPr/>
                    <a:lstStyle/>
                    <a:p>
                      <a:pPr algn="ctr"/>
                      <a:r>
                        <a:rPr lang="zh-TW" altLang="en-US" sz="1800" b="1" dirty="0" smtClean="0">
                          <a:latin typeface="微軟正黑體" pitchFamily="34" charset="-120"/>
                          <a:ea typeface="微軟正黑體" pitchFamily="34" charset="-120"/>
                        </a:rPr>
                        <a:t>第一名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gridSpan="2">
                  <a:txBody>
                    <a:bodyPr/>
                    <a:lstStyle/>
                    <a:p>
                      <a:pPr algn="ctr"/>
                      <a:r>
                        <a:rPr lang="zh-TW" altLang="en-US" sz="1800" b="1" dirty="0" smtClean="0">
                          <a:latin typeface="微軟正黑體" pitchFamily="34" charset="-120"/>
                          <a:ea typeface="微軟正黑體" pitchFamily="34" charset="-120"/>
                        </a:rPr>
                        <a:t>第二名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gridSpan="2">
                  <a:txBody>
                    <a:bodyPr/>
                    <a:lstStyle/>
                    <a:p>
                      <a:pPr algn="ctr"/>
                      <a:r>
                        <a:rPr lang="zh-TW" altLang="en-US" sz="1800" b="1" dirty="0" smtClean="0">
                          <a:latin typeface="微軟正黑體" pitchFamily="34" charset="-120"/>
                          <a:ea typeface="微軟正黑體" pitchFamily="34" charset="-120"/>
                        </a:rPr>
                        <a:t>第三名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a:txBody>
                    <a:bodyPr/>
                    <a:lstStyle/>
                    <a:p>
                      <a:pPr algn="ctr"/>
                      <a:r>
                        <a:rPr lang="zh-TW" altLang="en-US" sz="1600" b="1" dirty="0" smtClean="0">
                          <a:latin typeface="微軟正黑體" pitchFamily="34" charset="-120"/>
                          <a:ea typeface="微軟正黑體" pitchFamily="34" charset="-120"/>
                        </a:rPr>
                        <a:t>第四～六名</a:t>
                      </a:r>
                      <a:endParaRPr lang="zh-TW" altLang="en-US" sz="16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gridSpan="2">
                  <a:txBody>
                    <a:bodyPr/>
                    <a:lstStyle/>
                    <a:p>
                      <a:pPr algn="ctr"/>
                      <a:r>
                        <a:rPr lang="zh-TW" altLang="en-US" sz="1800" b="1" dirty="0" smtClean="0">
                          <a:latin typeface="微軟正黑體" pitchFamily="34" charset="-120"/>
                          <a:ea typeface="微軟正黑體" pitchFamily="34" charset="-120"/>
                        </a:rPr>
                        <a:t>第一名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a:txBody>
                    <a:bodyPr/>
                    <a:lstStyle/>
                    <a:p>
                      <a:pPr algn="ctr"/>
                      <a:r>
                        <a:rPr lang="zh-TW" altLang="en-US" sz="1800" b="1" dirty="0" smtClean="0">
                          <a:latin typeface="微軟正黑體" pitchFamily="34" charset="-120"/>
                          <a:ea typeface="微軟正黑體" pitchFamily="34" charset="-120"/>
                        </a:rPr>
                        <a:t>第二名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a:txBody>
                    <a:bodyPr/>
                    <a:lstStyle/>
                    <a:p>
                      <a:pPr algn="ctr"/>
                      <a:r>
                        <a:rPr lang="zh-TW" altLang="en-US" sz="1800" b="1" dirty="0" smtClean="0">
                          <a:latin typeface="微軟正黑體" pitchFamily="34" charset="-120"/>
                          <a:ea typeface="微軟正黑體" pitchFamily="34" charset="-120"/>
                        </a:rPr>
                        <a:t>第三名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2"/>
                  </a:ext>
                </a:extLst>
              </a:tr>
              <a:tr h="475962">
                <a:tc vMerge="1">
                  <a:txBody>
                    <a:bodyPr/>
                    <a:lstStyle/>
                    <a:p>
                      <a:endParaRPr lang="zh-TW" altLang="en-US"/>
                    </a:p>
                  </a:txBody>
                  <a:tcPr/>
                </a:tc>
                <a:tc>
                  <a:txBody>
                    <a:bodyPr/>
                    <a:lstStyle/>
                    <a:p>
                      <a:pPr algn="ctr"/>
                      <a:r>
                        <a:rPr lang="en-US" altLang="zh-TW" sz="1800" b="1" dirty="0" smtClean="0">
                          <a:solidFill>
                            <a:srgbClr val="C00000"/>
                          </a:solidFill>
                          <a:latin typeface="微軟正黑體" pitchFamily="34" charset="-120"/>
                          <a:ea typeface="微軟正黑體" pitchFamily="34" charset="-120"/>
                        </a:rPr>
                        <a:t>6</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gridSpan="2">
                  <a:txBody>
                    <a:bodyPr/>
                    <a:lstStyle/>
                    <a:p>
                      <a:pPr algn="ctr"/>
                      <a:r>
                        <a:rPr lang="en-US" altLang="zh-TW" sz="1800" b="1" dirty="0" smtClean="0">
                          <a:solidFill>
                            <a:srgbClr val="C00000"/>
                          </a:solidFill>
                          <a:latin typeface="微軟正黑體" pitchFamily="34" charset="-120"/>
                          <a:ea typeface="微軟正黑體" pitchFamily="34" charset="-120"/>
                        </a:rPr>
                        <a:t>5</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hMerge="1">
                  <a:txBody>
                    <a:bodyPr/>
                    <a:lstStyle/>
                    <a:p>
                      <a:endParaRPr lang="zh-TW" altLang="en-US"/>
                    </a:p>
                  </a:txBody>
                  <a:tcPr/>
                </a:tc>
                <a:tc gridSpan="2">
                  <a:txBody>
                    <a:bodyPr/>
                    <a:lstStyle/>
                    <a:p>
                      <a:pPr algn="ctr"/>
                      <a:r>
                        <a:rPr lang="en-US" altLang="zh-TW" sz="1800" b="1" dirty="0" smtClean="0">
                          <a:solidFill>
                            <a:srgbClr val="C00000"/>
                          </a:solidFill>
                          <a:latin typeface="微軟正黑體" pitchFamily="34" charset="-120"/>
                          <a:ea typeface="微軟正黑體" pitchFamily="34" charset="-120"/>
                        </a:rPr>
                        <a:t>4</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hMerge="1">
                  <a:txBody>
                    <a:bodyPr/>
                    <a:lstStyle/>
                    <a:p>
                      <a:endParaRPr lang="zh-TW" altLang="en-US"/>
                    </a:p>
                  </a:txBody>
                  <a:tcPr/>
                </a:tc>
                <a:tc>
                  <a:txBody>
                    <a:bodyPr/>
                    <a:lstStyle/>
                    <a:p>
                      <a:pPr algn="ctr"/>
                      <a:r>
                        <a:rPr lang="en-US" altLang="zh-TW" sz="1800" b="1" dirty="0" smtClean="0">
                          <a:solidFill>
                            <a:srgbClr val="C00000"/>
                          </a:solidFill>
                          <a:latin typeface="微軟正黑體" pitchFamily="34" charset="-120"/>
                          <a:ea typeface="微軟正黑體" pitchFamily="34" charset="-120"/>
                        </a:rPr>
                        <a:t>3</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gridSpan="2">
                  <a:txBody>
                    <a:bodyPr/>
                    <a:lstStyle/>
                    <a:p>
                      <a:pPr algn="ctr"/>
                      <a:r>
                        <a:rPr lang="en-US" altLang="zh-TW" sz="1800" b="1" dirty="0" smtClean="0">
                          <a:solidFill>
                            <a:srgbClr val="C00000"/>
                          </a:solidFill>
                          <a:latin typeface="微軟正黑體" pitchFamily="34" charset="-120"/>
                          <a:ea typeface="微軟正黑體" pitchFamily="34" charset="-120"/>
                        </a:rPr>
                        <a:t>3</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hMerge="1">
                  <a:txBody>
                    <a:bodyPr/>
                    <a:lstStyle/>
                    <a:p>
                      <a:endParaRPr lang="zh-TW" altLang="en-US"/>
                    </a:p>
                  </a:txBody>
                  <a:tcPr/>
                </a:tc>
                <a:tc>
                  <a:txBody>
                    <a:bodyPr/>
                    <a:lstStyle/>
                    <a:p>
                      <a:pPr algn="ctr"/>
                      <a:r>
                        <a:rPr lang="en-US" altLang="zh-TW" sz="1800" b="1" dirty="0" smtClean="0">
                          <a:solidFill>
                            <a:srgbClr val="C00000"/>
                          </a:solidFill>
                          <a:latin typeface="微軟正黑體" pitchFamily="34" charset="-120"/>
                          <a:ea typeface="微軟正黑體" pitchFamily="34" charset="-120"/>
                        </a:rPr>
                        <a:t>2</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a:txBody>
                    <a:bodyPr/>
                    <a:lstStyle/>
                    <a:p>
                      <a:pPr algn="ctr"/>
                      <a:r>
                        <a:rPr lang="en-US" altLang="zh-TW" sz="1800" b="1" dirty="0" smtClean="0">
                          <a:solidFill>
                            <a:srgbClr val="C00000"/>
                          </a:solidFill>
                          <a:latin typeface="微軟正黑體" pitchFamily="34" charset="-120"/>
                          <a:ea typeface="微軟正黑體" pitchFamily="34" charset="-120"/>
                        </a:rPr>
                        <a:t>1</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noFill/>
                  </a:tcPr>
                </a:tc>
                <a:tc vMerge="1">
                  <a:txBody>
                    <a:bodyPr/>
                    <a:lstStyle/>
                    <a:p>
                      <a:endParaRPr lang="zh-TW" altLang="en-US"/>
                    </a:p>
                  </a:txBody>
                  <a:tcPr/>
                </a:tc>
                <a:extLst>
                  <a:ext uri="{0D108BD9-81ED-4DB2-BD59-A6C34878D82A}">
                    <a16:rowId xmlns:a16="http://schemas.microsoft.com/office/drawing/2014/main" val="10003"/>
                  </a:ext>
                </a:extLst>
              </a:tr>
              <a:tr h="501693">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國際科技展覽及國際運動會</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476676">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第一名</a:t>
                      </a:r>
                      <a:endParaRPr lang="zh-TW" altLang="en-US" sz="1800" b="1" dirty="0">
                        <a:latin typeface="微軟正黑體" pitchFamily="34" charset="-120"/>
                        <a:ea typeface="微軟正黑體" pitchFamily="34" charset="-120"/>
                      </a:endParaRPr>
                    </a:p>
                  </a:txBody>
                  <a:tcPr marL="91445" marR="91445" marT="45713" marB="45713" anchor="ctr">
                    <a:lnR w="12700" cap="flat" cmpd="sng" algn="ctr">
                      <a:solidFill>
                        <a:schemeClr val="accent2">
                          <a:lumMod val="60000"/>
                          <a:lumOff val="40000"/>
                        </a:schemeClr>
                      </a:solidFill>
                      <a:prstDash val="solid"/>
                      <a:round/>
                      <a:headEnd type="none" w="med" len="med"/>
                      <a:tailEnd type="none" w="med" len="med"/>
                    </a:ln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800" b="1" dirty="0" smtClean="0">
                          <a:latin typeface="微軟正黑體" pitchFamily="34" charset="-120"/>
                          <a:ea typeface="微軟正黑體" pitchFamily="34" charset="-120"/>
                        </a:rPr>
                        <a:t>第二名</a:t>
                      </a:r>
                      <a:endParaRPr lang="zh-TW" altLang="en-US" sz="1800" b="1" dirty="0">
                        <a:latin typeface="微軟正黑體" pitchFamily="34" charset="-120"/>
                        <a:ea typeface="微軟正黑體" pitchFamily="34" charset="-120"/>
                      </a:endParaRPr>
                    </a:p>
                  </a:txBody>
                  <a:tcPr marL="91445" marR="91445" marT="45713" marB="45713" anchor="ctr">
                    <a:lnL w="12700" cap="flat" cmpd="sng" algn="ctr">
                      <a:solidFill>
                        <a:schemeClr val="accent2">
                          <a:lumMod val="60000"/>
                          <a:lumOff val="40000"/>
                        </a:schemeClr>
                      </a:solidFill>
                      <a:prstDash val="solid"/>
                      <a:round/>
                      <a:headEnd type="none" w="med" len="med"/>
                      <a:tailEnd type="none" w="med" len="med"/>
                    </a:lnL>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800" b="1" dirty="0" smtClean="0">
                          <a:latin typeface="微軟正黑體" pitchFamily="34" charset="-120"/>
                          <a:ea typeface="微軟正黑體" pitchFamily="34" charset="-120"/>
                        </a:rPr>
                        <a:t>第三名</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896983">
                <a:tc vMerge="1">
                  <a:txBody>
                    <a:bodyPr/>
                    <a:lstStyle/>
                    <a:p>
                      <a:pPr algn="ctr"/>
                      <a:endParaRPr lang="zh-TW" altLang="en-US" dirty="0"/>
                    </a:p>
                  </a:txBody>
                  <a:tcPr anchor="ctr"/>
                </a:tc>
                <a:tc gridSpan="4">
                  <a:txBody>
                    <a:bodyPr/>
                    <a:lstStyle/>
                    <a:p>
                      <a:pPr algn="ctr"/>
                      <a:r>
                        <a:rPr lang="en-US" altLang="zh-TW" sz="1800" b="1" dirty="0" smtClean="0">
                          <a:solidFill>
                            <a:srgbClr val="C00000"/>
                          </a:solidFill>
                          <a:latin typeface="微軟正黑體" pitchFamily="34" charset="-120"/>
                          <a:ea typeface="微軟正黑體" pitchFamily="34" charset="-120"/>
                        </a:rPr>
                        <a:t>7</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lnR w="12700" cap="flat" cmpd="sng" algn="ctr">
                      <a:solidFill>
                        <a:schemeClr val="accent2">
                          <a:lumMod val="60000"/>
                          <a:lumOff val="40000"/>
                        </a:schemeClr>
                      </a:solidFill>
                      <a:prstDash val="solid"/>
                      <a:round/>
                      <a:headEnd type="none" w="med" len="med"/>
                      <a:tailEnd type="none" w="med" len="med"/>
                    </a:lnR>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800" b="1" dirty="0" smtClean="0">
                          <a:solidFill>
                            <a:srgbClr val="C00000"/>
                          </a:solidFill>
                          <a:latin typeface="微軟正黑體" pitchFamily="34" charset="-120"/>
                          <a:ea typeface="微軟正黑體" pitchFamily="34" charset="-120"/>
                        </a:rPr>
                        <a:t>6</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lnL w="12700" cap="flat" cmpd="sng" algn="ctr">
                      <a:solidFill>
                        <a:schemeClr val="accent2">
                          <a:lumMod val="60000"/>
                          <a:lumOff val="40000"/>
                        </a:schemeClr>
                      </a:solidFill>
                      <a:prstDash val="solid"/>
                      <a:round/>
                      <a:headEnd type="none" w="med" len="med"/>
                      <a:tailEnd type="none" w="med" len="med"/>
                    </a:lnL>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800" b="1" dirty="0" smtClean="0">
                          <a:solidFill>
                            <a:srgbClr val="C00000"/>
                          </a:solidFill>
                          <a:latin typeface="微軟正黑體" pitchFamily="34" charset="-120"/>
                          <a:ea typeface="微軟正黑體" pitchFamily="34" charset="-120"/>
                        </a:rPr>
                        <a:t>5</a:t>
                      </a:r>
                      <a:r>
                        <a:rPr lang="zh-TW" altLang="en-US" sz="1800" b="1" dirty="0" smtClean="0">
                          <a:solidFill>
                            <a:srgbClr val="C00000"/>
                          </a:solidFill>
                          <a:latin typeface="微軟正黑體" pitchFamily="34" charset="-120"/>
                          <a:ea typeface="微軟正黑體" pitchFamily="34" charset="-120"/>
                        </a:rPr>
                        <a:t>分</a:t>
                      </a:r>
                      <a:endParaRPr lang="zh-TW" altLang="en-US" sz="1800" b="1" dirty="0">
                        <a:solidFill>
                          <a:srgbClr val="C00000"/>
                        </a:solidFill>
                        <a:latin typeface="微軟正黑體" pitchFamily="34" charset="-120"/>
                        <a:ea typeface="微軟正黑體" pitchFamily="34" charset="-120"/>
                      </a:endParaRPr>
                    </a:p>
                  </a:txBody>
                  <a:tcPr marL="91445" marR="91445" marT="45713" marB="45713" anchor="ct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460963">
                <a:tc rowSpan="2">
                  <a:txBody>
                    <a:bodyPr/>
                    <a:lstStyle/>
                    <a:p>
                      <a:pPr algn="ctr"/>
                      <a:r>
                        <a:rPr lang="zh-TW" altLang="en-US" sz="1800" b="1" dirty="0" smtClean="0">
                          <a:latin typeface="微軟正黑體" pitchFamily="34" charset="-120"/>
                          <a:ea typeface="微軟正黑體" pitchFamily="34" charset="-120"/>
                        </a:rPr>
                        <a:t>服務學習</a:t>
                      </a:r>
                      <a:endParaRPr lang="en-US" altLang="zh-TW" sz="1800" b="1" dirty="0" smtClean="0">
                        <a:latin typeface="微軟正黑體" pitchFamily="34" charset="-120"/>
                        <a:ea typeface="微軟正黑體" pitchFamily="34" charset="-120"/>
                      </a:endParaRPr>
                    </a:p>
                  </a:txBody>
                  <a:tcPr marL="91445" marR="91445" marT="45713" marB="45713" anchor="ctr">
                    <a:solidFill>
                      <a:schemeClr val="accent2">
                        <a:lumMod val="40000"/>
                        <a:lumOff val="60000"/>
                      </a:schemeClr>
                    </a:solidFill>
                  </a:tcPr>
                </a:tc>
                <a:tc gridSpan="2">
                  <a:txBody>
                    <a:bodyPr/>
                    <a:lstStyle/>
                    <a:p>
                      <a:pPr algn="ctr"/>
                      <a:r>
                        <a:rPr lang="zh-TW" altLang="en-US" sz="1800" b="1" dirty="0" smtClean="0">
                          <a:latin typeface="微軟正黑體" pitchFamily="34" charset="-120"/>
                          <a:ea typeface="微軟正黑體" pitchFamily="34" charset="-120"/>
                        </a:rPr>
                        <a:t>學校服務表現</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gridSpan="8">
                  <a:txBody>
                    <a:bodyPr/>
                    <a:lstStyle/>
                    <a:p>
                      <a:r>
                        <a:rPr lang="zh-TW" altLang="en-US" sz="1600" b="1" dirty="0" smtClean="0">
                          <a:latin typeface="微軟正黑體" pitchFamily="34" charset="-120"/>
                          <a:ea typeface="微軟正黑體" pitchFamily="34" charset="-120"/>
                        </a:rPr>
                        <a:t>班級幹部、小老師或社團幹部任滿一學期得</a:t>
                      </a:r>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分，</a:t>
                      </a:r>
                      <a:r>
                        <a:rPr lang="zh-TW" altLang="en-US" sz="1600" b="1" dirty="0" smtClean="0">
                          <a:solidFill>
                            <a:srgbClr val="C00000"/>
                          </a:solidFill>
                          <a:latin typeface="微軟正黑體" pitchFamily="34" charset="-120"/>
                          <a:ea typeface="微軟正黑體" pitchFamily="34" charset="-120"/>
                        </a:rPr>
                        <a:t>每學期至多</a:t>
                      </a:r>
                      <a:r>
                        <a:rPr lang="en-US" altLang="zh-TW" sz="1600" b="1" dirty="0" smtClean="0">
                          <a:solidFill>
                            <a:srgbClr val="C00000"/>
                          </a:solidFill>
                          <a:latin typeface="微軟正黑體" pitchFamily="34" charset="-120"/>
                          <a:ea typeface="微軟正黑體" pitchFamily="34" charset="-120"/>
                        </a:rPr>
                        <a:t>2</a:t>
                      </a:r>
                      <a:r>
                        <a:rPr lang="zh-TW" altLang="en-US" sz="1600" b="1" dirty="0" smtClean="0">
                          <a:solidFill>
                            <a:srgbClr val="C00000"/>
                          </a:solidFill>
                          <a:latin typeface="微軟正黑體" pitchFamily="34" charset="-120"/>
                          <a:ea typeface="微軟正黑體" pitchFamily="34" charset="-120"/>
                        </a:rPr>
                        <a:t>分</a:t>
                      </a:r>
                      <a:endParaRPr lang="zh-TW" altLang="en-US" sz="1600" b="1" dirty="0">
                        <a:latin typeface="微軟正黑體" pitchFamily="34" charset="-120"/>
                        <a:ea typeface="微軟正黑體" pitchFamily="34" charset="-120"/>
                      </a:endParaRPr>
                    </a:p>
                  </a:txBody>
                  <a:tcPr marL="91445" marR="91445" marT="45713" marB="45713" anchor="ctr">
                    <a:noFill/>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600" b="1" kern="1200" dirty="0" smtClean="0">
                          <a:solidFill>
                            <a:schemeClr val="tx1"/>
                          </a:solidFill>
                          <a:latin typeface="微軟正黑體" pitchFamily="34" charset="-120"/>
                          <a:ea typeface="微軟正黑體" pitchFamily="34" charset="-120"/>
                          <a:cs typeface="+mn-cs"/>
                        </a:rPr>
                        <a:t>採計至</a:t>
                      </a:r>
                      <a:r>
                        <a:rPr lang="en-US" altLang="zh-TW" sz="1600" b="1" kern="1200" dirty="0" smtClean="0">
                          <a:solidFill>
                            <a:srgbClr val="C00000"/>
                          </a:solidFill>
                          <a:latin typeface="微軟正黑體" pitchFamily="34" charset="-120"/>
                          <a:ea typeface="微軟正黑體" pitchFamily="34" charset="-120"/>
                          <a:cs typeface="+mn-cs"/>
                        </a:rPr>
                        <a:t>110</a:t>
                      </a:r>
                      <a:r>
                        <a:rPr lang="zh-TW" altLang="en-US" sz="1600" b="1" kern="1200" dirty="0" smtClean="0">
                          <a:solidFill>
                            <a:srgbClr val="C00000"/>
                          </a:solidFill>
                          <a:latin typeface="微軟正黑體" pitchFamily="34" charset="-120"/>
                          <a:ea typeface="微軟正黑體" pitchFamily="34" charset="-120"/>
                          <a:cs typeface="+mn-cs"/>
                        </a:rPr>
                        <a:t>年</a:t>
                      </a:r>
                      <a:r>
                        <a:rPr lang="en-US" altLang="zh-TW" sz="1600" b="1" kern="1200" dirty="0" smtClean="0">
                          <a:solidFill>
                            <a:srgbClr val="C00000"/>
                          </a:solidFill>
                          <a:latin typeface="微軟正黑體" pitchFamily="34" charset="-120"/>
                          <a:ea typeface="微軟正黑體" pitchFamily="34" charset="-120"/>
                          <a:cs typeface="+mn-cs"/>
                        </a:rPr>
                        <a:t>5</a:t>
                      </a:r>
                      <a:r>
                        <a:rPr lang="zh-TW" altLang="en-US" sz="1600" b="1" kern="1200" dirty="0" smtClean="0">
                          <a:solidFill>
                            <a:srgbClr val="C00000"/>
                          </a:solidFill>
                          <a:latin typeface="微軟正黑體" pitchFamily="34" charset="-120"/>
                          <a:ea typeface="微軟正黑體" pitchFamily="34" charset="-120"/>
                          <a:cs typeface="+mn-cs"/>
                        </a:rPr>
                        <a:t>月</a:t>
                      </a:r>
                      <a:r>
                        <a:rPr lang="en-US" altLang="zh-TW" sz="1600" b="1" kern="1200" dirty="0" smtClean="0">
                          <a:solidFill>
                            <a:srgbClr val="C00000"/>
                          </a:solidFill>
                          <a:latin typeface="微軟正黑體" pitchFamily="34" charset="-120"/>
                          <a:ea typeface="微軟正黑體" pitchFamily="34" charset="-120"/>
                          <a:cs typeface="+mn-cs"/>
                        </a:rPr>
                        <a:t>14</a:t>
                      </a:r>
                      <a:r>
                        <a:rPr lang="zh-TW" altLang="en-US" sz="1600" b="1" kern="1200" dirty="0" smtClean="0">
                          <a:solidFill>
                            <a:srgbClr val="C00000"/>
                          </a:solidFill>
                          <a:latin typeface="微軟正黑體" pitchFamily="34" charset="-120"/>
                          <a:ea typeface="微軟正黑體" pitchFamily="34" charset="-120"/>
                          <a:cs typeface="+mn-cs"/>
                        </a:rPr>
                        <a:t>日</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含</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前</a:t>
                      </a:r>
                      <a:r>
                        <a:rPr lang="zh-TW" altLang="en-US" sz="1600" b="1" dirty="0" smtClean="0">
                          <a:latin typeface="微軟正黑體" pitchFamily="34" charset="-120"/>
                          <a:ea typeface="微軟正黑體" pitchFamily="34" charset="-120"/>
                        </a:rPr>
                        <a:t>取得</a:t>
                      </a:r>
                      <a:r>
                        <a:rPr lang="zh-TW" altLang="en-US" sz="1600" b="1" kern="1200" dirty="0" smtClean="0">
                          <a:solidFill>
                            <a:schemeClr val="tx1"/>
                          </a:solidFill>
                          <a:latin typeface="微軟正黑體" pitchFamily="34" charset="-120"/>
                          <a:ea typeface="微軟正黑體" pitchFamily="34" charset="-120"/>
                          <a:cs typeface="+mn-cs"/>
                        </a:rPr>
                        <a:t>。</a:t>
                      </a:r>
                      <a:endParaRPr lang="zh-TW" altLang="en-US" sz="1600" b="1" kern="1200" dirty="0">
                        <a:solidFill>
                          <a:schemeClr val="tx1"/>
                        </a:solidFill>
                        <a:latin typeface="微軟正黑體" pitchFamily="34" charset="-120"/>
                        <a:ea typeface="微軟正黑體" pitchFamily="34" charset="-120"/>
                        <a:cs typeface="+mn-cs"/>
                      </a:endParaRPr>
                    </a:p>
                  </a:txBody>
                  <a:tcPr marL="91445" marR="91445" marT="45713" marB="45713" anchor="ctr">
                    <a:noFill/>
                  </a:tcPr>
                </a:tc>
                <a:extLst>
                  <a:ext uri="{0D108BD9-81ED-4DB2-BD59-A6C34878D82A}">
                    <a16:rowId xmlns:a16="http://schemas.microsoft.com/office/drawing/2014/main" val="10007"/>
                  </a:ext>
                </a:extLst>
              </a:tr>
              <a:tr h="460963">
                <a:tc vMerge="1">
                  <a:txBody>
                    <a:bodyPr/>
                    <a:lstStyle/>
                    <a:p>
                      <a:endParaRPr lang="zh-TW" altLang="en-US" dirty="0"/>
                    </a:p>
                  </a:txBody>
                  <a:tcPr/>
                </a:tc>
                <a:tc gridSpan="2">
                  <a:txBody>
                    <a:bodyPr/>
                    <a:lstStyle/>
                    <a:p>
                      <a:pPr algn="ctr"/>
                      <a:r>
                        <a:rPr lang="zh-TW" altLang="en-US" sz="1800" b="1" dirty="0" smtClean="0">
                          <a:latin typeface="微軟正黑體" pitchFamily="34" charset="-120"/>
                          <a:ea typeface="微軟正黑體" pitchFamily="34" charset="-120"/>
                        </a:rPr>
                        <a:t>服務學習時數</a:t>
                      </a:r>
                      <a:endParaRPr lang="zh-TW" altLang="en-US" sz="1800" b="1" dirty="0">
                        <a:latin typeface="微軟正黑體" pitchFamily="34" charset="-120"/>
                        <a:ea typeface="微軟正黑體" pitchFamily="34" charset="-120"/>
                      </a:endParaRPr>
                    </a:p>
                  </a:txBody>
                  <a:tcPr marL="91445" marR="91445" marT="45713" marB="45713" anchor="ctr">
                    <a:solidFill>
                      <a:schemeClr val="accent2">
                        <a:lumMod val="20000"/>
                        <a:lumOff val="80000"/>
                      </a:schemeClr>
                    </a:solidFill>
                  </a:tcPr>
                </a:tc>
                <a:tc hMerge="1">
                  <a:txBody>
                    <a:bodyPr/>
                    <a:lstStyle/>
                    <a:p>
                      <a:endParaRPr lang="zh-TW" altLang="en-US"/>
                    </a:p>
                  </a:txBody>
                  <a:tcPr/>
                </a:tc>
                <a:tc gridSpan="8">
                  <a:txBody>
                    <a:bodyPr/>
                    <a:lstStyle/>
                    <a:p>
                      <a:pPr marL="0" algn="l" defTabSz="914400" rtl="0" eaLnBrk="1" latinLnBrk="0" hangingPunct="1"/>
                      <a:r>
                        <a:rPr lang="zh-TW" altLang="en-US" sz="1600" b="1" kern="1200" dirty="0" smtClean="0">
                          <a:solidFill>
                            <a:schemeClr val="tx1"/>
                          </a:solidFill>
                          <a:latin typeface="微軟正黑體" pitchFamily="34" charset="-120"/>
                          <a:ea typeface="微軟正黑體" pitchFamily="34" charset="-120"/>
                          <a:cs typeface="+mn-cs"/>
                        </a:rPr>
                        <a:t>參加校內或校外（須服務證明）志工或社區服務，</a:t>
                      </a:r>
                      <a:r>
                        <a:rPr lang="zh-TW" altLang="en-US" sz="1600" b="1" kern="1200" dirty="0" smtClean="0">
                          <a:solidFill>
                            <a:srgbClr val="C00000"/>
                          </a:solidFill>
                          <a:latin typeface="微軟正黑體" pitchFamily="34" charset="-120"/>
                          <a:ea typeface="微軟正黑體" pitchFamily="34" charset="-120"/>
                          <a:cs typeface="+mn-cs"/>
                        </a:rPr>
                        <a:t>累積</a:t>
                      </a:r>
                      <a:r>
                        <a:rPr lang="en-US" altLang="zh-TW" sz="1600" b="1" kern="1200" dirty="0" smtClean="0">
                          <a:solidFill>
                            <a:srgbClr val="C00000"/>
                          </a:solidFill>
                          <a:latin typeface="微軟正黑體" pitchFamily="34" charset="-120"/>
                          <a:ea typeface="微軟正黑體" pitchFamily="34" charset="-120"/>
                          <a:cs typeface="+mn-cs"/>
                        </a:rPr>
                        <a:t>1</a:t>
                      </a:r>
                      <a:r>
                        <a:rPr lang="zh-TW" altLang="en-US" sz="1600" b="1" kern="1200" dirty="0" smtClean="0">
                          <a:solidFill>
                            <a:srgbClr val="C00000"/>
                          </a:solidFill>
                          <a:latin typeface="微軟正黑體" pitchFamily="34" charset="-120"/>
                          <a:ea typeface="微軟正黑體" pitchFamily="34" charset="-120"/>
                          <a:cs typeface="+mn-cs"/>
                        </a:rPr>
                        <a:t>小時得</a:t>
                      </a:r>
                      <a:r>
                        <a:rPr lang="en-US" altLang="zh-TW" sz="1600" b="1" kern="1200" dirty="0" smtClean="0">
                          <a:solidFill>
                            <a:srgbClr val="C00000"/>
                          </a:solidFill>
                          <a:latin typeface="微軟正黑體" pitchFamily="34" charset="-120"/>
                          <a:ea typeface="微軟正黑體" pitchFamily="34" charset="-120"/>
                          <a:cs typeface="+mn-cs"/>
                        </a:rPr>
                        <a:t>0.25</a:t>
                      </a:r>
                      <a:r>
                        <a:rPr lang="zh-TW" altLang="en-US" sz="1600" b="1" kern="1200" dirty="0" smtClean="0">
                          <a:solidFill>
                            <a:srgbClr val="C00000"/>
                          </a:solidFill>
                          <a:latin typeface="微軟正黑體" pitchFamily="34" charset="-120"/>
                          <a:ea typeface="微軟正黑體" pitchFamily="34" charset="-120"/>
                          <a:cs typeface="+mn-cs"/>
                        </a:rPr>
                        <a:t>分</a:t>
                      </a:r>
                      <a:endParaRPr lang="zh-TW" altLang="en-US" sz="1600" b="1" kern="1200" dirty="0">
                        <a:solidFill>
                          <a:schemeClr val="tx1"/>
                        </a:solidFill>
                        <a:latin typeface="微軟正黑體" pitchFamily="34" charset="-120"/>
                        <a:ea typeface="微軟正黑體" pitchFamily="34" charset="-120"/>
                        <a:cs typeface="+mn-cs"/>
                      </a:endParaRPr>
                    </a:p>
                  </a:txBody>
                  <a:tcPr marL="91445" marR="91445" marT="45713" marB="45713" anchor="ct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6940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4"/>
          <p:cNvSpPr/>
          <p:nvPr/>
        </p:nvSpPr>
        <p:spPr>
          <a:xfrm>
            <a:off x="3907218" y="725212"/>
            <a:ext cx="2808892" cy="502924"/>
          </a:xfrm>
          <a:prstGeom prst="homePlate">
            <a:avLst/>
          </a:prstGeom>
          <a:solidFill>
            <a:srgbClr val="FFFF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文字方塊 5"/>
          <p:cNvSpPr txBox="1"/>
          <p:nvPr/>
        </p:nvSpPr>
        <p:spPr>
          <a:xfrm>
            <a:off x="1352550" y="329190"/>
            <a:ext cx="3057247" cy="523220"/>
          </a:xfrm>
          <a:prstGeom prst="rect">
            <a:avLst/>
          </a:prstGeom>
          <a:noFill/>
        </p:spPr>
        <p:txBody>
          <a:bodyPr wrap="none" rtlCol="0">
            <a:spAutoFit/>
          </a:bodyPr>
          <a:lstStyle/>
          <a:p>
            <a:r>
              <a:rPr lang="zh-TW" altLang="zh-TW" sz="2800" b="1" dirty="0" smtClean="0">
                <a:solidFill>
                  <a:srgbClr val="0033CC"/>
                </a:solidFill>
                <a:latin typeface="微軟正黑體" panose="020B0604030504040204" pitchFamily="34" charset="-120"/>
                <a:ea typeface="微軟正黑體" panose="020B0604030504040204" pitchFamily="34" charset="-120"/>
              </a:rPr>
              <a:t>競賽</a:t>
            </a:r>
            <a:r>
              <a:rPr lang="zh-TW" altLang="en-US" sz="2800" b="1" dirty="0" smtClean="0">
                <a:solidFill>
                  <a:srgbClr val="0033CC"/>
                </a:solidFill>
                <a:latin typeface="微軟正黑體" panose="020B0604030504040204" pitchFamily="34" charset="-120"/>
                <a:ea typeface="微軟正黑體" panose="020B0604030504040204" pitchFamily="34" charset="-120"/>
              </a:rPr>
              <a:t>（獎狀範例）</a:t>
            </a:r>
            <a:endParaRPr lang="en-US" altLang="zh-TW" sz="2800" b="1" dirty="0" smtClean="0">
              <a:solidFill>
                <a:srgbClr val="0033CC"/>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249421" y="791878"/>
            <a:ext cx="9033242" cy="707886"/>
          </a:xfrm>
          <a:prstGeom prst="rect">
            <a:avLst/>
          </a:prstGeom>
          <a:noFill/>
        </p:spPr>
        <p:txBody>
          <a:bodyPr wrap="none" rtlCol="0">
            <a:spAutoFit/>
          </a:bodyPr>
          <a:lstStyle/>
          <a:p>
            <a:pPr marL="342900" lvl="2" indent="-342900">
              <a:buFont typeface="Wingdings" panose="05000000000000000000" pitchFamily="2" charset="2"/>
              <a:buChar char="Ø"/>
            </a:pPr>
            <a:r>
              <a:rPr lang="zh-TW" altLang="zh-TW" sz="2000" b="1" dirty="0" smtClean="0">
                <a:solidFill>
                  <a:srgbClr val="0033CC"/>
                </a:solidFill>
                <a:latin typeface="微軟正黑體" panose="020B0604030504040204" pitchFamily="34" charset="-120"/>
                <a:ea typeface="微軟正黑體" panose="020B0604030504040204" pitchFamily="34" charset="-120"/>
              </a:rPr>
              <a:t>區域及縣（市）競賽以</a:t>
            </a:r>
            <a:r>
              <a:rPr lang="zh-TW" altLang="en-US" sz="2000" b="1" dirty="0" smtClean="0">
                <a:solidFill>
                  <a:srgbClr val="0033CC"/>
                </a:solidFill>
                <a:latin typeface="微軟正黑體" panose="020B0604030504040204" pitchFamily="34" charset="-120"/>
                <a:ea typeface="微軟正黑體" panose="020B0604030504040204" pitchFamily="34" charset="-120"/>
              </a:rPr>
              <a:t>縣市</a:t>
            </a:r>
            <a:r>
              <a:rPr lang="zh-TW" altLang="zh-TW" sz="2000" b="1" dirty="0" smtClean="0">
                <a:solidFill>
                  <a:srgbClr val="0033CC"/>
                </a:solidFill>
                <a:latin typeface="微軟正黑體" panose="020B0604030504040204" pitchFamily="34" charset="-120"/>
                <a:ea typeface="微軟正黑體" panose="020B0604030504040204" pitchFamily="34" charset="-120"/>
              </a:rPr>
              <a:t>政府主辦者為限</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2"/>
            <a:r>
              <a:rPr lang="zh-TW" altLang="en-US" sz="2000" dirty="0" smtClean="0">
                <a:solidFill>
                  <a:srgbClr val="C00000"/>
                </a:solidFill>
                <a:latin typeface="微軟正黑體" panose="020B0604030504040204" pitchFamily="34" charset="-120"/>
                <a:ea typeface="微軟正黑體" panose="020B0604030504040204" pitchFamily="34" charset="-120"/>
              </a:rPr>
              <a:t>     獲獎證明落款人：</a:t>
            </a:r>
            <a:r>
              <a:rPr lang="zh-TW" altLang="en-US" sz="2000" b="1" dirty="0" smtClean="0">
                <a:solidFill>
                  <a:srgbClr val="C00000"/>
                </a:solidFill>
                <a:latin typeface="微軟正黑體" panose="020B0604030504040204" pitchFamily="34" charset="-120"/>
                <a:ea typeface="微軟正黑體" panose="020B0604030504040204" pitchFamily="34" charset="-120"/>
              </a:rPr>
              <a:t>縣市為縣市長</a:t>
            </a:r>
            <a:r>
              <a:rPr lang="zh-TW" altLang="en-US" sz="2000"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smtClean="0">
                <a:solidFill>
                  <a:srgbClr val="C00000"/>
                </a:solidFill>
                <a:latin typeface="微軟正黑體" panose="020B0604030504040204" pitchFamily="34" charset="-120"/>
                <a:ea typeface="微軟正黑體" panose="020B0604030504040204" pitchFamily="34" charset="-120"/>
              </a:rPr>
              <a:t>直轄市為市長或其所屬之一級機關首長</a:t>
            </a:r>
            <a:r>
              <a:rPr lang="zh-TW" altLang="zh-TW" sz="2000" dirty="0" smtClean="0">
                <a:solidFill>
                  <a:srgbClr val="C00000"/>
                </a:solidFill>
                <a:latin typeface="微軟正黑體" panose="020B0604030504040204" pitchFamily="34" charset="-120"/>
                <a:ea typeface="微軟正黑體" panose="020B0604030504040204" pitchFamily="34" charset="-120"/>
              </a:rPr>
              <a:t>。</a:t>
            </a:r>
          </a:p>
        </p:txBody>
      </p:sp>
      <p:pic>
        <p:nvPicPr>
          <p:cNvPr id="35" name="圖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07" y="178772"/>
            <a:ext cx="971350" cy="82405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07" y="1498762"/>
            <a:ext cx="5809992" cy="5224725"/>
          </a:xfrm>
          <a:prstGeom prst="rect">
            <a:avLst/>
          </a:prstGeom>
        </p:spPr>
      </p:pic>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234" y="1498762"/>
            <a:ext cx="5279594" cy="5224725"/>
          </a:xfrm>
          <a:prstGeom prst="rect">
            <a:avLst/>
          </a:prstGeom>
        </p:spPr>
      </p:pic>
      <p:sp>
        <p:nvSpPr>
          <p:cNvPr id="1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58932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38100"/>
            <a:ext cx="10515600" cy="747713"/>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陸、</a:t>
            </a:r>
            <a:r>
              <a:rPr lang="zh-TW" altLang="en-US" sz="4000" b="1" dirty="0" smtClean="0">
                <a:solidFill>
                  <a:srgbClr val="0033CC"/>
                </a:solidFill>
                <a:latin typeface="微軟正黑體" panose="020B0604030504040204" pitchFamily="34" charset="-120"/>
                <a:ea typeface="微軟正黑體" panose="020B0604030504040204" pitchFamily="34" charset="-120"/>
              </a:rPr>
              <a:t>成績採計與計算 </a:t>
            </a:r>
            <a:r>
              <a:rPr lang="en-US" altLang="zh-TW" sz="4000" b="1" dirty="0">
                <a:solidFill>
                  <a:srgbClr val="0033CC"/>
                </a:solidFill>
                <a:latin typeface="微軟正黑體" panose="020B0604030504040204" pitchFamily="34" charset="-120"/>
                <a:ea typeface="微軟正黑體" panose="020B0604030504040204" pitchFamily="34" charset="-120"/>
              </a:rPr>
              <a:t>-</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其他主項目</a:t>
            </a:r>
            <a:r>
              <a:rPr lang="en-US" altLang="zh-TW" sz="3600" b="1" dirty="0" smtClean="0">
                <a:solidFill>
                  <a:srgbClr val="0033CC"/>
                </a:solidFill>
                <a:latin typeface="微軟正黑體" panose="020B0604030504040204" pitchFamily="34" charset="-120"/>
                <a:ea typeface="微軟正黑體" panose="020B0604030504040204" pitchFamily="34" charset="-120"/>
              </a:rPr>
              <a:t>(5/6)</a:t>
            </a:r>
            <a:endParaRPr lang="zh-TW" altLang="en-US" sz="4000" b="1" dirty="0">
              <a:latin typeface="微軟正黑體" panose="020B0604030504040204" pitchFamily="34" charset="-120"/>
              <a:ea typeface="微軟正黑體" panose="020B0604030504040204" pitchFamily="34" charset="-120"/>
            </a:endParaRPr>
          </a:p>
        </p:txBody>
      </p:sp>
      <p:pic>
        <p:nvPicPr>
          <p:cNvPr id="7"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6421" t="53545" r="22272"/>
          <a:stretch/>
        </p:blipFill>
        <p:spPr>
          <a:xfrm>
            <a:off x="9170589" y="4831039"/>
            <a:ext cx="2589371" cy="1098977"/>
          </a:xfrm>
          <a:prstGeom prst="rect">
            <a:avLst/>
          </a:prstGeom>
        </p:spPr>
      </p:pic>
      <p:sp>
        <p:nvSpPr>
          <p:cNvPr id="8" name="矩形 7"/>
          <p:cNvSpPr/>
          <p:nvPr/>
        </p:nvSpPr>
        <p:spPr>
          <a:xfrm>
            <a:off x="838200" y="785813"/>
            <a:ext cx="3626314"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技藝優良</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9" name="矩形 5"/>
          <p:cNvSpPr>
            <a:spLocks noChangeArrowheads="1"/>
          </p:cNvSpPr>
          <p:nvPr/>
        </p:nvSpPr>
        <p:spPr bwMode="auto">
          <a:xfrm>
            <a:off x="4295776" y="893435"/>
            <a:ext cx="6399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其成績應於國中就學期間且至</a:t>
            </a:r>
            <a:r>
              <a:rPr lang="en-US" altLang="zh-TW" sz="1400" b="1" dirty="0" smtClean="0">
                <a:latin typeface="微軟正黑體" panose="020B0604030504040204" pitchFamily="34" charset="-120"/>
                <a:ea typeface="微軟正黑體" panose="020B0604030504040204" pitchFamily="34" charset="-120"/>
              </a:rPr>
              <a:t>110</a:t>
            </a:r>
            <a:r>
              <a:rPr lang="zh-TW" altLang="en-US" sz="1400" b="1" dirty="0" smtClean="0">
                <a:latin typeface="微軟正黑體" panose="020B0604030504040204" pitchFamily="34" charset="-120"/>
                <a:ea typeface="微軟正黑體" panose="020B0604030504040204" pitchFamily="34" charset="-120"/>
              </a:rPr>
              <a:t>年</a:t>
            </a:r>
            <a:r>
              <a:rPr lang="en-US" altLang="zh-TW" sz="1400" b="1" dirty="0">
                <a:latin typeface="微軟正黑體" panose="020B0604030504040204" pitchFamily="34" charset="-120"/>
                <a:ea typeface="微軟正黑體" panose="020B0604030504040204" pitchFamily="34" charset="-120"/>
              </a:rPr>
              <a:t>5</a:t>
            </a:r>
            <a:r>
              <a:rPr lang="zh-TW" altLang="en-US" sz="1400" b="1" dirty="0">
                <a:latin typeface="微軟正黑體" panose="020B0604030504040204" pitchFamily="34" charset="-120"/>
                <a:ea typeface="微軟正黑體" panose="020B0604030504040204" pitchFamily="34" charset="-120"/>
              </a:rPr>
              <a:t>月</a:t>
            </a:r>
            <a:r>
              <a:rPr lang="en-US" altLang="zh-TW" sz="1400" b="1" dirty="0">
                <a:latin typeface="微軟正黑體" panose="020B0604030504040204" pitchFamily="34" charset="-120"/>
                <a:ea typeface="微軟正黑體" panose="020B0604030504040204" pitchFamily="34" charset="-120"/>
              </a:rPr>
              <a:t>14</a:t>
            </a:r>
            <a:r>
              <a:rPr lang="zh-TW" altLang="en-US" sz="1400" b="1" dirty="0">
                <a:latin typeface="微軟正黑體" panose="020B0604030504040204" pitchFamily="34" charset="-120"/>
                <a:ea typeface="微軟正黑體" panose="020B0604030504040204" pitchFamily="34" charset="-120"/>
              </a:rPr>
              <a:t>日（</a:t>
            </a:r>
            <a:r>
              <a:rPr lang="zh-TW" altLang="en-US" sz="1400" b="1" dirty="0" smtClean="0">
                <a:latin typeface="微軟正黑體" panose="020B0604030504040204" pitchFamily="34" charset="-120"/>
                <a:ea typeface="微軟正黑體" panose="020B0604030504040204" pitchFamily="34" charset="-120"/>
              </a:rPr>
              <a:t>星期五）</a:t>
            </a:r>
            <a:r>
              <a:rPr lang="zh-TW" altLang="en-US" sz="1400" b="1" dirty="0">
                <a:latin typeface="微軟正黑體" panose="020B0604030504040204" pitchFamily="34" charset="-120"/>
                <a:ea typeface="微軟正黑體" panose="020B0604030504040204" pitchFamily="34" charset="-120"/>
              </a:rPr>
              <a:t>（含）前取得為限</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grpSp>
        <p:nvGrpSpPr>
          <p:cNvPr id="10" name="群組 72"/>
          <p:cNvGrpSpPr>
            <a:grpSpLocks/>
          </p:cNvGrpSpPr>
          <p:nvPr/>
        </p:nvGrpSpPr>
        <p:grpSpPr bwMode="auto">
          <a:xfrm>
            <a:off x="1390650" y="1252210"/>
            <a:ext cx="8653463" cy="971550"/>
            <a:chOff x="847725" y="1589764"/>
            <a:chExt cx="8652365" cy="972008"/>
          </a:xfrm>
        </p:grpSpPr>
        <p:grpSp>
          <p:nvGrpSpPr>
            <p:cNvPr id="11" name="组合 25"/>
            <p:cNvGrpSpPr>
              <a:grpSpLocks/>
            </p:cNvGrpSpPr>
            <p:nvPr/>
          </p:nvGrpSpPr>
          <p:grpSpPr bwMode="auto">
            <a:xfrm>
              <a:off x="847725" y="1624310"/>
              <a:ext cx="2088001" cy="900000"/>
              <a:chOff x="1019174" y="1624310"/>
              <a:chExt cx="2160001" cy="1154198"/>
            </a:xfrm>
          </p:grpSpPr>
          <p:sp>
            <p:nvSpPr>
              <p:cNvPr id="29" name="圆角矩形 6"/>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30" name="矩形 29"/>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2" name="组合 26"/>
            <p:cNvGrpSpPr>
              <a:grpSpLocks/>
            </p:cNvGrpSpPr>
            <p:nvPr/>
          </p:nvGrpSpPr>
          <p:grpSpPr bwMode="auto">
            <a:xfrm>
              <a:off x="3035845" y="1600711"/>
              <a:ext cx="2088000" cy="900000"/>
              <a:chOff x="1019175" y="1533525"/>
              <a:chExt cx="2486025" cy="1244983"/>
            </a:xfrm>
          </p:grpSpPr>
          <p:sp>
            <p:nvSpPr>
              <p:cNvPr id="27"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8" name="矩形 27"/>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3" name="组合 29"/>
            <p:cNvGrpSpPr>
              <a:grpSpLocks/>
            </p:cNvGrpSpPr>
            <p:nvPr/>
          </p:nvGrpSpPr>
          <p:grpSpPr bwMode="auto">
            <a:xfrm>
              <a:off x="5213577" y="1600711"/>
              <a:ext cx="2088000" cy="900000"/>
              <a:chOff x="1019175" y="1600711"/>
              <a:chExt cx="2486025" cy="1177797"/>
            </a:xfrm>
          </p:grpSpPr>
          <p:sp>
            <p:nvSpPr>
              <p:cNvPr id="25"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6" name="矩形 25"/>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4" name="组合 32"/>
            <p:cNvGrpSpPr>
              <a:grpSpLocks/>
            </p:cNvGrpSpPr>
            <p:nvPr/>
          </p:nvGrpSpPr>
          <p:grpSpPr bwMode="auto">
            <a:xfrm>
              <a:off x="7412090" y="1600711"/>
              <a:ext cx="2088000" cy="900000"/>
              <a:chOff x="1019175" y="1600711"/>
              <a:chExt cx="2486025" cy="1177797"/>
            </a:xfrm>
          </p:grpSpPr>
          <p:sp>
            <p:nvSpPr>
              <p:cNvPr id="23"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4" name="矩形 23"/>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15" name="矩形 77"/>
            <p:cNvSpPr>
              <a:spLocks noChangeArrowheads="1"/>
            </p:cNvSpPr>
            <p:nvPr/>
          </p:nvSpPr>
          <p:spPr bwMode="auto">
            <a:xfrm>
              <a:off x="1303977" y="1624310"/>
              <a:ext cx="1258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2000" b="1" dirty="0">
                  <a:latin typeface="微軟正黑體" panose="020B0604030504040204" pitchFamily="34" charset="-120"/>
                  <a:ea typeface="微軟正黑體" panose="020B0604030504040204" pitchFamily="34" charset="-120"/>
                </a:rPr>
                <a:t>90</a:t>
              </a:r>
              <a:r>
                <a:rPr lang="zh-TW" altLang="en-US" sz="2000" b="1" dirty="0">
                  <a:latin typeface="微軟正黑體" panose="020B0604030504040204" pitchFamily="34" charset="-120"/>
                  <a:ea typeface="微軟正黑體" panose="020B0604030504040204" pitchFamily="34" charset="-120"/>
                </a:rPr>
                <a:t>分以上</a:t>
              </a:r>
              <a:endParaRPr lang="zh-CN" altLang="en-US" sz="2000" b="1" dirty="0">
                <a:latin typeface="微軟正黑體" panose="020B0604030504040204" pitchFamily="34" charset="-120"/>
                <a:ea typeface="微軟正黑體" panose="020B0604030504040204" pitchFamily="34" charset="-120"/>
              </a:endParaRPr>
            </a:p>
          </p:txBody>
        </p:sp>
        <p:sp>
          <p:nvSpPr>
            <p:cNvPr id="16" name="矩形 78"/>
            <p:cNvSpPr>
              <a:spLocks noChangeArrowheads="1"/>
            </p:cNvSpPr>
            <p:nvPr/>
          </p:nvSpPr>
          <p:spPr bwMode="auto">
            <a:xfrm>
              <a:off x="3462461" y="1614430"/>
              <a:ext cx="1306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2000" b="1" dirty="0">
                  <a:latin typeface="微軟正黑體" panose="020B0604030504040204" pitchFamily="34" charset="-120"/>
                  <a:ea typeface="微軟正黑體" panose="020B0604030504040204" pitchFamily="34" charset="-120"/>
                </a:rPr>
                <a:t>80</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89</a:t>
              </a:r>
              <a:r>
                <a:rPr lang="zh-TW" altLang="en-US" sz="2000" b="1" dirty="0">
                  <a:latin typeface="微軟正黑體" panose="020B0604030504040204" pitchFamily="34" charset="-120"/>
                  <a:ea typeface="微軟正黑體" panose="020B0604030504040204" pitchFamily="34" charset="-120"/>
                </a:rPr>
                <a:t>分</a:t>
              </a:r>
              <a:endParaRPr lang="zh-CN" altLang="en-US" sz="2000" b="1" dirty="0">
                <a:latin typeface="微軟正黑體" panose="020B0604030504040204" pitchFamily="34" charset="-120"/>
                <a:ea typeface="微軟正黑體" panose="020B0604030504040204" pitchFamily="34" charset="-120"/>
              </a:endParaRPr>
            </a:p>
          </p:txBody>
        </p:sp>
        <p:sp>
          <p:nvSpPr>
            <p:cNvPr id="17" name="矩形 79"/>
            <p:cNvSpPr>
              <a:spLocks noChangeArrowheads="1"/>
            </p:cNvSpPr>
            <p:nvPr/>
          </p:nvSpPr>
          <p:spPr bwMode="auto">
            <a:xfrm>
              <a:off x="5640193" y="1600711"/>
              <a:ext cx="1306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2000" b="1">
                  <a:latin typeface="微軟正黑體" panose="020B0604030504040204" pitchFamily="34" charset="-120"/>
                  <a:ea typeface="微軟正黑體" panose="020B0604030504040204" pitchFamily="34" charset="-120"/>
                </a:rPr>
                <a:t>70</a:t>
              </a:r>
              <a:r>
                <a:rPr lang="zh-TW" altLang="en-US" sz="2000" b="1">
                  <a:latin typeface="微軟正黑體" panose="020B0604030504040204" pitchFamily="34" charset="-120"/>
                  <a:ea typeface="微軟正黑體" panose="020B0604030504040204" pitchFamily="34" charset="-120"/>
                </a:rPr>
                <a:t>～</a:t>
              </a:r>
              <a:r>
                <a:rPr lang="en-US" altLang="zh-TW" sz="2000" b="1">
                  <a:latin typeface="微軟正黑體" panose="020B0604030504040204" pitchFamily="34" charset="-120"/>
                  <a:ea typeface="微軟正黑體" panose="020B0604030504040204" pitchFamily="34" charset="-120"/>
                </a:rPr>
                <a:t>7</a:t>
              </a:r>
              <a:r>
                <a:rPr lang="en-US" altLang="zh-CN" sz="2000" b="1">
                  <a:latin typeface="微軟正黑體" panose="020B0604030504040204" pitchFamily="34" charset="-120"/>
                  <a:ea typeface="微軟正黑體" panose="020B0604030504040204" pitchFamily="34" charset="-120"/>
                </a:rPr>
                <a:t>9</a:t>
              </a:r>
              <a:r>
                <a:rPr lang="zh-TW" altLang="en-US" sz="2000" b="1">
                  <a:latin typeface="微軟正黑體" panose="020B0604030504040204" pitchFamily="34" charset="-120"/>
                  <a:ea typeface="微軟正黑體" panose="020B0604030504040204" pitchFamily="34" charset="-120"/>
                </a:rPr>
                <a:t>分</a:t>
              </a:r>
              <a:endParaRPr lang="zh-CN" altLang="en-US" sz="2000" b="1">
                <a:latin typeface="微軟正黑體" panose="020B0604030504040204" pitchFamily="34" charset="-120"/>
                <a:ea typeface="微軟正黑體" panose="020B0604030504040204" pitchFamily="34" charset="-120"/>
              </a:endParaRPr>
            </a:p>
          </p:txBody>
        </p:sp>
        <p:sp>
          <p:nvSpPr>
            <p:cNvPr id="18" name="矩形 80"/>
            <p:cNvSpPr>
              <a:spLocks noChangeArrowheads="1"/>
            </p:cNvSpPr>
            <p:nvPr/>
          </p:nvSpPr>
          <p:spPr bwMode="auto">
            <a:xfrm>
              <a:off x="7838706" y="1589764"/>
              <a:ext cx="1306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2000" b="1">
                  <a:latin typeface="微軟正黑體" panose="020B0604030504040204" pitchFamily="34" charset="-120"/>
                  <a:ea typeface="微軟正黑體" panose="020B0604030504040204" pitchFamily="34" charset="-120"/>
                </a:rPr>
                <a:t>60</a:t>
              </a:r>
              <a:r>
                <a:rPr lang="zh-TW" altLang="en-US" sz="2000" b="1">
                  <a:latin typeface="微軟正黑體" panose="020B0604030504040204" pitchFamily="34" charset="-120"/>
                  <a:ea typeface="微軟正黑體" panose="020B0604030504040204" pitchFamily="34" charset="-120"/>
                </a:rPr>
                <a:t>～</a:t>
              </a:r>
              <a:r>
                <a:rPr lang="en-US" altLang="zh-TW" sz="2000" b="1">
                  <a:latin typeface="微軟正黑體" panose="020B0604030504040204" pitchFamily="34" charset="-120"/>
                  <a:ea typeface="微軟正黑體" panose="020B0604030504040204" pitchFamily="34" charset="-120"/>
                </a:rPr>
                <a:t>69</a:t>
              </a:r>
              <a:r>
                <a:rPr lang="zh-TW" altLang="en-US" sz="2000" b="1">
                  <a:latin typeface="微軟正黑體" panose="020B0604030504040204" pitchFamily="34" charset="-120"/>
                  <a:ea typeface="微軟正黑體" panose="020B0604030504040204" pitchFamily="34" charset="-120"/>
                </a:rPr>
                <a:t>分</a:t>
              </a:r>
              <a:endParaRPr lang="zh-CN" altLang="en-US" sz="2000" b="1">
                <a:latin typeface="微軟正黑體" panose="020B0604030504040204" pitchFamily="34" charset="-120"/>
                <a:ea typeface="微軟正黑體" panose="020B0604030504040204" pitchFamily="34" charset="-120"/>
              </a:endParaRPr>
            </a:p>
          </p:txBody>
        </p:sp>
        <p:sp>
          <p:nvSpPr>
            <p:cNvPr id="19" name="矩形 18"/>
            <p:cNvSpPr/>
            <p:nvPr/>
          </p:nvSpPr>
          <p:spPr>
            <a:xfrm>
              <a:off x="1303977" y="1976997"/>
              <a:ext cx="1263738"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0" name="矩形 19"/>
            <p:cNvSpPr/>
            <p:nvPr/>
          </p:nvSpPr>
          <p:spPr>
            <a:xfrm>
              <a:off x="3385835" y="1959629"/>
              <a:ext cx="1460019"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1" name="矩形 20"/>
            <p:cNvSpPr/>
            <p:nvPr/>
          </p:nvSpPr>
          <p:spPr>
            <a:xfrm>
              <a:off x="5625199" y="1956351"/>
              <a:ext cx="1336755"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2" name="矩形 21"/>
            <p:cNvSpPr/>
            <p:nvPr/>
          </p:nvSpPr>
          <p:spPr>
            <a:xfrm>
              <a:off x="7824221" y="1956716"/>
              <a:ext cx="1263738"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31" name="矩形 30"/>
          <p:cNvSpPr/>
          <p:nvPr/>
        </p:nvSpPr>
        <p:spPr>
          <a:xfrm>
            <a:off x="838200" y="2243138"/>
            <a:ext cx="3626314"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弱勢身分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1304925" y="2718542"/>
            <a:ext cx="9482083" cy="646331"/>
          </a:xfrm>
          <a:prstGeom prst="rect">
            <a:avLst/>
          </a:prstGeom>
          <a:noFill/>
        </p:spPr>
        <p:txBody>
          <a:bodyPr wrap="none" rtlCol="0">
            <a:spAutoFit/>
          </a:bodyPr>
          <a:lstStyle/>
          <a:p>
            <a:pPr marL="285750" indent="-285750">
              <a:buFont typeface="Wingdings" panose="05000000000000000000" pitchFamily="2" charset="2"/>
              <a:buChar char="Ø"/>
            </a:pPr>
            <a:r>
              <a:rPr lang="zh-TW" altLang="zh-TW" dirty="0">
                <a:latin typeface="微軟正黑體" panose="020B0604030504040204" pitchFamily="34" charset="-120"/>
                <a:ea typeface="微軟正黑體" panose="020B0604030504040204" pitchFamily="34" charset="-120"/>
              </a:rPr>
              <a:t>報名時具</a:t>
            </a:r>
            <a:r>
              <a:rPr lang="zh-TW" altLang="zh-TW" dirty="0">
                <a:solidFill>
                  <a:srgbClr val="C00000"/>
                </a:solidFill>
                <a:latin typeface="微軟正黑體" panose="020B0604030504040204" pitchFamily="34" charset="-120"/>
                <a:ea typeface="微軟正黑體" panose="020B0604030504040204" pitchFamily="34" charset="-120"/>
              </a:rPr>
              <a:t>低收入戶</a:t>
            </a:r>
            <a:r>
              <a:rPr lang="en-US" altLang="zh-TW" b="1" dirty="0">
                <a:solidFill>
                  <a:srgbClr val="C00000"/>
                </a:solidFill>
                <a:latin typeface="微軟正黑體" panose="020B0604030504040204" pitchFamily="34" charset="-120"/>
                <a:ea typeface="微軟正黑體" panose="020B0604030504040204" pitchFamily="34" charset="-120"/>
              </a:rPr>
              <a:t>3</a:t>
            </a:r>
            <a:r>
              <a:rPr lang="zh-TW" altLang="en-US" b="1" dirty="0">
                <a:solidFill>
                  <a:srgbClr val="C00000"/>
                </a:solidFill>
                <a:latin typeface="微軟正黑體" panose="020B0604030504040204" pitchFamily="34" charset="-120"/>
                <a:ea typeface="微軟正黑體" panose="020B0604030504040204" pitchFamily="34" charset="-120"/>
              </a:rPr>
              <a:t>分</a:t>
            </a:r>
            <a:r>
              <a:rPr lang="zh-TW" altLang="zh-TW"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r>
              <a:rPr lang="en-US" altLang="zh-TW" dirty="0">
                <a:solidFill>
                  <a:srgbClr val="C00000"/>
                </a:solidFill>
                <a:latin typeface="微軟正黑體" panose="020B0604030504040204" pitchFamily="34" charset="-120"/>
                <a:ea typeface="微軟正黑體" panose="020B0604030504040204" pitchFamily="34" charset="-120"/>
              </a:rPr>
              <a:t/>
            </a:r>
            <a:br>
              <a:rPr lang="en-US" altLang="zh-TW" dirty="0">
                <a:solidFill>
                  <a:srgbClr val="C00000"/>
                </a:solidFill>
                <a:latin typeface="微軟正黑體" panose="020B0604030504040204" pitchFamily="34" charset="-120"/>
                <a:ea typeface="微軟正黑體" panose="020B0604030504040204" pitchFamily="34" charset="-120"/>
              </a:rPr>
            </a:br>
            <a:r>
              <a:rPr lang="zh-TW" altLang="zh-TW"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dirty="0">
                <a:solidFill>
                  <a:srgbClr val="C00000"/>
                </a:solidFill>
                <a:latin typeface="微軟正黑體" panose="020B0604030504040204" pitchFamily="34" charset="-120"/>
                <a:ea typeface="微軟正黑體" panose="020B0604030504040204" pitchFamily="34" charset="-120"/>
              </a:rPr>
              <a:t>採計</a:t>
            </a:r>
            <a:r>
              <a:rPr lang="en-US" altLang="zh-TW" b="1" dirty="0">
                <a:solidFill>
                  <a:srgbClr val="C00000"/>
                </a:solidFill>
                <a:latin typeface="微軟正黑體" panose="020B0604030504040204" pitchFamily="34" charset="-120"/>
                <a:ea typeface="微軟正黑體" panose="020B0604030504040204" pitchFamily="34" charset="-120"/>
              </a:rPr>
              <a:t>1.5</a:t>
            </a:r>
            <a:r>
              <a:rPr lang="zh-TW" altLang="zh-TW" b="1" dirty="0">
                <a:solidFill>
                  <a:srgbClr val="C00000"/>
                </a:solidFill>
                <a:latin typeface="微軟正黑體" panose="020B0604030504040204" pitchFamily="34" charset="-120"/>
                <a:ea typeface="微軟正黑體" panose="020B0604030504040204" pitchFamily="34" charset="-120"/>
              </a:rPr>
              <a:t>分</a:t>
            </a:r>
            <a:r>
              <a:rPr lang="zh-TW" altLang="zh-TW" dirty="0">
                <a:latin typeface="微軟正黑體" panose="020B0604030504040204" pitchFamily="34" charset="-120"/>
                <a:ea typeface="微軟正黑體" panose="020B0604030504040204" pitchFamily="34" charset="-120"/>
              </a:rPr>
              <a:t>，若免試生同時具備</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種以上資格者僅得</a:t>
            </a:r>
            <a:r>
              <a:rPr lang="zh-TW" altLang="zh-TW" b="1" dirty="0">
                <a:latin typeface="微軟正黑體" panose="020B0604030504040204" pitchFamily="34" charset="-120"/>
                <a:ea typeface="微軟正黑體" panose="020B0604030504040204" pitchFamily="34" charset="-120"/>
              </a:rPr>
              <a:t>擇一</a:t>
            </a:r>
            <a:r>
              <a:rPr lang="zh-TW" altLang="zh-TW" dirty="0">
                <a:latin typeface="微軟正黑體" panose="020B0604030504040204" pitchFamily="34" charset="-120"/>
                <a:ea typeface="微軟正黑體" panose="020B0604030504040204" pitchFamily="34" charset="-120"/>
              </a:rPr>
              <a:t>計分</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p:txBody>
      </p:sp>
      <p:sp>
        <p:nvSpPr>
          <p:cNvPr id="33" name="矩形 32"/>
          <p:cNvSpPr/>
          <p:nvPr/>
        </p:nvSpPr>
        <p:spPr>
          <a:xfrm>
            <a:off x="838200" y="3338513"/>
            <a:ext cx="3839513"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均衡學習</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smtClean="0">
                <a:solidFill>
                  <a:srgbClr val="0033CC"/>
                </a:solidFill>
                <a:latin typeface="微軟正黑體" panose="020B0604030504040204" pitchFamily="34" charset="-120"/>
                <a:ea typeface="微軟正黑體" panose="020B0604030504040204" pitchFamily="34" charset="-120"/>
              </a:rPr>
              <a:t>21</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304925" y="3800244"/>
            <a:ext cx="9475671" cy="646331"/>
          </a:xfrm>
          <a:prstGeom prst="rect">
            <a:avLst/>
          </a:prstGeom>
          <a:noFill/>
        </p:spPr>
        <p:txBody>
          <a:bodyPr wrap="none" rtlCol="0">
            <a:spAutoFit/>
          </a:bodyPr>
          <a:lstStyle/>
          <a:p>
            <a:pPr marL="285750" indent="-285750">
              <a:buFont typeface="Wingdings" panose="05000000000000000000" pitchFamily="2" charset="2"/>
              <a:buChar char="Ø"/>
            </a:pPr>
            <a:r>
              <a:rPr lang="zh-TW" altLang="zh-TW" dirty="0">
                <a:latin typeface="微軟正黑體" panose="020B0604030504040204" pitchFamily="34" charset="-120"/>
                <a:ea typeface="微軟正黑體" panose="020B0604030504040204" pitchFamily="34" charset="-120"/>
              </a:rPr>
              <a:t>採計</a:t>
            </a:r>
            <a:r>
              <a:rPr lang="zh-TW" altLang="zh-TW" dirty="0">
                <a:solidFill>
                  <a:srgbClr val="C00000"/>
                </a:solidFill>
                <a:latin typeface="微軟正黑體" panose="020B0604030504040204" pitchFamily="34" charset="-120"/>
                <a:ea typeface="微軟正黑體" panose="020B0604030504040204" pitchFamily="34" charset="-120"/>
              </a:rPr>
              <a:t>健康與體育</a:t>
            </a:r>
            <a:r>
              <a:rPr lang="zh-TW" altLang="en-US" dirty="0">
                <a:solidFill>
                  <a:srgbClr val="C00000"/>
                </a:solidFill>
                <a:latin typeface="微軟正黑體" panose="020B0604030504040204" pitchFamily="34" charset="-120"/>
                <a:ea typeface="微軟正黑體" panose="020B0604030504040204" pitchFamily="34" charset="-120"/>
              </a:rPr>
              <a:t>、</a:t>
            </a:r>
            <a:r>
              <a:rPr lang="zh-TW" altLang="zh-TW" dirty="0">
                <a:solidFill>
                  <a:srgbClr val="C00000"/>
                </a:solidFill>
                <a:latin typeface="微軟正黑體" panose="020B0604030504040204" pitchFamily="34" charset="-120"/>
                <a:ea typeface="微軟正黑體" panose="020B0604030504040204" pitchFamily="34" charset="-120"/>
              </a:rPr>
              <a:t>藝術與人文</a:t>
            </a:r>
            <a:r>
              <a:rPr lang="zh-TW" altLang="en-US" dirty="0">
                <a:solidFill>
                  <a:srgbClr val="C00000"/>
                </a:solidFill>
                <a:latin typeface="微軟正黑體" panose="020B0604030504040204" pitchFamily="34" charset="-120"/>
                <a:ea typeface="微軟正黑體" panose="020B0604030504040204" pitchFamily="34" charset="-120"/>
              </a:rPr>
              <a:t>、</a:t>
            </a:r>
            <a:r>
              <a:rPr lang="zh-TW" altLang="zh-TW" dirty="0">
                <a:solidFill>
                  <a:srgbClr val="C00000"/>
                </a:solidFill>
                <a:latin typeface="微軟正黑體" panose="020B0604030504040204" pitchFamily="34" charset="-120"/>
                <a:ea typeface="微軟正黑體" panose="020B0604030504040204" pitchFamily="34" charset="-120"/>
              </a:rPr>
              <a:t>綜合活動三大學習領域</a:t>
            </a:r>
            <a:r>
              <a:rPr lang="zh-TW" altLang="en-US" dirty="0">
                <a:solidFill>
                  <a:srgbClr val="C00000"/>
                </a:solidFill>
                <a:latin typeface="微軟正黑體" panose="020B0604030504040204" pitchFamily="34" charset="-120"/>
                <a:ea typeface="微軟正黑體" panose="020B0604030504040204" pitchFamily="34" charset="-120"/>
              </a:rPr>
              <a:t>，</a:t>
            </a:r>
            <a:r>
              <a:rPr lang="zh-TW" altLang="zh-TW" dirty="0">
                <a:solidFill>
                  <a:srgbClr val="C00000"/>
                </a:solidFill>
                <a:latin typeface="微軟正黑體" panose="020B0604030504040204" pitchFamily="34" charset="-120"/>
                <a:ea typeface="微軟正黑體" panose="020B0604030504040204" pitchFamily="34" charset="-120"/>
              </a:rPr>
              <a:t>七年級上、下學期、八年級上</a:t>
            </a:r>
            <a:r>
              <a:rPr lang="zh-TW" altLang="zh-TW" dirty="0" smtClean="0">
                <a:solidFill>
                  <a:srgbClr val="C00000"/>
                </a:solidFill>
                <a:latin typeface="微軟正黑體" panose="020B0604030504040204" pitchFamily="34" charset="-120"/>
                <a:ea typeface="微軟正黑體" panose="020B0604030504040204" pitchFamily="34" charset="-120"/>
              </a:rPr>
              <a:t>、</a:t>
            </a:r>
            <a:endParaRPr lang="en-US" altLang="zh-TW" dirty="0" smtClean="0">
              <a:solidFill>
                <a:srgbClr val="C00000"/>
              </a:solidFill>
              <a:latin typeface="微軟正黑體" panose="020B0604030504040204" pitchFamily="34" charset="-120"/>
              <a:ea typeface="微軟正黑體" panose="020B0604030504040204" pitchFamily="34" charset="-120"/>
            </a:endParaRPr>
          </a:p>
          <a:p>
            <a:r>
              <a:rPr lang="en-US" altLang="zh-TW" dirty="0">
                <a:solidFill>
                  <a:srgbClr val="C00000"/>
                </a:solidFill>
                <a:latin typeface="微軟正黑體" panose="020B0604030504040204" pitchFamily="34" charset="-120"/>
                <a:ea typeface="微軟正黑體" panose="020B0604030504040204" pitchFamily="34" charset="-120"/>
              </a:rPr>
              <a:t> </a:t>
            </a:r>
            <a:r>
              <a:rPr lang="en-US" altLang="zh-TW" dirty="0" smtClean="0">
                <a:solidFill>
                  <a:srgbClr val="C00000"/>
                </a:solidFill>
                <a:latin typeface="微軟正黑體" panose="020B0604030504040204" pitchFamily="34" charset="-120"/>
                <a:ea typeface="微軟正黑體" panose="020B0604030504040204" pitchFamily="34" charset="-120"/>
              </a:rPr>
              <a:t>    </a:t>
            </a:r>
            <a:r>
              <a:rPr lang="zh-TW" altLang="zh-TW" dirty="0" smtClean="0">
                <a:solidFill>
                  <a:srgbClr val="C00000"/>
                </a:solidFill>
                <a:latin typeface="微軟正黑體" panose="020B0604030504040204" pitchFamily="34" charset="-120"/>
                <a:ea typeface="微軟正黑體" panose="020B0604030504040204" pitchFamily="34" charset="-120"/>
              </a:rPr>
              <a:t>下</a:t>
            </a:r>
            <a:r>
              <a:rPr lang="zh-TW" altLang="zh-TW" dirty="0">
                <a:solidFill>
                  <a:srgbClr val="C00000"/>
                </a:solidFill>
                <a:latin typeface="微軟正黑體" panose="020B0604030504040204" pitchFamily="34" charset="-120"/>
                <a:ea typeface="微軟正黑體" panose="020B0604030504040204" pitchFamily="34" charset="-120"/>
              </a:rPr>
              <a:t>學期及九年級上學期等五學期</a:t>
            </a:r>
            <a:r>
              <a:rPr lang="zh-TW" altLang="en-US" dirty="0">
                <a:solidFill>
                  <a:srgbClr val="C00000"/>
                </a:solidFill>
                <a:latin typeface="微軟正黑體" panose="020B0604030504040204" pitchFamily="34" charset="-120"/>
                <a:ea typeface="微軟正黑體" panose="020B0604030504040204" pitchFamily="34" charset="-120"/>
              </a:rPr>
              <a:t>平均</a:t>
            </a:r>
            <a:r>
              <a:rPr lang="zh-TW" altLang="zh-TW" dirty="0">
                <a:solidFill>
                  <a:srgbClr val="C00000"/>
                </a:solidFill>
                <a:latin typeface="微軟正黑體" panose="020B0604030504040204" pitchFamily="34" charset="-120"/>
                <a:ea typeface="微軟正黑體" panose="020B0604030504040204" pitchFamily="34" charset="-120"/>
              </a:rPr>
              <a:t>成績</a:t>
            </a:r>
            <a:r>
              <a:rPr lang="zh-TW" altLang="en-US" dirty="0" smtClean="0">
                <a:solidFill>
                  <a:srgbClr val="C00000"/>
                </a:solidFill>
                <a:latin typeface="微軟正黑體" panose="020B0604030504040204" pitchFamily="34" charset="-120"/>
                <a:ea typeface="微軟正黑體" panose="020B0604030504040204" pitchFamily="34" charset="-120"/>
              </a:rPr>
              <a:t>。</a:t>
            </a:r>
            <a:endParaRPr lang="en-US" altLang="zh-TW" dirty="0">
              <a:solidFill>
                <a:srgbClr val="C00000"/>
              </a:solidFill>
              <a:latin typeface="微軟正黑體" panose="020B0604030504040204" pitchFamily="34" charset="-120"/>
              <a:ea typeface="微軟正黑體" panose="020B0604030504040204" pitchFamily="34" charset="-120"/>
            </a:endParaRPr>
          </a:p>
        </p:txBody>
      </p:sp>
      <p:grpSp>
        <p:nvGrpSpPr>
          <p:cNvPr id="35" name="群組 98"/>
          <p:cNvGrpSpPr>
            <a:grpSpLocks/>
          </p:cNvGrpSpPr>
          <p:nvPr/>
        </p:nvGrpSpPr>
        <p:grpSpPr bwMode="auto">
          <a:xfrm>
            <a:off x="1352992" y="4477820"/>
            <a:ext cx="7627938" cy="1165225"/>
            <a:chOff x="2160086" y="2263822"/>
            <a:chExt cx="7627382" cy="1165467"/>
          </a:xfrm>
        </p:grpSpPr>
        <p:grpSp>
          <p:nvGrpSpPr>
            <p:cNvPr id="36" name="组合 29"/>
            <p:cNvGrpSpPr>
              <a:grpSpLocks/>
            </p:cNvGrpSpPr>
            <p:nvPr/>
          </p:nvGrpSpPr>
          <p:grpSpPr bwMode="auto">
            <a:xfrm>
              <a:off x="4747634" y="2293833"/>
              <a:ext cx="2448000" cy="1080000"/>
              <a:chOff x="1019175" y="1600711"/>
              <a:chExt cx="2486025" cy="1177797"/>
            </a:xfrm>
          </p:grpSpPr>
          <p:sp>
            <p:nvSpPr>
              <p:cNvPr id="49"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50" name="矩形 49"/>
              <p:cNvSpPr/>
              <p:nvPr/>
            </p:nvSpPr>
            <p:spPr>
              <a:xfrm>
                <a:off x="1019061" y="2213874"/>
                <a:ext cx="2485768" cy="536800"/>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37" name="组合 32"/>
            <p:cNvGrpSpPr>
              <a:grpSpLocks/>
            </p:cNvGrpSpPr>
            <p:nvPr/>
          </p:nvGrpSpPr>
          <p:grpSpPr bwMode="auto">
            <a:xfrm>
              <a:off x="7296672" y="2285933"/>
              <a:ext cx="2448000" cy="1080000"/>
              <a:chOff x="1019175" y="1600711"/>
              <a:chExt cx="2486025" cy="1177797"/>
            </a:xfrm>
          </p:grpSpPr>
          <p:sp>
            <p:nvSpPr>
              <p:cNvPr id="47"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48" name="矩形 47"/>
              <p:cNvSpPr/>
              <p:nvPr/>
            </p:nvSpPr>
            <p:spPr>
              <a:xfrm>
                <a:off x="1019368" y="2251927"/>
                <a:ext cx="2485768" cy="49870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38" name="组合 26"/>
            <p:cNvGrpSpPr>
              <a:grpSpLocks/>
            </p:cNvGrpSpPr>
            <p:nvPr/>
          </p:nvGrpSpPr>
          <p:grpSpPr bwMode="auto">
            <a:xfrm>
              <a:off x="2200215" y="2293833"/>
              <a:ext cx="2448000" cy="1080000"/>
              <a:chOff x="1019175" y="1533525"/>
              <a:chExt cx="2486025" cy="1244983"/>
            </a:xfrm>
          </p:grpSpPr>
          <p:sp>
            <p:nvSpPr>
              <p:cNvPr id="45"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46" name="矩形 45"/>
              <p:cNvSpPr/>
              <p:nvPr/>
            </p:nvSpPr>
            <p:spPr>
              <a:xfrm>
                <a:off x="1018724" y="2181665"/>
                <a:ext cx="2485768" cy="569251"/>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39" name="矩形 38"/>
            <p:cNvSpPr/>
            <p:nvPr/>
          </p:nvSpPr>
          <p:spPr>
            <a:xfrm>
              <a:off x="2160086" y="2273349"/>
              <a:ext cx="2528704" cy="646247"/>
            </a:xfrm>
            <a:prstGeom prst="rect">
              <a:avLst/>
            </a:prstGeom>
          </p:spPr>
          <p:txBody>
            <a:bodyPr wrap="none">
              <a:spAutoFit/>
            </a:bodyPr>
            <a:lstStyle/>
            <a:p>
              <a:pPr algn="ctr" eaLnBrk="1" fontAlgn="auto" hangingPunct="1">
                <a:spcBef>
                  <a:spcPts val="0"/>
                </a:spcBef>
                <a:spcAft>
                  <a:spcPts val="0"/>
                </a:spcAft>
                <a:defRPr/>
              </a:pP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3</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項領域</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5</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學期平均成績</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皆達</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60</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分以上</a:t>
              </a:r>
              <a:endParaRPr lang="zh-CN" altLang="en-US" b="1" dirty="0">
                <a:latin typeface="微軟正黑體" panose="020B0604030504040204" pitchFamily="34" charset="-120"/>
                <a:ea typeface="微軟正黑體" panose="020B0604030504040204" pitchFamily="34" charset="-120"/>
              </a:endParaRPr>
            </a:p>
          </p:txBody>
        </p:sp>
        <p:sp>
          <p:nvSpPr>
            <p:cNvPr id="40" name="矩形 39"/>
            <p:cNvSpPr/>
            <p:nvPr/>
          </p:nvSpPr>
          <p:spPr>
            <a:xfrm>
              <a:off x="4747522" y="2293991"/>
              <a:ext cx="2528704" cy="646246"/>
            </a:xfrm>
            <a:prstGeom prst="rect">
              <a:avLst/>
            </a:prstGeom>
          </p:spPr>
          <p:txBody>
            <a:bodyPr wrap="none">
              <a:spAutoFit/>
            </a:bodyPr>
            <a:lstStyle/>
            <a:p>
              <a:pPr algn="ctr" eaLnBrk="1" fontAlgn="auto" hangingPunct="1">
                <a:spcBef>
                  <a:spcPts val="0"/>
                </a:spcBef>
                <a:spcAft>
                  <a:spcPts val="0"/>
                </a:spcAft>
                <a:defRPr/>
              </a:pP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2</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項領域</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5</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學期平均成績</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皆達</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60</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分以上</a:t>
              </a:r>
              <a:endParaRPr lang="zh-CN" altLang="en-US" b="1" dirty="0">
                <a:latin typeface="微軟正黑體" panose="020B0604030504040204" pitchFamily="34" charset="-120"/>
                <a:ea typeface="微軟正黑體" panose="020B0604030504040204" pitchFamily="34" charset="-120"/>
              </a:endParaRPr>
            </a:p>
          </p:txBody>
        </p:sp>
        <p:sp>
          <p:nvSpPr>
            <p:cNvPr id="41" name="矩形 40"/>
            <p:cNvSpPr/>
            <p:nvPr/>
          </p:nvSpPr>
          <p:spPr>
            <a:xfrm>
              <a:off x="7258764" y="2263822"/>
              <a:ext cx="2528704" cy="646247"/>
            </a:xfrm>
            <a:prstGeom prst="rect">
              <a:avLst/>
            </a:prstGeom>
          </p:spPr>
          <p:txBody>
            <a:bodyPr wrap="none">
              <a:spAutoFit/>
            </a:bodyPr>
            <a:lstStyle/>
            <a:p>
              <a:pPr algn="ctr" eaLnBrk="1" fontAlgn="auto" hangingPunct="1">
                <a:spcBef>
                  <a:spcPts val="0"/>
                </a:spcBef>
                <a:spcAft>
                  <a:spcPts val="0"/>
                </a:spcAft>
                <a:defRPr/>
              </a:pP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1</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項領域</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5</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學期平均成績</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皆達</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60</a:t>
              </a: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分以上</a:t>
              </a:r>
              <a:endParaRPr lang="zh-CN" altLang="en-US" b="1" dirty="0">
                <a:latin typeface="微軟正黑體" panose="020B0604030504040204" pitchFamily="34" charset="-120"/>
                <a:ea typeface="微軟正黑體" panose="020B0604030504040204" pitchFamily="34" charset="-120"/>
              </a:endParaRPr>
            </a:p>
          </p:txBody>
        </p:sp>
        <p:sp>
          <p:nvSpPr>
            <p:cNvPr id="42" name="矩形 41"/>
            <p:cNvSpPr/>
            <p:nvPr/>
          </p:nvSpPr>
          <p:spPr>
            <a:xfrm>
              <a:off x="2694205" y="2818519"/>
              <a:ext cx="1460019"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21</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43" name="矩形 42"/>
            <p:cNvSpPr/>
            <p:nvPr/>
          </p:nvSpPr>
          <p:spPr>
            <a:xfrm>
              <a:off x="5303256" y="2835167"/>
              <a:ext cx="1336755"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14</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44" name="矩形 43"/>
            <p:cNvSpPr/>
            <p:nvPr/>
          </p:nvSpPr>
          <p:spPr>
            <a:xfrm>
              <a:off x="7954505" y="2844514"/>
              <a:ext cx="1263738" cy="584775"/>
            </a:xfrm>
            <a:prstGeom prst="rect">
              <a:avLst/>
            </a:prstGeom>
          </p:spPr>
          <p:txBody>
            <a:bodyPr>
              <a:spAutoFit/>
            </a:bodyPr>
            <a:lstStyle/>
            <a:p>
              <a:pPr algn="ctr" eaLnBrk="1" fontAlgn="auto" hangingPunct="1">
                <a:spcBef>
                  <a:spcPts val="0"/>
                </a:spcBef>
                <a:spcAft>
                  <a:spcPts val="0"/>
                </a:spcAft>
                <a:defRPr/>
              </a:pPr>
              <a:r>
                <a:rPr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7</a:t>
              </a:r>
              <a:endParaRPr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51" name="文字方塊 50"/>
          <p:cNvSpPr txBox="1"/>
          <p:nvPr/>
        </p:nvSpPr>
        <p:spPr>
          <a:xfrm>
            <a:off x="1300956" y="5695565"/>
            <a:ext cx="8677375" cy="697627"/>
          </a:xfrm>
          <a:prstGeom prst="rect">
            <a:avLst/>
          </a:prstGeom>
          <a:noFill/>
        </p:spPr>
        <p:txBody>
          <a:bodyPr wrap="none" rtlCol="0">
            <a:spAutoFit/>
          </a:bodyPr>
          <a:lstStyle/>
          <a:p>
            <a:pPr fontAlgn="auto">
              <a:spcBef>
                <a:spcPts val="200"/>
              </a:spcBef>
              <a:spcAft>
                <a:spcPts val="200"/>
              </a:spcAft>
              <a:buFont typeface="Wingdings" panose="05000000000000000000" pitchFamily="2" charset="2"/>
              <a:buChar char="Ø"/>
              <a:defRPr/>
            </a:pPr>
            <a:r>
              <a:rPr lang="zh-TW" altLang="zh-TW"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dirty="0">
              <a:latin typeface="微軟正黑體" panose="020B0604030504040204" pitchFamily="34" charset="-120"/>
              <a:ea typeface="微軟正黑體" panose="020B0604030504040204" pitchFamily="34" charset="-120"/>
            </a:endParaRPr>
          </a:p>
          <a:p>
            <a:pPr fontAlgn="auto">
              <a:spcBef>
                <a:spcPts val="200"/>
              </a:spcBef>
              <a:spcAft>
                <a:spcPts val="200"/>
              </a:spcAft>
              <a:buFont typeface="Wingdings" panose="05000000000000000000" pitchFamily="2" charset="2"/>
              <a:buChar char="Ø"/>
              <a:defRPr/>
            </a:pPr>
            <a:r>
              <a:rPr lang="zh-TW" altLang="zh-TW"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r>
              <a:rPr lang="zh-TW"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2"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334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p:nvPr/>
        </p:nvSpPr>
        <p:spPr>
          <a:xfrm rot="16200000">
            <a:off x="5192118" y="3649424"/>
            <a:ext cx="489177" cy="1172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標題 1"/>
          <p:cNvSpPr>
            <a:spLocks noGrp="1"/>
          </p:cNvSpPr>
          <p:nvPr>
            <p:ph type="title"/>
          </p:nvPr>
        </p:nvSpPr>
        <p:spPr>
          <a:xfrm>
            <a:off x="664020" y="333375"/>
            <a:ext cx="10515600" cy="681038"/>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陸、</a:t>
            </a:r>
            <a:r>
              <a:rPr lang="zh-TW" altLang="en-US" sz="4000" b="1" dirty="0" smtClean="0">
                <a:solidFill>
                  <a:srgbClr val="0033CC"/>
                </a:solidFill>
                <a:latin typeface="微軟正黑體" panose="020B0604030504040204" pitchFamily="34" charset="-120"/>
                <a:ea typeface="微軟正黑體" panose="020B0604030504040204" pitchFamily="34" charset="-120"/>
              </a:rPr>
              <a:t>成績採計與計算 </a:t>
            </a:r>
            <a:r>
              <a:rPr lang="en-US" altLang="zh-TW" sz="4000" b="1" dirty="0">
                <a:solidFill>
                  <a:srgbClr val="0033CC"/>
                </a:solidFill>
                <a:latin typeface="微軟正黑體" panose="020B0604030504040204" pitchFamily="34" charset="-120"/>
                <a:ea typeface="微軟正黑體" panose="020B0604030504040204" pitchFamily="34" charset="-120"/>
              </a:rPr>
              <a:t>-</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國中教育會考</a:t>
            </a:r>
            <a:r>
              <a:rPr lang="en-US" altLang="zh-TW" sz="3600" b="1" dirty="0" smtClean="0">
                <a:solidFill>
                  <a:srgbClr val="0033CC"/>
                </a:solidFill>
                <a:latin typeface="微軟正黑體" panose="020B0604030504040204" pitchFamily="34" charset="-120"/>
                <a:ea typeface="微軟正黑體" panose="020B0604030504040204" pitchFamily="34" charset="-120"/>
              </a:rPr>
              <a:t>(6/6)</a:t>
            </a:r>
            <a:endParaRPr lang="zh-TW" altLang="en-US" sz="4000" dirty="0"/>
          </a:p>
        </p:txBody>
      </p:sp>
      <p:sp>
        <p:nvSpPr>
          <p:cNvPr id="5" name="矩形 4"/>
          <p:cNvSpPr/>
          <p:nvPr/>
        </p:nvSpPr>
        <p:spPr>
          <a:xfrm>
            <a:off x="838200" y="1071563"/>
            <a:ext cx="4557658"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國中教育會考</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smtClean="0">
                <a:solidFill>
                  <a:srgbClr val="0033CC"/>
                </a:solidFill>
                <a:latin typeface="微軟正黑體" panose="020B0604030504040204" pitchFamily="34" charset="-120"/>
                <a:ea typeface="微軟正黑體" panose="020B0604030504040204" pitchFamily="34" charset="-120"/>
              </a:rPr>
              <a:t>32</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6" name="矩形 5"/>
          <p:cNvSpPr/>
          <p:nvPr/>
        </p:nvSpPr>
        <p:spPr>
          <a:xfrm>
            <a:off x="838200" y="4681538"/>
            <a:ext cx="3626314" cy="523220"/>
          </a:xfrm>
          <a:prstGeom prst="rect">
            <a:avLst/>
          </a:prstGeom>
        </p:spPr>
        <p:txBody>
          <a:bodyPr wrap="none">
            <a:spAutoFit/>
          </a:bodyPr>
          <a:lstStyle/>
          <a:p>
            <a:pPr marL="457200" indent="-457200">
              <a:buFont typeface="Wingdings" panose="05000000000000000000" pitchFamily="2" charset="2"/>
              <a:buChar char="l"/>
              <a:defRPr/>
            </a:pPr>
            <a:r>
              <a:rPr lang="zh-TW" altLang="en-US" sz="2800" b="1" dirty="0" smtClean="0">
                <a:solidFill>
                  <a:srgbClr val="0033CC"/>
                </a:solidFill>
                <a:latin typeface="微軟正黑體" panose="020B0604030504040204" pitchFamily="34" charset="-120"/>
                <a:ea typeface="微軟正黑體" panose="020B0604030504040204" pitchFamily="34" charset="-120"/>
              </a:rPr>
              <a:t>寫作測驗</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r>
              <a:rPr lang="zh-TW" altLang="en-US" sz="2800" b="1" dirty="0" smtClean="0">
                <a:solidFill>
                  <a:srgbClr val="0033CC"/>
                </a:solidFill>
                <a:latin typeface="微軟正黑體" panose="020B0604030504040204" pitchFamily="34" charset="-120"/>
                <a:ea typeface="微軟正黑體" panose="020B0604030504040204" pitchFamily="34" charset="-120"/>
              </a:rPr>
              <a:t>上限</a:t>
            </a:r>
            <a:r>
              <a:rPr lang="en-US" altLang="zh-TW" sz="2800" b="1" dirty="0">
                <a:solidFill>
                  <a:srgbClr val="0033CC"/>
                </a:solidFill>
                <a:latin typeface="微軟正黑體" panose="020B0604030504040204" pitchFamily="34" charset="-120"/>
                <a:ea typeface="微軟正黑體" panose="020B0604030504040204" pitchFamily="34" charset="-120"/>
              </a:rPr>
              <a:t>1</a:t>
            </a:r>
            <a:r>
              <a:rPr lang="zh-TW" altLang="en-US" sz="2800" b="1" dirty="0" smtClean="0">
                <a:solidFill>
                  <a:srgbClr val="0033CC"/>
                </a:solidFill>
                <a:latin typeface="微軟正黑體" panose="020B0604030504040204" pitchFamily="34" charset="-120"/>
                <a:ea typeface="微軟正黑體" panose="020B0604030504040204" pitchFamily="34" charset="-120"/>
              </a:rPr>
              <a:t>分</a:t>
            </a:r>
            <a:r>
              <a:rPr lang="en-US" altLang="zh-TW" sz="2800" b="1" dirty="0" smtClean="0">
                <a:solidFill>
                  <a:srgbClr val="0033CC"/>
                </a:solidFill>
                <a:latin typeface="微軟正黑體" panose="020B0604030504040204" pitchFamily="34" charset="-120"/>
                <a:ea typeface="微軟正黑體" panose="020B0604030504040204" pitchFamily="34" charset="-120"/>
              </a:rPr>
              <a:t>)</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314450" y="1604308"/>
            <a:ext cx="9090950" cy="461665"/>
          </a:xfrm>
          <a:prstGeom prst="rect">
            <a:avLst/>
          </a:prstGeom>
          <a:noFill/>
        </p:spPr>
        <p:txBody>
          <a:bodyPr wrap="none" rtlCol="0">
            <a:spAutoFit/>
          </a:bodyPr>
          <a:lstStyle/>
          <a:p>
            <a:pPr marL="285750" indent="-285750">
              <a:buFont typeface="Wingdings" panose="05000000000000000000" pitchFamily="2" charset="2"/>
              <a:buChar char="Ø"/>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24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r>
              <a:rPr lang="zh-TW" altLang="zh-TW" sz="2400" b="1" dirty="0" smtClean="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601501307"/>
              </p:ext>
            </p:extLst>
          </p:nvPr>
        </p:nvGraphicFramePr>
        <p:xfrm>
          <a:off x="1411288" y="5230813"/>
          <a:ext cx="8128002" cy="944820"/>
        </p:xfrm>
        <a:graphic>
          <a:graphicData uri="http://schemas.openxmlformats.org/drawingml/2006/table">
            <a:tbl>
              <a:tblPr firstRow="1" bandRow="1">
                <a:tableStyleId>{69012ECD-51FC-41F1-AA8D-1B2483CD663E}</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457046">
                <a:tc>
                  <a:txBody>
                    <a:bodyPr/>
                    <a:lstStyle/>
                    <a:p>
                      <a:pPr algn="ct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marT="45705" marB="45705"/>
                </a:tc>
                <a:extLst>
                  <a:ext uri="{0D108BD9-81ED-4DB2-BD59-A6C34878D82A}">
                    <a16:rowId xmlns:a16="http://schemas.microsoft.com/office/drawing/2014/main" val="10000"/>
                  </a:ext>
                </a:extLst>
              </a:tr>
              <a:tr h="487516">
                <a:tc>
                  <a:txBody>
                    <a:bodyPr/>
                    <a:lstStyle/>
                    <a:p>
                      <a:pPr algn="ctr"/>
                      <a:r>
                        <a:rPr lang="en-US" altLang="zh-TW" sz="2600" dirty="0" smtClean="0">
                          <a:latin typeface="微軟正黑體" panose="020B0604030504040204" pitchFamily="34" charset="-120"/>
                          <a:ea typeface="微軟正黑體" panose="020B0604030504040204" pitchFamily="34" charset="-120"/>
                        </a:rPr>
                        <a:t>1</a:t>
                      </a:r>
                      <a:endParaRPr lang="zh-TW" altLang="en-US" sz="26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600" dirty="0" smtClean="0">
                          <a:latin typeface="微軟正黑體" panose="020B0604030504040204" pitchFamily="34" charset="-120"/>
                          <a:ea typeface="微軟正黑體" panose="020B0604030504040204" pitchFamily="34" charset="-120"/>
                        </a:rPr>
                        <a:t>0.8</a:t>
                      </a:r>
                      <a:endParaRPr lang="zh-TW" altLang="en-US" sz="26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600" dirty="0" smtClean="0">
                          <a:latin typeface="微軟正黑體" panose="020B0604030504040204" pitchFamily="34" charset="-120"/>
                          <a:ea typeface="微軟正黑體" panose="020B0604030504040204" pitchFamily="34" charset="-120"/>
                        </a:rPr>
                        <a:t>0.6</a:t>
                      </a:r>
                      <a:endParaRPr lang="zh-TW" altLang="en-US" sz="26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600" dirty="0" smtClean="0">
                          <a:latin typeface="微軟正黑體" panose="020B0604030504040204" pitchFamily="34" charset="-120"/>
                          <a:ea typeface="微軟正黑體" panose="020B0604030504040204" pitchFamily="34" charset="-120"/>
                        </a:rPr>
                        <a:t>0.4</a:t>
                      </a:r>
                      <a:endParaRPr lang="zh-TW" altLang="en-US" sz="26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600" dirty="0" smtClean="0">
                          <a:latin typeface="微軟正黑體" panose="020B0604030504040204" pitchFamily="34" charset="-120"/>
                          <a:ea typeface="微軟正黑體" panose="020B0604030504040204" pitchFamily="34" charset="-120"/>
                        </a:rPr>
                        <a:t>0.2</a:t>
                      </a:r>
                      <a:endParaRPr lang="zh-TW" altLang="en-US" sz="2600" b="1" dirty="0">
                        <a:latin typeface="微軟正黑體" panose="020B0604030504040204" pitchFamily="34" charset="-120"/>
                        <a:ea typeface="微軟正黑體" panose="020B0604030504040204" pitchFamily="34" charset="-120"/>
                      </a:endParaRPr>
                    </a:p>
                  </a:txBody>
                  <a:tcPr marT="45705" marB="45705"/>
                </a:tc>
                <a:tc>
                  <a:txBody>
                    <a:bodyPr/>
                    <a:lstStyle/>
                    <a:p>
                      <a:pPr algn="ctr"/>
                      <a:r>
                        <a:rPr lang="en-US" altLang="zh-TW" sz="2600" dirty="0" smtClean="0">
                          <a:latin typeface="微軟正黑體" panose="020B0604030504040204" pitchFamily="34" charset="-120"/>
                          <a:ea typeface="微軟正黑體" panose="020B0604030504040204" pitchFamily="34" charset="-120"/>
                        </a:rPr>
                        <a:t>0.1</a:t>
                      </a:r>
                      <a:endParaRPr lang="zh-TW" altLang="en-US" sz="2600" b="1" dirty="0">
                        <a:latin typeface="微軟正黑體" panose="020B0604030504040204" pitchFamily="34" charset="-120"/>
                        <a:ea typeface="微軟正黑體" panose="020B0604030504040204" pitchFamily="34" charset="-120"/>
                      </a:endParaRPr>
                    </a:p>
                  </a:txBody>
                  <a:tcPr marT="45705" marB="45705"/>
                </a:tc>
                <a:extLst>
                  <a:ext uri="{0D108BD9-81ED-4DB2-BD59-A6C34878D82A}">
                    <a16:rowId xmlns:a16="http://schemas.microsoft.com/office/drawing/2014/main" val="10001"/>
                  </a:ext>
                </a:extLst>
              </a:tr>
            </a:tbl>
          </a:graphicData>
        </a:graphic>
      </p:graphicFrame>
      <p:sp>
        <p:nvSpPr>
          <p:cNvPr id="9" name="文字方塊 8"/>
          <p:cNvSpPr txBox="1"/>
          <p:nvPr/>
        </p:nvSpPr>
        <p:spPr>
          <a:xfrm>
            <a:off x="1668463" y="2089428"/>
            <a:ext cx="8615051" cy="1200329"/>
          </a:xfrm>
          <a:prstGeom prst="rect">
            <a:avLst/>
          </a:prstGeom>
          <a:noFill/>
        </p:spPr>
        <p:txBody>
          <a:bodyPr wrap="none" rtlCol="0">
            <a:spAutoFit/>
          </a:bodyPr>
          <a:lstStyle/>
          <a:p>
            <a:pPr marL="0" lvl="5" indent="-268288">
              <a:lnSpc>
                <a:spcPct val="100000"/>
              </a:lnSpc>
              <a:spcBef>
                <a:spcPts val="0"/>
              </a:spcBef>
              <a:buFont typeface="Wingdings" panose="05000000000000000000" pitchFamily="2" charset="2"/>
              <a:buChar char="ü"/>
              <a:defRPr/>
            </a:pPr>
            <a:r>
              <a:rPr lang="en-US" altLang="zh-TW" sz="2400" b="1" dirty="0">
                <a:solidFill>
                  <a:srgbClr val="C00000"/>
                </a:solidFill>
                <a:latin typeface="微軟正黑體" panose="020B0604030504040204" pitchFamily="34" charset="-120"/>
                <a:ea typeface="微軟正黑體" panose="020B0604030504040204" pitchFamily="34" charset="-120"/>
              </a:rPr>
              <a:t>A</a:t>
            </a:r>
            <a:r>
              <a:rPr lang="zh-TW" altLang="zh-TW" sz="2400" dirty="0">
                <a:latin typeface="微軟正黑體" panose="020B0604030504040204" pitchFamily="34" charset="-120"/>
                <a:ea typeface="微軟正黑體" panose="020B0604030504040204" pitchFamily="34" charset="-120"/>
              </a:rPr>
              <a:t>「精熟」科目</a:t>
            </a:r>
            <a:r>
              <a:rPr lang="en-US" altLang="zh-TW" sz="2400" b="1" dirty="0">
                <a:solidFill>
                  <a:srgbClr val="C00000"/>
                </a:solidFill>
                <a:latin typeface="微軟正黑體" panose="020B0604030504040204" pitchFamily="34" charset="-120"/>
                <a:ea typeface="微軟正黑體" panose="020B0604030504040204" pitchFamily="34" charset="-120"/>
              </a:rPr>
              <a:t>A</a:t>
            </a:r>
            <a:r>
              <a:rPr lang="en-US" altLang="zh-TW" sz="2400" baseline="30000" dirty="0">
                <a:solidFill>
                  <a:srgbClr val="C00000"/>
                </a:solidFill>
              </a:rPr>
              <a:t>++</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a:latin typeface="微軟正黑體" panose="020B0604030504040204" pitchFamily="34" charset="-120"/>
                <a:ea typeface="微軟正黑體" panose="020B0604030504040204" pitchFamily="34" charset="-120"/>
              </a:rPr>
              <a:t>6.4</a:t>
            </a:r>
            <a:r>
              <a:rPr lang="zh-TW" altLang="zh-TW" sz="2400" b="1" dirty="0">
                <a:latin typeface="微軟正黑體" panose="020B0604030504040204" pitchFamily="34" charset="-120"/>
                <a:ea typeface="微軟正黑體" panose="020B0604030504040204" pitchFamily="34" charset="-120"/>
              </a:rPr>
              <a:t>分</a:t>
            </a:r>
            <a:r>
              <a:rPr lang="zh-TW" altLang="en-US" sz="2400" dirty="0">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A</a:t>
            </a:r>
            <a:r>
              <a:rPr lang="en-US" altLang="zh-TW" sz="2400" baseline="30000" dirty="0">
                <a:solidFill>
                  <a:srgbClr val="C00000"/>
                </a:solidFill>
              </a:rPr>
              <a:t>+</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a:latin typeface="微軟正黑體" panose="020B0604030504040204" pitchFamily="34" charset="-120"/>
                <a:ea typeface="微軟正黑體" panose="020B0604030504040204" pitchFamily="34" charset="-120"/>
              </a:rPr>
              <a:t>6</a:t>
            </a:r>
            <a:r>
              <a:rPr lang="zh-TW" altLang="zh-TW" sz="2400" b="1" dirty="0">
                <a:latin typeface="微軟正黑體" panose="020B0604030504040204" pitchFamily="34" charset="-120"/>
                <a:ea typeface="微軟正黑體" panose="020B0604030504040204" pitchFamily="34" charset="-120"/>
              </a:rPr>
              <a:t>分</a:t>
            </a:r>
            <a:r>
              <a:rPr lang="zh-TW" altLang="en-US" sz="2400" dirty="0">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A</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a:latin typeface="微軟正黑體" panose="020B0604030504040204" pitchFamily="34" charset="-120"/>
                <a:ea typeface="微軟正黑體" panose="020B0604030504040204" pitchFamily="34" charset="-120"/>
              </a:rPr>
              <a:t>5</a:t>
            </a:r>
            <a:r>
              <a:rPr lang="zh-TW" altLang="zh-TW" sz="2400" b="1" dirty="0">
                <a:latin typeface="微軟正黑體" panose="020B0604030504040204" pitchFamily="34" charset="-120"/>
                <a:ea typeface="微軟正黑體" panose="020B0604030504040204" pitchFamily="34" charset="-120"/>
              </a:rPr>
              <a:t>分</a:t>
            </a:r>
            <a:endParaRPr lang="en-US" altLang="zh-TW" sz="2400" b="1" dirty="0">
              <a:latin typeface="微軟正黑體" panose="020B0604030504040204" pitchFamily="34" charset="-120"/>
              <a:ea typeface="微軟正黑體" panose="020B0604030504040204" pitchFamily="34" charset="-120"/>
            </a:endParaRPr>
          </a:p>
          <a:p>
            <a:pPr marL="0" lvl="5">
              <a:lnSpc>
                <a:spcPct val="100000"/>
              </a:lnSpc>
              <a:spcBef>
                <a:spcPts val="0"/>
              </a:spcBef>
              <a:buFont typeface="Wingdings" panose="05000000000000000000" pitchFamily="2" charset="2"/>
              <a:buChar char="ü"/>
              <a:defRPr/>
            </a:pPr>
            <a:r>
              <a:rPr lang="en-US" altLang="zh-TW" sz="2400" b="1" dirty="0">
                <a:solidFill>
                  <a:srgbClr val="C00000"/>
                </a:solidFill>
                <a:latin typeface="微軟正黑體" panose="020B0604030504040204" pitchFamily="34" charset="-120"/>
                <a:ea typeface="微軟正黑體" panose="020B0604030504040204" pitchFamily="34" charset="-120"/>
              </a:rPr>
              <a:t>B</a:t>
            </a:r>
            <a:r>
              <a:rPr lang="zh-TW" altLang="zh-TW" sz="2400" dirty="0">
                <a:latin typeface="微軟正黑體" panose="020B0604030504040204" pitchFamily="34" charset="-120"/>
                <a:ea typeface="微軟正黑體" panose="020B0604030504040204" pitchFamily="34" charset="-120"/>
              </a:rPr>
              <a:t>「基礎」科目</a:t>
            </a:r>
            <a:r>
              <a:rPr lang="en-US" altLang="zh-TW" sz="2400" b="1" dirty="0">
                <a:solidFill>
                  <a:srgbClr val="C00000"/>
                </a:solidFill>
                <a:latin typeface="微軟正黑體" panose="020B0604030504040204" pitchFamily="34" charset="-120"/>
                <a:ea typeface="微軟正黑體" panose="020B0604030504040204" pitchFamily="34" charset="-120"/>
              </a:rPr>
              <a:t>B</a:t>
            </a:r>
            <a:r>
              <a:rPr lang="en-US" altLang="zh-TW" sz="2400" baseline="30000" dirty="0">
                <a:solidFill>
                  <a:srgbClr val="C00000"/>
                </a:solidFill>
              </a:rPr>
              <a:t>++</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a:latin typeface="微軟正黑體" panose="020B0604030504040204" pitchFamily="34" charset="-120"/>
                <a:ea typeface="微軟正黑體" panose="020B0604030504040204" pitchFamily="34" charset="-120"/>
              </a:rPr>
              <a:t>4</a:t>
            </a:r>
            <a:r>
              <a:rPr lang="zh-TW" altLang="zh-TW" sz="2400" b="1" dirty="0">
                <a:latin typeface="微軟正黑體" panose="020B0604030504040204" pitchFamily="34" charset="-120"/>
                <a:ea typeface="微軟正黑體" panose="020B0604030504040204" pitchFamily="34" charset="-120"/>
              </a:rPr>
              <a:t>分</a:t>
            </a:r>
            <a:r>
              <a:rPr lang="zh-TW" altLang="en-US" sz="2400" dirty="0">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B</a:t>
            </a:r>
            <a:r>
              <a:rPr lang="en-US" altLang="zh-TW" sz="2400" baseline="30000" dirty="0">
                <a:solidFill>
                  <a:srgbClr val="C00000"/>
                </a:solidFill>
              </a:rPr>
              <a:t>+</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a:latin typeface="微軟正黑體" panose="020B0604030504040204" pitchFamily="34" charset="-120"/>
                <a:ea typeface="微軟正黑體" panose="020B0604030504040204" pitchFamily="34" charset="-120"/>
              </a:rPr>
              <a:t>3</a:t>
            </a:r>
            <a:r>
              <a:rPr lang="zh-TW" altLang="zh-TW" sz="2400" b="1" dirty="0">
                <a:latin typeface="微軟正黑體" panose="020B0604030504040204" pitchFamily="34" charset="-120"/>
                <a:ea typeface="微軟正黑體" panose="020B0604030504040204" pitchFamily="34" charset="-120"/>
              </a:rPr>
              <a:t>分</a:t>
            </a:r>
            <a:r>
              <a:rPr lang="zh-TW" altLang="en-US" sz="2400" dirty="0">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 B</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a:latin typeface="微軟正黑體" panose="020B0604030504040204" pitchFamily="34" charset="-120"/>
                <a:ea typeface="微軟正黑體" panose="020B0604030504040204" pitchFamily="34" charset="-120"/>
              </a:rPr>
              <a:t>2</a:t>
            </a:r>
            <a:r>
              <a:rPr lang="zh-TW" altLang="zh-TW" sz="2400" b="1" dirty="0">
                <a:latin typeface="微軟正黑體" panose="020B0604030504040204" pitchFamily="34" charset="-120"/>
                <a:ea typeface="微軟正黑體" panose="020B0604030504040204" pitchFamily="34" charset="-120"/>
              </a:rPr>
              <a:t>分</a:t>
            </a:r>
            <a:endParaRPr lang="en-US" altLang="zh-TW" sz="2400" b="1" dirty="0">
              <a:latin typeface="微軟正黑體" panose="020B0604030504040204" pitchFamily="34" charset="-120"/>
              <a:ea typeface="微軟正黑體" panose="020B0604030504040204" pitchFamily="34" charset="-120"/>
            </a:endParaRPr>
          </a:p>
          <a:p>
            <a:pPr marL="0" lvl="5">
              <a:lnSpc>
                <a:spcPct val="100000"/>
              </a:lnSpc>
              <a:spcBef>
                <a:spcPts val="0"/>
              </a:spcBef>
              <a:buFont typeface="Wingdings" panose="05000000000000000000" pitchFamily="2" charset="2"/>
              <a:buChar char="ü"/>
              <a:defRPr/>
            </a:pPr>
            <a:r>
              <a:rPr lang="en-US" altLang="zh-TW" sz="2400" b="1" dirty="0">
                <a:solidFill>
                  <a:srgbClr val="C00000"/>
                </a:solidFill>
                <a:latin typeface="微軟正黑體" panose="020B0604030504040204" pitchFamily="34" charset="-120"/>
                <a:ea typeface="微軟正黑體" panose="020B0604030504040204" pitchFamily="34" charset="-120"/>
              </a:rPr>
              <a:t>C</a:t>
            </a:r>
            <a:r>
              <a:rPr lang="zh-TW" altLang="zh-TW" sz="2400" dirty="0">
                <a:latin typeface="微軟正黑體" panose="020B0604030504040204" pitchFamily="34" charset="-120"/>
                <a:ea typeface="微軟正黑體" panose="020B0604030504040204" pitchFamily="34" charset="-120"/>
              </a:rPr>
              <a:t>「待加強」科目每科得</a:t>
            </a:r>
            <a:r>
              <a:rPr lang="en-US" altLang="zh-TW" sz="2400" b="1" dirty="0">
                <a:latin typeface="微軟正黑體" panose="020B0604030504040204" pitchFamily="34" charset="-120"/>
                <a:ea typeface="微軟正黑體" panose="020B0604030504040204" pitchFamily="34" charset="-120"/>
              </a:rPr>
              <a:t>1</a:t>
            </a:r>
            <a:r>
              <a:rPr lang="zh-TW" altLang="zh-TW" sz="2400" b="1" dirty="0" smtClean="0">
                <a:latin typeface="微軟正黑體" panose="020B0604030504040204" pitchFamily="34" charset="-120"/>
                <a:ea typeface="微軟正黑體" panose="020B0604030504040204" pitchFamily="34" charset="-120"/>
              </a:rPr>
              <a:t>分</a:t>
            </a:r>
            <a:endParaRPr lang="en-US" altLang="zh-TW" sz="2400" b="1" dirty="0">
              <a:latin typeface="微軟正黑體" panose="020B0604030504040204" pitchFamily="34" charset="-120"/>
              <a:ea typeface="微軟正黑體" panose="020B0604030504040204" pitchFamily="34" charset="-120"/>
            </a:endParaRPr>
          </a:p>
        </p:txBody>
      </p:sp>
      <p:pic>
        <p:nvPicPr>
          <p:cNvPr id="10" name="圖片 6"/>
          <p:cNvPicPr>
            <a:picLocks noChangeAspect="1"/>
          </p:cNvPicPr>
          <p:nvPr/>
        </p:nvPicPr>
        <p:blipFill>
          <a:blip r:embed="rId3">
            <a:extLst>
              <a:ext uri="{28A0092B-C50C-407E-A947-70E740481C1C}">
                <a14:useLocalDpi xmlns:a14="http://schemas.microsoft.com/office/drawing/2010/main" val="0"/>
              </a:ext>
            </a:extLst>
          </a:blip>
          <a:srcRect l="54594" t="7251" b="49590"/>
          <a:stretch>
            <a:fillRect/>
          </a:stretch>
        </p:blipFill>
        <p:spPr bwMode="auto">
          <a:xfrm>
            <a:off x="239713" y="1826082"/>
            <a:ext cx="14287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1411288" y="3302804"/>
            <a:ext cx="9180512" cy="707886"/>
          </a:xfrm>
          <a:prstGeom prst="rect">
            <a:avLst/>
          </a:prstGeom>
          <a:noFill/>
        </p:spPr>
        <p:txBody>
          <a:bodyPr wrap="square" rtlCol="0">
            <a:spAutoFit/>
          </a:bodyPr>
          <a:lstStyle/>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a:t>
            </a:r>
            <a:r>
              <a:rPr lang="zh-TW" altLang="zh-TW" sz="2000" dirty="0" smtClean="0">
                <a:latin typeface="微軟正黑體" panose="020B0604030504040204" pitchFamily="34" charset="-120"/>
                <a:ea typeface="微軟正黑體" panose="020B0604030504040204" pitchFamily="34" charset="-120"/>
              </a:rPr>
              <a:t>計分或</a:t>
            </a:r>
            <a:r>
              <a:rPr lang="zh-TW" altLang="zh-TW" sz="2000" dirty="0">
                <a:latin typeface="微軟正黑體" panose="020B0604030504040204" pitchFamily="34" charset="-120"/>
                <a:ea typeface="微軟正黑體" panose="020B0604030504040204" pitchFamily="34" charset="-120"/>
              </a:rPr>
              <a:t>每扣一點扣該科目積分</a:t>
            </a:r>
            <a:r>
              <a:rPr lang="en-US" altLang="zh-TW" sz="2000" dirty="0">
                <a:latin typeface="微軟正黑體" panose="020B0604030504040204" pitchFamily="34" charset="-120"/>
                <a:ea typeface="微軟正黑體" panose="020B0604030504040204" pitchFamily="34" charset="-120"/>
              </a:rPr>
              <a:t>0.15</a:t>
            </a:r>
            <a:r>
              <a:rPr lang="zh-TW" altLang="zh-TW" sz="2000" dirty="0">
                <a:latin typeface="微軟正黑體" panose="020B0604030504040204" pitchFamily="34" charset="-120"/>
                <a:ea typeface="微軟正黑體" panose="020B0604030504040204" pitchFamily="34" charset="-120"/>
              </a:rPr>
              <a:t>分，扣至該科目</a:t>
            </a:r>
            <a:r>
              <a:rPr lang="en-US" altLang="zh-TW" sz="2000" dirty="0">
                <a:latin typeface="微軟正黑體" panose="020B0604030504040204" pitchFamily="34" charset="-120"/>
                <a:ea typeface="微軟正黑體" panose="020B0604030504040204" pitchFamily="34" charset="-120"/>
              </a:rPr>
              <a:t>0</a:t>
            </a:r>
            <a:r>
              <a:rPr lang="zh-TW" altLang="zh-TW" sz="2000" dirty="0">
                <a:latin typeface="微軟正黑體" panose="020B0604030504040204" pitchFamily="34" charset="-120"/>
                <a:ea typeface="微軟正黑體" panose="020B0604030504040204" pitchFamily="34" charset="-120"/>
              </a:rPr>
              <a:t>分為止</a:t>
            </a:r>
            <a:r>
              <a:rPr lang="zh-TW" altLang="zh-TW" sz="2000" dirty="0" smtClean="0">
                <a:latin typeface="微軟正黑體" panose="020B0604030504040204" pitchFamily="34" charset="-120"/>
                <a:ea typeface="微軟正黑體" panose="020B0604030504040204" pitchFamily="34" charset="-120"/>
              </a:rPr>
              <a:t>。</a:t>
            </a:r>
            <a:endParaRPr lang="zh-TW" altLang="en-US" sz="2000" dirty="0"/>
          </a:p>
        </p:txBody>
      </p:sp>
      <p:sp>
        <p:nvSpPr>
          <p:cNvPr id="12" name="文字方塊 11"/>
          <p:cNvSpPr txBox="1"/>
          <p:nvPr/>
        </p:nvSpPr>
        <p:spPr>
          <a:xfrm>
            <a:off x="1411288" y="4018756"/>
            <a:ext cx="7196201" cy="461665"/>
          </a:xfrm>
          <a:prstGeom prst="rect">
            <a:avLst/>
          </a:prstGeom>
          <a:noFill/>
        </p:spPr>
        <p:txBody>
          <a:bodyPr wrap="none" rtlCol="0">
            <a:spAutoFit/>
          </a:bodyPr>
          <a:lstStyle/>
          <a:p>
            <a:r>
              <a:rPr lang="zh-TW" altLang="zh-TW"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國中教育會考成績採計以</a:t>
            </a:r>
            <a:r>
              <a:rPr lang="en-US" altLang="zh-TW"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zh-TW"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年度取得之成績為準</a:t>
            </a:r>
            <a:r>
              <a:rPr lang="zh-TW" altLang="zh-TW" sz="2400" dirty="0" smtClean="0">
                <a:solidFill>
                  <a:srgbClr val="C00000"/>
                </a:solidFill>
                <a:latin typeface="微軟正黑體" panose="020B0604030504040204" pitchFamily="34" charset="-120"/>
                <a:ea typeface="微軟正黑體" panose="020B0604030504040204" pitchFamily="34" charset="-120"/>
              </a:rPr>
              <a:t>。</a:t>
            </a:r>
            <a:endParaRPr lang="en-US" altLang="zh-TW" sz="2400" dirty="0">
              <a:solidFill>
                <a:srgbClr val="C00000"/>
              </a:solidFill>
              <a:latin typeface="微軟正黑體" panose="020B0604030504040204" pitchFamily="34" charset="-120"/>
              <a:ea typeface="微軟正黑體" panose="020B0604030504040204" pitchFamily="34" charset="-120"/>
            </a:endParaRPr>
          </a:p>
        </p:txBody>
      </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2469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7893" y="365126"/>
            <a:ext cx="10515600" cy="730250"/>
          </a:xfrm>
        </p:spPr>
        <p:txBody>
          <a:bodyPr>
            <a:normAutofit/>
          </a:body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柒、分發比序原則</a:t>
            </a:r>
            <a:r>
              <a:rPr lang="en-US" altLang="zh-TW" sz="3600" b="1" dirty="0" smtClean="0">
                <a:solidFill>
                  <a:srgbClr val="0033CC"/>
                </a:solidFill>
                <a:latin typeface="微軟正黑體" panose="020B0604030504040204" pitchFamily="34" charset="-120"/>
                <a:ea typeface="微軟正黑體" panose="020B0604030504040204" pitchFamily="34" charset="-120"/>
              </a:rPr>
              <a:t>(1/4)</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5" name="文字方塊 4"/>
          <p:cNvSpPr txBox="1">
            <a:spLocks noChangeArrowheads="1"/>
          </p:cNvSpPr>
          <p:nvPr/>
        </p:nvSpPr>
        <p:spPr bwMode="auto">
          <a:xfrm>
            <a:off x="930275" y="1073150"/>
            <a:ext cx="28654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C00000"/>
                </a:solidFill>
                <a:latin typeface="微軟正黑體" panose="020B0604030504040204" pitchFamily="34" charset="-120"/>
                <a:ea typeface="微軟正黑體" panose="020B0604030504040204" pitchFamily="34" charset="-120"/>
              </a:rPr>
              <a:t>（範例）</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信義國民中學</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陳同學</a:t>
            </a:r>
            <a:r>
              <a:rPr lang="zh-TW" altLang="zh-TW" sz="3200" b="1" u="sng" dirty="0">
                <a:solidFill>
                  <a:srgbClr val="C00000"/>
                </a:solidFill>
                <a:latin typeface="微軟正黑體" panose="020B0604030504040204" pitchFamily="34" charset="-120"/>
                <a:ea typeface="微軟正黑體" panose="020B0604030504040204" pitchFamily="34" charset="-120"/>
              </a:rPr>
              <a:t>優先</a:t>
            </a:r>
            <a:endParaRPr lang="en-US" altLang="zh-TW" sz="3200" b="1" u="sng" dirty="0">
              <a:solidFill>
                <a:srgbClr val="C00000"/>
              </a:solidFill>
              <a:latin typeface="微軟正黑體" panose="020B0604030504040204" pitchFamily="34" charset="-120"/>
              <a:ea typeface="微軟正黑體" panose="020B0604030504040204" pitchFamily="34" charset="-120"/>
            </a:endParaRPr>
          </a:p>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免試入學報名</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之積分證明單</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896619729"/>
              </p:ext>
            </p:extLst>
          </p:nvPr>
        </p:nvGraphicFramePr>
        <p:xfrm>
          <a:off x="4251325" y="1311275"/>
          <a:ext cx="6070600" cy="4410076"/>
        </p:xfrm>
        <a:graphic>
          <a:graphicData uri="http://schemas.openxmlformats.org/drawingml/2006/table">
            <a:tbl>
              <a:tblPr/>
              <a:tblGrid>
                <a:gridCol w="377825">
                  <a:extLst>
                    <a:ext uri="{9D8B030D-6E8A-4147-A177-3AD203B41FA5}">
                      <a16:colId xmlns:a16="http://schemas.microsoft.com/office/drawing/2014/main" val="2412145488"/>
                    </a:ext>
                  </a:extLst>
                </a:gridCol>
                <a:gridCol w="149225">
                  <a:extLst>
                    <a:ext uri="{9D8B030D-6E8A-4147-A177-3AD203B41FA5}">
                      <a16:colId xmlns:a16="http://schemas.microsoft.com/office/drawing/2014/main" val="2445900467"/>
                    </a:ext>
                  </a:extLst>
                </a:gridCol>
                <a:gridCol w="234950">
                  <a:extLst>
                    <a:ext uri="{9D8B030D-6E8A-4147-A177-3AD203B41FA5}">
                      <a16:colId xmlns:a16="http://schemas.microsoft.com/office/drawing/2014/main" val="2247415801"/>
                    </a:ext>
                  </a:extLst>
                </a:gridCol>
                <a:gridCol w="1263650">
                  <a:extLst>
                    <a:ext uri="{9D8B030D-6E8A-4147-A177-3AD203B41FA5}">
                      <a16:colId xmlns:a16="http://schemas.microsoft.com/office/drawing/2014/main" val="378969113"/>
                    </a:ext>
                  </a:extLst>
                </a:gridCol>
                <a:gridCol w="661988">
                  <a:extLst>
                    <a:ext uri="{9D8B030D-6E8A-4147-A177-3AD203B41FA5}">
                      <a16:colId xmlns:a16="http://schemas.microsoft.com/office/drawing/2014/main" val="1614657572"/>
                    </a:ext>
                  </a:extLst>
                </a:gridCol>
                <a:gridCol w="1050925">
                  <a:extLst>
                    <a:ext uri="{9D8B030D-6E8A-4147-A177-3AD203B41FA5}">
                      <a16:colId xmlns:a16="http://schemas.microsoft.com/office/drawing/2014/main" val="1837348424"/>
                    </a:ext>
                  </a:extLst>
                </a:gridCol>
                <a:gridCol w="1416050">
                  <a:extLst>
                    <a:ext uri="{9D8B030D-6E8A-4147-A177-3AD203B41FA5}">
                      <a16:colId xmlns:a16="http://schemas.microsoft.com/office/drawing/2014/main" val="3964698715"/>
                    </a:ext>
                  </a:extLst>
                </a:gridCol>
                <a:gridCol w="44450">
                  <a:extLst>
                    <a:ext uri="{9D8B030D-6E8A-4147-A177-3AD203B41FA5}">
                      <a16:colId xmlns:a16="http://schemas.microsoft.com/office/drawing/2014/main" val="2149978844"/>
                    </a:ext>
                  </a:extLst>
                </a:gridCol>
                <a:gridCol w="487362">
                  <a:extLst>
                    <a:ext uri="{9D8B030D-6E8A-4147-A177-3AD203B41FA5}">
                      <a16:colId xmlns:a16="http://schemas.microsoft.com/office/drawing/2014/main" val="4240950933"/>
                    </a:ext>
                  </a:extLst>
                </a:gridCol>
                <a:gridCol w="384175">
                  <a:extLst>
                    <a:ext uri="{9D8B030D-6E8A-4147-A177-3AD203B41FA5}">
                      <a16:colId xmlns:a16="http://schemas.microsoft.com/office/drawing/2014/main" val="1058245826"/>
                    </a:ext>
                  </a:extLst>
                </a:gridCol>
              </a:tblGrid>
              <a:tr h="23018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7780" marR="17780"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7780" marR="17780"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257175">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陳筱玲</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A234567890</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8895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614363">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新北市</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701675">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12.75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45720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45720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555625">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500063">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7" name="文字方塊 17"/>
          <p:cNvSpPr txBox="1">
            <a:spLocks noChangeArrowheads="1"/>
          </p:cNvSpPr>
          <p:nvPr/>
        </p:nvSpPr>
        <p:spPr bwMode="auto">
          <a:xfrm>
            <a:off x="4141788" y="927100"/>
            <a:ext cx="61801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700" b="1"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7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1700" b="1" dirty="0">
                <a:latin typeface="Times New Roman" panose="02020603050405020304" pitchFamily="18" charset="0"/>
                <a:ea typeface="標楷體" panose="03000509000000000000" pitchFamily="65" charset="-120"/>
                <a:cs typeface="Times New Roman" panose="02020603050405020304" pitchFamily="18" charset="0"/>
              </a:rPr>
              <a:t>度五專入學專用優先免試入學超額比序項目積分證明單</a:t>
            </a:r>
          </a:p>
        </p:txBody>
      </p:sp>
      <p:grpSp>
        <p:nvGrpSpPr>
          <p:cNvPr id="8" name="群組 7"/>
          <p:cNvGrpSpPr/>
          <p:nvPr/>
        </p:nvGrpSpPr>
        <p:grpSpPr>
          <a:xfrm>
            <a:off x="4251325" y="5731984"/>
            <a:ext cx="3425825" cy="1059341"/>
            <a:chOff x="4251325" y="5770084"/>
            <a:chExt cx="3425825" cy="1059341"/>
          </a:xfrm>
        </p:grpSpPr>
        <p:sp>
          <p:nvSpPr>
            <p:cNvPr id="9" name="文字方塊 16"/>
            <p:cNvSpPr txBox="1">
              <a:spLocks noChangeArrowheads="1"/>
            </p:cNvSpPr>
            <p:nvPr/>
          </p:nvSpPr>
          <p:spPr bwMode="auto">
            <a:xfrm>
              <a:off x="4251325" y="6210376"/>
              <a:ext cx="1621283" cy="3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400" dirty="0">
                  <a:latin typeface="標楷體" panose="03000509000000000000" pitchFamily="65" charset="-120"/>
                  <a:ea typeface="標楷體" panose="03000509000000000000" pitchFamily="65" charset="-120"/>
                </a:rPr>
                <a:t>就讀國中學校戳章</a:t>
              </a:r>
            </a:p>
          </p:txBody>
        </p:sp>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l="20227" r="11918" b="25828"/>
            <a:stretch/>
          </p:blipFill>
          <p:spPr>
            <a:xfrm>
              <a:off x="5781675" y="5770084"/>
              <a:ext cx="1895475" cy="1059341"/>
            </a:xfrm>
            <a:prstGeom prst="rect">
              <a:avLst/>
            </a:prstGeom>
          </p:spPr>
        </p:pic>
      </p:grpSp>
      <p:sp>
        <p:nvSpPr>
          <p:cNvPr id="12"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34654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72729"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0033CC"/>
                </a:solidFill>
                <a:latin typeface="微軟正黑體" panose="020B0604030504040204" pitchFamily="34" charset="-120"/>
                <a:ea typeface="微軟正黑體" panose="020B0604030504040204" pitchFamily="34" charset="-120"/>
              </a:rPr>
              <a:t>柒、</a:t>
            </a:r>
            <a:r>
              <a:rPr lang="zh-TW" altLang="en-US" sz="4000" b="1" dirty="0" smtClean="0">
                <a:solidFill>
                  <a:srgbClr val="0033CC"/>
                </a:solidFill>
                <a:latin typeface="微軟正黑體" panose="020B0604030504040204" pitchFamily="34" charset="-120"/>
                <a:ea typeface="微軟正黑體" panose="020B0604030504040204" pitchFamily="34" charset="-120"/>
              </a:rPr>
              <a:t>分發比序原則</a:t>
            </a:r>
            <a:r>
              <a:rPr lang="en-US" altLang="zh-TW" sz="3600" b="1" dirty="0" smtClean="0">
                <a:solidFill>
                  <a:srgbClr val="0033CC"/>
                </a:solidFill>
                <a:latin typeface="微軟正黑體" panose="020B0604030504040204" pitchFamily="34" charset="-120"/>
                <a:ea typeface="微軟正黑體" panose="020B0604030504040204" pitchFamily="34" charset="-120"/>
              </a:rPr>
              <a:t>(2/4)</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341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06463" y="1017588"/>
            <a:ext cx="4968875" cy="768350"/>
          </a:xfrm>
          <a:prstGeom prst="rect">
            <a:avLst/>
          </a:prstGeom>
        </p:spPr>
        <p:txBody>
          <a:bodyPr>
            <a:spAutoFit/>
          </a:bodyPr>
          <a:lstStyle/>
          <a:p>
            <a:pPr eaLnBrk="1" fontAlgn="auto" hangingPunct="1">
              <a:spcBef>
                <a:spcPts val="0"/>
              </a:spcBef>
              <a:spcAft>
                <a:spcPts val="0"/>
              </a:spcAft>
              <a:defRPr/>
            </a:pPr>
            <a:r>
              <a:rPr lang="zh-TW" altLang="en-US" sz="2200" b="1" dirty="0">
                <a:solidFill>
                  <a:srgbClr val="C00000"/>
                </a:solidFill>
                <a:latin typeface="微軟正黑體" pitchFamily="34" charset="-120"/>
                <a:ea typeface="微軟正黑體" pitchFamily="34" charset="-120"/>
              </a:rPr>
              <a:t>免試生超額比序總積分計算範例</a:t>
            </a:r>
            <a:endParaRPr lang="en-US" altLang="zh-TW" sz="2200" b="1" dirty="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zh-TW" sz="22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200" b="1" dirty="0">
              <a:solidFill>
                <a:schemeClr val="accent6">
                  <a:lumMod val="75000"/>
                </a:schemeClr>
              </a:solidFill>
              <a:latin typeface="微軟正黑體" pitchFamily="34" charset="-120"/>
              <a:ea typeface="微軟正黑體" pitchFamily="34" charset="-120"/>
            </a:endParaRPr>
          </a:p>
        </p:txBody>
      </p:sp>
      <p:pic>
        <p:nvPicPr>
          <p:cNvPr id="13"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4713" y="3921125"/>
            <a:ext cx="81581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877888" y="5561013"/>
            <a:ext cx="8154987" cy="5683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nvGrpSpPr>
          <p:cNvPr id="8" name="群組 1"/>
          <p:cNvGrpSpPr>
            <a:grpSpLocks/>
          </p:cNvGrpSpPr>
          <p:nvPr/>
        </p:nvGrpSpPr>
        <p:grpSpPr bwMode="auto">
          <a:xfrm>
            <a:off x="866775" y="2946400"/>
            <a:ext cx="10236200" cy="3848100"/>
            <a:chOff x="677183" y="3166283"/>
            <a:chExt cx="8273128" cy="3631104"/>
          </a:xfrm>
        </p:grpSpPr>
        <p:grpSp>
          <p:nvGrpSpPr>
            <p:cNvPr id="9" name="群組 18"/>
            <p:cNvGrpSpPr>
              <a:grpSpLocks/>
            </p:cNvGrpSpPr>
            <p:nvPr/>
          </p:nvGrpSpPr>
          <p:grpSpPr bwMode="auto">
            <a:xfrm>
              <a:off x="677183" y="3706060"/>
              <a:ext cx="8273128" cy="3091327"/>
              <a:chOff x="677183" y="3706060"/>
              <a:chExt cx="8273128" cy="3091327"/>
            </a:xfrm>
          </p:grpSpPr>
          <p:sp>
            <p:nvSpPr>
              <p:cNvPr id="11" name="矩形 10"/>
              <p:cNvSpPr/>
              <p:nvPr/>
            </p:nvSpPr>
            <p:spPr>
              <a:xfrm>
                <a:off x="683599" y="3705556"/>
                <a:ext cx="8266712" cy="405953"/>
              </a:xfrm>
              <a:prstGeom prst="rect">
                <a:avLst/>
              </a:prstGeom>
            </p:spPr>
            <p:txBody>
              <a:bodyPr wrap="none">
                <a:spAutoFit/>
              </a:bodyPr>
              <a:lstStyle/>
              <a:p>
                <a:pPr eaLnBrk="1" fontAlgn="auto" hangingPunct="1">
                  <a:spcBef>
                    <a:spcPts val="0"/>
                  </a:spcBef>
                  <a:spcAft>
                    <a:spcPts val="0"/>
                  </a:spcAft>
                  <a:defRPr/>
                </a:pPr>
                <a:r>
                  <a:rPr lang="zh-TW" altLang="en-US" sz="2200" b="1" dirty="0">
                    <a:solidFill>
                      <a:schemeClr val="accent6">
                        <a:lumMod val="75000"/>
                      </a:schemeClr>
                    </a:solidFill>
                    <a:latin typeface="微軟正黑體" pitchFamily="34" charset="-120"/>
                    <a:ea typeface="微軟正黑體" pitchFamily="34" charset="-120"/>
                  </a:rPr>
                  <a:t>陳同學以第</a:t>
                </a:r>
                <a:r>
                  <a:rPr lang="en-US" altLang="zh-TW" sz="2200" b="1" dirty="0">
                    <a:solidFill>
                      <a:schemeClr val="accent6">
                        <a:lumMod val="75000"/>
                      </a:schemeClr>
                    </a:solidFill>
                    <a:latin typeface="微軟正黑體" pitchFamily="34" charset="-120"/>
                    <a:ea typeface="微軟正黑體" pitchFamily="34" charset="-120"/>
                  </a:rPr>
                  <a:t>2</a:t>
                </a:r>
                <a:r>
                  <a:rPr lang="zh-TW" altLang="en-US" sz="2200" b="1" dirty="0">
                    <a:solidFill>
                      <a:schemeClr val="accent6">
                        <a:lumMod val="75000"/>
                      </a:schemeClr>
                    </a:solidFill>
                    <a:latin typeface="微軟正黑體" pitchFamily="34" charset="-120"/>
                    <a:ea typeface="微軟正黑體" pitchFamily="34" charset="-120"/>
                  </a:rPr>
                  <a:t>志願選填登記○○科技大學○○科（組）之超額比序項目積分採計表</a:t>
                </a:r>
              </a:p>
            </p:txBody>
          </p:sp>
          <p:sp>
            <p:nvSpPr>
              <p:cNvPr id="12" name="矩形 11"/>
              <p:cNvSpPr/>
              <p:nvPr/>
            </p:nvSpPr>
            <p:spPr>
              <a:xfrm>
                <a:off x="677183" y="6201191"/>
                <a:ext cx="6592328" cy="5961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sp>
          <p:nvSpPr>
            <p:cNvPr id="10" name="矩形 9"/>
            <p:cNvSpPr/>
            <p:nvPr/>
          </p:nvSpPr>
          <p:spPr>
            <a:xfrm>
              <a:off x="697712" y="3166283"/>
              <a:ext cx="5586414" cy="426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16" name="矩形 2"/>
          <p:cNvSpPr>
            <a:spLocks noChangeArrowheads="1"/>
          </p:cNvSpPr>
          <p:nvPr/>
        </p:nvSpPr>
        <p:spPr bwMode="auto">
          <a:xfrm>
            <a:off x="8037884" y="1128713"/>
            <a:ext cx="3962029" cy="2246769"/>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594000" indent="-625475" algn="just">
              <a:defRPr/>
            </a:pPr>
            <a:r>
              <a:rPr lang="zh-TW" altLang="zh-TW" sz="2000" b="1" dirty="0">
                <a:solidFill>
                  <a:srgbClr val="002060"/>
                </a:solidFill>
                <a:latin typeface="微軟正黑體" panose="020B0604030504040204" pitchFamily="34" charset="-120"/>
                <a:ea typeface="微軟正黑體" panose="020B0604030504040204" pitchFamily="34" charset="-120"/>
              </a:rPr>
              <a:t>註</a:t>
            </a:r>
            <a:r>
              <a:rPr lang="en-US" altLang="zh-TW" sz="2000" b="1" dirty="0">
                <a:solidFill>
                  <a:srgbClr val="002060"/>
                </a:solidFill>
                <a:latin typeface="微軟正黑體" panose="020B0604030504040204" pitchFamily="34" charset="-120"/>
                <a:ea typeface="微軟正黑體" panose="020B0604030504040204" pitchFamily="34" charset="-120"/>
              </a:rPr>
              <a:t>1</a:t>
            </a:r>
            <a:r>
              <a:rPr lang="zh-TW" altLang="zh-TW" sz="2000" b="1" dirty="0">
                <a:solidFill>
                  <a:srgbClr val="002060"/>
                </a:solidFill>
                <a:latin typeface="微軟正黑體" panose="020B0604030504040204" pitchFamily="34" charset="-120"/>
                <a:ea typeface="微軟正黑體" panose="020B0604030504040204" pitchFamily="34" charset="-120"/>
              </a:rPr>
              <a:t>：志願序積分</a:t>
            </a:r>
            <a:r>
              <a:rPr lang="zh-TW" altLang="en-US" sz="2000" b="1" dirty="0">
                <a:solidFill>
                  <a:srgbClr val="002060"/>
                </a:solidFill>
                <a:latin typeface="微軟正黑體" panose="020B0604030504040204" pitchFamily="34" charset="-120"/>
                <a:ea typeface="微軟正黑體" panose="020B0604030504040204" pitchFamily="34" charset="-120"/>
              </a:rPr>
              <a:t>係</a:t>
            </a:r>
            <a:r>
              <a:rPr lang="zh-TW" altLang="zh-TW" sz="2000" b="1" dirty="0">
                <a:solidFill>
                  <a:srgbClr val="002060"/>
                </a:solidFill>
                <a:latin typeface="微軟正黑體" panose="020B0604030504040204" pitchFamily="34" charset="-120"/>
                <a:ea typeface="微軟正黑體" panose="020B0604030504040204" pitchFamily="34" charset="-120"/>
              </a:rPr>
              <a:t>以級別方式</a:t>
            </a:r>
            <a:r>
              <a:rPr lang="zh-TW" altLang="zh-TW" sz="2000" b="1" dirty="0" smtClean="0">
                <a:solidFill>
                  <a:srgbClr val="002060"/>
                </a:solidFill>
                <a:latin typeface="微軟正黑體" panose="020B0604030504040204" pitchFamily="34" charset="-120"/>
                <a:ea typeface="微軟正黑體" panose="020B0604030504040204" pitchFamily="34" charset="-120"/>
              </a:rPr>
              <a:t>計</a:t>
            </a:r>
            <a:r>
              <a:rPr lang="en-US" altLang="zh-TW" sz="2000" b="1" dirty="0" smtClean="0">
                <a:solidFill>
                  <a:srgbClr val="002060"/>
                </a:solidFill>
                <a:latin typeface="微軟正黑體" panose="020B0604030504040204" pitchFamily="34" charset="-120"/>
                <a:ea typeface="微軟正黑體" panose="020B0604030504040204" pitchFamily="34" charset="-120"/>
              </a:rPr>
              <a:t> </a:t>
            </a:r>
          </a:p>
          <a:p>
            <a:pPr marL="594000" indent="-625475" algn="just">
              <a:defRPr/>
            </a:pPr>
            <a:r>
              <a:rPr lang="en-US" altLang="zh-TW" sz="1900" b="1" dirty="0">
                <a:solidFill>
                  <a:srgbClr val="002060"/>
                </a:solidFill>
                <a:latin typeface="微軟正黑體" panose="020B0604030504040204" pitchFamily="34" charset="-120"/>
                <a:ea typeface="微軟正黑體" panose="020B0604030504040204" pitchFamily="34" charset="-120"/>
              </a:rPr>
              <a:t> </a:t>
            </a:r>
            <a:r>
              <a:rPr lang="en-US" altLang="zh-TW" sz="1900" b="1" dirty="0" smtClean="0">
                <a:solidFill>
                  <a:srgbClr val="002060"/>
                </a:solidFill>
                <a:latin typeface="微軟正黑體" panose="020B0604030504040204" pitchFamily="34" charset="-120"/>
                <a:ea typeface="微軟正黑體" panose="020B0604030504040204" pitchFamily="34" charset="-120"/>
              </a:rPr>
              <a:t>          </a:t>
            </a:r>
            <a:r>
              <a:rPr lang="zh-TW" altLang="zh-TW" sz="2000" b="1" dirty="0" smtClean="0">
                <a:solidFill>
                  <a:srgbClr val="002060"/>
                </a:solidFill>
                <a:latin typeface="微軟正黑體" panose="020B0604030504040204" pitchFamily="34" charset="-120"/>
                <a:ea typeface="微軟正黑體" panose="020B0604030504040204" pitchFamily="34" charset="-120"/>
              </a:rPr>
              <a:t>算</a:t>
            </a:r>
            <a:r>
              <a:rPr lang="zh-TW" altLang="zh-TW" sz="2000" b="1" dirty="0">
                <a:solidFill>
                  <a:srgbClr val="002060"/>
                </a:solidFill>
                <a:latin typeface="微軟正黑體" panose="020B0604030504040204" pitchFamily="34" charset="-120"/>
                <a:ea typeface="微軟正黑體" panose="020B0604030504040204" pitchFamily="34" charset="-120"/>
              </a:rPr>
              <a:t>，並於免試生完成選</a:t>
            </a:r>
            <a:r>
              <a:rPr lang="zh-TW" altLang="zh-TW" sz="2000" b="1" dirty="0" smtClean="0">
                <a:solidFill>
                  <a:srgbClr val="002060"/>
                </a:solidFill>
                <a:latin typeface="微軟正黑體" panose="020B0604030504040204" pitchFamily="34" charset="-120"/>
                <a:ea typeface="微軟正黑體" panose="020B0604030504040204" pitchFamily="34" charset="-120"/>
              </a:rPr>
              <a:t>填</a:t>
            </a:r>
            <a:r>
              <a:rPr lang="zh-TW" altLang="zh-TW" sz="2000" b="1" dirty="0">
                <a:solidFill>
                  <a:srgbClr val="002060"/>
                </a:solidFill>
                <a:latin typeface="微軟正黑體" panose="020B0604030504040204" pitchFamily="34" charset="-120"/>
                <a:ea typeface="微軟正黑體" panose="020B0604030504040204" pitchFamily="34" charset="-120"/>
              </a:rPr>
              <a:t>登</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594000" indent="-625475" algn="just">
              <a:defRPr/>
            </a:pPr>
            <a:r>
              <a:rPr lang="en-US" altLang="zh-TW" sz="1900" b="1" dirty="0" smtClean="0">
                <a:solidFill>
                  <a:srgbClr val="002060"/>
                </a:solidFill>
                <a:latin typeface="微軟正黑體" panose="020B0604030504040204" pitchFamily="34" charset="-120"/>
                <a:ea typeface="微軟正黑體" panose="020B0604030504040204" pitchFamily="34" charset="-120"/>
              </a:rPr>
              <a:t>           </a:t>
            </a:r>
            <a:r>
              <a:rPr lang="zh-TW" altLang="zh-TW" sz="2000" b="1" dirty="0" smtClean="0">
                <a:solidFill>
                  <a:srgbClr val="002060"/>
                </a:solidFill>
                <a:latin typeface="微軟正黑體" panose="020B0604030504040204" pitchFamily="34" charset="-120"/>
                <a:ea typeface="微軟正黑體" panose="020B0604030504040204" pitchFamily="34" charset="-120"/>
              </a:rPr>
              <a:t>記</a:t>
            </a:r>
            <a:r>
              <a:rPr lang="zh-TW" altLang="zh-TW" sz="2000" b="1" dirty="0">
                <a:solidFill>
                  <a:srgbClr val="002060"/>
                </a:solidFill>
                <a:latin typeface="微軟正黑體" panose="020B0604030504040204" pitchFamily="34" charset="-120"/>
                <a:ea typeface="微軟正黑體" panose="020B0604030504040204" pitchFamily="34" charset="-120"/>
              </a:rPr>
              <a:t>志願後，納入超額比序</a:t>
            </a:r>
            <a:r>
              <a:rPr lang="zh-TW" altLang="zh-TW" sz="2000" b="1" dirty="0" smtClean="0">
                <a:solidFill>
                  <a:srgbClr val="002060"/>
                </a:solidFill>
                <a:latin typeface="微軟正黑體" panose="020B0604030504040204" pitchFamily="34" charset="-120"/>
                <a:ea typeface="微軟正黑體" panose="020B0604030504040204" pitchFamily="34" charset="-120"/>
              </a:rPr>
              <a:t>總</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594000" indent="-625475" algn="just">
              <a:defRPr/>
            </a:pPr>
            <a:r>
              <a:rPr lang="en-US" altLang="zh-TW" sz="1900" b="1" dirty="0">
                <a:solidFill>
                  <a:srgbClr val="002060"/>
                </a:solidFill>
                <a:latin typeface="微軟正黑體" panose="020B0604030504040204" pitchFamily="34" charset="-120"/>
                <a:ea typeface="微軟正黑體" panose="020B0604030504040204" pitchFamily="34" charset="-120"/>
              </a:rPr>
              <a:t> </a:t>
            </a:r>
            <a:r>
              <a:rPr lang="en-US" altLang="zh-TW" sz="1900" b="1" dirty="0" smtClean="0">
                <a:solidFill>
                  <a:srgbClr val="002060"/>
                </a:solidFill>
                <a:latin typeface="微軟正黑體" panose="020B0604030504040204" pitchFamily="34" charset="-120"/>
                <a:ea typeface="微軟正黑體" panose="020B0604030504040204" pitchFamily="34" charset="-120"/>
              </a:rPr>
              <a:t>          </a:t>
            </a:r>
            <a:r>
              <a:rPr lang="zh-TW" altLang="zh-TW" sz="2000" b="1" dirty="0" smtClean="0">
                <a:solidFill>
                  <a:srgbClr val="002060"/>
                </a:solidFill>
                <a:latin typeface="微軟正黑體" panose="020B0604030504040204" pitchFamily="34" charset="-120"/>
                <a:ea typeface="微軟正黑體" panose="020B0604030504040204" pitchFamily="34" charset="-120"/>
              </a:rPr>
              <a:t>積分</a:t>
            </a:r>
            <a:r>
              <a:rPr lang="zh-TW" altLang="zh-TW" sz="2000" b="1" dirty="0">
                <a:solidFill>
                  <a:srgbClr val="002060"/>
                </a:solidFill>
                <a:latin typeface="微軟正黑體" panose="020B0604030504040204" pitchFamily="34" charset="-120"/>
                <a:ea typeface="微軟正黑體" panose="020B0604030504040204" pitchFamily="34" charset="-120"/>
              </a:rPr>
              <a:t>之主項目採計。</a:t>
            </a:r>
          </a:p>
          <a:p>
            <a:pPr marL="594000" indent="-625475" algn="just">
              <a:defRPr/>
            </a:pPr>
            <a:r>
              <a:rPr lang="zh-TW" altLang="zh-TW" sz="2000" b="1" dirty="0">
                <a:solidFill>
                  <a:srgbClr val="002060"/>
                </a:solidFill>
                <a:latin typeface="微軟正黑體" panose="020B0604030504040204" pitchFamily="34" charset="-120"/>
                <a:ea typeface="微軟正黑體" panose="020B0604030504040204" pitchFamily="34" charset="-120"/>
              </a:rPr>
              <a:t>註</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zh-TW" sz="2000" b="1" dirty="0">
                <a:solidFill>
                  <a:srgbClr val="002060"/>
                </a:solidFill>
                <a:latin typeface="微軟正黑體" panose="020B0604030504040204" pitchFamily="34" charset="-120"/>
                <a:ea typeface="微軟正黑體" panose="020B0604030504040204" pitchFamily="34" charset="-120"/>
              </a:rPr>
              <a:t>：陳同學未持有原住民文化</a:t>
            </a:r>
            <a:r>
              <a:rPr lang="zh-TW" altLang="zh-TW" sz="2000" b="1" dirty="0" smtClean="0">
                <a:solidFill>
                  <a:srgbClr val="002060"/>
                </a:solidFill>
                <a:latin typeface="微軟正黑體" panose="020B0604030504040204" pitchFamily="34" charset="-120"/>
                <a:ea typeface="微軟正黑體" panose="020B0604030504040204" pitchFamily="34" charset="-120"/>
              </a:rPr>
              <a:t>及</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594000" indent="-625475" algn="just">
              <a:defRPr/>
            </a:pPr>
            <a:r>
              <a:rPr lang="en-US" altLang="zh-TW" sz="1900" b="1" dirty="0">
                <a:solidFill>
                  <a:srgbClr val="002060"/>
                </a:solidFill>
                <a:latin typeface="微軟正黑體" panose="020B0604030504040204" pitchFamily="34" charset="-120"/>
                <a:ea typeface="微軟正黑體" panose="020B0604030504040204" pitchFamily="34" charset="-120"/>
              </a:rPr>
              <a:t> </a:t>
            </a:r>
            <a:r>
              <a:rPr lang="en-US" altLang="zh-TW" sz="1900" b="1" dirty="0" smtClean="0">
                <a:solidFill>
                  <a:srgbClr val="002060"/>
                </a:solidFill>
                <a:latin typeface="微軟正黑體" panose="020B0604030504040204" pitchFamily="34" charset="-120"/>
                <a:ea typeface="微軟正黑體" panose="020B0604030504040204" pitchFamily="34" charset="-120"/>
              </a:rPr>
              <a:t>          </a:t>
            </a:r>
            <a:r>
              <a:rPr lang="zh-TW" altLang="zh-TW" sz="2000" b="1" dirty="0" smtClean="0">
                <a:solidFill>
                  <a:srgbClr val="002060"/>
                </a:solidFill>
                <a:latin typeface="微軟正黑體" panose="020B0604030504040204" pitchFamily="34" charset="-120"/>
                <a:ea typeface="微軟正黑體" panose="020B0604030504040204" pitchFamily="34" charset="-120"/>
              </a:rPr>
              <a:t>語言</a:t>
            </a:r>
            <a:r>
              <a:rPr lang="zh-TW" altLang="zh-TW" sz="2000" b="1" dirty="0">
                <a:solidFill>
                  <a:srgbClr val="002060"/>
                </a:solidFill>
                <a:latin typeface="微軟正黑體" panose="020B0604030504040204" pitchFamily="34" charset="-120"/>
                <a:ea typeface="微軟正黑體" panose="020B0604030504040204" pitchFamily="34" charset="-120"/>
              </a:rPr>
              <a:t>能力證明，加分比率</a:t>
            </a:r>
            <a:r>
              <a:rPr lang="zh-TW" altLang="zh-TW" sz="2000" b="1" dirty="0" smtClean="0">
                <a:solidFill>
                  <a:srgbClr val="002060"/>
                </a:solidFill>
                <a:latin typeface="微軟正黑體" panose="020B0604030504040204" pitchFamily="34" charset="-120"/>
                <a:ea typeface="微軟正黑體" panose="020B0604030504040204" pitchFamily="34" charset="-120"/>
              </a:rPr>
              <a:t>以</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594000" indent="-625475" algn="just">
              <a:defRPr/>
            </a:pPr>
            <a:r>
              <a:rPr lang="en-US" altLang="zh-TW" sz="1900" b="1" dirty="0">
                <a:solidFill>
                  <a:srgbClr val="002060"/>
                </a:solidFill>
                <a:latin typeface="微軟正黑體" panose="020B0604030504040204" pitchFamily="34" charset="-120"/>
                <a:ea typeface="微軟正黑體" panose="020B0604030504040204" pitchFamily="34" charset="-120"/>
              </a:rPr>
              <a:t> </a:t>
            </a:r>
            <a:r>
              <a:rPr lang="en-US" altLang="zh-TW" sz="1900" b="1" dirty="0" smtClean="0">
                <a:solidFill>
                  <a:srgbClr val="002060"/>
                </a:solidFill>
                <a:latin typeface="微軟正黑體" panose="020B0604030504040204" pitchFamily="34" charset="-120"/>
                <a:ea typeface="微軟正黑體" panose="020B0604030504040204" pitchFamily="34" charset="-120"/>
              </a:rPr>
              <a:t>          </a:t>
            </a:r>
            <a:r>
              <a:rPr lang="en-US" altLang="zh-TW" sz="2000" b="1" dirty="0" smtClean="0">
                <a:solidFill>
                  <a:srgbClr val="002060"/>
                </a:solidFill>
                <a:latin typeface="微軟正黑體" panose="020B0604030504040204" pitchFamily="34" charset="-120"/>
                <a:ea typeface="微軟正黑體" panose="020B0604030504040204" pitchFamily="34" charset="-120"/>
              </a:rPr>
              <a:t>10</a:t>
            </a:r>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zh-TW" sz="2000" b="1" dirty="0">
                <a:solidFill>
                  <a:srgbClr val="002060"/>
                </a:solidFill>
                <a:latin typeface="微軟正黑體" panose="020B0604030504040204" pitchFamily="34" charset="-120"/>
                <a:ea typeface="微軟正黑體" panose="020B0604030504040204" pitchFamily="34" charset="-120"/>
              </a:rPr>
              <a:t>計算。</a:t>
            </a:r>
            <a:endParaRPr lang="zh-TW"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536997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72729"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0033CC"/>
                </a:solidFill>
                <a:latin typeface="微軟正黑體" panose="020B0604030504040204" pitchFamily="34" charset="-120"/>
                <a:ea typeface="微軟正黑體" panose="020B0604030504040204" pitchFamily="34" charset="-120"/>
              </a:rPr>
              <a:t>柒、</a:t>
            </a:r>
            <a:r>
              <a:rPr lang="zh-TW" altLang="en-US" sz="4000" b="1" dirty="0" smtClean="0">
                <a:solidFill>
                  <a:srgbClr val="0033CC"/>
                </a:solidFill>
                <a:latin typeface="微軟正黑體" panose="020B0604030504040204" pitchFamily="34" charset="-120"/>
                <a:ea typeface="微軟正黑體" panose="020B0604030504040204" pitchFamily="34" charset="-120"/>
              </a:rPr>
              <a:t>分發比序原則</a:t>
            </a:r>
            <a:r>
              <a:rPr lang="en-US" altLang="zh-TW" sz="3600" b="1" dirty="0" smtClean="0">
                <a:solidFill>
                  <a:srgbClr val="0033CC"/>
                </a:solidFill>
                <a:latin typeface="微軟正黑體" panose="020B0604030504040204" pitchFamily="34" charset="-120"/>
                <a:ea typeface="微軟正黑體" panose="020B0604030504040204" pitchFamily="34" charset="-120"/>
              </a:rPr>
              <a:t>(3/4)</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919163" y="1065213"/>
            <a:ext cx="9405937" cy="576262"/>
          </a:xfrm>
          <a:prstGeom prst="rect">
            <a:avLst/>
          </a:prstGeom>
        </p:spPr>
        <p:txBody>
          <a:bodyPr anchor="ctr"/>
          <a:lstStyle/>
          <a:p>
            <a:pPr eaLnBrk="1" fontAlgn="auto" hangingPunct="1">
              <a:spcBef>
                <a:spcPts val="600"/>
              </a:spcBef>
              <a:spcAft>
                <a:spcPts val="600"/>
              </a:spcAft>
              <a:defRPr/>
            </a:pPr>
            <a:r>
              <a:rPr lang="zh-TW" altLang="en-US" sz="2000" b="1" dirty="0">
                <a:solidFill>
                  <a:schemeClr val="accent6">
                    <a:lumMod val="75000"/>
                  </a:schemeClr>
                </a:solidFill>
                <a:latin typeface="微軟正黑體" pitchFamily="34" charset="-120"/>
                <a:ea typeface="微軟正黑體" pitchFamily="34" charset="-120"/>
              </a:rPr>
              <a:t>陳同學選填登記○○科技大學○○科（組）之一般生同分比序項目積分順序採計表</a:t>
            </a:r>
            <a:endParaRPr lang="zh-TW" altLang="en-US" sz="1600" b="1" dirty="0">
              <a:solidFill>
                <a:schemeClr val="accent6">
                  <a:lumMod val="75000"/>
                </a:schemeClr>
              </a:solidFill>
              <a:latin typeface="微軟正黑體" pitchFamily="34" charset="-120"/>
              <a:ea typeface="微軟正黑體" pitchFamily="34" charset="-120"/>
            </a:endParaRPr>
          </a:p>
        </p:txBody>
      </p:sp>
      <p:sp>
        <p:nvSpPr>
          <p:cNvPr id="7" name="標題 1"/>
          <p:cNvSpPr txBox="1">
            <a:spLocks/>
          </p:cNvSpPr>
          <p:nvPr/>
        </p:nvSpPr>
        <p:spPr>
          <a:xfrm>
            <a:off x="919163" y="3794125"/>
            <a:ext cx="9901237" cy="576263"/>
          </a:xfrm>
          <a:prstGeom prst="rect">
            <a:avLst/>
          </a:prstGeom>
        </p:spPr>
        <p:txBody>
          <a:bodyPr anchor="ctr"/>
          <a:lstStyle/>
          <a:p>
            <a:pPr eaLnBrk="1" fontAlgn="auto" hangingPunct="1">
              <a:spcBef>
                <a:spcPts val="600"/>
              </a:spcBef>
              <a:spcAft>
                <a:spcPts val="600"/>
              </a:spcAft>
              <a:defRPr/>
            </a:pPr>
            <a:r>
              <a:rPr lang="zh-TW" altLang="en-US" sz="2000" b="1" dirty="0">
                <a:solidFill>
                  <a:schemeClr val="accent6">
                    <a:lumMod val="75000"/>
                  </a:schemeClr>
                </a:solidFill>
                <a:latin typeface="微軟正黑體" pitchFamily="34" charset="-120"/>
                <a:ea typeface="微軟正黑體" pitchFamily="34" charset="-120"/>
              </a:rPr>
              <a:t>陳同學選填登記○○科技大學○○科（組）特種身分生之同分比序項目積分順序採計表</a:t>
            </a:r>
            <a:endParaRPr lang="zh-TW" altLang="en-US" sz="1600" b="1" dirty="0">
              <a:solidFill>
                <a:schemeClr val="accent6">
                  <a:lumMod val="75000"/>
                </a:schemeClr>
              </a:solidFill>
              <a:latin typeface="微軟正黑體" pitchFamily="34" charset="-120"/>
              <a:ea typeface="微軟正黑體"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440102715"/>
              </p:ext>
            </p:extLst>
          </p:nvPr>
        </p:nvGraphicFramePr>
        <p:xfrm>
          <a:off x="919163" y="1538288"/>
          <a:ext cx="7864474" cy="2165635"/>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val="20000"/>
                    </a:ext>
                  </a:extLst>
                </a:gridCol>
                <a:gridCol w="498608">
                  <a:extLst>
                    <a:ext uri="{9D8B030D-6E8A-4147-A177-3AD203B41FA5}">
                      <a16:colId xmlns:a16="http://schemas.microsoft.com/office/drawing/2014/main" val="20001"/>
                    </a:ext>
                  </a:extLst>
                </a:gridCol>
                <a:gridCol w="498608">
                  <a:extLst>
                    <a:ext uri="{9D8B030D-6E8A-4147-A177-3AD203B41FA5}">
                      <a16:colId xmlns:a16="http://schemas.microsoft.com/office/drawing/2014/main" val="20002"/>
                    </a:ext>
                  </a:extLst>
                </a:gridCol>
                <a:gridCol w="498608">
                  <a:extLst>
                    <a:ext uri="{9D8B030D-6E8A-4147-A177-3AD203B41FA5}">
                      <a16:colId xmlns:a16="http://schemas.microsoft.com/office/drawing/2014/main" val="20003"/>
                    </a:ext>
                  </a:extLst>
                </a:gridCol>
                <a:gridCol w="498608">
                  <a:extLst>
                    <a:ext uri="{9D8B030D-6E8A-4147-A177-3AD203B41FA5}">
                      <a16:colId xmlns:a16="http://schemas.microsoft.com/office/drawing/2014/main" val="20004"/>
                    </a:ext>
                  </a:extLst>
                </a:gridCol>
                <a:gridCol w="498608">
                  <a:extLst>
                    <a:ext uri="{9D8B030D-6E8A-4147-A177-3AD203B41FA5}">
                      <a16:colId xmlns:a16="http://schemas.microsoft.com/office/drawing/2014/main" val="20005"/>
                    </a:ext>
                  </a:extLst>
                </a:gridCol>
                <a:gridCol w="498608">
                  <a:extLst>
                    <a:ext uri="{9D8B030D-6E8A-4147-A177-3AD203B41FA5}">
                      <a16:colId xmlns:a16="http://schemas.microsoft.com/office/drawing/2014/main" val="20006"/>
                    </a:ext>
                  </a:extLst>
                </a:gridCol>
                <a:gridCol w="503326">
                  <a:extLst>
                    <a:ext uri="{9D8B030D-6E8A-4147-A177-3AD203B41FA5}">
                      <a16:colId xmlns:a16="http://schemas.microsoft.com/office/drawing/2014/main" val="20007"/>
                    </a:ext>
                  </a:extLst>
                </a:gridCol>
                <a:gridCol w="503326">
                  <a:extLst>
                    <a:ext uri="{9D8B030D-6E8A-4147-A177-3AD203B41FA5}">
                      <a16:colId xmlns:a16="http://schemas.microsoft.com/office/drawing/2014/main" val="20008"/>
                    </a:ext>
                  </a:extLst>
                </a:gridCol>
                <a:gridCol w="501753">
                  <a:extLst>
                    <a:ext uri="{9D8B030D-6E8A-4147-A177-3AD203B41FA5}">
                      <a16:colId xmlns:a16="http://schemas.microsoft.com/office/drawing/2014/main" val="20009"/>
                    </a:ext>
                  </a:extLst>
                </a:gridCol>
                <a:gridCol w="501753">
                  <a:extLst>
                    <a:ext uri="{9D8B030D-6E8A-4147-A177-3AD203B41FA5}">
                      <a16:colId xmlns:a16="http://schemas.microsoft.com/office/drawing/2014/main" val="20010"/>
                    </a:ext>
                  </a:extLst>
                </a:gridCol>
                <a:gridCol w="501753">
                  <a:extLst>
                    <a:ext uri="{9D8B030D-6E8A-4147-A177-3AD203B41FA5}">
                      <a16:colId xmlns:a16="http://schemas.microsoft.com/office/drawing/2014/main" val="20011"/>
                    </a:ext>
                  </a:extLst>
                </a:gridCol>
                <a:gridCol w="501753">
                  <a:extLst>
                    <a:ext uri="{9D8B030D-6E8A-4147-A177-3AD203B41FA5}">
                      <a16:colId xmlns:a16="http://schemas.microsoft.com/office/drawing/2014/main" val="20012"/>
                    </a:ext>
                  </a:extLst>
                </a:gridCol>
                <a:gridCol w="501753">
                  <a:extLst>
                    <a:ext uri="{9D8B030D-6E8A-4147-A177-3AD203B41FA5}">
                      <a16:colId xmlns:a16="http://schemas.microsoft.com/office/drawing/2014/main" val="20013"/>
                    </a:ext>
                  </a:extLst>
                </a:gridCol>
                <a:gridCol w="487598">
                  <a:extLst>
                    <a:ext uri="{9D8B030D-6E8A-4147-A177-3AD203B41FA5}">
                      <a16:colId xmlns:a16="http://schemas.microsoft.com/office/drawing/2014/main" val="20014"/>
                    </a:ext>
                  </a:extLst>
                </a:gridCol>
              </a:tblGrid>
              <a:tr h="36437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11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1475">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7395">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矩形 8"/>
          <p:cNvSpPr/>
          <p:nvPr/>
        </p:nvSpPr>
        <p:spPr>
          <a:xfrm>
            <a:off x="898525" y="2903538"/>
            <a:ext cx="7916863" cy="8112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10" name="表格 9"/>
          <p:cNvGraphicFramePr>
            <a:graphicFrameLocks noGrp="1"/>
          </p:cNvGraphicFramePr>
          <p:nvPr>
            <p:extLst>
              <p:ext uri="{D42A27DB-BD31-4B8C-83A1-F6EECF244321}">
                <p14:modId xmlns:p14="http://schemas.microsoft.com/office/powerpoint/2010/main" val="678432577"/>
              </p:ext>
            </p:extLst>
          </p:nvPr>
        </p:nvGraphicFramePr>
        <p:xfrm>
          <a:off x="919163" y="4270375"/>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val="20000"/>
                    </a:ext>
                  </a:extLst>
                </a:gridCol>
                <a:gridCol w="512396">
                  <a:extLst>
                    <a:ext uri="{9D8B030D-6E8A-4147-A177-3AD203B41FA5}">
                      <a16:colId xmlns:a16="http://schemas.microsoft.com/office/drawing/2014/main" val="20001"/>
                    </a:ext>
                  </a:extLst>
                </a:gridCol>
                <a:gridCol w="512396">
                  <a:extLst>
                    <a:ext uri="{9D8B030D-6E8A-4147-A177-3AD203B41FA5}">
                      <a16:colId xmlns:a16="http://schemas.microsoft.com/office/drawing/2014/main" val="20002"/>
                    </a:ext>
                  </a:extLst>
                </a:gridCol>
                <a:gridCol w="512396">
                  <a:extLst>
                    <a:ext uri="{9D8B030D-6E8A-4147-A177-3AD203B41FA5}">
                      <a16:colId xmlns:a16="http://schemas.microsoft.com/office/drawing/2014/main" val="20003"/>
                    </a:ext>
                  </a:extLst>
                </a:gridCol>
                <a:gridCol w="512396">
                  <a:extLst>
                    <a:ext uri="{9D8B030D-6E8A-4147-A177-3AD203B41FA5}">
                      <a16:colId xmlns:a16="http://schemas.microsoft.com/office/drawing/2014/main" val="20004"/>
                    </a:ext>
                  </a:extLst>
                </a:gridCol>
                <a:gridCol w="512396">
                  <a:extLst>
                    <a:ext uri="{9D8B030D-6E8A-4147-A177-3AD203B41FA5}">
                      <a16:colId xmlns:a16="http://schemas.microsoft.com/office/drawing/2014/main" val="20005"/>
                    </a:ext>
                  </a:extLst>
                </a:gridCol>
                <a:gridCol w="512396">
                  <a:extLst>
                    <a:ext uri="{9D8B030D-6E8A-4147-A177-3AD203B41FA5}">
                      <a16:colId xmlns:a16="http://schemas.microsoft.com/office/drawing/2014/main" val="20006"/>
                    </a:ext>
                  </a:extLst>
                </a:gridCol>
                <a:gridCol w="517245">
                  <a:extLst>
                    <a:ext uri="{9D8B030D-6E8A-4147-A177-3AD203B41FA5}">
                      <a16:colId xmlns:a16="http://schemas.microsoft.com/office/drawing/2014/main" val="20007"/>
                    </a:ext>
                  </a:extLst>
                </a:gridCol>
                <a:gridCol w="517245">
                  <a:extLst>
                    <a:ext uri="{9D8B030D-6E8A-4147-A177-3AD203B41FA5}">
                      <a16:colId xmlns:a16="http://schemas.microsoft.com/office/drawing/2014/main" val="20008"/>
                    </a:ext>
                  </a:extLst>
                </a:gridCol>
                <a:gridCol w="515630">
                  <a:extLst>
                    <a:ext uri="{9D8B030D-6E8A-4147-A177-3AD203B41FA5}">
                      <a16:colId xmlns:a16="http://schemas.microsoft.com/office/drawing/2014/main" val="20009"/>
                    </a:ext>
                  </a:extLst>
                </a:gridCol>
                <a:gridCol w="515630">
                  <a:extLst>
                    <a:ext uri="{9D8B030D-6E8A-4147-A177-3AD203B41FA5}">
                      <a16:colId xmlns:a16="http://schemas.microsoft.com/office/drawing/2014/main" val="20010"/>
                    </a:ext>
                  </a:extLst>
                </a:gridCol>
                <a:gridCol w="515630">
                  <a:extLst>
                    <a:ext uri="{9D8B030D-6E8A-4147-A177-3AD203B41FA5}">
                      <a16:colId xmlns:a16="http://schemas.microsoft.com/office/drawing/2014/main" val="20011"/>
                    </a:ext>
                  </a:extLst>
                </a:gridCol>
                <a:gridCol w="515630">
                  <a:extLst>
                    <a:ext uri="{9D8B030D-6E8A-4147-A177-3AD203B41FA5}">
                      <a16:colId xmlns:a16="http://schemas.microsoft.com/office/drawing/2014/main" val="20012"/>
                    </a:ext>
                  </a:extLst>
                </a:gridCol>
                <a:gridCol w="515630">
                  <a:extLst>
                    <a:ext uri="{9D8B030D-6E8A-4147-A177-3AD203B41FA5}">
                      <a16:colId xmlns:a16="http://schemas.microsoft.com/office/drawing/2014/main" val="20013"/>
                    </a:ext>
                  </a:extLst>
                </a:gridCol>
                <a:gridCol w="502698">
                  <a:extLst>
                    <a:ext uri="{9D8B030D-6E8A-4147-A177-3AD203B41FA5}">
                      <a16:colId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23.1</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28.6</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3.3</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16.5</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7.7</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1" name="矩形 10"/>
          <p:cNvSpPr/>
          <p:nvPr/>
        </p:nvSpPr>
        <p:spPr>
          <a:xfrm>
            <a:off x="898525" y="5413375"/>
            <a:ext cx="8102600" cy="93027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532795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4020"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0033CC"/>
                </a:solidFill>
                <a:latin typeface="微軟正黑體" panose="020B0604030504040204" pitchFamily="34" charset="-120"/>
                <a:ea typeface="微軟正黑體" panose="020B0604030504040204" pitchFamily="34" charset="-120"/>
              </a:rPr>
              <a:t>柒、</a:t>
            </a:r>
            <a:r>
              <a:rPr lang="zh-TW" altLang="en-US" sz="4000" b="1" dirty="0" smtClean="0">
                <a:solidFill>
                  <a:srgbClr val="0033CC"/>
                </a:solidFill>
                <a:latin typeface="微軟正黑體" panose="020B0604030504040204" pitchFamily="34" charset="-120"/>
                <a:ea typeface="微軟正黑體" panose="020B0604030504040204" pitchFamily="34" charset="-120"/>
              </a:rPr>
              <a:t>分發順位排定原則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同分比序項目順序</a:t>
            </a:r>
            <a:r>
              <a:rPr lang="en-US" altLang="zh-TW" sz="3600" b="1" dirty="0" smtClean="0">
                <a:solidFill>
                  <a:srgbClr val="0033CC"/>
                </a:solidFill>
                <a:latin typeface="微軟正黑體" panose="020B0604030504040204" pitchFamily="34" charset="-120"/>
                <a:ea typeface="微軟正黑體" panose="020B0604030504040204" pitchFamily="34" charset="-120"/>
              </a:rPr>
              <a:t>(4/4)</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1553941" y="1035351"/>
            <a:ext cx="8788841" cy="4168174"/>
            <a:chOff x="174142" y="195486"/>
            <a:chExt cx="8788841" cy="4168174"/>
          </a:xfrm>
        </p:grpSpPr>
        <p:grpSp>
          <p:nvGrpSpPr>
            <p:cNvPr id="7" name="群組 6"/>
            <p:cNvGrpSpPr/>
            <p:nvPr/>
          </p:nvGrpSpPr>
          <p:grpSpPr>
            <a:xfrm>
              <a:off x="174142" y="195486"/>
              <a:ext cx="8788841" cy="1973111"/>
              <a:chOff x="174142" y="195486"/>
              <a:chExt cx="8788841" cy="1973111"/>
            </a:xfrm>
          </p:grpSpPr>
          <p:grpSp>
            <p:nvGrpSpPr>
              <p:cNvPr id="40" name="群組 39"/>
              <p:cNvGrpSpPr/>
              <p:nvPr/>
            </p:nvGrpSpPr>
            <p:grpSpPr>
              <a:xfrm>
                <a:off x="174142" y="195486"/>
                <a:ext cx="8788841" cy="1973111"/>
                <a:chOff x="387611" y="1929900"/>
                <a:chExt cx="7476867" cy="1322460"/>
              </a:xfrm>
            </p:grpSpPr>
            <p:grpSp>
              <p:nvGrpSpPr>
                <p:cNvPr id="46" name="组合 63"/>
                <p:cNvGrpSpPr/>
                <p:nvPr/>
              </p:nvGrpSpPr>
              <p:grpSpPr>
                <a:xfrm>
                  <a:off x="387611" y="1956216"/>
                  <a:ext cx="7471607" cy="1296144"/>
                  <a:chOff x="387611" y="1956216"/>
                  <a:chExt cx="7471607" cy="1296144"/>
                </a:xfrm>
              </p:grpSpPr>
              <p:cxnSp>
                <p:nvCxnSpPr>
                  <p:cNvPr id="70" name="直接连接符 64"/>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65"/>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 name="圆角矩形 74"/>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48"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01</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49"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02</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50"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03</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51" name="圆角矩形 78"/>
                <p:cNvSpPr/>
                <p:nvPr/>
              </p:nvSpPr>
              <p:spPr>
                <a:xfrm>
                  <a:off x="4021393" y="2485422"/>
                  <a:ext cx="1114686" cy="219282"/>
                </a:xfrm>
                <a:prstGeom prst="roundRect">
                  <a:avLst>
                    <a:gd name="adj" fmla="val 50000"/>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04</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52"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05</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53"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06</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54"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07</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55" name="矩形 54"/>
                <p:cNvSpPr/>
                <p:nvPr/>
              </p:nvSpPr>
              <p:spPr>
                <a:xfrm>
                  <a:off x="468305" y="2829900"/>
                  <a:ext cx="849864" cy="226913"/>
                </a:xfrm>
                <a:prstGeom prst="rect">
                  <a:avLst/>
                </a:prstGeom>
              </p:spPr>
              <p:txBody>
                <a:bodyPr wrap="none">
                  <a:spAutoFit/>
                </a:bodyPr>
                <a:lstStyle/>
                <a:p>
                  <a:r>
                    <a:rPr lang="en-US" altLang="zh-CN" sz="1600" b="1" dirty="0" smtClean="0">
                      <a:solidFill>
                        <a:srgbClr val="002060"/>
                      </a:solidFill>
                      <a:latin typeface="微軟正黑體" panose="020B0604030504040204" pitchFamily="34" charset="-120"/>
                      <a:ea typeface="微軟正黑體" panose="020B0604030504040204" pitchFamily="34" charset="-120"/>
                    </a:rPr>
                    <a:t>101</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21</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56" name="矩形 55"/>
                <p:cNvSpPr/>
                <p:nvPr/>
              </p:nvSpPr>
              <p:spPr>
                <a:xfrm>
                  <a:off x="1424914" y="2829900"/>
                  <a:ext cx="920778" cy="391940"/>
                </a:xfrm>
                <a:prstGeom prst="rect">
                  <a:avLst/>
                </a:prstGeom>
              </p:spPr>
              <p:txBody>
                <a:bodyPr wrap="none">
                  <a:spAutoFit/>
                </a:bodyPr>
                <a:lstStyle/>
                <a:p>
                  <a:pPr algn="ctr"/>
                  <a:r>
                    <a:rPr lang="en-US" altLang="zh-CN"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6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7" name="矩形 56"/>
                <p:cNvSpPr/>
                <p:nvPr/>
              </p:nvSpPr>
              <p:spPr>
                <a:xfrm>
                  <a:off x="2291204" y="2829900"/>
                  <a:ext cx="965780" cy="391940"/>
                </a:xfrm>
                <a:prstGeom prst="rect">
                  <a:avLst/>
                </a:prstGeom>
              </p:spPr>
              <p:txBody>
                <a:bodyPr wrap="none">
                  <a:spAutoFit/>
                </a:bodyPr>
                <a:lstStyle/>
                <a:p>
                  <a:pPr algn="ctr"/>
                  <a:r>
                    <a:rPr lang="en-US" altLang="zh-CN" sz="1600" b="1" dirty="0" smtClean="0">
                      <a:solidFill>
                        <a:srgbClr val="002060"/>
                      </a:solidFill>
                      <a:latin typeface="微軟正黑體" panose="020B0604030504040204" pitchFamily="34" charset="-120"/>
                      <a:ea typeface="微軟正黑體" panose="020B0604030504040204" pitchFamily="34" charset="-120"/>
                    </a:rPr>
                    <a:t>3</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CN" sz="1600" b="1" dirty="0" smtClean="0">
                      <a:solidFill>
                        <a:srgbClr val="002060"/>
                      </a:solidFill>
                      <a:latin typeface="微軟正黑體" panose="020B0604030504040204" pitchFamily="34" charset="-120"/>
                      <a:ea typeface="微軟正黑體" panose="020B0604030504040204" pitchFamily="34" charset="-120"/>
                    </a:rPr>
                    <a:t>2.5</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en-US" altLang="zh-CN" sz="1600" b="1" dirty="0" smtClean="0">
                      <a:solidFill>
                        <a:srgbClr val="002060"/>
                      </a:solidFill>
                      <a:latin typeface="微軟正黑體" panose="020B0604030504040204" pitchFamily="34" charset="-120"/>
                      <a:ea typeface="微軟正黑體" panose="020B0604030504040204" pitchFamily="34" charset="-120"/>
                    </a:rPr>
                    <a:t>1.5</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1</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0</a:t>
                  </a:r>
                  <a:endParaRPr lang="en-US" altLang="zh-CN" sz="1600" b="1" dirty="0" smtClean="0">
                    <a:solidFill>
                      <a:srgbClr val="002060"/>
                    </a:solidFill>
                    <a:latin typeface="微軟正黑體" panose="020B0604030504040204" pitchFamily="34" charset="-120"/>
                    <a:ea typeface="微軟正黑體" panose="020B0604030504040204" pitchFamily="34" charset="-120"/>
                  </a:endParaRPr>
                </a:p>
              </p:txBody>
            </p:sp>
            <p:sp>
              <p:nvSpPr>
                <p:cNvPr id="58" name="矩形 57"/>
                <p:cNvSpPr/>
                <p:nvPr/>
              </p:nvSpPr>
              <p:spPr>
                <a:xfrm>
                  <a:off x="3280307" y="2829900"/>
                  <a:ext cx="746223" cy="226913"/>
                </a:xfrm>
                <a:prstGeom prst="rect">
                  <a:avLst/>
                </a:prstGeom>
              </p:spPr>
              <p:txBody>
                <a:bodyPr wrap="none">
                  <a:spAutoFit/>
                </a:bodyPr>
                <a:lstStyle/>
                <a:p>
                  <a:r>
                    <a:rPr lang="en-US" altLang="zh-CN" sz="1600" b="1" dirty="0" smtClean="0">
                      <a:solidFill>
                        <a:srgbClr val="002060"/>
                      </a:solidFill>
                      <a:latin typeface="微軟正黑體" panose="020B0604030504040204" pitchFamily="34" charset="-120"/>
                      <a:ea typeface="微軟正黑體" panose="020B0604030504040204" pitchFamily="34" charset="-120"/>
                    </a:rPr>
                    <a:t>26</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21</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59" name="矩形 58"/>
                <p:cNvSpPr/>
                <p:nvPr/>
              </p:nvSpPr>
              <p:spPr>
                <a:xfrm>
                  <a:off x="4113656" y="2829900"/>
                  <a:ext cx="965780" cy="226913"/>
                </a:xfrm>
                <a:prstGeom prst="rect">
                  <a:avLst/>
                </a:prstGeom>
              </p:spPr>
              <p:txBody>
                <a:bodyPr wrap="none">
                  <a:spAutoFit/>
                </a:bodyPr>
                <a:lstStyle/>
                <a:p>
                  <a:r>
                    <a:rPr lang="en-US" altLang="zh-CN" sz="1600" b="1" dirty="0" smtClean="0">
                      <a:solidFill>
                        <a:srgbClr val="002060"/>
                      </a:solidFill>
                      <a:latin typeface="微軟正黑體" panose="020B0604030504040204" pitchFamily="34" charset="-120"/>
                      <a:ea typeface="微軟正黑體" panose="020B0604030504040204" pitchFamily="34" charset="-120"/>
                    </a:rPr>
                    <a:t>3</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1.5</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0</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60" name="矩形 59"/>
                <p:cNvSpPr/>
                <p:nvPr/>
              </p:nvSpPr>
              <p:spPr>
                <a:xfrm>
                  <a:off x="5146574" y="2829900"/>
                  <a:ext cx="642581" cy="226913"/>
                </a:xfrm>
                <a:prstGeom prst="rect">
                  <a:avLst/>
                </a:prstGeom>
              </p:spPr>
              <p:txBody>
                <a:bodyPr wrap="none">
                  <a:spAutoFit/>
                </a:bodyPr>
                <a:lstStyle/>
                <a:p>
                  <a:r>
                    <a:rPr lang="en-US" altLang="zh-CN" sz="1600" b="1" dirty="0" smtClean="0">
                      <a:solidFill>
                        <a:srgbClr val="002060"/>
                      </a:solidFill>
                      <a:latin typeface="微軟正黑體" panose="020B0604030504040204" pitchFamily="34" charset="-120"/>
                      <a:ea typeface="微軟正黑體" panose="020B0604030504040204" pitchFamily="34" charset="-120"/>
                    </a:rPr>
                    <a:t>15</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0</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61" name="矩形 60"/>
                <p:cNvSpPr/>
                <p:nvPr/>
              </p:nvSpPr>
              <p:spPr>
                <a:xfrm>
                  <a:off x="6060746" y="2829900"/>
                  <a:ext cx="642581" cy="226913"/>
                </a:xfrm>
                <a:prstGeom prst="rect">
                  <a:avLst/>
                </a:prstGeom>
              </p:spPr>
              <p:txBody>
                <a:bodyPr wrap="none">
                  <a:spAutoFit/>
                </a:bodyPr>
                <a:lstStyle/>
                <a:p>
                  <a:r>
                    <a:rPr lang="en-US" altLang="zh-CN" sz="1600" b="1" dirty="0" smtClean="0">
                      <a:solidFill>
                        <a:srgbClr val="002060"/>
                      </a:solidFill>
                      <a:latin typeface="微軟正黑體" panose="020B0604030504040204" pitchFamily="34" charset="-120"/>
                      <a:ea typeface="微軟正黑體" panose="020B0604030504040204" pitchFamily="34" charset="-120"/>
                    </a:rPr>
                    <a:t>33</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0</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62" name="矩形 61"/>
                <p:cNvSpPr/>
                <p:nvPr/>
              </p:nvSpPr>
              <p:spPr>
                <a:xfrm>
                  <a:off x="6864271" y="2829900"/>
                  <a:ext cx="984872" cy="391940"/>
                </a:xfrm>
                <a:prstGeom prst="rect">
                  <a:avLst/>
                </a:prstGeom>
              </p:spPr>
              <p:txBody>
                <a:bodyPr wrap="none">
                  <a:spAutoFit/>
                </a:bodyPr>
                <a:lstStyle/>
                <a:p>
                  <a:pPr algn="ctr"/>
                  <a:r>
                    <a:rPr lang="en-US" altLang="zh-CN" sz="1600" b="1" dirty="0" smtClean="0">
                      <a:solidFill>
                        <a:srgbClr val="002060"/>
                      </a:solidFill>
                      <a:latin typeface="微軟正黑體" panose="020B0604030504040204" pitchFamily="34" charset="-120"/>
                      <a:ea typeface="微軟正黑體" panose="020B0604030504040204" pitchFamily="34" charset="-120"/>
                    </a:rPr>
                    <a:t>15</a:t>
                  </a:r>
                  <a:r>
                    <a:rPr lang="zh-TW" altLang="en-US" sz="1600" b="1" dirty="0" smtClean="0">
                      <a:solidFill>
                        <a:srgbClr val="002060"/>
                      </a:solidFill>
                      <a:latin typeface="微軟正黑體" panose="020B0604030504040204" pitchFamily="34" charset="-120"/>
                      <a:ea typeface="微軟正黑體" panose="020B0604030504040204" pitchFamily="34" charset="-120"/>
                    </a:rPr>
                    <a:t>～</a:t>
                  </a:r>
                  <a:r>
                    <a:rPr lang="en-US" altLang="zh-TW" sz="1600" b="1" dirty="0" smtClean="0">
                      <a:solidFill>
                        <a:srgbClr val="002060"/>
                      </a:solidFill>
                      <a:latin typeface="微軟正黑體" panose="020B0604030504040204" pitchFamily="34" charset="-120"/>
                      <a:ea typeface="微軟正黑體" panose="020B0604030504040204" pitchFamily="34" charset="-120"/>
                    </a:rPr>
                    <a:t>0</a:t>
                  </a:r>
                </a:p>
                <a:p>
                  <a:pPr algn="ctr"/>
                  <a:r>
                    <a:rPr lang="en-US" altLang="zh-CN" sz="1600" b="1" dirty="0" smtClean="0">
                      <a:solidFill>
                        <a:srgbClr val="002060"/>
                      </a:solidFill>
                      <a:latin typeface="微軟正黑體" panose="020B0604030504040204" pitchFamily="34" charset="-120"/>
                      <a:ea typeface="微軟正黑體" panose="020B0604030504040204" pitchFamily="34" charset="-120"/>
                    </a:rPr>
                    <a:t>(</a:t>
                  </a:r>
                  <a:r>
                    <a:rPr lang="zh-TW" altLang="en-US" sz="1600" b="1" dirty="0" smtClean="0">
                      <a:solidFill>
                        <a:srgbClr val="002060"/>
                      </a:solidFill>
                      <a:latin typeface="微軟正黑體" panose="020B0604030504040204" pitchFamily="34" charset="-120"/>
                      <a:ea typeface="微軟正黑體" panose="020B0604030504040204" pitchFamily="34" charset="-120"/>
                    </a:rPr>
                    <a:t>級距</a:t>
                  </a:r>
                  <a:r>
                    <a:rPr lang="en-US" altLang="zh-TW" sz="1600" b="1" dirty="0" smtClean="0">
                      <a:solidFill>
                        <a:srgbClr val="002060"/>
                      </a:solidFill>
                      <a:latin typeface="微軟正黑體" panose="020B0604030504040204" pitchFamily="34" charset="-120"/>
                      <a:ea typeface="微軟正黑體" panose="020B0604030504040204" pitchFamily="34" charset="-120"/>
                    </a:rPr>
                    <a:t>0.25</a:t>
                  </a:r>
                  <a:r>
                    <a:rPr lang="en-US" altLang="zh-CN" sz="1600" b="1" dirty="0" smtClean="0">
                      <a:solidFill>
                        <a:srgbClr val="002060"/>
                      </a:solidFill>
                      <a:latin typeface="微軟正黑體" panose="020B0604030504040204" pitchFamily="34" charset="-120"/>
                      <a:ea typeface="微軟正黑體" panose="020B0604030504040204" pitchFamily="34" charset="-120"/>
                    </a:rPr>
                    <a:t>)</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cxnSp>
              <p:nvCxnSpPr>
                <p:cNvPr id="63" name="直接连接符 104"/>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4" name="群組 63"/>
                <p:cNvGrpSpPr/>
                <p:nvPr/>
              </p:nvGrpSpPr>
              <p:grpSpPr>
                <a:xfrm>
                  <a:off x="788374" y="2486824"/>
                  <a:ext cx="263369" cy="203319"/>
                  <a:chOff x="716996" y="2379483"/>
                  <a:chExt cx="433248" cy="346035"/>
                </a:xfrm>
              </p:grpSpPr>
              <p:sp>
                <p:nvSpPr>
                  <p:cNvPr id="68" name="Freeform 72"/>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9" name="Freeform 73"/>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65" name="矩形 64"/>
                <p:cNvSpPr/>
                <p:nvPr/>
              </p:nvSpPr>
              <p:spPr>
                <a:xfrm>
                  <a:off x="392179" y="1929900"/>
                  <a:ext cx="1029875" cy="474454"/>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超額比序</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總積分</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66" name="矩形 65"/>
                <p:cNvSpPr/>
                <p:nvPr/>
              </p:nvSpPr>
              <p:spPr>
                <a:xfrm>
                  <a:off x="1542759" y="1939773"/>
                  <a:ext cx="593487" cy="474454"/>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均衡</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學習</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67" name="矩形 66"/>
                <p:cNvSpPr/>
                <p:nvPr/>
              </p:nvSpPr>
              <p:spPr>
                <a:xfrm>
                  <a:off x="2457979" y="1929900"/>
                  <a:ext cx="593487" cy="474454"/>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技藝</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優良</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grpSp>
          <p:sp>
            <p:nvSpPr>
              <p:cNvPr id="41" name="矩形 40"/>
              <p:cNvSpPr/>
              <p:nvPr/>
            </p:nvSpPr>
            <p:spPr>
              <a:xfrm>
                <a:off x="3535291" y="195486"/>
                <a:ext cx="954107" cy="400110"/>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志願序</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4737341" y="195486"/>
                <a:ext cx="697627" cy="707886"/>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弱勢</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身分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5564821" y="195486"/>
                <a:ext cx="1229901" cy="707886"/>
              </a:xfrm>
              <a:prstGeom prst="rect">
                <a:avLst/>
              </a:prstGeom>
            </p:spPr>
            <p:txBody>
              <a:bodyPr wrap="squar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多元學習</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表現</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44" name="矩形 43"/>
              <p:cNvSpPr/>
              <p:nvPr/>
            </p:nvSpPr>
            <p:spPr>
              <a:xfrm>
                <a:off x="6938029" y="195486"/>
                <a:ext cx="697627" cy="707886"/>
              </a:xfrm>
              <a:prstGeom prst="rect">
                <a:avLst/>
              </a:prstGeom>
            </p:spPr>
            <p:txBody>
              <a:bodyPr wrap="none">
                <a:spAutoFit/>
              </a:bodyPr>
              <a:lstStyle/>
              <a:p>
                <a:pPr algn="ctr">
                  <a:lnSpc>
                    <a:spcPts val="16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會考</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lnSpc>
                    <a:spcPts val="1600"/>
                  </a:lnSpc>
                </a:pPr>
                <a:r>
                  <a:rPr lang="en-US" altLang="zh-CN" sz="2000" b="1" dirty="0" smtClean="0">
                    <a:solidFill>
                      <a:srgbClr val="002060"/>
                    </a:solidFill>
                    <a:latin typeface="微軟正黑體" panose="020B0604030504040204" pitchFamily="34" charset="-120"/>
                    <a:ea typeface="微軟正黑體" panose="020B0604030504040204" pitchFamily="34" charset="-120"/>
                  </a:rPr>
                  <a:t>+</a:t>
                </a:r>
              </a:p>
              <a:p>
                <a:pPr algn="ctr">
                  <a:lnSpc>
                    <a:spcPts val="16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寫作</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45" name="矩形 44"/>
              <p:cNvSpPr/>
              <p:nvPr/>
            </p:nvSpPr>
            <p:spPr>
              <a:xfrm>
                <a:off x="7976095" y="195486"/>
                <a:ext cx="697627" cy="707886"/>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服務</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學習</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grpSp>
        <p:grpSp>
          <p:nvGrpSpPr>
            <p:cNvPr id="8" name="群組 7"/>
            <p:cNvGrpSpPr/>
            <p:nvPr/>
          </p:nvGrpSpPr>
          <p:grpSpPr>
            <a:xfrm>
              <a:off x="683568" y="2211710"/>
              <a:ext cx="7732799" cy="2151950"/>
              <a:chOff x="990195" y="2454029"/>
              <a:chExt cx="7732799" cy="2151950"/>
            </a:xfrm>
          </p:grpSpPr>
          <p:grpSp>
            <p:nvGrpSpPr>
              <p:cNvPr id="9" name="群組 8"/>
              <p:cNvGrpSpPr/>
              <p:nvPr/>
            </p:nvGrpSpPr>
            <p:grpSpPr>
              <a:xfrm>
                <a:off x="990195" y="2454030"/>
                <a:ext cx="7732799" cy="2151949"/>
                <a:chOff x="1286009" y="1929900"/>
                <a:chExt cx="6578469" cy="1442324"/>
              </a:xfrm>
            </p:grpSpPr>
            <p:grpSp>
              <p:nvGrpSpPr>
                <p:cNvPr id="15" name="组合 63"/>
                <p:cNvGrpSpPr/>
                <p:nvPr/>
              </p:nvGrpSpPr>
              <p:grpSpPr>
                <a:xfrm>
                  <a:off x="1286009" y="1956216"/>
                  <a:ext cx="6573209" cy="1296144"/>
                  <a:chOff x="1286009" y="1956216"/>
                  <a:chExt cx="6573209" cy="1296144"/>
                </a:xfrm>
              </p:grpSpPr>
              <p:cxnSp>
                <p:nvCxnSpPr>
                  <p:cNvPr id="32" name="直接连接符 65"/>
                  <p:cNvCxnSpPr/>
                  <p:nvPr/>
                </p:nvCxnSpPr>
                <p:spPr>
                  <a:xfrm>
                    <a:off x="128600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6"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08</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7"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09</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8"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10</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9" name="圆角矩形 78"/>
                <p:cNvSpPr/>
                <p:nvPr/>
              </p:nvSpPr>
              <p:spPr>
                <a:xfrm>
                  <a:off x="4021393" y="2485422"/>
                  <a:ext cx="1114686" cy="219282"/>
                </a:xfrm>
                <a:prstGeom prst="roundRect">
                  <a:avLst>
                    <a:gd name="adj" fmla="val 50000"/>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11</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20"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12</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21"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13</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22"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軟正黑體" panose="020B0604030504040204" pitchFamily="34" charset="-120"/>
                      <a:ea typeface="微軟正黑體" panose="020B0604030504040204" pitchFamily="34" charset="-120"/>
                    </a:rPr>
                    <a:t>Step </a:t>
                  </a:r>
                  <a:r>
                    <a:rPr lang="en-US" altLang="zh-CN" sz="1400" b="1" dirty="0" smtClean="0">
                      <a:solidFill>
                        <a:schemeClr val="bg1"/>
                      </a:solidFill>
                      <a:latin typeface="微軟正黑體" panose="020B0604030504040204" pitchFamily="34" charset="-120"/>
                      <a:ea typeface="微軟正黑體" panose="020B0604030504040204" pitchFamily="34" charset="-120"/>
                    </a:rPr>
                    <a:t>14</a:t>
                  </a:r>
                  <a:endParaRPr lang="zh-CN"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1319899" y="2732742"/>
                  <a:ext cx="991691" cy="556968"/>
                </a:xfrm>
                <a:prstGeom prst="rect">
                  <a:avLst/>
                </a:prstGeom>
              </p:spPr>
              <p:txBody>
                <a:bodyPr wrap="none">
                  <a:spAutoFit/>
                </a:bodyPr>
                <a:lstStyle/>
                <a:p>
                  <a:pPr algn="ct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6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矩形 23"/>
                <p:cNvSpPr/>
                <p:nvPr/>
              </p:nvSpPr>
              <p:spPr>
                <a:xfrm>
                  <a:off x="2355981" y="2732742"/>
                  <a:ext cx="836227" cy="639481"/>
                </a:xfrm>
                <a:prstGeom prst="rect">
                  <a:avLst/>
                </a:prstGeom>
              </p:spPr>
              <p:txBody>
                <a:bodyPr wrap="none">
                  <a:spAutoFit/>
                </a:bodyPr>
                <a:lstStyle/>
                <a:p>
                  <a:pPr algn="ctr"/>
                  <a:r>
                    <a:rPr lang="en-US" altLang="zh-CN" sz="1400" b="1" dirty="0" smtClean="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smtClean="0">
                      <a:solidFill>
                        <a:srgbClr val="002060"/>
                      </a:solidFill>
                      <a:latin typeface="微軟正黑體" panose="020B0604030504040204" pitchFamily="34" charset="-120"/>
                      <a:ea typeface="微軟正黑體" panose="020B0604030504040204" pitchFamily="34" charset="-120"/>
                    </a:rPr>
                    <a:t>++</a:t>
                  </a:r>
                  <a:r>
                    <a:rPr lang="en-US" altLang="zh-TW" sz="1400" b="1" dirty="0" smtClean="0">
                      <a:solidFill>
                        <a:srgbClr val="002060"/>
                      </a:solidFill>
                      <a:latin typeface="微軟正黑體" panose="020B0604030504040204" pitchFamily="34" charset="-120"/>
                      <a:ea typeface="微軟正黑體" panose="020B0604030504040204" pitchFamily="34" charset="-120"/>
                    </a:rPr>
                    <a:t>&gt;</a:t>
                  </a:r>
                  <a:r>
                    <a:rPr lang="en-US" altLang="zh-CN" sz="1400" b="1" dirty="0" smtClean="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smtClean="0">
                      <a:solidFill>
                        <a:srgbClr val="002060"/>
                      </a:solidFill>
                      <a:latin typeface="微軟正黑體" panose="020B0604030504040204" pitchFamily="34" charset="-120"/>
                      <a:ea typeface="微軟正黑體" panose="020B0604030504040204" pitchFamily="34" charset="-120"/>
                    </a:rPr>
                    <a:t>+</a:t>
                  </a:r>
                  <a:r>
                    <a:rPr lang="en-US" altLang="zh-TW" sz="1400" b="1" dirty="0" smtClean="0">
                      <a:solidFill>
                        <a:srgbClr val="002060"/>
                      </a:solidFill>
                      <a:latin typeface="微軟正黑體" panose="020B0604030504040204" pitchFamily="34" charset="-120"/>
                      <a:ea typeface="微軟正黑體" panose="020B0604030504040204" pitchFamily="34" charset="-120"/>
                    </a:rPr>
                    <a:t>&gt;</a:t>
                  </a:r>
                </a:p>
                <a:p>
                  <a:pPr algn="ctr"/>
                  <a:r>
                    <a:rPr lang="en-US" altLang="zh-CN" sz="1400" b="1" dirty="0" smtClean="0">
                      <a:solidFill>
                        <a:srgbClr val="002060"/>
                      </a:solidFill>
                      <a:latin typeface="微軟正黑體" panose="020B0604030504040204" pitchFamily="34" charset="-120"/>
                      <a:ea typeface="微軟正黑體" panose="020B0604030504040204" pitchFamily="34" charset="-120"/>
                    </a:rPr>
                    <a:t>A</a:t>
                  </a:r>
                  <a:r>
                    <a:rPr lang="en-US" altLang="zh-TW" sz="1400" b="1" dirty="0" smtClean="0">
                      <a:solidFill>
                        <a:srgbClr val="002060"/>
                      </a:solidFill>
                      <a:latin typeface="微軟正黑體" panose="020B0604030504040204" pitchFamily="34" charset="-120"/>
                      <a:ea typeface="微軟正黑體" panose="020B0604030504040204" pitchFamily="34" charset="-120"/>
                    </a:rPr>
                    <a:t>&gt;B</a:t>
                  </a:r>
                  <a:r>
                    <a:rPr lang="en-US" altLang="zh-TW" sz="1400" b="1" baseline="30000" dirty="0" smtClean="0">
                      <a:solidFill>
                        <a:srgbClr val="002060"/>
                      </a:solidFill>
                      <a:latin typeface="微軟正黑體" panose="020B0604030504040204" pitchFamily="34" charset="-120"/>
                      <a:ea typeface="微軟正黑體" panose="020B0604030504040204" pitchFamily="34" charset="-120"/>
                    </a:rPr>
                    <a:t>++</a:t>
                  </a:r>
                  <a:r>
                    <a:rPr lang="en-US" altLang="zh-TW" sz="1400" b="1" dirty="0" smtClean="0">
                      <a:solidFill>
                        <a:srgbClr val="002060"/>
                      </a:solidFill>
                      <a:latin typeface="微軟正黑體" panose="020B0604030504040204" pitchFamily="34" charset="-120"/>
                      <a:ea typeface="微軟正黑體" panose="020B0604030504040204" pitchFamily="34" charset="-120"/>
                    </a:rPr>
                    <a:t>&gt;</a:t>
                  </a:r>
                </a:p>
                <a:p>
                  <a:pPr algn="ctr"/>
                  <a:r>
                    <a:rPr lang="en-US" altLang="zh-TW" sz="1400" b="1" dirty="0" smtClean="0">
                      <a:solidFill>
                        <a:srgbClr val="002060"/>
                      </a:solidFill>
                      <a:latin typeface="微軟正黑體" panose="020B0604030504040204" pitchFamily="34" charset="-120"/>
                      <a:ea typeface="微軟正黑體" panose="020B0604030504040204" pitchFamily="34" charset="-120"/>
                    </a:rPr>
                    <a:t>B</a:t>
                  </a:r>
                  <a:r>
                    <a:rPr lang="en-US" altLang="zh-TW" sz="1400" b="1" baseline="30000" dirty="0" smtClean="0">
                      <a:solidFill>
                        <a:srgbClr val="002060"/>
                      </a:solidFill>
                      <a:latin typeface="微軟正黑體" panose="020B0604030504040204" pitchFamily="34" charset="-120"/>
                      <a:ea typeface="微軟正黑體" panose="020B0604030504040204" pitchFamily="34" charset="-120"/>
                    </a:rPr>
                    <a:t>+</a:t>
                  </a:r>
                  <a:r>
                    <a:rPr lang="en-US" altLang="zh-TW" sz="1400" b="1" dirty="0" smtClean="0">
                      <a:solidFill>
                        <a:srgbClr val="002060"/>
                      </a:solidFill>
                      <a:latin typeface="微軟正黑體" panose="020B0604030504040204" pitchFamily="34" charset="-120"/>
                      <a:ea typeface="微軟正黑體" panose="020B0604030504040204" pitchFamily="34" charset="-120"/>
                    </a:rPr>
                    <a:t>&gt;B&gt;</a:t>
                  </a:r>
                </a:p>
                <a:p>
                  <a:pPr algn="ctr"/>
                  <a:r>
                    <a:rPr lang="en-US" altLang="zh-TW" sz="1400" b="1" dirty="0" smtClean="0">
                      <a:solidFill>
                        <a:srgbClr val="002060"/>
                      </a:solidFill>
                      <a:latin typeface="微軟正黑體" panose="020B0604030504040204" pitchFamily="34" charset="-120"/>
                      <a:ea typeface="微軟正黑體" panose="020B0604030504040204" pitchFamily="34" charset="-120"/>
                    </a:rPr>
                    <a:t>C&gt;</a:t>
                  </a:r>
                  <a:r>
                    <a:rPr lang="zh-TW" altLang="en-US" sz="1400" b="1" dirty="0" smtClean="0">
                      <a:solidFill>
                        <a:srgbClr val="002060"/>
                      </a:solidFill>
                      <a:latin typeface="微軟正黑體" panose="020B0604030504040204" pitchFamily="34" charset="-120"/>
                      <a:ea typeface="微軟正黑體" panose="020B0604030504040204" pitchFamily="34" charset="-120"/>
                    </a:rPr>
                    <a:t>缺考</a:t>
                  </a:r>
                  <a:endParaRPr lang="en-US" altLang="zh-CN" sz="1400" b="1" dirty="0" smtClean="0">
                    <a:solidFill>
                      <a:srgbClr val="002060"/>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3235304" y="2732743"/>
                  <a:ext cx="836227" cy="639481"/>
                </a:xfrm>
                <a:prstGeom prst="rect">
                  <a:avLst/>
                </a:prstGeom>
              </p:spPr>
              <p:txBody>
                <a:bodyPr wrap="none">
                  <a:spAutoFit/>
                </a:bodyPr>
                <a:lstStyle/>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TW" sz="1400" b="1" dirty="0">
                      <a:solidFill>
                        <a:srgbClr val="002060"/>
                      </a:solidFill>
                      <a:latin typeface="微軟正黑體" panose="020B0604030504040204" pitchFamily="34" charset="-120"/>
                      <a:ea typeface="微軟正黑體" panose="020B0604030504040204" pitchFamily="34" charset="-120"/>
                    </a:rPr>
                    <a:t>&gt;B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C&gt;</a:t>
                  </a:r>
                  <a:r>
                    <a:rPr lang="zh-TW" altLang="en-US" sz="1400" b="1" dirty="0">
                      <a:solidFill>
                        <a:srgbClr val="002060"/>
                      </a:solidFill>
                      <a:latin typeface="微軟正黑體" panose="020B0604030504040204" pitchFamily="34" charset="-120"/>
                      <a:ea typeface="微軟正黑體" panose="020B0604030504040204" pitchFamily="34" charset="-120"/>
                    </a:rPr>
                    <a:t>缺考</a:t>
                  </a:r>
                  <a:endParaRPr lang="en-US" altLang="zh-CN" sz="1400" b="1" dirty="0">
                    <a:solidFill>
                      <a:srgbClr val="002060"/>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4178432" y="2732743"/>
                  <a:ext cx="836227" cy="639481"/>
                </a:xfrm>
                <a:prstGeom prst="rect">
                  <a:avLst/>
                </a:prstGeom>
              </p:spPr>
              <p:txBody>
                <a:bodyPr wrap="none">
                  <a:spAutoFit/>
                </a:bodyPr>
                <a:lstStyle/>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TW" sz="1400" b="1" dirty="0">
                      <a:solidFill>
                        <a:srgbClr val="002060"/>
                      </a:solidFill>
                      <a:latin typeface="微軟正黑體" panose="020B0604030504040204" pitchFamily="34" charset="-120"/>
                      <a:ea typeface="微軟正黑體" panose="020B0604030504040204" pitchFamily="34" charset="-120"/>
                    </a:rPr>
                    <a:t>&gt;B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C&gt;</a:t>
                  </a:r>
                  <a:r>
                    <a:rPr lang="zh-TW" altLang="en-US" sz="1400" b="1" dirty="0">
                      <a:solidFill>
                        <a:srgbClr val="002060"/>
                      </a:solidFill>
                      <a:latin typeface="微軟正黑體" panose="020B0604030504040204" pitchFamily="34" charset="-120"/>
                      <a:ea typeface="微軟正黑體" panose="020B0604030504040204" pitchFamily="34" charset="-120"/>
                    </a:rPr>
                    <a:t>缺考</a:t>
                  </a:r>
                  <a:endParaRPr lang="en-US" altLang="zh-CN" sz="1400" b="1" dirty="0">
                    <a:solidFill>
                      <a:srgbClr val="002060"/>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5049751" y="2732743"/>
                  <a:ext cx="836227" cy="639481"/>
                </a:xfrm>
                <a:prstGeom prst="rect">
                  <a:avLst/>
                </a:prstGeom>
              </p:spPr>
              <p:txBody>
                <a:bodyPr wrap="none">
                  <a:spAutoFit/>
                </a:bodyPr>
                <a:lstStyle/>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TW" sz="1400" b="1" dirty="0">
                      <a:solidFill>
                        <a:srgbClr val="002060"/>
                      </a:solidFill>
                      <a:latin typeface="微軟正黑體" panose="020B0604030504040204" pitchFamily="34" charset="-120"/>
                      <a:ea typeface="微軟正黑體" panose="020B0604030504040204" pitchFamily="34" charset="-120"/>
                    </a:rPr>
                    <a:t>&gt;B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C&gt;</a:t>
                  </a:r>
                  <a:r>
                    <a:rPr lang="zh-TW" altLang="en-US" sz="1400" b="1" dirty="0">
                      <a:solidFill>
                        <a:srgbClr val="002060"/>
                      </a:solidFill>
                      <a:latin typeface="微軟正黑體" panose="020B0604030504040204" pitchFamily="34" charset="-120"/>
                      <a:ea typeface="微軟正黑體" panose="020B0604030504040204" pitchFamily="34" charset="-120"/>
                    </a:rPr>
                    <a:t>缺考</a:t>
                  </a:r>
                  <a:endParaRPr lang="en-US" altLang="zh-CN" sz="1400" b="1" dirty="0">
                    <a:solidFill>
                      <a:srgbClr val="002060"/>
                    </a:solidFill>
                    <a:latin typeface="微軟正黑體" panose="020B0604030504040204" pitchFamily="34" charset="-120"/>
                    <a:ea typeface="微軟正黑體" panose="020B0604030504040204" pitchFamily="34" charset="-120"/>
                  </a:endParaRPr>
                </a:p>
              </p:txBody>
            </p:sp>
            <p:sp>
              <p:nvSpPr>
                <p:cNvPr id="28" name="矩形 27"/>
                <p:cNvSpPr/>
                <p:nvPr/>
              </p:nvSpPr>
              <p:spPr>
                <a:xfrm>
                  <a:off x="5963921" y="2732743"/>
                  <a:ext cx="836227" cy="639481"/>
                </a:xfrm>
                <a:prstGeom prst="rect">
                  <a:avLst/>
                </a:prstGeom>
              </p:spPr>
              <p:txBody>
                <a:bodyPr wrap="none">
                  <a:spAutoFit/>
                </a:bodyPr>
                <a:lstStyle/>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CN"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400" b="1" dirty="0">
                      <a:solidFill>
                        <a:srgbClr val="002060"/>
                      </a:solidFill>
                      <a:latin typeface="微軟正黑體" panose="020B0604030504040204" pitchFamily="34" charset="-120"/>
                      <a:ea typeface="微軟正黑體" panose="020B0604030504040204" pitchFamily="34" charset="-120"/>
                    </a:rPr>
                    <a:t>A</a:t>
                  </a:r>
                  <a:r>
                    <a:rPr lang="en-US" altLang="zh-TW" sz="1400" b="1" dirty="0">
                      <a:solidFill>
                        <a:srgbClr val="002060"/>
                      </a:solidFill>
                      <a:latin typeface="微軟正黑體" panose="020B0604030504040204" pitchFamily="34" charset="-120"/>
                      <a:ea typeface="微軟正黑體" panose="020B0604030504040204" pitchFamily="34" charset="-120"/>
                    </a:rPr>
                    <a:t>&gt;B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B</a:t>
                  </a:r>
                  <a:r>
                    <a:rPr lang="en-US" altLang="zh-TW" sz="1400" b="1" baseline="30000"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400" b="1" dirty="0">
                      <a:solidFill>
                        <a:srgbClr val="002060"/>
                      </a:solidFill>
                      <a:latin typeface="微軟正黑體" panose="020B0604030504040204" pitchFamily="34" charset="-120"/>
                      <a:ea typeface="微軟正黑體" panose="020B0604030504040204" pitchFamily="34" charset="-120"/>
                    </a:rPr>
                    <a:t>C&gt;</a:t>
                  </a:r>
                  <a:r>
                    <a:rPr lang="zh-TW" altLang="en-US" sz="1400" b="1" dirty="0">
                      <a:solidFill>
                        <a:srgbClr val="002060"/>
                      </a:solidFill>
                      <a:latin typeface="微軟正黑體" panose="020B0604030504040204" pitchFamily="34" charset="-120"/>
                      <a:ea typeface="微軟正黑體" panose="020B0604030504040204" pitchFamily="34" charset="-120"/>
                    </a:rPr>
                    <a:t>缺考</a:t>
                  </a:r>
                  <a:endParaRPr lang="en-US" altLang="zh-CN" sz="1400" b="1" dirty="0">
                    <a:solidFill>
                      <a:srgbClr val="002060"/>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6969275" y="2732743"/>
                  <a:ext cx="774861" cy="495083"/>
                </a:xfrm>
                <a:prstGeom prst="rect">
                  <a:avLst/>
                </a:prstGeom>
              </p:spPr>
              <p:txBody>
                <a:bodyPr wrap="none">
                  <a:spAutoFit/>
                </a:bodyPr>
                <a:lstStyle/>
                <a:p>
                  <a:pPr algn="ctr"/>
                  <a:r>
                    <a:rPr lang="en-US" altLang="zh-CN" sz="1400" b="1" dirty="0" smtClean="0">
                      <a:solidFill>
                        <a:srgbClr val="002060"/>
                      </a:solidFill>
                      <a:latin typeface="微軟正黑體" panose="020B0604030504040204" pitchFamily="34" charset="-120"/>
                      <a:ea typeface="微軟正黑體" panose="020B0604030504040204" pitchFamily="34" charset="-120"/>
                    </a:rPr>
                    <a:t>6</a:t>
                  </a:r>
                  <a:r>
                    <a:rPr lang="en-US" altLang="zh-TW" sz="1400" b="1" dirty="0" smtClean="0">
                      <a:solidFill>
                        <a:srgbClr val="002060"/>
                      </a:solidFill>
                      <a:latin typeface="微軟正黑體" panose="020B0604030504040204" pitchFamily="34" charset="-120"/>
                      <a:ea typeface="微軟正黑體" panose="020B0604030504040204" pitchFamily="34" charset="-120"/>
                    </a:rPr>
                    <a:t>&gt;5&gt;4&gt;</a:t>
                  </a:r>
                </a:p>
                <a:p>
                  <a:pPr algn="ctr"/>
                  <a:r>
                    <a:rPr lang="en-US" altLang="zh-TW" sz="1400" b="1" dirty="0" smtClean="0">
                      <a:solidFill>
                        <a:srgbClr val="002060"/>
                      </a:solidFill>
                      <a:latin typeface="微軟正黑體" panose="020B0604030504040204" pitchFamily="34" charset="-120"/>
                      <a:ea typeface="微軟正黑體" panose="020B0604030504040204" pitchFamily="34" charset="-120"/>
                    </a:rPr>
                    <a:t>3&gt;2&gt;1&gt;</a:t>
                  </a:r>
                </a:p>
                <a:p>
                  <a:pPr algn="ctr"/>
                  <a:r>
                    <a:rPr lang="zh-TW" altLang="en-US" sz="1400" b="1" dirty="0" smtClean="0">
                      <a:solidFill>
                        <a:srgbClr val="002060"/>
                      </a:solidFill>
                      <a:latin typeface="微軟正黑體" panose="020B0604030504040204" pitchFamily="34" charset="-120"/>
                      <a:ea typeface="微軟正黑體" panose="020B0604030504040204" pitchFamily="34" charset="-120"/>
                    </a:rPr>
                    <a:t>缺</a:t>
                  </a:r>
                  <a:r>
                    <a:rPr lang="zh-TW" altLang="en-US" sz="1400" b="1" dirty="0">
                      <a:solidFill>
                        <a:srgbClr val="002060"/>
                      </a:solidFill>
                      <a:latin typeface="微軟正黑體" panose="020B0604030504040204" pitchFamily="34" charset="-120"/>
                      <a:ea typeface="微軟正黑體" panose="020B0604030504040204" pitchFamily="34" charset="-120"/>
                    </a:rPr>
                    <a:t>考</a:t>
                  </a:r>
                  <a:endParaRPr lang="en-US" altLang="zh-CN" sz="1400" b="1" dirty="0">
                    <a:solidFill>
                      <a:srgbClr val="002060"/>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1515226" y="1939773"/>
                  <a:ext cx="593487" cy="268170"/>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競賽</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31" name="矩形 30"/>
                <p:cNvSpPr/>
                <p:nvPr/>
              </p:nvSpPr>
              <p:spPr>
                <a:xfrm>
                  <a:off x="2457978" y="1929900"/>
                  <a:ext cx="593487" cy="268170"/>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國文</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grpSp>
          <p:sp>
            <p:nvSpPr>
              <p:cNvPr id="10" name="矩形 9"/>
              <p:cNvSpPr/>
              <p:nvPr/>
            </p:nvSpPr>
            <p:spPr>
              <a:xfrm>
                <a:off x="3423542" y="2454029"/>
                <a:ext cx="697627" cy="400110"/>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數學</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497351" y="2454029"/>
                <a:ext cx="697627" cy="400110"/>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英語</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324831" y="2454029"/>
                <a:ext cx="1229901" cy="400110"/>
              </a:xfrm>
              <a:prstGeom prst="rect">
                <a:avLst/>
              </a:prstGeom>
            </p:spPr>
            <p:txBody>
              <a:bodyPr wrap="squar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自然</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6610677" y="2454029"/>
                <a:ext cx="697627" cy="400110"/>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社會</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7736106" y="2454029"/>
                <a:ext cx="697627" cy="707886"/>
              </a:xfrm>
              <a:prstGeom prst="rect">
                <a:avLst/>
              </a:prstGeom>
            </p:spPr>
            <p:txBody>
              <a:bodyPr wrap="none">
                <a:spAutoFit/>
              </a:bodyPr>
              <a:lstStyle/>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寫作</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2060"/>
                    </a:solidFill>
                    <a:latin typeface="微軟正黑體" panose="020B0604030504040204" pitchFamily="34" charset="-120"/>
                    <a:ea typeface="微軟正黑體" panose="020B0604030504040204" pitchFamily="34" charset="-120"/>
                  </a:rPr>
                  <a:t>測驗</a:t>
                </a:r>
                <a:endParaRPr lang="zh-CN" altLang="en-US" sz="2000" b="1" dirty="0">
                  <a:solidFill>
                    <a:srgbClr val="002060"/>
                  </a:solidFill>
                  <a:latin typeface="微軟正黑體" panose="020B0604030504040204" pitchFamily="34" charset="-120"/>
                  <a:ea typeface="微軟正黑體" panose="020B0604030504040204" pitchFamily="34" charset="-120"/>
                </a:endParaRPr>
              </a:p>
            </p:txBody>
          </p:sp>
        </p:grpSp>
      </p:grpSp>
      <p:sp>
        <p:nvSpPr>
          <p:cNvPr id="79" name="文字方塊 78"/>
          <p:cNvSpPr txBox="1"/>
          <p:nvPr/>
        </p:nvSpPr>
        <p:spPr>
          <a:xfrm>
            <a:off x="681584" y="5150801"/>
            <a:ext cx="10779584" cy="1677382"/>
          </a:xfrm>
          <a:prstGeom prst="rect">
            <a:avLst/>
          </a:prstGeom>
          <a:noFill/>
        </p:spPr>
        <p:txBody>
          <a:bodyPr wrap="square" rtlCol="0">
            <a:spAutoFit/>
          </a:bodyPr>
          <a:lstStyle/>
          <a:p>
            <a:pPr>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分發順位排定原則及同分比序順序，其中總績分為超額比序總績分，同分比序相同者，分發順位相同。</a:t>
            </a:r>
            <a:endParaRPr lang="en-US" altLang="zh-TW" dirty="0">
              <a:latin typeface="標楷體" panose="03000509000000000000" pitchFamily="65" charset="-120"/>
              <a:ea typeface="標楷體" panose="03000509000000000000" pitchFamily="65" charset="-120"/>
            </a:endParaRPr>
          </a:p>
          <a:p>
            <a:pPr>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積分採計</a:t>
            </a:r>
            <a:r>
              <a:rPr lang="zh-TW" altLang="en-US" sz="2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無論是否採</a:t>
            </a:r>
            <a:r>
              <a:rPr lang="zh-TW" altLang="en-US" sz="2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計會考</a:t>
            </a:r>
            <a:r>
              <a:rPr lang="zh-TW" altLang="en-US" sz="2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成績，於同分比序項目皆為一致標準，且均包含會考科目之比序</a:t>
            </a:r>
            <a:r>
              <a:rPr lang="zh-TW" altLang="en-US" sz="1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1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spcBef>
                <a:spcPts val="600"/>
              </a:spcBef>
              <a:buFont typeface="Wingdings" panose="05000000000000000000" pitchFamily="2" charset="2"/>
              <a:buChar char="u"/>
              <a:defRPr/>
            </a:pPr>
            <a:r>
              <a:rPr lang="zh-TW" altLang="en-US" sz="2000" b="1" dirty="0">
                <a:solidFill>
                  <a:srgbClr val="C00000"/>
                </a:solidFill>
                <a:latin typeface="標楷體" panose="03000509000000000000" pitchFamily="65" charset="-120"/>
                <a:ea typeface="標楷體" panose="03000509000000000000" pitchFamily="65" charset="-120"/>
              </a:rPr>
              <a:t>護理科、護理助產科及國立招生學校之各科組，總積分計算項目須採計國中教育會考成績。</a:t>
            </a:r>
            <a:endParaRPr lang="en-US" altLang="zh-TW" sz="2000" b="1" dirty="0">
              <a:solidFill>
                <a:srgbClr val="C00000"/>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defRPr/>
            </a:pPr>
            <a:r>
              <a:rPr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非</a:t>
            </a:r>
            <a:r>
              <a:rPr lang="zh-TW" altLang="en-US" sz="2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護理科及護理助產科</a:t>
            </a:r>
            <a:r>
              <a:rPr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之私立招生學校各科組</a:t>
            </a:r>
            <a:r>
              <a:rPr lang="zh-TW" altLang="en-US" sz="2000" dirty="0">
                <a:latin typeface="標楷體" panose="03000509000000000000" pitchFamily="65" charset="-120"/>
                <a:ea typeface="標楷體" panose="03000509000000000000" pitchFamily="65" charset="-120"/>
              </a:rPr>
              <a:t>，</a:t>
            </a:r>
            <a:r>
              <a:rPr lang="zh-TW" altLang="en-US" sz="2000" dirty="0">
                <a:solidFill>
                  <a:srgbClr val="C00000"/>
                </a:solidFill>
                <a:latin typeface="標楷體" panose="03000509000000000000" pitchFamily="65" charset="-120"/>
                <a:ea typeface="標楷體" panose="03000509000000000000" pitchFamily="65" charset="-120"/>
              </a:rPr>
              <a:t>總積分計算項目由各校</a:t>
            </a:r>
            <a:r>
              <a:rPr lang="zh-TW" altLang="en-US" sz="2000" u="sng" dirty="0">
                <a:solidFill>
                  <a:srgbClr val="C00000"/>
                </a:solidFill>
                <a:latin typeface="標楷體" panose="03000509000000000000" pitchFamily="65" charset="-120"/>
                <a:ea typeface="標楷體" panose="03000509000000000000" pitchFamily="65" charset="-120"/>
              </a:rPr>
              <a:t>自行決定是否採計國中教育會考成績</a:t>
            </a:r>
            <a:r>
              <a:rPr lang="zh-TW" altLang="en-US" sz="2000" dirty="0" smtClean="0">
                <a:solidFill>
                  <a:srgbClr val="C00000"/>
                </a:solidFill>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p:txBody>
      </p:sp>
      <p:sp>
        <p:nvSpPr>
          <p:cNvPr id="8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3084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p:nvPr/>
        </p:nvSpPr>
        <p:spPr>
          <a:xfrm rot="16200000">
            <a:off x="4750908" y="3647662"/>
            <a:ext cx="337931" cy="9342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內容版面配置區 2"/>
          <p:cNvSpPr>
            <a:spLocks noGrp="1"/>
          </p:cNvSpPr>
          <p:nvPr>
            <p:ph idx="1"/>
          </p:nvPr>
        </p:nvSpPr>
        <p:spPr>
          <a:xfrm>
            <a:off x="481012" y="1817100"/>
            <a:ext cx="11229975" cy="4686299"/>
          </a:xfrm>
        </p:spPr>
        <p:txBody>
          <a:bodyPr>
            <a:noAutofit/>
          </a:bodyPr>
          <a:lstStyle/>
          <a:p>
            <a:pPr>
              <a:lnSpc>
                <a:spcPts val="2800"/>
              </a:lnSpc>
              <a:spcBef>
                <a:spcPts val="600"/>
              </a:spcBef>
              <a:spcAft>
                <a:spcPts val="600"/>
              </a:spcAft>
              <a:buFont typeface="Wingdings" panose="05000000000000000000" pitchFamily="2" charset="2"/>
              <a:buChar char="Ø"/>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本招生一律採網路選填登記志願</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，並於</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開放網路選填登記志願系統。</a:t>
            </a:r>
            <a:endParaRPr lang="en-US" altLang="zh-TW"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800"/>
              </a:lnSpc>
              <a:spcBef>
                <a:spcPts val="600"/>
              </a:spcBef>
              <a:spcAft>
                <a:spcPts val="600"/>
              </a:spcAft>
              <a:buFont typeface="Wingdings" panose="05000000000000000000" pitchFamily="2" charset="2"/>
              <a:buChar char="Ø"/>
            </a:pP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本招生為全國一區，免試生可就招生學校各科（組）選填登記志願，</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最多以</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個為限</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800"/>
              </a:lnSpc>
              <a:spcBef>
                <a:spcPts val="600"/>
              </a:spcBef>
              <a:spcAft>
                <a:spcPts val="600"/>
              </a:spcAft>
              <a:buFont typeface="Wingdings" panose="05000000000000000000" pitchFamily="2" charset="2"/>
              <a:buChar char="Ø"/>
            </a:pP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，供免試生事先熟悉操作介面流程或試填志願</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順序，</a:t>
            </a:r>
            <a:r>
              <a:rPr lang="zh-TW"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所選</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填</a:t>
            </a:r>
            <a:r>
              <a:rPr lang="zh-TW"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志願無法做為分發</a:t>
            </a:r>
            <a:r>
              <a:rPr lang="zh-TW"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依據</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800"/>
              </a:lnSpc>
              <a:spcBef>
                <a:spcPts val="600"/>
              </a:spcBef>
              <a:spcAft>
                <a:spcPts val="600"/>
              </a:spcAft>
              <a:buFont typeface="Wingdings" panose="05000000000000000000" pitchFamily="2" charset="2"/>
              <a:buChar char="Ø"/>
            </a:pP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免試生於網路選填登記志願規定期間內，至本委員會網站網路選填登記志願系統，輸入「</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身分證統一編號</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居留證號或入出境許可證統一證號</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出生年月日</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」及自行設定之「</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通行碼</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」後，即可登入系統進行選填登記志願。</a:t>
            </a:r>
            <a:endParaRPr lang="en-US" altLang="zh-TW"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800"/>
              </a:lnSpc>
              <a:spcBef>
                <a:spcPts val="600"/>
              </a:spcBef>
              <a:spcAft>
                <a:spcPts val="600"/>
              </a:spcAft>
              <a:buFont typeface="Wingdings" panose="05000000000000000000" pitchFamily="2" charset="2"/>
              <a:buChar char="Ø"/>
            </a:pP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委員會網站置放「網路選填登記志願系統操作手冊」供免試生下載參考使用</a:t>
            </a:r>
            <a:r>
              <a:rPr lang="zh-TW" altLang="en-US" sz="24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標題 1"/>
          <p:cNvSpPr txBox="1">
            <a:spLocks/>
          </p:cNvSpPr>
          <p:nvPr/>
        </p:nvSpPr>
        <p:spPr>
          <a:xfrm>
            <a:off x="664020"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捌、網路選填登記志願</a:t>
            </a:r>
            <a:r>
              <a:rPr lang="en-US" altLang="zh-TW" sz="3600" b="1" dirty="0" smtClean="0">
                <a:solidFill>
                  <a:srgbClr val="0033CC"/>
                </a:solidFill>
                <a:latin typeface="微軟正黑體" panose="020B0604030504040204" pitchFamily="34" charset="-120"/>
                <a:ea typeface="微軟正黑體" panose="020B0604030504040204" pitchFamily="34" charset="-120"/>
              </a:rPr>
              <a:t>(1/2)</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9" name="Rectangle 3"/>
          <p:cNvSpPr/>
          <p:nvPr/>
        </p:nvSpPr>
        <p:spPr>
          <a:xfrm rot="16200000">
            <a:off x="5834389" y="-4652644"/>
            <a:ext cx="523219"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文字方塊 12"/>
          <p:cNvSpPr txBox="1"/>
          <p:nvPr/>
        </p:nvSpPr>
        <p:spPr>
          <a:xfrm>
            <a:off x="838200" y="1079746"/>
            <a:ext cx="8661345" cy="523220"/>
          </a:xfrm>
          <a:prstGeom prst="rect">
            <a:avLst/>
          </a:prstGeom>
          <a:noFill/>
        </p:spPr>
        <p:txBody>
          <a:bodyPr wrap="none" rtlCol="0">
            <a:spAutoFit/>
          </a:bodyPr>
          <a:lstStyle/>
          <a:p>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8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800" dirty="0"/>
          </a:p>
        </p:txBody>
      </p:sp>
      <p:grpSp>
        <p:nvGrpSpPr>
          <p:cNvPr id="8" name="群組 7"/>
          <p:cNvGrpSpPr/>
          <p:nvPr/>
        </p:nvGrpSpPr>
        <p:grpSpPr>
          <a:xfrm>
            <a:off x="9596874" y="349496"/>
            <a:ext cx="1490223" cy="730250"/>
            <a:chOff x="9673074" y="365126"/>
            <a:chExt cx="1490223" cy="730250"/>
          </a:xfrm>
        </p:grpSpPr>
        <p:sp>
          <p:nvSpPr>
            <p:cNvPr id="10" name="Rectangle 18">
              <a:extLst>
                <a:ext uri="{FF2B5EF4-FFF2-40B4-BE49-F238E27FC236}">
                  <a16:creationId xmlns:a16="http://schemas.microsoft.com/office/drawing/2014/main" id="{DF6CEEA7-0BBF-417C-B445-C5738FA255F7}"/>
                </a:ext>
              </a:extLst>
            </p:cNvPr>
            <p:cNvSpPr/>
            <p:nvPr/>
          </p:nvSpPr>
          <p:spPr>
            <a:xfrm>
              <a:off x="9989258" y="365126"/>
              <a:ext cx="954967" cy="730250"/>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0033CC"/>
                </a:solidFill>
              </a:endParaRPr>
            </a:p>
          </p:txBody>
        </p:sp>
        <p:sp>
          <p:nvSpPr>
            <p:cNvPr id="11" name="Freeform 7"/>
            <p:cNvSpPr/>
            <p:nvPr/>
          </p:nvSpPr>
          <p:spPr>
            <a:xfrm rot="10800000">
              <a:off x="9673074" y="381925"/>
              <a:ext cx="1490223" cy="496996"/>
            </a:xfrm>
            <a:custGeom>
              <a:avLst/>
              <a:gdLst>
                <a:gd name="connsiteX0" fmla="*/ 704850 w 4076700"/>
                <a:gd name="connsiteY0" fmla="*/ 3171825 h 3181350"/>
                <a:gd name="connsiteX1" fmla="*/ 3143250 w 4076700"/>
                <a:gd name="connsiteY1" fmla="*/ 3181350 h 3181350"/>
                <a:gd name="connsiteX2" fmla="*/ 4076700 w 4076700"/>
                <a:gd name="connsiteY2" fmla="*/ 0 h 3181350"/>
                <a:gd name="connsiteX3" fmla="*/ 0 w 4076700"/>
                <a:gd name="connsiteY3" fmla="*/ 0 h 3181350"/>
                <a:gd name="connsiteX4" fmla="*/ 704850 w 4076700"/>
                <a:gd name="connsiteY4" fmla="*/ 3171825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3181350">
                  <a:moveTo>
                    <a:pt x="704850" y="3171825"/>
                  </a:moveTo>
                  <a:lnTo>
                    <a:pt x="3143250" y="3181350"/>
                  </a:lnTo>
                  <a:lnTo>
                    <a:pt x="4076700" y="0"/>
                  </a:lnTo>
                  <a:lnTo>
                    <a:pt x="0" y="0"/>
                  </a:lnTo>
                  <a:lnTo>
                    <a:pt x="704850" y="3171825"/>
                  </a:lnTo>
                  <a:close/>
                </a:path>
              </a:pathLst>
            </a:custGeom>
            <a:gradFill flip="none" rotWithShape="1">
              <a:gsLst>
                <a:gs pos="0">
                  <a:srgbClr val="FDE4DF">
                    <a:alpha val="62000"/>
                  </a:srgbClr>
                </a:gs>
                <a:gs pos="60000">
                  <a:schemeClr val="bg1">
                    <a:alpha val="50000"/>
                  </a:schemeClr>
                </a:gs>
                <a:gs pos="100000">
                  <a:schemeClr val="bg1">
                    <a:alpha val="0"/>
                  </a:scheme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29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755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76930" y="304800"/>
            <a:ext cx="11188337"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300" b="1" dirty="0" smtClean="0">
                <a:solidFill>
                  <a:srgbClr val="0033CC"/>
                </a:solidFill>
                <a:latin typeface="微軟正黑體" panose="020B0604030504040204" pitchFamily="34" charset="-120"/>
                <a:ea typeface="微軟正黑體" panose="020B0604030504040204" pitchFamily="34" charset="-120"/>
              </a:rPr>
              <a:t>110</a:t>
            </a:r>
            <a:r>
              <a:rPr lang="zh-TW" altLang="en-US" sz="4300" b="1" dirty="0" smtClean="0">
                <a:solidFill>
                  <a:srgbClr val="0033CC"/>
                </a:solidFill>
                <a:latin typeface="微軟正黑體" panose="020B0604030504040204" pitchFamily="34" charset="-120"/>
                <a:ea typeface="微軟正黑體" panose="020B0604030504040204" pitchFamily="34" charset="-120"/>
              </a:rPr>
              <a:t>學年度試務作業重要事項 </a:t>
            </a:r>
            <a:r>
              <a:rPr lang="en-US" altLang="zh-TW" sz="4300" b="1" dirty="0" smtClean="0">
                <a:solidFill>
                  <a:srgbClr val="0033CC"/>
                </a:solidFill>
                <a:latin typeface="微軟正黑體" panose="020B0604030504040204" pitchFamily="34" charset="-120"/>
                <a:ea typeface="微軟正黑體" panose="020B0604030504040204" pitchFamily="34" charset="-120"/>
              </a:rPr>
              <a:t>- </a:t>
            </a:r>
            <a:r>
              <a:rPr lang="zh-TW" altLang="en-US" sz="3900" b="1" dirty="0" smtClean="0">
                <a:solidFill>
                  <a:srgbClr val="0033CC"/>
                </a:solidFill>
                <a:latin typeface="微軟正黑體" panose="020B0604030504040204" pitchFamily="34" charset="-120"/>
                <a:ea typeface="微軟正黑體" panose="020B0604030504040204" pitchFamily="34" charset="-120"/>
              </a:rPr>
              <a:t>簡章修正公告</a:t>
            </a:r>
            <a:endParaRPr lang="zh-TW" altLang="en-US" sz="3900" b="1" dirty="0">
              <a:solidFill>
                <a:srgbClr val="0033CC"/>
              </a:solidFill>
              <a:latin typeface="微軟正黑體" panose="020B0604030504040204" pitchFamily="34" charset="-120"/>
              <a:ea typeface="微軟正黑體" panose="020B0604030504040204" pitchFamily="34" charset="-120"/>
            </a:endParaRPr>
          </a:p>
        </p:txBody>
      </p:sp>
      <p:sp>
        <p:nvSpPr>
          <p:cNvPr id="5" name="內容版面配置區 2"/>
          <p:cNvSpPr>
            <a:spLocks noGrp="1"/>
          </p:cNvSpPr>
          <p:nvPr>
            <p:ph idx="1"/>
          </p:nvPr>
        </p:nvSpPr>
        <p:spPr>
          <a:xfrm>
            <a:off x="1469600" y="1416746"/>
            <a:ext cx="9651243" cy="1587711"/>
          </a:xfrm>
        </p:spPr>
        <p:txBody>
          <a:bodyPr>
            <a:noAutofit/>
          </a:bodyPr>
          <a:lstStyle/>
          <a:p>
            <a:pPr marL="0" indent="0" algn="just">
              <a:lnSpc>
                <a:spcPts val="4000"/>
              </a:lnSpc>
              <a:spcBef>
                <a:spcPts val="600"/>
              </a:spcBef>
              <a:spcAft>
                <a:spcPts val="600"/>
              </a:spcAft>
              <a:buNone/>
            </a:pPr>
            <a:r>
              <a:rPr lang="zh-TW" altLang="en-US" dirty="0" smtClean="0">
                <a:latin typeface="微軟正黑體" panose="020B0604030504040204" pitchFamily="34" charset="-120"/>
                <a:ea typeface="微軟正黑體" panose="020B0604030504040204" pitchFamily="34" charset="-120"/>
              </a:rPr>
              <a:t>依教育部</a:t>
            </a:r>
            <a:r>
              <a:rPr lang="en-US" altLang="zh-TW" dirty="0" smtClean="0">
                <a:latin typeface="微軟正黑體" panose="020B0604030504040204" pitchFamily="34" charset="-120"/>
                <a:ea typeface="微軟正黑體" panose="020B0604030504040204" pitchFamily="34" charset="-120"/>
              </a:rPr>
              <a:t>110</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a:t>
            </a:r>
            <a:r>
              <a:rPr lang="zh-TW" altLang="en-US" dirty="0">
                <a:latin typeface="微軟正黑體" panose="020B0604030504040204" pitchFamily="34" charset="-120"/>
                <a:ea typeface="微軟正黑體" panose="020B0604030504040204" pitchFamily="34" charset="-120"/>
              </a:rPr>
              <a:t>臺教技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字第</a:t>
            </a:r>
            <a:r>
              <a:rPr lang="en-US" altLang="zh-TW" dirty="0">
                <a:latin typeface="微軟正黑體" panose="020B0604030504040204" pitchFamily="34" charset="-120"/>
                <a:ea typeface="微軟正黑體" panose="020B0604030504040204" pitchFamily="34" charset="-120"/>
              </a:rPr>
              <a:t>1100016976</a:t>
            </a:r>
            <a:r>
              <a:rPr lang="zh-TW" altLang="en-US" dirty="0">
                <a:latin typeface="微軟正黑體" panose="020B0604030504040204" pitchFamily="34" charset="-120"/>
                <a:ea typeface="微軟正黑體" panose="020B0604030504040204" pitchFamily="34" charset="-120"/>
              </a:rPr>
              <a:t>號</a:t>
            </a:r>
            <a:r>
              <a:rPr lang="zh-TW" altLang="en-US" dirty="0" smtClean="0">
                <a:latin typeface="微軟正黑體" panose="020B0604030504040204" pitchFamily="34" charset="-120"/>
                <a:ea typeface="微軟正黑體" panose="020B0604030504040204" pitchFamily="34" charset="-120"/>
              </a:rPr>
              <a:t>函，</a:t>
            </a:r>
            <a:r>
              <a:rPr lang="en-US" altLang="zh-TW" dirty="0" smtClean="0">
                <a:latin typeface="微軟正黑體" panose="020B0604030504040204" pitchFamily="34" charset="-120"/>
                <a:ea typeface="微軟正黑體" panose="020B0604030504040204" pitchFamily="34" charset="-120"/>
              </a:rPr>
              <a:t>110</a:t>
            </a:r>
            <a:r>
              <a:rPr lang="zh-TW" altLang="en-US" dirty="0">
                <a:latin typeface="微軟正黑體" panose="020B0604030504040204" pitchFamily="34" charset="-120"/>
                <a:ea typeface="微軟正黑體" panose="020B0604030504040204" pitchFamily="34" charset="-120"/>
              </a:rPr>
              <a:t>學年度五專優先免試</a:t>
            </a:r>
            <a:r>
              <a:rPr lang="zh-TW" altLang="en-US" dirty="0" smtClean="0">
                <a:latin typeface="微軟正黑體" panose="020B0604030504040204" pitchFamily="34" charset="-120"/>
                <a:ea typeface="微軟正黑體" panose="020B0604030504040204" pitchFamily="34" charset="-120"/>
              </a:rPr>
              <a:t>入學招生，「蘭陽技術學院餐旅管理科」</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志願代碼</a:t>
            </a:r>
            <a:r>
              <a:rPr lang="en-US" altLang="zh-TW" dirty="0" smtClean="0">
                <a:latin typeface="微軟正黑體" panose="020B0604030504040204" pitchFamily="34" charset="-120"/>
                <a:ea typeface="微軟正黑體" panose="020B0604030504040204" pitchFamily="34" charset="-120"/>
              </a:rPr>
              <a:t>:41401) </a:t>
            </a:r>
            <a:r>
              <a:rPr lang="zh-TW" altLang="en-US" dirty="0" smtClean="0">
                <a:latin typeface="微軟正黑體" panose="020B0604030504040204" pitchFamily="34" charset="-120"/>
                <a:ea typeface="微軟正黑體" panose="020B0604030504040204" pitchFamily="34" charset="-120"/>
              </a:rPr>
              <a:t>一般生招生名額修正為 </a:t>
            </a:r>
            <a:r>
              <a:rPr lang="en-US" altLang="zh-TW" dirty="0" smtClean="0">
                <a:solidFill>
                  <a:srgbClr val="FF0000"/>
                </a:solidFill>
                <a:latin typeface="微軟正黑體" panose="020B0604030504040204" pitchFamily="34" charset="-120"/>
                <a:ea typeface="微軟正黑體" panose="020B0604030504040204" pitchFamily="34" charset="-120"/>
              </a:rPr>
              <a:t>0 </a:t>
            </a:r>
            <a:r>
              <a:rPr lang="zh-TW" altLang="en-US" dirty="0" smtClean="0">
                <a:latin typeface="微軟正黑體" panose="020B0604030504040204" pitchFamily="34" charset="-120"/>
                <a:ea typeface="微軟正黑體" panose="020B0604030504040204" pitchFamily="34" charset="-120"/>
              </a:rPr>
              <a:t>名。</a:t>
            </a:r>
            <a:endParaRPr lang="en-US" altLang="zh-TW" dirty="0">
              <a:latin typeface="微軟正黑體" panose="020B0604030504040204" pitchFamily="34" charset="-120"/>
              <a:ea typeface="微軟正黑體" panose="020B0604030504040204" pitchFamily="34" charset="-120"/>
            </a:endParaRPr>
          </a:p>
        </p:txBody>
      </p:sp>
      <p:sp>
        <p:nvSpPr>
          <p:cNvPr id="6" name="Freeform 17"/>
          <p:cNvSpPr>
            <a:spLocks noChangeAspect="1" noEditPoints="1"/>
          </p:cNvSpPr>
          <p:nvPr/>
        </p:nvSpPr>
        <p:spPr bwMode="auto">
          <a:xfrm>
            <a:off x="1042904" y="1488730"/>
            <a:ext cx="402719" cy="406502"/>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cxnSp>
        <p:nvCxnSpPr>
          <p:cNvPr id="7" name="Straight Connector 5"/>
          <p:cNvCxnSpPr/>
          <p:nvPr/>
        </p:nvCxnSpPr>
        <p:spPr>
          <a:xfrm>
            <a:off x="78588" y="1226236"/>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8"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5083175"/>
            <a:ext cx="24939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4909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81438"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0033CC"/>
                </a:solidFill>
                <a:latin typeface="微軟正黑體" panose="020B0604030504040204" pitchFamily="34" charset="-120"/>
                <a:ea typeface="微軟正黑體" panose="020B0604030504040204" pitchFamily="34" charset="-120"/>
              </a:rPr>
              <a:t>捌、</a:t>
            </a:r>
            <a:r>
              <a:rPr lang="zh-TW" altLang="en-US" sz="4000" b="1" dirty="0" smtClean="0">
                <a:solidFill>
                  <a:srgbClr val="0033CC"/>
                </a:solidFill>
                <a:latin typeface="微軟正黑體" panose="020B0604030504040204" pitchFamily="34" charset="-120"/>
                <a:ea typeface="微軟正黑體" panose="020B0604030504040204" pitchFamily="34" charset="-120"/>
              </a:rPr>
              <a:t>網路選填登記志願</a:t>
            </a:r>
            <a:r>
              <a:rPr lang="en-US" altLang="zh-TW" sz="3600" b="1" dirty="0" smtClean="0">
                <a:solidFill>
                  <a:srgbClr val="0033CC"/>
                </a:solidFill>
                <a:latin typeface="微軟正黑體" panose="020B0604030504040204" pitchFamily="34" charset="-120"/>
                <a:ea typeface="微軟正黑體" panose="020B0604030504040204" pitchFamily="34" charset="-120"/>
              </a:rPr>
              <a:t>(2/2)</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7" name="矩形 6"/>
          <p:cNvSpPr/>
          <p:nvPr/>
        </p:nvSpPr>
        <p:spPr>
          <a:xfrm>
            <a:off x="838200" y="1200151"/>
            <a:ext cx="9826625" cy="1063625"/>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 name="文字方塊 2"/>
          <p:cNvSpPr txBox="1">
            <a:spLocks noChangeArrowheads="1"/>
          </p:cNvSpPr>
          <p:nvPr/>
        </p:nvSpPr>
        <p:spPr bwMode="auto">
          <a:xfrm>
            <a:off x="1731963" y="1244601"/>
            <a:ext cx="87899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免試生在家長</a:t>
            </a:r>
            <a:r>
              <a:rPr lang="en-US" altLang="zh-TW" sz="3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監護人</a:t>
            </a:r>
            <a:r>
              <a:rPr lang="en-US" altLang="zh-TW" sz="3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陪同下，於規定時間內共同完成網路選填登記志願並確定</a:t>
            </a:r>
            <a:r>
              <a:rPr lang="zh-TW" altLang="en-US" sz="32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送出</a:t>
            </a:r>
            <a:endParaRPr lang="zh-TW" altLang="en-US" sz="3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Rounded Rectangle 51">
            <a:extLst>
              <a:ext uri="{FF2B5EF4-FFF2-40B4-BE49-F238E27FC236}">
                <a16:creationId xmlns:a16="http://schemas.microsoft.com/office/drawing/2014/main" id="{B83253D3-E181-4488-9CD9-39D21527F719}"/>
              </a:ext>
            </a:extLst>
          </p:cNvPr>
          <p:cNvSpPr/>
          <p:nvPr/>
        </p:nvSpPr>
        <p:spPr>
          <a:xfrm rot="16200000" flipH="1">
            <a:off x="905533" y="1256643"/>
            <a:ext cx="907142" cy="88305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7054" y="3014668"/>
            <a:ext cx="2226469" cy="18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p:cNvSpPr txBox="1"/>
          <p:nvPr/>
        </p:nvSpPr>
        <p:spPr>
          <a:xfrm>
            <a:off x="794412" y="2715662"/>
            <a:ext cx="8712642" cy="3298339"/>
          </a:xfrm>
          <a:prstGeom prst="rect">
            <a:avLst/>
          </a:prstGeom>
          <a:noFill/>
        </p:spPr>
        <p:txBody>
          <a:bodyPr wrap="none" rtlCol="0">
            <a:spAutoFit/>
          </a:bodyPr>
          <a:lstStyle/>
          <a:p>
            <a:pPr marL="228600" indent="-228600">
              <a:lnSpc>
                <a:spcPts val="3000"/>
              </a:lnSpc>
              <a:spcBef>
                <a:spcPts val="600"/>
              </a:spcBef>
              <a:spcAft>
                <a:spcPts val="600"/>
              </a:spcAft>
              <a:buFont typeface="Wingdings" pitchFamily="2" charset="2"/>
              <a:buChar char="Ø"/>
              <a:defRPr/>
            </a:pP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同一時間同一帳號僅允許一人上網選填登記志願。</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lnSpc>
                <a:spcPts val="3000"/>
              </a:lnSpc>
              <a:spcBef>
                <a:spcPts val="600"/>
              </a:spcBef>
              <a:spcAft>
                <a:spcPts val="600"/>
              </a:spcAft>
              <a:buFont typeface="Wingdings" pitchFamily="2" charset="2"/>
              <a:buChar char="Ø"/>
              <a:defRPr/>
            </a:pP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超過</a:t>
            </a:r>
            <a:r>
              <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分鐘未有操作動作者，系統將會自動登出。</a:t>
            </a:r>
          </a:p>
          <a:p>
            <a:pPr marL="228600" indent="-228600" algn="just">
              <a:lnSpc>
                <a:spcPts val="4000"/>
              </a:lnSpc>
              <a:spcBef>
                <a:spcPts val="600"/>
              </a:spcBef>
              <a:spcAft>
                <a:spcPts val="600"/>
              </a:spcAft>
              <a:buFont typeface="Wingdings" pitchFamily="2" charset="2"/>
              <a:buChar char="Ø"/>
              <a:defRPr/>
            </a:pP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免試生必須看到「</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您已完成網路選填登記志願</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」之</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200"/>
              </a:lnSpc>
              <a:spcAft>
                <a:spcPts val="600"/>
              </a:spcAft>
              <a:defRPr/>
            </a:pPr>
            <a:r>
              <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訊息並產生「</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志願表</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」才算完成網路選填登記志願。</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lgn="just">
              <a:lnSpc>
                <a:spcPts val="3000"/>
              </a:lnSpc>
              <a:spcBef>
                <a:spcPts val="600"/>
              </a:spcBef>
              <a:spcAft>
                <a:spcPts val="600"/>
              </a:spcAft>
              <a:buFont typeface="Wingdings" pitchFamily="2" charset="2"/>
              <a:buChar char="Ø"/>
              <a:defRPr/>
            </a:pP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免試生於網路選填登記志願前，若欲登入本委員會</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200"/>
              </a:lnSpc>
              <a:spcAft>
                <a:spcPts val="600"/>
              </a:spcAft>
              <a:defRPr/>
            </a:pP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各項系統</a:t>
            </a:r>
            <a:r>
              <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如資格審查系統、個人成績查詢系統</a:t>
            </a:r>
            <a:r>
              <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200"/>
              </a:lnSpc>
              <a:spcAft>
                <a:spcPts val="600"/>
              </a:spcAft>
              <a:defRPr/>
            </a:pPr>
            <a:r>
              <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即可登入查詢使用</a:t>
            </a:r>
            <a:r>
              <a:rPr lang="zh-TW" altLang="en-US" sz="28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 name="群組 1"/>
          <p:cNvGrpSpPr/>
          <p:nvPr/>
        </p:nvGrpSpPr>
        <p:grpSpPr>
          <a:xfrm>
            <a:off x="9673074" y="365126"/>
            <a:ext cx="1490223" cy="730250"/>
            <a:chOff x="9673074" y="365126"/>
            <a:chExt cx="1490223" cy="730250"/>
          </a:xfrm>
        </p:grpSpPr>
        <p:sp>
          <p:nvSpPr>
            <p:cNvPr id="6" name="Rectangle 18">
              <a:extLst>
                <a:ext uri="{FF2B5EF4-FFF2-40B4-BE49-F238E27FC236}">
                  <a16:creationId xmlns:a16="http://schemas.microsoft.com/office/drawing/2014/main" id="{DF6CEEA7-0BBF-417C-B445-C5738FA255F7}"/>
                </a:ext>
              </a:extLst>
            </p:cNvPr>
            <p:cNvSpPr/>
            <p:nvPr/>
          </p:nvSpPr>
          <p:spPr>
            <a:xfrm>
              <a:off x="9989258" y="365126"/>
              <a:ext cx="954967" cy="730250"/>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0033CC"/>
                </a:solidFill>
              </a:endParaRPr>
            </a:p>
          </p:txBody>
        </p:sp>
        <p:sp>
          <p:nvSpPr>
            <p:cNvPr id="25" name="Freeform 7"/>
            <p:cNvSpPr/>
            <p:nvPr/>
          </p:nvSpPr>
          <p:spPr>
            <a:xfrm rot="10800000">
              <a:off x="9673074" y="381925"/>
              <a:ext cx="1490223" cy="496996"/>
            </a:xfrm>
            <a:custGeom>
              <a:avLst/>
              <a:gdLst>
                <a:gd name="connsiteX0" fmla="*/ 704850 w 4076700"/>
                <a:gd name="connsiteY0" fmla="*/ 3171825 h 3181350"/>
                <a:gd name="connsiteX1" fmla="*/ 3143250 w 4076700"/>
                <a:gd name="connsiteY1" fmla="*/ 3181350 h 3181350"/>
                <a:gd name="connsiteX2" fmla="*/ 4076700 w 4076700"/>
                <a:gd name="connsiteY2" fmla="*/ 0 h 3181350"/>
                <a:gd name="connsiteX3" fmla="*/ 0 w 4076700"/>
                <a:gd name="connsiteY3" fmla="*/ 0 h 3181350"/>
                <a:gd name="connsiteX4" fmla="*/ 704850 w 4076700"/>
                <a:gd name="connsiteY4" fmla="*/ 3171825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3181350">
                  <a:moveTo>
                    <a:pt x="704850" y="3171825"/>
                  </a:moveTo>
                  <a:lnTo>
                    <a:pt x="3143250" y="3181350"/>
                  </a:lnTo>
                  <a:lnTo>
                    <a:pt x="4076700" y="0"/>
                  </a:lnTo>
                  <a:lnTo>
                    <a:pt x="0" y="0"/>
                  </a:lnTo>
                  <a:lnTo>
                    <a:pt x="704850" y="3171825"/>
                  </a:lnTo>
                  <a:close/>
                </a:path>
              </a:pathLst>
            </a:custGeom>
            <a:gradFill flip="none" rotWithShape="1">
              <a:gsLst>
                <a:gs pos="0">
                  <a:srgbClr val="FDE4DF">
                    <a:alpha val="62000"/>
                  </a:srgbClr>
                </a:gs>
                <a:gs pos="60000">
                  <a:schemeClr val="bg1">
                    <a:alpha val="50000"/>
                  </a:schemeClr>
                </a:gs>
                <a:gs pos="100000">
                  <a:schemeClr val="bg1">
                    <a:alpha val="0"/>
                  </a:scheme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0062" y="3118998"/>
            <a:ext cx="2036081" cy="1131517"/>
          </a:xfrm>
          <a:prstGeom prst="rect">
            <a:avLst/>
          </a:prstGeom>
        </p:spPr>
      </p:pic>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6961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1090" y="1985963"/>
            <a:ext cx="11742737" cy="4291012"/>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標題 1"/>
          <p:cNvSpPr txBox="1">
            <a:spLocks/>
          </p:cNvSpPr>
          <p:nvPr/>
        </p:nvSpPr>
        <p:spPr>
          <a:xfrm>
            <a:off x="664020"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玖、分發方式</a:t>
            </a:r>
            <a:r>
              <a:rPr lang="en-US" altLang="zh-TW" sz="3600" b="1" dirty="0" smtClean="0">
                <a:solidFill>
                  <a:srgbClr val="0033CC"/>
                </a:solidFill>
                <a:latin typeface="微軟正黑體" panose="020B0604030504040204" pitchFamily="34" charset="-120"/>
                <a:ea typeface="微軟正黑體" panose="020B0604030504040204" pitchFamily="34" charset="-120"/>
              </a:rPr>
              <a:t>(1/3)</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285750" y="1230059"/>
            <a:ext cx="11688077" cy="5116785"/>
          </a:xfrm>
          <a:prstGeom prst="rect">
            <a:avLst/>
          </a:prstGeom>
          <a:noFill/>
        </p:spPr>
        <p:txBody>
          <a:bodyPr wrap="square" rtlCol="0">
            <a:spAutoFit/>
          </a:bodyPr>
          <a:lstStyle/>
          <a:p>
            <a:pPr>
              <a:spcBef>
                <a:spcPts val="1200"/>
              </a:spcBef>
              <a:spcAft>
                <a:spcPts val="1200"/>
              </a:spcAft>
              <a:defRPr/>
            </a:pPr>
            <a:r>
              <a:rPr lang="zh-TW" altLang="en-US" sz="2700" b="1" dirty="0">
                <a:solidFill>
                  <a:srgbClr val="002060"/>
                </a:solidFill>
                <a:latin typeface="微軟正黑體" panose="020B0604030504040204" pitchFamily="34" charset="-120"/>
                <a:ea typeface="微軟正黑體" panose="020B0604030504040204" pitchFamily="34" charset="-120"/>
              </a:rPr>
              <a:t>依照免試生分發順位之順序，再按免試生選填登記之</a:t>
            </a:r>
            <a:r>
              <a:rPr lang="zh-TW" altLang="en-US" sz="2700" b="1" dirty="0" smtClean="0">
                <a:solidFill>
                  <a:srgbClr val="002060"/>
                </a:solidFill>
                <a:latin typeface="微軟正黑體" panose="020B0604030504040204" pitchFamily="34" charset="-120"/>
                <a:ea typeface="微軟正黑體" panose="020B0604030504040204" pitchFamily="34" charset="-120"/>
              </a:rPr>
              <a:t>志願順序</a:t>
            </a:r>
            <a:r>
              <a:rPr lang="zh-TW" altLang="en-US" sz="2700" b="1" dirty="0">
                <a:solidFill>
                  <a:srgbClr val="002060"/>
                </a:solidFill>
                <a:latin typeface="微軟正黑體" panose="020B0604030504040204" pitchFamily="34" charset="-120"/>
                <a:ea typeface="微軟正黑體" panose="020B0604030504040204" pitchFamily="34" charset="-120"/>
              </a:rPr>
              <a:t>進行統一</a:t>
            </a:r>
            <a:r>
              <a:rPr lang="zh-TW" altLang="en-US" sz="2700" b="1" dirty="0" smtClean="0">
                <a:solidFill>
                  <a:srgbClr val="002060"/>
                </a:solidFill>
                <a:latin typeface="微軟正黑體" panose="020B0604030504040204" pitchFamily="34" charset="-120"/>
                <a:ea typeface="微軟正黑體" panose="020B0604030504040204" pitchFamily="34" charset="-120"/>
              </a:rPr>
              <a:t>分發。</a:t>
            </a:r>
            <a:endParaRPr lang="en-US" altLang="zh-TW" sz="2700" b="1" dirty="0">
              <a:solidFill>
                <a:srgbClr val="002060"/>
              </a:solidFill>
              <a:latin typeface="微軟正黑體" panose="020B0604030504040204" pitchFamily="34" charset="-120"/>
              <a:ea typeface="微軟正黑體" panose="020B0604030504040204" pitchFamily="34" charset="-120"/>
            </a:endParaRPr>
          </a:p>
          <a:p>
            <a:pPr algn="just" fontAlgn="auto">
              <a:lnSpc>
                <a:spcPts val="3500"/>
              </a:lnSpc>
              <a:spcBef>
                <a:spcPts val="1200"/>
              </a:spcBef>
              <a:spcAft>
                <a:spcPts val="1200"/>
              </a:spcAft>
              <a:buFont typeface="Wingdings" panose="05000000000000000000" pitchFamily="2" charset="2"/>
              <a:buChar char="n"/>
              <a:defRPr/>
            </a:pPr>
            <a:r>
              <a:rPr lang="zh-TW" altLang="en-US" sz="2800" b="1" dirty="0">
                <a:solidFill>
                  <a:srgbClr val="C00000"/>
                </a:solidFill>
                <a:latin typeface="微軟正黑體" panose="020B0604030504040204" pitchFamily="34" charset="-120"/>
                <a:ea typeface="微軟正黑體" panose="020B0604030504040204" pitchFamily="34" charset="-120"/>
              </a:rPr>
              <a:t>一般生：</a:t>
            </a:r>
            <a:r>
              <a:rPr lang="zh-TW" altLang="en-US" sz="2800" b="1" dirty="0">
                <a:solidFill>
                  <a:srgbClr val="002060"/>
                </a:solidFill>
                <a:latin typeface="微軟正黑體" panose="020B0604030504040204" pitchFamily="34" charset="-120"/>
                <a:ea typeface="微軟正黑體" panose="020B0604030504040204" pitchFamily="34" charset="-120"/>
              </a:rPr>
              <a:t>各校一般生科（組）名額，依一般生分發順位之順序錄取至額滿為止；惟大陸長期探親子女為依選填之志願順序，達該科（組）一般生之最低錄取標準者，依其分發順位順序僅限於該科組之「大陸長期探親子女」招生名額下分發。</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algn="just" fontAlgn="auto">
              <a:lnSpc>
                <a:spcPts val="3500"/>
              </a:lnSpc>
              <a:spcBef>
                <a:spcPts val="1200"/>
              </a:spcBef>
              <a:spcAft>
                <a:spcPts val="1200"/>
              </a:spcAft>
              <a:buFont typeface="Wingdings" panose="05000000000000000000" pitchFamily="2" charset="2"/>
              <a:buChar char="n"/>
              <a:defRPr/>
            </a:pPr>
            <a:r>
              <a:rPr lang="zh-TW" altLang="en-US" sz="2800" b="1" dirty="0">
                <a:solidFill>
                  <a:srgbClr val="C00000"/>
                </a:solidFill>
                <a:latin typeface="微軟正黑體" panose="020B0604030504040204" pitchFamily="34" charset="-120"/>
                <a:ea typeface="微軟正黑體" panose="020B0604030504040204" pitchFamily="34" charset="-120"/>
              </a:rPr>
              <a:t>特種身分生：</a:t>
            </a:r>
            <a:r>
              <a:rPr lang="zh-TW" altLang="en-US" sz="2800" b="1" dirty="0">
                <a:solidFill>
                  <a:srgbClr val="002060"/>
                </a:solidFill>
                <a:latin typeface="微軟正黑體" panose="020B0604030504040204" pitchFamily="34" charset="-120"/>
                <a:ea typeface="微軟正黑體" panose="020B0604030504040204" pitchFamily="34" charset="-120"/>
              </a:rPr>
              <a:t>依選填之校科（組）之志願順序，先以一般生身分與其他一般生依一般生分發順位之順序，分發於該校科（組）之一般生名額，至額滿為止；未以一般生身分獲分發錄取者，但若該校科（組）有該類特種身分生外加名額，再以特種生身分及依其特種身分生分發順位之順序，分發於該類特種身分生之外加名額，至額滿為止</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19333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4020"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0033CC"/>
                </a:solidFill>
                <a:latin typeface="微軟正黑體" panose="020B0604030504040204" pitchFamily="34" charset="-120"/>
                <a:ea typeface="微軟正黑體" panose="020B0604030504040204" pitchFamily="34" charset="-120"/>
              </a:rPr>
              <a:t>玖、</a:t>
            </a:r>
            <a:r>
              <a:rPr lang="zh-TW" altLang="en-US" sz="4000" b="1" dirty="0" smtClean="0">
                <a:solidFill>
                  <a:srgbClr val="0033CC"/>
                </a:solidFill>
                <a:latin typeface="微軟正黑體" panose="020B0604030504040204" pitchFamily="34" charset="-120"/>
                <a:ea typeface="微軟正黑體" panose="020B0604030504040204" pitchFamily="34" charset="-120"/>
              </a:rPr>
              <a:t>分發方式</a:t>
            </a:r>
            <a:r>
              <a:rPr lang="en-US" altLang="zh-TW" sz="3600" b="1" dirty="0" smtClean="0">
                <a:solidFill>
                  <a:srgbClr val="0033CC"/>
                </a:solidFill>
                <a:latin typeface="微軟正黑體" panose="020B0604030504040204" pitchFamily="34" charset="-120"/>
                <a:ea typeface="微軟正黑體" panose="020B0604030504040204" pitchFamily="34" charset="-120"/>
              </a:rPr>
              <a:t>(2/3)</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34975" y="1877187"/>
            <a:ext cx="11371263" cy="3071812"/>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內容版面配置區 3"/>
          <p:cNvSpPr>
            <a:spLocks noGrp="1"/>
          </p:cNvSpPr>
          <p:nvPr>
            <p:ph idx="1"/>
          </p:nvPr>
        </p:nvSpPr>
        <p:spPr>
          <a:xfrm>
            <a:off x="484188" y="1353312"/>
            <a:ext cx="11136312" cy="3595687"/>
          </a:xfrm>
        </p:spPr>
        <p:txBody>
          <a:bodyPr rtlCol="0">
            <a:normAutofit/>
          </a:bodyPr>
          <a:lstStyle/>
          <a:p>
            <a:pPr fontAlgn="auto">
              <a:lnSpc>
                <a:spcPts val="3500"/>
              </a:lnSpc>
              <a:spcAft>
                <a:spcPts val="600"/>
              </a:spcAft>
              <a:buFont typeface="Wingdings" panose="05000000000000000000" pitchFamily="2" charset="2"/>
              <a:buChar char="n"/>
              <a:defRPr/>
            </a:pPr>
            <a:r>
              <a:rPr lang="zh-TW" altLang="en-US" b="1" dirty="0">
                <a:solidFill>
                  <a:srgbClr val="C00000"/>
                </a:solidFill>
                <a:latin typeface="微軟正黑體" panose="020B0604030504040204" pitchFamily="34" charset="-120"/>
                <a:ea typeface="微軟正黑體" panose="020B0604030504040204" pitchFamily="34" charset="-120"/>
              </a:rPr>
              <a:t>當分發順位相同時且招生名額不足分配時，以下列方式增額錄取：</a:t>
            </a:r>
            <a:endParaRPr lang="en-US" altLang="zh-TW" b="1" dirty="0">
              <a:solidFill>
                <a:srgbClr val="C00000"/>
              </a:solidFill>
              <a:latin typeface="微軟正黑體" panose="020B0604030504040204" pitchFamily="34" charset="-120"/>
              <a:ea typeface="微軟正黑體" panose="020B0604030504040204" pitchFamily="34" charset="-120"/>
            </a:endParaRPr>
          </a:p>
          <a:p>
            <a:pPr indent="38100" fontAlgn="auto">
              <a:lnSpc>
                <a:spcPts val="3500"/>
              </a:lnSpc>
              <a:spcAft>
                <a:spcPts val="0"/>
              </a:spcAft>
              <a:buFont typeface="Wingdings" panose="05000000000000000000" pitchFamily="2" charset="2"/>
              <a:buChar char="ü"/>
              <a:defRPr/>
            </a:pPr>
            <a:r>
              <a:rPr lang="zh-TW" altLang="en-US"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組</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招生名額之</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為原則；惟如增額</a:t>
            </a:r>
            <a:r>
              <a:rPr lang="zh-TW" altLang="en-US" b="1" dirty="0" smtClean="0">
                <a:solidFill>
                  <a:srgbClr val="C00000"/>
                </a:solidFill>
                <a:latin typeface="微軟正黑體" panose="020B0604030504040204" pitchFamily="34" charset="-120"/>
                <a:ea typeface="微軟正黑體" panose="020B0604030504040204" pitchFamily="34" charset="-120"/>
              </a:rPr>
              <a:t>人</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indent="0" fontAlgn="auto">
              <a:lnSpc>
                <a:spcPts val="3500"/>
              </a:lnSpc>
              <a:spcAft>
                <a:spcPts val="0"/>
              </a:spcAft>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  數</a:t>
            </a:r>
            <a:r>
              <a:rPr lang="zh-TW" altLang="en-US" b="1" dirty="0">
                <a:solidFill>
                  <a:srgbClr val="C00000"/>
                </a:solidFill>
                <a:latin typeface="微軟正黑體" panose="020B0604030504040204" pitchFamily="34" charset="-120"/>
                <a:ea typeface="微軟正黑體" panose="020B0604030504040204" pitchFamily="34" charset="-120"/>
              </a:rPr>
              <a:t>逾該校科</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組</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之招生名額</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，增額部分依免試生選填之志願</a:t>
            </a:r>
            <a:r>
              <a:rPr lang="zh-TW" altLang="en-US" b="1" dirty="0" smtClean="0">
                <a:solidFill>
                  <a:srgbClr val="C00000"/>
                </a:solidFill>
                <a:latin typeface="微軟正黑體" panose="020B0604030504040204" pitchFamily="34" charset="-120"/>
                <a:ea typeface="微軟正黑體" panose="020B0604030504040204" pitchFamily="34" charset="-120"/>
              </a:rPr>
              <a:t>序</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indent="0" fontAlgn="auto">
              <a:lnSpc>
                <a:spcPts val="3500"/>
              </a:lnSpc>
              <a:spcAft>
                <a:spcPts val="0"/>
              </a:spcAft>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於招生名額</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以內依序錄取</a:t>
            </a:r>
            <a:r>
              <a:rPr lang="zh-TW" altLang="en-US" b="1" dirty="0" smtClean="0">
                <a:solidFill>
                  <a:srgbClr val="C00000"/>
                </a:solidFill>
                <a:latin typeface="微軟正黑體" panose="020B0604030504040204" pitchFamily="34" charset="-120"/>
                <a:ea typeface="微軟正黑體" panose="020B0604030504040204" pitchFamily="34" charset="-120"/>
              </a:rPr>
              <a:t>。</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indent="38100" fontAlgn="auto">
              <a:lnSpc>
                <a:spcPts val="3500"/>
              </a:lnSpc>
              <a:spcAft>
                <a:spcPts val="0"/>
              </a:spcAft>
              <a:buFont typeface="Wingdings" panose="05000000000000000000" pitchFamily="2" charset="2"/>
              <a:buChar char="ü"/>
              <a:defRPr/>
            </a:pPr>
            <a:r>
              <a:rPr lang="zh-TW" altLang="en-US" b="1" dirty="0" smtClean="0">
                <a:solidFill>
                  <a:srgbClr val="002060"/>
                </a:solidFill>
                <a:latin typeface="微軟正黑體" panose="020B0604030504040204" pitchFamily="34" charset="-120"/>
                <a:ea typeface="微軟正黑體" panose="020B0604030504040204" pitchFamily="34" charset="-120"/>
              </a:rPr>
              <a:t>如</a:t>
            </a:r>
            <a:r>
              <a:rPr lang="zh-TW" altLang="en-US" b="1" dirty="0">
                <a:solidFill>
                  <a:srgbClr val="002060"/>
                </a:solidFill>
                <a:latin typeface="微軟正黑體" panose="020B0604030504040204" pitchFamily="34" charset="-120"/>
                <a:ea typeface="微軟正黑體" panose="020B0604030504040204" pitchFamily="34" charset="-120"/>
              </a:rPr>
              <a:t>經上述適當之處理後仍有超額情形，以增加名額錄取</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indent="38100" fontAlgn="auto">
              <a:lnSpc>
                <a:spcPts val="3500"/>
              </a:lnSpc>
              <a:spcAft>
                <a:spcPts val="0"/>
              </a:spcAft>
              <a:buFont typeface="Wingdings" panose="05000000000000000000" pitchFamily="2" charset="2"/>
              <a:buChar char="ü"/>
              <a:defRPr/>
            </a:pPr>
            <a:r>
              <a:rPr lang="zh-TW" altLang="en-US" b="1" dirty="0" smtClean="0">
                <a:solidFill>
                  <a:srgbClr val="002060"/>
                </a:solidFill>
                <a:latin typeface="微軟正黑體" panose="020B0604030504040204" pitchFamily="34" charset="-120"/>
                <a:ea typeface="微軟正黑體" panose="020B0604030504040204" pitchFamily="34" charset="-120"/>
              </a:rPr>
              <a:t>增</a:t>
            </a:r>
            <a:r>
              <a:rPr lang="zh-TW" altLang="en-US" b="1" dirty="0">
                <a:solidFill>
                  <a:srgbClr val="002060"/>
                </a:solidFill>
                <a:latin typeface="微軟正黑體" panose="020B0604030504040204" pitchFamily="34" charset="-120"/>
                <a:ea typeface="微軟正黑體" panose="020B0604030504040204" pitchFamily="34" charset="-120"/>
              </a:rPr>
              <a:t>額錄取之名額，報請教育部核准</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pic>
        <p:nvPicPr>
          <p:cNvPr id="8" name="Picture 4" descr="http://www.itouchchina.com/wp-content/uploads/2013/05/723280_164919577334_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4963" y="5118100"/>
            <a:ext cx="2444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36001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46602"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0033CC"/>
                </a:solidFill>
                <a:latin typeface="微軟正黑體" panose="020B0604030504040204" pitchFamily="34" charset="-120"/>
                <a:ea typeface="微軟正黑體" panose="020B0604030504040204" pitchFamily="34" charset="-120"/>
              </a:rPr>
              <a:t>玖、</a:t>
            </a:r>
            <a:r>
              <a:rPr lang="zh-TW" altLang="en-US" sz="4000" b="1" dirty="0" smtClean="0">
                <a:solidFill>
                  <a:srgbClr val="0033CC"/>
                </a:solidFill>
                <a:latin typeface="微軟正黑體" panose="020B0604030504040204" pitchFamily="34" charset="-120"/>
                <a:ea typeface="微軟正黑體" panose="020B0604030504040204" pitchFamily="34" charset="-120"/>
              </a:rPr>
              <a:t>分發方式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增額錄取釋例</a:t>
            </a:r>
            <a:r>
              <a:rPr lang="en-US" altLang="zh-TW" sz="3600" b="1" dirty="0" smtClean="0">
                <a:solidFill>
                  <a:srgbClr val="0033CC"/>
                </a:solidFill>
                <a:latin typeface="微軟正黑體" panose="020B0604030504040204" pitchFamily="34" charset="-120"/>
                <a:ea typeface="微軟正黑體" panose="020B0604030504040204" pitchFamily="34" charset="-120"/>
              </a:rPr>
              <a:t>(3/3)</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916613" y="4748213"/>
            <a:ext cx="6215062" cy="1514575"/>
          </a:xfrm>
          <a:prstGeom prst="rect">
            <a:avLst/>
          </a:prstGeom>
          <a:solidFill>
            <a:srgbClr val="FDE4D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7" name="矩形 6"/>
          <p:cNvSpPr/>
          <p:nvPr/>
        </p:nvSpPr>
        <p:spPr>
          <a:xfrm>
            <a:off x="5875335" y="2382838"/>
            <a:ext cx="6275796" cy="1454249"/>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8" name="矩形 12"/>
          <p:cNvSpPr>
            <a:spLocks noChangeArrowheads="1"/>
          </p:cNvSpPr>
          <p:nvPr/>
        </p:nvSpPr>
        <p:spPr bwMode="auto">
          <a:xfrm>
            <a:off x="5957888" y="4817049"/>
            <a:ext cx="6132512" cy="139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2600"/>
              </a:lnSpc>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增額條件同上，假設免試生分發順位皆為第</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25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20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2500" b="1" u="sng"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20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25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；雖增額錄取超過</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，但因均為同一志願序，故皆為增額錄取。</a:t>
            </a:r>
            <a:endPar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內容版面配置區 2"/>
          <p:cNvSpPr txBox="1">
            <a:spLocks/>
          </p:cNvSpPr>
          <p:nvPr/>
        </p:nvSpPr>
        <p:spPr bwMode="auto">
          <a:xfrm>
            <a:off x="533400" y="1077913"/>
            <a:ext cx="10683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2800"/>
              </a:lnSpc>
              <a:spcBef>
                <a:spcPts val="600"/>
              </a:spcBef>
              <a:spcAft>
                <a:spcPts val="2400"/>
              </a:spcAft>
              <a:buFont typeface="Wingdings" panose="05000000000000000000" pitchFamily="2" charset="2"/>
              <a:buChar char="Ø"/>
            </a:pPr>
            <a:r>
              <a:rPr lang="zh-TW" altLang="en-US" sz="26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當分發順位相同，且招生名額不足分配時之釋例說明：</a:t>
            </a:r>
            <a:r>
              <a:rPr lang="en-US" altLang="zh-TW" sz="26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6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例一、國立臺北科技大學</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智慧自動化工程科：招生名額</a:t>
            </a:r>
            <a:r>
              <a:rPr lang="en-US" altLang="zh-TW" sz="2600" b="1" u="sng"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6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內容版面配置區 2"/>
          <p:cNvSpPr txBox="1">
            <a:spLocks/>
          </p:cNvSpPr>
          <p:nvPr/>
        </p:nvSpPr>
        <p:spPr bwMode="auto">
          <a:xfrm>
            <a:off x="5851526" y="2422525"/>
            <a:ext cx="6215062" cy="13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2700"/>
              </a:lnSpc>
              <a:spcBef>
                <a:spcPct val="0"/>
              </a:spcBef>
              <a:buFont typeface="Arial" panose="020B0604020202020204" pitchFamily="34" charset="0"/>
              <a:buNone/>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5%=1.2</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5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無條件進位為</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25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，假設免試生</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分發順位皆為第</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25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20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2500" b="1" u="sng"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20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25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，故增額錄取</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p>
        </p:txBody>
      </p:sp>
      <p:cxnSp>
        <p:nvCxnSpPr>
          <p:cNvPr id="11" name="直線接點 10"/>
          <p:cNvCxnSpPr/>
          <p:nvPr/>
        </p:nvCxnSpPr>
        <p:spPr>
          <a:xfrm>
            <a:off x="119063" y="4067175"/>
            <a:ext cx="118364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2" name="內容版面配置區 2"/>
          <p:cNvSpPr txBox="1">
            <a:spLocks/>
          </p:cNvSpPr>
          <p:nvPr/>
        </p:nvSpPr>
        <p:spPr>
          <a:xfrm>
            <a:off x="752475" y="4221163"/>
            <a:ext cx="7310438" cy="466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600"/>
              </a:lnSpc>
              <a:spcBef>
                <a:spcPts val="0"/>
              </a:spcBef>
              <a:spcAft>
                <a:spcPts val="0"/>
              </a:spcAft>
              <a:buFont typeface="Arial" panose="020B0604020202020204" pitchFamily="34" charset="0"/>
              <a:buNone/>
              <a:defRPr/>
            </a:pP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錄取標準</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600" b="1" u="sng"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9263" indent="-271463" fontAlgn="auto">
              <a:lnSpc>
                <a:spcPts val="2600"/>
              </a:lnSpc>
              <a:spcBef>
                <a:spcPts val="0"/>
              </a:spcBef>
              <a:spcAft>
                <a:spcPts val="0"/>
              </a:spcAft>
              <a:buFont typeface="Wingdings" panose="05000000000000000000" pitchFamily="2" charset="2"/>
              <a:buChar char="ü"/>
              <a:defRPr/>
            </a:pP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707755550"/>
              </p:ext>
            </p:extLst>
          </p:nvPr>
        </p:nvGraphicFramePr>
        <p:xfrm>
          <a:off x="279400" y="4800600"/>
          <a:ext cx="5595935" cy="1219200"/>
        </p:xfrm>
        <a:graphic>
          <a:graphicData uri="http://schemas.openxmlformats.org/drawingml/2006/table">
            <a:tbl>
              <a:tblPr firstRow="1" bandRow="1">
                <a:tableStyleId>{5C22544A-7EE6-4342-B048-85BDC9FD1C3A}</a:tableStyleId>
              </a:tblPr>
              <a:tblGrid>
                <a:gridCol w="1160030">
                  <a:extLst>
                    <a:ext uri="{9D8B030D-6E8A-4147-A177-3AD203B41FA5}">
                      <a16:colId xmlns:a16="http://schemas.microsoft.com/office/drawing/2014/main" val="20000"/>
                    </a:ext>
                  </a:extLst>
                </a:gridCol>
                <a:gridCol w="660860">
                  <a:extLst>
                    <a:ext uri="{9D8B030D-6E8A-4147-A177-3AD203B41FA5}">
                      <a16:colId xmlns:a16="http://schemas.microsoft.com/office/drawing/2014/main" val="20001"/>
                    </a:ext>
                  </a:extLst>
                </a:gridCol>
                <a:gridCol w="755009">
                  <a:extLst>
                    <a:ext uri="{9D8B030D-6E8A-4147-A177-3AD203B41FA5}">
                      <a16:colId xmlns:a16="http://schemas.microsoft.com/office/drawing/2014/main" val="20002"/>
                    </a:ext>
                  </a:extLst>
                </a:gridCol>
                <a:gridCol w="755009">
                  <a:extLst>
                    <a:ext uri="{9D8B030D-6E8A-4147-A177-3AD203B41FA5}">
                      <a16:colId xmlns:a16="http://schemas.microsoft.com/office/drawing/2014/main" val="20003"/>
                    </a:ext>
                  </a:extLst>
                </a:gridCol>
                <a:gridCol w="755009">
                  <a:extLst>
                    <a:ext uri="{9D8B030D-6E8A-4147-A177-3AD203B41FA5}">
                      <a16:colId xmlns:a16="http://schemas.microsoft.com/office/drawing/2014/main" val="20004"/>
                    </a:ext>
                  </a:extLst>
                </a:gridCol>
                <a:gridCol w="755009">
                  <a:extLst>
                    <a:ext uri="{9D8B030D-6E8A-4147-A177-3AD203B41FA5}">
                      <a16:colId xmlns:a16="http://schemas.microsoft.com/office/drawing/2014/main" val="20005"/>
                    </a:ext>
                  </a:extLst>
                </a:gridCol>
                <a:gridCol w="755009">
                  <a:extLst>
                    <a:ext uri="{9D8B030D-6E8A-4147-A177-3AD203B41FA5}">
                      <a16:colId xmlns:a16="http://schemas.microsoft.com/office/drawing/2014/main" val="20006"/>
                    </a:ext>
                  </a:extLst>
                </a:gridCol>
              </a:tblGrid>
              <a:tr h="1422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免試生</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tc>
                <a:tc rowSpan="3">
                  <a:txBody>
                    <a:bodyPr/>
                    <a:lstStyle/>
                    <a:p>
                      <a:pPr marL="0" algn="ctr" defTabSz="914400" rtl="0" eaLnBrk="1" latinLnBrk="0" hangingPunct="1"/>
                      <a:r>
                        <a:rPr lang="en-US" altLang="zh-TW"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1~23</a:t>
                      </a:r>
                      <a:r>
                        <a:rPr lang="zh-TW" altLang="en-US"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zh-TW" altLang="en-US" sz="18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nchor="ct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甲</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R w="28575" cap="flat" cmpd="sng" algn="ctr">
                      <a:solidFill>
                        <a:srgbClr val="FF0000"/>
                      </a:solidFill>
                      <a:prstDash val="solid"/>
                      <a:round/>
                      <a:headEnd type="none" w="med" len="med"/>
                      <a:tailEnd type="none" w="med" len="med"/>
                    </a:lnR>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丁</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L w="28575" cap="flat" cmpd="sng" algn="ctr">
                      <a:solidFill>
                        <a:srgbClr val="FF0000"/>
                      </a:solidFill>
                      <a:prstDash val="solid"/>
                      <a:round/>
                      <a:headEnd type="none" w="med" len="med"/>
                      <a:tailEnd type="none" w="med" len="med"/>
                    </a:lnL>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辰</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3708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分發順位</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tc>
                <a:tc vMerge="1">
                  <a:txBody>
                    <a:bodyPr/>
                    <a:lstStyle/>
                    <a:p>
                      <a:endParaRPr lang="zh-TW" altLang="en-US" dirty="0"/>
                    </a:p>
                  </a:txBody>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370840">
                <a:tc>
                  <a:txBody>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endPar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tc>
                <a:tc vMerge="1">
                  <a:txBody>
                    <a:bodyPr/>
                    <a:lstStyle/>
                    <a:p>
                      <a:endParaRPr lang="zh-TW" altLang="en-US" dirty="0"/>
                    </a:p>
                  </a:txBody>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R w="28575" cap="flat" cmpd="sng" algn="ctr">
                      <a:solidFill>
                        <a:srgbClr val="FF0000"/>
                      </a:solidFill>
                      <a:prstDash val="solid"/>
                      <a:round/>
                      <a:headEnd type="none" w="med" len="med"/>
                      <a:tailEnd type="none" w="med" len="med"/>
                    </a:lnR>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L w="28575" cap="flat" cmpd="sng" algn="ctr">
                      <a:solidFill>
                        <a:srgbClr val="FF0000"/>
                      </a:solidFill>
                      <a:prstDash val="solid"/>
                      <a:round/>
                      <a:headEnd type="none" w="med" len="med"/>
                      <a:tailEnd type="none" w="med" len="med"/>
                    </a:lnL>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14" name="矩形 6"/>
          <p:cNvSpPr>
            <a:spLocks noChangeArrowheads="1"/>
          </p:cNvSpPr>
          <p:nvPr/>
        </p:nvSpPr>
        <p:spPr bwMode="auto">
          <a:xfrm>
            <a:off x="3846513" y="358775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7"/>
          <p:cNvSpPr>
            <a:spLocks noChangeArrowheads="1"/>
          </p:cNvSpPr>
          <p:nvPr/>
        </p:nvSpPr>
        <p:spPr bwMode="auto">
          <a:xfrm>
            <a:off x="3735388" y="59817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413776249"/>
              </p:ext>
            </p:extLst>
          </p:nvPr>
        </p:nvGraphicFramePr>
        <p:xfrm>
          <a:off x="365125" y="2422525"/>
          <a:ext cx="4841875" cy="1219200"/>
        </p:xfrm>
        <a:graphic>
          <a:graphicData uri="http://schemas.openxmlformats.org/drawingml/2006/table">
            <a:tbl>
              <a:tblPr firstRow="1" bandRow="1">
                <a:tableStyleId>{5C22544A-7EE6-4342-B048-85BDC9FD1C3A}</a:tableStyleId>
              </a:tblPr>
              <a:tblGrid>
                <a:gridCol w="1160257">
                  <a:extLst>
                    <a:ext uri="{9D8B030D-6E8A-4147-A177-3AD203B41FA5}">
                      <a16:colId xmlns:a16="http://schemas.microsoft.com/office/drawing/2014/main" val="20000"/>
                    </a:ext>
                  </a:extLst>
                </a:gridCol>
                <a:gridCol w="660990">
                  <a:extLst>
                    <a:ext uri="{9D8B030D-6E8A-4147-A177-3AD203B41FA5}">
                      <a16:colId xmlns:a16="http://schemas.microsoft.com/office/drawing/2014/main" val="20001"/>
                    </a:ext>
                  </a:extLst>
                </a:gridCol>
                <a:gridCol w="755157">
                  <a:extLst>
                    <a:ext uri="{9D8B030D-6E8A-4147-A177-3AD203B41FA5}">
                      <a16:colId xmlns:a16="http://schemas.microsoft.com/office/drawing/2014/main" val="20002"/>
                    </a:ext>
                  </a:extLst>
                </a:gridCol>
                <a:gridCol w="755157">
                  <a:extLst>
                    <a:ext uri="{9D8B030D-6E8A-4147-A177-3AD203B41FA5}">
                      <a16:colId xmlns:a16="http://schemas.microsoft.com/office/drawing/2014/main" val="20003"/>
                    </a:ext>
                  </a:extLst>
                </a:gridCol>
                <a:gridCol w="755157">
                  <a:extLst>
                    <a:ext uri="{9D8B030D-6E8A-4147-A177-3AD203B41FA5}">
                      <a16:colId xmlns:a16="http://schemas.microsoft.com/office/drawing/2014/main" val="20004"/>
                    </a:ext>
                  </a:extLst>
                </a:gridCol>
                <a:gridCol w="755157">
                  <a:extLst>
                    <a:ext uri="{9D8B030D-6E8A-4147-A177-3AD203B41FA5}">
                      <a16:colId xmlns:a16="http://schemas.microsoft.com/office/drawing/2014/main" val="20005"/>
                    </a:ext>
                  </a:extLst>
                </a:gridCol>
              </a:tblGrid>
              <a:tr h="1422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免試生</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tc>
                <a:tc rowSpan="3">
                  <a:txBody>
                    <a:bodyPr/>
                    <a:lstStyle/>
                    <a:p>
                      <a:pPr marL="0" algn="ctr" defTabSz="914400" rtl="0" eaLnBrk="1" latinLnBrk="0" hangingPunct="1"/>
                      <a:r>
                        <a:rPr lang="en-US" altLang="zh-TW"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1~23</a:t>
                      </a:r>
                      <a:r>
                        <a:rPr lang="zh-TW" altLang="en-US"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zh-TW" altLang="en-US" sz="18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nchor="ct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甲</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R w="28575" cap="flat" cmpd="sng" algn="ctr">
                      <a:solidFill>
                        <a:srgbClr val="FF0000"/>
                      </a:solidFill>
                      <a:prstDash val="solid"/>
                      <a:round/>
                      <a:headEnd type="none" w="med" len="med"/>
                      <a:tailEnd type="none" w="med" len="med"/>
                    </a:lnR>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丁</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3708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分發順位</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tc>
                <a:tc vMerge="1">
                  <a:txBody>
                    <a:bodyPr/>
                    <a:lstStyle/>
                    <a:p>
                      <a:endParaRPr lang="zh-TW" altLang="en-US" dirty="0"/>
                    </a:p>
                  </a:txBody>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370840">
                <a:tc>
                  <a:txBody>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endPar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tc>
                <a:tc vMerge="1">
                  <a:txBody>
                    <a:bodyPr/>
                    <a:lstStyle/>
                    <a:p>
                      <a:endParaRPr lang="zh-TW" altLang="en-US" dirty="0"/>
                    </a:p>
                  </a:txBody>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R w="28575" cap="flat" cmpd="sng" algn="ctr">
                      <a:solidFill>
                        <a:srgbClr val="FF0000"/>
                      </a:solidFill>
                      <a:prstDash val="solid"/>
                      <a:round/>
                      <a:headEnd type="none" w="med" len="med"/>
                      <a:tailEnd type="none" w="med" len="med"/>
                    </a:lnR>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52" marR="91452">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17" name="向下箭號 16"/>
          <p:cNvSpPr/>
          <p:nvPr/>
        </p:nvSpPr>
        <p:spPr>
          <a:xfrm>
            <a:off x="3948113" y="2203450"/>
            <a:ext cx="246062" cy="285750"/>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18" name="向下箭號 17"/>
          <p:cNvSpPr/>
          <p:nvPr/>
        </p:nvSpPr>
        <p:spPr>
          <a:xfrm>
            <a:off x="3859213" y="4579938"/>
            <a:ext cx="246062" cy="285750"/>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8397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p:nvPr/>
        </p:nvSpPr>
        <p:spPr>
          <a:xfrm rot="16200000">
            <a:off x="9494535" y="1734164"/>
            <a:ext cx="370795" cy="36445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3"/>
          <p:cNvSpPr/>
          <p:nvPr/>
        </p:nvSpPr>
        <p:spPr>
          <a:xfrm rot="16200000">
            <a:off x="1828607" y="3409810"/>
            <a:ext cx="370795" cy="1121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標題 1"/>
          <p:cNvSpPr txBox="1">
            <a:spLocks/>
          </p:cNvSpPr>
          <p:nvPr/>
        </p:nvSpPr>
        <p:spPr>
          <a:xfrm>
            <a:off x="742401" y="3651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拾、報到及放棄</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cxnSp>
        <p:nvCxnSpPr>
          <p:cNvPr id="6" name="Straight Connector 5"/>
          <p:cNvCxnSpPr/>
          <p:nvPr/>
        </p:nvCxnSpPr>
        <p:spPr>
          <a:xfrm rot="5400000">
            <a:off x="-2575679" y="3478275"/>
            <a:ext cx="65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88321" y="1211200"/>
            <a:ext cx="1260000" cy="1260000"/>
            <a:chOff x="88321" y="1211200"/>
            <a:chExt cx="1260000" cy="1260000"/>
          </a:xfrm>
        </p:grpSpPr>
        <p:grpSp>
          <p:nvGrpSpPr>
            <p:cNvPr id="7" name="Group 11"/>
            <p:cNvGrpSpPr/>
            <p:nvPr/>
          </p:nvGrpSpPr>
          <p:grpSpPr>
            <a:xfrm>
              <a:off x="88321" y="1211200"/>
              <a:ext cx="1260000" cy="1260000"/>
              <a:chOff x="1835696" y="2517293"/>
              <a:chExt cx="792088" cy="792088"/>
            </a:xfrm>
          </p:grpSpPr>
          <p:sp>
            <p:nvSpPr>
              <p:cNvPr id="8" name="Diamond 12"/>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13"/>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 name="文字方塊 1"/>
            <p:cNvSpPr txBox="1"/>
            <p:nvPr/>
          </p:nvSpPr>
          <p:spPr>
            <a:xfrm>
              <a:off x="266915" y="1579590"/>
              <a:ext cx="902811" cy="523220"/>
            </a:xfrm>
            <a:prstGeom prst="rect">
              <a:avLst/>
            </a:prstGeom>
            <a:noFill/>
          </p:spPr>
          <p:txBody>
            <a:bodyPr wrap="none" rtlCol="0">
              <a:spAutoFit/>
            </a:bodyPr>
            <a:lstStyle/>
            <a:p>
              <a:r>
                <a:rPr lang="zh-TW" altLang="en-US" sz="2800" b="1" dirty="0" smtClean="0">
                  <a:solidFill>
                    <a:srgbClr val="0033CC"/>
                  </a:solidFill>
                  <a:latin typeface="微軟正黑體" panose="020B0604030504040204" pitchFamily="34" charset="-120"/>
                  <a:ea typeface="微軟正黑體" panose="020B0604030504040204" pitchFamily="34" charset="-120"/>
                </a:rPr>
                <a:t>報到</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grpSp>
        <p:nvGrpSpPr>
          <p:cNvPr id="19" name="群組 18"/>
          <p:cNvGrpSpPr/>
          <p:nvPr/>
        </p:nvGrpSpPr>
        <p:grpSpPr>
          <a:xfrm>
            <a:off x="88321" y="3078957"/>
            <a:ext cx="1260000" cy="1260000"/>
            <a:chOff x="88321" y="3333484"/>
            <a:chExt cx="1260000" cy="1260000"/>
          </a:xfrm>
        </p:grpSpPr>
        <p:grpSp>
          <p:nvGrpSpPr>
            <p:cNvPr id="13" name="Group 10"/>
            <p:cNvGrpSpPr/>
            <p:nvPr/>
          </p:nvGrpSpPr>
          <p:grpSpPr>
            <a:xfrm>
              <a:off x="88321" y="3333484"/>
              <a:ext cx="1260000" cy="1260000"/>
              <a:chOff x="1835696" y="2517293"/>
              <a:chExt cx="792088" cy="792088"/>
            </a:xfrm>
          </p:grpSpPr>
          <p:sp>
            <p:nvSpPr>
              <p:cNvPr id="14" name="Diamond 9"/>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8"/>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6" name="文字方塊 15"/>
            <p:cNvSpPr txBox="1"/>
            <p:nvPr/>
          </p:nvSpPr>
          <p:spPr>
            <a:xfrm>
              <a:off x="255757" y="3701874"/>
              <a:ext cx="902811" cy="523220"/>
            </a:xfrm>
            <a:prstGeom prst="rect">
              <a:avLst/>
            </a:prstGeom>
            <a:noFill/>
          </p:spPr>
          <p:txBody>
            <a:bodyPr wrap="none" rtlCol="0">
              <a:spAutoFit/>
            </a:bodyPr>
            <a:lstStyle/>
            <a:p>
              <a:r>
                <a:rPr lang="zh-TW" altLang="en-US" sz="2800" b="1" dirty="0" smtClean="0">
                  <a:solidFill>
                    <a:srgbClr val="0033CC"/>
                  </a:solidFill>
                  <a:latin typeface="微軟正黑體" panose="020B0604030504040204" pitchFamily="34" charset="-120"/>
                  <a:ea typeface="微軟正黑體" panose="020B0604030504040204" pitchFamily="34" charset="-120"/>
                </a:rPr>
                <a:t>放棄</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grpSp>
        <p:nvGrpSpPr>
          <p:cNvPr id="20" name="群組 19"/>
          <p:cNvGrpSpPr/>
          <p:nvPr/>
        </p:nvGrpSpPr>
        <p:grpSpPr>
          <a:xfrm>
            <a:off x="76221" y="5057346"/>
            <a:ext cx="1261884" cy="1260000"/>
            <a:chOff x="76221" y="5179896"/>
            <a:chExt cx="1261884" cy="1260000"/>
          </a:xfrm>
        </p:grpSpPr>
        <p:grpSp>
          <p:nvGrpSpPr>
            <p:cNvPr id="10" name="Group 10"/>
            <p:cNvGrpSpPr/>
            <p:nvPr/>
          </p:nvGrpSpPr>
          <p:grpSpPr>
            <a:xfrm>
              <a:off x="78105" y="5179896"/>
              <a:ext cx="1260000" cy="1260000"/>
              <a:chOff x="1835696" y="2517293"/>
              <a:chExt cx="792088" cy="792088"/>
            </a:xfrm>
          </p:grpSpPr>
          <p:sp>
            <p:nvSpPr>
              <p:cNvPr id="11" name="Diamond 9"/>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8"/>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7" name="文字方塊 16"/>
            <p:cNvSpPr txBox="1"/>
            <p:nvPr/>
          </p:nvSpPr>
          <p:spPr>
            <a:xfrm>
              <a:off x="76221" y="5548286"/>
              <a:ext cx="1261884" cy="523220"/>
            </a:xfrm>
            <a:prstGeom prst="rect">
              <a:avLst/>
            </a:prstGeom>
            <a:noFill/>
          </p:spPr>
          <p:txBody>
            <a:bodyPr wrap="none" rtlCol="0">
              <a:spAutoFit/>
            </a:bodyPr>
            <a:lstStyle/>
            <a:p>
              <a:r>
                <a:rPr lang="zh-TW" altLang="en-US" sz="2800" b="1" dirty="0" smtClean="0">
                  <a:solidFill>
                    <a:srgbClr val="0033CC"/>
                  </a:solidFill>
                  <a:latin typeface="微軟正黑體" panose="020B0604030504040204" pitchFamily="34" charset="-120"/>
                  <a:ea typeface="微軟正黑體" panose="020B0604030504040204" pitchFamily="34" charset="-120"/>
                </a:rPr>
                <a:t>未放棄</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sp>
        <p:nvSpPr>
          <p:cNvPr id="3" name="文字方塊 2"/>
          <p:cNvSpPr txBox="1"/>
          <p:nvPr/>
        </p:nvSpPr>
        <p:spPr>
          <a:xfrm>
            <a:off x="1358538" y="1211200"/>
            <a:ext cx="10244142" cy="4978414"/>
          </a:xfrm>
          <a:prstGeom prst="rect">
            <a:avLst/>
          </a:prstGeom>
          <a:noFill/>
        </p:spPr>
        <p:txBody>
          <a:bodyPr wrap="square" rtlCol="0">
            <a:spAutoFit/>
          </a:bodyPr>
          <a:lstStyle/>
          <a:p>
            <a:pPr>
              <a:lnSpc>
                <a:spcPts val="3300"/>
              </a:lnSpc>
              <a:spcBef>
                <a:spcPts val="1200"/>
              </a:spcBef>
              <a:spcAft>
                <a:spcPts val="2400"/>
              </a:spcAft>
              <a:buClr>
                <a:schemeClr val="accent2"/>
              </a:buClr>
            </a:pPr>
            <a:r>
              <a:rPr lang="zh-TW" altLang="en-US" sz="2400" b="1" dirty="0">
                <a:solidFill>
                  <a:srgbClr val="0070C0"/>
                </a:solidFill>
                <a:latin typeface="微軟正黑體" panose="020B0604030504040204" pitchFamily="34" charset="-120"/>
                <a:ea typeface="微軟正黑體" panose="020B0604030504040204" pitchFamily="34" charset="-120"/>
              </a:rPr>
              <a:t>依所錄取招生學校之報到規定辦理報到手續，</a:t>
            </a:r>
            <a:r>
              <a:rPr lang="zh-TW" altLang="en-US" sz="24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4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。錄取生請務必詳閱所錄取招生學校「錄取生報到相關資訊」之規定，或向所錄取學校查詢。</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lnSpc>
                <a:spcPts val="3300"/>
              </a:lnSpc>
              <a:spcBef>
                <a:spcPts val="1200"/>
              </a:spcBef>
              <a:spcAft>
                <a:spcPts val="600"/>
              </a:spcAft>
              <a:buClr>
                <a:schemeClr val="accent2"/>
              </a:buClr>
            </a:pPr>
            <a:r>
              <a:rPr lang="zh-TW" altLang="en-US" sz="2400" b="1" dirty="0">
                <a:solidFill>
                  <a:srgbClr val="0070C0"/>
                </a:solidFill>
                <a:latin typeface="微軟正黑體" panose="020B0604030504040204" pitchFamily="34" charset="-120"/>
                <a:ea typeface="微軟正黑體" panose="020B0604030504040204" pitchFamily="34" charset="-120"/>
              </a:rPr>
              <a:t>錄取生完成報到後，如欲放棄錄取資格者，應填寫</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110</a:t>
            </a:r>
            <a:r>
              <a:rPr lang="zh-TW" altLang="en-US" sz="2400" b="1" dirty="0">
                <a:solidFill>
                  <a:srgbClr val="C00000"/>
                </a:solidFill>
                <a:latin typeface="微軟正黑體" panose="020B0604030504040204" pitchFamily="34" charset="-120"/>
                <a:ea typeface="微軟正黑體" panose="020B0604030504040204" pitchFamily="34" charset="-120"/>
              </a:rPr>
              <a:t>學年度五專優先免試入學錄取報到生放棄錄取資格聲明書」</a:t>
            </a:r>
            <a:r>
              <a:rPr lang="zh-TW" altLang="en-US" sz="2400" b="1" dirty="0">
                <a:solidFill>
                  <a:srgbClr val="0070C0"/>
                </a:solidFill>
                <a:latin typeface="微軟正黑體" panose="020B0604030504040204" pitchFamily="34" charset="-120"/>
                <a:ea typeface="微軟正黑體" panose="020B0604030504040204" pitchFamily="34" charset="-120"/>
              </a:rPr>
              <a:t>，於</a:t>
            </a:r>
            <a:r>
              <a:rPr lang="en-US" altLang="zh-TW" sz="2400" b="1" dirty="0">
                <a:solidFill>
                  <a:srgbClr val="C00000"/>
                </a:solidFill>
                <a:latin typeface="微軟正黑體" panose="020B0604030504040204" pitchFamily="34" charset="-120"/>
                <a:ea typeface="微軟正黑體" panose="020B0604030504040204" pitchFamily="34" charset="-120"/>
              </a:rPr>
              <a:t>110</a:t>
            </a:r>
            <a:r>
              <a:rPr lang="zh-TW" altLang="en-US" sz="2400" b="1" dirty="0">
                <a:solidFill>
                  <a:srgbClr val="C00000"/>
                </a:solidFill>
                <a:latin typeface="微軟正黑體" panose="020B0604030504040204" pitchFamily="34" charset="-120"/>
                <a:ea typeface="微軟正黑體" panose="020B0604030504040204" pitchFamily="34" charset="-120"/>
              </a:rPr>
              <a:t>年</a:t>
            </a:r>
            <a:r>
              <a:rPr lang="en-US" altLang="zh-TW" sz="2400" b="1" dirty="0">
                <a:solidFill>
                  <a:srgbClr val="C00000"/>
                </a:solidFill>
                <a:latin typeface="微軟正黑體" panose="020B0604030504040204" pitchFamily="34" charset="-120"/>
                <a:ea typeface="微軟正黑體" panose="020B0604030504040204" pitchFamily="34" charset="-120"/>
              </a:rPr>
              <a:t>6</a:t>
            </a:r>
            <a:r>
              <a:rPr lang="zh-TW" altLang="en-US" sz="2400" b="1" dirty="0">
                <a:solidFill>
                  <a:srgbClr val="C00000"/>
                </a:solidFill>
                <a:latin typeface="微軟正黑體" panose="020B0604030504040204" pitchFamily="34" charset="-120"/>
                <a:ea typeface="微軟正黑體" panose="020B0604030504040204" pitchFamily="34" charset="-120"/>
              </a:rPr>
              <a:t>月</a:t>
            </a:r>
            <a:r>
              <a:rPr lang="en-US" altLang="zh-TW" sz="2400" b="1" dirty="0">
                <a:solidFill>
                  <a:srgbClr val="C00000"/>
                </a:solidFill>
                <a:latin typeface="微軟正黑體" panose="020B0604030504040204" pitchFamily="34" charset="-120"/>
                <a:ea typeface="微軟正黑體" panose="020B0604030504040204" pitchFamily="34" charset="-120"/>
              </a:rPr>
              <a:t>15</a:t>
            </a:r>
            <a:r>
              <a:rPr lang="zh-TW" altLang="en-US" sz="2400" b="1" dirty="0">
                <a:solidFill>
                  <a:srgbClr val="C00000"/>
                </a:solidFill>
                <a:latin typeface="微軟正黑體" panose="020B0604030504040204" pitchFamily="34" charset="-120"/>
                <a:ea typeface="微軟正黑體" panose="020B0604030504040204" pitchFamily="34" charset="-120"/>
              </a:rPr>
              <a:t>日（星期二）</a:t>
            </a:r>
            <a:r>
              <a:rPr lang="en-US" altLang="zh-TW" sz="2400" b="1" dirty="0">
                <a:solidFill>
                  <a:srgbClr val="C00000"/>
                </a:solidFill>
                <a:latin typeface="微軟正黑體" panose="020B0604030504040204" pitchFamily="34" charset="-120"/>
                <a:ea typeface="微軟正黑體" panose="020B0604030504040204" pitchFamily="34" charset="-120"/>
              </a:rPr>
              <a:t>15:00</a:t>
            </a:r>
            <a:r>
              <a:rPr lang="zh-TW" altLang="en-US" sz="2400" b="1" dirty="0">
                <a:solidFill>
                  <a:srgbClr val="C00000"/>
                </a:solidFill>
                <a:latin typeface="微軟正黑體" panose="020B0604030504040204" pitchFamily="34" charset="-120"/>
                <a:ea typeface="微軟正黑體" panose="020B0604030504040204" pitchFamily="34" charset="-120"/>
              </a:rPr>
              <a:t>前</a:t>
            </a:r>
            <a:r>
              <a:rPr lang="zh-TW" altLang="en-US" sz="24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lnSpc>
                <a:spcPts val="3300"/>
              </a:lnSpc>
              <a:spcBef>
                <a:spcPts val="3600"/>
              </a:spcBef>
              <a:spcAft>
                <a:spcPts val="600"/>
              </a:spcAft>
              <a:buClr>
                <a:schemeClr val="accent2"/>
              </a:buClr>
            </a:pPr>
            <a:r>
              <a:rPr lang="zh-TW" altLang="en-US" sz="2400" b="1" dirty="0" smtClean="0">
                <a:solidFill>
                  <a:srgbClr val="0070C0"/>
                </a:solidFill>
                <a:latin typeface="微軟正黑體" panose="020B0604030504040204" pitchFamily="34" charset="-120"/>
                <a:ea typeface="微軟正黑體" panose="020B0604030504040204" pitchFamily="34" charset="-120"/>
              </a:rPr>
              <a:t>錄取</a:t>
            </a:r>
            <a:r>
              <a:rPr lang="zh-TW" altLang="en-US" sz="2400" b="1" dirty="0">
                <a:solidFill>
                  <a:srgbClr val="0070C0"/>
                </a:solidFill>
                <a:latin typeface="微軟正黑體" panose="020B0604030504040204" pitchFamily="34" charset="-120"/>
                <a:ea typeface="微軟正黑體" panose="020B0604030504040204" pitchFamily="34" charset="-120"/>
              </a:rPr>
              <a:t>生已完成報到且</a:t>
            </a:r>
            <a:r>
              <a:rPr lang="zh-TW" altLang="en-US" sz="2400" b="1" dirty="0">
                <a:solidFill>
                  <a:srgbClr val="C00000"/>
                </a:solidFill>
                <a:latin typeface="微軟正黑體" panose="020B0604030504040204" pitchFamily="34" charset="-120"/>
                <a:ea typeface="微軟正黑體" panose="020B0604030504040204" pitchFamily="34" charset="-120"/>
              </a:rPr>
              <a:t>未聲明放棄錄取資格</a:t>
            </a:r>
            <a:r>
              <a:rPr kumimoji="1" lang="zh-TW" altLang="zh-TW" sz="24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400" b="1" dirty="0">
                <a:solidFill>
                  <a:srgbClr val="C00000"/>
                </a:solidFill>
                <a:latin typeface="微軟正黑體" panose="020B0604030504040204" pitchFamily="34" charset="-120"/>
                <a:ea typeface="微軟正黑體" panose="020B0604030504040204" pitchFamily="34" charset="-120"/>
              </a:rPr>
              <a:t>再</a:t>
            </a:r>
            <a:r>
              <a:rPr kumimoji="1" lang="zh-TW" altLang="zh-TW" sz="2400" b="1" dirty="0">
                <a:solidFill>
                  <a:srgbClr val="C00000"/>
                </a:solidFill>
                <a:latin typeface="微軟正黑體" panose="020B0604030504040204" pitchFamily="34" charset="-120"/>
                <a:ea typeface="微軟正黑體" panose="020B0604030504040204" pitchFamily="34" charset="-120"/>
              </a:rPr>
              <a:t>參加</a:t>
            </a:r>
            <a:r>
              <a:rPr kumimoji="1" lang="zh-TW" altLang="en-US" sz="2400" b="1" dirty="0">
                <a:solidFill>
                  <a:srgbClr val="C00000"/>
                </a:solidFill>
                <a:latin typeface="微軟正黑體" panose="020B0604030504040204" pitchFamily="34" charset="-120"/>
                <a:ea typeface="微軟正黑體" panose="020B0604030504040204" pitchFamily="34" charset="-120"/>
              </a:rPr>
              <a:t>本學</a:t>
            </a:r>
            <a:r>
              <a:rPr kumimoji="1" lang="zh-TW" altLang="zh-TW" sz="2400" b="1" dirty="0">
                <a:solidFill>
                  <a:srgbClr val="C00000"/>
                </a:solidFill>
                <a:latin typeface="微軟正黑體" panose="020B0604030504040204" pitchFamily="34" charset="-120"/>
                <a:ea typeface="微軟正黑體" panose="020B0604030504040204" pitchFamily="34" charset="-120"/>
              </a:rPr>
              <a:t>年度</a:t>
            </a:r>
            <a:r>
              <a:rPr kumimoji="1" lang="zh-TW" altLang="en-US" sz="24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4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400" b="1" dirty="0">
                <a:solidFill>
                  <a:srgbClr val="C00000"/>
                </a:solidFill>
                <a:latin typeface="微軟正黑體" panose="020B0604030504040204" pitchFamily="34" charset="-120"/>
                <a:ea typeface="微軟正黑體" panose="020B0604030504040204" pitchFamily="34" charset="-120"/>
              </a:rPr>
              <a:t>招生，違者取消其五專優先免試入學錄取資格</a:t>
            </a:r>
            <a:r>
              <a:rPr kumimoji="1" lang="zh-TW" altLang="zh-TW" sz="2400" b="1" dirty="0" smtClean="0">
                <a:solidFill>
                  <a:srgbClr val="C00000"/>
                </a:solidFill>
                <a:latin typeface="微軟正黑體" panose="020B0604030504040204" pitchFamily="34" charset="-120"/>
                <a:ea typeface="微軟正黑體" panose="020B0604030504040204" pitchFamily="34" charset="-120"/>
              </a:rPr>
              <a:t>。</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
        <p:nvSpPr>
          <p:cNvPr id="23" name="Parallelogram 15">
            <a:extLst>
              <a:ext uri="{FF2B5EF4-FFF2-40B4-BE49-F238E27FC236}">
                <a16:creationId xmlns:a16="http://schemas.microsoft.com/office/drawing/2014/main" id="{7A9FBE9D-EE5A-4F1B-8EDD-3D011F43183E}"/>
              </a:ext>
            </a:extLst>
          </p:cNvPr>
          <p:cNvSpPr/>
          <p:nvPr/>
        </p:nvSpPr>
        <p:spPr>
          <a:xfrm flipH="1">
            <a:off x="9215439" y="498003"/>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44">
            <a:extLst>
              <a:ext uri="{FF2B5EF4-FFF2-40B4-BE49-F238E27FC236}">
                <a16:creationId xmlns:a16="http://schemas.microsoft.com/office/drawing/2014/main" id="{94195A6D-E3B2-4E10-BD54-AC5E4FED7A15}"/>
              </a:ext>
            </a:extLst>
          </p:cNvPr>
          <p:cNvSpPr>
            <a:spLocks noChangeAspect="1"/>
          </p:cNvSpPr>
          <p:nvPr/>
        </p:nvSpPr>
        <p:spPr>
          <a:xfrm>
            <a:off x="9994619" y="44558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575865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751110" y="110603"/>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拾壹、報名表件填寫範例</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343463338"/>
              </p:ext>
            </p:extLst>
          </p:nvPr>
        </p:nvGraphicFramePr>
        <p:xfrm>
          <a:off x="284162" y="1109773"/>
          <a:ext cx="6180137" cy="4410076"/>
        </p:xfrm>
        <a:graphic>
          <a:graphicData uri="http://schemas.openxmlformats.org/drawingml/2006/table">
            <a:tbl>
              <a:tblPr/>
              <a:tblGrid>
                <a:gridCol w="383583">
                  <a:extLst>
                    <a:ext uri="{9D8B030D-6E8A-4147-A177-3AD203B41FA5}">
                      <a16:colId xmlns:a16="http://schemas.microsoft.com/office/drawing/2014/main" val="1999123365"/>
                    </a:ext>
                  </a:extLst>
                </a:gridCol>
                <a:gridCol w="153105">
                  <a:extLst>
                    <a:ext uri="{9D8B030D-6E8A-4147-A177-3AD203B41FA5}">
                      <a16:colId xmlns:a16="http://schemas.microsoft.com/office/drawing/2014/main" val="655348820"/>
                    </a:ext>
                  </a:extLst>
                </a:gridCol>
                <a:gridCol w="240358">
                  <a:extLst>
                    <a:ext uri="{9D8B030D-6E8A-4147-A177-3AD203B41FA5}">
                      <a16:colId xmlns:a16="http://schemas.microsoft.com/office/drawing/2014/main" val="3028147165"/>
                    </a:ext>
                  </a:extLst>
                </a:gridCol>
                <a:gridCol w="1285743">
                  <a:extLst>
                    <a:ext uri="{9D8B030D-6E8A-4147-A177-3AD203B41FA5}">
                      <a16:colId xmlns:a16="http://schemas.microsoft.com/office/drawing/2014/main" val="2270820008"/>
                    </a:ext>
                  </a:extLst>
                </a:gridCol>
                <a:gridCol w="673329">
                  <a:extLst>
                    <a:ext uri="{9D8B030D-6E8A-4147-A177-3AD203B41FA5}">
                      <a16:colId xmlns:a16="http://schemas.microsoft.com/office/drawing/2014/main" val="914659645"/>
                    </a:ext>
                  </a:extLst>
                </a:gridCol>
                <a:gridCol w="1070082">
                  <a:extLst>
                    <a:ext uri="{9D8B030D-6E8A-4147-A177-3AD203B41FA5}">
                      <a16:colId xmlns:a16="http://schemas.microsoft.com/office/drawing/2014/main" val="2673871070"/>
                    </a:ext>
                  </a:extLst>
                </a:gridCol>
                <a:gridCol w="1446280">
                  <a:extLst>
                    <a:ext uri="{9D8B030D-6E8A-4147-A177-3AD203B41FA5}">
                      <a16:colId xmlns:a16="http://schemas.microsoft.com/office/drawing/2014/main" val="4230618896"/>
                    </a:ext>
                  </a:extLst>
                </a:gridCol>
                <a:gridCol w="537488">
                  <a:extLst>
                    <a:ext uri="{9D8B030D-6E8A-4147-A177-3AD203B41FA5}">
                      <a16:colId xmlns:a16="http://schemas.microsoft.com/office/drawing/2014/main" val="349192459"/>
                    </a:ext>
                  </a:extLst>
                </a:gridCol>
                <a:gridCol w="390169">
                  <a:extLst>
                    <a:ext uri="{9D8B030D-6E8A-4147-A177-3AD203B41FA5}">
                      <a16:colId xmlns:a16="http://schemas.microsoft.com/office/drawing/2014/main" val="2919087388"/>
                    </a:ext>
                  </a:extLst>
                </a:gridCol>
              </a:tblGrid>
              <a:tr h="23018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7780" marR="17780"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7780" marR="17780"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3510842943"/>
                  </a:ext>
                </a:extLst>
              </a:tr>
              <a:tr h="257175">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陳筱玲</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A234567890</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4016289722"/>
                  </a:ext>
                </a:extLst>
              </a:tr>
              <a:tr h="48895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2004810"/>
                  </a:ext>
                </a:extLst>
              </a:tr>
              <a:tr h="614363">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新北市</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0250372"/>
                  </a:ext>
                </a:extLst>
              </a:tr>
              <a:tr h="701675">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a:t>
                      </a:r>
                      <a:endPar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，累計滿</a:t>
                      </a:r>
                      <a:r>
                        <a:rPr kumimoji="0" lang="en-US" altLang="zh-TW" sz="12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12.75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755147211"/>
                  </a:ext>
                </a:extLst>
              </a:tr>
              <a:tr h="45720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745825"/>
                  </a:ext>
                </a:extLst>
              </a:tr>
              <a:tr h="45720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5924722"/>
                  </a:ext>
                </a:extLst>
              </a:tr>
              <a:tr h="555625">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200" b="0" i="0" u="sng"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5230055"/>
                  </a:ext>
                </a:extLst>
              </a:tr>
              <a:tr h="500063">
                <a:tc gridSpan="8">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1936330206"/>
                  </a:ext>
                </a:extLst>
              </a:tr>
            </a:tbl>
          </a:graphicData>
        </a:graphic>
      </p:graphicFrame>
      <p:sp>
        <p:nvSpPr>
          <p:cNvPr id="6" name="文字方塊 17"/>
          <p:cNvSpPr txBox="1">
            <a:spLocks noChangeArrowheads="1"/>
          </p:cNvSpPr>
          <p:nvPr/>
        </p:nvSpPr>
        <p:spPr bwMode="auto">
          <a:xfrm>
            <a:off x="6758037" y="362676"/>
            <a:ext cx="44315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000" b="1" dirty="0">
                <a:solidFill>
                  <a:srgbClr val="00B050"/>
                </a:solidFill>
                <a:latin typeface="微軟正黑體" panose="020B0604030504040204" pitchFamily="34" charset="-120"/>
                <a:ea typeface="微軟正黑體" panose="020B0604030504040204" pitchFamily="34" charset="-120"/>
              </a:rPr>
              <a:t>超額比序項目積分證明單</a:t>
            </a:r>
            <a:endParaRPr lang="en-US" altLang="zh-TW" sz="3000" b="1" dirty="0">
              <a:solidFill>
                <a:srgbClr val="00B050"/>
              </a:solidFill>
              <a:latin typeface="微軟正黑體" panose="020B0604030504040204" pitchFamily="34" charset="-120"/>
              <a:ea typeface="微軟正黑體" panose="020B0604030504040204" pitchFamily="34" charset="-120"/>
            </a:endParaRPr>
          </a:p>
          <a:p>
            <a:pPr eaLnBrk="1" hangingPunct="1"/>
            <a:r>
              <a:rPr lang="zh-TW" altLang="en-US" sz="3200" b="1" dirty="0" smtClean="0">
                <a:solidFill>
                  <a:srgbClr val="C00000"/>
                </a:solidFill>
                <a:latin typeface="微軟正黑體" panose="020B0604030504040204" pitchFamily="34" charset="-120"/>
                <a:ea typeface="微軟正黑體" panose="020B0604030504040204" pitchFamily="34" charset="-120"/>
              </a:rPr>
              <a:t>注意事項</a:t>
            </a:r>
            <a:endParaRPr lang="zh-TW" altLang="en-US" dirty="0"/>
          </a:p>
        </p:txBody>
      </p:sp>
      <p:sp>
        <p:nvSpPr>
          <p:cNvPr id="7" name="矩形 5"/>
          <p:cNvSpPr>
            <a:spLocks noChangeArrowheads="1"/>
          </p:cNvSpPr>
          <p:nvPr/>
        </p:nvSpPr>
        <p:spPr bwMode="auto">
          <a:xfrm>
            <a:off x="6330992" y="1789803"/>
            <a:ext cx="53958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33CC"/>
                </a:solidFill>
                <a:latin typeface="微軟正黑體" panose="020B0604030504040204" pitchFamily="34" charset="-120"/>
                <a:ea typeface="微軟正黑體" panose="020B0604030504040204" pitchFamily="34" charset="-120"/>
              </a:rPr>
              <a:t>    競賽項目</a:t>
            </a:r>
            <a:r>
              <a:rPr lang="zh-TW" altLang="en-US" sz="2400" b="1" dirty="0" smtClean="0">
                <a:solidFill>
                  <a:srgbClr val="0033CC"/>
                </a:solidFill>
                <a:latin typeface="微軟正黑體" panose="020B0604030504040204" pitchFamily="34" charset="-120"/>
                <a:ea typeface="微軟正黑體" panose="020B0604030504040204" pitchFamily="34" charset="-120"/>
              </a:rPr>
              <a:t>請填寫完整競賽年度、名稱</a:t>
            </a:r>
            <a:endParaRPr lang="en-US" altLang="zh-TW" sz="2400" b="1" dirty="0" smtClean="0">
              <a:solidFill>
                <a:srgbClr val="0033CC"/>
              </a:solidFill>
              <a:latin typeface="微軟正黑體" panose="020B0604030504040204" pitchFamily="34" charset="-120"/>
              <a:ea typeface="微軟正黑體" panose="020B0604030504040204" pitchFamily="34" charset="-120"/>
            </a:endParaRPr>
          </a:p>
          <a:p>
            <a:r>
              <a:rPr lang="en-US" altLang="zh-TW" sz="2400" b="1" dirty="0">
                <a:solidFill>
                  <a:srgbClr val="0033CC"/>
                </a:solidFill>
                <a:latin typeface="微軟正黑體" panose="020B0604030504040204" pitchFamily="34" charset="-120"/>
                <a:ea typeface="微軟正黑體" panose="020B0604030504040204" pitchFamily="34" charset="-120"/>
              </a:rPr>
              <a:t> </a:t>
            </a:r>
            <a:r>
              <a:rPr lang="en-US" altLang="zh-TW" sz="2400" b="1" dirty="0" smtClean="0">
                <a:solidFill>
                  <a:srgbClr val="0033CC"/>
                </a:solidFill>
                <a:latin typeface="微軟正黑體" panose="020B0604030504040204" pitchFamily="34" charset="-120"/>
                <a:ea typeface="微軟正黑體" panose="020B0604030504040204" pitchFamily="34" charset="-120"/>
              </a:rPr>
              <a:t>   </a:t>
            </a:r>
            <a:r>
              <a:rPr lang="zh-TW" altLang="en-US" sz="2400" b="1" dirty="0" smtClean="0">
                <a:solidFill>
                  <a:srgbClr val="0033CC"/>
                </a:solidFill>
                <a:latin typeface="微軟正黑體" panose="020B0604030504040204" pitchFamily="34" charset="-120"/>
                <a:ea typeface="微軟正黑體" panose="020B0604030504040204" pitchFamily="34" charset="-120"/>
              </a:rPr>
              <a:t>、</a:t>
            </a:r>
            <a:r>
              <a:rPr lang="zh-TW" altLang="en-US" sz="2400" b="1" dirty="0">
                <a:solidFill>
                  <a:srgbClr val="0033CC"/>
                </a:solidFill>
                <a:latin typeface="微軟正黑體" panose="020B0604030504040204" pitchFamily="34" charset="-120"/>
                <a:ea typeface="微軟正黑體" panose="020B0604030504040204" pitchFamily="34" charset="-120"/>
              </a:rPr>
              <a:t>名次</a:t>
            </a:r>
            <a:r>
              <a:rPr lang="zh-TW" altLang="en-US" sz="2400" b="1" dirty="0" smtClean="0">
                <a:solidFill>
                  <a:srgbClr val="0033CC"/>
                </a:solidFill>
                <a:latin typeface="微軟正黑體" panose="020B0604030504040204" pitchFamily="34" charset="-120"/>
                <a:ea typeface="微軟正黑體" panose="020B0604030504040204" pitchFamily="34" charset="-120"/>
              </a:rPr>
              <a:t>，檢</a:t>
            </a:r>
            <a:r>
              <a:rPr lang="zh-TW" altLang="en-US" sz="2400" b="1" dirty="0">
                <a:solidFill>
                  <a:srgbClr val="0033CC"/>
                </a:solidFill>
                <a:latin typeface="微軟正黑體" panose="020B0604030504040204" pitchFamily="34" charset="-120"/>
                <a:ea typeface="微軟正黑體" panose="020B0604030504040204" pitchFamily="34" charset="-120"/>
              </a:rPr>
              <a:t>附得獎證明（獎狀）影</a:t>
            </a:r>
            <a:r>
              <a:rPr lang="zh-TW" altLang="en-US" sz="2400" b="1" dirty="0" smtClean="0">
                <a:solidFill>
                  <a:srgbClr val="0033CC"/>
                </a:solidFill>
                <a:latin typeface="微軟正黑體" panose="020B0604030504040204" pitchFamily="34" charset="-120"/>
                <a:ea typeface="微軟正黑體" panose="020B0604030504040204" pitchFamily="34" charset="-120"/>
              </a:rPr>
              <a:t>本</a:t>
            </a:r>
            <a:endParaRPr lang="en-US" altLang="zh-TW" sz="2400" b="1" dirty="0" smtClean="0">
              <a:solidFill>
                <a:srgbClr val="0033CC"/>
              </a:solidFill>
              <a:latin typeface="微軟正黑體" panose="020B0604030504040204" pitchFamily="34" charset="-120"/>
              <a:ea typeface="微軟正黑體" panose="020B0604030504040204" pitchFamily="34" charset="-120"/>
            </a:endParaRPr>
          </a:p>
          <a:p>
            <a:pPr eaLnBrk="1" hangingPunct="1"/>
            <a:r>
              <a:rPr lang="en-US" altLang="zh-TW" sz="2400" b="1" dirty="0">
                <a:solidFill>
                  <a:srgbClr val="0033CC"/>
                </a:solidFill>
                <a:latin typeface="微軟正黑體" panose="020B0604030504040204" pitchFamily="34" charset="-120"/>
                <a:ea typeface="微軟正黑體" panose="020B0604030504040204" pitchFamily="34" charset="-120"/>
              </a:rPr>
              <a:t> </a:t>
            </a:r>
            <a:r>
              <a:rPr lang="en-US" altLang="zh-TW" sz="2400" b="1" dirty="0" smtClean="0">
                <a:solidFill>
                  <a:srgbClr val="0033CC"/>
                </a:solidFill>
                <a:latin typeface="微軟正黑體" panose="020B0604030504040204" pitchFamily="34" charset="-120"/>
                <a:ea typeface="微軟正黑體" panose="020B0604030504040204" pitchFamily="34" charset="-120"/>
              </a:rPr>
              <a:t>   </a:t>
            </a:r>
            <a:r>
              <a:rPr lang="zh-TW" altLang="en-US" sz="2400" b="1" dirty="0" smtClean="0">
                <a:solidFill>
                  <a:srgbClr val="0033CC"/>
                </a:solidFill>
                <a:latin typeface="微軟正黑體" panose="020B0604030504040204" pitchFamily="34" charset="-120"/>
                <a:ea typeface="微軟正黑體" panose="020B0604030504040204" pitchFamily="34" charset="-120"/>
              </a:rPr>
              <a:t>以</a:t>
            </a:r>
            <a:r>
              <a:rPr lang="zh-TW" altLang="en-US" sz="2400" b="1" dirty="0">
                <a:solidFill>
                  <a:srgbClr val="0033CC"/>
                </a:solidFill>
                <a:latin typeface="微軟正黑體" panose="020B0604030504040204" pitchFamily="34" charset="-120"/>
                <a:ea typeface="微軟正黑體" panose="020B0604030504040204" pitchFamily="34" charset="-120"/>
              </a:rPr>
              <a:t>利查核。</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
        <p:nvSpPr>
          <p:cNvPr id="8" name="矩形 6"/>
          <p:cNvSpPr>
            <a:spLocks noChangeArrowheads="1"/>
          </p:cNvSpPr>
          <p:nvPr/>
        </p:nvSpPr>
        <p:spPr bwMode="auto">
          <a:xfrm>
            <a:off x="6330992" y="4023610"/>
            <a:ext cx="5527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33CC"/>
                </a:solidFill>
                <a:latin typeface="微軟正黑體" panose="020B0604030504040204" pitchFamily="34" charset="-120"/>
                <a:ea typeface="微軟正黑體" panose="020B0604030504040204" pitchFamily="34" charset="-120"/>
              </a:rPr>
              <a:t>     具弱勢身分者，須檢附有限期間之</a:t>
            </a:r>
            <a:r>
              <a:rPr lang="en-US" altLang="zh-TW" sz="2400" b="1" dirty="0">
                <a:solidFill>
                  <a:srgbClr val="0033CC"/>
                </a:solidFill>
                <a:latin typeface="微軟正黑體" panose="020B0604030504040204" pitchFamily="34" charset="-120"/>
                <a:ea typeface="微軟正黑體" panose="020B0604030504040204" pitchFamily="34" charset="-120"/>
              </a:rPr>
              <a:t/>
            </a:r>
            <a:br>
              <a:rPr lang="en-US" altLang="zh-TW" sz="2400" b="1" dirty="0">
                <a:solidFill>
                  <a:srgbClr val="0033CC"/>
                </a:solidFill>
                <a:latin typeface="微軟正黑體" panose="020B0604030504040204" pitchFamily="34" charset="-120"/>
                <a:ea typeface="微軟正黑體" panose="020B0604030504040204" pitchFamily="34" charset="-120"/>
              </a:rPr>
            </a:br>
            <a:r>
              <a:rPr lang="en-US" altLang="zh-TW" sz="24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身分證明文件，浮貼於報名表，以利</a:t>
            </a:r>
            <a:r>
              <a:rPr lang="en-US" altLang="zh-TW" sz="2400" b="1" dirty="0">
                <a:solidFill>
                  <a:srgbClr val="0033CC"/>
                </a:solidFill>
                <a:latin typeface="微軟正黑體" panose="020B0604030504040204" pitchFamily="34" charset="-120"/>
                <a:ea typeface="微軟正黑體" panose="020B0604030504040204" pitchFamily="34" charset="-120"/>
              </a:rPr>
              <a:t/>
            </a:r>
            <a:br>
              <a:rPr lang="en-US" altLang="zh-TW" sz="2400" b="1" dirty="0">
                <a:solidFill>
                  <a:srgbClr val="0033CC"/>
                </a:solidFill>
                <a:latin typeface="微軟正黑體" panose="020B0604030504040204" pitchFamily="34" charset="-120"/>
                <a:ea typeface="微軟正黑體" panose="020B0604030504040204" pitchFamily="34" charset="-120"/>
              </a:rPr>
            </a:br>
            <a:r>
              <a:rPr lang="en-US" altLang="zh-TW" sz="24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審查及辦理報名費減免。</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
        <p:nvSpPr>
          <p:cNvPr id="13" name="文字方塊 32"/>
          <p:cNvSpPr txBox="1">
            <a:spLocks noChangeArrowheads="1"/>
          </p:cNvSpPr>
          <p:nvPr/>
        </p:nvSpPr>
        <p:spPr bwMode="auto">
          <a:xfrm>
            <a:off x="346784" y="732217"/>
            <a:ext cx="5827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度五專入學專用優先免試入學超額比序項目積分證明單</a:t>
            </a:r>
          </a:p>
        </p:txBody>
      </p:sp>
      <p:grpSp>
        <p:nvGrpSpPr>
          <p:cNvPr id="61" name="群組 60"/>
          <p:cNvGrpSpPr/>
          <p:nvPr/>
        </p:nvGrpSpPr>
        <p:grpSpPr>
          <a:xfrm>
            <a:off x="492125" y="5578491"/>
            <a:ext cx="8907463" cy="1224241"/>
            <a:chOff x="492125" y="5578491"/>
            <a:chExt cx="8907463" cy="1224241"/>
          </a:xfrm>
        </p:grpSpPr>
        <p:grpSp>
          <p:nvGrpSpPr>
            <p:cNvPr id="24" name="群組 4"/>
            <p:cNvGrpSpPr>
              <a:grpSpLocks/>
            </p:cNvGrpSpPr>
            <p:nvPr/>
          </p:nvGrpSpPr>
          <p:grpSpPr bwMode="auto">
            <a:xfrm>
              <a:off x="492125" y="5578491"/>
              <a:ext cx="8907463" cy="1224241"/>
              <a:chOff x="491996" y="5578209"/>
              <a:chExt cx="8907385" cy="1224638"/>
            </a:xfrm>
          </p:grpSpPr>
          <p:sp>
            <p:nvSpPr>
              <p:cNvPr id="34" name="矩形 18"/>
              <p:cNvSpPr>
                <a:spLocks noChangeArrowheads="1"/>
              </p:cNvSpPr>
              <p:nvPr/>
            </p:nvSpPr>
            <p:spPr bwMode="auto">
              <a:xfrm>
                <a:off x="6418905" y="5872030"/>
                <a:ext cx="2980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6694305" y="5900654"/>
                <a:ext cx="2555853" cy="412884"/>
              </a:xfrm>
              <a:prstGeom prst="rect">
                <a:avLst/>
              </a:prstGeom>
              <a:no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矩形 35"/>
              <p:cNvSpPr/>
              <p:nvPr/>
            </p:nvSpPr>
            <p:spPr>
              <a:xfrm>
                <a:off x="2085832" y="5578209"/>
                <a:ext cx="1712771" cy="12246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a:stCxn id="27" idx="3"/>
                <a:endCxn id="36" idx="3"/>
              </p:cNvCxnSpPr>
              <p:nvPr/>
            </p:nvCxnSpPr>
            <p:spPr>
              <a:xfrm flipH="1">
                <a:off x="3798603" y="6189293"/>
                <a:ext cx="2626882" cy="123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文字方塊 1"/>
              <p:cNvSpPr txBox="1">
                <a:spLocks noChangeArrowheads="1"/>
              </p:cNvSpPr>
              <p:nvPr/>
            </p:nvSpPr>
            <p:spPr bwMode="auto">
              <a:xfrm>
                <a:off x="491996" y="5865445"/>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400" dirty="0">
                    <a:latin typeface="標楷體" panose="03000509000000000000" pitchFamily="65" charset="-120"/>
                    <a:ea typeface="標楷體" panose="03000509000000000000" pitchFamily="65" charset="-120"/>
                  </a:rPr>
                  <a:t>就讀國中學校戳章</a:t>
                </a:r>
              </a:p>
            </p:txBody>
          </p:sp>
        </p:grpSp>
        <p:grpSp>
          <p:nvGrpSpPr>
            <p:cNvPr id="25" name="Group 38"/>
            <p:cNvGrpSpPr/>
            <p:nvPr/>
          </p:nvGrpSpPr>
          <p:grpSpPr>
            <a:xfrm rot="5101968">
              <a:off x="6382087" y="5666336"/>
              <a:ext cx="595944" cy="555420"/>
              <a:chOff x="131763" y="111125"/>
              <a:chExt cx="3802063" cy="3789363"/>
            </a:xfrm>
          </p:grpSpPr>
          <p:sp>
            <p:nvSpPr>
              <p:cNvPr id="26"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7"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8"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9"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0"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1"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2"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3"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nvGrpSpPr>
          <p:cNvPr id="48" name="群組 47"/>
          <p:cNvGrpSpPr/>
          <p:nvPr/>
        </p:nvGrpSpPr>
        <p:grpSpPr>
          <a:xfrm>
            <a:off x="1473775" y="5602250"/>
            <a:ext cx="2598574" cy="1445399"/>
            <a:chOff x="8419434" y="4685785"/>
            <a:chExt cx="3455013" cy="1595355"/>
          </a:xfrm>
        </p:grpSpPr>
        <p:sp>
          <p:nvSpPr>
            <p:cNvPr id="49" name="矩形 48"/>
            <p:cNvSpPr/>
            <p:nvPr/>
          </p:nvSpPr>
          <p:spPr>
            <a:xfrm rot="1872534">
              <a:off x="8419434" y="5675525"/>
              <a:ext cx="2302677" cy="409277"/>
            </a:xfrm>
            <a:prstGeom prst="rect">
              <a:avLst/>
            </a:prstGeom>
            <a:noFill/>
          </p:spPr>
          <p:txBody>
            <a:bodyPr wrap="none" lIns="91440" tIns="45720" rIns="91440" bIns="45720">
              <a:prstTxWarp prst="textArchUp">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grpSp>
          <p:nvGrpSpPr>
            <p:cNvPr id="50" name="群組 49"/>
            <p:cNvGrpSpPr/>
            <p:nvPr/>
          </p:nvGrpSpPr>
          <p:grpSpPr>
            <a:xfrm>
              <a:off x="8829698" y="4685785"/>
              <a:ext cx="3044749" cy="1595355"/>
              <a:chOff x="8829698" y="4685785"/>
              <a:chExt cx="3044749" cy="1595355"/>
            </a:xfrm>
          </p:grpSpPr>
          <p:sp>
            <p:nvSpPr>
              <p:cNvPr id="51" name="矩形 50"/>
              <p:cNvSpPr/>
              <p:nvPr/>
            </p:nvSpPr>
            <p:spPr>
              <a:xfrm>
                <a:off x="9980335" y="5889794"/>
                <a:ext cx="534093" cy="391346"/>
              </a:xfrm>
              <a:prstGeom prst="rect">
                <a:avLst/>
              </a:prstGeom>
              <a:noFill/>
            </p:spPr>
            <p:txBody>
              <a:bodyPr wrap="none" lIns="91440" tIns="45720" rIns="91440" bIns="45720">
                <a:prstTxWarp prst="textArchUp">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
            <p:nvSpPr>
              <p:cNvPr id="52" name="矩形 51"/>
              <p:cNvSpPr/>
              <p:nvPr/>
            </p:nvSpPr>
            <p:spPr>
              <a:xfrm rot="21030698">
                <a:off x="10393699" y="5847210"/>
                <a:ext cx="536730" cy="432399"/>
              </a:xfrm>
              <a:prstGeom prst="rect">
                <a:avLst/>
              </a:prstGeom>
              <a:noFill/>
            </p:spPr>
            <p:txBody>
              <a:bodyPr wrap="none" lIns="91440" tIns="45720" rIns="91440" bIns="45720">
                <a:prstTxWarp prst="textArchUp">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
            <p:nvSpPr>
              <p:cNvPr id="53" name="矩形 52"/>
              <p:cNvSpPr/>
              <p:nvPr/>
            </p:nvSpPr>
            <p:spPr>
              <a:xfrm rot="19410408">
                <a:off x="10897818" y="5711669"/>
                <a:ext cx="358008" cy="391346"/>
              </a:xfrm>
              <a:prstGeom prst="rect">
                <a:avLst/>
              </a:prstGeom>
              <a:noFill/>
            </p:spPr>
            <p:txBody>
              <a:bodyPr wrap="none" lIns="91440" tIns="45720" rIns="91440" bIns="45720">
                <a:prstTxWarp prst="textArchUp">
                  <a:avLst>
                    <a:gd name="adj" fmla="val 10770895"/>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grpSp>
            <p:nvGrpSpPr>
              <p:cNvPr id="54" name="群組 53"/>
              <p:cNvGrpSpPr/>
              <p:nvPr/>
            </p:nvGrpSpPr>
            <p:grpSpPr>
              <a:xfrm>
                <a:off x="8829698" y="4685785"/>
                <a:ext cx="3044749" cy="1295461"/>
                <a:chOff x="8829698" y="4685785"/>
                <a:chExt cx="3044749" cy="1295461"/>
              </a:xfrm>
            </p:grpSpPr>
            <p:sp>
              <p:nvSpPr>
                <p:cNvPr id="55" name="橢圓 54"/>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p:cNvSpPr txBox="1"/>
                <p:nvPr/>
              </p:nvSpPr>
              <p:spPr>
                <a:xfrm>
                  <a:off x="9493735" y="5015974"/>
                  <a:ext cx="1261885" cy="523220"/>
                </a:xfrm>
                <a:prstGeom prst="rect">
                  <a:avLst/>
                </a:prstGeom>
                <a:noFill/>
              </p:spPr>
              <p:txBody>
                <a:bodyPr wrap="none" rtlCol="0">
                  <a:spAutoFit/>
                </a:bodyPr>
                <a:lstStyle/>
                <a:p>
                  <a:r>
                    <a:rPr lang="zh-TW" altLang="en-US" sz="2800" b="1" dirty="0" smtClean="0">
                      <a:solidFill>
                        <a:srgbClr val="0000FF"/>
                      </a:solidFill>
                      <a:latin typeface="標楷體" panose="03000509000000000000" pitchFamily="65" charset="-120"/>
                      <a:ea typeface="標楷體" panose="03000509000000000000" pitchFamily="65" charset="-120"/>
                    </a:rPr>
                    <a:t>教務處</a:t>
                  </a:r>
                  <a:endParaRPr lang="zh-TW" altLang="en-US" sz="2800" b="1" dirty="0">
                    <a:solidFill>
                      <a:srgbClr val="0000FF"/>
                    </a:solidFill>
                    <a:latin typeface="標楷體" panose="03000509000000000000" pitchFamily="65" charset="-120"/>
                    <a:ea typeface="標楷體" panose="03000509000000000000" pitchFamily="65" charset="-120"/>
                  </a:endParaRPr>
                </a:p>
              </p:txBody>
            </p:sp>
            <p:sp>
              <p:nvSpPr>
                <p:cNvPr id="58" name="矩形 57"/>
                <p:cNvSpPr/>
                <p:nvPr/>
              </p:nvSpPr>
              <p:spPr>
                <a:xfrm rot="20345220">
                  <a:off x="8829698" y="4893915"/>
                  <a:ext cx="2302677" cy="409277"/>
                </a:xfrm>
                <a:prstGeom prst="rect">
                  <a:avLst/>
                </a:prstGeom>
                <a:noFill/>
              </p:spPr>
              <p:txBody>
                <a:bodyPr wrap="none" lIns="91440" tIns="45720" rIns="91440" bIns="45720">
                  <a:prstTxWarp prst="textArchUp">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
              <p:nvSpPr>
                <p:cNvPr id="59" name="矩形 58"/>
                <p:cNvSpPr/>
                <p:nvPr/>
              </p:nvSpPr>
              <p:spPr>
                <a:xfrm rot="2015214">
                  <a:off x="9583361" y="4936991"/>
                  <a:ext cx="2291086" cy="403317"/>
                </a:xfrm>
                <a:prstGeom prst="rect">
                  <a:avLst/>
                </a:prstGeom>
                <a:noFill/>
              </p:spPr>
              <p:txBody>
                <a:bodyPr wrap="none" lIns="91440" tIns="45720" rIns="91440" bIns="45720">
                  <a:prstTxWarp prst="textArchUp">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
              <p:nvSpPr>
                <p:cNvPr id="60" name="矩形 59"/>
                <p:cNvSpPr/>
                <p:nvPr/>
              </p:nvSpPr>
              <p:spPr>
                <a:xfrm rot="19410408">
                  <a:off x="11117280" y="5507973"/>
                  <a:ext cx="404535" cy="391346"/>
                </a:xfrm>
                <a:prstGeom prst="rect">
                  <a:avLst/>
                </a:prstGeom>
                <a:noFill/>
              </p:spPr>
              <p:txBody>
                <a:bodyPr wrap="none" lIns="91440" tIns="45720" rIns="91440" bIns="45720">
                  <a:prstTxWarp prst="textArchUp">
                    <a:avLst>
                      <a:gd name="adj" fmla="val 10770895"/>
                    </a:avLst>
                  </a:prstTxWarp>
                  <a:spAutoFit/>
                </a:bodyPr>
                <a:lstStyle/>
                <a:p>
                  <a:pPr algn="ctr"/>
                  <a:r>
                    <a:rPr lang="zh-TW" altLang="en-US" sz="1600" dirty="0" smtClean="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endParaRPr lang="zh-TW" altLang="en-US" sz="16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grpSp>
        </p:grpSp>
      </p:grpSp>
      <p:grpSp>
        <p:nvGrpSpPr>
          <p:cNvPr id="3" name="群組 2"/>
          <p:cNvGrpSpPr/>
          <p:nvPr/>
        </p:nvGrpSpPr>
        <p:grpSpPr>
          <a:xfrm>
            <a:off x="346784" y="763988"/>
            <a:ext cx="6599812" cy="3699437"/>
            <a:chOff x="346784" y="763988"/>
            <a:chExt cx="6599812" cy="3699437"/>
          </a:xfrm>
        </p:grpSpPr>
        <p:sp>
          <p:nvSpPr>
            <p:cNvPr id="9" name="矩形 8"/>
            <p:cNvSpPr/>
            <p:nvPr/>
          </p:nvSpPr>
          <p:spPr>
            <a:xfrm>
              <a:off x="1050384" y="2095611"/>
              <a:ext cx="4496306" cy="757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線單箭頭接點 9"/>
            <p:cNvCxnSpPr/>
            <p:nvPr/>
          </p:nvCxnSpPr>
          <p:spPr>
            <a:xfrm flipH="1">
              <a:off x="5546690" y="2074973"/>
              <a:ext cx="836649" cy="26701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50384" y="4022100"/>
              <a:ext cx="4496306" cy="4413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2" name="直線單箭頭接點 11"/>
            <p:cNvCxnSpPr/>
            <p:nvPr/>
          </p:nvCxnSpPr>
          <p:spPr>
            <a:xfrm flipH="1">
              <a:off x="5546688" y="4318121"/>
              <a:ext cx="899526" cy="2043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38"/>
            <p:cNvGrpSpPr/>
            <p:nvPr/>
          </p:nvGrpSpPr>
          <p:grpSpPr>
            <a:xfrm rot="5101968">
              <a:off x="6370914" y="3756687"/>
              <a:ext cx="595944" cy="555420"/>
              <a:chOff x="131763" y="111125"/>
              <a:chExt cx="3802062" cy="3789363"/>
            </a:xfrm>
          </p:grpSpPr>
          <p:sp>
            <p:nvSpPr>
              <p:cNvPr id="15" name="Freeform 5"/>
              <p:cNvSpPr>
                <a:spLocks/>
              </p:cNvSpPr>
              <p:nvPr/>
            </p:nvSpPr>
            <p:spPr bwMode="auto">
              <a:xfrm>
                <a:off x="1874840" y="1930395"/>
                <a:ext cx="447678" cy="460377"/>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6"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7"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8" name="Freeform 8"/>
              <p:cNvSpPr>
                <a:spLocks/>
              </p:cNvSpPr>
              <p:nvPr/>
            </p:nvSpPr>
            <p:spPr bwMode="auto">
              <a:xfrm>
                <a:off x="2322510" y="2074859"/>
                <a:ext cx="1611315" cy="1611315"/>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9"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0" name="Freeform 10"/>
              <p:cNvSpPr>
                <a:spLocks/>
              </p:cNvSpPr>
              <p:nvPr/>
            </p:nvSpPr>
            <p:spPr bwMode="auto">
              <a:xfrm>
                <a:off x="393696" y="379412"/>
                <a:ext cx="1831976" cy="1825624"/>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1" name="Freeform 11"/>
              <p:cNvSpPr>
                <a:spLocks/>
              </p:cNvSpPr>
              <p:nvPr/>
            </p:nvSpPr>
            <p:spPr bwMode="auto">
              <a:xfrm>
                <a:off x="558795" y="758830"/>
                <a:ext cx="371476" cy="1033462"/>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2"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nvGrpSpPr>
            <p:cNvPr id="39" name="Group 38"/>
            <p:cNvGrpSpPr/>
            <p:nvPr/>
          </p:nvGrpSpPr>
          <p:grpSpPr>
            <a:xfrm rot="5101968">
              <a:off x="6308556" y="1508695"/>
              <a:ext cx="595944" cy="555420"/>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sp>
          <p:nvSpPr>
            <p:cNvPr id="67" name="矩形 66"/>
            <p:cNvSpPr/>
            <p:nvPr/>
          </p:nvSpPr>
          <p:spPr>
            <a:xfrm>
              <a:off x="346784" y="763988"/>
              <a:ext cx="1010676" cy="2718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62" name="群組 61"/>
          <p:cNvGrpSpPr/>
          <p:nvPr/>
        </p:nvGrpSpPr>
        <p:grpSpPr>
          <a:xfrm>
            <a:off x="6967456" y="2935927"/>
            <a:ext cx="4879526" cy="868183"/>
            <a:chOff x="1301750" y="5381625"/>
            <a:chExt cx="9588500" cy="812567"/>
          </a:xfrm>
        </p:grpSpPr>
        <p:sp>
          <p:nvSpPr>
            <p:cNvPr id="66" name="矩形 65"/>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8" name="矩形 3"/>
            <p:cNvSpPr>
              <a:spLocks noChangeArrowheads="1"/>
            </p:cNvSpPr>
            <p:nvPr/>
          </p:nvSpPr>
          <p:spPr bwMode="auto">
            <a:xfrm>
              <a:off x="1390649" y="5416428"/>
              <a:ext cx="9362749" cy="7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※提醒</a:t>
              </a:r>
              <a:r>
                <a:rPr lang="zh-TW" altLang="zh-TW" sz="2400" b="1" dirty="0" smtClean="0">
                  <a:solidFill>
                    <a:srgbClr val="C00000"/>
                  </a:solidFill>
                  <a:latin typeface="微軟正黑體" panose="020B0604030504040204" pitchFamily="34" charset="-120"/>
                  <a:ea typeface="微軟正黑體" panose="020B0604030504040204" pitchFamily="34" charset="-120"/>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若團體賽制為雙人或三人比賽，請註明</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grpSp>
      <p:sp>
        <p:nvSpPr>
          <p:cNvPr id="6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35630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l="1317"/>
          <a:stretch/>
        </p:blipFill>
        <p:spPr>
          <a:xfrm>
            <a:off x="4678516" y="513367"/>
            <a:ext cx="4842545" cy="6293486"/>
          </a:xfrm>
          <a:prstGeom prst="rect">
            <a:avLst/>
          </a:prstGeom>
        </p:spPr>
      </p:pic>
      <p:sp>
        <p:nvSpPr>
          <p:cNvPr id="6" name="矩形 5"/>
          <p:cNvSpPr/>
          <p:nvPr/>
        </p:nvSpPr>
        <p:spPr bwMode="auto">
          <a:xfrm>
            <a:off x="381000" y="2613025"/>
            <a:ext cx="3797300" cy="8318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請將學生「</a:t>
            </a:r>
            <a:r>
              <a:rPr lang="en-US" altLang="zh-TW" sz="1600" dirty="0" smtClean="0">
                <a:solidFill>
                  <a:srgbClr val="0070C0"/>
                </a:solidFill>
                <a:latin typeface="微軟正黑體" pitchFamily="34" charset="-120"/>
                <a:ea typeface="微軟正黑體" pitchFamily="34" charset="-120"/>
              </a:rPr>
              <a:t>110</a:t>
            </a:r>
            <a:r>
              <a:rPr lang="zh-TW" altLang="zh-TW" sz="1600" dirty="0" smtClean="0">
                <a:solidFill>
                  <a:srgbClr val="0070C0"/>
                </a:solidFill>
                <a:latin typeface="微軟正黑體" pitchFamily="34" charset="-120"/>
                <a:ea typeface="微軟正黑體" pitchFamily="34" charset="-120"/>
              </a:rPr>
              <a:t>學年</a:t>
            </a:r>
            <a:r>
              <a:rPr lang="zh-TW" altLang="zh-TW" sz="1600" dirty="0">
                <a:solidFill>
                  <a:srgbClr val="0070C0"/>
                </a:solidFill>
                <a:latin typeface="微軟正黑體" pitchFamily="34" charset="-120"/>
                <a:ea typeface="微軟正黑體" pitchFamily="34" charset="-120"/>
              </a:rPr>
              <a:t>度五專入學專用</a:t>
            </a:r>
            <a:r>
              <a:rPr lang="zh-TW" altLang="en-US" sz="1600" dirty="0">
                <a:solidFill>
                  <a:srgbClr val="0070C0"/>
                </a:solidFill>
                <a:latin typeface="微軟正黑體" pitchFamily="34" charset="-120"/>
                <a:ea typeface="微軟正黑體" pitchFamily="34" charset="-120"/>
              </a:rPr>
              <a:t>優先</a:t>
            </a:r>
            <a:r>
              <a:rPr lang="zh-TW" altLang="zh-TW" sz="1600" dirty="0">
                <a:solidFill>
                  <a:srgbClr val="0070C0"/>
                </a:solidFill>
                <a:latin typeface="微軟正黑體" pitchFamily="34" charset="-120"/>
                <a:ea typeface="微軟正黑體" pitchFamily="34" charset="-120"/>
              </a:rPr>
              <a:t>免試入學超額比序項目積分證明單</a:t>
            </a:r>
            <a:r>
              <a:rPr lang="zh-TW" altLang="en-US" sz="1600" dirty="0">
                <a:solidFill>
                  <a:srgbClr val="0070C0"/>
                </a:solidFill>
                <a:latin typeface="微軟正黑體" pitchFamily="34" charset="-120"/>
                <a:ea typeface="微軟正黑體" pitchFamily="34" charset="-120"/>
              </a:rPr>
              <a:t>」中，</a:t>
            </a:r>
            <a:r>
              <a:rPr lang="en-US" altLang="zh-TW" sz="1600" dirty="0">
                <a:solidFill>
                  <a:srgbClr val="0070C0"/>
                </a:solidFill>
                <a:latin typeface="微軟正黑體" pitchFamily="34" charset="-120"/>
                <a:ea typeface="微軟正黑體" pitchFamily="34" charset="-120"/>
              </a:rPr>
              <a:t/>
            </a:r>
            <a:br>
              <a:rPr lang="en-US" altLang="zh-TW" sz="1600" dirty="0">
                <a:solidFill>
                  <a:srgbClr val="0070C0"/>
                </a:solidFill>
                <a:latin typeface="微軟正黑體" pitchFamily="34" charset="-120"/>
                <a:ea typeface="微軟正黑體" pitchFamily="34" charset="-120"/>
              </a:rPr>
            </a:br>
            <a:r>
              <a:rPr lang="zh-TW" altLang="en-US" sz="1600" b="1" dirty="0">
                <a:solidFill>
                  <a:srgbClr val="C00000"/>
                </a:solidFill>
                <a:latin typeface="微軟正黑體" pitchFamily="34" charset="-120"/>
                <a:ea typeface="微軟正黑體" pitchFamily="34" charset="-120"/>
              </a:rPr>
              <a:t>已審核確認後之項目勾</a:t>
            </a:r>
            <a:r>
              <a:rPr lang="zh-TW" altLang="en-US" sz="1600" b="1" dirty="0" smtClean="0">
                <a:solidFill>
                  <a:srgbClr val="C00000"/>
                </a:solidFill>
                <a:latin typeface="微軟正黑體" pitchFamily="34" charset="-120"/>
                <a:ea typeface="微軟正黑體" pitchFamily="34" charset="-120"/>
              </a:rPr>
              <a:t>選 </a:t>
            </a:r>
            <a:endParaRPr lang="zh-TW" altLang="en-US" sz="1600" b="1" dirty="0">
              <a:solidFill>
                <a:srgbClr val="C00000"/>
              </a:solidFill>
              <a:latin typeface="微軟正黑體" pitchFamily="34" charset="-120"/>
              <a:ea typeface="微軟正黑體" pitchFamily="34" charset="-120"/>
            </a:endParaRPr>
          </a:p>
        </p:txBody>
      </p:sp>
      <p:sp>
        <p:nvSpPr>
          <p:cNvPr id="7" name="矩形 6"/>
          <p:cNvSpPr/>
          <p:nvPr/>
        </p:nvSpPr>
        <p:spPr>
          <a:xfrm>
            <a:off x="4665663" y="3629026"/>
            <a:ext cx="2908299" cy="14412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 name="矩形 7"/>
          <p:cNvSpPr/>
          <p:nvPr/>
        </p:nvSpPr>
        <p:spPr>
          <a:xfrm>
            <a:off x="4665508" y="3303588"/>
            <a:ext cx="2921000" cy="3254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4673600" y="6416067"/>
            <a:ext cx="4808538" cy="3635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8221054" y="903139"/>
            <a:ext cx="1261084" cy="3676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0"/>
          <p:cNvSpPr/>
          <p:nvPr/>
        </p:nvSpPr>
        <p:spPr>
          <a:xfrm>
            <a:off x="7615390" y="3309938"/>
            <a:ext cx="1846109" cy="176033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2" name="直線單箭頭接點 11"/>
          <p:cNvCxnSpPr>
            <a:stCxn id="7" idx="1"/>
            <a:endCxn id="70" idx="3"/>
          </p:cNvCxnSpPr>
          <p:nvPr/>
        </p:nvCxnSpPr>
        <p:spPr>
          <a:xfrm flipH="1">
            <a:off x="4318000" y="4349652"/>
            <a:ext cx="347663" cy="1797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txBox="1">
            <a:spLocks/>
          </p:cNvSpPr>
          <p:nvPr/>
        </p:nvSpPr>
        <p:spPr>
          <a:xfrm>
            <a:off x="7934325" y="6508750"/>
            <a:ext cx="1466850" cy="365125"/>
          </a:xfrm>
          <a:prstGeom prst="rect">
            <a:avLst/>
          </a:prstGeom>
        </p:spPr>
        <p:txBody>
          <a:bodyPr anchor="ctr"/>
          <a:lstStyle/>
          <a:p>
            <a:pPr algn="r" eaLnBrk="1" fontAlgn="auto" hangingPunct="1">
              <a:spcBef>
                <a:spcPts val="0"/>
              </a:spcBef>
              <a:spcAft>
                <a:spcPts val="0"/>
              </a:spcAft>
              <a:defRPr/>
            </a:pPr>
            <a:endParaRPr lang="zh-TW" altLang="en-US" sz="1200" dirty="0">
              <a:solidFill>
                <a:schemeClr val="tx1">
                  <a:tint val="75000"/>
                </a:schemeClr>
              </a:solidFill>
              <a:latin typeface="+mn-lt"/>
              <a:ea typeface="+mn-ea"/>
            </a:endParaRPr>
          </a:p>
        </p:txBody>
      </p:sp>
      <p:cxnSp>
        <p:nvCxnSpPr>
          <p:cNvPr id="14" name="直線單箭頭接點 13"/>
          <p:cNvCxnSpPr/>
          <p:nvPr/>
        </p:nvCxnSpPr>
        <p:spPr>
          <a:xfrm flipV="1">
            <a:off x="9482138" y="2946400"/>
            <a:ext cx="492125" cy="434226"/>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p:cNvCxnSpPr>
          <p:nvPr/>
        </p:nvCxnSpPr>
        <p:spPr>
          <a:xfrm flipV="1">
            <a:off x="9482138" y="727412"/>
            <a:ext cx="1028700" cy="359542"/>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68" idx="3"/>
          </p:cNvCxnSpPr>
          <p:nvPr/>
        </p:nvCxnSpPr>
        <p:spPr>
          <a:xfrm flipH="1" flipV="1">
            <a:off x="3935413" y="2144713"/>
            <a:ext cx="730250" cy="120808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淘宝网Chenying0907出品 1"/>
          <p:cNvGrpSpPr>
            <a:grpSpLocks/>
          </p:cNvGrpSpPr>
          <p:nvPr/>
        </p:nvGrpSpPr>
        <p:grpSpPr bwMode="auto">
          <a:xfrm>
            <a:off x="122237" y="45843"/>
            <a:ext cx="1119188" cy="1035050"/>
            <a:chOff x="3392486" y="1165291"/>
            <a:chExt cx="5736833" cy="5045287"/>
          </a:xfrm>
        </p:grpSpPr>
        <p:pic>
          <p:nvPicPr>
            <p:cNvPr id="18"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淘宝网Chenying0907出品 5619"/>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0" name="淘宝网Chenying0907出品 5627"/>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21" name="淘宝网Chenying0907出品 5631"/>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22" name="淘宝网Chenying0907出品 5619"/>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淘宝网Chenying0907出品 5623"/>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24"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63" name="淘宝网Chenying0907出品 5789"/>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4" name="淘宝网Chenying0907出品 5790"/>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25"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61" name="淘宝网Chenying0907出品 5639"/>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2" name="淘宝网Chenying0907出品 5640"/>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26" name="淘宝网Chenying0907出品 10"/>
            <p:cNvGrpSpPr>
              <a:grpSpLocks/>
            </p:cNvGrpSpPr>
            <p:nvPr/>
          </p:nvGrpSpPr>
          <p:grpSpPr bwMode="auto">
            <a:xfrm>
              <a:off x="4585523" y="1271914"/>
              <a:ext cx="4353645" cy="3457512"/>
              <a:chOff x="4585524" y="1271913"/>
              <a:chExt cx="4353648" cy="3457509"/>
            </a:xfrm>
          </p:grpSpPr>
          <p:grpSp>
            <p:nvGrpSpPr>
              <p:cNvPr id="33" name="淘宝网Chenying0907出品 17"/>
              <p:cNvGrpSpPr>
                <a:grpSpLocks/>
              </p:cNvGrpSpPr>
              <p:nvPr/>
            </p:nvGrpSpPr>
            <p:grpSpPr bwMode="auto">
              <a:xfrm>
                <a:off x="4585524" y="1778245"/>
                <a:ext cx="1411857" cy="2951177"/>
                <a:chOff x="4400552" y="1170243"/>
                <a:chExt cx="1411857" cy="2951180"/>
              </a:xfrm>
            </p:grpSpPr>
            <p:sp>
              <p:nvSpPr>
                <p:cNvPr id="55"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 name="淘宝网Chenying0907出品 5704"/>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 name="淘宝网Chenying0907出品 5715"/>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 name="淘宝网Chenying0907出品 5716"/>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 name="淘宝网Chenying0907出品 5703"/>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34" name="淘宝网Chenying0907出品 18"/>
              <p:cNvGrpSpPr>
                <a:grpSpLocks/>
              </p:cNvGrpSpPr>
              <p:nvPr/>
            </p:nvGrpSpPr>
            <p:grpSpPr bwMode="auto">
              <a:xfrm rot="781172">
                <a:off x="5242049" y="1323326"/>
                <a:ext cx="1411857" cy="2951177"/>
                <a:chOff x="4400552" y="1170242"/>
                <a:chExt cx="1411857" cy="2951181"/>
              </a:xfrm>
            </p:grpSpPr>
            <p:sp>
              <p:nvSpPr>
                <p:cNvPr id="49"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0" name="淘宝网Chenying0907出品 5704"/>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 name="淘宝网Chenying0907出品 5715"/>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2" name="淘宝网Chenying0907出品 5716"/>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3"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4" name="淘宝网Chenying0907出品 5703"/>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35" name="淘宝网Chenying0907出品 19"/>
              <p:cNvGrpSpPr>
                <a:grpSpLocks/>
              </p:cNvGrpSpPr>
              <p:nvPr/>
            </p:nvGrpSpPr>
            <p:grpSpPr bwMode="auto">
              <a:xfrm rot="1701895">
                <a:off x="6140258" y="1271913"/>
                <a:ext cx="1411857" cy="2951177"/>
                <a:chOff x="4400548" y="1170243"/>
                <a:chExt cx="1411855" cy="2951179"/>
              </a:xfrm>
            </p:grpSpPr>
            <p:sp>
              <p:nvSpPr>
                <p:cNvPr id="43" name="淘宝网Chenying0907出品 5702"/>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淘宝网Chenying0907出品 5704"/>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 name="淘宝网Chenying0907出品 5715"/>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6" name="淘宝网Chenying0907出品 5716"/>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8" name="淘宝网Chenying0907出品 5703"/>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36" name="淘宝网Chenying0907出品 20"/>
              <p:cNvGrpSpPr>
                <a:grpSpLocks/>
              </p:cNvGrpSpPr>
              <p:nvPr/>
            </p:nvGrpSpPr>
            <p:grpSpPr bwMode="auto">
              <a:xfrm rot="2920266">
                <a:off x="6757655" y="1950494"/>
                <a:ext cx="1411858" cy="2951176"/>
                <a:chOff x="4400552" y="1170242"/>
                <a:chExt cx="1411857" cy="2951182"/>
              </a:xfrm>
            </p:grpSpPr>
            <p:sp>
              <p:nvSpPr>
                <p:cNvPr id="37" name="淘宝网Chenying0907出品 5702"/>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8" name="淘宝网Chenying0907出品 5704"/>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9" name="淘宝网Chenying0907出品 5715"/>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0" name="淘宝网Chenying0907出品 5716"/>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1"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淘宝网Chenying0907出品 5703"/>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27" name="AutoShape 5699"/>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28" name="淘宝网Chenying0907出品 12"/>
            <p:cNvGrpSpPr>
              <a:grpSpLocks/>
            </p:cNvGrpSpPr>
            <p:nvPr/>
          </p:nvGrpSpPr>
          <p:grpSpPr bwMode="auto">
            <a:xfrm>
              <a:off x="5249118" y="3524742"/>
              <a:ext cx="2602836" cy="2233477"/>
              <a:chOff x="9473194" y="1739131"/>
              <a:chExt cx="2602839" cy="2233476"/>
            </a:xfrm>
          </p:grpSpPr>
          <p:sp>
            <p:nvSpPr>
              <p:cNvPr id="30" name="淘宝网Chenying0907出品 5615"/>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 name="淘宝网Chenying0907出品 5615"/>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32" name="淘宝网Chenying0907出品 5615"/>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29" name="淘宝网Chenying0907出品 5785"/>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cxnSp>
        <p:nvCxnSpPr>
          <p:cNvPr id="65" name="直線單箭頭接點 64"/>
          <p:cNvCxnSpPr>
            <a:stCxn id="9" idx="1"/>
            <a:endCxn id="92" idx="3"/>
          </p:cNvCxnSpPr>
          <p:nvPr/>
        </p:nvCxnSpPr>
        <p:spPr>
          <a:xfrm flipH="1" flipV="1">
            <a:off x="3709988" y="6355557"/>
            <a:ext cx="963612" cy="24227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文字方塊 109"/>
          <p:cNvSpPr txBox="1">
            <a:spLocks noChangeArrowheads="1"/>
          </p:cNvSpPr>
          <p:nvPr/>
        </p:nvSpPr>
        <p:spPr bwMode="auto">
          <a:xfrm>
            <a:off x="1241425" y="176213"/>
            <a:ext cx="3930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latin typeface="微軟正黑體" panose="020B0604030504040204" pitchFamily="34" charset="-120"/>
                <a:ea typeface="微軟正黑體" panose="020B0604030504040204" pitchFamily="34" charset="-120"/>
              </a:rPr>
              <a:t>一般生報名表範例（白色）</a:t>
            </a:r>
          </a:p>
        </p:txBody>
      </p:sp>
      <p:sp>
        <p:nvSpPr>
          <p:cNvPr id="67" name="矩形 66"/>
          <p:cNvSpPr/>
          <p:nvPr/>
        </p:nvSpPr>
        <p:spPr>
          <a:xfrm>
            <a:off x="4673600" y="5914417"/>
            <a:ext cx="4787900" cy="4730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68" name="表格 67"/>
          <p:cNvGraphicFramePr>
            <a:graphicFrameLocks noGrp="1"/>
          </p:cNvGraphicFramePr>
          <p:nvPr>
            <p:extLst>
              <p:ext uri="{D42A27DB-BD31-4B8C-83A1-F6EECF244321}">
                <p14:modId xmlns:p14="http://schemas.microsoft.com/office/powerpoint/2010/main" val="1015885197"/>
              </p:ext>
            </p:extLst>
          </p:nvPr>
        </p:nvGraphicFramePr>
        <p:xfrm>
          <a:off x="519113" y="1885950"/>
          <a:ext cx="3416300" cy="519113"/>
        </p:xfrm>
        <a:graphic>
          <a:graphicData uri="http://schemas.openxmlformats.org/drawingml/2006/table">
            <a:tbl>
              <a:tblPr firstRow="1" bandRow="1">
                <a:tableStyleId>{5C22544A-7EE6-4342-B048-85BDC9FD1C3A}</a:tableStyleId>
              </a:tblPr>
              <a:tblGrid>
                <a:gridCol w="2698075">
                  <a:extLst>
                    <a:ext uri="{9D8B030D-6E8A-4147-A177-3AD203B41FA5}">
                      <a16:colId xmlns:a16="http://schemas.microsoft.com/office/drawing/2014/main" val="20000"/>
                    </a:ext>
                  </a:extLst>
                </a:gridCol>
                <a:gridCol w="718225">
                  <a:extLst>
                    <a:ext uri="{9D8B030D-6E8A-4147-A177-3AD203B41FA5}">
                      <a16:colId xmlns:a16="http://schemas.microsoft.com/office/drawing/2014/main" val="20001"/>
                    </a:ext>
                  </a:extLst>
                </a:gridCol>
              </a:tblGrid>
              <a:tr h="519113">
                <a:tc>
                  <a:txBody>
                    <a:bodyPr/>
                    <a:lstStyle/>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110</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110</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400" b="0" dirty="0">
                        <a:solidFill>
                          <a:schemeClr val="tx1"/>
                        </a:solidFill>
                        <a:latin typeface="標楷體" panose="03000509000000000000" pitchFamily="65" charset="-120"/>
                        <a:ea typeface="標楷體" panose="03000509000000000000" pitchFamily="65" charset="-120"/>
                      </a:endParaRPr>
                    </a:p>
                  </a:txBody>
                  <a:tcPr marL="91435" marR="91435" marT="45804" marB="45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標楷體" panose="03000509000000000000" pitchFamily="65" charset="-120"/>
                          <a:ea typeface="標楷體" panose="03000509000000000000" pitchFamily="65" charset="-120"/>
                        </a:rPr>
                        <a:t>准考證號碼</a:t>
                      </a:r>
                      <a:endParaRPr lang="zh-TW" altLang="en-US" sz="1400" b="0" dirty="0">
                        <a:solidFill>
                          <a:schemeClr val="tx1"/>
                        </a:solidFill>
                        <a:latin typeface="標楷體" panose="03000509000000000000" pitchFamily="65" charset="-120"/>
                        <a:ea typeface="標楷體" panose="03000509000000000000" pitchFamily="65" charset="-120"/>
                      </a:endParaRPr>
                    </a:p>
                  </a:txBody>
                  <a:tcPr marL="91435" marR="91435" marT="45804" marB="45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69" name="群組 68"/>
          <p:cNvGrpSpPr/>
          <p:nvPr/>
        </p:nvGrpSpPr>
        <p:grpSpPr>
          <a:xfrm>
            <a:off x="341296" y="3528303"/>
            <a:ext cx="3976704" cy="2007995"/>
            <a:chOff x="341296" y="3528303"/>
            <a:chExt cx="3976704" cy="2007995"/>
          </a:xfrm>
        </p:grpSpPr>
        <p:pic>
          <p:nvPicPr>
            <p:cNvPr id="70" name="圖片 9"/>
            <p:cNvPicPr>
              <a:picLocks noChangeAspect="1"/>
            </p:cNvPicPr>
            <p:nvPr/>
          </p:nvPicPr>
          <p:blipFill rotWithShape="1">
            <a:blip r:embed="rId5">
              <a:extLst>
                <a:ext uri="{28A0092B-C50C-407E-A947-70E740481C1C}">
                  <a14:useLocalDpi xmlns:a14="http://schemas.microsoft.com/office/drawing/2010/main" val="0"/>
                </a:ext>
              </a:extLst>
            </a:blip>
            <a:srcRect t="656"/>
            <a:stretch/>
          </p:blipFill>
          <p:spPr bwMode="auto">
            <a:xfrm>
              <a:off x="371475" y="3531079"/>
              <a:ext cx="3946525" cy="199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圖片 70"/>
            <p:cNvPicPr>
              <a:picLocks noChangeAspect="1"/>
            </p:cNvPicPr>
            <p:nvPr/>
          </p:nvPicPr>
          <p:blipFill rotWithShape="1">
            <a:blip r:embed="rId6"/>
            <a:srcRect t="1425"/>
            <a:stretch/>
          </p:blipFill>
          <p:spPr>
            <a:xfrm>
              <a:off x="341296" y="3528303"/>
              <a:ext cx="3085896" cy="2007995"/>
            </a:xfrm>
            <a:prstGeom prst="rect">
              <a:avLst/>
            </a:prstGeom>
          </p:spPr>
        </p:pic>
      </p:grpSp>
      <p:sp>
        <p:nvSpPr>
          <p:cNvPr id="72" name="矩形 71"/>
          <p:cNvSpPr/>
          <p:nvPr/>
        </p:nvSpPr>
        <p:spPr>
          <a:xfrm>
            <a:off x="3406775" y="3508375"/>
            <a:ext cx="892175" cy="2030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73" name="群組 72"/>
          <p:cNvGrpSpPr/>
          <p:nvPr/>
        </p:nvGrpSpPr>
        <p:grpSpPr>
          <a:xfrm>
            <a:off x="10415074" y="366218"/>
            <a:ext cx="1481261" cy="499245"/>
            <a:chOff x="10514673" y="357690"/>
            <a:chExt cx="1481261" cy="499245"/>
          </a:xfrm>
        </p:grpSpPr>
        <p:sp>
          <p:nvSpPr>
            <p:cNvPr id="74" name="矩形 73"/>
            <p:cNvSpPr/>
            <p:nvPr/>
          </p:nvSpPr>
          <p:spPr bwMode="auto">
            <a:xfrm>
              <a:off x="10665609" y="487603"/>
              <a:ext cx="1330325"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zh-TW" altLang="en-US" dirty="0" smtClean="0">
                  <a:solidFill>
                    <a:srgbClr val="0070C0"/>
                  </a:solidFill>
                  <a:latin typeface="微軟正黑體" pitchFamily="34" charset="-120"/>
                  <a:ea typeface="微軟正黑體" pitchFamily="34" charset="-120"/>
                </a:rPr>
                <a:t>委員會</a:t>
              </a:r>
              <a:r>
                <a:rPr lang="zh-TW" altLang="en-US" dirty="0">
                  <a:solidFill>
                    <a:srgbClr val="0070C0"/>
                  </a:solidFill>
                  <a:latin typeface="微軟正黑體" pitchFamily="34" charset="-120"/>
                  <a:ea typeface="微軟正黑體" pitchFamily="34" charset="-120"/>
                </a:rPr>
                <a:t>填寫</a:t>
              </a:r>
            </a:p>
          </p:txBody>
        </p:sp>
        <p:sp>
          <p:nvSpPr>
            <p:cNvPr id="75" name="Freeform 17"/>
            <p:cNvSpPr>
              <a:spLocks noEditPoints="1"/>
            </p:cNvSpPr>
            <p:nvPr/>
          </p:nvSpPr>
          <p:spPr bwMode="auto">
            <a:xfrm>
              <a:off x="10514673" y="35769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76" name="群組 75"/>
          <p:cNvGrpSpPr/>
          <p:nvPr/>
        </p:nvGrpSpPr>
        <p:grpSpPr>
          <a:xfrm>
            <a:off x="9846397" y="2435267"/>
            <a:ext cx="1494702" cy="520654"/>
            <a:chOff x="9846397" y="2435267"/>
            <a:chExt cx="1494702" cy="520654"/>
          </a:xfrm>
        </p:grpSpPr>
        <p:sp>
          <p:nvSpPr>
            <p:cNvPr id="77" name="矩形 76"/>
            <p:cNvSpPr/>
            <p:nvPr/>
          </p:nvSpPr>
          <p:spPr bwMode="auto">
            <a:xfrm>
              <a:off x="10010774" y="2587621"/>
              <a:ext cx="1330325" cy="3683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委員會填寫</a:t>
              </a:r>
            </a:p>
          </p:txBody>
        </p:sp>
        <p:sp>
          <p:nvSpPr>
            <p:cNvPr id="78" name="Freeform 17"/>
            <p:cNvSpPr>
              <a:spLocks noEditPoints="1"/>
            </p:cNvSpPr>
            <p:nvPr/>
          </p:nvSpPr>
          <p:spPr bwMode="auto">
            <a:xfrm>
              <a:off x="9846397" y="2435267"/>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79" name="群組 78"/>
          <p:cNvGrpSpPr/>
          <p:nvPr/>
        </p:nvGrpSpPr>
        <p:grpSpPr>
          <a:xfrm>
            <a:off x="443432" y="4586288"/>
            <a:ext cx="2963343" cy="1069380"/>
            <a:chOff x="443432" y="4586288"/>
            <a:chExt cx="2963343" cy="1069380"/>
          </a:xfrm>
        </p:grpSpPr>
        <p:grpSp>
          <p:nvGrpSpPr>
            <p:cNvPr id="80" name="群組 117"/>
            <p:cNvGrpSpPr>
              <a:grpSpLocks/>
            </p:cNvGrpSpPr>
            <p:nvPr/>
          </p:nvGrpSpPr>
          <p:grpSpPr bwMode="auto">
            <a:xfrm>
              <a:off x="608013" y="4586288"/>
              <a:ext cx="2798762" cy="1069380"/>
              <a:chOff x="597537" y="5130915"/>
              <a:chExt cx="2751502" cy="998823"/>
            </a:xfrm>
          </p:grpSpPr>
          <p:cxnSp>
            <p:nvCxnSpPr>
              <p:cNvPr id="82" name="直線單箭頭接點 81"/>
              <p:cNvCxnSpPr/>
              <p:nvPr/>
            </p:nvCxnSpPr>
            <p:spPr>
              <a:xfrm flipH="1">
                <a:off x="2743490" y="5130915"/>
                <a:ext cx="605549" cy="59755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bwMode="auto">
              <a:xfrm>
                <a:off x="597537" y="5267329"/>
                <a:ext cx="2145953" cy="86240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968375" eaLnBrk="1" fontAlgn="auto" hangingPunct="1">
                  <a:spcBef>
                    <a:spcPct val="20000"/>
                  </a:spcBef>
                  <a:spcAft>
                    <a:spcPts val="0"/>
                  </a:spcAft>
                  <a:defRPr/>
                </a:pPr>
                <a:r>
                  <a:rPr lang="zh-TW" altLang="en-US" dirty="0">
                    <a:solidFill>
                      <a:srgbClr val="0070C0"/>
                    </a:solidFill>
                    <a:latin typeface="微軟正黑體" pitchFamily="34" charset="-120"/>
                    <a:ea typeface="微軟正黑體" pitchFamily="34" charset="-120"/>
                  </a:rPr>
                  <a:t>勾選黏貼在</a:t>
                </a:r>
                <a:r>
                  <a:rPr lang="zh-TW" altLang="zh-TW" dirty="0">
                    <a:solidFill>
                      <a:srgbClr val="0070C0"/>
                    </a:solidFill>
                    <a:latin typeface="微軟正黑體" pitchFamily="34" charset="-120"/>
                    <a:ea typeface="微軟正黑體" pitchFamily="34" charset="-120"/>
                  </a:rPr>
                  <a:t>相關證明文件黏貼表</a:t>
                </a:r>
                <a:r>
                  <a:rPr lang="zh-TW" altLang="en-US" dirty="0">
                    <a:solidFill>
                      <a:srgbClr val="0070C0"/>
                    </a:solidFill>
                    <a:latin typeface="微軟正黑體" pitchFamily="34" charset="-120"/>
                    <a:ea typeface="微軟正黑體" pitchFamily="34" charset="-120"/>
                  </a:rPr>
                  <a:t>中之證明</a:t>
                </a:r>
                <a:r>
                  <a:rPr lang="zh-TW" altLang="en-US" dirty="0" smtClean="0">
                    <a:solidFill>
                      <a:srgbClr val="0070C0"/>
                    </a:solidFill>
                    <a:latin typeface="微軟正黑體" pitchFamily="34" charset="-120"/>
                    <a:ea typeface="微軟正黑體" pitchFamily="34" charset="-120"/>
                  </a:rPr>
                  <a:t>文件</a:t>
                </a:r>
                <a:endParaRPr lang="zh-TW" altLang="en-US" dirty="0">
                  <a:solidFill>
                    <a:srgbClr val="0070C0"/>
                  </a:solidFill>
                  <a:latin typeface="微軟正黑體" pitchFamily="34" charset="-120"/>
                  <a:ea typeface="微軟正黑體" pitchFamily="34" charset="-120"/>
                </a:endParaRPr>
              </a:p>
            </p:txBody>
          </p:sp>
        </p:grpSp>
        <p:sp>
          <p:nvSpPr>
            <p:cNvPr id="81" name="Freeform 17"/>
            <p:cNvSpPr>
              <a:spLocks noEditPoints="1"/>
            </p:cNvSpPr>
            <p:nvPr/>
          </p:nvSpPr>
          <p:spPr bwMode="auto">
            <a:xfrm>
              <a:off x="443432" y="458628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84" name="Freeform 17"/>
          <p:cNvSpPr>
            <a:spLocks noEditPoints="1"/>
          </p:cNvSpPr>
          <p:nvPr/>
        </p:nvSpPr>
        <p:spPr bwMode="auto">
          <a:xfrm>
            <a:off x="190360" y="244955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85" name="群組 84"/>
          <p:cNvGrpSpPr/>
          <p:nvPr/>
        </p:nvGrpSpPr>
        <p:grpSpPr>
          <a:xfrm>
            <a:off x="373123" y="1122607"/>
            <a:ext cx="3233572" cy="732936"/>
            <a:chOff x="375475" y="1009128"/>
            <a:chExt cx="3233572" cy="732936"/>
          </a:xfrm>
        </p:grpSpPr>
        <p:sp>
          <p:nvSpPr>
            <p:cNvPr id="86" name="矩形 85"/>
            <p:cNvSpPr/>
            <p:nvPr/>
          </p:nvSpPr>
          <p:spPr bwMode="auto">
            <a:xfrm>
              <a:off x="522288" y="1157289"/>
              <a:ext cx="3086759" cy="58477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600" dirty="0">
                  <a:solidFill>
                    <a:srgbClr val="0070C0"/>
                  </a:solidFill>
                  <a:latin typeface="微軟正黑體" pitchFamily="34" charset="-120"/>
                  <a:ea typeface="微軟正黑體" pitchFamily="34" charset="-120"/>
                </a:rPr>
                <a:t>勾選是否報考</a:t>
              </a:r>
              <a:r>
                <a:rPr lang="en-US" altLang="zh-TW" sz="1600" dirty="0" smtClean="0">
                  <a:solidFill>
                    <a:srgbClr val="0070C0"/>
                  </a:solidFill>
                  <a:latin typeface="微軟正黑體" pitchFamily="34" charset="-120"/>
                  <a:ea typeface="微軟正黑體" pitchFamily="34" charset="-120"/>
                </a:rPr>
                <a:t>110</a:t>
              </a:r>
              <a:r>
                <a:rPr lang="zh-TW" altLang="en-US" sz="1600" dirty="0" smtClean="0">
                  <a:solidFill>
                    <a:srgbClr val="0070C0"/>
                  </a:solidFill>
                  <a:latin typeface="微軟正黑體" pitchFamily="34" charset="-120"/>
                  <a:ea typeface="微軟正黑體" pitchFamily="34" charset="-120"/>
                </a:rPr>
                <a:t>國中</a:t>
              </a:r>
              <a:r>
                <a:rPr lang="zh-TW" altLang="en-US" sz="1600" dirty="0">
                  <a:solidFill>
                    <a:srgbClr val="0070C0"/>
                  </a:solidFill>
                  <a:latin typeface="微軟正黑體" pitchFamily="34" charset="-120"/>
                  <a:ea typeface="微軟正黑體" pitchFamily="34" charset="-120"/>
                </a:rPr>
                <a:t>教育會考並填寫</a:t>
              </a:r>
              <a:r>
                <a:rPr lang="zh-TW" altLang="en-US" sz="1600" dirty="0" smtClean="0">
                  <a:solidFill>
                    <a:srgbClr val="0070C0"/>
                  </a:solidFill>
                  <a:latin typeface="微軟正黑體" pitchFamily="34" charset="-120"/>
                  <a:ea typeface="微軟正黑體" pitchFamily="34" charset="-120"/>
                </a:rPr>
                <a:t>國中教育會考</a:t>
              </a:r>
              <a:r>
                <a:rPr lang="zh-TW" altLang="en-US" sz="1600" dirty="0">
                  <a:solidFill>
                    <a:srgbClr val="0070C0"/>
                  </a:solidFill>
                  <a:latin typeface="微軟正黑體" pitchFamily="34" charset="-120"/>
                  <a:ea typeface="微軟正黑體" pitchFamily="34" charset="-120"/>
                </a:rPr>
                <a:t>准考證號碼</a:t>
              </a:r>
            </a:p>
          </p:txBody>
        </p:sp>
        <p:sp>
          <p:nvSpPr>
            <p:cNvPr id="87" name="Freeform 17"/>
            <p:cNvSpPr>
              <a:spLocks noEditPoints="1"/>
            </p:cNvSpPr>
            <p:nvPr/>
          </p:nvSpPr>
          <p:spPr bwMode="auto">
            <a:xfrm>
              <a:off x="375475" y="100912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88" name="群組 87"/>
          <p:cNvGrpSpPr/>
          <p:nvPr/>
        </p:nvGrpSpPr>
        <p:grpSpPr>
          <a:xfrm>
            <a:off x="9611673" y="3241420"/>
            <a:ext cx="2405701" cy="3180019"/>
            <a:chOff x="9611673" y="3241420"/>
            <a:chExt cx="2405701" cy="3180019"/>
          </a:xfrm>
        </p:grpSpPr>
        <p:sp>
          <p:nvSpPr>
            <p:cNvPr id="89" name="矩形 88"/>
            <p:cNvSpPr/>
            <p:nvPr/>
          </p:nvSpPr>
          <p:spPr bwMode="auto">
            <a:xfrm>
              <a:off x="9667874" y="3313114"/>
              <a:ext cx="2349500" cy="310832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400" dirty="0" smtClean="0">
                  <a:solidFill>
                    <a:srgbClr val="0070C0"/>
                  </a:solidFill>
                  <a:latin typeface="微軟正黑體" pitchFamily="34" charset="-120"/>
                  <a:ea typeface="微軟正黑體" pitchFamily="34" charset="-120"/>
                </a:rPr>
                <a:t>      免試</a:t>
              </a:r>
              <a:r>
                <a:rPr lang="zh-TW" altLang="en-US" sz="1400" dirty="0">
                  <a:solidFill>
                    <a:srgbClr val="0070C0"/>
                  </a:solidFill>
                  <a:latin typeface="微軟正黑體" pitchFamily="34" charset="-120"/>
                  <a:ea typeface="微軟正黑體" pitchFamily="34" charset="-120"/>
                </a:rPr>
                <a:t>生</a:t>
              </a:r>
              <a:r>
                <a:rPr lang="zh-TW" altLang="zh-TW" sz="1400" dirty="0">
                  <a:solidFill>
                    <a:srgbClr val="0070C0"/>
                  </a:solidFill>
                  <a:latin typeface="微軟正黑體" pitchFamily="34" charset="-120"/>
                  <a:ea typeface="微軟正黑體" pitchFamily="34" charset="-120"/>
                </a:rPr>
                <a:t>完成報</a:t>
              </a:r>
              <a:r>
                <a:rPr lang="zh-TW" altLang="en-US" sz="1400" dirty="0">
                  <a:solidFill>
                    <a:srgbClr val="0070C0"/>
                  </a:solidFill>
                  <a:latin typeface="微軟正黑體" pitchFamily="34" charset="-120"/>
                  <a:ea typeface="微軟正黑體" pitchFamily="34" charset="-120"/>
                </a:rPr>
                <a:t>名作業</a:t>
              </a:r>
              <a:endParaRPr lang="en-US" altLang="zh-TW" sz="14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400" b="1" dirty="0">
                  <a:solidFill>
                    <a:srgbClr val="C00000"/>
                  </a:solidFill>
                  <a:latin typeface="微軟正黑體" pitchFamily="34" charset="-120"/>
                  <a:ea typeface="微軟正黑體" pitchFamily="34" charset="-120"/>
                </a:rPr>
                <a:t>已詳實檢閱國中提供之「</a:t>
              </a:r>
              <a:r>
                <a:rPr lang="en-US" altLang="zh-TW" sz="1400" b="1" dirty="0" smtClean="0">
                  <a:solidFill>
                    <a:srgbClr val="C00000"/>
                  </a:solidFill>
                  <a:latin typeface="微軟正黑體" pitchFamily="34" charset="-120"/>
                  <a:ea typeface="微軟正黑體" pitchFamily="34" charset="-120"/>
                </a:rPr>
                <a:t>110</a:t>
              </a:r>
              <a:r>
                <a:rPr lang="zh-TW" altLang="zh-TW" sz="1400" b="1" dirty="0" smtClean="0">
                  <a:solidFill>
                    <a:srgbClr val="C00000"/>
                  </a:solidFill>
                  <a:latin typeface="微軟正黑體" pitchFamily="34" charset="-120"/>
                  <a:ea typeface="微軟正黑體" pitchFamily="34" charset="-120"/>
                </a:rPr>
                <a:t>學年</a:t>
              </a:r>
              <a:r>
                <a:rPr lang="zh-TW" altLang="zh-TW" sz="1400" b="1" dirty="0">
                  <a:solidFill>
                    <a:srgbClr val="C00000"/>
                  </a:solidFill>
                  <a:latin typeface="微軟正黑體" pitchFamily="34" charset="-120"/>
                  <a:ea typeface="微軟正黑體" pitchFamily="34" charset="-120"/>
                </a:rPr>
                <a:t>度五專入學專用優先免試入學超額比序項目積分證明單」內各項積分登載正確，及所檢附之國中學校積分證明單及各項證明文件皆已符合簡章所列規定。</a:t>
              </a:r>
              <a:endParaRPr lang="en-US" altLang="zh-TW" sz="140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4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40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400" b="1" dirty="0">
                  <a:solidFill>
                    <a:srgbClr val="C0000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監護人</a:t>
              </a:r>
              <a:r>
                <a:rPr lang="en-US" altLang="zh-TW" sz="1400" b="1" dirty="0">
                  <a:solidFill>
                    <a:srgbClr val="C0000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400" dirty="0">
                <a:solidFill>
                  <a:srgbClr val="C00000"/>
                </a:solidFill>
                <a:latin typeface="微軟正黑體" pitchFamily="34" charset="-120"/>
                <a:ea typeface="微軟正黑體" pitchFamily="34" charset="-120"/>
              </a:endParaRPr>
            </a:p>
          </p:txBody>
        </p:sp>
        <p:sp>
          <p:nvSpPr>
            <p:cNvPr id="90" name="Freeform 17"/>
            <p:cNvSpPr>
              <a:spLocks noEditPoints="1"/>
            </p:cNvSpPr>
            <p:nvPr/>
          </p:nvSpPr>
          <p:spPr bwMode="auto">
            <a:xfrm>
              <a:off x="9611673" y="324142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91" name="群組 90"/>
          <p:cNvGrpSpPr/>
          <p:nvPr/>
        </p:nvGrpSpPr>
        <p:grpSpPr>
          <a:xfrm>
            <a:off x="1628005" y="5899270"/>
            <a:ext cx="2081982" cy="779343"/>
            <a:chOff x="1628005" y="5899270"/>
            <a:chExt cx="2081982" cy="779343"/>
          </a:xfrm>
        </p:grpSpPr>
        <p:sp>
          <p:nvSpPr>
            <p:cNvPr id="92" name="矩形 91"/>
            <p:cNvSpPr/>
            <p:nvPr/>
          </p:nvSpPr>
          <p:spPr bwMode="auto">
            <a:xfrm>
              <a:off x="1762124" y="6032500"/>
              <a:ext cx="1947863" cy="64611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請報名</a:t>
              </a:r>
              <a:r>
                <a:rPr lang="zh-TW" altLang="en-US" b="1" dirty="0">
                  <a:solidFill>
                    <a:srgbClr val="0070C0"/>
                  </a:solidFill>
                  <a:latin typeface="微軟正黑體" pitchFamily="34" charset="-120"/>
                  <a:ea typeface="微軟正黑體" pitchFamily="34" charset="-120"/>
                </a:rPr>
                <a:t>免試生</a:t>
              </a:r>
              <a:r>
                <a:rPr lang="zh-TW" altLang="en-US" dirty="0">
                  <a:solidFill>
                    <a:srgbClr val="0070C0"/>
                  </a:solidFill>
                  <a:latin typeface="微軟正黑體" pitchFamily="34" charset="-120"/>
                  <a:ea typeface="微軟正黑體" pitchFamily="34" charset="-120"/>
                </a:rPr>
                <a:t>及</a:t>
              </a:r>
              <a:endParaRPr lang="en-US" altLang="zh-TW" dirty="0">
                <a:solidFill>
                  <a:srgbClr val="0070C0"/>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b="1" dirty="0">
                  <a:solidFill>
                    <a:srgbClr val="0070C0"/>
                  </a:solidFill>
                  <a:latin typeface="微軟正黑體" pitchFamily="34" charset="-120"/>
                  <a:ea typeface="微軟正黑體" pitchFamily="34" charset="-120"/>
                </a:rPr>
                <a:t>家長</a:t>
              </a:r>
              <a:r>
                <a:rPr lang="en-US" altLang="zh-TW" b="1" dirty="0">
                  <a:solidFill>
                    <a:srgbClr val="0070C0"/>
                  </a:solidFill>
                  <a:latin typeface="微軟正黑體" pitchFamily="34" charset="-120"/>
                  <a:ea typeface="微軟正黑體" pitchFamily="34" charset="-120"/>
                </a:rPr>
                <a:t>(</a:t>
              </a:r>
              <a:r>
                <a:rPr lang="zh-TW" altLang="en-US" b="1" dirty="0">
                  <a:solidFill>
                    <a:srgbClr val="0070C0"/>
                  </a:solidFill>
                  <a:latin typeface="微軟正黑體" pitchFamily="34" charset="-120"/>
                  <a:ea typeface="微軟正黑體" pitchFamily="34" charset="-120"/>
                </a:rPr>
                <a:t>監護人</a:t>
              </a:r>
              <a:r>
                <a:rPr lang="en-US" altLang="zh-TW" b="1" dirty="0">
                  <a:solidFill>
                    <a:srgbClr val="0070C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簽章</a:t>
              </a:r>
            </a:p>
          </p:txBody>
        </p:sp>
        <p:sp>
          <p:nvSpPr>
            <p:cNvPr id="93" name="Freeform 17"/>
            <p:cNvSpPr>
              <a:spLocks noEditPoints="1"/>
            </p:cNvSpPr>
            <p:nvPr/>
          </p:nvSpPr>
          <p:spPr bwMode="auto">
            <a:xfrm>
              <a:off x="1628005" y="589927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94" name="直線單箭頭接點 93"/>
          <p:cNvCxnSpPr>
            <a:stCxn id="67" idx="3"/>
          </p:cNvCxnSpPr>
          <p:nvPr/>
        </p:nvCxnSpPr>
        <p:spPr>
          <a:xfrm flipV="1">
            <a:off x="9461500" y="5214026"/>
            <a:ext cx="246704" cy="93692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561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l="583" t="619" r="542" b="14"/>
          <a:stretch/>
        </p:blipFill>
        <p:spPr>
          <a:xfrm>
            <a:off x="4137468" y="94225"/>
            <a:ext cx="4756852" cy="6734637"/>
          </a:xfrm>
          <a:prstGeom prst="rect">
            <a:avLst/>
          </a:prstGeom>
        </p:spPr>
      </p:pic>
      <p:sp>
        <p:nvSpPr>
          <p:cNvPr id="6" name="矩形 5"/>
          <p:cNvSpPr/>
          <p:nvPr/>
        </p:nvSpPr>
        <p:spPr>
          <a:xfrm>
            <a:off x="4181475" y="808038"/>
            <a:ext cx="4664075" cy="2857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文字方塊 25"/>
          <p:cNvSpPr txBox="1">
            <a:spLocks noChangeArrowheads="1"/>
          </p:cNvSpPr>
          <p:nvPr/>
        </p:nvSpPr>
        <p:spPr bwMode="auto">
          <a:xfrm>
            <a:off x="227013" y="261938"/>
            <a:ext cx="3567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300" b="1">
                <a:latin typeface="微軟正黑體" panose="020B0604030504040204" pitchFamily="34" charset="-120"/>
                <a:ea typeface="微軟正黑體" panose="020B0604030504040204" pitchFamily="34" charset="-120"/>
              </a:rPr>
              <a:t>一般生報名表範例（白色）</a:t>
            </a:r>
          </a:p>
        </p:txBody>
      </p:sp>
      <p:cxnSp>
        <p:nvCxnSpPr>
          <p:cNvPr id="8" name="直線單箭頭接點 7"/>
          <p:cNvCxnSpPr>
            <a:stCxn id="9" idx="1"/>
            <a:endCxn id="34" idx="3"/>
          </p:cNvCxnSpPr>
          <p:nvPr/>
        </p:nvCxnSpPr>
        <p:spPr>
          <a:xfrm flipH="1">
            <a:off x="3300413" y="2093808"/>
            <a:ext cx="885825" cy="5169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186238" y="1807601"/>
            <a:ext cx="4659312" cy="572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線單箭頭接點 9"/>
          <p:cNvCxnSpPr>
            <a:stCxn id="6" idx="1"/>
            <a:endCxn id="12" idx="3"/>
          </p:cNvCxnSpPr>
          <p:nvPr/>
        </p:nvCxnSpPr>
        <p:spPr>
          <a:xfrm flipH="1">
            <a:off x="3455988" y="950913"/>
            <a:ext cx="725487" cy="14287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789086" y="785159"/>
            <a:ext cx="2666902" cy="492779"/>
            <a:chOff x="789086" y="785159"/>
            <a:chExt cx="2666902" cy="492779"/>
          </a:xfrm>
        </p:grpSpPr>
        <p:sp>
          <p:nvSpPr>
            <p:cNvPr id="12" name="矩形 11"/>
            <p:cNvSpPr/>
            <p:nvPr/>
          </p:nvSpPr>
          <p:spPr>
            <a:xfrm>
              <a:off x="962025" y="908050"/>
              <a:ext cx="2493963" cy="36988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弱勢身分別限</a:t>
              </a:r>
              <a:r>
                <a:rPr lang="zh-TW" altLang="en-US" b="1" dirty="0">
                  <a:solidFill>
                    <a:srgbClr val="C00000"/>
                  </a:solidFill>
                  <a:latin typeface="微軟正黑體" pitchFamily="34" charset="-120"/>
                  <a:ea typeface="微軟正黑體" pitchFamily="34" charset="-120"/>
                </a:rPr>
                <a:t>擇一</a:t>
              </a:r>
              <a:r>
                <a:rPr lang="zh-TW" altLang="en-US" dirty="0">
                  <a:solidFill>
                    <a:srgbClr val="0070C0"/>
                  </a:solidFill>
                  <a:latin typeface="微軟正黑體" pitchFamily="34" charset="-120"/>
                  <a:ea typeface="微軟正黑體" pitchFamily="34" charset="-120"/>
                </a:rPr>
                <a:t>勾選</a:t>
              </a:r>
            </a:p>
          </p:txBody>
        </p:sp>
        <p:sp>
          <p:nvSpPr>
            <p:cNvPr id="13" name="Freeform 17"/>
            <p:cNvSpPr>
              <a:spLocks noEditPoints="1"/>
            </p:cNvSpPr>
            <p:nvPr/>
          </p:nvSpPr>
          <p:spPr bwMode="auto">
            <a:xfrm>
              <a:off x="789086" y="78515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群組 13"/>
          <p:cNvGrpSpPr/>
          <p:nvPr/>
        </p:nvGrpSpPr>
        <p:grpSpPr>
          <a:xfrm>
            <a:off x="7549871" y="2478138"/>
            <a:ext cx="4600854" cy="1493227"/>
            <a:chOff x="7549871" y="2478138"/>
            <a:chExt cx="4600854" cy="1493227"/>
          </a:xfrm>
        </p:grpSpPr>
        <p:grpSp>
          <p:nvGrpSpPr>
            <p:cNvPr id="15" name="群組 40"/>
            <p:cNvGrpSpPr>
              <a:grpSpLocks/>
            </p:cNvGrpSpPr>
            <p:nvPr/>
          </p:nvGrpSpPr>
          <p:grpSpPr bwMode="auto">
            <a:xfrm>
              <a:off x="7549871" y="2557818"/>
              <a:ext cx="4514847" cy="1413547"/>
              <a:chOff x="7626844" y="3142620"/>
              <a:chExt cx="4514723" cy="1413864"/>
            </a:xfrm>
          </p:grpSpPr>
          <p:sp>
            <p:nvSpPr>
              <p:cNvPr id="18" name="文字方塊 17"/>
              <p:cNvSpPr txBox="1"/>
              <p:nvPr/>
            </p:nvSpPr>
            <p:spPr>
              <a:xfrm>
                <a:off x="8587375" y="4217854"/>
                <a:ext cx="3554192" cy="33863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3</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弱勢身分</a:t>
                </a:r>
                <a:r>
                  <a:rPr lang="zh-TW" altLang="en-US" sz="1600" dirty="0">
                    <a:solidFill>
                      <a:srgbClr val="0070C0"/>
                    </a:solidFill>
                    <a:latin typeface="微軟正黑體" pitchFamily="34" charset="-120"/>
                    <a:ea typeface="微軟正黑體" pitchFamily="34" charset="-120"/>
                  </a:rPr>
                  <a:t>」</a:t>
                </a:r>
                <a:r>
                  <a:rPr lang="zh-TW" altLang="zh-TW" sz="1600" b="1" dirty="0" smtClean="0">
                    <a:solidFill>
                      <a:srgbClr val="C00000"/>
                    </a:solidFill>
                    <a:latin typeface="微軟正黑體" pitchFamily="34" charset="-120"/>
                    <a:ea typeface="微軟正黑體" pitchFamily="34" charset="-120"/>
                  </a:rPr>
                  <a:t>證明</a:t>
                </a:r>
                <a:r>
                  <a:rPr lang="zh-TW" altLang="en-US" sz="1600" b="1" dirty="0" smtClean="0">
                    <a:solidFill>
                      <a:srgbClr val="C00000"/>
                    </a:solidFill>
                    <a:latin typeface="微軟正黑體" pitchFamily="34" charset="-120"/>
                    <a:ea typeface="微軟正黑體" pitchFamily="34" charset="-120"/>
                  </a:rPr>
                  <a:t>文件影</a:t>
                </a:r>
                <a:r>
                  <a:rPr lang="zh-TW" altLang="en-US" sz="1600" b="1" dirty="0">
                    <a:solidFill>
                      <a:srgbClr val="C00000"/>
                    </a:solidFill>
                    <a:latin typeface="微軟正黑體" pitchFamily="34" charset="-120"/>
                    <a:ea typeface="微軟正黑體" pitchFamily="34" charset="-120"/>
                  </a:rPr>
                  <a:t>本</a:t>
                </a:r>
                <a:endParaRPr lang="zh-TW" altLang="zh-TW" sz="1600" b="1" dirty="0">
                  <a:solidFill>
                    <a:srgbClr val="C00000"/>
                  </a:solidFill>
                  <a:latin typeface="微軟正黑體" pitchFamily="34" charset="-120"/>
                  <a:ea typeface="微軟正黑體" pitchFamily="34" charset="-120"/>
                </a:endParaRPr>
              </a:p>
            </p:txBody>
          </p:sp>
          <p:sp>
            <p:nvSpPr>
              <p:cNvPr id="19" name="文字方塊 18"/>
              <p:cNvSpPr txBox="1"/>
              <p:nvPr/>
            </p:nvSpPr>
            <p:spPr>
              <a:xfrm>
                <a:off x="8485938" y="3185135"/>
                <a:ext cx="3573609" cy="58490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2</a:t>
                </a:r>
                <a:r>
                  <a:rPr lang="zh-TW" altLang="en-US" sz="1600" dirty="0" smtClean="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浮貼學歷或同等學力證明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sz="1600" dirty="0" smtClean="0">
                    <a:solidFill>
                      <a:srgbClr val="C00000"/>
                    </a:solidFill>
                    <a:latin typeface="微軟正黑體" pitchFamily="34" charset="-120"/>
                    <a:ea typeface="微軟正黑體" pitchFamily="34" charset="-120"/>
                  </a:rPr>
                  <a:t>          國中</a:t>
                </a:r>
                <a:r>
                  <a:rPr lang="zh-TW" altLang="en-US" sz="1600" dirty="0">
                    <a:solidFill>
                      <a:srgbClr val="C00000"/>
                    </a:solidFill>
                    <a:latin typeface="微軟正黑體" pitchFamily="34" charset="-120"/>
                    <a:ea typeface="微軟正黑體" pitchFamily="34" charset="-120"/>
                  </a:rPr>
                  <a:t>集體報名</a:t>
                </a:r>
                <a:r>
                  <a:rPr lang="zh-TW" altLang="en-US" sz="1600" b="1" dirty="0">
                    <a:solidFill>
                      <a:srgbClr val="C00000"/>
                    </a:solidFill>
                    <a:latin typeface="微軟正黑體" pitchFamily="34" charset="-120"/>
                    <a:ea typeface="微軟正黑體" pitchFamily="34" charset="-120"/>
                  </a:rPr>
                  <a:t>免貼</a:t>
                </a:r>
                <a:r>
                  <a:rPr lang="zh-TW" altLang="en-US" sz="1600" dirty="0" smtClean="0">
                    <a:solidFill>
                      <a:srgbClr val="C00000"/>
                    </a:solidFill>
                    <a:latin typeface="微軟正黑體" pitchFamily="34" charset="-120"/>
                    <a:ea typeface="微軟正黑體" pitchFamily="34" charset="-120"/>
                  </a:rPr>
                  <a:t>畢業證書影本</a:t>
                </a:r>
                <a:endParaRPr lang="zh-TW" altLang="zh-TW" sz="1600" dirty="0">
                  <a:solidFill>
                    <a:srgbClr val="C00000"/>
                  </a:solidFill>
                  <a:latin typeface="微軟正黑體" pitchFamily="34" charset="-120"/>
                  <a:ea typeface="微軟正黑體" pitchFamily="34" charset="-120"/>
                </a:endParaRPr>
              </a:p>
            </p:txBody>
          </p:sp>
          <p:cxnSp>
            <p:nvCxnSpPr>
              <p:cNvPr id="20" name="直線單箭頭接點 19"/>
              <p:cNvCxnSpPr>
                <a:stCxn id="19" idx="1"/>
              </p:cNvCxnSpPr>
              <p:nvPr/>
            </p:nvCxnSpPr>
            <p:spPr>
              <a:xfrm flipH="1" flipV="1">
                <a:off x="7626844" y="3142620"/>
                <a:ext cx="859094" cy="33496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H="1" flipV="1">
                <a:off x="8144718" y="3836509"/>
                <a:ext cx="584101" cy="37914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Freeform 17"/>
            <p:cNvSpPr>
              <a:spLocks noEditPoints="1"/>
            </p:cNvSpPr>
            <p:nvPr/>
          </p:nvSpPr>
          <p:spPr bwMode="auto">
            <a:xfrm>
              <a:off x="11848854" y="342807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17"/>
            <p:cNvSpPr>
              <a:spLocks noEditPoints="1"/>
            </p:cNvSpPr>
            <p:nvPr/>
          </p:nvSpPr>
          <p:spPr bwMode="auto">
            <a:xfrm>
              <a:off x="11789895" y="247813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群組 21"/>
          <p:cNvGrpSpPr/>
          <p:nvPr/>
        </p:nvGrpSpPr>
        <p:grpSpPr>
          <a:xfrm>
            <a:off x="244352" y="3262406"/>
            <a:ext cx="4521857" cy="1032821"/>
            <a:chOff x="244352" y="3262406"/>
            <a:chExt cx="4521857" cy="1032821"/>
          </a:xfrm>
        </p:grpSpPr>
        <p:cxnSp>
          <p:nvCxnSpPr>
            <p:cNvPr id="23" name="直線單箭頭接點 22"/>
            <p:cNvCxnSpPr/>
            <p:nvPr/>
          </p:nvCxnSpPr>
          <p:spPr>
            <a:xfrm flipV="1">
              <a:off x="3741738" y="3722336"/>
              <a:ext cx="1024471" cy="10353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群組 23"/>
            <p:cNvGrpSpPr/>
            <p:nvPr/>
          </p:nvGrpSpPr>
          <p:grpSpPr>
            <a:xfrm>
              <a:off x="244352" y="3262406"/>
              <a:ext cx="3497386" cy="1032821"/>
              <a:chOff x="244352" y="3262406"/>
              <a:chExt cx="3497386" cy="1032821"/>
            </a:xfrm>
          </p:grpSpPr>
          <p:sp>
            <p:nvSpPr>
              <p:cNvPr id="25" name="文字方塊 24"/>
              <p:cNvSpPr txBox="1"/>
              <p:nvPr/>
            </p:nvSpPr>
            <p:spPr>
              <a:xfrm>
                <a:off x="395288" y="3371897"/>
                <a:ext cx="3346450" cy="92333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a:t>
                </a:r>
                <a:r>
                  <a:rPr lang="en-US" altLang="zh-TW" dirty="0">
                    <a:solidFill>
                      <a:srgbClr val="0070C0"/>
                    </a:solidFill>
                    <a:latin typeface="微軟正黑體" pitchFamily="34" charset="-120"/>
                    <a:ea typeface="微軟正黑體" pitchFamily="34" charset="-120"/>
                  </a:rPr>
                  <a:t>4</a:t>
                </a:r>
                <a:r>
                  <a:rPr lang="zh-TW" altLang="en-US" dirty="0">
                    <a:solidFill>
                      <a:srgbClr val="0070C0"/>
                    </a:solidFill>
                    <a:latin typeface="微軟正黑體" pitchFamily="34" charset="-120"/>
                    <a:ea typeface="微軟正黑體" pitchFamily="34" charset="-120"/>
                  </a:rPr>
                  <a:t>）</a:t>
                </a:r>
                <a:r>
                  <a:rPr lang="zh-TW" altLang="zh-TW" dirty="0">
                    <a:solidFill>
                      <a:srgbClr val="C00000"/>
                    </a:solidFill>
                    <a:latin typeface="微軟正黑體" pitchFamily="34" charset="-120"/>
                    <a:ea typeface="微軟正黑體" pitchFamily="34" charset="-120"/>
                  </a:rPr>
                  <a:t>超額比序項目積分證明</a:t>
                </a:r>
                <a:r>
                  <a:rPr lang="zh-TW" altLang="zh-TW" dirty="0" smtClean="0">
                    <a:solidFill>
                      <a:srgbClr val="C00000"/>
                    </a:solidFill>
                    <a:latin typeface="微軟正黑體" pitchFamily="34" charset="-120"/>
                    <a:ea typeface="微軟正黑體" pitchFamily="34" charset="-120"/>
                  </a:rPr>
                  <a:t>單</a:t>
                </a:r>
                <a:endParaRPr lang="en-US" altLang="zh-TW" dirty="0" smtClean="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r>
                  <a:rPr lang="en-US" altLang="zh-TW" dirty="0">
                    <a:solidFill>
                      <a:srgbClr val="C00000"/>
                    </a:solidFill>
                    <a:latin typeface="微軟正黑體" pitchFamily="34" charset="-120"/>
                    <a:ea typeface="微軟正黑體" pitchFamily="34" charset="-120"/>
                  </a:rPr>
                  <a:t> </a:t>
                </a:r>
                <a:r>
                  <a:rPr lang="en-US" altLang="zh-TW" dirty="0" smtClean="0">
                    <a:solidFill>
                      <a:srgbClr val="C00000"/>
                    </a:solidFill>
                    <a:latin typeface="微軟正黑體" pitchFamily="34" charset="-120"/>
                    <a:ea typeface="微軟正黑體" pitchFamily="34" charset="-120"/>
                  </a:rPr>
                  <a:t>         </a:t>
                </a:r>
                <a:r>
                  <a:rPr lang="zh-TW" altLang="en-US" dirty="0" smtClean="0">
                    <a:solidFill>
                      <a:srgbClr val="C00000"/>
                    </a:solidFill>
                    <a:latin typeface="微軟正黑體" pitchFamily="34" charset="-120"/>
                    <a:ea typeface="微軟正黑體" pitchFamily="34" charset="-120"/>
                  </a:rPr>
                  <a:t>正本</a:t>
                </a:r>
                <a:r>
                  <a:rPr lang="zh-TW" altLang="en-US" dirty="0">
                    <a:solidFill>
                      <a:srgbClr val="C00000"/>
                    </a:solidFill>
                    <a:latin typeface="微軟正黑體" pitchFamily="34" charset="-120"/>
                    <a:ea typeface="微軟正黑體" pitchFamily="34" charset="-120"/>
                  </a:rPr>
                  <a:t>審核確認後，</a:t>
                </a:r>
                <a:r>
                  <a:rPr lang="zh-TW" altLang="en-US" b="1" dirty="0">
                    <a:solidFill>
                      <a:srgbClr val="C00000"/>
                    </a:solidFill>
                    <a:latin typeface="微軟正黑體" pitchFamily="34" charset="-120"/>
                    <a:ea typeface="微軟正黑體" pitchFamily="34" charset="-120"/>
                  </a:rPr>
                  <a:t>加</a:t>
                </a:r>
                <a:r>
                  <a:rPr lang="zh-TW" altLang="en-US" b="1" dirty="0" smtClean="0">
                    <a:solidFill>
                      <a:srgbClr val="C00000"/>
                    </a:solidFill>
                    <a:latin typeface="微軟正黑體" pitchFamily="34" charset="-120"/>
                    <a:ea typeface="微軟正黑體" pitchFamily="34" charset="-120"/>
                  </a:rPr>
                  <a:t>蓋</a:t>
                </a:r>
                <a:endParaRPr lang="en-US" altLang="zh-TW" b="1" dirty="0" smtClean="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r>
                  <a:rPr lang="en-US" altLang="zh-TW" b="1" dirty="0">
                    <a:solidFill>
                      <a:srgbClr val="C00000"/>
                    </a:solidFill>
                    <a:latin typeface="微軟正黑體" pitchFamily="34" charset="-120"/>
                    <a:ea typeface="微軟正黑體" pitchFamily="34" charset="-120"/>
                  </a:rPr>
                  <a:t> </a:t>
                </a:r>
                <a:r>
                  <a:rPr lang="en-US" altLang="zh-TW" b="1" dirty="0" smtClean="0">
                    <a:solidFill>
                      <a:srgbClr val="C00000"/>
                    </a:solidFill>
                    <a:latin typeface="微軟正黑體" pitchFamily="34" charset="-120"/>
                    <a:ea typeface="微軟正黑體" pitchFamily="34" charset="-120"/>
                  </a:rPr>
                  <a:t>         </a:t>
                </a:r>
                <a:r>
                  <a:rPr lang="zh-TW" altLang="en-US" b="1" u="sng" dirty="0" smtClean="0">
                    <a:solidFill>
                      <a:srgbClr val="C00000"/>
                    </a:solidFill>
                    <a:latin typeface="微軟正黑體" pitchFamily="34" charset="-120"/>
                    <a:ea typeface="微軟正黑體" pitchFamily="34" charset="-120"/>
                  </a:rPr>
                  <a:t>學校</a:t>
                </a:r>
                <a:r>
                  <a:rPr lang="zh-TW" altLang="en-US" b="1" u="sng" dirty="0">
                    <a:solidFill>
                      <a:srgbClr val="C00000"/>
                    </a:solidFill>
                    <a:latin typeface="微軟正黑體" pitchFamily="34" charset="-120"/>
                    <a:ea typeface="微軟正黑體" pitchFamily="34" charset="-120"/>
                  </a:rPr>
                  <a:t>章戳</a:t>
                </a:r>
                <a:r>
                  <a:rPr lang="zh-TW" altLang="en-US" dirty="0">
                    <a:solidFill>
                      <a:srgbClr val="C00000"/>
                    </a:solidFill>
                    <a:latin typeface="微軟正黑體" pitchFamily="34" charset="-120"/>
                    <a:ea typeface="微軟正黑體" pitchFamily="34" charset="-120"/>
                  </a:rPr>
                  <a:t>浮貼</a:t>
                </a:r>
                <a:r>
                  <a:rPr lang="zh-TW" altLang="en-US" dirty="0" smtClean="0">
                    <a:solidFill>
                      <a:srgbClr val="C00000"/>
                    </a:solidFill>
                    <a:latin typeface="微軟正黑體" pitchFamily="34" charset="-120"/>
                    <a:ea typeface="微軟正黑體" pitchFamily="34" charset="-120"/>
                  </a:rPr>
                  <a:t>於此</a:t>
                </a:r>
                <a:endParaRPr lang="zh-TW" altLang="en-US" dirty="0">
                  <a:solidFill>
                    <a:srgbClr val="C00000"/>
                  </a:solidFill>
                  <a:latin typeface="微軟正黑體" pitchFamily="34" charset="-120"/>
                  <a:ea typeface="微軟正黑體" pitchFamily="34" charset="-120"/>
                </a:endParaRPr>
              </a:p>
            </p:txBody>
          </p:sp>
          <p:sp>
            <p:nvSpPr>
              <p:cNvPr id="26" name="Freeform 17"/>
              <p:cNvSpPr>
                <a:spLocks noEditPoints="1"/>
              </p:cNvSpPr>
              <p:nvPr/>
            </p:nvSpPr>
            <p:spPr bwMode="auto">
              <a:xfrm>
                <a:off x="244352" y="3262406"/>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7" name="群組 26"/>
          <p:cNvGrpSpPr/>
          <p:nvPr/>
        </p:nvGrpSpPr>
        <p:grpSpPr>
          <a:xfrm>
            <a:off x="7737475" y="4973684"/>
            <a:ext cx="4245221" cy="595266"/>
            <a:chOff x="7737475" y="4973684"/>
            <a:chExt cx="4245221" cy="595266"/>
          </a:xfrm>
        </p:grpSpPr>
        <p:cxnSp>
          <p:nvCxnSpPr>
            <p:cNvPr id="28" name="直線單箭頭接點 27"/>
            <p:cNvCxnSpPr/>
            <p:nvPr/>
          </p:nvCxnSpPr>
          <p:spPr>
            <a:xfrm flipH="1" flipV="1">
              <a:off x="7737475" y="5021263"/>
              <a:ext cx="1022350" cy="2730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7808814" y="5303838"/>
              <a:ext cx="981174" cy="26511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a:xfrm>
              <a:off x="8759825" y="4973684"/>
              <a:ext cx="3222871" cy="490491"/>
              <a:chOff x="8759825" y="4973684"/>
              <a:chExt cx="3222871" cy="490491"/>
            </a:xfrm>
          </p:grpSpPr>
          <p:sp>
            <p:nvSpPr>
              <p:cNvPr id="31" name="文字方塊 30"/>
              <p:cNvSpPr txBox="1"/>
              <p:nvPr/>
            </p:nvSpPr>
            <p:spPr>
              <a:xfrm>
                <a:off x="8759825" y="5126038"/>
                <a:ext cx="3095625" cy="3381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6</a:t>
                </a: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7</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競賽證明</a:t>
                </a:r>
                <a:r>
                  <a:rPr lang="zh-TW" altLang="en-US" sz="1600" dirty="0">
                    <a:solidFill>
                      <a:srgbClr val="0070C0"/>
                    </a:solidFill>
                    <a:latin typeface="微軟正黑體" pitchFamily="34" charset="-120"/>
                    <a:ea typeface="微軟正黑體" pitchFamily="34" charset="-120"/>
                  </a:rPr>
                  <a:t>文件影本</a:t>
                </a:r>
                <a:endParaRPr lang="zh-TW" altLang="zh-TW" sz="1600" dirty="0">
                  <a:solidFill>
                    <a:srgbClr val="0070C0"/>
                  </a:solidFill>
                  <a:latin typeface="微軟正黑體" pitchFamily="34" charset="-120"/>
                  <a:ea typeface="微軟正黑體" pitchFamily="34" charset="-120"/>
                </a:endParaRPr>
              </a:p>
            </p:txBody>
          </p:sp>
          <p:sp>
            <p:nvSpPr>
              <p:cNvPr id="32" name="Freeform 17"/>
              <p:cNvSpPr>
                <a:spLocks noEditPoints="1"/>
              </p:cNvSpPr>
              <p:nvPr/>
            </p:nvSpPr>
            <p:spPr bwMode="auto">
              <a:xfrm>
                <a:off x="11680825" y="497368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3" name="群組 32"/>
          <p:cNvGrpSpPr/>
          <p:nvPr/>
        </p:nvGrpSpPr>
        <p:grpSpPr>
          <a:xfrm>
            <a:off x="523752" y="1731309"/>
            <a:ext cx="2776661" cy="716616"/>
            <a:chOff x="523752" y="1731309"/>
            <a:chExt cx="2776661" cy="716616"/>
          </a:xfrm>
        </p:grpSpPr>
        <p:sp>
          <p:nvSpPr>
            <p:cNvPr id="34" name="矩形 33"/>
            <p:cNvSpPr/>
            <p:nvPr/>
          </p:nvSpPr>
          <p:spPr>
            <a:xfrm>
              <a:off x="674688" y="1843088"/>
              <a:ext cx="2625725" cy="6048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eaLnBrk="1" fontAlgn="auto" hangingPunct="1">
                <a:lnSpc>
                  <a:spcPts val="2000"/>
                </a:lnSpc>
                <a:spcBef>
                  <a:spcPts val="0"/>
                </a:spcBef>
                <a:spcAft>
                  <a:spcPts val="0"/>
                </a:spcAft>
                <a:defRPr/>
              </a:pPr>
              <a:r>
                <a:rPr lang="zh-TW" altLang="en-US" dirty="0">
                  <a:solidFill>
                    <a:srgbClr val="0070C0"/>
                  </a:solidFill>
                  <a:latin typeface="微軟正黑體" pitchFamily="34" charset="-120"/>
                  <a:ea typeface="微軟正黑體" pitchFamily="34" charset="-120"/>
                </a:rPr>
                <a:t>（</a:t>
              </a:r>
              <a:r>
                <a:rPr lang="en-US" altLang="zh-TW" dirty="0">
                  <a:solidFill>
                    <a:srgbClr val="0070C0"/>
                  </a:solidFill>
                  <a:latin typeface="微軟正黑體" pitchFamily="34" charset="-120"/>
                  <a:ea typeface="微軟正黑體" pitchFamily="34" charset="-120"/>
                </a:rPr>
                <a:t>1</a:t>
              </a:r>
              <a:r>
                <a:rPr lang="zh-TW" altLang="en-US" dirty="0">
                  <a:solidFill>
                    <a:srgbClr val="0070C0"/>
                  </a:solidFill>
                  <a:latin typeface="微軟正黑體" pitchFamily="34" charset="-120"/>
                  <a:ea typeface="微軟正黑體" pitchFamily="34" charset="-120"/>
                </a:rPr>
                <a:t>）</a:t>
              </a:r>
              <a:r>
                <a:rPr lang="zh-TW" altLang="zh-TW" dirty="0">
                  <a:solidFill>
                    <a:srgbClr val="0070C0"/>
                  </a:solidFill>
                  <a:latin typeface="微軟正黑體" pitchFamily="34" charset="-120"/>
                  <a:ea typeface="微軟正黑體" pitchFamily="34" charset="-120"/>
                </a:rPr>
                <a:t>浮貼繳費證明</a:t>
              </a:r>
              <a:r>
                <a:rPr lang="zh-TW" altLang="en-US" dirty="0">
                  <a:solidFill>
                    <a:srgbClr val="0070C0"/>
                  </a:solidFill>
                  <a:latin typeface="微軟正黑體" pitchFamily="34" charset="-120"/>
                  <a:ea typeface="微軟正黑體" pitchFamily="34" charset="-120"/>
                </a:rPr>
                <a:t>影本</a:t>
              </a:r>
              <a:endParaRPr lang="en-US" altLang="zh-TW" dirty="0">
                <a:solidFill>
                  <a:srgbClr val="0070C0"/>
                </a:solidFill>
                <a:latin typeface="微軟正黑體" pitchFamily="34" charset="-120"/>
                <a:ea typeface="微軟正黑體" pitchFamily="34" charset="-120"/>
              </a:endParaRPr>
            </a:p>
            <a:p>
              <a:pPr eaLnBrk="1" fontAlgn="auto" hangingPunct="1">
                <a:lnSpc>
                  <a:spcPts val="2000"/>
                </a:lnSpc>
                <a:spcBef>
                  <a:spcPts val="0"/>
                </a:spcBef>
                <a:spcAft>
                  <a:spcPts val="0"/>
                </a:spcAft>
                <a:defRPr/>
              </a:pPr>
              <a:r>
                <a:rPr lang="zh-TW" altLang="en-US" dirty="0">
                  <a:solidFill>
                    <a:srgbClr val="C00000"/>
                  </a:solidFill>
                  <a:latin typeface="微軟正黑體" pitchFamily="34" charset="-120"/>
                  <a:ea typeface="微軟正黑體" pitchFamily="34" charset="-120"/>
                </a:rPr>
                <a:t>          國中集體報名</a:t>
              </a:r>
              <a:r>
                <a:rPr lang="zh-TW" altLang="en-US" b="1" dirty="0">
                  <a:solidFill>
                    <a:srgbClr val="C00000"/>
                  </a:solidFill>
                  <a:latin typeface="微軟正黑體" pitchFamily="34" charset="-120"/>
                  <a:ea typeface="微軟正黑體" pitchFamily="34" charset="-120"/>
                </a:rPr>
                <a:t>免貼</a:t>
              </a:r>
              <a:endParaRPr lang="zh-TW" altLang="zh-TW" b="1" dirty="0">
                <a:solidFill>
                  <a:srgbClr val="C00000"/>
                </a:solidFill>
                <a:latin typeface="微軟正黑體" pitchFamily="34" charset="-120"/>
                <a:ea typeface="微軟正黑體" pitchFamily="34" charset="-120"/>
              </a:endParaRPr>
            </a:p>
          </p:txBody>
        </p:sp>
        <p:sp>
          <p:nvSpPr>
            <p:cNvPr id="35" name="Freeform 17"/>
            <p:cNvSpPr>
              <a:spLocks noEditPoints="1"/>
            </p:cNvSpPr>
            <p:nvPr/>
          </p:nvSpPr>
          <p:spPr bwMode="auto">
            <a:xfrm>
              <a:off x="523752" y="173130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3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94339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668753" y="62496"/>
            <a:ext cx="4908634" cy="6728144"/>
          </a:xfrm>
          <a:prstGeom prst="rect">
            <a:avLst/>
          </a:prstGeom>
        </p:spPr>
      </p:pic>
      <p:sp>
        <p:nvSpPr>
          <p:cNvPr id="6" name="投影片編號版面配置區 1"/>
          <p:cNvSpPr txBox="1">
            <a:spLocks/>
          </p:cNvSpPr>
          <p:nvPr/>
        </p:nvSpPr>
        <p:spPr>
          <a:xfrm>
            <a:off x="7848600" y="6492031"/>
            <a:ext cx="1466850" cy="365125"/>
          </a:xfrm>
          <a:prstGeom prst="rect">
            <a:avLst/>
          </a:prstGeom>
        </p:spPr>
        <p:txBody>
          <a:bodyPr anchor="ctr"/>
          <a:lstStyle/>
          <a:p>
            <a:pPr algn="r" eaLnBrk="1" fontAlgn="auto" hangingPunct="1">
              <a:spcBef>
                <a:spcPts val="0"/>
              </a:spcBef>
              <a:spcAft>
                <a:spcPts val="0"/>
              </a:spcAft>
              <a:defRPr/>
            </a:pPr>
            <a:endParaRPr lang="zh-TW" altLang="en-US" sz="1200" dirty="0">
              <a:solidFill>
                <a:schemeClr val="tx1">
                  <a:tint val="75000"/>
                </a:schemeClr>
              </a:solidFill>
              <a:latin typeface="+mn-lt"/>
              <a:ea typeface="+mn-ea"/>
            </a:endParaRPr>
          </a:p>
        </p:txBody>
      </p:sp>
      <p:sp>
        <p:nvSpPr>
          <p:cNvPr id="7" name="文字方塊 84"/>
          <p:cNvSpPr txBox="1">
            <a:spLocks noChangeArrowheads="1"/>
          </p:cNvSpPr>
          <p:nvPr/>
        </p:nvSpPr>
        <p:spPr bwMode="auto">
          <a:xfrm>
            <a:off x="163513" y="178544"/>
            <a:ext cx="436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latin typeface="微軟正黑體" panose="020B0604030504040204" pitchFamily="34" charset="-120"/>
                <a:ea typeface="微軟正黑體" panose="020B0604030504040204" pitchFamily="34" charset="-120"/>
              </a:rPr>
              <a:t>特種身分生報名表範例</a:t>
            </a:r>
            <a:r>
              <a:rPr lang="zh-TW" altLang="en-US" sz="2400" b="1" dirty="0">
                <a:solidFill>
                  <a:srgbClr val="C00000"/>
                </a:solidFill>
                <a:latin typeface="微軟正黑體" panose="020B0604030504040204" pitchFamily="34" charset="-120"/>
                <a:ea typeface="微軟正黑體" panose="020B0604030504040204" pitchFamily="34" charset="-120"/>
              </a:rPr>
              <a:t>（黃色）</a:t>
            </a:r>
          </a:p>
        </p:txBody>
      </p:sp>
      <p:sp>
        <p:nvSpPr>
          <p:cNvPr id="8" name="矩形 7"/>
          <p:cNvSpPr/>
          <p:nvPr/>
        </p:nvSpPr>
        <p:spPr>
          <a:xfrm>
            <a:off x="4648200" y="40431"/>
            <a:ext cx="4933742" cy="6772275"/>
          </a:xfrm>
          <a:prstGeom prst="rect">
            <a:avLst/>
          </a:prstGeom>
          <a:solidFill>
            <a:srgbClr val="FFFF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4686819" y="3113832"/>
            <a:ext cx="2945881" cy="3058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線單箭頭接點 9"/>
          <p:cNvCxnSpPr>
            <a:stCxn id="9" idx="1"/>
            <a:endCxn id="11" idx="3"/>
          </p:cNvCxnSpPr>
          <p:nvPr/>
        </p:nvCxnSpPr>
        <p:spPr bwMode="auto">
          <a:xfrm flipH="1" flipV="1">
            <a:off x="3968863" y="2104418"/>
            <a:ext cx="717956" cy="116234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 name="表格 10"/>
          <p:cNvGraphicFramePr>
            <a:graphicFrameLocks noGrp="1"/>
          </p:cNvGraphicFramePr>
          <p:nvPr>
            <p:extLst>
              <p:ext uri="{D42A27DB-BD31-4B8C-83A1-F6EECF244321}">
                <p14:modId xmlns:p14="http://schemas.microsoft.com/office/powerpoint/2010/main" val="2422829476"/>
              </p:ext>
            </p:extLst>
          </p:nvPr>
        </p:nvGraphicFramePr>
        <p:xfrm>
          <a:off x="552563" y="1844862"/>
          <a:ext cx="3416300" cy="519112"/>
        </p:xfrm>
        <a:graphic>
          <a:graphicData uri="http://schemas.openxmlformats.org/drawingml/2006/table">
            <a:tbl>
              <a:tblPr firstRow="1" bandRow="1">
                <a:tableStyleId>{5C22544A-7EE6-4342-B048-85BDC9FD1C3A}</a:tableStyleId>
              </a:tblPr>
              <a:tblGrid>
                <a:gridCol w="2698075">
                  <a:extLst>
                    <a:ext uri="{9D8B030D-6E8A-4147-A177-3AD203B41FA5}">
                      <a16:colId xmlns:a16="http://schemas.microsoft.com/office/drawing/2014/main" val="20000"/>
                    </a:ext>
                  </a:extLst>
                </a:gridCol>
                <a:gridCol w="718225">
                  <a:extLst>
                    <a:ext uri="{9D8B030D-6E8A-4147-A177-3AD203B41FA5}">
                      <a16:colId xmlns:a16="http://schemas.microsoft.com/office/drawing/2014/main" val="20001"/>
                    </a:ext>
                  </a:extLst>
                </a:gridCol>
              </a:tblGrid>
              <a:tr h="519112">
                <a:tc>
                  <a:txBody>
                    <a:bodyPr/>
                    <a:lstStyle/>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110</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110</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400" b="0" dirty="0">
                        <a:solidFill>
                          <a:schemeClr val="tx1"/>
                        </a:solidFill>
                        <a:latin typeface="標楷體" panose="03000509000000000000" pitchFamily="65" charset="-120"/>
                        <a:ea typeface="標楷體" panose="03000509000000000000" pitchFamily="65" charset="-120"/>
                      </a:endParaRPr>
                    </a:p>
                  </a:txBody>
                  <a:tcPr marL="91435" marR="91435" marT="45804" marB="45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標楷體" panose="03000509000000000000" pitchFamily="65" charset="-120"/>
                          <a:ea typeface="標楷體" panose="03000509000000000000" pitchFamily="65" charset="-120"/>
                        </a:rPr>
                        <a:t>准考證號碼</a:t>
                      </a:r>
                      <a:endParaRPr lang="zh-TW" altLang="en-US" sz="1400" b="0" dirty="0">
                        <a:solidFill>
                          <a:schemeClr val="tx1"/>
                        </a:solidFill>
                        <a:latin typeface="標楷體" panose="03000509000000000000" pitchFamily="65" charset="-120"/>
                        <a:ea typeface="標楷體" panose="03000509000000000000" pitchFamily="65" charset="-120"/>
                      </a:endParaRPr>
                    </a:p>
                  </a:txBody>
                  <a:tcPr marL="91435" marR="91435" marT="45804" marB="45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2" name="群組 11"/>
          <p:cNvGrpSpPr/>
          <p:nvPr/>
        </p:nvGrpSpPr>
        <p:grpSpPr>
          <a:xfrm>
            <a:off x="348050" y="1078429"/>
            <a:ext cx="3280671" cy="732302"/>
            <a:chOff x="417390" y="760523"/>
            <a:chExt cx="3280671" cy="732302"/>
          </a:xfrm>
        </p:grpSpPr>
        <p:sp>
          <p:nvSpPr>
            <p:cNvPr id="13" name="矩形 12"/>
            <p:cNvSpPr/>
            <p:nvPr/>
          </p:nvSpPr>
          <p:spPr bwMode="auto">
            <a:xfrm>
              <a:off x="606425" y="908050"/>
              <a:ext cx="3091636" cy="58477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600" dirty="0">
                  <a:solidFill>
                    <a:srgbClr val="0070C0"/>
                  </a:solidFill>
                  <a:latin typeface="微軟正黑體" pitchFamily="34" charset="-120"/>
                  <a:ea typeface="微軟正黑體" pitchFamily="34" charset="-120"/>
                </a:rPr>
                <a:t>勾選是否報考</a:t>
              </a:r>
              <a:r>
                <a:rPr lang="en-US" altLang="zh-TW" sz="1600" dirty="0">
                  <a:solidFill>
                    <a:srgbClr val="0070C0"/>
                  </a:solidFill>
                  <a:latin typeface="微軟正黑體" pitchFamily="34" charset="-120"/>
                  <a:ea typeface="微軟正黑體" pitchFamily="34" charset="-120"/>
                </a:rPr>
                <a:t>110</a:t>
              </a:r>
              <a:r>
                <a:rPr lang="zh-TW" altLang="en-US" sz="1600" dirty="0">
                  <a:solidFill>
                    <a:srgbClr val="0070C0"/>
                  </a:solidFill>
                  <a:latin typeface="微軟正黑體" pitchFamily="34" charset="-120"/>
                  <a:ea typeface="微軟正黑體" pitchFamily="34" charset="-120"/>
                </a:rPr>
                <a:t>國中教育會考並填寫國中教育會考准考證</a:t>
              </a:r>
              <a:r>
                <a:rPr lang="zh-TW" altLang="en-US" sz="1600" dirty="0" smtClean="0">
                  <a:solidFill>
                    <a:srgbClr val="0070C0"/>
                  </a:solidFill>
                  <a:latin typeface="微軟正黑體" pitchFamily="34" charset="-120"/>
                  <a:ea typeface="微軟正黑體" pitchFamily="34" charset="-120"/>
                </a:rPr>
                <a:t>號碼</a:t>
              </a:r>
              <a:endParaRPr lang="zh-TW" altLang="en-US" sz="1600" dirty="0">
                <a:solidFill>
                  <a:srgbClr val="0070C0"/>
                </a:solidFill>
                <a:latin typeface="微軟正黑體" pitchFamily="34" charset="-120"/>
                <a:ea typeface="微軟正黑體" pitchFamily="34" charset="-120"/>
              </a:endParaRPr>
            </a:p>
          </p:txBody>
        </p:sp>
        <p:sp>
          <p:nvSpPr>
            <p:cNvPr id="14" name="Freeform 17"/>
            <p:cNvSpPr>
              <a:spLocks noEditPoints="1"/>
            </p:cNvSpPr>
            <p:nvPr/>
          </p:nvSpPr>
          <p:spPr bwMode="auto">
            <a:xfrm>
              <a:off x="417390" y="76052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群組 14"/>
          <p:cNvGrpSpPr/>
          <p:nvPr/>
        </p:nvGrpSpPr>
        <p:grpSpPr>
          <a:xfrm>
            <a:off x="205460" y="2482769"/>
            <a:ext cx="3983309" cy="980312"/>
            <a:chOff x="45890" y="2481993"/>
            <a:chExt cx="3983309" cy="980312"/>
          </a:xfrm>
        </p:grpSpPr>
        <p:sp>
          <p:nvSpPr>
            <p:cNvPr id="16" name="矩形 15"/>
            <p:cNvSpPr/>
            <p:nvPr/>
          </p:nvSpPr>
          <p:spPr bwMode="auto">
            <a:xfrm>
              <a:off x="230311" y="2632042"/>
              <a:ext cx="3798888" cy="83026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請將學生「</a:t>
              </a:r>
              <a:r>
                <a:rPr lang="en-US" altLang="zh-TW" sz="1600" dirty="0" smtClean="0">
                  <a:solidFill>
                    <a:srgbClr val="0070C0"/>
                  </a:solidFill>
                  <a:latin typeface="微軟正黑體" pitchFamily="34" charset="-120"/>
                  <a:ea typeface="微軟正黑體" pitchFamily="34" charset="-120"/>
                </a:rPr>
                <a:t>110</a:t>
              </a:r>
              <a:r>
                <a:rPr lang="zh-TW" altLang="zh-TW" sz="1600" dirty="0" smtClean="0">
                  <a:solidFill>
                    <a:srgbClr val="0070C0"/>
                  </a:solidFill>
                  <a:latin typeface="微軟正黑體" pitchFamily="34" charset="-120"/>
                  <a:ea typeface="微軟正黑體" pitchFamily="34" charset="-120"/>
                </a:rPr>
                <a:t>學年</a:t>
              </a:r>
              <a:r>
                <a:rPr lang="zh-TW" altLang="zh-TW" sz="1600" dirty="0">
                  <a:solidFill>
                    <a:srgbClr val="0070C0"/>
                  </a:solidFill>
                  <a:latin typeface="微軟正黑體" pitchFamily="34" charset="-120"/>
                  <a:ea typeface="微軟正黑體" pitchFamily="34" charset="-120"/>
                </a:rPr>
                <a:t>度五專入學專用</a:t>
              </a:r>
              <a:r>
                <a:rPr lang="zh-TW" altLang="en-US" sz="1600" dirty="0">
                  <a:solidFill>
                    <a:srgbClr val="0070C0"/>
                  </a:solidFill>
                  <a:latin typeface="微軟正黑體" pitchFamily="34" charset="-120"/>
                  <a:ea typeface="微軟正黑體" pitchFamily="34" charset="-120"/>
                </a:rPr>
                <a:t>優先</a:t>
              </a:r>
              <a:r>
                <a:rPr lang="zh-TW" altLang="zh-TW" sz="1600" dirty="0">
                  <a:solidFill>
                    <a:srgbClr val="0070C0"/>
                  </a:solidFill>
                  <a:latin typeface="微軟正黑體" pitchFamily="34" charset="-120"/>
                  <a:ea typeface="微軟正黑體" pitchFamily="34" charset="-120"/>
                </a:rPr>
                <a:t>免試入學超額比序項目積分證明單</a:t>
              </a:r>
              <a:r>
                <a:rPr lang="zh-TW" altLang="en-US" sz="1600" dirty="0">
                  <a:solidFill>
                    <a:srgbClr val="0070C0"/>
                  </a:solidFill>
                  <a:latin typeface="微軟正黑體" pitchFamily="34" charset="-120"/>
                  <a:ea typeface="微軟正黑體" pitchFamily="34" charset="-120"/>
                </a:rPr>
                <a:t>」中，</a:t>
              </a:r>
              <a:r>
                <a:rPr lang="en-US" altLang="zh-TW" sz="1600" dirty="0">
                  <a:solidFill>
                    <a:srgbClr val="0070C0"/>
                  </a:solidFill>
                  <a:latin typeface="微軟正黑體" pitchFamily="34" charset="-120"/>
                  <a:ea typeface="微軟正黑體" pitchFamily="34" charset="-120"/>
                </a:rPr>
                <a:t/>
              </a:r>
              <a:br>
                <a:rPr lang="en-US" altLang="zh-TW" sz="1600" dirty="0">
                  <a:solidFill>
                    <a:srgbClr val="0070C0"/>
                  </a:solidFill>
                  <a:latin typeface="微軟正黑體" pitchFamily="34" charset="-120"/>
                  <a:ea typeface="微軟正黑體" pitchFamily="34" charset="-120"/>
                </a:rPr>
              </a:br>
              <a:r>
                <a:rPr lang="zh-TW" altLang="en-US" sz="1600" b="1" dirty="0">
                  <a:solidFill>
                    <a:srgbClr val="C00000"/>
                  </a:solidFill>
                  <a:latin typeface="微軟正黑體" pitchFamily="34" charset="-120"/>
                  <a:ea typeface="微軟正黑體" pitchFamily="34" charset="-120"/>
                </a:rPr>
                <a:t>已審核確認後之項目勾</a:t>
              </a:r>
              <a:r>
                <a:rPr lang="zh-TW" altLang="en-US" sz="1600" b="1" dirty="0" smtClean="0">
                  <a:solidFill>
                    <a:srgbClr val="C00000"/>
                  </a:solidFill>
                  <a:latin typeface="微軟正黑體" pitchFamily="34" charset="-120"/>
                  <a:ea typeface="微軟正黑體" pitchFamily="34" charset="-120"/>
                </a:rPr>
                <a:t>選</a:t>
              </a:r>
              <a:endParaRPr lang="zh-TW" altLang="en-US" sz="1600" b="1" dirty="0">
                <a:solidFill>
                  <a:srgbClr val="C00000"/>
                </a:solidFill>
                <a:latin typeface="微軟正黑體" pitchFamily="34" charset="-120"/>
                <a:ea typeface="微軟正黑體" pitchFamily="34" charset="-120"/>
              </a:endParaRPr>
            </a:p>
          </p:txBody>
        </p:sp>
        <p:sp>
          <p:nvSpPr>
            <p:cNvPr id="17" name="Freeform 17"/>
            <p:cNvSpPr>
              <a:spLocks noEditPoints="1"/>
            </p:cNvSpPr>
            <p:nvPr/>
          </p:nvSpPr>
          <p:spPr bwMode="auto">
            <a:xfrm>
              <a:off x="45890" y="248199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群組 17"/>
          <p:cNvGrpSpPr/>
          <p:nvPr/>
        </p:nvGrpSpPr>
        <p:grpSpPr>
          <a:xfrm>
            <a:off x="7667625" y="2228404"/>
            <a:ext cx="3621087" cy="2623741"/>
            <a:chOff x="7667625" y="2245123"/>
            <a:chExt cx="3621087" cy="2623741"/>
          </a:xfrm>
        </p:grpSpPr>
        <p:sp>
          <p:nvSpPr>
            <p:cNvPr id="19" name="矩形 18"/>
            <p:cNvSpPr/>
            <p:nvPr/>
          </p:nvSpPr>
          <p:spPr bwMode="auto">
            <a:xfrm>
              <a:off x="9958387" y="2386013"/>
              <a:ext cx="1330325" cy="36988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委員會填寫</a:t>
              </a:r>
            </a:p>
          </p:txBody>
        </p:sp>
        <p:cxnSp>
          <p:nvCxnSpPr>
            <p:cNvPr id="20" name="直線單箭頭接點 19"/>
            <p:cNvCxnSpPr/>
            <p:nvPr/>
          </p:nvCxnSpPr>
          <p:spPr>
            <a:xfrm flipV="1">
              <a:off x="9539288" y="2743200"/>
              <a:ext cx="444500" cy="56991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667625" y="3135314"/>
              <a:ext cx="1862138" cy="173355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Freeform 17"/>
            <p:cNvSpPr>
              <a:spLocks noEditPoints="1"/>
            </p:cNvSpPr>
            <p:nvPr/>
          </p:nvSpPr>
          <p:spPr bwMode="auto">
            <a:xfrm>
              <a:off x="9778754" y="224512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群組 22"/>
          <p:cNvGrpSpPr/>
          <p:nvPr/>
        </p:nvGrpSpPr>
        <p:grpSpPr>
          <a:xfrm>
            <a:off x="2010200" y="5894028"/>
            <a:ext cx="7529088" cy="878991"/>
            <a:chOff x="2010200" y="5910747"/>
            <a:chExt cx="7529088" cy="878991"/>
          </a:xfrm>
        </p:grpSpPr>
        <p:sp>
          <p:nvSpPr>
            <p:cNvPr id="24" name="矩形 23"/>
            <p:cNvSpPr/>
            <p:nvPr/>
          </p:nvSpPr>
          <p:spPr>
            <a:xfrm>
              <a:off x="4697119" y="6318605"/>
              <a:ext cx="4842169" cy="4711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5" name="矩形 24"/>
            <p:cNvSpPr/>
            <p:nvPr/>
          </p:nvSpPr>
          <p:spPr bwMode="auto">
            <a:xfrm>
              <a:off x="2152652" y="6054725"/>
              <a:ext cx="1949450" cy="64611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請報名</a:t>
              </a:r>
              <a:r>
                <a:rPr lang="zh-TW" altLang="en-US" b="1" dirty="0">
                  <a:solidFill>
                    <a:srgbClr val="0070C0"/>
                  </a:solidFill>
                  <a:latin typeface="微軟正黑體" pitchFamily="34" charset="-120"/>
                  <a:ea typeface="微軟正黑體" pitchFamily="34" charset="-120"/>
                </a:rPr>
                <a:t>免試生</a:t>
              </a:r>
              <a:r>
                <a:rPr lang="zh-TW" altLang="en-US" dirty="0">
                  <a:solidFill>
                    <a:srgbClr val="0070C0"/>
                  </a:solidFill>
                  <a:latin typeface="微軟正黑體" pitchFamily="34" charset="-120"/>
                  <a:ea typeface="微軟正黑體" pitchFamily="34" charset="-120"/>
                </a:rPr>
                <a:t>及</a:t>
              </a:r>
              <a:endParaRPr lang="en-US" altLang="zh-TW" dirty="0">
                <a:solidFill>
                  <a:srgbClr val="0070C0"/>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b="1" dirty="0">
                  <a:solidFill>
                    <a:srgbClr val="0070C0"/>
                  </a:solidFill>
                  <a:latin typeface="微軟正黑體" pitchFamily="34" charset="-120"/>
                  <a:ea typeface="微軟正黑體" pitchFamily="34" charset="-120"/>
                </a:rPr>
                <a:t>家長</a:t>
              </a:r>
              <a:r>
                <a:rPr lang="en-US" altLang="zh-TW" b="1" dirty="0">
                  <a:solidFill>
                    <a:srgbClr val="0070C0"/>
                  </a:solidFill>
                  <a:latin typeface="微軟正黑體" pitchFamily="34" charset="-120"/>
                  <a:ea typeface="微軟正黑體" pitchFamily="34" charset="-120"/>
                </a:rPr>
                <a:t>(</a:t>
              </a:r>
              <a:r>
                <a:rPr lang="zh-TW" altLang="en-US" b="1" dirty="0">
                  <a:solidFill>
                    <a:srgbClr val="0070C0"/>
                  </a:solidFill>
                  <a:latin typeface="微軟正黑體" pitchFamily="34" charset="-120"/>
                  <a:ea typeface="微軟正黑體" pitchFamily="34" charset="-120"/>
                </a:rPr>
                <a:t>監護人</a:t>
              </a:r>
              <a:r>
                <a:rPr lang="en-US" altLang="zh-TW" b="1" dirty="0">
                  <a:solidFill>
                    <a:srgbClr val="0070C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簽章</a:t>
              </a:r>
            </a:p>
          </p:txBody>
        </p:sp>
        <p:cxnSp>
          <p:nvCxnSpPr>
            <p:cNvPr id="26" name="直線單箭頭接點 25"/>
            <p:cNvCxnSpPr>
              <a:stCxn id="24" idx="1"/>
              <a:endCxn id="25" idx="3"/>
            </p:cNvCxnSpPr>
            <p:nvPr/>
          </p:nvCxnSpPr>
          <p:spPr bwMode="auto">
            <a:xfrm flipH="1" flipV="1">
              <a:off x="4102102" y="6377782"/>
              <a:ext cx="595017" cy="17639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17"/>
            <p:cNvSpPr>
              <a:spLocks noEditPoints="1"/>
            </p:cNvSpPr>
            <p:nvPr/>
          </p:nvSpPr>
          <p:spPr bwMode="auto">
            <a:xfrm>
              <a:off x="2010200" y="5910747"/>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 name="群組 27"/>
          <p:cNvGrpSpPr/>
          <p:nvPr/>
        </p:nvGrpSpPr>
        <p:grpSpPr>
          <a:xfrm>
            <a:off x="8259763" y="383815"/>
            <a:ext cx="3242467" cy="530257"/>
            <a:chOff x="8259763" y="400534"/>
            <a:chExt cx="3242467" cy="530257"/>
          </a:xfrm>
        </p:grpSpPr>
        <p:sp>
          <p:nvSpPr>
            <p:cNvPr id="29" name="矩形 28"/>
            <p:cNvSpPr/>
            <p:nvPr/>
          </p:nvSpPr>
          <p:spPr bwMode="auto">
            <a:xfrm>
              <a:off x="10170317" y="561459"/>
              <a:ext cx="1331913"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zh-TW" altLang="en-US" dirty="0" smtClean="0">
                  <a:solidFill>
                    <a:srgbClr val="0070C0"/>
                  </a:solidFill>
                  <a:latin typeface="微軟正黑體" pitchFamily="34" charset="-120"/>
                  <a:ea typeface="微軟正黑體" pitchFamily="34" charset="-120"/>
                </a:rPr>
                <a:t>委員會</a:t>
              </a:r>
              <a:r>
                <a:rPr lang="zh-TW" altLang="en-US" dirty="0">
                  <a:solidFill>
                    <a:srgbClr val="0070C0"/>
                  </a:solidFill>
                  <a:latin typeface="微軟正黑體" pitchFamily="34" charset="-120"/>
                  <a:ea typeface="微軟正黑體" pitchFamily="34" charset="-120"/>
                </a:rPr>
                <a:t>填寫</a:t>
              </a:r>
            </a:p>
          </p:txBody>
        </p:sp>
        <p:cxnSp>
          <p:nvCxnSpPr>
            <p:cNvPr id="30" name="直線單箭頭接點 29"/>
            <p:cNvCxnSpPr/>
            <p:nvPr/>
          </p:nvCxnSpPr>
          <p:spPr>
            <a:xfrm>
              <a:off x="9518650" y="784225"/>
              <a:ext cx="561975"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259763" y="574675"/>
              <a:ext cx="1279525" cy="3429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2" name="Freeform 17"/>
            <p:cNvSpPr>
              <a:spLocks noEditPoints="1"/>
            </p:cNvSpPr>
            <p:nvPr/>
          </p:nvSpPr>
          <p:spPr bwMode="auto">
            <a:xfrm>
              <a:off x="10014826" y="40053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群組 32"/>
          <p:cNvGrpSpPr/>
          <p:nvPr/>
        </p:nvGrpSpPr>
        <p:grpSpPr>
          <a:xfrm>
            <a:off x="4686820" y="3193512"/>
            <a:ext cx="7389293" cy="3169932"/>
            <a:chOff x="4686820" y="3210231"/>
            <a:chExt cx="7389293" cy="3169932"/>
          </a:xfrm>
        </p:grpSpPr>
        <p:sp>
          <p:nvSpPr>
            <p:cNvPr id="34" name="矩形 33"/>
            <p:cNvSpPr/>
            <p:nvPr/>
          </p:nvSpPr>
          <p:spPr bwMode="auto">
            <a:xfrm>
              <a:off x="9726613" y="3270250"/>
              <a:ext cx="2349500" cy="310991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400" dirty="0" smtClean="0">
                  <a:solidFill>
                    <a:srgbClr val="0070C0"/>
                  </a:solidFill>
                  <a:latin typeface="微軟正黑體" pitchFamily="34" charset="-120"/>
                  <a:ea typeface="微軟正黑體" pitchFamily="34" charset="-120"/>
                </a:rPr>
                <a:t>      免試</a:t>
              </a:r>
              <a:r>
                <a:rPr lang="zh-TW" altLang="en-US" sz="1400" dirty="0">
                  <a:solidFill>
                    <a:srgbClr val="0070C0"/>
                  </a:solidFill>
                  <a:latin typeface="微軟正黑體" pitchFamily="34" charset="-120"/>
                  <a:ea typeface="微軟正黑體" pitchFamily="34" charset="-120"/>
                </a:rPr>
                <a:t>生</a:t>
              </a:r>
              <a:r>
                <a:rPr lang="zh-TW" altLang="zh-TW" sz="1400" dirty="0">
                  <a:solidFill>
                    <a:srgbClr val="0070C0"/>
                  </a:solidFill>
                  <a:latin typeface="微軟正黑體" pitchFamily="34" charset="-120"/>
                  <a:ea typeface="微軟正黑體" pitchFamily="34" charset="-120"/>
                </a:rPr>
                <a:t>完成報</a:t>
              </a:r>
              <a:r>
                <a:rPr lang="zh-TW" altLang="en-US" sz="1400" dirty="0">
                  <a:solidFill>
                    <a:srgbClr val="0070C0"/>
                  </a:solidFill>
                  <a:latin typeface="微軟正黑體" pitchFamily="34" charset="-120"/>
                  <a:ea typeface="微軟正黑體" pitchFamily="34" charset="-120"/>
                </a:rPr>
                <a:t>名作業</a:t>
              </a:r>
              <a:endParaRPr lang="en-US" altLang="zh-TW" sz="14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400" b="1" dirty="0">
                  <a:solidFill>
                    <a:srgbClr val="C00000"/>
                  </a:solidFill>
                  <a:latin typeface="微軟正黑體" pitchFamily="34" charset="-120"/>
                  <a:ea typeface="微軟正黑體" pitchFamily="34" charset="-120"/>
                </a:rPr>
                <a:t>已詳實檢閱國中提供之「</a:t>
              </a:r>
              <a:r>
                <a:rPr lang="en-US" altLang="zh-TW" sz="1400" b="1" dirty="0" smtClean="0">
                  <a:solidFill>
                    <a:srgbClr val="C00000"/>
                  </a:solidFill>
                  <a:latin typeface="微軟正黑體" pitchFamily="34" charset="-120"/>
                  <a:ea typeface="微軟正黑體" pitchFamily="34" charset="-120"/>
                </a:rPr>
                <a:t>110</a:t>
              </a:r>
              <a:r>
                <a:rPr lang="zh-TW" altLang="zh-TW" sz="1400" b="1" dirty="0" smtClean="0">
                  <a:solidFill>
                    <a:srgbClr val="C00000"/>
                  </a:solidFill>
                  <a:latin typeface="微軟正黑體" pitchFamily="34" charset="-120"/>
                  <a:ea typeface="微軟正黑體" pitchFamily="34" charset="-120"/>
                </a:rPr>
                <a:t>學年</a:t>
              </a:r>
              <a:r>
                <a:rPr lang="zh-TW" altLang="zh-TW" sz="1400" b="1" dirty="0">
                  <a:solidFill>
                    <a:srgbClr val="C00000"/>
                  </a:solidFill>
                  <a:latin typeface="微軟正黑體" pitchFamily="34" charset="-120"/>
                  <a:ea typeface="微軟正黑體" pitchFamily="34" charset="-120"/>
                </a:rPr>
                <a:t>度五專入學專用優先免試入學超額比序項目積分證明單」內各項積分登載正確，及所檢附之國中學校積分證明單及各項證明文件皆已符合簡章所列規定。</a:t>
              </a:r>
              <a:endParaRPr lang="en-US" altLang="zh-TW" sz="140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4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40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400" b="1" dirty="0">
                  <a:solidFill>
                    <a:srgbClr val="C0000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監護人</a:t>
              </a:r>
              <a:r>
                <a:rPr lang="en-US" altLang="zh-TW" sz="1400" b="1" dirty="0">
                  <a:solidFill>
                    <a:srgbClr val="C0000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400" dirty="0">
                <a:solidFill>
                  <a:srgbClr val="C00000"/>
                </a:solidFill>
                <a:latin typeface="微軟正黑體" pitchFamily="34" charset="-120"/>
                <a:ea typeface="微軟正黑體" pitchFamily="34" charset="-120"/>
              </a:endParaRPr>
            </a:p>
          </p:txBody>
        </p:sp>
        <p:cxnSp>
          <p:nvCxnSpPr>
            <p:cNvPr id="35" name="直線單箭頭接點 34"/>
            <p:cNvCxnSpPr>
              <a:stCxn id="36" idx="3"/>
            </p:cNvCxnSpPr>
            <p:nvPr/>
          </p:nvCxnSpPr>
          <p:spPr>
            <a:xfrm flipV="1">
              <a:off x="9553576" y="5662615"/>
              <a:ext cx="222249" cy="43814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686820" y="5857875"/>
              <a:ext cx="4866756" cy="4857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7" name="Freeform 17"/>
            <p:cNvSpPr>
              <a:spLocks noEditPoints="1"/>
            </p:cNvSpPr>
            <p:nvPr/>
          </p:nvSpPr>
          <p:spPr bwMode="auto">
            <a:xfrm>
              <a:off x="9688304" y="3210231"/>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38" name="群組 37"/>
          <p:cNvGrpSpPr/>
          <p:nvPr/>
        </p:nvGrpSpPr>
        <p:grpSpPr>
          <a:xfrm>
            <a:off x="260376" y="3459906"/>
            <a:ext cx="7372324" cy="2116318"/>
            <a:chOff x="260376" y="3476625"/>
            <a:chExt cx="7372324" cy="2116318"/>
          </a:xfrm>
        </p:grpSpPr>
        <p:sp>
          <p:nvSpPr>
            <p:cNvPr id="39" name="矩形 38"/>
            <p:cNvSpPr/>
            <p:nvPr/>
          </p:nvSpPr>
          <p:spPr>
            <a:xfrm>
              <a:off x="4687397" y="3476625"/>
              <a:ext cx="2945303" cy="14017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40" name="直線單箭頭接點 39"/>
            <p:cNvCxnSpPr>
              <a:stCxn id="39" idx="1"/>
            </p:cNvCxnSpPr>
            <p:nvPr/>
          </p:nvCxnSpPr>
          <p:spPr bwMode="auto">
            <a:xfrm flipH="1">
              <a:off x="4271516" y="4177507"/>
              <a:ext cx="415881" cy="57070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群組 40"/>
            <p:cNvGrpSpPr/>
            <p:nvPr/>
          </p:nvGrpSpPr>
          <p:grpSpPr>
            <a:xfrm>
              <a:off x="260376" y="3574886"/>
              <a:ext cx="4011140" cy="2018057"/>
              <a:chOff x="260376" y="3574886"/>
              <a:chExt cx="4011140" cy="2018057"/>
            </a:xfrm>
          </p:grpSpPr>
          <p:pic>
            <p:nvPicPr>
              <p:cNvPr id="43" name="圖片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854" y="3574886"/>
                <a:ext cx="3946662" cy="200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圖片 43"/>
              <p:cNvPicPr>
                <a:picLocks noChangeAspect="1"/>
              </p:cNvPicPr>
              <p:nvPr/>
            </p:nvPicPr>
            <p:blipFill rotWithShape="1">
              <a:blip r:embed="rId5"/>
              <a:srcRect t="1425"/>
              <a:stretch/>
            </p:blipFill>
            <p:spPr>
              <a:xfrm>
                <a:off x="260376" y="3582979"/>
                <a:ext cx="3088922" cy="2009964"/>
              </a:xfrm>
              <a:prstGeom prst="rect">
                <a:avLst/>
              </a:prstGeom>
            </p:spPr>
          </p:pic>
        </p:grpSp>
        <p:sp>
          <p:nvSpPr>
            <p:cNvPr id="42" name="矩形 41"/>
            <p:cNvSpPr/>
            <p:nvPr/>
          </p:nvSpPr>
          <p:spPr bwMode="auto">
            <a:xfrm>
              <a:off x="3351213" y="3575050"/>
              <a:ext cx="884237" cy="20050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45" name="群組 44"/>
          <p:cNvGrpSpPr/>
          <p:nvPr/>
        </p:nvGrpSpPr>
        <p:grpSpPr>
          <a:xfrm>
            <a:off x="436697" y="4785462"/>
            <a:ext cx="2895362" cy="1033454"/>
            <a:chOff x="224310" y="4695091"/>
            <a:chExt cx="2895362" cy="1033454"/>
          </a:xfrm>
        </p:grpSpPr>
        <p:grpSp>
          <p:nvGrpSpPr>
            <p:cNvPr id="46" name="群組 45"/>
            <p:cNvGrpSpPr/>
            <p:nvPr/>
          </p:nvGrpSpPr>
          <p:grpSpPr>
            <a:xfrm>
              <a:off x="224310" y="4695091"/>
              <a:ext cx="2314337" cy="1033454"/>
              <a:chOff x="454263" y="4637096"/>
              <a:chExt cx="2314337" cy="1033454"/>
            </a:xfrm>
          </p:grpSpPr>
          <p:sp>
            <p:nvSpPr>
              <p:cNvPr id="48" name="矩形 47"/>
              <p:cNvSpPr/>
              <p:nvPr/>
            </p:nvSpPr>
            <p:spPr bwMode="auto">
              <a:xfrm>
                <a:off x="622300" y="4748213"/>
                <a:ext cx="2146300" cy="9223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968375" eaLnBrk="1" fontAlgn="auto" hangingPunct="1">
                  <a:spcBef>
                    <a:spcPct val="20000"/>
                  </a:spcBef>
                  <a:spcAft>
                    <a:spcPts val="0"/>
                  </a:spcAft>
                  <a:defRPr/>
                </a:pPr>
                <a:r>
                  <a:rPr lang="zh-TW" altLang="en-US" dirty="0">
                    <a:solidFill>
                      <a:srgbClr val="0070C0"/>
                    </a:solidFill>
                    <a:latin typeface="微軟正黑體" pitchFamily="34" charset="-120"/>
                    <a:ea typeface="微軟正黑體" pitchFamily="34" charset="-120"/>
                  </a:rPr>
                  <a:t>勾選黏貼在</a:t>
                </a:r>
                <a:r>
                  <a:rPr lang="zh-TW" altLang="zh-TW" dirty="0">
                    <a:solidFill>
                      <a:srgbClr val="0070C0"/>
                    </a:solidFill>
                    <a:latin typeface="微軟正黑體" pitchFamily="34" charset="-120"/>
                    <a:ea typeface="微軟正黑體" pitchFamily="34" charset="-120"/>
                  </a:rPr>
                  <a:t>相關證明文件黏貼表</a:t>
                </a:r>
                <a:r>
                  <a:rPr lang="zh-TW" altLang="en-US" dirty="0">
                    <a:solidFill>
                      <a:srgbClr val="0070C0"/>
                    </a:solidFill>
                    <a:latin typeface="微軟正黑體" pitchFamily="34" charset="-120"/>
                    <a:ea typeface="微軟正黑體" pitchFamily="34" charset="-120"/>
                  </a:rPr>
                  <a:t>中之證明</a:t>
                </a:r>
                <a:r>
                  <a:rPr lang="zh-TW" altLang="en-US" dirty="0" smtClean="0">
                    <a:solidFill>
                      <a:srgbClr val="0070C0"/>
                    </a:solidFill>
                    <a:latin typeface="微軟正黑體" pitchFamily="34" charset="-120"/>
                    <a:ea typeface="微軟正黑體" pitchFamily="34" charset="-120"/>
                  </a:rPr>
                  <a:t>文件</a:t>
                </a:r>
                <a:endParaRPr lang="zh-TW" altLang="en-US" dirty="0">
                  <a:solidFill>
                    <a:srgbClr val="0070C0"/>
                  </a:solidFill>
                  <a:latin typeface="微軟正黑體" pitchFamily="34" charset="-120"/>
                  <a:ea typeface="微軟正黑體" pitchFamily="34" charset="-120"/>
                </a:endParaRPr>
              </a:p>
            </p:txBody>
          </p:sp>
          <p:sp>
            <p:nvSpPr>
              <p:cNvPr id="49" name="Freeform 17"/>
              <p:cNvSpPr>
                <a:spLocks noEditPoints="1"/>
              </p:cNvSpPr>
              <p:nvPr/>
            </p:nvSpPr>
            <p:spPr bwMode="auto">
              <a:xfrm>
                <a:off x="454263" y="4637096"/>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47" name="直線單箭頭接點 46"/>
            <p:cNvCxnSpPr>
              <a:endCxn id="48" idx="3"/>
            </p:cNvCxnSpPr>
            <p:nvPr/>
          </p:nvCxnSpPr>
          <p:spPr bwMode="auto">
            <a:xfrm flipH="1">
              <a:off x="2538647" y="4957020"/>
              <a:ext cx="581025" cy="3111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0" name="群組 49"/>
          <p:cNvGrpSpPr/>
          <p:nvPr/>
        </p:nvGrpSpPr>
        <p:grpSpPr>
          <a:xfrm>
            <a:off x="1599634" y="578100"/>
            <a:ext cx="2657290" cy="521686"/>
            <a:chOff x="798698" y="755696"/>
            <a:chExt cx="2657290" cy="521686"/>
          </a:xfrm>
        </p:grpSpPr>
        <p:sp>
          <p:nvSpPr>
            <p:cNvPr id="51" name="矩形 50"/>
            <p:cNvSpPr/>
            <p:nvPr/>
          </p:nvSpPr>
          <p:spPr>
            <a:xfrm>
              <a:off x="962025" y="908050"/>
              <a:ext cx="2493963"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特種身分生限</a:t>
              </a:r>
              <a:r>
                <a:rPr lang="zh-TW" altLang="en-US" b="1" dirty="0">
                  <a:solidFill>
                    <a:srgbClr val="C00000"/>
                  </a:solidFill>
                  <a:latin typeface="微軟正黑體" pitchFamily="34" charset="-120"/>
                  <a:ea typeface="微軟正黑體" pitchFamily="34" charset="-120"/>
                </a:rPr>
                <a:t>擇一</a:t>
              </a:r>
              <a:r>
                <a:rPr lang="zh-TW" altLang="en-US" dirty="0">
                  <a:solidFill>
                    <a:srgbClr val="0070C0"/>
                  </a:solidFill>
                  <a:latin typeface="微軟正黑體" pitchFamily="34" charset="-120"/>
                  <a:ea typeface="微軟正黑體" pitchFamily="34" charset="-120"/>
                </a:rPr>
                <a:t>勾選</a:t>
              </a:r>
            </a:p>
          </p:txBody>
        </p:sp>
        <p:sp>
          <p:nvSpPr>
            <p:cNvPr id="52" name="Freeform 17"/>
            <p:cNvSpPr>
              <a:spLocks noEditPoints="1"/>
            </p:cNvSpPr>
            <p:nvPr/>
          </p:nvSpPr>
          <p:spPr bwMode="auto">
            <a:xfrm>
              <a:off x="798698" y="755696"/>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53" name="矩形 52"/>
          <p:cNvSpPr/>
          <p:nvPr/>
        </p:nvSpPr>
        <p:spPr>
          <a:xfrm>
            <a:off x="4697119" y="970794"/>
            <a:ext cx="4842169" cy="3058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54" name="直線單箭頭接點 53"/>
          <p:cNvCxnSpPr>
            <a:endCxn id="53" idx="1"/>
          </p:cNvCxnSpPr>
          <p:nvPr/>
        </p:nvCxnSpPr>
        <p:spPr bwMode="auto">
          <a:xfrm>
            <a:off x="4261479" y="979915"/>
            <a:ext cx="435640" cy="14380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33682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l="1100" t="483"/>
          <a:stretch/>
        </p:blipFill>
        <p:spPr>
          <a:xfrm>
            <a:off x="4251325" y="94672"/>
            <a:ext cx="4776851" cy="6734175"/>
          </a:xfrm>
          <a:prstGeom prst="rect">
            <a:avLst/>
          </a:prstGeom>
        </p:spPr>
      </p:pic>
      <p:sp>
        <p:nvSpPr>
          <p:cNvPr id="6" name="矩形 5"/>
          <p:cNvSpPr/>
          <p:nvPr/>
        </p:nvSpPr>
        <p:spPr>
          <a:xfrm>
            <a:off x="4165237" y="94672"/>
            <a:ext cx="4983894" cy="6710362"/>
          </a:xfrm>
          <a:prstGeom prst="rect">
            <a:avLst/>
          </a:prstGeom>
          <a:solidFill>
            <a:srgbClr val="FFFDD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矩形 6"/>
          <p:cNvSpPr/>
          <p:nvPr/>
        </p:nvSpPr>
        <p:spPr>
          <a:xfrm>
            <a:off x="4286250" y="869950"/>
            <a:ext cx="4706938" cy="406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8" name="直線單箭頭接點 7"/>
          <p:cNvCxnSpPr>
            <a:stCxn id="16" idx="1"/>
          </p:cNvCxnSpPr>
          <p:nvPr/>
        </p:nvCxnSpPr>
        <p:spPr>
          <a:xfrm flipH="1" flipV="1">
            <a:off x="3824288" y="2360613"/>
            <a:ext cx="459094" cy="508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stCxn id="21" idx="1"/>
          </p:cNvCxnSpPr>
          <p:nvPr/>
        </p:nvCxnSpPr>
        <p:spPr>
          <a:xfrm flipH="1" flipV="1">
            <a:off x="7523162" y="2879151"/>
            <a:ext cx="977900" cy="33366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36" idx="1"/>
          </p:cNvCxnSpPr>
          <p:nvPr/>
        </p:nvCxnSpPr>
        <p:spPr>
          <a:xfrm flipH="1" flipV="1">
            <a:off x="7781925" y="3959225"/>
            <a:ext cx="354013" cy="27781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4005263" y="3360738"/>
            <a:ext cx="2009775" cy="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3886200" y="4443413"/>
            <a:ext cx="866775" cy="1333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flipV="1">
            <a:off x="7934325" y="5108575"/>
            <a:ext cx="698500" cy="3619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1"/>
            <a:endCxn id="18" idx="3"/>
          </p:cNvCxnSpPr>
          <p:nvPr/>
        </p:nvCxnSpPr>
        <p:spPr>
          <a:xfrm flipH="1">
            <a:off x="3455988" y="1073150"/>
            <a:ext cx="830262" cy="1956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934325" y="5470525"/>
            <a:ext cx="760413" cy="2000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283382" y="2149475"/>
            <a:ext cx="4709806" cy="5238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7" name="群組 16"/>
          <p:cNvGrpSpPr/>
          <p:nvPr/>
        </p:nvGrpSpPr>
        <p:grpSpPr>
          <a:xfrm>
            <a:off x="798698" y="755696"/>
            <a:ext cx="2657290" cy="521686"/>
            <a:chOff x="798698" y="755696"/>
            <a:chExt cx="2657290" cy="521686"/>
          </a:xfrm>
        </p:grpSpPr>
        <p:sp>
          <p:nvSpPr>
            <p:cNvPr id="18" name="矩形 17"/>
            <p:cNvSpPr/>
            <p:nvPr/>
          </p:nvSpPr>
          <p:spPr>
            <a:xfrm>
              <a:off x="962025" y="908050"/>
              <a:ext cx="2493963"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特種身分生限</a:t>
              </a:r>
              <a:r>
                <a:rPr lang="zh-TW" altLang="en-US" b="1" dirty="0">
                  <a:solidFill>
                    <a:srgbClr val="C00000"/>
                  </a:solidFill>
                  <a:latin typeface="微軟正黑體" pitchFamily="34" charset="-120"/>
                  <a:ea typeface="微軟正黑體" pitchFamily="34" charset="-120"/>
                </a:rPr>
                <a:t>擇一</a:t>
              </a:r>
              <a:r>
                <a:rPr lang="zh-TW" altLang="en-US" dirty="0">
                  <a:solidFill>
                    <a:srgbClr val="0070C0"/>
                  </a:solidFill>
                  <a:latin typeface="微軟正黑體" pitchFamily="34" charset="-120"/>
                  <a:ea typeface="微軟正黑體" pitchFamily="34" charset="-120"/>
                </a:rPr>
                <a:t>勾選</a:t>
              </a:r>
            </a:p>
          </p:txBody>
        </p:sp>
        <p:sp>
          <p:nvSpPr>
            <p:cNvPr id="19" name="Freeform 17"/>
            <p:cNvSpPr>
              <a:spLocks noEditPoints="1"/>
            </p:cNvSpPr>
            <p:nvPr/>
          </p:nvSpPr>
          <p:spPr bwMode="auto">
            <a:xfrm>
              <a:off x="798698" y="755696"/>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群組 19"/>
          <p:cNvGrpSpPr/>
          <p:nvPr/>
        </p:nvGrpSpPr>
        <p:grpSpPr>
          <a:xfrm>
            <a:off x="8501062" y="2785362"/>
            <a:ext cx="3615522" cy="719837"/>
            <a:chOff x="8501062" y="2785362"/>
            <a:chExt cx="3615522" cy="719837"/>
          </a:xfrm>
        </p:grpSpPr>
        <p:sp>
          <p:nvSpPr>
            <p:cNvPr id="21" name="文字方塊 20"/>
            <p:cNvSpPr txBox="1"/>
            <p:nvPr/>
          </p:nvSpPr>
          <p:spPr>
            <a:xfrm>
              <a:off x="8501062" y="2920424"/>
              <a:ext cx="3597275" cy="58477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2</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浮貼學歷或同等學力證明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smtClean="0">
                  <a:solidFill>
                    <a:srgbClr val="C00000"/>
                  </a:solidFill>
                  <a:latin typeface="微軟正黑體" pitchFamily="34" charset="-120"/>
                  <a:ea typeface="微軟正黑體" pitchFamily="34" charset="-120"/>
                </a:rPr>
                <a:t>免貼</a:t>
              </a:r>
              <a:r>
                <a:rPr lang="zh-TW" altLang="en-US" sz="1600" dirty="0" smtClean="0">
                  <a:solidFill>
                    <a:srgbClr val="C00000"/>
                  </a:solidFill>
                  <a:latin typeface="微軟正黑體" pitchFamily="34" charset="-120"/>
                  <a:ea typeface="微軟正黑體" pitchFamily="34" charset="-120"/>
                </a:rPr>
                <a:t>畢業證書</a:t>
              </a:r>
              <a:r>
                <a:rPr lang="zh-TW" altLang="en-US" sz="1600" dirty="0">
                  <a:solidFill>
                    <a:srgbClr val="C00000"/>
                  </a:solidFill>
                  <a:latin typeface="微軟正黑體" pitchFamily="34" charset="-120"/>
                  <a:ea typeface="微軟正黑體" pitchFamily="34" charset="-120"/>
                </a:rPr>
                <a:t>影本</a:t>
              </a:r>
              <a:endParaRPr lang="zh-TW" altLang="zh-TW" sz="1600" dirty="0">
                <a:solidFill>
                  <a:srgbClr val="C00000"/>
                </a:solidFill>
                <a:latin typeface="微軟正黑體" pitchFamily="34" charset="-120"/>
                <a:ea typeface="微軟正黑體" pitchFamily="34" charset="-120"/>
              </a:endParaRPr>
            </a:p>
          </p:txBody>
        </p:sp>
        <p:sp>
          <p:nvSpPr>
            <p:cNvPr id="22" name="Freeform 17"/>
            <p:cNvSpPr>
              <a:spLocks noEditPoints="1"/>
            </p:cNvSpPr>
            <p:nvPr/>
          </p:nvSpPr>
          <p:spPr bwMode="auto">
            <a:xfrm>
              <a:off x="11814713" y="2785362"/>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群組 22"/>
          <p:cNvGrpSpPr/>
          <p:nvPr/>
        </p:nvGrpSpPr>
        <p:grpSpPr>
          <a:xfrm>
            <a:off x="666141" y="2991789"/>
            <a:ext cx="3339122" cy="708674"/>
            <a:chOff x="666141" y="2991789"/>
            <a:chExt cx="3339122" cy="708674"/>
          </a:xfrm>
        </p:grpSpPr>
        <p:sp>
          <p:nvSpPr>
            <p:cNvPr id="24" name="文字方塊 23"/>
            <p:cNvSpPr txBox="1"/>
            <p:nvPr/>
          </p:nvSpPr>
          <p:spPr>
            <a:xfrm>
              <a:off x="808038" y="3116263"/>
              <a:ext cx="3197225" cy="5842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3</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浮貼特種身分證明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          </a:t>
              </a:r>
              <a:r>
                <a:rPr lang="zh-TW" altLang="en-US" sz="1600" dirty="0">
                  <a:solidFill>
                    <a:srgbClr val="C00000"/>
                  </a:solidFill>
                  <a:latin typeface="微軟正黑體" pitchFamily="34" charset="-120"/>
                  <a:ea typeface="微軟正黑體" pitchFamily="34" charset="-120"/>
                </a:rPr>
                <a:t>原住民</a:t>
              </a:r>
              <a:r>
                <a:rPr lang="zh-TW" altLang="en-US" sz="1600" b="1" dirty="0">
                  <a:solidFill>
                    <a:srgbClr val="C00000"/>
                  </a:solidFill>
                  <a:latin typeface="微軟正黑體" pitchFamily="34" charset="-120"/>
                  <a:ea typeface="微軟正黑體" pitchFamily="34" charset="-120"/>
                </a:rPr>
                <a:t>免附</a:t>
              </a:r>
              <a:r>
                <a:rPr lang="zh-TW" altLang="en-US" sz="1600" dirty="0">
                  <a:solidFill>
                    <a:srgbClr val="C00000"/>
                  </a:solidFill>
                  <a:latin typeface="微軟正黑體" pitchFamily="34" charset="-120"/>
                  <a:ea typeface="微軟正黑體" pitchFamily="34" charset="-120"/>
                </a:rPr>
                <a:t>證明文件</a:t>
              </a:r>
              <a:endParaRPr lang="zh-TW" altLang="zh-TW" sz="1600" dirty="0">
                <a:solidFill>
                  <a:srgbClr val="C00000"/>
                </a:solidFill>
                <a:latin typeface="微軟正黑體" pitchFamily="34" charset="-120"/>
                <a:ea typeface="微軟正黑體" pitchFamily="34" charset="-120"/>
              </a:endParaRPr>
            </a:p>
          </p:txBody>
        </p:sp>
        <p:sp>
          <p:nvSpPr>
            <p:cNvPr id="25" name="Freeform 17"/>
            <p:cNvSpPr>
              <a:spLocks noEditPoints="1"/>
            </p:cNvSpPr>
            <p:nvPr/>
          </p:nvSpPr>
          <p:spPr bwMode="auto">
            <a:xfrm>
              <a:off x="666141" y="299178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群組 25"/>
          <p:cNvGrpSpPr/>
          <p:nvPr/>
        </p:nvGrpSpPr>
        <p:grpSpPr>
          <a:xfrm>
            <a:off x="246062" y="3871317"/>
            <a:ext cx="3640138" cy="1011238"/>
            <a:chOff x="246062" y="3871317"/>
            <a:chExt cx="3640138" cy="1011238"/>
          </a:xfrm>
        </p:grpSpPr>
        <p:sp>
          <p:nvSpPr>
            <p:cNvPr id="27" name="文字方塊 26"/>
            <p:cNvSpPr txBox="1"/>
            <p:nvPr/>
          </p:nvSpPr>
          <p:spPr>
            <a:xfrm>
              <a:off x="396998" y="3959225"/>
              <a:ext cx="3489202" cy="92333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zh-TW" altLang="en-US" dirty="0">
                  <a:solidFill>
                    <a:srgbClr val="0070C0"/>
                  </a:solidFill>
                  <a:latin typeface="微軟正黑體" pitchFamily="34" charset="-120"/>
                  <a:ea typeface="微軟正黑體" pitchFamily="34" charset="-120"/>
                </a:rPr>
                <a:t>（</a:t>
              </a:r>
              <a:r>
                <a:rPr lang="en-US" altLang="zh-TW" dirty="0">
                  <a:solidFill>
                    <a:srgbClr val="0070C0"/>
                  </a:solidFill>
                  <a:latin typeface="微軟正黑體" pitchFamily="34" charset="-120"/>
                  <a:ea typeface="微軟正黑體" pitchFamily="34" charset="-120"/>
                </a:rPr>
                <a:t>5</a:t>
              </a:r>
              <a:r>
                <a:rPr lang="zh-TW" altLang="en-US" dirty="0">
                  <a:solidFill>
                    <a:srgbClr val="0070C0"/>
                  </a:solidFill>
                  <a:latin typeface="微軟正黑體" pitchFamily="34" charset="-120"/>
                  <a:ea typeface="微軟正黑體" pitchFamily="34" charset="-120"/>
                </a:rPr>
                <a:t>）</a:t>
              </a:r>
              <a:r>
                <a:rPr lang="zh-TW" altLang="zh-TW" dirty="0">
                  <a:solidFill>
                    <a:srgbClr val="0070C0"/>
                  </a:solidFill>
                  <a:latin typeface="微軟正黑體" pitchFamily="34" charset="-120"/>
                  <a:ea typeface="微軟正黑體" pitchFamily="34" charset="-120"/>
                </a:rPr>
                <a:t>超額比序項目積分證明</a:t>
              </a:r>
              <a:r>
                <a:rPr lang="zh-TW" altLang="zh-TW" dirty="0" smtClean="0">
                  <a:solidFill>
                    <a:srgbClr val="0070C0"/>
                  </a:solidFill>
                  <a:latin typeface="微軟正黑體" pitchFamily="34" charset="-120"/>
                  <a:ea typeface="微軟正黑體" pitchFamily="34" charset="-120"/>
                </a:rPr>
                <a:t>單</a:t>
              </a:r>
              <a:endParaRPr lang="en-US" altLang="zh-TW" dirty="0" smtClean="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dirty="0" smtClean="0">
                  <a:solidFill>
                    <a:srgbClr val="0070C0"/>
                  </a:solidFill>
                  <a:latin typeface="微軟正黑體" pitchFamily="34" charset="-120"/>
                  <a:ea typeface="微軟正黑體" pitchFamily="34" charset="-120"/>
                </a:rPr>
                <a:t>          正本</a:t>
              </a:r>
              <a:r>
                <a:rPr lang="zh-TW" altLang="en-US" dirty="0">
                  <a:solidFill>
                    <a:srgbClr val="0070C0"/>
                  </a:solidFill>
                  <a:latin typeface="微軟正黑體" pitchFamily="34" charset="-120"/>
                  <a:ea typeface="微軟正黑體" pitchFamily="34" charset="-120"/>
                </a:rPr>
                <a:t>審核確認後</a:t>
              </a:r>
              <a:r>
                <a:rPr lang="zh-TW" altLang="en-US" dirty="0" smtClean="0">
                  <a:solidFill>
                    <a:srgbClr val="0070C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加</a:t>
              </a:r>
              <a:r>
                <a:rPr lang="zh-TW" altLang="en-US" b="1" dirty="0" smtClean="0">
                  <a:solidFill>
                    <a:srgbClr val="C00000"/>
                  </a:solidFill>
                  <a:latin typeface="微軟正黑體" pitchFamily="34" charset="-120"/>
                  <a:ea typeface="微軟正黑體" pitchFamily="34" charset="-120"/>
                </a:rPr>
                <a:t>蓋</a:t>
              </a:r>
              <a:endParaRPr lang="en-US" altLang="zh-TW" b="1" dirty="0" smtClean="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b="1" dirty="0" smtClean="0">
                  <a:solidFill>
                    <a:srgbClr val="C00000"/>
                  </a:solidFill>
                  <a:latin typeface="微軟正黑體" pitchFamily="34" charset="-120"/>
                  <a:ea typeface="微軟正黑體" pitchFamily="34" charset="-120"/>
                </a:rPr>
                <a:t>          </a:t>
              </a:r>
              <a:r>
                <a:rPr lang="zh-TW" altLang="en-US" b="1" u="sng" dirty="0" smtClean="0">
                  <a:solidFill>
                    <a:srgbClr val="C00000"/>
                  </a:solidFill>
                  <a:latin typeface="微軟正黑體" pitchFamily="34" charset="-120"/>
                  <a:ea typeface="微軟正黑體" pitchFamily="34" charset="-120"/>
                </a:rPr>
                <a:t>學校</a:t>
              </a:r>
              <a:r>
                <a:rPr lang="zh-TW" altLang="en-US" b="1" u="sng" dirty="0">
                  <a:solidFill>
                    <a:srgbClr val="C00000"/>
                  </a:solidFill>
                  <a:latin typeface="微軟正黑體" pitchFamily="34" charset="-120"/>
                  <a:ea typeface="微軟正黑體" pitchFamily="34" charset="-120"/>
                </a:rPr>
                <a:t>章戳</a:t>
              </a:r>
              <a:r>
                <a:rPr lang="zh-TW" altLang="en-US" dirty="0">
                  <a:solidFill>
                    <a:srgbClr val="0070C0"/>
                  </a:solidFill>
                  <a:latin typeface="微軟正黑體" pitchFamily="34" charset="-120"/>
                  <a:ea typeface="微軟正黑體" pitchFamily="34" charset="-120"/>
                </a:rPr>
                <a:t>浮貼</a:t>
              </a:r>
              <a:r>
                <a:rPr lang="zh-TW" altLang="en-US" dirty="0" smtClean="0">
                  <a:solidFill>
                    <a:srgbClr val="0070C0"/>
                  </a:solidFill>
                  <a:latin typeface="微軟正黑體" pitchFamily="34" charset="-120"/>
                  <a:ea typeface="微軟正黑體" pitchFamily="34" charset="-120"/>
                </a:rPr>
                <a:t>於此</a:t>
              </a:r>
              <a:endParaRPr lang="zh-TW" altLang="en-US" dirty="0">
                <a:solidFill>
                  <a:srgbClr val="0070C0"/>
                </a:solidFill>
                <a:latin typeface="微軟正黑體" pitchFamily="34" charset="-120"/>
                <a:ea typeface="微軟正黑體" pitchFamily="34" charset="-120"/>
              </a:endParaRPr>
            </a:p>
          </p:txBody>
        </p:sp>
        <p:sp>
          <p:nvSpPr>
            <p:cNvPr id="28" name="Freeform 17"/>
            <p:cNvSpPr>
              <a:spLocks noEditPoints="1"/>
            </p:cNvSpPr>
            <p:nvPr/>
          </p:nvSpPr>
          <p:spPr bwMode="auto">
            <a:xfrm>
              <a:off x="246062" y="3871317"/>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群組 28"/>
          <p:cNvGrpSpPr/>
          <p:nvPr/>
        </p:nvGrpSpPr>
        <p:grpSpPr>
          <a:xfrm>
            <a:off x="8643938" y="5207018"/>
            <a:ext cx="3269882" cy="463532"/>
            <a:chOff x="8643938" y="5207018"/>
            <a:chExt cx="3269882" cy="463532"/>
          </a:xfrm>
        </p:grpSpPr>
        <p:sp>
          <p:nvSpPr>
            <p:cNvPr id="30" name="文字方塊 29"/>
            <p:cNvSpPr txBox="1"/>
            <p:nvPr/>
          </p:nvSpPr>
          <p:spPr>
            <a:xfrm>
              <a:off x="8643938" y="5332413"/>
              <a:ext cx="3095625" cy="3381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6</a:t>
              </a: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7</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競賽證明</a:t>
              </a:r>
              <a:r>
                <a:rPr lang="zh-TW" altLang="en-US" sz="1600" dirty="0">
                  <a:solidFill>
                    <a:srgbClr val="0070C0"/>
                  </a:solidFill>
                  <a:latin typeface="微軟正黑體" pitchFamily="34" charset="-120"/>
                  <a:ea typeface="微軟正黑體" pitchFamily="34" charset="-120"/>
                </a:rPr>
                <a:t>文件影本</a:t>
              </a:r>
              <a:endParaRPr lang="zh-TW" altLang="zh-TW" sz="1600" dirty="0">
                <a:solidFill>
                  <a:srgbClr val="0070C0"/>
                </a:solidFill>
                <a:latin typeface="微軟正黑體" pitchFamily="34" charset="-120"/>
                <a:ea typeface="微軟正黑體" pitchFamily="34" charset="-120"/>
              </a:endParaRPr>
            </a:p>
          </p:txBody>
        </p:sp>
        <p:sp>
          <p:nvSpPr>
            <p:cNvPr id="31" name="Freeform 17"/>
            <p:cNvSpPr>
              <a:spLocks noEditPoints="1"/>
            </p:cNvSpPr>
            <p:nvPr/>
          </p:nvSpPr>
          <p:spPr bwMode="auto">
            <a:xfrm>
              <a:off x="11611949" y="520701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32" name="群組 31"/>
          <p:cNvGrpSpPr/>
          <p:nvPr/>
        </p:nvGrpSpPr>
        <p:grpSpPr>
          <a:xfrm>
            <a:off x="725549" y="1982232"/>
            <a:ext cx="3151126" cy="737156"/>
            <a:chOff x="725549" y="1982232"/>
            <a:chExt cx="3151126" cy="737156"/>
          </a:xfrm>
        </p:grpSpPr>
        <p:sp>
          <p:nvSpPr>
            <p:cNvPr id="33" name="矩形 32"/>
            <p:cNvSpPr/>
            <p:nvPr/>
          </p:nvSpPr>
          <p:spPr>
            <a:xfrm>
              <a:off x="847725" y="2114550"/>
              <a:ext cx="3028950" cy="6048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lnSpc>
                  <a:spcPts val="2000"/>
                </a:lnSpc>
                <a:spcBef>
                  <a:spcPts val="0"/>
                </a:spcBef>
                <a:spcAft>
                  <a:spcPts val="0"/>
                </a:spcAft>
                <a:defRPr/>
              </a:pPr>
              <a:r>
                <a:rPr lang="zh-TW" altLang="en-US" dirty="0">
                  <a:solidFill>
                    <a:srgbClr val="0070C0"/>
                  </a:solidFill>
                  <a:latin typeface="微軟正黑體" pitchFamily="34" charset="-120"/>
                  <a:ea typeface="微軟正黑體" pitchFamily="34" charset="-120"/>
                </a:rPr>
                <a:t>（</a:t>
              </a:r>
              <a:r>
                <a:rPr lang="en-US" altLang="zh-TW" dirty="0">
                  <a:solidFill>
                    <a:srgbClr val="0070C0"/>
                  </a:solidFill>
                  <a:latin typeface="微軟正黑體" pitchFamily="34" charset="-120"/>
                  <a:ea typeface="微軟正黑體" pitchFamily="34" charset="-120"/>
                </a:rPr>
                <a:t>1</a:t>
              </a:r>
              <a:r>
                <a:rPr lang="zh-TW" altLang="en-US" dirty="0">
                  <a:solidFill>
                    <a:srgbClr val="0070C0"/>
                  </a:solidFill>
                  <a:latin typeface="微軟正黑體" pitchFamily="34" charset="-120"/>
                  <a:ea typeface="微軟正黑體" pitchFamily="34" charset="-120"/>
                </a:rPr>
                <a:t>）</a:t>
              </a:r>
              <a:r>
                <a:rPr lang="zh-TW" altLang="zh-TW" dirty="0">
                  <a:solidFill>
                    <a:srgbClr val="0070C0"/>
                  </a:solidFill>
                  <a:latin typeface="微軟正黑體" pitchFamily="34" charset="-120"/>
                  <a:ea typeface="微軟正黑體" pitchFamily="34" charset="-120"/>
                </a:rPr>
                <a:t>浮貼繳費證明</a:t>
              </a:r>
              <a:r>
                <a:rPr lang="zh-TW" altLang="en-US" dirty="0">
                  <a:solidFill>
                    <a:srgbClr val="0070C0"/>
                  </a:solidFill>
                  <a:latin typeface="微軟正黑體" pitchFamily="34" charset="-120"/>
                  <a:ea typeface="微軟正黑體" pitchFamily="34" charset="-120"/>
                </a:rPr>
                <a:t>影本</a:t>
              </a:r>
              <a:endParaRPr lang="en-US" altLang="zh-TW" dirty="0">
                <a:solidFill>
                  <a:srgbClr val="0070C0"/>
                </a:solidFill>
                <a:latin typeface="微軟正黑體" pitchFamily="34" charset="-120"/>
                <a:ea typeface="微軟正黑體" pitchFamily="34" charset="-120"/>
              </a:endParaRPr>
            </a:p>
            <a:p>
              <a:pPr eaLnBrk="1" fontAlgn="auto" hangingPunct="1">
                <a:lnSpc>
                  <a:spcPts val="2000"/>
                </a:lnSpc>
                <a:spcBef>
                  <a:spcPts val="0"/>
                </a:spcBef>
                <a:spcAft>
                  <a:spcPts val="0"/>
                </a:spcAft>
                <a:defRPr/>
              </a:pPr>
              <a:r>
                <a:rPr lang="zh-TW" altLang="en-US" dirty="0">
                  <a:solidFill>
                    <a:srgbClr val="C00000"/>
                  </a:solidFill>
                  <a:latin typeface="微軟正黑體" pitchFamily="34" charset="-120"/>
                  <a:ea typeface="微軟正黑體" pitchFamily="34" charset="-120"/>
                </a:rPr>
                <a:t>國中集體報名</a:t>
              </a:r>
              <a:r>
                <a:rPr lang="zh-TW" altLang="en-US" b="1" dirty="0">
                  <a:solidFill>
                    <a:srgbClr val="C00000"/>
                  </a:solidFill>
                  <a:latin typeface="微軟正黑體" pitchFamily="34" charset="-120"/>
                  <a:ea typeface="微軟正黑體" pitchFamily="34" charset="-120"/>
                </a:rPr>
                <a:t>免貼</a:t>
              </a:r>
              <a:r>
                <a:rPr lang="zh-TW" altLang="en-US" dirty="0">
                  <a:solidFill>
                    <a:srgbClr val="C00000"/>
                  </a:solidFill>
                  <a:latin typeface="微軟正黑體" pitchFamily="34" charset="-120"/>
                  <a:ea typeface="微軟正黑體" pitchFamily="34" charset="-120"/>
                </a:rPr>
                <a:t>繳費證明</a:t>
              </a:r>
              <a:endParaRPr lang="zh-TW" altLang="zh-TW" dirty="0">
                <a:solidFill>
                  <a:srgbClr val="C00000"/>
                </a:solidFill>
                <a:latin typeface="微軟正黑體" pitchFamily="34" charset="-120"/>
                <a:ea typeface="微軟正黑體" pitchFamily="34" charset="-120"/>
              </a:endParaRPr>
            </a:p>
          </p:txBody>
        </p:sp>
        <p:sp>
          <p:nvSpPr>
            <p:cNvPr id="34" name="Freeform 17"/>
            <p:cNvSpPr>
              <a:spLocks noEditPoints="1"/>
            </p:cNvSpPr>
            <p:nvPr/>
          </p:nvSpPr>
          <p:spPr bwMode="auto">
            <a:xfrm>
              <a:off x="725549" y="1982232"/>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35" name="群組 34"/>
          <p:cNvGrpSpPr/>
          <p:nvPr/>
        </p:nvGrpSpPr>
        <p:grpSpPr>
          <a:xfrm>
            <a:off x="8135938" y="3909357"/>
            <a:ext cx="3928818" cy="495956"/>
            <a:chOff x="8135938" y="3909357"/>
            <a:chExt cx="3928818" cy="495956"/>
          </a:xfrm>
        </p:grpSpPr>
        <p:sp>
          <p:nvSpPr>
            <p:cNvPr id="36" name="文字方塊 35"/>
            <p:cNvSpPr txBox="1"/>
            <p:nvPr/>
          </p:nvSpPr>
          <p:spPr>
            <a:xfrm>
              <a:off x="8135938" y="4067175"/>
              <a:ext cx="3797300" cy="3381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弱勢身分</a:t>
              </a:r>
              <a:r>
                <a:rPr lang="zh-TW" altLang="en-US" sz="1600" dirty="0">
                  <a:solidFill>
                    <a:srgbClr val="0070C0"/>
                  </a:solidFill>
                  <a:latin typeface="微軟正黑體" pitchFamily="34" charset="-120"/>
                  <a:ea typeface="微軟正黑體" pitchFamily="34" charset="-120"/>
                </a:rPr>
                <a:t>」</a:t>
              </a:r>
              <a:r>
                <a:rPr lang="zh-TW" altLang="zh-TW" sz="1600" b="1" dirty="0">
                  <a:solidFill>
                    <a:srgbClr val="C00000"/>
                  </a:solidFill>
                  <a:latin typeface="微軟正黑體" pitchFamily="34" charset="-120"/>
                  <a:ea typeface="微軟正黑體" pitchFamily="34" charset="-120"/>
                </a:rPr>
                <a:t>證明</a:t>
              </a:r>
              <a:r>
                <a:rPr lang="zh-TW" altLang="en-US" sz="1600" b="1" dirty="0">
                  <a:solidFill>
                    <a:srgbClr val="C00000"/>
                  </a:solidFill>
                  <a:latin typeface="微軟正黑體" pitchFamily="34" charset="-120"/>
                  <a:ea typeface="微軟正黑體" pitchFamily="34" charset="-120"/>
                </a:rPr>
                <a:t>文件影本</a:t>
              </a:r>
              <a:endParaRPr lang="zh-TW" altLang="zh-TW" sz="1600" b="1" dirty="0">
                <a:solidFill>
                  <a:srgbClr val="C00000"/>
                </a:solidFill>
                <a:latin typeface="微軟正黑體" pitchFamily="34" charset="-120"/>
                <a:ea typeface="微軟正黑體" pitchFamily="34" charset="-120"/>
              </a:endParaRPr>
            </a:p>
          </p:txBody>
        </p:sp>
        <p:sp>
          <p:nvSpPr>
            <p:cNvPr id="37" name="Freeform 17"/>
            <p:cNvSpPr>
              <a:spLocks noEditPoints="1"/>
            </p:cNvSpPr>
            <p:nvPr/>
          </p:nvSpPr>
          <p:spPr bwMode="auto">
            <a:xfrm>
              <a:off x="11762885" y="3909357"/>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38" name="文字方塊 25"/>
          <p:cNvSpPr txBox="1">
            <a:spLocks noChangeArrowheads="1"/>
          </p:cNvSpPr>
          <p:nvPr/>
        </p:nvSpPr>
        <p:spPr bwMode="auto">
          <a:xfrm>
            <a:off x="0" y="261938"/>
            <a:ext cx="436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300" b="1" dirty="0">
                <a:latin typeface="微軟正黑體" panose="020B0604030504040204" pitchFamily="34" charset="-120"/>
                <a:ea typeface="微軟正黑體" panose="020B0604030504040204" pitchFamily="34" charset="-120"/>
              </a:rPr>
              <a:t>特種身分生報名表範例</a:t>
            </a:r>
            <a:r>
              <a:rPr lang="zh-TW" altLang="en-US" sz="2300" b="1" dirty="0">
                <a:solidFill>
                  <a:srgbClr val="C00000"/>
                </a:solidFill>
                <a:latin typeface="微軟正黑體" panose="020B0604030504040204" pitchFamily="34" charset="-120"/>
                <a:ea typeface="微軟正黑體" panose="020B0604030504040204" pitchFamily="34" charset="-120"/>
              </a:rPr>
              <a:t>（黃色）</a:t>
            </a:r>
          </a:p>
        </p:txBody>
      </p:sp>
      <p:sp>
        <p:nvSpPr>
          <p:cNvPr id="3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39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827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2729" y="304800"/>
            <a:ext cx="10515600" cy="719138"/>
          </a:xfrm>
        </p:spPr>
        <p:txBody>
          <a:bodyPr>
            <a:normAutofit/>
          </a:body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壹、五專優先免試入學招生科組、名額</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927838" y="1661998"/>
            <a:ext cx="8425961" cy="3794126"/>
          </a:xfrm>
        </p:spPr>
        <p:txBody>
          <a:bodyPr>
            <a:normAutofit/>
          </a:bodyPr>
          <a:lstStyle/>
          <a:p>
            <a:pPr marL="0" indent="0">
              <a:spcBef>
                <a:spcPts val="1200"/>
              </a:spcBef>
              <a:spcAft>
                <a:spcPts val="1200"/>
              </a:spcAft>
              <a:buNone/>
            </a:pPr>
            <a:r>
              <a:rPr lang="en-US" altLang="zh-TW" sz="72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42</a:t>
            </a:r>
            <a:r>
              <a:rPr lang="zh-TW" altLang="en-US" sz="5400" b="1" dirty="0" smtClean="0">
                <a:latin typeface="微軟正黑體" panose="020B0604030504040204" pitchFamily="34" charset="-120"/>
                <a:ea typeface="微軟正黑體" panose="020B0604030504040204" pitchFamily="34" charset="-120"/>
              </a:rPr>
              <a:t>所</a:t>
            </a:r>
            <a:r>
              <a:rPr lang="zh-TW" altLang="en-US" sz="5400" b="1" dirty="0">
                <a:latin typeface="微軟正黑體" panose="020B0604030504040204" pitchFamily="34" charset="-120"/>
                <a:ea typeface="微軟正黑體" panose="020B0604030504040204" pitchFamily="34" charset="-120"/>
              </a:rPr>
              <a:t>招生</a:t>
            </a:r>
            <a:r>
              <a:rPr lang="zh-TW" altLang="en-US" sz="5400" b="1" dirty="0" smtClean="0">
                <a:latin typeface="微軟正黑體" panose="020B0604030504040204" pitchFamily="34" charset="-120"/>
                <a:ea typeface="微軟正黑體" panose="020B0604030504040204" pitchFamily="34" charset="-120"/>
              </a:rPr>
              <a:t>學校</a:t>
            </a:r>
            <a:endParaRPr lang="en-US" altLang="zh-TW" sz="5400" b="1" dirty="0" smtClean="0">
              <a:latin typeface="微軟正黑體" panose="020B0604030504040204" pitchFamily="34" charset="-120"/>
              <a:ea typeface="微軟正黑體" panose="020B0604030504040204" pitchFamily="34" charset="-120"/>
            </a:endParaRPr>
          </a:p>
          <a:p>
            <a:pPr marL="0" indent="0">
              <a:spcBef>
                <a:spcPts val="1200"/>
              </a:spcBef>
              <a:spcAft>
                <a:spcPts val="1200"/>
              </a:spcAft>
              <a:buNone/>
            </a:pPr>
            <a:r>
              <a:rPr lang="en-US" altLang="zh-TW" sz="7200" b="1" dirty="0" smtClean="0">
                <a:solidFill>
                  <a:srgbClr val="C00000"/>
                </a:solidFill>
                <a:latin typeface="Times New Roman" panose="02020603050405020304" pitchFamily="18" charset="0"/>
              </a:rPr>
              <a:t>187</a:t>
            </a:r>
            <a:r>
              <a:rPr lang="zh-TW" altLang="en-US" sz="5400" b="1" dirty="0" smtClean="0">
                <a:latin typeface="微軟正黑體" panose="020B0604030504040204" pitchFamily="34" charset="-120"/>
                <a:ea typeface="微軟正黑體" panose="020B0604030504040204" pitchFamily="34" charset="-120"/>
              </a:rPr>
              <a:t>個</a:t>
            </a:r>
            <a:r>
              <a:rPr lang="zh-TW" altLang="en-US" sz="5400" b="1" dirty="0">
                <a:latin typeface="微軟正黑體" panose="020B0604030504040204" pitchFamily="34" charset="-120"/>
                <a:ea typeface="微軟正黑體" panose="020B0604030504040204" pitchFamily="34" charset="-120"/>
              </a:rPr>
              <a:t>科（組</a:t>
            </a:r>
            <a:r>
              <a:rPr lang="zh-TW" altLang="en-US" sz="5400" b="1" dirty="0" smtClean="0">
                <a:latin typeface="微軟正黑體" panose="020B0604030504040204" pitchFamily="34" charset="-120"/>
                <a:ea typeface="微軟正黑體" panose="020B0604030504040204" pitchFamily="34" charset="-120"/>
              </a:rPr>
              <a:t>）</a:t>
            </a:r>
            <a:endParaRPr lang="en-US" altLang="zh-TW" sz="4800" b="1" dirty="0" smtClean="0">
              <a:latin typeface="微軟正黑體" panose="020B0604030504040204" pitchFamily="34" charset="-120"/>
              <a:ea typeface="微軟正黑體" panose="020B0604030504040204" pitchFamily="34" charset="-120"/>
            </a:endParaRPr>
          </a:p>
          <a:p>
            <a:pPr marL="0" indent="0">
              <a:spcBef>
                <a:spcPts val="1200"/>
              </a:spcBef>
              <a:spcAft>
                <a:spcPts val="1200"/>
              </a:spcAft>
              <a:buNone/>
            </a:pPr>
            <a:r>
              <a:rPr lang="en-US" altLang="zh-TW" sz="7200" b="1" dirty="0" smtClean="0">
                <a:solidFill>
                  <a:srgbClr val="C00000"/>
                </a:solidFill>
                <a:latin typeface="Times New Roman" panose="02020603050405020304" pitchFamily="18" charset="0"/>
              </a:rPr>
              <a:t>15,248</a:t>
            </a:r>
            <a:r>
              <a:rPr lang="zh-TW" altLang="en-US" sz="5400" b="1" dirty="0" smtClean="0">
                <a:latin typeface="微軟正黑體" panose="020B0604030504040204" pitchFamily="34" charset="-120"/>
                <a:ea typeface="微軟正黑體" panose="020B0604030504040204" pitchFamily="34" charset="-120"/>
              </a:rPr>
              <a:t>個招生名額</a:t>
            </a:r>
            <a:endParaRPr lang="zh-TW" altLang="en-US" sz="5400" b="1" dirty="0"/>
          </a:p>
        </p:txBody>
      </p:sp>
      <p:grpSp>
        <p:nvGrpSpPr>
          <p:cNvPr id="139" name="群組 138"/>
          <p:cNvGrpSpPr/>
          <p:nvPr/>
        </p:nvGrpSpPr>
        <p:grpSpPr>
          <a:xfrm>
            <a:off x="102000" y="5327973"/>
            <a:ext cx="11988002" cy="783267"/>
            <a:chOff x="102000" y="5327973"/>
            <a:chExt cx="11988002" cy="783267"/>
          </a:xfrm>
        </p:grpSpPr>
        <p:cxnSp>
          <p:nvCxnSpPr>
            <p:cNvPr id="59" name="Straight Connector 5"/>
            <p:cNvCxnSpPr/>
            <p:nvPr/>
          </p:nvCxnSpPr>
          <p:spPr>
            <a:xfrm>
              <a:off x="102000" y="5327973"/>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3" name="Rectangle 3"/>
            <p:cNvSpPr/>
            <p:nvPr/>
          </p:nvSpPr>
          <p:spPr>
            <a:xfrm rot="16200000">
              <a:off x="5736001" y="-242761"/>
              <a:ext cx="720000"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64" name="文字方塊 63"/>
          <p:cNvSpPr txBox="1"/>
          <p:nvPr/>
        </p:nvSpPr>
        <p:spPr>
          <a:xfrm>
            <a:off x="1135284" y="5402068"/>
            <a:ext cx="10954715" cy="1077218"/>
          </a:xfrm>
          <a:prstGeom prst="rect">
            <a:avLst/>
          </a:prstGeom>
          <a:noFill/>
        </p:spPr>
        <p:txBody>
          <a:bodyPr wrap="square" rtlCol="0">
            <a:spAutoFit/>
          </a:bodyPr>
          <a:lstStyle/>
          <a:p>
            <a:r>
              <a:rPr lang="zh-TW" altLang="en-US" sz="3200" b="1" dirty="0" smtClean="0">
                <a:solidFill>
                  <a:srgbClr val="0033CC"/>
                </a:solidFill>
                <a:latin typeface="微軟正黑體" panose="020B0604030504040204" pitchFamily="34" charset="-120"/>
                <a:ea typeface="微軟正黑體" panose="020B0604030504040204" pitchFamily="34" charset="-120"/>
              </a:rPr>
              <a:t>（一般生</a:t>
            </a:r>
            <a:r>
              <a:rPr lang="en-US" altLang="zh-TW" sz="3200" b="1" dirty="0" smtClean="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12,773</a:t>
            </a:r>
            <a:r>
              <a:rPr lang="zh-TW" altLang="en-US" sz="3200" b="1" dirty="0" smtClean="0">
                <a:solidFill>
                  <a:srgbClr val="0033CC"/>
                </a:solidFill>
                <a:latin typeface="微軟正黑體" panose="020B0604030504040204" pitchFamily="34" charset="-120"/>
                <a:ea typeface="微軟正黑體" panose="020B0604030504040204" pitchFamily="34" charset="-120"/>
              </a:rPr>
              <a:t>、大陸長期探親子女</a:t>
            </a:r>
            <a:r>
              <a:rPr lang="en-US" altLang="zh-TW" sz="3200" b="1" dirty="0" smtClean="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153</a:t>
            </a:r>
            <a:r>
              <a:rPr lang="zh-TW" altLang="en-US" sz="3200" b="1" dirty="0" smtClean="0">
                <a:solidFill>
                  <a:srgbClr val="0033CC"/>
                </a:solidFill>
                <a:latin typeface="微軟正黑體" panose="020B0604030504040204" pitchFamily="34" charset="-120"/>
                <a:ea typeface="微軟正黑體" panose="020B0604030504040204" pitchFamily="34" charset="-120"/>
              </a:rPr>
              <a:t>、特種生</a:t>
            </a:r>
            <a:r>
              <a:rPr lang="en-US" altLang="zh-TW" sz="3200" b="1" dirty="0" smtClean="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2,322</a:t>
            </a:r>
            <a:r>
              <a:rPr lang="zh-TW" altLang="en-US" sz="3200" b="1" dirty="0" smtClean="0">
                <a:solidFill>
                  <a:srgbClr val="0033CC"/>
                </a:solidFill>
                <a:latin typeface="微軟正黑體" panose="020B0604030504040204" pitchFamily="34" charset="-120"/>
                <a:ea typeface="微軟正黑體" panose="020B0604030504040204" pitchFamily="34" charset="-120"/>
              </a:rPr>
              <a:t>）</a:t>
            </a:r>
            <a:r>
              <a:rPr lang="en-US" altLang="zh-TW" sz="3200" b="1" dirty="0" smtClean="0">
                <a:solidFill>
                  <a:srgbClr val="0033CC"/>
                </a:solidFill>
                <a:latin typeface="微軟正黑體" panose="020B0604030504040204" pitchFamily="34" charset="-120"/>
                <a:ea typeface="微軟正黑體" panose="020B0604030504040204" pitchFamily="34" charset="-120"/>
              </a:rPr>
              <a:t/>
            </a:r>
            <a:br>
              <a:rPr lang="en-US" altLang="zh-TW" sz="3200" b="1" dirty="0" smtClean="0">
                <a:solidFill>
                  <a:srgbClr val="0033CC"/>
                </a:solidFill>
                <a:latin typeface="微軟正黑體" panose="020B0604030504040204" pitchFamily="34" charset="-120"/>
                <a:ea typeface="微軟正黑體" panose="020B0604030504040204" pitchFamily="34" charset="-120"/>
              </a:rPr>
            </a:br>
            <a:r>
              <a:rPr lang="en-US" altLang="zh-TW" sz="3200" b="1" dirty="0" smtClean="0">
                <a:solidFill>
                  <a:srgbClr val="0033CC"/>
                </a:solidFill>
                <a:latin typeface="Verdana" panose="020B0604030504040204" pitchFamily="34" charset="0"/>
              </a:rPr>
              <a:t>  </a:t>
            </a:r>
            <a:r>
              <a:rPr lang="en-US" altLang="zh-TW" b="1" dirty="0">
                <a:solidFill>
                  <a:srgbClr val="C00000"/>
                </a:solidFill>
                <a:latin typeface="新細明體" panose="02020500000000000000" pitchFamily="18" charset="-120"/>
              </a:rPr>
              <a:t>※ </a:t>
            </a:r>
            <a:r>
              <a:rPr lang="zh-TW" altLang="en-US"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r>
              <a:rPr lang="zh-TW" altLang="en-US" b="1" dirty="0" smtClean="0">
                <a:solidFill>
                  <a:srgbClr val="C00000"/>
                </a:solidFill>
                <a:latin typeface="微軟正黑體" panose="020B0604030504040204" pitchFamily="34" charset="-120"/>
                <a:ea typeface="微軟正黑體" panose="020B0604030504040204" pitchFamily="34" charset="-120"/>
              </a:rPr>
              <a:t>。</a:t>
            </a:r>
            <a:endParaRPr lang="en-US" altLang="zh-TW" b="1" dirty="0">
              <a:solidFill>
                <a:srgbClr val="C00000"/>
              </a:solidFill>
            </a:endParaRPr>
          </a:p>
        </p:txBody>
      </p:sp>
      <p:sp>
        <p:nvSpPr>
          <p:cNvPr id="65" name="文字方塊 133"/>
          <p:cNvSpPr txBox="1">
            <a:spLocks noChangeArrowheads="1"/>
          </p:cNvSpPr>
          <p:nvPr/>
        </p:nvSpPr>
        <p:spPr bwMode="auto">
          <a:xfrm>
            <a:off x="8878888" y="6365875"/>
            <a:ext cx="237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dirty="0">
                <a:solidFill>
                  <a:srgbClr val="0033CC"/>
                </a:solidFill>
                <a:latin typeface="微軟正黑體" panose="020B0604030504040204" pitchFamily="34" charset="-120"/>
                <a:ea typeface="微軟正黑體" panose="020B0604030504040204" pitchFamily="34" charset="-120"/>
              </a:rPr>
              <a:t>（依簡章公告為準）</a:t>
            </a:r>
          </a:p>
        </p:txBody>
      </p:sp>
      <p:grpSp>
        <p:nvGrpSpPr>
          <p:cNvPr id="138" name="群組 137"/>
          <p:cNvGrpSpPr/>
          <p:nvPr/>
        </p:nvGrpSpPr>
        <p:grpSpPr>
          <a:xfrm>
            <a:off x="837126" y="1372870"/>
            <a:ext cx="1952753" cy="3942805"/>
            <a:chOff x="837126" y="1372870"/>
            <a:chExt cx="1952753" cy="3942805"/>
          </a:xfrm>
        </p:grpSpPr>
        <p:grpSp>
          <p:nvGrpSpPr>
            <p:cNvPr id="4" name="Group 81">
              <a:extLst>
                <a:ext uri="{FF2B5EF4-FFF2-40B4-BE49-F238E27FC236}">
                  <a16:creationId xmlns:a16="http://schemas.microsoft.com/office/drawing/2014/main" id="{AF5E189E-565D-47ED-AC7D-AEB4FC7247D1}"/>
                </a:ext>
              </a:extLst>
            </p:cNvPr>
            <p:cNvGrpSpPr/>
            <p:nvPr/>
          </p:nvGrpSpPr>
          <p:grpSpPr>
            <a:xfrm>
              <a:off x="837126" y="1372870"/>
              <a:ext cx="1952753" cy="1202783"/>
              <a:chOff x="3765130" y="1349076"/>
              <a:chExt cx="4859204" cy="2917944"/>
            </a:xfrm>
          </p:grpSpPr>
          <p:grpSp>
            <p:nvGrpSpPr>
              <p:cNvPr id="5"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7"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8"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41"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30"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0"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2"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1"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12"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13"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15"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1"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6"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그룹 2">
              <a:extLst>
                <a:ext uri="{FF2B5EF4-FFF2-40B4-BE49-F238E27FC236}">
                  <a16:creationId xmlns:a16="http://schemas.microsoft.com/office/drawing/2014/main" id="{A40C1E1C-AE20-476C-A2FB-A8DFDDAAD372}"/>
                </a:ext>
              </a:extLst>
            </p:cNvPr>
            <p:cNvGrpSpPr/>
            <p:nvPr/>
          </p:nvGrpSpPr>
          <p:grpSpPr>
            <a:xfrm>
              <a:off x="1252625" y="2776738"/>
              <a:ext cx="1242674" cy="1216800"/>
              <a:chOff x="4303768" y="2288185"/>
              <a:chExt cx="3525573" cy="3525573"/>
            </a:xfrm>
          </p:grpSpPr>
          <p:grpSp>
            <p:nvGrpSpPr>
              <p:cNvPr id="47" name="Group 3">
                <a:extLst>
                  <a:ext uri="{FF2B5EF4-FFF2-40B4-BE49-F238E27FC236}">
                    <a16:creationId xmlns:a16="http://schemas.microsoft.com/office/drawing/2014/main" id="{354D70DE-AEF2-46AC-8AD3-FCD0F0A6FD2B}"/>
                  </a:ext>
                </a:extLst>
              </p:cNvPr>
              <p:cNvGrpSpPr/>
              <p:nvPr/>
            </p:nvGrpSpPr>
            <p:grpSpPr>
              <a:xfrm>
                <a:off x="4303768" y="2288185"/>
                <a:ext cx="3525573" cy="3525573"/>
                <a:chOff x="2937022" y="1333841"/>
                <a:chExt cx="3240360" cy="3240360"/>
              </a:xfrm>
            </p:grpSpPr>
            <p:sp>
              <p:nvSpPr>
                <p:cNvPr id="56" name="Oval 12">
                  <a:extLst>
                    <a:ext uri="{FF2B5EF4-FFF2-40B4-BE49-F238E27FC236}">
                      <a16:creationId xmlns:a16="http://schemas.microsoft.com/office/drawing/2014/main" id="{C1F979EA-F2F6-438F-BF33-9F85D6FF14CD}"/>
                    </a:ext>
                  </a:extLst>
                </p:cNvPr>
                <p:cNvSpPr/>
                <p:nvPr/>
              </p:nvSpPr>
              <p:spPr>
                <a:xfrm rot="18541535">
                  <a:off x="2937022" y="2540021"/>
                  <a:ext cx="3240360" cy="82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7" name="Oval 13">
                  <a:extLst>
                    <a:ext uri="{FF2B5EF4-FFF2-40B4-BE49-F238E27FC236}">
                      <a16:creationId xmlns:a16="http://schemas.microsoft.com/office/drawing/2014/main" id="{11E7150E-E18E-4CDF-99E9-27E43E12F5DD}"/>
                    </a:ext>
                  </a:extLst>
                </p:cNvPr>
                <p:cNvSpPr/>
                <p:nvPr/>
              </p:nvSpPr>
              <p:spPr>
                <a:xfrm rot="3200770">
                  <a:off x="2937022" y="2540021"/>
                  <a:ext cx="3240360" cy="82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8" name="Oval 14">
                  <a:extLst>
                    <a:ext uri="{FF2B5EF4-FFF2-40B4-BE49-F238E27FC236}">
                      <a16:creationId xmlns:a16="http://schemas.microsoft.com/office/drawing/2014/main" id="{0FA6DE2A-3926-421F-878F-80931EF8FA0F}"/>
                    </a:ext>
                  </a:extLst>
                </p:cNvPr>
                <p:cNvSpPr/>
                <p:nvPr/>
              </p:nvSpPr>
              <p:spPr>
                <a:xfrm>
                  <a:off x="2937022" y="2540021"/>
                  <a:ext cx="3240360" cy="8280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p>
              </p:txBody>
            </p:sp>
          </p:grpSp>
          <p:sp>
            <p:nvSpPr>
              <p:cNvPr id="48" name="Oval 4">
                <a:extLst>
                  <a:ext uri="{FF2B5EF4-FFF2-40B4-BE49-F238E27FC236}">
                    <a16:creationId xmlns:a16="http://schemas.microsoft.com/office/drawing/2014/main" id="{81C0CDD2-6933-46E8-8C98-6986FA42A3A1}"/>
                  </a:ext>
                </a:extLst>
              </p:cNvPr>
              <p:cNvSpPr/>
              <p:nvPr/>
            </p:nvSpPr>
            <p:spPr>
              <a:xfrm>
                <a:off x="7022807" y="2873455"/>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49" name="Oval 5">
                <a:extLst>
                  <a:ext uri="{FF2B5EF4-FFF2-40B4-BE49-F238E27FC236}">
                    <a16:creationId xmlns:a16="http://schemas.microsoft.com/office/drawing/2014/main" id="{1542E1E9-BCE3-477E-977B-5AE18CB21917}"/>
                  </a:ext>
                </a:extLst>
              </p:cNvPr>
              <p:cNvSpPr/>
              <p:nvPr/>
            </p:nvSpPr>
            <p:spPr>
              <a:xfrm>
                <a:off x="4778408" y="4988799"/>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0" name="Oval 6">
                <a:extLst>
                  <a:ext uri="{FF2B5EF4-FFF2-40B4-BE49-F238E27FC236}">
                    <a16:creationId xmlns:a16="http://schemas.microsoft.com/office/drawing/2014/main" id="{B7CF68C2-0D00-42A7-99DF-75CFF12FEA33}"/>
                  </a:ext>
                </a:extLst>
              </p:cNvPr>
              <p:cNvSpPr/>
              <p:nvPr/>
            </p:nvSpPr>
            <p:spPr>
              <a:xfrm>
                <a:off x="4880179" y="2939986"/>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1" name="Oval 7">
                <a:extLst>
                  <a:ext uri="{FF2B5EF4-FFF2-40B4-BE49-F238E27FC236}">
                    <a16:creationId xmlns:a16="http://schemas.microsoft.com/office/drawing/2014/main" id="{E4ECB2A8-D520-4B47-A7DE-2ACEDFDCB1F6}"/>
                  </a:ext>
                </a:extLst>
              </p:cNvPr>
              <p:cNvSpPr/>
              <p:nvPr/>
            </p:nvSpPr>
            <p:spPr>
              <a:xfrm>
                <a:off x="7013595" y="4981577"/>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2" name="Oval 8">
                <a:extLst>
                  <a:ext uri="{FF2B5EF4-FFF2-40B4-BE49-F238E27FC236}">
                    <a16:creationId xmlns:a16="http://schemas.microsoft.com/office/drawing/2014/main" id="{6F78ECE1-E86B-4372-A655-BFE3070E917D}"/>
                  </a:ext>
                </a:extLst>
              </p:cNvPr>
              <p:cNvSpPr/>
              <p:nvPr/>
            </p:nvSpPr>
            <p:spPr>
              <a:xfrm>
                <a:off x="7582486" y="4078608"/>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3" name="Oval 9">
                <a:extLst>
                  <a:ext uri="{FF2B5EF4-FFF2-40B4-BE49-F238E27FC236}">
                    <a16:creationId xmlns:a16="http://schemas.microsoft.com/office/drawing/2014/main" id="{733BC826-3CD9-4AE7-B766-30D64B2FA9F8}"/>
                  </a:ext>
                </a:extLst>
              </p:cNvPr>
              <p:cNvSpPr/>
              <p:nvPr/>
            </p:nvSpPr>
            <p:spPr>
              <a:xfrm>
                <a:off x="4483226" y="3683866"/>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4" name="Oval 10">
                <a:extLst>
                  <a:ext uri="{FF2B5EF4-FFF2-40B4-BE49-F238E27FC236}">
                    <a16:creationId xmlns:a16="http://schemas.microsoft.com/office/drawing/2014/main" id="{1234DC2E-6240-4EE5-923D-F86CBC22CC8E}"/>
                  </a:ext>
                </a:extLst>
              </p:cNvPr>
              <p:cNvSpPr/>
              <p:nvPr/>
            </p:nvSpPr>
            <p:spPr>
              <a:xfrm>
                <a:off x="6230224" y="3527173"/>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5" name="Oval 11">
                <a:extLst>
                  <a:ext uri="{FF2B5EF4-FFF2-40B4-BE49-F238E27FC236}">
                    <a16:creationId xmlns:a16="http://schemas.microsoft.com/office/drawing/2014/main" id="{DA1E297E-E008-4686-98D2-905B67343EB1}"/>
                  </a:ext>
                </a:extLst>
              </p:cNvPr>
              <p:cNvSpPr/>
              <p:nvPr/>
            </p:nvSpPr>
            <p:spPr>
              <a:xfrm>
                <a:off x="6133274" y="4853518"/>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grpSp>
        <p:grpSp>
          <p:nvGrpSpPr>
            <p:cNvPr id="67" name="群組 80"/>
            <p:cNvGrpSpPr>
              <a:grpSpLocks/>
            </p:cNvGrpSpPr>
            <p:nvPr/>
          </p:nvGrpSpPr>
          <p:grpSpPr bwMode="auto">
            <a:xfrm>
              <a:off x="837126" y="4140925"/>
              <a:ext cx="1947862" cy="1174750"/>
              <a:chOff x="6948488" y="633017"/>
              <a:chExt cx="1947863" cy="1175148"/>
            </a:xfrm>
          </p:grpSpPr>
          <p:sp>
            <p:nvSpPr>
              <p:cNvPr id="68" name="îṣľíďè"/>
              <p:cNvSpPr>
                <a:spLocks/>
              </p:cNvSpPr>
              <p:nvPr/>
            </p:nvSpPr>
            <p:spPr bwMode="auto">
              <a:xfrm>
                <a:off x="8099823" y="815183"/>
                <a:ext cx="794147" cy="753666"/>
              </a:xfrm>
              <a:custGeom>
                <a:avLst/>
                <a:gdLst>
                  <a:gd name="T0" fmla="*/ 570793 w 256"/>
                  <a:gd name="T1" fmla="*/ 40320 h 243"/>
                  <a:gd name="T2" fmla="*/ 697981 w 256"/>
                  <a:gd name="T3" fmla="*/ 238816 h 243"/>
                  <a:gd name="T4" fmla="*/ 747615 w 256"/>
                  <a:gd name="T5" fmla="*/ 282237 h 243"/>
                  <a:gd name="T6" fmla="*/ 766228 w 256"/>
                  <a:gd name="T7" fmla="*/ 344267 h 243"/>
                  <a:gd name="T8" fmla="*/ 713491 w 256"/>
                  <a:gd name="T9" fmla="*/ 440414 h 243"/>
                  <a:gd name="T10" fmla="*/ 756921 w 256"/>
                  <a:gd name="T11" fmla="*/ 508647 h 243"/>
                  <a:gd name="T12" fmla="*/ 775534 w 256"/>
                  <a:gd name="T13" fmla="*/ 583083 h 243"/>
                  <a:gd name="T14" fmla="*/ 725900 w 256"/>
                  <a:gd name="T15" fmla="*/ 620301 h 243"/>
                  <a:gd name="T16" fmla="*/ 732104 w 256"/>
                  <a:gd name="T17" fmla="*/ 688534 h 243"/>
                  <a:gd name="T18" fmla="*/ 663857 w 256"/>
                  <a:gd name="T19" fmla="*/ 735057 h 243"/>
                  <a:gd name="T20" fmla="*/ 586304 w 256"/>
                  <a:gd name="T21" fmla="*/ 747463 h 243"/>
                  <a:gd name="T22" fmla="*/ 539772 w 256"/>
                  <a:gd name="T23" fmla="*/ 747463 h 243"/>
                  <a:gd name="T24" fmla="*/ 508750 w 256"/>
                  <a:gd name="T25" fmla="*/ 735057 h 243"/>
                  <a:gd name="T26" fmla="*/ 434299 w 256"/>
                  <a:gd name="T27" fmla="*/ 750564 h 243"/>
                  <a:gd name="T28" fmla="*/ 375359 w 256"/>
                  <a:gd name="T29" fmla="*/ 750564 h 243"/>
                  <a:gd name="T30" fmla="*/ 89962 w 256"/>
                  <a:gd name="T31" fmla="*/ 722651 h 243"/>
                  <a:gd name="T32" fmla="*/ 24817 w 256"/>
                  <a:gd name="T33" fmla="*/ 700940 h 243"/>
                  <a:gd name="T34" fmla="*/ 12409 w 256"/>
                  <a:gd name="T35" fmla="*/ 669925 h 243"/>
                  <a:gd name="T36" fmla="*/ 31021 w 256"/>
                  <a:gd name="T37" fmla="*/ 555170 h 243"/>
                  <a:gd name="T38" fmla="*/ 71349 w 256"/>
                  <a:gd name="T39" fmla="*/ 527256 h 243"/>
                  <a:gd name="T40" fmla="*/ 83758 w 256"/>
                  <a:gd name="T41" fmla="*/ 486936 h 243"/>
                  <a:gd name="T42" fmla="*/ 34124 w 256"/>
                  <a:gd name="T43" fmla="*/ 452820 h 243"/>
                  <a:gd name="T44" fmla="*/ 43430 w 256"/>
                  <a:gd name="T45" fmla="*/ 387688 h 243"/>
                  <a:gd name="T46" fmla="*/ 96166 w 256"/>
                  <a:gd name="T47" fmla="*/ 344267 h 243"/>
                  <a:gd name="T48" fmla="*/ 102371 w 256"/>
                  <a:gd name="T49" fmla="*/ 328760 h 243"/>
                  <a:gd name="T50" fmla="*/ 65145 w 256"/>
                  <a:gd name="T51" fmla="*/ 291542 h 243"/>
                  <a:gd name="T52" fmla="*/ 74451 w 256"/>
                  <a:gd name="T53" fmla="*/ 245019 h 243"/>
                  <a:gd name="T54" fmla="*/ 111677 w 256"/>
                  <a:gd name="T55" fmla="*/ 210902 h 243"/>
                  <a:gd name="T56" fmla="*/ 223354 w 256"/>
                  <a:gd name="T57" fmla="*/ 37218 h 243"/>
                  <a:gd name="T58" fmla="*/ 297805 w 256"/>
                  <a:gd name="T59" fmla="*/ 24812 h 243"/>
                  <a:gd name="T60" fmla="*/ 443606 w 256"/>
                  <a:gd name="T61" fmla="*/ 0 h 243"/>
                  <a:gd name="T62" fmla="*/ 570793 w 256"/>
                  <a:gd name="T63" fmla="*/ 52726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69" name="íş1íḍe"/>
              <p:cNvSpPr>
                <a:spLocks/>
              </p:cNvSpPr>
              <p:nvPr/>
            </p:nvSpPr>
            <p:spPr bwMode="auto">
              <a:xfrm>
                <a:off x="8546307" y="1249761"/>
                <a:ext cx="350044" cy="403622"/>
              </a:xfrm>
              <a:custGeom>
                <a:avLst/>
                <a:gdLst>
                  <a:gd name="T0" fmla="*/ 37173 w 113"/>
                  <a:gd name="T1" fmla="*/ 0 h 130"/>
                  <a:gd name="T2" fmla="*/ 291187 w 113"/>
                  <a:gd name="T3" fmla="*/ 353945 h 130"/>
                  <a:gd name="T4" fmla="*/ 0 w 113"/>
                  <a:gd name="T5" fmla="*/ 391203 h 130"/>
                  <a:gd name="T6" fmla="*/ 37173 w 113"/>
                  <a:gd name="T7" fmla="*/ 0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30">
                    <a:moveTo>
                      <a:pt x="12" y="0"/>
                    </a:moveTo>
                    <a:cubicBezTo>
                      <a:pt x="12" y="0"/>
                      <a:pt x="113" y="98"/>
                      <a:pt x="94" y="114"/>
                    </a:cubicBezTo>
                    <a:cubicBezTo>
                      <a:pt x="75" y="130"/>
                      <a:pt x="0" y="126"/>
                      <a:pt x="0" y="126"/>
                    </a:cubicBezTo>
                    <a:lnTo>
                      <a:pt x="12"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0" name="ï$1ídê"/>
              <p:cNvSpPr>
                <a:spLocks/>
              </p:cNvSpPr>
              <p:nvPr/>
            </p:nvSpPr>
            <p:spPr bwMode="auto">
              <a:xfrm>
                <a:off x="6948488" y="1143795"/>
                <a:ext cx="171450" cy="229791"/>
              </a:xfrm>
              <a:custGeom>
                <a:avLst/>
                <a:gdLst>
                  <a:gd name="T0" fmla="*/ 102870 w 55"/>
                  <a:gd name="T1" fmla="*/ 229791 h 74"/>
                  <a:gd name="T2" fmla="*/ 149629 w 55"/>
                  <a:gd name="T3" fmla="*/ 177001 h 74"/>
                  <a:gd name="T4" fmla="*/ 168333 w 55"/>
                  <a:gd name="T5" fmla="*/ 152159 h 74"/>
                  <a:gd name="T6" fmla="*/ 158981 w 55"/>
                  <a:gd name="T7" fmla="*/ 124211 h 74"/>
                  <a:gd name="T8" fmla="*/ 143395 w 55"/>
                  <a:gd name="T9" fmla="*/ 121106 h 74"/>
                  <a:gd name="T10" fmla="*/ 127808 w 55"/>
                  <a:gd name="T11" fmla="*/ 121106 h 74"/>
                  <a:gd name="T12" fmla="*/ 118456 w 55"/>
                  <a:gd name="T13" fmla="*/ 118001 h 74"/>
                  <a:gd name="T14" fmla="*/ 115339 w 55"/>
                  <a:gd name="T15" fmla="*/ 108685 h 74"/>
                  <a:gd name="T16" fmla="*/ 121574 w 55"/>
                  <a:gd name="T17" fmla="*/ 52790 h 74"/>
                  <a:gd name="T18" fmla="*/ 99753 w 55"/>
                  <a:gd name="T19" fmla="*/ 3105 h 74"/>
                  <a:gd name="T20" fmla="*/ 93518 w 55"/>
                  <a:gd name="T21" fmla="*/ 0 h 74"/>
                  <a:gd name="T22" fmla="*/ 84166 w 55"/>
                  <a:gd name="T23" fmla="*/ 18632 h 74"/>
                  <a:gd name="T24" fmla="*/ 87284 w 55"/>
                  <a:gd name="T25" fmla="*/ 102474 h 74"/>
                  <a:gd name="T26" fmla="*/ 21821 w 55"/>
                  <a:gd name="T27" fmla="*/ 118001 h 74"/>
                  <a:gd name="T28" fmla="*/ 6235 w 55"/>
                  <a:gd name="T29" fmla="*/ 142843 h 74"/>
                  <a:gd name="T30" fmla="*/ 34290 w 55"/>
                  <a:gd name="T31" fmla="*/ 192528 h 74"/>
                  <a:gd name="T32" fmla="*/ 59228 w 55"/>
                  <a:gd name="T33" fmla="*/ 223580 h 74"/>
                  <a:gd name="T34" fmla="*/ 46759 w 55"/>
                  <a:gd name="T35" fmla="*/ 229791 h 74"/>
                  <a:gd name="T36" fmla="*/ 124691 w 55"/>
                  <a:gd name="T37" fmla="*/ 211159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1" name="ïŝľiḑé"/>
              <p:cNvSpPr>
                <a:spLocks/>
              </p:cNvSpPr>
              <p:nvPr/>
            </p:nvSpPr>
            <p:spPr bwMode="auto">
              <a:xfrm>
                <a:off x="6977063" y="1277145"/>
                <a:ext cx="114300" cy="65485"/>
              </a:xfrm>
              <a:custGeom>
                <a:avLst/>
                <a:gdLst>
                  <a:gd name="T0" fmla="*/ 114300 w 37"/>
                  <a:gd name="T1" fmla="*/ 15592 h 21"/>
                  <a:gd name="T2" fmla="*/ 86497 w 37"/>
                  <a:gd name="T3" fmla="*/ 21828 h 21"/>
                  <a:gd name="T4" fmla="*/ 86497 w 37"/>
                  <a:gd name="T5" fmla="*/ 9355 h 21"/>
                  <a:gd name="T6" fmla="*/ 80319 w 37"/>
                  <a:gd name="T7" fmla="*/ 0 h 21"/>
                  <a:gd name="T8" fmla="*/ 55605 w 37"/>
                  <a:gd name="T9" fmla="*/ 21828 h 21"/>
                  <a:gd name="T10" fmla="*/ 27803 w 37"/>
                  <a:gd name="T11" fmla="*/ 24947 h 21"/>
                  <a:gd name="T12" fmla="*/ 9268 w 37"/>
                  <a:gd name="T13" fmla="*/ 24947 h 21"/>
                  <a:gd name="T14" fmla="*/ 0 w 37"/>
                  <a:gd name="T15" fmla="*/ 12473 h 21"/>
                  <a:gd name="T16" fmla="*/ 3089 w 37"/>
                  <a:gd name="T17" fmla="*/ 34302 h 21"/>
                  <a:gd name="T18" fmla="*/ 21624 w 37"/>
                  <a:gd name="T19" fmla="*/ 49893 h 21"/>
                  <a:gd name="T20" fmla="*/ 114300 w 37"/>
                  <a:gd name="T21" fmla="*/ 1559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2" name="íṥľíďé"/>
              <p:cNvSpPr>
                <a:spLocks/>
              </p:cNvSpPr>
              <p:nvPr/>
            </p:nvSpPr>
            <p:spPr bwMode="auto">
              <a:xfrm>
                <a:off x="7286626" y="1243808"/>
                <a:ext cx="407194" cy="564357"/>
              </a:xfrm>
              <a:custGeom>
                <a:avLst/>
                <a:gdLst>
                  <a:gd name="T0" fmla="*/ 0 w 342"/>
                  <a:gd name="T1" fmla="*/ 564357 h 541"/>
                  <a:gd name="T2" fmla="*/ 9525 w 342"/>
                  <a:gd name="T3" fmla="*/ 0 h 541"/>
                  <a:gd name="T4" fmla="*/ 407194 w 342"/>
                  <a:gd name="T5" fmla="*/ 0 h 541"/>
                  <a:gd name="T6" fmla="*/ 400050 w 342"/>
                  <a:gd name="T7" fmla="*/ 564357 h 541"/>
                  <a:gd name="T8" fmla="*/ 0 w 342"/>
                  <a:gd name="T9" fmla="*/ 564357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41">
                    <a:moveTo>
                      <a:pt x="0" y="541"/>
                    </a:moveTo>
                    <a:lnTo>
                      <a:pt x="8" y="0"/>
                    </a:lnTo>
                    <a:lnTo>
                      <a:pt x="342" y="0"/>
                    </a:lnTo>
                    <a:lnTo>
                      <a:pt x="336" y="541"/>
                    </a:lnTo>
                    <a:lnTo>
                      <a:pt x="0" y="541"/>
                    </a:lnTo>
                    <a:close/>
                  </a:path>
                </a:pathLst>
              </a:custGeom>
              <a:solidFill>
                <a:srgbClr val="19AF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3" name="îšľiḑè"/>
              <p:cNvSpPr>
                <a:spLocks/>
              </p:cNvSpPr>
              <p:nvPr/>
            </p:nvSpPr>
            <p:spPr bwMode="auto">
              <a:xfrm>
                <a:off x="7444979" y="1593852"/>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4" name="î$lïḓê"/>
              <p:cNvSpPr>
                <a:spLocks/>
              </p:cNvSpPr>
              <p:nvPr/>
            </p:nvSpPr>
            <p:spPr bwMode="auto">
              <a:xfrm>
                <a:off x="7193757" y="685404"/>
                <a:ext cx="546497" cy="527447"/>
              </a:xfrm>
              <a:custGeom>
                <a:avLst/>
                <a:gdLst>
                  <a:gd name="T0" fmla="*/ 183201 w 176"/>
                  <a:gd name="T1" fmla="*/ 105489 h 170"/>
                  <a:gd name="T2" fmla="*/ 521656 w 176"/>
                  <a:gd name="T3" fmla="*/ 285442 h 170"/>
                  <a:gd name="T4" fmla="*/ 195621 w 176"/>
                  <a:gd name="T5" fmla="*/ 484010 h 170"/>
                  <a:gd name="T6" fmla="*/ 183201 w 176"/>
                  <a:gd name="T7" fmla="*/ 10548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5" name="íṧḷïḋe"/>
              <p:cNvSpPr>
                <a:spLocks/>
              </p:cNvSpPr>
              <p:nvPr/>
            </p:nvSpPr>
            <p:spPr bwMode="auto">
              <a:xfrm>
                <a:off x="7222332" y="933054"/>
                <a:ext cx="104775" cy="152400"/>
              </a:xfrm>
              <a:custGeom>
                <a:avLst/>
                <a:gdLst>
                  <a:gd name="T0" fmla="*/ 101693 w 34"/>
                  <a:gd name="T1" fmla="*/ 46653 h 49"/>
                  <a:gd name="T2" fmla="*/ 33898 w 34"/>
                  <a:gd name="T3" fmla="*/ 27992 h 49"/>
                  <a:gd name="T4" fmla="*/ 104775 w 34"/>
                  <a:gd name="T5" fmla="*/ 133739 h 49"/>
                  <a:gd name="T6" fmla="*/ 101693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33" y="15"/>
                    </a:moveTo>
                    <a:cubicBezTo>
                      <a:pt x="33" y="15"/>
                      <a:pt x="22" y="0"/>
                      <a:pt x="11" y="9"/>
                    </a:cubicBezTo>
                    <a:cubicBezTo>
                      <a:pt x="0" y="18"/>
                      <a:pt x="14" y="49"/>
                      <a:pt x="34" y="43"/>
                    </a:cubicBezTo>
                    <a:lnTo>
                      <a:pt x="33"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6" name="îSļíḑe"/>
              <p:cNvSpPr>
                <a:spLocks/>
              </p:cNvSpPr>
              <p:nvPr/>
            </p:nvSpPr>
            <p:spPr bwMode="auto">
              <a:xfrm>
                <a:off x="7247336" y="971154"/>
                <a:ext cx="79772" cy="92869"/>
              </a:xfrm>
              <a:custGeom>
                <a:avLst/>
                <a:gdLst>
                  <a:gd name="T0" fmla="*/ 79772 w 26"/>
                  <a:gd name="T1" fmla="*/ 43339 h 30"/>
                  <a:gd name="T2" fmla="*/ 79772 w 26"/>
                  <a:gd name="T3" fmla="*/ 86678 h 30"/>
                  <a:gd name="T4" fmla="*/ 24545 w 26"/>
                  <a:gd name="T5" fmla="*/ 6191 h 30"/>
                  <a:gd name="T6" fmla="*/ 79772 w 26"/>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7" name="ï$ľídê"/>
              <p:cNvSpPr>
                <a:spLocks/>
              </p:cNvSpPr>
              <p:nvPr/>
            </p:nvSpPr>
            <p:spPr bwMode="auto">
              <a:xfrm>
                <a:off x="7262813" y="973536"/>
                <a:ext cx="64294" cy="40481"/>
              </a:xfrm>
              <a:custGeom>
                <a:avLst/>
                <a:gdLst>
                  <a:gd name="T0" fmla="*/ 0 w 21"/>
                  <a:gd name="T1" fmla="*/ 18684 h 13"/>
                  <a:gd name="T2" fmla="*/ 0 w 21"/>
                  <a:gd name="T3" fmla="*/ 18684 h 13"/>
                  <a:gd name="T4" fmla="*/ 0 w 21"/>
                  <a:gd name="T5" fmla="*/ 15570 h 13"/>
                  <a:gd name="T6" fmla="*/ 6123 w 21"/>
                  <a:gd name="T7" fmla="*/ 6228 h 13"/>
                  <a:gd name="T8" fmla="*/ 9185 w 21"/>
                  <a:gd name="T9" fmla="*/ 6228 h 13"/>
                  <a:gd name="T10" fmla="*/ 9185 w 21"/>
                  <a:gd name="T11" fmla="*/ 6228 h 13"/>
                  <a:gd name="T12" fmla="*/ 9185 w 21"/>
                  <a:gd name="T13" fmla="*/ 6228 h 13"/>
                  <a:gd name="T14" fmla="*/ 9185 w 21"/>
                  <a:gd name="T15" fmla="*/ 6228 h 13"/>
                  <a:gd name="T16" fmla="*/ 9185 w 21"/>
                  <a:gd name="T17" fmla="*/ 6228 h 13"/>
                  <a:gd name="T18" fmla="*/ 9185 w 21"/>
                  <a:gd name="T19" fmla="*/ 6228 h 13"/>
                  <a:gd name="T20" fmla="*/ 9185 w 21"/>
                  <a:gd name="T21" fmla="*/ 6228 h 13"/>
                  <a:gd name="T22" fmla="*/ 9185 w 21"/>
                  <a:gd name="T23" fmla="*/ 6228 h 13"/>
                  <a:gd name="T24" fmla="*/ 12246 w 21"/>
                  <a:gd name="T25" fmla="*/ 6228 h 13"/>
                  <a:gd name="T26" fmla="*/ 12246 w 21"/>
                  <a:gd name="T27" fmla="*/ 6228 h 13"/>
                  <a:gd name="T28" fmla="*/ 15308 w 21"/>
                  <a:gd name="T29" fmla="*/ 6228 h 13"/>
                  <a:gd name="T30" fmla="*/ 15308 w 21"/>
                  <a:gd name="T31" fmla="*/ 6228 h 13"/>
                  <a:gd name="T32" fmla="*/ 18370 w 21"/>
                  <a:gd name="T33" fmla="*/ 6228 h 13"/>
                  <a:gd name="T34" fmla="*/ 30616 w 21"/>
                  <a:gd name="T35" fmla="*/ 9342 h 13"/>
                  <a:gd name="T36" fmla="*/ 36739 w 21"/>
                  <a:gd name="T37" fmla="*/ 15570 h 13"/>
                  <a:gd name="T38" fmla="*/ 42863 w 21"/>
                  <a:gd name="T39" fmla="*/ 18684 h 13"/>
                  <a:gd name="T40" fmla="*/ 52048 w 21"/>
                  <a:gd name="T41" fmla="*/ 28025 h 13"/>
                  <a:gd name="T42" fmla="*/ 64294 w 21"/>
                  <a:gd name="T43" fmla="*/ 40481 h 13"/>
                  <a:gd name="T44" fmla="*/ 61232 w 21"/>
                  <a:gd name="T45" fmla="*/ 34253 h 13"/>
                  <a:gd name="T46" fmla="*/ 58171 w 21"/>
                  <a:gd name="T47" fmla="*/ 28025 h 13"/>
                  <a:gd name="T48" fmla="*/ 52048 w 21"/>
                  <a:gd name="T49" fmla="*/ 21797 h 13"/>
                  <a:gd name="T50" fmla="*/ 48986 w 21"/>
                  <a:gd name="T51" fmla="*/ 15570 h 13"/>
                  <a:gd name="T52" fmla="*/ 33678 w 21"/>
                  <a:gd name="T53" fmla="*/ 3114 h 13"/>
                  <a:gd name="T54" fmla="*/ 27555 w 21"/>
                  <a:gd name="T55" fmla="*/ 0 h 13"/>
                  <a:gd name="T56" fmla="*/ 18370 w 21"/>
                  <a:gd name="T57" fmla="*/ 0 h 13"/>
                  <a:gd name="T58" fmla="*/ 15308 w 21"/>
                  <a:gd name="T59" fmla="*/ 0 h 13"/>
                  <a:gd name="T60" fmla="*/ 15308 w 21"/>
                  <a:gd name="T61" fmla="*/ 0 h 13"/>
                  <a:gd name="T62" fmla="*/ 12246 w 21"/>
                  <a:gd name="T63" fmla="*/ 0 h 13"/>
                  <a:gd name="T64" fmla="*/ 9185 w 21"/>
                  <a:gd name="T65" fmla="*/ 0 h 13"/>
                  <a:gd name="T66" fmla="*/ 9185 w 21"/>
                  <a:gd name="T67" fmla="*/ 0 h 13"/>
                  <a:gd name="T68" fmla="*/ 9185 w 21"/>
                  <a:gd name="T69" fmla="*/ 0 h 13"/>
                  <a:gd name="T70" fmla="*/ 9185 w 21"/>
                  <a:gd name="T71" fmla="*/ 0 h 13"/>
                  <a:gd name="T72" fmla="*/ 6123 w 21"/>
                  <a:gd name="T73" fmla="*/ 3114 h 13"/>
                  <a:gd name="T74" fmla="*/ 3062 w 21"/>
                  <a:gd name="T75" fmla="*/ 3114 h 13"/>
                  <a:gd name="T76" fmla="*/ 0 w 21"/>
                  <a:gd name="T77" fmla="*/ 9342 h 13"/>
                  <a:gd name="T78" fmla="*/ 0 w 21"/>
                  <a:gd name="T79" fmla="*/ 15570 h 13"/>
                  <a:gd name="T80" fmla="*/ 0 w 21"/>
                  <a:gd name="T81" fmla="*/ 18684 h 13"/>
                  <a:gd name="T82" fmla="*/ 0 w 21"/>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8" name="ï$ḻíḑé"/>
              <p:cNvSpPr>
                <a:spLocks/>
              </p:cNvSpPr>
              <p:nvPr/>
            </p:nvSpPr>
            <p:spPr bwMode="auto">
              <a:xfrm>
                <a:off x="7647386" y="948533"/>
                <a:ext cx="110728" cy="155972"/>
              </a:xfrm>
              <a:custGeom>
                <a:avLst/>
                <a:gdLst>
                  <a:gd name="T0" fmla="*/ 9227 w 36"/>
                  <a:gd name="T1" fmla="*/ 43672 h 50"/>
                  <a:gd name="T2" fmla="*/ 79970 w 36"/>
                  <a:gd name="T3" fmla="*/ 31194 h 50"/>
                  <a:gd name="T4" fmla="*/ 0 w 36"/>
                  <a:gd name="T5" fmla="*/ 131016 h 50"/>
                  <a:gd name="T6" fmla="*/ 9227 w 36"/>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0">
                    <a:moveTo>
                      <a:pt x="3" y="14"/>
                    </a:moveTo>
                    <a:cubicBezTo>
                      <a:pt x="3" y="14"/>
                      <a:pt x="15" y="0"/>
                      <a:pt x="26" y="10"/>
                    </a:cubicBezTo>
                    <a:cubicBezTo>
                      <a:pt x="36" y="20"/>
                      <a:pt x="20" y="50"/>
                      <a:pt x="0" y="42"/>
                    </a:cubicBezTo>
                    <a:lnTo>
                      <a:pt x="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79" name="iṧḷîḓê"/>
              <p:cNvSpPr>
                <a:spLocks/>
              </p:cNvSpPr>
              <p:nvPr/>
            </p:nvSpPr>
            <p:spPr bwMode="auto">
              <a:xfrm>
                <a:off x="7647386" y="986633"/>
                <a:ext cx="85725" cy="95250"/>
              </a:xfrm>
              <a:custGeom>
                <a:avLst/>
                <a:gdLst>
                  <a:gd name="T0" fmla="*/ 6123 w 28"/>
                  <a:gd name="T1" fmla="*/ 39944 h 31"/>
                  <a:gd name="T2" fmla="*/ 0 w 28"/>
                  <a:gd name="T3" fmla="*/ 82960 h 31"/>
                  <a:gd name="T4" fmla="*/ 61232 w 28"/>
                  <a:gd name="T5" fmla="*/ 9218 h 31"/>
                  <a:gd name="T6" fmla="*/ 6123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0" name="ïş1îḑê"/>
              <p:cNvSpPr>
                <a:spLocks/>
              </p:cNvSpPr>
              <p:nvPr/>
            </p:nvSpPr>
            <p:spPr bwMode="auto">
              <a:xfrm>
                <a:off x="7653338" y="989014"/>
                <a:ext cx="64294" cy="36910"/>
              </a:xfrm>
              <a:custGeom>
                <a:avLst/>
                <a:gdLst>
                  <a:gd name="T0" fmla="*/ 64294 w 21"/>
                  <a:gd name="T1" fmla="*/ 21531 h 12"/>
                  <a:gd name="T2" fmla="*/ 64294 w 21"/>
                  <a:gd name="T3" fmla="*/ 21531 h 12"/>
                  <a:gd name="T4" fmla="*/ 64294 w 21"/>
                  <a:gd name="T5" fmla="*/ 18455 h 12"/>
                  <a:gd name="T6" fmla="*/ 58171 w 21"/>
                  <a:gd name="T7" fmla="*/ 9228 h 12"/>
                  <a:gd name="T8" fmla="*/ 55109 w 21"/>
                  <a:gd name="T9" fmla="*/ 9228 h 12"/>
                  <a:gd name="T10" fmla="*/ 55109 w 21"/>
                  <a:gd name="T11" fmla="*/ 9228 h 12"/>
                  <a:gd name="T12" fmla="*/ 55109 w 21"/>
                  <a:gd name="T13" fmla="*/ 9228 h 12"/>
                  <a:gd name="T14" fmla="*/ 55109 w 21"/>
                  <a:gd name="T15" fmla="*/ 9228 h 12"/>
                  <a:gd name="T16" fmla="*/ 55109 w 21"/>
                  <a:gd name="T17" fmla="*/ 9228 h 12"/>
                  <a:gd name="T18" fmla="*/ 55109 w 21"/>
                  <a:gd name="T19" fmla="*/ 9228 h 12"/>
                  <a:gd name="T20" fmla="*/ 55109 w 21"/>
                  <a:gd name="T21" fmla="*/ 9228 h 12"/>
                  <a:gd name="T22" fmla="*/ 55109 w 21"/>
                  <a:gd name="T23" fmla="*/ 6152 h 12"/>
                  <a:gd name="T24" fmla="*/ 55109 w 21"/>
                  <a:gd name="T25" fmla="*/ 6152 h 12"/>
                  <a:gd name="T26" fmla="*/ 52048 w 21"/>
                  <a:gd name="T27" fmla="*/ 6152 h 12"/>
                  <a:gd name="T28" fmla="*/ 52048 w 21"/>
                  <a:gd name="T29" fmla="*/ 6152 h 12"/>
                  <a:gd name="T30" fmla="*/ 48986 w 21"/>
                  <a:gd name="T31" fmla="*/ 6152 h 12"/>
                  <a:gd name="T32" fmla="*/ 48986 w 21"/>
                  <a:gd name="T33" fmla="*/ 6152 h 12"/>
                  <a:gd name="T34" fmla="*/ 33678 w 21"/>
                  <a:gd name="T35" fmla="*/ 9228 h 12"/>
                  <a:gd name="T36" fmla="*/ 27555 w 21"/>
                  <a:gd name="T37" fmla="*/ 15379 h 12"/>
                  <a:gd name="T38" fmla="*/ 21431 w 21"/>
                  <a:gd name="T39" fmla="*/ 18455 h 12"/>
                  <a:gd name="T40" fmla="*/ 9185 w 21"/>
                  <a:gd name="T41" fmla="*/ 27683 h 12"/>
                  <a:gd name="T42" fmla="*/ 0 w 21"/>
                  <a:gd name="T43" fmla="*/ 36910 h 12"/>
                  <a:gd name="T44" fmla="*/ 0 w 21"/>
                  <a:gd name="T45" fmla="*/ 33834 h 12"/>
                  <a:gd name="T46" fmla="*/ 6123 w 21"/>
                  <a:gd name="T47" fmla="*/ 24607 h 12"/>
                  <a:gd name="T48" fmla="*/ 12246 w 21"/>
                  <a:gd name="T49" fmla="*/ 18455 h 12"/>
                  <a:gd name="T50" fmla="*/ 15308 w 21"/>
                  <a:gd name="T51" fmla="*/ 12303 h 12"/>
                  <a:gd name="T52" fmla="*/ 30616 w 21"/>
                  <a:gd name="T53" fmla="*/ 3076 h 12"/>
                  <a:gd name="T54" fmla="*/ 39801 w 21"/>
                  <a:gd name="T55" fmla="*/ 0 h 12"/>
                  <a:gd name="T56" fmla="*/ 48986 w 21"/>
                  <a:gd name="T57" fmla="*/ 0 h 12"/>
                  <a:gd name="T58" fmla="*/ 48986 w 21"/>
                  <a:gd name="T59" fmla="*/ 0 h 12"/>
                  <a:gd name="T60" fmla="*/ 52048 w 21"/>
                  <a:gd name="T61" fmla="*/ 0 h 12"/>
                  <a:gd name="T62" fmla="*/ 55109 w 21"/>
                  <a:gd name="T63" fmla="*/ 0 h 12"/>
                  <a:gd name="T64" fmla="*/ 55109 w 21"/>
                  <a:gd name="T65" fmla="*/ 3076 h 12"/>
                  <a:gd name="T66" fmla="*/ 58171 w 21"/>
                  <a:gd name="T67" fmla="*/ 3076 h 12"/>
                  <a:gd name="T68" fmla="*/ 58171 w 21"/>
                  <a:gd name="T69" fmla="*/ 3076 h 12"/>
                  <a:gd name="T70" fmla="*/ 58171 w 21"/>
                  <a:gd name="T71" fmla="*/ 3076 h 12"/>
                  <a:gd name="T72" fmla="*/ 58171 w 21"/>
                  <a:gd name="T73" fmla="*/ 3076 h 12"/>
                  <a:gd name="T74" fmla="*/ 61232 w 21"/>
                  <a:gd name="T75" fmla="*/ 6152 h 12"/>
                  <a:gd name="T76" fmla="*/ 64294 w 21"/>
                  <a:gd name="T77" fmla="*/ 12303 h 12"/>
                  <a:gd name="T78" fmla="*/ 64294 w 21"/>
                  <a:gd name="T79" fmla="*/ 18455 h 12"/>
                  <a:gd name="T80" fmla="*/ 64294 w 21"/>
                  <a:gd name="T81" fmla="*/ 21531 h 12"/>
                  <a:gd name="T82" fmla="*/ 64294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1" name="iṡľíḓê"/>
              <p:cNvSpPr>
                <a:spLocks/>
              </p:cNvSpPr>
              <p:nvPr/>
            </p:nvSpPr>
            <p:spPr bwMode="auto">
              <a:xfrm>
                <a:off x="7435454" y="1128317"/>
                <a:ext cx="100012" cy="171450"/>
              </a:xfrm>
              <a:custGeom>
                <a:avLst/>
                <a:gdLst>
                  <a:gd name="T0" fmla="*/ 9376 w 32"/>
                  <a:gd name="T1" fmla="*/ 0 h 55"/>
                  <a:gd name="T2" fmla="*/ 100012 w 32"/>
                  <a:gd name="T3" fmla="*/ 3117 h 55"/>
                  <a:gd name="T4" fmla="*/ 96887 w 32"/>
                  <a:gd name="T5" fmla="*/ 143395 h 55"/>
                  <a:gd name="T6" fmla="*/ 50006 w 32"/>
                  <a:gd name="T7" fmla="*/ 171450 h 55"/>
                  <a:gd name="T8" fmla="*/ 0 w 32"/>
                  <a:gd name="T9" fmla="*/ 140277 h 55"/>
                  <a:gd name="T10" fmla="*/ 9376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2" name="isliḋè"/>
              <p:cNvSpPr>
                <a:spLocks/>
              </p:cNvSpPr>
              <p:nvPr/>
            </p:nvSpPr>
            <p:spPr bwMode="auto">
              <a:xfrm>
                <a:off x="7439026" y="1178323"/>
                <a:ext cx="96441" cy="86916"/>
              </a:xfrm>
              <a:custGeom>
                <a:avLst/>
                <a:gdLst>
                  <a:gd name="T0" fmla="*/ 3111 w 31"/>
                  <a:gd name="T1" fmla="*/ 0 h 28"/>
                  <a:gd name="T2" fmla="*/ 93330 w 31"/>
                  <a:gd name="T3" fmla="*/ 6208 h 28"/>
                  <a:gd name="T4" fmla="*/ 96441 w 31"/>
                  <a:gd name="T5" fmla="*/ 58979 h 28"/>
                  <a:gd name="T6" fmla="*/ 49776 w 31"/>
                  <a:gd name="T7" fmla="*/ 86916 h 28"/>
                  <a:gd name="T8" fmla="*/ 0 w 31"/>
                  <a:gd name="T9" fmla="*/ 55875 h 28"/>
                  <a:gd name="T10" fmla="*/ 3111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3" name="iṡ1ídé"/>
              <p:cNvSpPr>
                <a:spLocks/>
              </p:cNvSpPr>
              <p:nvPr/>
            </p:nvSpPr>
            <p:spPr bwMode="auto">
              <a:xfrm>
                <a:off x="7442598" y="1153320"/>
                <a:ext cx="92869" cy="46435"/>
              </a:xfrm>
              <a:custGeom>
                <a:avLst/>
                <a:gdLst>
                  <a:gd name="T0" fmla="*/ 3096 w 30"/>
                  <a:gd name="T1" fmla="*/ 0 h 15"/>
                  <a:gd name="T2" fmla="*/ 92869 w 30"/>
                  <a:gd name="T3" fmla="*/ 3096 h 15"/>
                  <a:gd name="T4" fmla="*/ 92869 w 30"/>
                  <a:gd name="T5" fmla="*/ 37148 h 15"/>
                  <a:gd name="T6" fmla="*/ 65008 w 30"/>
                  <a:gd name="T7" fmla="*/ 43339 h 15"/>
                  <a:gd name="T8" fmla="*/ 0 w 30"/>
                  <a:gd name="T9" fmla="*/ 34052 h 15"/>
                  <a:gd name="T10" fmla="*/ 3096 w 3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4" name="ïşliďè"/>
              <p:cNvSpPr>
                <a:spLocks/>
              </p:cNvSpPr>
              <p:nvPr/>
            </p:nvSpPr>
            <p:spPr bwMode="auto">
              <a:xfrm>
                <a:off x="7278292" y="741364"/>
                <a:ext cx="442912" cy="415529"/>
              </a:xfrm>
              <a:custGeom>
                <a:avLst/>
                <a:gdLst>
                  <a:gd name="T0" fmla="*/ 3097 w 143"/>
                  <a:gd name="T1" fmla="*/ 198462 h 134"/>
                  <a:gd name="T2" fmla="*/ 210615 w 143"/>
                  <a:gd name="T3" fmla="*/ 412428 h 134"/>
                  <a:gd name="T4" fmla="*/ 436717 w 143"/>
                  <a:gd name="T5" fmla="*/ 217067 h 134"/>
                  <a:gd name="T6" fmla="*/ 229199 w 143"/>
                  <a:gd name="T7" fmla="*/ 6202 h 134"/>
                  <a:gd name="T8" fmla="*/ 3097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5" name="íşlîḑé"/>
              <p:cNvSpPr>
                <a:spLocks/>
              </p:cNvSpPr>
              <p:nvPr/>
            </p:nvSpPr>
            <p:spPr bwMode="auto">
              <a:xfrm>
                <a:off x="7302104" y="784227"/>
                <a:ext cx="384572" cy="419100"/>
              </a:xfrm>
              <a:custGeom>
                <a:avLst/>
                <a:gdLst>
                  <a:gd name="T0" fmla="*/ 0 w 124"/>
                  <a:gd name="T1" fmla="*/ 155222 h 135"/>
                  <a:gd name="T2" fmla="*/ 99244 w 124"/>
                  <a:gd name="T3" fmla="*/ 12418 h 135"/>
                  <a:gd name="T4" fmla="*/ 198489 w 124"/>
                  <a:gd name="T5" fmla="*/ 0 h 135"/>
                  <a:gd name="T6" fmla="*/ 297733 w 124"/>
                  <a:gd name="T7" fmla="*/ 21731 h 135"/>
                  <a:gd name="T8" fmla="*/ 347355 w 124"/>
                  <a:gd name="T9" fmla="*/ 130387 h 135"/>
                  <a:gd name="T10" fmla="*/ 381471 w 124"/>
                  <a:gd name="T11" fmla="*/ 170744 h 135"/>
                  <a:gd name="T12" fmla="*/ 381471 w 124"/>
                  <a:gd name="T13" fmla="*/ 207998 h 135"/>
                  <a:gd name="T14" fmla="*/ 362862 w 124"/>
                  <a:gd name="T15" fmla="*/ 294922 h 135"/>
                  <a:gd name="T16" fmla="*/ 300835 w 124"/>
                  <a:gd name="T17" fmla="*/ 378742 h 135"/>
                  <a:gd name="T18" fmla="*/ 248111 w 124"/>
                  <a:gd name="T19" fmla="*/ 406682 h 135"/>
                  <a:gd name="T20" fmla="*/ 151968 w 124"/>
                  <a:gd name="T21" fmla="*/ 409787 h 135"/>
                  <a:gd name="T22" fmla="*/ 86839 w 124"/>
                  <a:gd name="T23" fmla="*/ 384951 h 135"/>
                  <a:gd name="T24" fmla="*/ 18608 w 124"/>
                  <a:gd name="T25" fmla="*/ 301131 h 135"/>
                  <a:gd name="T26" fmla="*/ 0 w 124"/>
                  <a:gd name="T27" fmla="*/ 207998 h 135"/>
                  <a:gd name="T28" fmla="*/ 0 w 124"/>
                  <a:gd name="T29" fmla="*/ 155222 h 135"/>
                  <a:gd name="T30" fmla="*/ 0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6" name="iṡļîḋé"/>
              <p:cNvSpPr>
                <a:spLocks/>
              </p:cNvSpPr>
              <p:nvPr/>
            </p:nvSpPr>
            <p:spPr bwMode="auto">
              <a:xfrm>
                <a:off x="7386638" y="967583"/>
                <a:ext cx="58341" cy="65485"/>
              </a:xfrm>
              <a:custGeom>
                <a:avLst/>
                <a:gdLst>
                  <a:gd name="T0" fmla="*/ 58341 w 19"/>
                  <a:gd name="T1" fmla="*/ 34302 h 21"/>
                  <a:gd name="T2" fmla="*/ 30706 w 19"/>
                  <a:gd name="T3" fmla="*/ 65485 h 21"/>
                  <a:gd name="T4" fmla="*/ 0 w 19"/>
                  <a:gd name="T5" fmla="*/ 34302 h 21"/>
                  <a:gd name="T6" fmla="*/ 30706 w 19"/>
                  <a:gd name="T7" fmla="*/ 0 h 21"/>
                  <a:gd name="T8" fmla="*/ 58341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87" name="íṩľiḋè"/>
              <p:cNvSpPr>
                <a:spLocks noChangeArrowheads="1"/>
              </p:cNvSpPr>
              <p:nvPr/>
            </p:nvSpPr>
            <p:spPr bwMode="auto">
              <a:xfrm>
                <a:off x="7386638" y="961629"/>
                <a:ext cx="5834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88" name="íšľíḓè"/>
              <p:cNvSpPr>
                <a:spLocks noChangeArrowheads="1"/>
              </p:cNvSpPr>
              <p:nvPr/>
            </p:nvSpPr>
            <p:spPr bwMode="auto">
              <a:xfrm>
                <a:off x="7411642" y="973536"/>
                <a:ext cx="2381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89" name="îṩḻîḑé"/>
              <p:cNvSpPr>
                <a:spLocks noChangeArrowheads="1"/>
              </p:cNvSpPr>
              <p:nvPr/>
            </p:nvSpPr>
            <p:spPr bwMode="auto">
              <a:xfrm>
                <a:off x="7562851" y="971154"/>
                <a:ext cx="5953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90" name="îSļïďé"/>
              <p:cNvSpPr>
                <a:spLocks noChangeArrowheads="1"/>
              </p:cNvSpPr>
              <p:nvPr/>
            </p:nvSpPr>
            <p:spPr bwMode="auto">
              <a:xfrm>
                <a:off x="7562851" y="964011"/>
                <a:ext cx="5953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91" name="îṩľîdê"/>
              <p:cNvSpPr>
                <a:spLocks noChangeArrowheads="1"/>
              </p:cNvSpPr>
              <p:nvPr/>
            </p:nvSpPr>
            <p:spPr bwMode="auto">
              <a:xfrm>
                <a:off x="7587854" y="977108"/>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92" name="îṩ1íďé"/>
              <p:cNvSpPr>
                <a:spLocks/>
              </p:cNvSpPr>
              <p:nvPr/>
            </p:nvSpPr>
            <p:spPr bwMode="auto">
              <a:xfrm>
                <a:off x="7479507" y="983061"/>
                <a:ext cx="73819" cy="108347"/>
              </a:xfrm>
              <a:custGeom>
                <a:avLst/>
                <a:gdLst>
                  <a:gd name="T0" fmla="*/ 27682 w 24"/>
                  <a:gd name="T1" fmla="*/ 0 h 35"/>
                  <a:gd name="T2" fmla="*/ 39985 w 24"/>
                  <a:gd name="T3" fmla="*/ 34052 h 35"/>
                  <a:gd name="T4" fmla="*/ 18455 w 24"/>
                  <a:gd name="T5" fmla="*/ 77391 h 35"/>
                  <a:gd name="T6" fmla="*/ 9227 w 24"/>
                  <a:gd name="T7" fmla="*/ 0 h 35"/>
                  <a:gd name="T8" fmla="*/ 27682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3" name="išļïḓe"/>
              <p:cNvSpPr>
                <a:spLocks/>
              </p:cNvSpPr>
              <p:nvPr/>
            </p:nvSpPr>
            <p:spPr bwMode="auto">
              <a:xfrm>
                <a:off x="7402117" y="1060452"/>
                <a:ext cx="135731" cy="98822"/>
              </a:xfrm>
              <a:custGeom>
                <a:avLst/>
                <a:gdLst>
                  <a:gd name="T0" fmla="*/ 135731 w 44"/>
                  <a:gd name="T1" fmla="*/ 33970 h 32"/>
                  <a:gd name="T2" fmla="*/ 33933 w 44"/>
                  <a:gd name="T3" fmla="*/ 0 h 32"/>
                  <a:gd name="T4" fmla="*/ 77120 w 44"/>
                  <a:gd name="T5" fmla="*/ 89557 h 32"/>
                  <a:gd name="T6" fmla="*/ 135731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4" name="ïSlïde"/>
              <p:cNvSpPr>
                <a:spLocks/>
              </p:cNvSpPr>
              <p:nvPr/>
            </p:nvSpPr>
            <p:spPr bwMode="auto">
              <a:xfrm>
                <a:off x="7427120" y="1089027"/>
                <a:ext cx="86916" cy="64294"/>
              </a:xfrm>
              <a:custGeom>
                <a:avLst/>
                <a:gdLst>
                  <a:gd name="T0" fmla="*/ 86916 w 28"/>
                  <a:gd name="T1" fmla="*/ 55109 h 21"/>
                  <a:gd name="T2" fmla="*/ 52770 w 28"/>
                  <a:gd name="T3" fmla="*/ 61232 h 21"/>
                  <a:gd name="T4" fmla="*/ 15521 w 28"/>
                  <a:gd name="T5" fmla="*/ 42863 h 21"/>
                  <a:gd name="T6" fmla="*/ 9312 w 28"/>
                  <a:gd name="T7" fmla="*/ 36739 h 21"/>
                  <a:gd name="T8" fmla="*/ 9312 w 28"/>
                  <a:gd name="T9" fmla="*/ 36739 h 21"/>
                  <a:gd name="T10" fmla="*/ 9312 w 28"/>
                  <a:gd name="T11" fmla="*/ 36739 h 21"/>
                  <a:gd name="T12" fmla="*/ 0 w 28"/>
                  <a:gd name="T13" fmla="*/ 9185 h 21"/>
                  <a:gd name="T14" fmla="*/ 86916 w 28"/>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5" name="ïṣḻïďè"/>
              <p:cNvSpPr>
                <a:spLocks/>
              </p:cNvSpPr>
              <p:nvPr/>
            </p:nvSpPr>
            <p:spPr bwMode="auto">
              <a:xfrm>
                <a:off x="7444979" y="1073548"/>
                <a:ext cx="92869" cy="39291"/>
              </a:xfrm>
              <a:custGeom>
                <a:avLst/>
                <a:gdLst>
                  <a:gd name="T0" fmla="*/ 92869 w 30"/>
                  <a:gd name="T1" fmla="*/ 21157 h 13"/>
                  <a:gd name="T2" fmla="*/ 92869 w 30"/>
                  <a:gd name="T3" fmla="*/ 21157 h 13"/>
                  <a:gd name="T4" fmla="*/ 92869 w 30"/>
                  <a:gd name="T5" fmla="*/ 24179 h 13"/>
                  <a:gd name="T6" fmla="*/ 55721 w 30"/>
                  <a:gd name="T7" fmla="*/ 36269 h 13"/>
                  <a:gd name="T8" fmla="*/ 24765 w 30"/>
                  <a:gd name="T9" fmla="*/ 27201 h 13"/>
                  <a:gd name="T10" fmla="*/ 6191 w 30"/>
                  <a:gd name="T11" fmla="*/ 18134 h 13"/>
                  <a:gd name="T12" fmla="*/ 0 w 30"/>
                  <a:gd name="T13" fmla="*/ 0 h 13"/>
                  <a:gd name="T14" fmla="*/ 92869 w 30"/>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6" name="iṩļîḍê"/>
              <p:cNvSpPr>
                <a:spLocks/>
              </p:cNvSpPr>
              <p:nvPr/>
            </p:nvSpPr>
            <p:spPr bwMode="auto">
              <a:xfrm>
                <a:off x="7419976" y="1058070"/>
                <a:ext cx="127397" cy="98822"/>
              </a:xfrm>
              <a:custGeom>
                <a:avLst/>
                <a:gdLst>
                  <a:gd name="T0" fmla="*/ 127397 w 41"/>
                  <a:gd name="T1" fmla="*/ 40146 h 32"/>
                  <a:gd name="T2" fmla="*/ 124290 w 41"/>
                  <a:gd name="T3" fmla="*/ 37058 h 32"/>
                  <a:gd name="T4" fmla="*/ 121183 w 41"/>
                  <a:gd name="T5" fmla="*/ 33970 h 32"/>
                  <a:gd name="T6" fmla="*/ 21751 w 41"/>
                  <a:gd name="T7" fmla="*/ 3088 h 32"/>
                  <a:gd name="T8" fmla="*/ 18643 w 41"/>
                  <a:gd name="T9" fmla="*/ 0 h 32"/>
                  <a:gd name="T10" fmla="*/ 15536 w 41"/>
                  <a:gd name="T11" fmla="*/ 3088 h 32"/>
                  <a:gd name="T12" fmla="*/ 15536 w 41"/>
                  <a:gd name="T13" fmla="*/ 67940 h 32"/>
                  <a:gd name="T14" fmla="*/ 27965 w 41"/>
                  <a:gd name="T15" fmla="*/ 83381 h 32"/>
                  <a:gd name="T16" fmla="*/ 46609 w 41"/>
                  <a:gd name="T17" fmla="*/ 92646 h 32"/>
                  <a:gd name="T18" fmla="*/ 62145 w 41"/>
                  <a:gd name="T19" fmla="*/ 95734 h 32"/>
                  <a:gd name="T20" fmla="*/ 68359 w 41"/>
                  <a:gd name="T21" fmla="*/ 98822 h 32"/>
                  <a:gd name="T22" fmla="*/ 83896 w 41"/>
                  <a:gd name="T23" fmla="*/ 95734 h 32"/>
                  <a:gd name="T24" fmla="*/ 83896 w 41"/>
                  <a:gd name="T25" fmla="*/ 95734 h 32"/>
                  <a:gd name="T26" fmla="*/ 111861 w 41"/>
                  <a:gd name="T27" fmla="*/ 74117 h 32"/>
                  <a:gd name="T28" fmla="*/ 127397 w 41"/>
                  <a:gd name="T29" fmla="*/ 40146 h 32"/>
                  <a:gd name="T30" fmla="*/ 102539 w 41"/>
                  <a:gd name="T31" fmla="*/ 74117 h 32"/>
                  <a:gd name="T32" fmla="*/ 93217 w 41"/>
                  <a:gd name="T33" fmla="*/ 83381 h 32"/>
                  <a:gd name="T34" fmla="*/ 62145 w 41"/>
                  <a:gd name="T35" fmla="*/ 89557 h 32"/>
                  <a:gd name="T36" fmla="*/ 27965 w 41"/>
                  <a:gd name="T37" fmla="*/ 74117 h 32"/>
                  <a:gd name="T38" fmla="*/ 21751 w 41"/>
                  <a:gd name="T39" fmla="*/ 64852 h 32"/>
                  <a:gd name="T40" fmla="*/ 15536 w 41"/>
                  <a:gd name="T41" fmla="*/ 40146 h 32"/>
                  <a:gd name="T42" fmla="*/ 18643 w 41"/>
                  <a:gd name="T43" fmla="*/ 12353 h 32"/>
                  <a:gd name="T44" fmla="*/ 27965 w 41"/>
                  <a:gd name="T45" fmla="*/ 21617 h 32"/>
                  <a:gd name="T46" fmla="*/ 27965 w 41"/>
                  <a:gd name="T47" fmla="*/ 24706 h 32"/>
                  <a:gd name="T48" fmla="*/ 114968 w 41"/>
                  <a:gd name="T49" fmla="*/ 46323 h 32"/>
                  <a:gd name="T50" fmla="*/ 114968 w 41"/>
                  <a:gd name="T51" fmla="*/ 46323 h 32"/>
                  <a:gd name="T52" fmla="*/ 118075 w 41"/>
                  <a:gd name="T53" fmla="*/ 46323 h 32"/>
                  <a:gd name="T54" fmla="*/ 102539 w 41"/>
                  <a:gd name="T55" fmla="*/ 74117 h 32"/>
                  <a:gd name="T56" fmla="*/ 102539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7" name="ïṣḷîḓe"/>
              <p:cNvSpPr>
                <a:spLocks/>
              </p:cNvSpPr>
              <p:nvPr/>
            </p:nvSpPr>
            <p:spPr bwMode="auto">
              <a:xfrm>
                <a:off x="7566423" y="1064023"/>
                <a:ext cx="61912" cy="61913"/>
              </a:xfrm>
              <a:custGeom>
                <a:avLst/>
                <a:gdLst>
                  <a:gd name="T0" fmla="*/ 0 w 20"/>
                  <a:gd name="T1" fmla="*/ 27861 h 20"/>
                  <a:gd name="T2" fmla="*/ 30956 w 20"/>
                  <a:gd name="T3" fmla="*/ 58817 h 20"/>
                  <a:gd name="T4" fmla="*/ 61912 w 20"/>
                  <a:gd name="T5" fmla="*/ 30957 h 20"/>
                  <a:gd name="T6" fmla="*/ 30956 w 20"/>
                  <a:gd name="T7" fmla="*/ 0 h 20"/>
                  <a:gd name="T8" fmla="*/ 0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8" name="í$ļiḍé"/>
              <p:cNvSpPr>
                <a:spLocks/>
              </p:cNvSpPr>
              <p:nvPr/>
            </p:nvSpPr>
            <p:spPr bwMode="auto">
              <a:xfrm>
                <a:off x="7352111" y="1035448"/>
                <a:ext cx="59531" cy="61913"/>
              </a:xfrm>
              <a:custGeom>
                <a:avLst/>
                <a:gdLst>
                  <a:gd name="T0" fmla="*/ 0 w 19"/>
                  <a:gd name="T1" fmla="*/ 30957 h 20"/>
                  <a:gd name="T2" fmla="*/ 28199 w 19"/>
                  <a:gd name="T3" fmla="*/ 58817 h 20"/>
                  <a:gd name="T4" fmla="*/ 59531 w 19"/>
                  <a:gd name="T5" fmla="*/ 30957 h 20"/>
                  <a:gd name="T6" fmla="*/ 31332 w 19"/>
                  <a:gd name="T7" fmla="*/ 0 h 20"/>
                  <a:gd name="T8" fmla="*/ 0 w 19"/>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99" name="iṧlídê"/>
              <p:cNvSpPr>
                <a:spLocks/>
              </p:cNvSpPr>
              <p:nvPr/>
            </p:nvSpPr>
            <p:spPr bwMode="auto">
              <a:xfrm>
                <a:off x="7550945" y="927102"/>
                <a:ext cx="83344" cy="28575"/>
              </a:xfrm>
              <a:custGeom>
                <a:avLst/>
                <a:gdLst>
                  <a:gd name="T0" fmla="*/ 83344 w 27"/>
                  <a:gd name="T1" fmla="*/ 28575 h 9"/>
                  <a:gd name="T2" fmla="*/ 80257 w 27"/>
                  <a:gd name="T3" fmla="*/ 25400 h 9"/>
                  <a:gd name="T4" fmla="*/ 77170 w 27"/>
                  <a:gd name="T5" fmla="*/ 22225 h 9"/>
                  <a:gd name="T6" fmla="*/ 74084 w 27"/>
                  <a:gd name="T7" fmla="*/ 15875 h 9"/>
                  <a:gd name="T8" fmla="*/ 67910 w 27"/>
                  <a:gd name="T9" fmla="*/ 12700 h 9"/>
                  <a:gd name="T10" fmla="*/ 61736 w 27"/>
                  <a:gd name="T11" fmla="*/ 9525 h 9"/>
                  <a:gd name="T12" fmla="*/ 52476 w 27"/>
                  <a:gd name="T13" fmla="*/ 6350 h 9"/>
                  <a:gd name="T14" fmla="*/ 46302 w 27"/>
                  <a:gd name="T15" fmla="*/ 3175 h 9"/>
                  <a:gd name="T16" fmla="*/ 37042 w 27"/>
                  <a:gd name="T17" fmla="*/ 0 h 9"/>
                  <a:gd name="T18" fmla="*/ 27781 w 27"/>
                  <a:gd name="T19" fmla="*/ 0 h 9"/>
                  <a:gd name="T20" fmla="*/ 21608 w 27"/>
                  <a:gd name="T21" fmla="*/ 0 h 9"/>
                  <a:gd name="T22" fmla="*/ 15434 w 27"/>
                  <a:gd name="T23" fmla="*/ 0 h 9"/>
                  <a:gd name="T24" fmla="*/ 9260 w 27"/>
                  <a:gd name="T25" fmla="*/ 3175 h 9"/>
                  <a:gd name="T26" fmla="*/ 6174 w 27"/>
                  <a:gd name="T27" fmla="*/ 3175 h 9"/>
                  <a:gd name="T28" fmla="*/ 0 w 27"/>
                  <a:gd name="T29" fmla="*/ 6350 h 9"/>
                  <a:gd name="T30" fmla="*/ 6174 w 27"/>
                  <a:gd name="T31" fmla="*/ 6350 h 9"/>
                  <a:gd name="T32" fmla="*/ 9260 w 27"/>
                  <a:gd name="T33" fmla="*/ 6350 h 9"/>
                  <a:gd name="T34" fmla="*/ 15434 w 27"/>
                  <a:gd name="T35" fmla="*/ 6350 h 9"/>
                  <a:gd name="T36" fmla="*/ 21608 w 27"/>
                  <a:gd name="T37" fmla="*/ 6350 h 9"/>
                  <a:gd name="T38" fmla="*/ 27781 w 27"/>
                  <a:gd name="T39" fmla="*/ 9525 h 9"/>
                  <a:gd name="T40" fmla="*/ 33955 w 27"/>
                  <a:gd name="T41" fmla="*/ 9525 h 9"/>
                  <a:gd name="T42" fmla="*/ 43215 w 27"/>
                  <a:gd name="T43" fmla="*/ 12700 h 9"/>
                  <a:gd name="T44" fmla="*/ 46302 w 27"/>
                  <a:gd name="T45" fmla="*/ 12700 h 9"/>
                  <a:gd name="T46" fmla="*/ 49389 w 27"/>
                  <a:gd name="T47" fmla="*/ 12700 h 9"/>
                  <a:gd name="T48" fmla="*/ 52476 w 27"/>
                  <a:gd name="T49" fmla="*/ 15875 h 9"/>
                  <a:gd name="T50" fmla="*/ 58649 w 27"/>
                  <a:gd name="T51" fmla="*/ 15875 h 9"/>
                  <a:gd name="T52" fmla="*/ 64823 w 27"/>
                  <a:gd name="T53" fmla="*/ 19050 h 9"/>
                  <a:gd name="T54" fmla="*/ 67910 w 27"/>
                  <a:gd name="T55" fmla="*/ 19050 h 9"/>
                  <a:gd name="T56" fmla="*/ 70997 w 27"/>
                  <a:gd name="T57" fmla="*/ 22225 h 9"/>
                  <a:gd name="T58" fmla="*/ 74084 w 27"/>
                  <a:gd name="T59" fmla="*/ 22225 h 9"/>
                  <a:gd name="T60" fmla="*/ 77170 w 27"/>
                  <a:gd name="T61" fmla="*/ 25400 h 9"/>
                  <a:gd name="T62" fmla="*/ 80257 w 27"/>
                  <a:gd name="T63" fmla="*/ 25400 h 9"/>
                  <a:gd name="T64" fmla="*/ 83344 w 27"/>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0" name="íṧľíďè"/>
              <p:cNvSpPr>
                <a:spLocks/>
              </p:cNvSpPr>
              <p:nvPr/>
            </p:nvSpPr>
            <p:spPr bwMode="auto">
              <a:xfrm>
                <a:off x="7377113" y="927102"/>
                <a:ext cx="80962" cy="21431"/>
              </a:xfrm>
              <a:custGeom>
                <a:avLst/>
                <a:gdLst>
                  <a:gd name="T0" fmla="*/ 0 w 26"/>
                  <a:gd name="T1" fmla="*/ 21431 h 7"/>
                  <a:gd name="T2" fmla="*/ 0 w 26"/>
                  <a:gd name="T3" fmla="*/ 18369 h 7"/>
                  <a:gd name="T4" fmla="*/ 3114 w 26"/>
                  <a:gd name="T5" fmla="*/ 15308 h 7"/>
                  <a:gd name="T6" fmla="*/ 9342 w 26"/>
                  <a:gd name="T7" fmla="*/ 12246 h 7"/>
                  <a:gd name="T8" fmla="*/ 15570 w 26"/>
                  <a:gd name="T9" fmla="*/ 9185 h 7"/>
                  <a:gd name="T10" fmla="*/ 21797 w 26"/>
                  <a:gd name="T11" fmla="*/ 6123 h 7"/>
                  <a:gd name="T12" fmla="*/ 28025 w 26"/>
                  <a:gd name="T13" fmla="*/ 3062 h 7"/>
                  <a:gd name="T14" fmla="*/ 37367 w 26"/>
                  <a:gd name="T15" fmla="*/ 3062 h 7"/>
                  <a:gd name="T16" fmla="*/ 46709 w 26"/>
                  <a:gd name="T17" fmla="*/ 0 h 7"/>
                  <a:gd name="T18" fmla="*/ 52937 w 26"/>
                  <a:gd name="T19" fmla="*/ 0 h 7"/>
                  <a:gd name="T20" fmla="*/ 62278 w 26"/>
                  <a:gd name="T21" fmla="*/ 0 h 7"/>
                  <a:gd name="T22" fmla="*/ 68506 w 26"/>
                  <a:gd name="T23" fmla="*/ 3062 h 7"/>
                  <a:gd name="T24" fmla="*/ 74734 w 26"/>
                  <a:gd name="T25" fmla="*/ 3062 h 7"/>
                  <a:gd name="T26" fmla="*/ 77848 w 26"/>
                  <a:gd name="T27" fmla="*/ 6123 h 7"/>
                  <a:gd name="T28" fmla="*/ 80962 w 26"/>
                  <a:gd name="T29" fmla="*/ 9185 h 7"/>
                  <a:gd name="T30" fmla="*/ 77848 w 26"/>
                  <a:gd name="T31" fmla="*/ 9185 h 7"/>
                  <a:gd name="T32" fmla="*/ 74734 w 26"/>
                  <a:gd name="T33" fmla="*/ 9185 h 7"/>
                  <a:gd name="T34" fmla="*/ 68506 w 26"/>
                  <a:gd name="T35" fmla="*/ 9185 h 7"/>
                  <a:gd name="T36" fmla="*/ 62278 w 26"/>
                  <a:gd name="T37" fmla="*/ 9185 h 7"/>
                  <a:gd name="T38" fmla="*/ 52937 w 26"/>
                  <a:gd name="T39" fmla="*/ 9185 h 7"/>
                  <a:gd name="T40" fmla="*/ 46709 w 26"/>
                  <a:gd name="T41" fmla="*/ 9185 h 7"/>
                  <a:gd name="T42" fmla="*/ 40481 w 26"/>
                  <a:gd name="T43" fmla="*/ 12246 h 7"/>
                  <a:gd name="T44" fmla="*/ 34253 w 26"/>
                  <a:gd name="T45" fmla="*/ 12246 h 7"/>
                  <a:gd name="T46" fmla="*/ 31139 w 26"/>
                  <a:gd name="T47" fmla="*/ 12246 h 7"/>
                  <a:gd name="T48" fmla="*/ 28025 w 26"/>
                  <a:gd name="T49" fmla="*/ 12246 h 7"/>
                  <a:gd name="T50" fmla="*/ 24911 w 26"/>
                  <a:gd name="T51" fmla="*/ 15308 h 7"/>
                  <a:gd name="T52" fmla="*/ 18684 w 26"/>
                  <a:gd name="T53" fmla="*/ 15308 h 7"/>
                  <a:gd name="T54" fmla="*/ 15570 w 26"/>
                  <a:gd name="T55" fmla="*/ 18369 h 7"/>
                  <a:gd name="T56" fmla="*/ 12456 w 26"/>
                  <a:gd name="T57" fmla="*/ 18369 h 7"/>
                  <a:gd name="T58" fmla="*/ 6228 w 26"/>
                  <a:gd name="T59" fmla="*/ 18369 h 7"/>
                  <a:gd name="T60" fmla="*/ 3114 w 26"/>
                  <a:gd name="T61" fmla="*/ 21431 h 7"/>
                  <a:gd name="T62" fmla="*/ 0 w 26"/>
                  <a:gd name="T63" fmla="*/ 21431 h 7"/>
                  <a:gd name="T64" fmla="*/ 0 w 26"/>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1" name="iṧļîḋè"/>
              <p:cNvSpPr>
                <a:spLocks/>
              </p:cNvSpPr>
              <p:nvPr/>
            </p:nvSpPr>
            <p:spPr bwMode="auto">
              <a:xfrm>
                <a:off x="7299723" y="886620"/>
                <a:ext cx="0" cy="53579"/>
              </a:xfrm>
              <a:custGeom>
                <a:avLst/>
                <a:gdLst>
                  <a:gd name="T0" fmla="*/ 53579 h 17"/>
                  <a:gd name="T1" fmla="*/ 0 h 17"/>
                  <a:gd name="T2" fmla="*/ 53579 h 17"/>
                  <a:gd name="T3" fmla="*/ 0 60000 65536"/>
                  <a:gd name="T4" fmla="*/ 0 60000 65536"/>
                  <a:gd name="T5" fmla="*/ 0 60000 65536"/>
                </a:gdLst>
                <a:ahLst/>
                <a:cxnLst>
                  <a:cxn ang="T3">
                    <a:pos x="0" y="T0"/>
                  </a:cxn>
                  <a:cxn ang="T4">
                    <a:pos x="0" y="T1"/>
                  </a:cxn>
                  <a:cxn ang="T5">
                    <a:pos x="0" y="T2"/>
                  </a:cxn>
                </a:cxnLst>
                <a:rect l="0" t="0" r="r" b="b"/>
                <a:pathLst>
                  <a:path h="17">
                    <a:moveTo>
                      <a:pt x="0" y="17"/>
                    </a:moveTo>
                    <a:cubicBezTo>
                      <a:pt x="0" y="17"/>
                      <a:pt x="0"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2" name="iśľïḓe"/>
              <p:cNvSpPr>
                <a:spLocks/>
              </p:cNvSpPr>
              <p:nvPr/>
            </p:nvSpPr>
            <p:spPr bwMode="auto">
              <a:xfrm>
                <a:off x="7243763" y="728267"/>
                <a:ext cx="492919" cy="297656"/>
              </a:xfrm>
              <a:custGeom>
                <a:avLst/>
                <a:gdLst>
                  <a:gd name="T0" fmla="*/ 58902 w 159"/>
                  <a:gd name="T1" fmla="*/ 297656 h 96"/>
                  <a:gd name="T2" fmla="*/ 12400 w 159"/>
                  <a:gd name="T3" fmla="*/ 232544 h 96"/>
                  <a:gd name="T4" fmla="*/ 58902 w 159"/>
                  <a:gd name="T5" fmla="*/ 62012 h 96"/>
                  <a:gd name="T6" fmla="*/ 96104 w 159"/>
                  <a:gd name="T7" fmla="*/ 46509 h 96"/>
                  <a:gd name="T8" fmla="*/ 424716 w 159"/>
                  <a:gd name="T9" fmla="*/ 55811 h 96"/>
                  <a:gd name="T10" fmla="*/ 269710 w 159"/>
                  <a:gd name="T11" fmla="*/ 124023 h 96"/>
                  <a:gd name="T12" fmla="*/ 117805 w 159"/>
                  <a:gd name="T13" fmla="*/ 139526 h 96"/>
                  <a:gd name="T14" fmla="*/ 105404 w 159"/>
                  <a:gd name="T15" fmla="*/ 201538 h 96"/>
                  <a:gd name="T16" fmla="*/ 55802 w 159"/>
                  <a:gd name="T17" fmla="*/ 279053 h 96"/>
                  <a:gd name="T18" fmla="*/ 58902 w 159"/>
                  <a:gd name="T19" fmla="*/ 2976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3" name="iśliḍê"/>
              <p:cNvSpPr>
                <a:spLocks/>
              </p:cNvSpPr>
              <p:nvPr/>
            </p:nvSpPr>
            <p:spPr bwMode="auto">
              <a:xfrm>
                <a:off x="6996113" y="1249761"/>
                <a:ext cx="305991" cy="421481"/>
              </a:xfrm>
              <a:custGeom>
                <a:avLst/>
                <a:gdLst>
                  <a:gd name="T0" fmla="*/ 302900 w 99"/>
                  <a:gd name="T1" fmla="*/ 195245 h 136"/>
                  <a:gd name="T2" fmla="*/ 290537 w 99"/>
                  <a:gd name="T3" fmla="*/ 229335 h 136"/>
                  <a:gd name="T4" fmla="*/ 77270 w 99"/>
                  <a:gd name="T5" fmla="*/ 409085 h 136"/>
                  <a:gd name="T6" fmla="*/ 30908 w 99"/>
                  <a:gd name="T7" fmla="*/ 415283 h 136"/>
                  <a:gd name="T8" fmla="*/ 30908 w 99"/>
                  <a:gd name="T9" fmla="*/ 415283 h 136"/>
                  <a:gd name="T10" fmla="*/ 0 w 99"/>
                  <a:gd name="T11" fmla="*/ 368796 h 136"/>
                  <a:gd name="T12" fmla="*/ 0 w 99"/>
                  <a:gd name="T13" fmla="*/ 105370 h 136"/>
                  <a:gd name="T14" fmla="*/ 67998 w 99"/>
                  <a:gd name="T15" fmla="*/ 105370 h 136"/>
                  <a:gd name="T16" fmla="*/ 95815 w 99"/>
                  <a:gd name="T17" fmla="*/ 229335 h 136"/>
                  <a:gd name="T18" fmla="*/ 299809 w 99"/>
                  <a:gd name="T19" fmla="*/ 0 h 136"/>
                  <a:gd name="T20" fmla="*/ 302900 w 99"/>
                  <a:gd name="T21" fmla="*/ 195245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4" name="íṥ1iďe"/>
              <p:cNvSpPr>
                <a:spLocks/>
              </p:cNvSpPr>
              <p:nvPr/>
            </p:nvSpPr>
            <p:spPr bwMode="auto">
              <a:xfrm>
                <a:off x="7599761" y="1249761"/>
                <a:ext cx="347662" cy="409575"/>
              </a:xfrm>
              <a:custGeom>
                <a:avLst/>
                <a:gdLst>
                  <a:gd name="T0" fmla="*/ 93124 w 112"/>
                  <a:gd name="T1" fmla="*/ 0 h 132"/>
                  <a:gd name="T2" fmla="*/ 335246 w 112"/>
                  <a:gd name="T3" fmla="*/ 332004 h 132"/>
                  <a:gd name="T4" fmla="*/ 341454 w 112"/>
                  <a:gd name="T5" fmla="*/ 378547 h 132"/>
                  <a:gd name="T6" fmla="*/ 341454 w 112"/>
                  <a:gd name="T7" fmla="*/ 378547 h 132"/>
                  <a:gd name="T8" fmla="*/ 297996 w 112"/>
                  <a:gd name="T9" fmla="*/ 409575 h 132"/>
                  <a:gd name="T10" fmla="*/ 34145 w 112"/>
                  <a:gd name="T11" fmla="*/ 409575 h 132"/>
                  <a:gd name="T12" fmla="*/ 0 w 112"/>
                  <a:gd name="T13" fmla="*/ 344415 h 132"/>
                  <a:gd name="T14" fmla="*/ 173831 w 112"/>
                  <a:gd name="T15" fmla="*/ 304078 h 132"/>
                  <a:gd name="T16" fmla="*/ 90020 w 112"/>
                  <a:gd name="T17" fmla="*/ 210993 h 132"/>
                  <a:gd name="T18" fmla="*/ 93124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5" name="iŝľïḋé"/>
              <p:cNvSpPr>
                <a:spLocks/>
              </p:cNvSpPr>
              <p:nvPr/>
            </p:nvSpPr>
            <p:spPr bwMode="auto">
              <a:xfrm>
                <a:off x="7249717" y="633017"/>
                <a:ext cx="486966" cy="297656"/>
              </a:xfrm>
              <a:custGeom>
                <a:avLst/>
                <a:gdLst>
                  <a:gd name="T0" fmla="*/ 0 w 157"/>
                  <a:gd name="T1" fmla="*/ 285254 h 96"/>
                  <a:gd name="T2" fmla="*/ 99254 w 157"/>
                  <a:gd name="T3" fmla="*/ 55811 h 96"/>
                  <a:gd name="T4" fmla="*/ 130271 w 157"/>
                  <a:gd name="T5" fmla="*/ 68213 h 96"/>
                  <a:gd name="T6" fmla="*/ 130271 w 157"/>
                  <a:gd name="T7" fmla="*/ 68213 h 96"/>
                  <a:gd name="T8" fmla="*/ 161288 w 157"/>
                  <a:gd name="T9" fmla="*/ 77515 h 96"/>
                  <a:gd name="T10" fmla="*/ 173695 w 157"/>
                  <a:gd name="T11" fmla="*/ 55811 h 96"/>
                  <a:gd name="T12" fmla="*/ 179898 w 157"/>
                  <a:gd name="T13" fmla="*/ 40308 h 96"/>
                  <a:gd name="T14" fmla="*/ 235729 w 157"/>
                  <a:gd name="T15" fmla="*/ 62012 h 96"/>
                  <a:gd name="T16" fmla="*/ 235729 w 157"/>
                  <a:gd name="T17" fmla="*/ 62012 h 96"/>
                  <a:gd name="T18" fmla="*/ 238830 w 157"/>
                  <a:gd name="T19" fmla="*/ 77515 h 96"/>
                  <a:gd name="T20" fmla="*/ 263644 w 157"/>
                  <a:gd name="T21" fmla="*/ 62012 h 96"/>
                  <a:gd name="T22" fmla="*/ 328780 w 157"/>
                  <a:gd name="T23" fmla="*/ 3101 h 96"/>
                  <a:gd name="T24" fmla="*/ 341186 w 157"/>
                  <a:gd name="T25" fmla="*/ 0 h 96"/>
                  <a:gd name="T26" fmla="*/ 347390 w 157"/>
                  <a:gd name="T27" fmla="*/ 21704 h 96"/>
                  <a:gd name="T28" fmla="*/ 347390 w 157"/>
                  <a:gd name="T29" fmla="*/ 21704 h 96"/>
                  <a:gd name="T30" fmla="*/ 362898 w 157"/>
                  <a:gd name="T31" fmla="*/ 74414 h 96"/>
                  <a:gd name="T32" fmla="*/ 403220 w 157"/>
                  <a:gd name="T33" fmla="*/ 34106 h 96"/>
                  <a:gd name="T34" fmla="*/ 437339 w 157"/>
                  <a:gd name="T35" fmla="*/ 62012 h 96"/>
                  <a:gd name="T36" fmla="*/ 434237 w 157"/>
                  <a:gd name="T37" fmla="*/ 68213 h 96"/>
                  <a:gd name="T38" fmla="*/ 418729 w 157"/>
                  <a:gd name="T39" fmla="*/ 114722 h 96"/>
                  <a:gd name="T40" fmla="*/ 449746 w 157"/>
                  <a:gd name="T41" fmla="*/ 80615 h 96"/>
                  <a:gd name="T42" fmla="*/ 483864 w 157"/>
                  <a:gd name="T43" fmla="*/ 111621 h 96"/>
                  <a:gd name="T44" fmla="*/ 455949 w 157"/>
                  <a:gd name="T45" fmla="*/ 297656 h 96"/>
                  <a:gd name="T46" fmla="*/ 418729 w 157"/>
                  <a:gd name="T47" fmla="*/ 248047 h 96"/>
                  <a:gd name="T48" fmla="*/ 403220 w 157"/>
                  <a:gd name="T49" fmla="*/ 260449 h 96"/>
                  <a:gd name="T50" fmla="*/ 83746 w 157"/>
                  <a:gd name="T51" fmla="*/ 248047 h 96"/>
                  <a:gd name="T52" fmla="*/ 15508 w 157"/>
                  <a:gd name="T53" fmla="*/ 27905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6" name="ísļiḍè"/>
              <p:cNvSpPr>
                <a:spLocks/>
              </p:cNvSpPr>
              <p:nvPr/>
            </p:nvSpPr>
            <p:spPr bwMode="auto">
              <a:xfrm>
                <a:off x="7920038" y="1249761"/>
                <a:ext cx="425053" cy="409575"/>
              </a:xfrm>
              <a:custGeom>
                <a:avLst/>
                <a:gdLst>
                  <a:gd name="T0" fmla="*/ 425053 w 137"/>
                  <a:gd name="T1" fmla="*/ 0 h 132"/>
                  <a:gd name="T2" fmla="*/ 331976 w 137"/>
                  <a:gd name="T3" fmla="*/ 83777 h 132"/>
                  <a:gd name="T4" fmla="*/ 235796 w 137"/>
                  <a:gd name="T5" fmla="*/ 238919 h 132"/>
                  <a:gd name="T6" fmla="*/ 186155 w 137"/>
                  <a:gd name="T7" fmla="*/ 238919 h 132"/>
                  <a:gd name="T8" fmla="*/ 93077 w 137"/>
                  <a:gd name="T9" fmla="*/ 130319 h 132"/>
                  <a:gd name="T10" fmla="*/ 0 w 137"/>
                  <a:gd name="T11" fmla="*/ 183068 h 132"/>
                  <a:gd name="T12" fmla="*/ 142719 w 137"/>
                  <a:gd name="T13" fmla="*/ 369238 h 132"/>
                  <a:gd name="T14" fmla="*/ 269924 w 137"/>
                  <a:gd name="T15" fmla="*/ 366135 h 132"/>
                  <a:gd name="T16" fmla="*/ 425053 w 137"/>
                  <a:gd name="T17" fmla="*/ 152039 h 132"/>
                  <a:gd name="T18" fmla="*/ 425053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7" name="îSlïḑe"/>
              <p:cNvSpPr>
                <a:spLocks/>
              </p:cNvSpPr>
              <p:nvPr/>
            </p:nvSpPr>
            <p:spPr bwMode="auto">
              <a:xfrm>
                <a:off x="7848601" y="1280717"/>
                <a:ext cx="145256" cy="145256"/>
              </a:xfrm>
              <a:custGeom>
                <a:avLst/>
                <a:gdLst>
                  <a:gd name="T0" fmla="*/ 129803 w 47"/>
                  <a:gd name="T1" fmla="*/ 18543 h 47"/>
                  <a:gd name="T2" fmla="*/ 111260 w 47"/>
                  <a:gd name="T3" fmla="*/ 58721 h 47"/>
                  <a:gd name="T4" fmla="*/ 92717 w 47"/>
                  <a:gd name="T5" fmla="*/ 33996 h 47"/>
                  <a:gd name="T6" fmla="*/ 77264 w 47"/>
                  <a:gd name="T7" fmla="*/ 0 h 47"/>
                  <a:gd name="T8" fmla="*/ 74173 w 47"/>
                  <a:gd name="T9" fmla="*/ 0 h 47"/>
                  <a:gd name="T10" fmla="*/ 67992 w 47"/>
                  <a:gd name="T11" fmla="*/ 3091 h 47"/>
                  <a:gd name="T12" fmla="*/ 71083 w 47"/>
                  <a:gd name="T13" fmla="*/ 9272 h 47"/>
                  <a:gd name="T14" fmla="*/ 80354 w 47"/>
                  <a:gd name="T15" fmla="*/ 37087 h 47"/>
                  <a:gd name="T16" fmla="*/ 77264 w 47"/>
                  <a:gd name="T17" fmla="*/ 40177 h 47"/>
                  <a:gd name="T18" fmla="*/ 64902 w 47"/>
                  <a:gd name="T19" fmla="*/ 12362 h 47"/>
                  <a:gd name="T20" fmla="*/ 55630 w 47"/>
                  <a:gd name="T21" fmla="*/ 3091 h 47"/>
                  <a:gd name="T22" fmla="*/ 46358 w 47"/>
                  <a:gd name="T23" fmla="*/ 3091 h 47"/>
                  <a:gd name="T24" fmla="*/ 61811 w 47"/>
                  <a:gd name="T25" fmla="*/ 37087 h 47"/>
                  <a:gd name="T26" fmla="*/ 61811 w 47"/>
                  <a:gd name="T27" fmla="*/ 46358 h 47"/>
                  <a:gd name="T28" fmla="*/ 55630 w 47"/>
                  <a:gd name="T29" fmla="*/ 43268 h 47"/>
                  <a:gd name="T30" fmla="*/ 40177 w 47"/>
                  <a:gd name="T31" fmla="*/ 15453 h 47"/>
                  <a:gd name="T32" fmla="*/ 33996 w 47"/>
                  <a:gd name="T33" fmla="*/ 9272 h 47"/>
                  <a:gd name="T34" fmla="*/ 27815 w 47"/>
                  <a:gd name="T35" fmla="*/ 9272 h 47"/>
                  <a:gd name="T36" fmla="*/ 27815 w 47"/>
                  <a:gd name="T37" fmla="*/ 18543 h 47"/>
                  <a:gd name="T38" fmla="*/ 37087 w 47"/>
                  <a:gd name="T39" fmla="*/ 40177 h 47"/>
                  <a:gd name="T40" fmla="*/ 43268 w 47"/>
                  <a:gd name="T41" fmla="*/ 58721 h 47"/>
                  <a:gd name="T42" fmla="*/ 43268 w 47"/>
                  <a:gd name="T43" fmla="*/ 58721 h 47"/>
                  <a:gd name="T44" fmla="*/ 40177 w 47"/>
                  <a:gd name="T45" fmla="*/ 58721 h 47"/>
                  <a:gd name="T46" fmla="*/ 37087 w 47"/>
                  <a:gd name="T47" fmla="*/ 58721 h 47"/>
                  <a:gd name="T48" fmla="*/ 12362 w 47"/>
                  <a:gd name="T49" fmla="*/ 21634 h 47"/>
                  <a:gd name="T50" fmla="*/ 6181 w 47"/>
                  <a:gd name="T51" fmla="*/ 15453 h 47"/>
                  <a:gd name="T52" fmla="*/ 0 w 47"/>
                  <a:gd name="T53" fmla="*/ 18543 h 47"/>
                  <a:gd name="T54" fmla="*/ 3091 w 47"/>
                  <a:gd name="T55" fmla="*/ 27815 h 47"/>
                  <a:gd name="T56" fmla="*/ 21634 w 47"/>
                  <a:gd name="T57" fmla="*/ 67992 h 47"/>
                  <a:gd name="T58" fmla="*/ 21634 w 47"/>
                  <a:gd name="T59" fmla="*/ 71083 h 47"/>
                  <a:gd name="T60" fmla="*/ 46358 w 47"/>
                  <a:gd name="T61" fmla="*/ 114350 h 47"/>
                  <a:gd name="T62" fmla="*/ 80354 w 47"/>
                  <a:gd name="T63" fmla="*/ 145256 h 47"/>
                  <a:gd name="T64" fmla="*/ 142165 w 47"/>
                  <a:gd name="T65" fmla="*/ 111260 h 47"/>
                  <a:gd name="T66" fmla="*/ 142165 w 47"/>
                  <a:gd name="T67" fmla="*/ 86535 h 47"/>
                  <a:gd name="T68" fmla="*/ 142165 w 47"/>
                  <a:gd name="T69" fmla="*/ 24724 h 47"/>
                  <a:gd name="T70" fmla="*/ 129803 w 47"/>
                  <a:gd name="T71" fmla="*/ 1854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8" name="îs1ïḓé"/>
              <p:cNvSpPr>
                <a:spLocks/>
              </p:cNvSpPr>
              <p:nvPr/>
            </p:nvSpPr>
            <p:spPr bwMode="auto">
              <a:xfrm>
                <a:off x="8306992" y="1249761"/>
                <a:ext cx="353616" cy="558404"/>
              </a:xfrm>
              <a:custGeom>
                <a:avLst/>
                <a:gdLst>
                  <a:gd name="T0" fmla="*/ 353616 w 114"/>
                  <a:gd name="T1" fmla="*/ 558404 h 180"/>
                  <a:gd name="T2" fmla="*/ 344310 w 114"/>
                  <a:gd name="T3" fmla="*/ 502564 h 180"/>
                  <a:gd name="T4" fmla="*/ 303986 w 114"/>
                  <a:gd name="T5" fmla="*/ 390883 h 180"/>
                  <a:gd name="T6" fmla="*/ 263661 w 114"/>
                  <a:gd name="T7" fmla="*/ 232668 h 180"/>
                  <a:gd name="T8" fmla="*/ 276069 w 114"/>
                  <a:gd name="T9" fmla="*/ 155112 h 180"/>
                  <a:gd name="T10" fmla="*/ 276069 w 114"/>
                  <a:gd name="T11" fmla="*/ 0 h 180"/>
                  <a:gd name="T12" fmla="*/ 37223 w 114"/>
                  <a:gd name="T13" fmla="*/ 0 h 180"/>
                  <a:gd name="T14" fmla="*/ 6204 w 114"/>
                  <a:gd name="T15" fmla="*/ 99272 h 180"/>
                  <a:gd name="T16" fmla="*/ 21713 w 114"/>
                  <a:gd name="T17" fmla="*/ 189237 h 180"/>
                  <a:gd name="T18" fmla="*/ 21713 w 114"/>
                  <a:gd name="T19" fmla="*/ 189237 h 180"/>
                  <a:gd name="T20" fmla="*/ 68242 w 114"/>
                  <a:gd name="T21" fmla="*/ 415701 h 180"/>
                  <a:gd name="T22" fmla="*/ 31019 w 114"/>
                  <a:gd name="T23" fmla="*/ 493257 h 180"/>
                  <a:gd name="T24" fmla="*/ 12408 w 114"/>
                  <a:gd name="T25" fmla="*/ 558404 h 180"/>
                  <a:gd name="T26" fmla="*/ 353616 w 114"/>
                  <a:gd name="T27" fmla="*/ 558404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09" name="ísḻídé"/>
              <p:cNvSpPr>
                <a:spLocks/>
              </p:cNvSpPr>
              <p:nvPr/>
            </p:nvSpPr>
            <p:spPr bwMode="auto">
              <a:xfrm>
                <a:off x="8604648" y="933054"/>
                <a:ext cx="105966" cy="152400"/>
              </a:xfrm>
              <a:custGeom>
                <a:avLst/>
                <a:gdLst>
                  <a:gd name="T0" fmla="*/ 3117 w 34"/>
                  <a:gd name="T1" fmla="*/ 46653 h 49"/>
                  <a:gd name="T2" fmla="*/ 71683 w 34"/>
                  <a:gd name="T3" fmla="*/ 27992 h 49"/>
                  <a:gd name="T4" fmla="*/ 0 w 34"/>
                  <a:gd name="T5" fmla="*/ 133739 h 49"/>
                  <a:gd name="T6" fmla="*/ 3117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1" y="15"/>
                    </a:moveTo>
                    <a:cubicBezTo>
                      <a:pt x="1" y="15"/>
                      <a:pt x="12" y="0"/>
                      <a:pt x="23" y="9"/>
                    </a:cubicBezTo>
                    <a:cubicBezTo>
                      <a:pt x="34" y="18"/>
                      <a:pt x="21" y="49"/>
                      <a:pt x="0" y="43"/>
                    </a:cubicBezTo>
                    <a:lnTo>
                      <a:pt x="1"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0" name="iṧļíḓe"/>
              <p:cNvSpPr>
                <a:spLocks/>
              </p:cNvSpPr>
              <p:nvPr/>
            </p:nvSpPr>
            <p:spPr bwMode="auto">
              <a:xfrm>
                <a:off x="8604648" y="971154"/>
                <a:ext cx="84535" cy="92869"/>
              </a:xfrm>
              <a:custGeom>
                <a:avLst/>
                <a:gdLst>
                  <a:gd name="T0" fmla="*/ 3131 w 27"/>
                  <a:gd name="T1" fmla="*/ 43339 h 30"/>
                  <a:gd name="T2" fmla="*/ 0 w 27"/>
                  <a:gd name="T3" fmla="*/ 86678 h 30"/>
                  <a:gd name="T4" fmla="*/ 56357 w 27"/>
                  <a:gd name="T5" fmla="*/ 6191 h 30"/>
                  <a:gd name="T6" fmla="*/ 3131 w 27"/>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1" name="îS1iďê"/>
              <p:cNvSpPr>
                <a:spLocks/>
              </p:cNvSpPr>
              <p:nvPr/>
            </p:nvSpPr>
            <p:spPr bwMode="auto">
              <a:xfrm>
                <a:off x="8608220" y="973536"/>
                <a:ext cx="61912" cy="40481"/>
              </a:xfrm>
              <a:custGeom>
                <a:avLst/>
                <a:gdLst>
                  <a:gd name="T0" fmla="*/ 61912 w 20"/>
                  <a:gd name="T1" fmla="*/ 18684 h 13"/>
                  <a:gd name="T2" fmla="*/ 61912 w 20"/>
                  <a:gd name="T3" fmla="*/ 18684 h 13"/>
                  <a:gd name="T4" fmla="*/ 61912 w 20"/>
                  <a:gd name="T5" fmla="*/ 15570 h 13"/>
                  <a:gd name="T6" fmla="*/ 55721 w 20"/>
                  <a:gd name="T7" fmla="*/ 6228 h 13"/>
                  <a:gd name="T8" fmla="*/ 52625 w 20"/>
                  <a:gd name="T9" fmla="*/ 6228 h 13"/>
                  <a:gd name="T10" fmla="*/ 52625 w 20"/>
                  <a:gd name="T11" fmla="*/ 6228 h 13"/>
                  <a:gd name="T12" fmla="*/ 52625 w 20"/>
                  <a:gd name="T13" fmla="*/ 6228 h 13"/>
                  <a:gd name="T14" fmla="*/ 52625 w 20"/>
                  <a:gd name="T15" fmla="*/ 6228 h 13"/>
                  <a:gd name="T16" fmla="*/ 52625 w 20"/>
                  <a:gd name="T17" fmla="*/ 6228 h 13"/>
                  <a:gd name="T18" fmla="*/ 52625 w 20"/>
                  <a:gd name="T19" fmla="*/ 6228 h 13"/>
                  <a:gd name="T20" fmla="*/ 52625 w 20"/>
                  <a:gd name="T21" fmla="*/ 6228 h 13"/>
                  <a:gd name="T22" fmla="*/ 52625 w 20"/>
                  <a:gd name="T23" fmla="*/ 6228 h 13"/>
                  <a:gd name="T24" fmla="*/ 52625 w 20"/>
                  <a:gd name="T25" fmla="*/ 6228 h 13"/>
                  <a:gd name="T26" fmla="*/ 49530 w 20"/>
                  <a:gd name="T27" fmla="*/ 6228 h 13"/>
                  <a:gd name="T28" fmla="*/ 49530 w 20"/>
                  <a:gd name="T29" fmla="*/ 6228 h 13"/>
                  <a:gd name="T30" fmla="*/ 46434 w 20"/>
                  <a:gd name="T31" fmla="*/ 6228 h 13"/>
                  <a:gd name="T32" fmla="*/ 46434 w 20"/>
                  <a:gd name="T33" fmla="*/ 6228 h 13"/>
                  <a:gd name="T34" fmla="*/ 30956 w 20"/>
                  <a:gd name="T35" fmla="*/ 9342 h 13"/>
                  <a:gd name="T36" fmla="*/ 24765 w 20"/>
                  <a:gd name="T37" fmla="*/ 15570 h 13"/>
                  <a:gd name="T38" fmla="*/ 18574 w 20"/>
                  <a:gd name="T39" fmla="*/ 18684 h 13"/>
                  <a:gd name="T40" fmla="*/ 9287 w 20"/>
                  <a:gd name="T41" fmla="*/ 28025 h 13"/>
                  <a:gd name="T42" fmla="*/ 0 w 20"/>
                  <a:gd name="T43" fmla="*/ 40481 h 13"/>
                  <a:gd name="T44" fmla="*/ 0 w 20"/>
                  <a:gd name="T45" fmla="*/ 34253 h 13"/>
                  <a:gd name="T46" fmla="*/ 6191 w 20"/>
                  <a:gd name="T47" fmla="*/ 28025 h 13"/>
                  <a:gd name="T48" fmla="*/ 9287 w 20"/>
                  <a:gd name="T49" fmla="*/ 21797 h 13"/>
                  <a:gd name="T50" fmla="*/ 15478 w 20"/>
                  <a:gd name="T51" fmla="*/ 15570 h 13"/>
                  <a:gd name="T52" fmla="*/ 27860 w 20"/>
                  <a:gd name="T53" fmla="*/ 3114 h 13"/>
                  <a:gd name="T54" fmla="*/ 37147 w 20"/>
                  <a:gd name="T55" fmla="*/ 0 h 13"/>
                  <a:gd name="T56" fmla="*/ 43338 w 20"/>
                  <a:gd name="T57" fmla="*/ 0 h 13"/>
                  <a:gd name="T58" fmla="*/ 46434 w 20"/>
                  <a:gd name="T59" fmla="*/ 0 h 13"/>
                  <a:gd name="T60" fmla="*/ 49530 w 20"/>
                  <a:gd name="T61" fmla="*/ 0 h 13"/>
                  <a:gd name="T62" fmla="*/ 49530 w 20"/>
                  <a:gd name="T63" fmla="*/ 0 h 13"/>
                  <a:gd name="T64" fmla="*/ 52625 w 20"/>
                  <a:gd name="T65" fmla="*/ 0 h 13"/>
                  <a:gd name="T66" fmla="*/ 52625 w 20"/>
                  <a:gd name="T67" fmla="*/ 0 h 13"/>
                  <a:gd name="T68" fmla="*/ 55721 w 20"/>
                  <a:gd name="T69" fmla="*/ 0 h 13"/>
                  <a:gd name="T70" fmla="*/ 55721 w 20"/>
                  <a:gd name="T71" fmla="*/ 0 h 13"/>
                  <a:gd name="T72" fmla="*/ 55721 w 20"/>
                  <a:gd name="T73" fmla="*/ 3114 h 13"/>
                  <a:gd name="T74" fmla="*/ 58816 w 20"/>
                  <a:gd name="T75" fmla="*/ 3114 h 13"/>
                  <a:gd name="T76" fmla="*/ 61912 w 20"/>
                  <a:gd name="T77" fmla="*/ 9342 h 13"/>
                  <a:gd name="T78" fmla="*/ 61912 w 20"/>
                  <a:gd name="T79" fmla="*/ 15570 h 13"/>
                  <a:gd name="T80" fmla="*/ 61912 w 20"/>
                  <a:gd name="T81" fmla="*/ 18684 h 13"/>
                  <a:gd name="T82" fmla="*/ 61912 w 20"/>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2" name="íṩľiḍè"/>
              <p:cNvSpPr>
                <a:spLocks/>
              </p:cNvSpPr>
              <p:nvPr/>
            </p:nvSpPr>
            <p:spPr bwMode="auto">
              <a:xfrm>
                <a:off x="8173642" y="948533"/>
                <a:ext cx="115491" cy="155972"/>
              </a:xfrm>
              <a:custGeom>
                <a:avLst/>
                <a:gdLst>
                  <a:gd name="T0" fmla="*/ 103005 w 37"/>
                  <a:gd name="T1" fmla="*/ 43672 h 50"/>
                  <a:gd name="T2" fmla="*/ 34335 w 37"/>
                  <a:gd name="T3" fmla="*/ 31194 h 50"/>
                  <a:gd name="T4" fmla="*/ 115491 w 37"/>
                  <a:gd name="T5" fmla="*/ 131016 h 50"/>
                  <a:gd name="T6" fmla="*/ 103005 w 37"/>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0">
                    <a:moveTo>
                      <a:pt x="33" y="14"/>
                    </a:moveTo>
                    <a:cubicBezTo>
                      <a:pt x="33" y="14"/>
                      <a:pt x="21" y="0"/>
                      <a:pt x="11" y="10"/>
                    </a:cubicBezTo>
                    <a:cubicBezTo>
                      <a:pt x="0" y="20"/>
                      <a:pt x="17" y="50"/>
                      <a:pt x="37" y="42"/>
                    </a:cubicBezTo>
                    <a:lnTo>
                      <a:pt x="3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3" name="iṥļîďè"/>
              <p:cNvSpPr>
                <a:spLocks/>
              </p:cNvSpPr>
              <p:nvPr/>
            </p:nvSpPr>
            <p:spPr bwMode="auto">
              <a:xfrm>
                <a:off x="8198645" y="986633"/>
                <a:ext cx="86916" cy="95250"/>
              </a:xfrm>
              <a:custGeom>
                <a:avLst/>
                <a:gdLst>
                  <a:gd name="T0" fmla="*/ 80708 w 28"/>
                  <a:gd name="T1" fmla="*/ 39944 h 31"/>
                  <a:gd name="T2" fmla="*/ 86916 w 28"/>
                  <a:gd name="T3" fmla="*/ 82960 h 31"/>
                  <a:gd name="T4" fmla="*/ 24833 w 28"/>
                  <a:gd name="T5" fmla="*/ 9218 h 31"/>
                  <a:gd name="T6" fmla="*/ 80708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4" name="ïšlíḍè"/>
              <p:cNvSpPr>
                <a:spLocks/>
              </p:cNvSpPr>
              <p:nvPr/>
            </p:nvSpPr>
            <p:spPr bwMode="auto">
              <a:xfrm>
                <a:off x="8214123" y="989014"/>
                <a:ext cx="65485" cy="36910"/>
              </a:xfrm>
              <a:custGeom>
                <a:avLst/>
                <a:gdLst>
                  <a:gd name="T0" fmla="*/ 0 w 21"/>
                  <a:gd name="T1" fmla="*/ 21531 h 12"/>
                  <a:gd name="T2" fmla="*/ 0 w 21"/>
                  <a:gd name="T3" fmla="*/ 21531 h 12"/>
                  <a:gd name="T4" fmla="*/ 3118 w 21"/>
                  <a:gd name="T5" fmla="*/ 18455 h 12"/>
                  <a:gd name="T6" fmla="*/ 6237 w 21"/>
                  <a:gd name="T7" fmla="*/ 9228 h 12"/>
                  <a:gd name="T8" fmla="*/ 9355 w 21"/>
                  <a:gd name="T9" fmla="*/ 9228 h 12"/>
                  <a:gd name="T10" fmla="*/ 9355 w 21"/>
                  <a:gd name="T11" fmla="*/ 9228 h 12"/>
                  <a:gd name="T12" fmla="*/ 9355 w 21"/>
                  <a:gd name="T13" fmla="*/ 9228 h 12"/>
                  <a:gd name="T14" fmla="*/ 9355 w 21"/>
                  <a:gd name="T15" fmla="*/ 9228 h 12"/>
                  <a:gd name="T16" fmla="*/ 9355 w 21"/>
                  <a:gd name="T17" fmla="*/ 9228 h 12"/>
                  <a:gd name="T18" fmla="*/ 9355 w 21"/>
                  <a:gd name="T19" fmla="*/ 9228 h 12"/>
                  <a:gd name="T20" fmla="*/ 9355 w 21"/>
                  <a:gd name="T21" fmla="*/ 9228 h 12"/>
                  <a:gd name="T22" fmla="*/ 9355 w 21"/>
                  <a:gd name="T23" fmla="*/ 6152 h 12"/>
                  <a:gd name="T24" fmla="*/ 12473 w 21"/>
                  <a:gd name="T25" fmla="*/ 6152 h 12"/>
                  <a:gd name="T26" fmla="*/ 12473 w 21"/>
                  <a:gd name="T27" fmla="*/ 6152 h 12"/>
                  <a:gd name="T28" fmla="*/ 15592 w 21"/>
                  <a:gd name="T29" fmla="*/ 6152 h 12"/>
                  <a:gd name="T30" fmla="*/ 15592 w 21"/>
                  <a:gd name="T31" fmla="*/ 6152 h 12"/>
                  <a:gd name="T32" fmla="*/ 18710 w 21"/>
                  <a:gd name="T33" fmla="*/ 6152 h 12"/>
                  <a:gd name="T34" fmla="*/ 31183 w 21"/>
                  <a:gd name="T35" fmla="*/ 9228 h 12"/>
                  <a:gd name="T36" fmla="*/ 37420 w 21"/>
                  <a:gd name="T37" fmla="*/ 15379 h 12"/>
                  <a:gd name="T38" fmla="*/ 43657 w 21"/>
                  <a:gd name="T39" fmla="*/ 18455 h 12"/>
                  <a:gd name="T40" fmla="*/ 56130 w 21"/>
                  <a:gd name="T41" fmla="*/ 27683 h 12"/>
                  <a:gd name="T42" fmla="*/ 65485 w 21"/>
                  <a:gd name="T43" fmla="*/ 36910 h 12"/>
                  <a:gd name="T44" fmla="*/ 65485 w 21"/>
                  <a:gd name="T45" fmla="*/ 33834 h 12"/>
                  <a:gd name="T46" fmla="*/ 59248 w 21"/>
                  <a:gd name="T47" fmla="*/ 24607 h 12"/>
                  <a:gd name="T48" fmla="*/ 56130 w 21"/>
                  <a:gd name="T49" fmla="*/ 18455 h 12"/>
                  <a:gd name="T50" fmla="*/ 49893 w 21"/>
                  <a:gd name="T51" fmla="*/ 12303 h 12"/>
                  <a:gd name="T52" fmla="*/ 34302 w 21"/>
                  <a:gd name="T53" fmla="*/ 3076 h 12"/>
                  <a:gd name="T54" fmla="*/ 28065 w 21"/>
                  <a:gd name="T55" fmla="*/ 0 h 12"/>
                  <a:gd name="T56" fmla="*/ 18710 w 21"/>
                  <a:gd name="T57" fmla="*/ 0 h 12"/>
                  <a:gd name="T58" fmla="*/ 15592 w 21"/>
                  <a:gd name="T59" fmla="*/ 0 h 12"/>
                  <a:gd name="T60" fmla="*/ 12473 w 21"/>
                  <a:gd name="T61" fmla="*/ 0 h 12"/>
                  <a:gd name="T62" fmla="*/ 12473 w 21"/>
                  <a:gd name="T63" fmla="*/ 0 h 12"/>
                  <a:gd name="T64" fmla="*/ 9355 w 21"/>
                  <a:gd name="T65" fmla="*/ 3076 h 12"/>
                  <a:gd name="T66" fmla="*/ 9355 w 21"/>
                  <a:gd name="T67" fmla="*/ 3076 h 12"/>
                  <a:gd name="T68" fmla="*/ 9355 w 21"/>
                  <a:gd name="T69" fmla="*/ 3076 h 12"/>
                  <a:gd name="T70" fmla="*/ 6237 w 21"/>
                  <a:gd name="T71" fmla="*/ 3076 h 12"/>
                  <a:gd name="T72" fmla="*/ 6237 w 21"/>
                  <a:gd name="T73" fmla="*/ 3076 h 12"/>
                  <a:gd name="T74" fmla="*/ 3118 w 21"/>
                  <a:gd name="T75" fmla="*/ 6152 h 12"/>
                  <a:gd name="T76" fmla="*/ 0 w 21"/>
                  <a:gd name="T77" fmla="*/ 12303 h 12"/>
                  <a:gd name="T78" fmla="*/ 0 w 21"/>
                  <a:gd name="T79" fmla="*/ 18455 h 12"/>
                  <a:gd name="T80" fmla="*/ 0 w 21"/>
                  <a:gd name="T81" fmla="*/ 21531 h 12"/>
                  <a:gd name="T82" fmla="*/ 0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5" name="ís1íḓê"/>
              <p:cNvSpPr>
                <a:spLocks/>
              </p:cNvSpPr>
              <p:nvPr/>
            </p:nvSpPr>
            <p:spPr bwMode="auto">
              <a:xfrm>
                <a:off x="8397479" y="1128317"/>
                <a:ext cx="98822" cy="171450"/>
              </a:xfrm>
              <a:custGeom>
                <a:avLst/>
                <a:gdLst>
                  <a:gd name="T0" fmla="*/ 89557 w 32"/>
                  <a:gd name="T1" fmla="*/ 0 h 55"/>
                  <a:gd name="T2" fmla="*/ 0 w 32"/>
                  <a:gd name="T3" fmla="*/ 3117 h 55"/>
                  <a:gd name="T4" fmla="*/ 3088 w 32"/>
                  <a:gd name="T5" fmla="*/ 143395 h 55"/>
                  <a:gd name="T6" fmla="*/ 49411 w 32"/>
                  <a:gd name="T7" fmla="*/ 171450 h 55"/>
                  <a:gd name="T8" fmla="*/ 98822 w 32"/>
                  <a:gd name="T9" fmla="*/ 140277 h 55"/>
                  <a:gd name="T10" fmla="*/ 89557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6" name="isļídè"/>
              <p:cNvSpPr>
                <a:spLocks/>
              </p:cNvSpPr>
              <p:nvPr/>
            </p:nvSpPr>
            <p:spPr bwMode="auto">
              <a:xfrm>
                <a:off x="8397479" y="1178323"/>
                <a:ext cx="96441" cy="86916"/>
              </a:xfrm>
              <a:custGeom>
                <a:avLst/>
                <a:gdLst>
                  <a:gd name="T0" fmla="*/ 93330 w 31"/>
                  <a:gd name="T1" fmla="*/ 0 h 28"/>
                  <a:gd name="T2" fmla="*/ 3111 w 31"/>
                  <a:gd name="T3" fmla="*/ 6208 h 28"/>
                  <a:gd name="T4" fmla="*/ 0 w 31"/>
                  <a:gd name="T5" fmla="*/ 58979 h 28"/>
                  <a:gd name="T6" fmla="*/ 49776 w 31"/>
                  <a:gd name="T7" fmla="*/ 86916 h 28"/>
                  <a:gd name="T8" fmla="*/ 96441 w 31"/>
                  <a:gd name="T9" fmla="*/ 55875 h 28"/>
                  <a:gd name="T10" fmla="*/ 93330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7" name="ïś1íḍè"/>
              <p:cNvSpPr>
                <a:spLocks/>
              </p:cNvSpPr>
              <p:nvPr/>
            </p:nvSpPr>
            <p:spPr bwMode="auto">
              <a:xfrm>
                <a:off x="8397479" y="1153320"/>
                <a:ext cx="96441" cy="46435"/>
              </a:xfrm>
              <a:custGeom>
                <a:avLst/>
                <a:gdLst>
                  <a:gd name="T0" fmla="*/ 93330 w 31"/>
                  <a:gd name="T1" fmla="*/ 0 h 15"/>
                  <a:gd name="T2" fmla="*/ 3111 w 31"/>
                  <a:gd name="T3" fmla="*/ 3096 h 15"/>
                  <a:gd name="T4" fmla="*/ 0 w 31"/>
                  <a:gd name="T5" fmla="*/ 37148 h 15"/>
                  <a:gd name="T6" fmla="*/ 31110 w 31"/>
                  <a:gd name="T7" fmla="*/ 43339 h 15"/>
                  <a:gd name="T8" fmla="*/ 96441 w 31"/>
                  <a:gd name="T9" fmla="*/ 34052 h 15"/>
                  <a:gd name="T10" fmla="*/ 93330 w 3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8" name="íṡḷíḋé"/>
              <p:cNvSpPr>
                <a:spLocks/>
              </p:cNvSpPr>
              <p:nvPr/>
            </p:nvSpPr>
            <p:spPr bwMode="auto">
              <a:xfrm>
                <a:off x="8214123" y="741364"/>
                <a:ext cx="444103" cy="415529"/>
              </a:xfrm>
              <a:custGeom>
                <a:avLst/>
                <a:gdLst>
                  <a:gd name="T0" fmla="*/ 437892 w 143"/>
                  <a:gd name="T1" fmla="*/ 198462 h 134"/>
                  <a:gd name="T2" fmla="*/ 229816 w 143"/>
                  <a:gd name="T3" fmla="*/ 412428 h 134"/>
                  <a:gd name="T4" fmla="*/ 3106 w 143"/>
                  <a:gd name="T5" fmla="*/ 217067 h 134"/>
                  <a:gd name="T6" fmla="*/ 214287 w 143"/>
                  <a:gd name="T7" fmla="*/ 6202 h 134"/>
                  <a:gd name="T8" fmla="*/ 437892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19" name="iṣḻiḋê"/>
              <p:cNvSpPr>
                <a:spLocks/>
              </p:cNvSpPr>
              <p:nvPr/>
            </p:nvSpPr>
            <p:spPr bwMode="auto">
              <a:xfrm>
                <a:off x="8248651" y="784227"/>
                <a:ext cx="384572" cy="419100"/>
              </a:xfrm>
              <a:custGeom>
                <a:avLst/>
                <a:gdLst>
                  <a:gd name="T0" fmla="*/ 381471 w 124"/>
                  <a:gd name="T1" fmla="*/ 155222 h 135"/>
                  <a:gd name="T2" fmla="*/ 285328 w 124"/>
                  <a:gd name="T3" fmla="*/ 12418 h 135"/>
                  <a:gd name="T4" fmla="*/ 182982 w 124"/>
                  <a:gd name="T5" fmla="*/ 0 h 135"/>
                  <a:gd name="T6" fmla="*/ 86839 w 124"/>
                  <a:gd name="T7" fmla="*/ 21731 h 135"/>
                  <a:gd name="T8" fmla="*/ 37217 w 124"/>
                  <a:gd name="T9" fmla="*/ 130387 h 135"/>
                  <a:gd name="T10" fmla="*/ 0 w 124"/>
                  <a:gd name="T11" fmla="*/ 170744 h 135"/>
                  <a:gd name="T12" fmla="*/ 0 w 124"/>
                  <a:gd name="T13" fmla="*/ 207998 h 135"/>
                  <a:gd name="T14" fmla="*/ 18608 w 124"/>
                  <a:gd name="T15" fmla="*/ 294922 h 135"/>
                  <a:gd name="T16" fmla="*/ 80636 w 124"/>
                  <a:gd name="T17" fmla="*/ 378742 h 135"/>
                  <a:gd name="T18" fmla="*/ 136461 w 124"/>
                  <a:gd name="T19" fmla="*/ 406682 h 135"/>
                  <a:gd name="T20" fmla="*/ 232604 w 124"/>
                  <a:gd name="T21" fmla="*/ 409787 h 135"/>
                  <a:gd name="T22" fmla="*/ 294632 w 124"/>
                  <a:gd name="T23" fmla="*/ 384951 h 135"/>
                  <a:gd name="T24" fmla="*/ 365964 w 124"/>
                  <a:gd name="T25" fmla="*/ 301131 h 135"/>
                  <a:gd name="T26" fmla="*/ 384572 w 124"/>
                  <a:gd name="T27" fmla="*/ 207998 h 135"/>
                  <a:gd name="T28" fmla="*/ 381471 w 124"/>
                  <a:gd name="T29" fmla="*/ 155222 h 135"/>
                  <a:gd name="T30" fmla="*/ 381471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0" name="iṡļîḓê"/>
              <p:cNvSpPr>
                <a:spLocks/>
              </p:cNvSpPr>
              <p:nvPr/>
            </p:nvSpPr>
            <p:spPr bwMode="auto">
              <a:xfrm>
                <a:off x="8486776" y="967583"/>
                <a:ext cx="59531" cy="65485"/>
              </a:xfrm>
              <a:custGeom>
                <a:avLst/>
                <a:gdLst>
                  <a:gd name="T0" fmla="*/ 0 w 19"/>
                  <a:gd name="T1" fmla="*/ 34302 h 21"/>
                  <a:gd name="T2" fmla="*/ 31332 w 19"/>
                  <a:gd name="T3" fmla="*/ 65485 h 21"/>
                  <a:gd name="T4" fmla="*/ 59531 w 19"/>
                  <a:gd name="T5" fmla="*/ 34302 h 21"/>
                  <a:gd name="T6" fmla="*/ 31332 w 19"/>
                  <a:gd name="T7" fmla="*/ 0 h 21"/>
                  <a:gd name="T8" fmla="*/ 0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1" name="ïşḷîďè"/>
              <p:cNvSpPr>
                <a:spLocks noChangeArrowheads="1"/>
              </p:cNvSpPr>
              <p:nvPr/>
            </p:nvSpPr>
            <p:spPr bwMode="auto">
              <a:xfrm>
                <a:off x="8486776" y="961629"/>
                <a:ext cx="5953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2" name="ïšľiḑé"/>
              <p:cNvSpPr>
                <a:spLocks noChangeArrowheads="1"/>
              </p:cNvSpPr>
              <p:nvPr/>
            </p:nvSpPr>
            <p:spPr bwMode="auto">
              <a:xfrm>
                <a:off x="8496301" y="973536"/>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 name="iṣľïďe"/>
              <p:cNvSpPr>
                <a:spLocks noChangeArrowheads="1"/>
              </p:cNvSpPr>
              <p:nvPr/>
            </p:nvSpPr>
            <p:spPr bwMode="auto">
              <a:xfrm>
                <a:off x="8310563" y="971154"/>
                <a:ext cx="5834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4" name="îşḻîḍe"/>
              <p:cNvSpPr>
                <a:spLocks noChangeArrowheads="1"/>
              </p:cNvSpPr>
              <p:nvPr/>
            </p:nvSpPr>
            <p:spPr bwMode="auto">
              <a:xfrm>
                <a:off x="8310563" y="964011"/>
                <a:ext cx="5834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5" name="ïşḻîḋê"/>
              <p:cNvSpPr>
                <a:spLocks noChangeArrowheads="1"/>
              </p:cNvSpPr>
              <p:nvPr/>
            </p:nvSpPr>
            <p:spPr bwMode="auto">
              <a:xfrm>
                <a:off x="8322470" y="977108"/>
                <a:ext cx="2262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6" name="ïṡļiḑè"/>
              <p:cNvSpPr>
                <a:spLocks/>
              </p:cNvSpPr>
              <p:nvPr/>
            </p:nvSpPr>
            <p:spPr bwMode="auto">
              <a:xfrm>
                <a:off x="8378429" y="983061"/>
                <a:ext cx="75010" cy="108347"/>
              </a:xfrm>
              <a:custGeom>
                <a:avLst/>
                <a:gdLst>
                  <a:gd name="T0" fmla="*/ 46881 w 24"/>
                  <a:gd name="T1" fmla="*/ 0 h 35"/>
                  <a:gd name="T2" fmla="*/ 34380 w 24"/>
                  <a:gd name="T3" fmla="*/ 34052 h 35"/>
                  <a:gd name="T4" fmla="*/ 56258 w 24"/>
                  <a:gd name="T5" fmla="*/ 77391 h 35"/>
                  <a:gd name="T6" fmla="*/ 65634 w 24"/>
                  <a:gd name="T7" fmla="*/ 0 h 35"/>
                  <a:gd name="T8" fmla="*/ 46881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7" name="îşľíḑè"/>
              <p:cNvSpPr>
                <a:spLocks/>
              </p:cNvSpPr>
              <p:nvPr/>
            </p:nvSpPr>
            <p:spPr bwMode="auto">
              <a:xfrm>
                <a:off x="8393907" y="1060452"/>
                <a:ext cx="136922" cy="98822"/>
              </a:xfrm>
              <a:custGeom>
                <a:avLst/>
                <a:gdLst>
                  <a:gd name="T0" fmla="*/ 0 w 44"/>
                  <a:gd name="T1" fmla="*/ 33970 h 32"/>
                  <a:gd name="T2" fmla="*/ 105803 w 44"/>
                  <a:gd name="T3" fmla="*/ 0 h 32"/>
                  <a:gd name="T4" fmla="*/ 62237 w 44"/>
                  <a:gd name="T5" fmla="*/ 89557 h 32"/>
                  <a:gd name="T6" fmla="*/ 0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8" name="iS1ídé"/>
              <p:cNvSpPr>
                <a:spLocks/>
              </p:cNvSpPr>
              <p:nvPr/>
            </p:nvSpPr>
            <p:spPr bwMode="auto">
              <a:xfrm>
                <a:off x="8422482" y="1089027"/>
                <a:ext cx="83344" cy="64294"/>
              </a:xfrm>
              <a:custGeom>
                <a:avLst/>
                <a:gdLst>
                  <a:gd name="T0" fmla="*/ 0 w 27"/>
                  <a:gd name="T1" fmla="*/ 55109 h 21"/>
                  <a:gd name="T2" fmla="*/ 33955 w 27"/>
                  <a:gd name="T3" fmla="*/ 61232 h 21"/>
                  <a:gd name="T4" fmla="*/ 67910 w 27"/>
                  <a:gd name="T5" fmla="*/ 42863 h 21"/>
                  <a:gd name="T6" fmla="*/ 74084 w 27"/>
                  <a:gd name="T7" fmla="*/ 36739 h 21"/>
                  <a:gd name="T8" fmla="*/ 74084 w 27"/>
                  <a:gd name="T9" fmla="*/ 36739 h 21"/>
                  <a:gd name="T10" fmla="*/ 74084 w 27"/>
                  <a:gd name="T11" fmla="*/ 36739 h 21"/>
                  <a:gd name="T12" fmla="*/ 83344 w 27"/>
                  <a:gd name="T13" fmla="*/ 9185 h 21"/>
                  <a:gd name="T14" fmla="*/ 0 w 27"/>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9" name="ísľîďê"/>
              <p:cNvSpPr>
                <a:spLocks/>
              </p:cNvSpPr>
              <p:nvPr/>
            </p:nvSpPr>
            <p:spPr bwMode="auto">
              <a:xfrm>
                <a:off x="8393907" y="1073548"/>
                <a:ext cx="96441" cy="39291"/>
              </a:xfrm>
              <a:custGeom>
                <a:avLst/>
                <a:gdLst>
                  <a:gd name="T0" fmla="*/ 0 w 31"/>
                  <a:gd name="T1" fmla="*/ 21157 h 13"/>
                  <a:gd name="T2" fmla="*/ 0 w 31"/>
                  <a:gd name="T3" fmla="*/ 21157 h 13"/>
                  <a:gd name="T4" fmla="*/ 0 w 31"/>
                  <a:gd name="T5" fmla="*/ 24179 h 13"/>
                  <a:gd name="T6" fmla="*/ 37332 w 31"/>
                  <a:gd name="T7" fmla="*/ 36269 h 13"/>
                  <a:gd name="T8" fmla="*/ 71553 w 31"/>
                  <a:gd name="T9" fmla="*/ 27201 h 13"/>
                  <a:gd name="T10" fmla="*/ 87108 w 31"/>
                  <a:gd name="T11" fmla="*/ 18134 h 13"/>
                  <a:gd name="T12" fmla="*/ 96441 w 31"/>
                  <a:gd name="T13" fmla="*/ 0 h 13"/>
                  <a:gd name="T14" fmla="*/ 0 w 31"/>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0" name="ïṡļîḑê"/>
              <p:cNvSpPr>
                <a:spLocks/>
              </p:cNvSpPr>
              <p:nvPr/>
            </p:nvSpPr>
            <p:spPr bwMode="auto">
              <a:xfrm>
                <a:off x="8387954" y="1058070"/>
                <a:ext cx="127397" cy="98822"/>
              </a:xfrm>
              <a:custGeom>
                <a:avLst/>
                <a:gdLst>
                  <a:gd name="T0" fmla="*/ 12429 w 41"/>
                  <a:gd name="T1" fmla="*/ 74117 h 32"/>
                  <a:gd name="T2" fmla="*/ 40394 w 41"/>
                  <a:gd name="T3" fmla="*/ 95734 h 32"/>
                  <a:gd name="T4" fmla="*/ 40394 w 41"/>
                  <a:gd name="T5" fmla="*/ 95734 h 32"/>
                  <a:gd name="T6" fmla="*/ 55930 w 41"/>
                  <a:gd name="T7" fmla="*/ 98822 h 32"/>
                  <a:gd name="T8" fmla="*/ 65252 w 41"/>
                  <a:gd name="T9" fmla="*/ 95734 h 32"/>
                  <a:gd name="T10" fmla="*/ 80788 w 41"/>
                  <a:gd name="T11" fmla="*/ 92646 h 32"/>
                  <a:gd name="T12" fmla="*/ 96325 w 41"/>
                  <a:gd name="T13" fmla="*/ 83381 h 32"/>
                  <a:gd name="T14" fmla="*/ 111861 w 41"/>
                  <a:gd name="T15" fmla="*/ 67940 h 32"/>
                  <a:gd name="T16" fmla="*/ 111861 w 41"/>
                  <a:gd name="T17" fmla="*/ 3088 h 32"/>
                  <a:gd name="T18" fmla="*/ 108754 w 41"/>
                  <a:gd name="T19" fmla="*/ 0 h 32"/>
                  <a:gd name="T20" fmla="*/ 102539 w 41"/>
                  <a:gd name="T21" fmla="*/ 3088 h 32"/>
                  <a:gd name="T22" fmla="*/ 3107 w 41"/>
                  <a:gd name="T23" fmla="*/ 33970 h 32"/>
                  <a:gd name="T24" fmla="*/ 0 w 41"/>
                  <a:gd name="T25" fmla="*/ 37058 h 32"/>
                  <a:gd name="T26" fmla="*/ 0 w 41"/>
                  <a:gd name="T27" fmla="*/ 40146 h 32"/>
                  <a:gd name="T28" fmla="*/ 12429 w 41"/>
                  <a:gd name="T29" fmla="*/ 74117 h 32"/>
                  <a:gd name="T30" fmla="*/ 21751 w 41"/>
                  <a:gd name="T31" fmla="*/ 74117 h 32"/>
                  <a:gd name="T32" fmla="*/ 9322 w 41"/>
                  <a:gd name="T33" fmla="*/ 46323 h 32"/>
                  <a:gd name="T34" fmla="*/ 9322 w 41"/>
                  <a:gd name="T35" fmla="*/ 46323 h 32"/>
                  <a:gd name="T36" fmla="*/ 12429 w 41"/>
                  <a:gd name="T37" fmla="*/ 46323 h 32"/>
                  <a:gd name="T38" fmla="*/ 96325 w 41"/>
                  <a:gd name="T39" fmla="*/ 24706 h 32"/>
                  <a:gd name="T40" fmla="*/ 96325 w 41"/>
                  <a:gd name="T41" fmla="*/ 21617 h 32"/>
                  <a:gd name="T42" fmla="*/ 105646 w 41"/>
                  <a:gd name="T43" fmla="*/ 12353 h 32"/>
                  <a:gd name="T44" fmla="*/ 108754 w 41"/>
                  <a:gd name="T45" fmla="*/ 40146 h 32"/>
                  <a:gd name="T46" fmla="*/ 102539 w 41"/>
                  <a:gd name="T47" fmla="*/ 64852 h 32"/>
                  <a:gd name="T48" fmla="*/ 96325 w 41"/>
                  <a:gd name="T49" fmla="*/ 74117 h 32"/>
                  <a:gd name="T50" fmla="*/ 62145 w 41"/>
                  <a:gd name="T51" fmla="*/ 89557 h 32"/>
                  <a:gd name="T52" fmla="*/ 31072 w 41"/>
                  <a:gd name="T53" fmla="*/ 83381 h 32"/>
                  <a:gd name="T54" fmla="*/ 21751 w 41"/>
                  <a:gd name="T55" fmla="*/ 74117 h 32"/>
                  <a:gd name="T56" fmla="*/ 21751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1" name="í$ļîḋe"/>
              <p:cNvSpPr>
                <a:spLocks/>
              </p:cNvSpPr>
              <p:nvPr/>
            </p:nvSpPr>
            <p:spPr bwMode="auto">
              <a:xfrm>
                <a:off x="8304611" y="1064023"/>
                <a:ext cx="61912" cy="61913"/>
              </a:xfrm>
              <a:custGeom>
                <a:avLst/>
                <a:gdLst>
                  <a:gd name="T0" fmla="*/ 61912 w 20"/>
                  <a:gd name="T1" fmla="*/ 27861 h 20"/>
                  <a:gd name="T2" fmla="*/ 34052 w 20"/>
                  <a:gd name="T3" fmla="*/ 58817 h 20"/>
                  <a:gd name="T4" fmla="*/ 3096 w 20"/>
                  <a:gd name="T5" fmla="*/ 30957 h 20"/>
                  <a:gd name="T6" fmla="*/ 30956 w 20"/>
                  <a:gd name="T7" fmla="*/ 0 h 20"/>
                  <a:gd name="T8" fmla="*/ 61912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2" name="ïş1ïḍê"/>
              <p:cNvSpPr>
                <a:spLocks/>
              </p:cNvSpPr>
              <p:nvPr/>
            </p:nvSpPr>
            <p:spPr bwMode="auto">
              <a:xfrm>
                <a:off x="8521304" y="1035448"/>
                <a:ext cx="61912" cy="61913"/>
              </a:xfrm>
              <a:custGeom>
                <a:avLst/>
                <a:gdLst>
                  <a:gd name="T0" fmla="*/ 61912 w 20"/>
                  <a:gd name="T1" fmla="*/ 30957 h 20"/>
                  <a:gd name="T2" fmla="*/ 30956 w 20"/>
                  <a:gd name="T3" fmla="*/ 58817 h 20"/>
                  <a:gd name="T4" fmla="*/ 0 w 20"/>
                  <a:gd name="T5" fmla="*/ 30957 h 20"/>
                  <a:gd name="T6" fmla="*/ 27860 w 20"/>
                  <a:gd name="T7" fmla="*/ 0 h 20"/>
                  <a:gd name="T8" fmla="*/ 61912 w 20"/>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3" name="îṡľîḍè"/>
              <p:cNvSpPr>
                <a:spLocks/>
              </p:cNvSpPr>
              <p:nvPr/>
            </p:nvSpPr>
            <p:spPr bwMode="auto">
              <a:xfrm>
                <a:off x="8301038" y="927102"/>
                <a:ext cx="80962" cy="28575"/>
              </a:xfrm>
              <a:custGeom>
                <a:avLst/>
                <a:gdLst>
                  <a:gd name="T0" fmla="*/ 0 w 26"/>
                  <a:gd name="T1" fmla="*/ 28575 h 9"/>
                  <a:gd name="T2" fmla="*/ 0 w 26"/>
                  <a:gd name="T3" fmla="*/ 25400 h 9"/>
                  <a:gd name="T4" fmla="*/ 3114 w 26"/>
                  <a:gd name="T5" fmla="*/ 22225 h 9"/>
                  <a:gd name="T6" fmla="*/ 9342 w 26"/>
                  <a:gd name="T7" fmla="*/ 15875 h 9"/>
                  <a:gd name="T8" fmla="*/ 12456 w 26"/>
                  <a:gd name="T9" fmla="*/ 12700 h 9"/>
                  <a:gd name="T10" fmla="*/ 21797 w 26"/>
                  <a:gd name="T11" fmla="*/ 9525 h 9"/>
                  <a:gd name="T12" fmla="*/ 28025 w 26"/>
                  <a:gd name="T13" fmla="*/ 6350 h 9"/>
                  <a:gd name="T14" fmla="*/ 37367 w 26"/>
                  <a:gd name="T15" fmla="*/ 3175 h 9"/>
                  <a:gd name="T16" fmla="*/ 43595 w 26"/>
                  <a:gd name="T17" fmla="*/ 0 h 9"/>
                  <a:gd name="T18" fmla="*/ 52937 w 26"/>
                  <a:gd name="T19" fmla="*/ 0 h 9"/>
                  <a:gd name="T20" fmla="*/ 59165 w 26"/>
                  <a:gd name="T21" fmla="*/ 0 h 9"/>
                  <a:gd name="T22" fmla="*/ 68506 w 26"/>
                  <a:gd name="T23" fmla="*/ 0 h 9"/>
                  <a:gd name="T24" fmla="*/ 71620 w 26"/>
                  <a:gd name="T25" fmla="*/ 3175 h 9"/>
                  <a:gd name="T26" fmla="*/ 77848 w 26"/>
                  <a:gd name="T27" fmla="*/ 3175 h 9"/>
                  <a:gd name="T28" fmla="*/ 80962 w 26"/>
                  <a:gd name="T29" fmla="*/ 6350 h 9"/>
                  <a:gd name="T30" fmla="*/ 77848 w 26"/>
                  <a:gd name="T31" fmla="*/ 6350 h 9"/>
                  <a:gd name="T32" fmla="*/ 71620 w 26"/>
                  <a:gd name="T33" fmla="*/ 6350 h 9"/>
                  <a:gd name="T34" fmla="*/ 68506 w 26"/>
                  <a:gd name="T35" fmla="*/ 6350 h 9"/>
                  <a:gd name="T36" fmla="*/ 59165 w 26"/>
                  <a:gd name="T37" fmla="*/ 6350 h 9"/>
                  <a:gd name="T38" fmla="*/ 52937 w 26"/>
                  <a:gd name="T39" fmla="*/ 9525 h 9"/>
                  <a:gd name="T40" fmla="*/ 46709 w 26"/>
                  <a:gd name="T41" fmla="*/ 9525 h 9"/>
                  <a:gd name="T42" fmla="*/ 37367 w 26"/>
                  <a:gd name="T43" fmla="*/ 12700 h 9"/>
                  <a:gd name="T44" fmla="*/ 34253 w 26"/>
                  <a:gd name="T45" fmla="*/ 12700 h 9"/>
                  <a:gd name="T46" fmla="*/ 31139 w 26"/>
                  <a:gd name="T47" fmla="*/ 12700 h 9"/>
                  <a:gd name="T48" fmla="*/ 28025 w 26"/>
                  <a:gd name="T49" fmla="*/ 15875 h 9"/>
                  <a:gd name="T50" fmla="*/ 24911 w 26"/>
                  <a:gd name="T51" fmla="*/ 15875 h 9"/>
                  <a:gd name="T52" fmla="*/ 18684 w 26"/>
                  <a:gd name="T53" fmla="*/ 19050 h 9"/>
                  <a:gd name="T54" fmla="*/ 15570 w 26"/>
                  <a:gd name="T55" fmla="*/ 19050 h 9"/>
                  <a:gd name="T56" fmla="*/ 12456 w 26"/>
                  <a:gd name="T57" fmla="*/ 22225 h 9"/>
                  <a:gd name="T58" fmla="*/ 6228 w 26"/>
                  <a:gd name="T59" fmla="*/ 22225 h 9"/>
                  <a:gd name="T60" fmla="*/ 3114 w 26"/>
                  <a:gd name="T61" fmla="*/ 25400 h 9"/>
                  <a:gd name="T62" fmla="*/ 0 w 26"/>
                  <a:gd name="T63" fmla="*/ 25400 h 9"/>
                  <a:gd name="T64" fmla="*/ 0 w 26"/>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4" name="ïṥḻiḋe"/>
              <p:cNvSpPr>
                <a:spLocks/>
              </p:cNvSpPr>
              <p:nvPr/>
            </p:nvSpPr>
            <p:spPr bwMode="auto">
              <a:xfrm>
                <a:off x="8474870" y="927102"/>
                <a:ext cx="83344" cy="21431"/>
              </a:xfrm>
              <a:custGeom>
                <a:avLst/>
                <a:gdLst>
                  <a:gd name="T0" fmla="*/ 83344 w 27"/>
                  <a:gd name="T1" fmla="*/ 21431 h 7"/>
                  <a:gd name="T2" fmla="*/ 80257 w 27"/>
                  <a:gd name="T3" fmla="*/ 18369 h 7"/>
                  <a:gd name="T4" fmla="*/ 77170 w 27"/>
                  <a:gd name="T5" fmla="*/ 15308 h 7"/>
                  <a:gd name="T6" fmla="*/ 74084 w 27"/>
                  <a:gd name="T7" fmla="*/ 12246 h 7"/>
                  <a:gd name="T8" fmla="*/ 67910 w 27"/>
                  <a:gd name="T9" fmla="*/ 9185 h 7"/>
                  <a:gd name="T10" fmla="*/ 58649 w 27"/>
                  <a:gd name="T11" fmla="*/ 6123 h 7"/>
                  <a:gd name="T12" fmla="*/ 52476 w 27"/>
                  <a:gd name="T13" fmla="*/ 3062 h 7"/>
                  <a:gd name="T14" fmla="*/ 43215 w 27"/>
                  <a:gd name="T15" fmla="*/ 3062 h 7"/>
                  <a:gd name="T16" fmla="*/ 37042 w 27"/>
                  <a:gd name="T17" fmla="*/ 0 h 7"/>
                  <a:gd name="T18" fmla="*/ 27781 w 27"/>
                  <a:gd name="T19" fmla="*/ 0 h 7"/>
                  <a:gd name="T20" fmla="*/ 18521 w 27"/>
                  <a:gd name="T21" fmla="*/ 0 h 7"/>
                  <a:gd name="T22" fmla="*/ 12347 w 27"/>
                  <a:gd name="T23" fmla="*/ 3062 h 7"/>
                  <a:gd name="T24" fmla="*/ 9260 w 27"/>
                  <a:gd name="T25" fmla="*/ 3062 h 7"/>
                  <a:gd name="T26" fmla="*/ 3087 w 27"/>
                  <a:gd name="T27" fmla="*/ 6123 h 7"/>
                  <a:gd name="T28" fmla="*/ 0 w 27"/>
                  <a:gd name="T29" fmla="*/ 9185 h 7"/>
                  <a:gd name="T30" fmla="*/ 3087 w 27"/>
                  <a:gd name="T31" fmla="*/ 9185 h 7"/>
                  <a:gd name="T32" fmla="*/ 9260 w 27"/>
                  <a:gd name="T33" fmla="*/ 9185 h 7"/>
                  <a:gd name="T34" fmla="*/ 15434 w 27"/>
                  <a:gd name="T35" fmla="*/ 9185 h 7"/>
                  <a:gd name="T36" fmla="*/ 21608 w 27"/>
                  <a:gd name="T37" fmla="*/ 9185 h 7"/>
                  <a:gd name="T38" fmla="*/ 27781 w 27"/>
                  <a:gd name="T39" fmla="*/ 9185 h 7"/>
                  <a:gd name="T40" fmla="*/ 33955 w 27"/>
                  <a:gd name="T41" fmla="*/ 9185 h 7"/>
                  <a:gd name="T42" fmla="*/ 43215 w 27"/>
                  <a:gd name="T43" fmla="*/ 12246 h 7"/>
                  <a:gd name="T44" fmla="*/ 46302 w 27"/>
                  <a:gd name="T45" fmla="*/ 12246 h 7"/>
                  <a:gd name="T46" fmla="*/ 49389 w 27"/>
                  <a:gd name="T47" fmla="*/ 12246 h 7"/>
                  <a:gd name="T48" fmla="*/ 52476 w 27"/>
                  <a:gd name="T49" fmla="*/ 12246 h 7"/>
                  <a:gd name="T50" fmla="*/ 58649 w 27"/>
                  <a:gd name="T51" fmla="*/ 15308 h 7"/>
                  <a:gd name="T52" fmla="*/ 64823 w 27"/>
                  <a:gd name="T53" fmla="*/ 15308 h 7"/>
                  <a:gd name="T54" fmla="*/ 67910 w 27"/>
                  <a:gd name="T55" fmla="*/ 18369 h 7"/>
                  <a:gd name="T56" fmla="*/ 70997 w 27"/>
                  <a:gd name="T57" fmla="*/ 18369 h 7"/>
                  <a:gd name="T58" fmla="*/ 74084 w 27"/>
                  <a:gd name="T59" fmla="*/ 18369 h 7"/>
                  <a:gd name="T60" fmla="*/ 80257 w 27"/>
                  <a:gd name="T61" fmla="*/ 21431 h 7"/>
                  <a:gd name="T62" fmla="*/ 80257 w 27"/>
                  <a:gd name="T63" fmla="*/ 21431 h 7"/>
                  <a:gd name="T64" fmla="*/ 83344 w 27"/>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5" name="íṡľïḋe"/>
              <p:cNvSpPr>
                <a:spLocks/>
              </p:cNvSpPr>
              <p:nvPr/>
            </p:nvSpPr>
            <p:spPr bwMode="auto">
              <a:xfrm>
                <a:off x="8633223" y="886620"/>
                <a:ext cx="2381" cy="53579"/>
              </a:xfrm>
              <a:custGeom>
                <a:avLst/>
                <a:gdLst>
                  <a:gd name="T0" fmla="*/ 0 w 1"/>
                  <a:gd name="T1" fmla="*/ 53579 h 17"/>
                  <a:gd name="T2" fmla="*/ 0 w 1"/>
                  <a:gd name="T3" fmla="*/ 0 h 17"/>
                  <a:gd name="T4" fmla="*/ 0 w 1"/>
                  <a:gd name="T5" fmla="*/ 53579 h 17"/>
                  <a:gd name="T6" fmla="*/ 0 60000 65536"/>
                  <a:gd name="T7" fmla="*/ 0 60000 65536"/>
                  <a:gd name="T8" fmla="*/ 0 60000 65536"/>
                </a:gdLst>
                <a:ahLst/>
                <a:cxnLst>
                  <a:cxn ang="T6">
                    <a:pos x="T0" y="T1"/>
                  </a:cxn>
                  <a:cxn ang="T7">
                    <a:pos x="T2" y="T3"/>
                  </a:cxn>
                  <a:cxn ang="T8">
                    <a:pos x="T4" y="T5"/>
                  </a:cxn>
                </a:cxnLst>
                <a:rect l="0" t="0" r="r" b="b"/>
                <a:pathLst>
                  <a:path w="1" h="17">
                    <a:moveTo>
                      <a:pt x="0" y="17"/>
                    </a:moveTo>
                    <a:cubicBezTo>
                      <a:pt x="0" y="17"/>
                      <a:pt x="1"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6" name="ïṧľíďè"/>
              <p:cNvSpPr>
                <a:spLocks/>
              </p:cNvSpPr>
              <p:nvPr/>
            </p:nvSpPr>
            <p:spPr bwMode="auto">
              <a:xfrm>
                <a:off x="8208170" y="681833"/>
                <a:ext cx="481012" cy="344091"/>
              </a:xfrm>
              <a:custGeom>
                <a:avLst/>
                <a:gdLst>
                  <a:gd name="T0" fmla="*/ 93099 w 155"/>
                  <a:gd name="T1" fmla="*/ 65098 h 111"/>
                  <a:gd name="T2" fmla="*/ 394120 w 155"/>
                  <a:gd name="T3" fmla="*/ 108497 h 111"/>
                  <a:gd name="T4" fmla="*/ 428256 w 155"/>
                  <a:gd name="T5" fmla="*/ 111597 h 111"/>
                  <a:gd name="T6" fmla="*/ 468599 w 155"/>
                  <a:gd name="T7" fmla="*/ 278993 h 111"/>
                  <a:gd name="T8" fmla="*/ 425153 w 155"/>
                  <a:gd name="T9" fmla="*/ 344091 h 111"/>
                  <a:gd name="T10" fmla="*/ 425153 w 155"/>
                  <a:gd name="T11" fmla="*/ 325491 h 111"/>
                  <a:gd name="T12" fmla="*/ 375500 w 155"/>
                  <a:gd name="T13" fmla="*/ 247994 h 111"/>
                  <a:gd name="T14" fmla="*/ 363086 w 155"/>
                  <a:gd name="T15" fmla="*/ 185995 h 111"/>
                  <a:gd name="T16" fmla="*/ 285504 w 155"/>
                  <a:gd name="T17" fmla="*/ 232494 h 111"/>
                  <a:gd name="T18" fmla="*/ 24826 w 155"/>
                  <a:gd name="T19" fmla="*/ 210794 h 111"/>
                  <a:gd name="T20" fmla="*/ 93099 w 155"/>
                  <a:gd name="T21" fmla="*/ 6509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7" name="îšľiḑè"/>
              <p:cNvSpPr>
                <a:spLocks/>
              </p:cNvSpPr>
              <p:nvPr/>
            </p:nvSpPr>
            <p:spPr bwMode="auto">
              <a:xfrm>
                <a:off x="8428171" y="1575396"/>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sp>
        <p:nvSpPr>
          <p:cNvPr id="14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812773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798377" y="1593677"/>
            <a:ext cx="10712886" cy="1736846"/>
          </a:xfrm>
        </p:spPr>
        <p:txBody>
          <a:bodyPr>
            <a:normAutofit/>
          </a:bodyPr>
          <a:lstStyle/>
          <a:p>
            <a:pPr marL="0" indent="0" algn="just">
              <a:lnSpc>
                <a:spcPct val="100000"/>
              </a:lnSpc>
              <a:spcBef>
                <a:spcPts val="600"/>
              </a:spcBef>
              <a:spcAft>
                <a:spcPts val="600"/>
              </a:spcAft>
              <a:buNone/>
            </a:pPr>
            <a:r>
              <a:rPr lang="zh-TW" altLang="en-US" sz="2400" b="1" dirty="0" smtClean="0">
                <a:latin typeface="微軟正黑體" panose="020B0604030504040204" pitchFamily="34" charset="-120"/>
                <a:ea typeface="微軟正黑體" panose="020B0604030504040204" pitchFamily="34" charset="-120"/>
              </a:rPr>
              <a:t>進入報名系統前，</a:t>
            </a:r>
            <a:r>
              <a:rPr lang="zh-TW" altLang="zh-TW" sz="2400" b="1" dirty="0" smtClean="0">
                <a:latin typeface="微軟正黑體" panose="020B0604030504040204" pitchFamily="34" charset="-120"/>
                <a:ea typeface="微軟正黑體" panose="020B0604030504040204" pitchFamily="34" charset="-120"/>
              </a:rPr>
              <a:t>若需異</a:t>
            </a:r>
            <a:r>
              <a:rPr lang="zh-TW" altLang="zh-TW" sz="2400" b="1" dirty="0">
                <a:latin typeface="微軟正黑體" panose="020B0604030504040204" pitchFamily="34" charset="-120"/>
                <a:ea typeface="微軟正黑體" panose="020B0604030504040204" pitchFamily="34" charset="-120"/>
              </a:rPr>
              <a:t>動單位人員資料，請先至「報名試務單位基本資料維護系統</a:t>
            </a:r>
            <a:r>
              <a:rPr lang="zh-TW"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維護</a:t>
            </a:r>
            <a:r>
              <a:rPr lang="en-US" altLang="zh-TW" sz="2400" b="1" dirty="0" smtClean="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網址：</a:t>
            </a:r>
            <a:r>
              <a:rPr lang="en-US" altLang="zh-TW" sz="2400" b="1" u="sng" dirty="0">
                <a:latin typeface="微軟正黑體" panose="020B0604030504040204" pitchFamily="34" charset="-120"/>
                <a:ea typeface="微軟正黑體" panose="020B0604030504040204" pitchFamily="34" charset="-120"/>
                <a:hlinkClick r:id="rId3"/>
              </a:rPr>
              <a:t>https://sch.jctv.ntut.edu.tw/schoolinfo/login.zul</a:t>
            </a:r>
            <a:r>
              <a:rPr lang="en-US" altLang="zh-TW" sz="2400" b="1" dirty="0" smtClean="0">
                <a:latin typeface="微軟正黑體" panose="020B0604030504040204" pitchFamily="34" charset="-120"/>
                <a:ea typeface="微軟正黑體" panose="020B0604030504040204" pitchFamily="34" charset="-120"/>
              </a:rPr>
              <a:t>)</a:t>
            </a:r>
            <a:r>
              <a:rPr lang="zh-TW" altLang="zh-TW" sz="2400" b="1" dirty="0" smtClean="0">
                <a:latin typeface="微軟正黑體" panose="020B0604030504040204" pitchFamily="34" charset="-120"/>
                <a:ea typeface="微軟正黑體" panose="020B0604030504040204" pitchFamily="34" charset="-120"/>
              </a:rPr>
              <a:t> 。</a:t>
            </a:r>
            <a:endParaRPr lang="en-US" altLang="zh-TW" sz="2400" b="1" dirty="0">
              <a:latin typeface="微軟正黑體" panose="020B0604030504040204" pitchFamily="34" charset="-120"/>
              <a:ea typeface="微軟正黑體" panose="020B0604030504040204" pitchFamily="34" charset="-120"/>
            </a:endParaRPr>
          </a:p>
          <a:p>
            <a:pPr marL="0" indent="0" algn="just">
              <a:lnSpc>
                <a:spcPct val="100000"/>
              </a:lnSpc>
              <a:spcBef>
                <a:spcPts val="600"/>
              </a:spcBef>
              <a:spcAft>
                <a:spcPts val="600"/>
              </a:spcAft>
              <a:buNone/>
            </a:pPr>
            <a:r>
              <a:rPr lang="zh-TW" altLang="en-US" sz="2400" b="1" dirty="0" smtClean="0">
                <a:latin typeface="微軟正黑體" panose="020B0604030504040204" pitchFamily="34" charset="-120"/>
                <a:ea typeface="微軟正黑體" panose="020B0604030504040204" pitchFamily="34" charset="-120"/>
              </a:rPr>
              <a:t>如未</a:t>
            </a:r>
            <a:r>
              <a:rPr lang="zh-TW" altLang="en-US" sz="2400" b="1" dirty="0">
                <a:latin typeface="微軟正黑體" panose="020B0604030504040204" pitchFamily="34" charset="-120"/>
                <a:ea typeface="微軟正黑體" panose="020B0604030504040204" pitchFamily="34" charset="-120"/>
              </a:rPr>
              <a:t>收到本委員會寄</a:t>
            </a:r>
            <a:r>
              <a:rPr lang="zh-TW" altLang="en-US" sz="2400" b="1" dirty="0" smtClean="0">
                <a:latin typeface="微軟正黑體" panose="020B0604030504040204" pitchFamily="34" charset="-120"/>
                <a:ea typeface="微軟正黑體" panose="020B0604030504040204" pitchFamily="34" charset="-120"/>
              </a:rPr>
              <a:t>發提醒</a:t>
            </a:r>
            <a:r>
              <a:rPr lang="en-US" altLang="zh-TW" sz="2400" b="1" dirty="0">
                <a:latin typeface="微軟正黑體" panose="020B0604030504040204" pitchFamily="34" charset="-120"/>
                <a:ea typeface="微軟正黑體" panose="020B0604030504040204" pitchFamily="34" charset="-120"/>
              </a:rPr>
              <a:t>e-mail</a:t>
            </a:r>
            <a:r>
              <a:rPr lang="zh-TW" altLang="en-US" sz="2400" b="1" dirty="0">
                <a:latin typeface="微軟正黑體" panose="020B0604030504040204" pitchFamily="34" charset="-120"/>
                <a:ea typeface="微軟正黑體" panose="020B0604030504040204" pitchFamily="34" charset="-120"/>
              </a:rPr>
              <a:t>，請至本會</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報名試務單位基本資料維護系統</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檢視貴校聯絡資訊是否正確</a:t>
            </a:r>
            <a:r>
              <a:rPr lang="zh-TW" altLang="en-US" sz="2400" b="1" dirty="0" smtClean="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rotWithShape="1">
          <a:blip r:embed="rId4"/>
          <a:srcRect b="790"/>
          <a:stretch/>
        </p:blipFill>
        <p:spPr>
          <a:xfrm>
            <a:off x="1851348" y="3484000"/>
            <a:ext cx="8137137" cy="3201005"/>
          </a:xfrm>
          <a:prstGeom prst="rect">
            <a:avLst/>
          </a:prstGeom>
          <a:ln w="38100">
            <a:solidFill>
              <a:srgbClr val="0033CC"/>
            </a:solidFill>
          </a:ln>
        </p:spPr>
      </p:pic>
      <p:grpSp>
        <p:nvGrpSpPr>
          <p:cNvPr id="33" name="群組 32"/>
          <p:cNvGrpSpPr>
            <a:grpSpLocks noChangeAspect="1"/>
          </p:cNvGrpSpPr>
          <p:nvPr/>
        </p:nvGrpSpPr>
        <p:grpSpPr>
          <a:xfrm>
            <a:off x="8969940" y="5229996"/>
            <a:ext cx="3219221" cy="1212987"/>
            <a:chOff x="1118000" y="3233923"/>
            <a:chExt cx="6690666" cy="2521012"/>
          </a:xfrm>
        </p:grpSpPr>
        <p:sp>
          <p:nvSpPr>
            <p:cNvPr id="7" name="Freeform 55">
              <a:extLst>
                <a:ext uri="{FF2B5EF4-FFF2-40B4-BE49-F238E27FC236}">
                  <a16:creationId xmlns:a16="http://schemas.microsoft.com/office/drawing/2014/main" id="{E4370487-79A6-4C7C-859F-C9C58EF2435E}"/>
                </a:ext>
              </a:extLst>
            </p:cNvPr>
            <p:cNvSpPr/>
            <p:nvPr/>
          </p:nvSpPr>
          <p:spPr>
            <a:xfrm flipH="1">
              <a:off x="1118000" y="5336309"/>
              <a:ext cx="2595307" cy="41862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4638777"/>
                <a:gd name="connsiteY0" fmla="*/ 0 h 838698"/>
                <a:gd name="connsiteX1" fmla="*/ 0 w 4638777"/>
                <a:gd name="connsiteY1" fmla="*/ 0 h 838698"/>
                <a:gd name="connsiteX2" fmla="*/ 323850 w 4638777"/>
                <a:gd name="connsiteY2" fmla="*/ 57150 h 838698"/>
                <a:gd name="connsiteX3" fmla="*/ 238125 w 4638777"/>
                <a:gd name="connsiteY3" fmla="*/ 352425 h 838698"/>
                <a:gd name="connsiteX4" fmla="*/ 971550 w 4638777"/>
                <a:gd name="connsiteY4" fmla="*/ 257175 h 838698"/>
                <a:gd name="connsiteX5" fmla="*/ 704684 w 4638777"/>
                <a:gd name="connsiteY5" fmla="*/ 629478 h 838698"/>
                <a:gd name="connsiteX6" fmla="*/ 2524125 w 4638777"/>
                <a:gd name="connsiteY6" fmla="*/ 495300 h 838698"/>
                <a:gd name="connsiteX7" fmla="*/ 2190750 w 4638777"/>
                <a:gd name="connsiteY7" fmla="*/ 838200 h 838698"/>
                <a:gd name="connsiteX8" fmla="*/ 4638777 w 4638777"/>
                <a:gd name="connsiteY8" fmla="*/ 655550 h 838698"/>
                <a:gd name="connsiteX0" fmla="*/ 0 w 4519249"/>
                <a:gd name="connsiteY0" fmla="*/ 0 h 838698"/>
                <a:gd name="connsiteX1" fmla="*/ 0 w 4519249"/>
                <a:gd name="connsiteY1" fmla="*/ 0 h 838698"/>
                <a:gd name="connsiteX2" fmla="*/ 323850 w 4519249"/>
                <a:gd name="connsiteY2" fmla="*/ 57150 h 838698"/>
                <a:gd name="connsiteX3" fmla="*/ 238125 w 4519249"/>
                <a:gd name="connsiteY3" fmla="*/ 352425 h 838698"/>
                <a:gd name="connsiteX4" fmla="*/ 971550 w 4519249"/>
                <a:gd name="connsiteY4" fmla="*/ 257175 h 838698"/>
                <a:gd name="connsiteX5" fmla="*/ 704684 w 4519249"/>
                <a:gd name="connsiteY5" fmla="*/ 629478 h 838698"/>
                <a:gd name="connsiteX6" fmla="*/ 2524125 w 4519249"/>
                <a:gd name="connsiteY6" fmla="*/ 495300 h 838698"/>
                <a:gd name="connsiteX7" fmla="*/ 2190750 w 4519249"/>
                <a:gd name="connsiteY7" fmla="*/ 838200 h 838698"/>
                <a:gd name="connsiteX8" fmla="*/ 4519249 w 4519249"/>
                <a:gd name="connsiteY8" fmla="*/ 655550 h 838698"/>
                <a:gd name="connsiteX0" fmla="*/ 0 w 4071019"/>
                <a:gd name="connsiteY0" fmla="*/ 0 h 838698"/>
                <a:gd name="connsiteX1" fmla="*/ 0 w 4071019"/>
                <a:gd name="connsiteY1" fmla="*/ 0 h 838698"/>
                <a:gd name="connsiteX2" fmla="*/ 323850 w 4071019"/>
                <a:gd name="connsiteY2" fmla="*/ 57150 h 838698"/>
                <a:gd name="connsiteX3" fmla="*/ 238125 w 4071019"/>
                <a:gd name="connsiteY3" fmla="*/ 352425 h 838698"/>
                <a:gd name="connsiteX4" fmla="*/ 971550 w 4071019"/>
                <a:gd name="connsiteY4" fmla="*/ 257175 h 838698"/>
                <a:gd name="connsiteX5" fmla="*/ 704684 w 4071019"/>
                <a:gd name="connsiteY5" fmla="*/ 629478 h 838698"/>
                <a:gd name="connsiteX6" fmla="*/ 2524125 w 4071019"/>
                <a:gd name="connsiteY6" fmla="*/ 495300 h 838698"/>
                <a:gd name="connsiteX7" fmla="*/ 2190750 w 4071019"/>
                <a:gd name="connsiteY7" fmla="*/ 838200 h 838698"/>
                <a:gd name="connsiteX8" fmla="*/ 4071019 w 4071019"/>
                <a:gd name="connsiteY8" fmla="*/ 693716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019"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lnTo>
                    <a:pt x="4071019" y="693716"/>
                  </a:lnTo>
                </a:path>
              </a:pathLst>
            </a:custGeom>
            <a:ln w="349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ea typeface="+mj-ea"/>
              </a:endParaRPr>
            </a:p>
          </p:txBody>
        </p:sp>
        <p:grpSp>
          <p:nvGrpSpPr>
            <p:cNvPr id="9" name="Group 321">
              <a:extLst>
                <a:ext uri="{FF2B5EF4-FFF2-40B4-BE49-F238E27FC236}">
                  <a16:creationId xmlns:a16="http://schemas.microsoft.com/office/drawing/2014/main" id="{745D8E8E-7008-4B40-9F03-981B857B1C58}"/>
                </a:ext>
              </a:extLst>
            </p:cNvPr>
            <p:cNvGrpSpPr/>
            <p:nvPr/>
          </p:nvGrpSpPr>
          <p:grpSpPr>
            <a:xfrm rot="2700000">
              <a:off x="4997905" y="1238942"/>
              <a:ext cx="815779" cy="4805742"/>
              <a:chOff x="6012160" y="2713784"/>
              <a:chExt cx="713285" cy="4201951"/>
            </a:xfrm>
          </p:grpSpPr>
          <p:grpSp>
            <p:nvGrpSpPr>
              <p:cNvPr id="10" name="Group 322">
                <a:extLst>
                  <a:ext uri="{FF2B5EF4-FFF2-40B4-BE49-F238E27FC236}">
                    <a16:creationId xmlns:a16="http://schemas.microsoft.com/office/drawing/2014/main" id="{BBD6A8C0-3DA5-46B5-B30D-F6BDD1A8D559}"/>
                  </a:ext>
                </a:extLst>
              </p:cNvPr>
              <p:cNvGrpSpPr/>
              <p:nvPr/>
            </p:nvGrpSpPr>
            <p:grpSpPr>
              <a:xfrm>
                <a:off x="6012160" y="6136594"/>
                <a:ext cx="713025" cy="779141"/>
                <a:chOff x="2195736" y="5121188"/>
                <a:chExt cx="901189" cy="900100"/>
              </a:xfrm>
            </p:grpSpPr>
            <p:sp>
              <p:nvSpPr>
                <p:cNvPr id="22" name="Rectangle 8">
                  <a:extLst>
                    <a:ext uri="{FF2B5EF4-FFF2-40B4-BE49-F238E27FC236}">
                      <a16:creationId xmlns:a16="http://schemas.microsoft.com/office/drawing/2014/main" id="{E80A9481-C684-4C9F-A5FD-60291E1AF7DC}"/>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3" name="Rectangle 8">
                  <a:extLst>
                    <a:ext uri="{FF2B5EF4-FFF2-40B4-BE49-F238E27FC236}">
                      <a16:creationId xmlns:a16="http://schemas.microsoft.com/office/drawing/2014/main" id="{0C3132E8-58E3-41A8-8F5F-7239D32FE4E9}"/>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4" name="Rectangle 8">
                  <a:extLst>
                    <a:ext uri="{FF2B5EF4-FFF2-40B4-BE49-F238E27FC236}">
                      <a16:creationId xmlns:a16="http://schemas.microsoft.com/office/drawing/2014/main" id="{32A38511-E50D-46B6-AD27-C6BE7C3E887A}"/>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5" name="Rectangle 8">
                  <a:extLst>
                    <a:ext uri="{FF2B5EF4-FFF2-40B4-BE49-F238E27FC236}">
                      <a16:creationId xmlns:a16="http://schemas.microsoft.com/office/drawing/2014/main" id="{D84B6AE1-1969-4BB8-BD9B-6445D93CBA7C}"/>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6" name="Rectangle 8">
                  <a:extLst>
                    <a:ext uri="{FF2B5EF4-FFF2-40B4-BE49-F238E27FC236}">
                      <a16:creationId xmlns:a16="http://schemas.microsoft.com/office/drawing/2014/main" id="{C20CD5BC-BF07-43D7-A4E8-913BF43871A3}"/>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accent6">
                        <a:lumMod val="50000"/>
                      </a:schemeClr>
                    </a:gs>
                    <a:gs pos="100000">
                      <a:schemeClr val="accent6">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grpSp>
          <p:grpSp>
            <p:nvGrpSpPr>
              <p:cNvPr id="11" name="Group 323">
                <a:extLst>
                  <a:ext uri="{FF2B5EF4-FFF2-40B4-BE49-F238E27FC236}">
                    <a16:creationId xmlns:a16="http://schemas.microsoft.com/office/drawing/2014/main" id="{9F1D0E7E-3380-46B3-8D41-66B0ABA8F21D}"/>
                  </a:ext>
                </a:extLst>
              </p:cNvPr>
              <p:cNvGrpSpPr/>
              <p:nvPr/>
            </p:nvGrpSpPr>
            <p:grpSpPr>
              <a:xfrm>
                <a:off x="6012160" y="2852936"/>
                <a:ext cx="713025" cy="3354284"/>
                <a:chOff x="6012160" y="2852936"/>
                <a:chExt cx="713025" cy="3354284"/>
              </a:xfrm>
            </p:grpSpPr>
            <p:grpSp>
              <p:nvGrpSpPr>
                <p:cNvPr id="14" name="Group 326">
                  <a:extLst>
                    <a:ext uri="{FF2B5EF4-FFF2-40B4-BE49-F238E27FC236}">
                      <a16:creationId xmlns:a16="http://schemas.microsoft.com/office/drawing/2014/main" id="{B30E3A3A-F31E-4998-ADED-EA8D32263DC7}"/>
                    </a:ext>
                  </a:extLst>
                </p:cNvPr>
                <p:cNvGrpSpPr/>
                <p:nvPr/>
              </p:nvGrpSpPr>
              <p:grpSpPr>
                <a:xfrm>
                  <a:off x="6012160" y="5085257"/>
                  <a:ext cx="713025" cy="1121963"/>
                  <a:chOff x="6012160" y="5085257"/>
                  <a:chExt cx="713025" cy="1121963"/>
                </a:xfrm>
              </p:grpSpPr>
              <p:sp>
                <p:nvSpPr>
                  <p:cNvPr id="19" name="Rectangle 2">
                    <a:extLst>
                      <a:ext uri="{FF2B5EF4-FFF2-40B4-BE49-F238E27FC236}">
                        <a16:creationId xmlns:a16="http://schemas.microsoft.com/office/drawing/2014/main" id="{BA98208D-C4CA-4964-AB0C-7DB35BFAFE0A}"/>
                      </a:ext>
                    </a:extLst>
                  </p:cNvPr>
                  <p:cNvSpPr/>
                  <p:nvPr/>
                </p:nvSpPr>
                <p:spPr>
                  <a:xfrm>
                    <a:off x="6012160"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0" name="Rectangle 2">
                    <a:extLst>
                      <a:ext uri="{FF2B5EF4-FFF2-40B4-BE49-F238E27FC236}">
                        <a16:creationId xmlns:a16="http://schemas.microsoft.com/office/drawing/2014/main" id="{EDDF3A44-402F-424E-A3BA-7A5381A73EFC}"/>
                      </a:ext>
                    </a:extLst>
                  </p:cNvPr>
                  <p:cNvSpPr/>
                  <p:nvPr/>
                </p:nvSpPr>
                <p:spPr>
                  <a:xfrm>
                    <a:off x="624987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1" name="Rectangle 2">
                    <a:extLst>
                      <a:ext uri="{FF2B5EF4-FFF2-40B4-BE49-F238E27FC236}">
                        <a16:creationId xmlns:a16="http://schemas.microsoft.com/office/drawing/2014/main" id="{32F1CB14-296C-49E6-9693-6EB8BFCDF868}"/>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grpSp>
            <p:grpSp>
              <p:nvGrpSpPr>
                <p:cNvPr id="15" name="Group 327">
                  <a:extLst>
                    <a:ext uri="{FF2B5EF4-FFF2-40B4-BE49-F238E27FC236}">
                      <a16:creationId xmlns:a16="http://schemas.microsoft.com/office/drawing/2014/main" id="{4C7B1429-7039-4018-B766-FEAE6C4CB7C7}"/>
                    </a:ext>
                  </a:extLst>
                </p:cNvPr>
                <p:cNvGrpSpPr/>
                <p:nvPr/>
              </p:nvGrpSpPr>
              <p:grpSpPr>
                <a:xfrm>
                  <a:off x="6012160" y="2852936"/>
                  <a:ext cx="713025" cy="2232322"/>
                  <a:chOff x="6012160" y="2852936"/>
                  <a:chExt cx="713025" cy="2232322"/>
                </a:xfrm>
              </p:grpSpPr>
              <p:sp>
                <p:nvSpPr>
                  <p:cNvPr id="16" name="Rectangle 328">
                    <a:extLst>
                      <a:ext uri="{FF2B5EF4-FFF2-40B4-BE49-F238E27FC236}">
                        <a16:creationId xmlns:a16="http://schemas.microsoft.com/office/drawing/2014/main" id="{429B5F36-81AE-4CB2-8B41-2C3A782EFEB5}"/>
                      </a:ext>
                    </a:extLst>
                  </p:cNvPr>
                  <p:cNvSpPr/>
                  <p:nvPr/>
                </p:nvSpPr>
                <p:spPr>
                  <a:xfrm>
                    <a:off x="6487585" y="2852936"/>
                    <a:ext cx="237600" cy="22323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17" name="Rectangle 329">
                    <a:extLst>
                      <a:ext uri="{FF2B5EF4-FFF2-40B4-BE49-F238E27FC236}">
                        <a16:creationId xmlns:a16="http://schemas.microsoft.com/office/drawing/2014/main" id="{15441CDA-C7F7-465B-BD9D-32AE22928B5B}"/>
                      </a:ext>
                    </a:extLst>
                  </p:cNvPr>
                  <p:cNvSpPr/>
                  <p:nvPr/>
                </p:nvSpPr>
                <p:spPr>
                  <a:xfrm>
                    <a:off x="6250133" y="2852936"/>
                    <a:ext cx="237600" cy="223232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18" name="Rectangle 330">
                    <a:extLst>
                      <a:ext uri="{FF2B5EF4-FFF2-40B4-BE49-F238E27FC236}">
                        <a16:creationId xmlns:a16="http://schemas.microsoft.com/office/drawing/2014/main" id="{6CE06192-90DD-4B29-B936-04A78A86EC16}"/>
                      </a:ext>
                    </a:extLst>
                  </p:cNvPr>
                  <p:cNvSpPr/>
                  <p:nvPr/>
                </p:nvSpPr>
                <p:spPr>
                  <a:xfrm>
                    <a:off x="6012160" y="2852936"/>
                    <a:ext cx="237600" cy="223232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grpSp>
          </p:grpSp>
          <p:sp>
            <p:nvSpPr>
              <p:cNvPr id="12" name="Hexagon 1">
                <a:extLst>
                  <a:ext uri="{FF2B5EF4-FFF2-40B4-BE49-F238E27FC236}">
                    <a16:creationId xmlns:a16="http://schemas.microsoft.com/office/drawing/2014/main" id="{C1209EB4-52F2-4093-9B56-87D13BEED4D0}"/>
                  </a:ext>
                </a:extLst>
              </p:cNvPr>
              <p:cNvSpPr/>
              <p:nvPr/>
            </p:nvSpPr>
            <p:spPr>
              <a:xfrm rot="10800000" flipH="1" flipV="1">
                <a:off x="6012421" y="2713784"/>
                <a:ext cx="713024" cy="278304"/>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5"/>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13" name="Oval 325">
                <a:extLst>
                  <a:ext uri="{FF2B5EF4-FFF2-40B4-BE49-F238E27FC236}">
                    <a16:creationId xmlns:a16="http://schemas.microsoft.com/office/drawing/2014/main" id="{397578DD-85BE-434B-AA9B-5FB1EB55238A}"/>
                  </a:ext>
                </a:extLst>
              </p:cNvPr>
              <p:cNvSpPr/>
              <p:nvPr/>
            </p:nvSpPr>
            <p:spPr>
              <a:xfrm>
                <a:off x="6270232" y="2798936"/>
                <a:ext cx="197403"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grpSp>
      </p:grpSp>
      <p:grpSp>
        <p:nvGrpSpPr>
          <p:cNvPr id="38" name="群組 37"/>
          <p:cNvGrpSpPr>
            <a:grpSpLocks noChangeAspect="1"/>
          </p:cNvGrpSpPr>
          <p:nvPr/>
        </p:nvGrpSpPr>
        <p:grpSpPr>
          <a:xfrm>
            <a:off x="131469" y="-142173"/>
            <a:ext cx="3945252" cy="1888963"/>
            <a:chOff x="14921" y="-215186"/>
            <a:chExt cx="4931565" cy="2361204"/>
          </a:xfrm>
        </p:grpSpPr>
        <p:sp>
          <p:nvSpPr>
            <p:cNvPr id="34" name="Graphic 6" descr="Key">
              <a:extLst>
                <a:ext uri="{FF2B5EF4-FFF2-40B4-BE49-F238E27FC236}">
                  <a16:creationId xmlns:a16="http://schemas.microsoft.com/office/drawing/2014/main" id="{D62AD9E5-164F-B44D-AB08-508A65A621E2}"/>
                </a:ext>
              </a:extLst>
            </p:cNvPr>
            <p:cNvSpPr/>
            <p:nvPr/>
          </p:nvSpPr>
          <p:spPr>
            <a:xfrm rot="20461856">
              <a:off x="2470180" y="326875"/>
              <a:ext cx="2476306" cy="1404109"/>
            </a:xfrm>
            <a:custGeom>
              <a:avLst/>
              <a:gdLst>
                <a:gd name="connsiteX0" fmla="*/ 3140359 w 4567794"/>
                <a:gd name="connsiteY0" fmla="*/ 1271716 h 2180083"/>
                <a:gd name="connsiteX1" fmla="*/ 3477753 w 4567794"/>
                <a:gd name="connsiteY1" fmla="*/ 1609110 h 2180083"/>
                <a:gd name="connsiteX2" fmla="*/ 3815147 w 4567794"/>
                <a:gd name="connsiteY2" fmla="*/ 1271716 h 2180083"/>
                <a:gd name="connsiteX3" fmla="*/ 4152541 w 4567794"/>
                <a:gd name="connsiteY3" fmla="*/ 1609110 h 2180083"/>
                <a:gd name="connsiteX4" fmla="*/ 4567795 w 4567794"/>
                <a:gd name="connsiteY4" fmla="*/ 1090042 h 2180083"/>
                <a:gd name="connsiteX5" fmla="*/ 4152541 w 4567794"/>
                <a:gd name="connsiteY5" fmla="*/ 570974 h 2180083"/>
                <a:gd name="connsiteX6" fmla="*/ 2050317 w 4567794"/>
                <a:gd name="connsiteY6" fmla="*/ 570974 h 2180083"/>
                <a:gd name="connsiteX7" fmla="*/ 1090042 w 4567794"/>
                <a:gd name="connsiteY7" fmla="*/ 0 h 2180083"/>
                <a:gd name="connsiteX8" fmla="*/ 0 w 4567794"/>
                <a:gd name="connsiteY8" fmla="*/ 1090042 h 2180083"/>
                <a:gd name="connsiteX9" fmla="*/ 1090042 w 4567794"/>
                <a:gd name="connsiteY9" fmla="*/ 2180084 h 2180083"/>
                <a:gd name="connsiteX10" fmla="*/ 2050317 w 4567794"/>
                <a:gd name="connsiteY10" fmla="*/ 1609110 h 2180083"/>
                <a:gd name="connsiteX11" fmla="*/ 2387711 w 4567794"/>
                <a:gd name="connsiteY11" fmla="*/ 1609110 h 2180083"/>
                <a:gd name="connsiteX12" fmla="*/ 2595338 w 4567794"/>
                <a:gd name="connsiteY12" fmla="*/ 1401483 h 2180083"/>
                <a:gd name="connsiteX13" fmla="*/ 2802965 w 4567794"/>
                <a:gd name="connsiteY13" fmla="*/ 1609110 h 2180083"/>
                <a:gd name="connsiteX14" fmla="*/ 3140359 w 4567794"/>
                <a:gd name="connsiteY14" fmla="*/ 1271716 h 2180083"/>
                <a:gd name="connsiteX15" fmla="*/ 622881 w 4567794"/>
                <a:gd name="connsiteY15" fmla="*/ 1401483 h 2180083"/>
                <a:gd name="connsiteX16" fmla="*/ 311441 w 4567794"/>
                <a:gd name="connsiteY16" fmla="*/ 1090042 h 2180083"/>
                <a:gd name="connsiteX17" fmla="*/ 622881 w 4567794"/>
                <a:gd name="connsiteY17" fmla="*/ 778601 h 2180083"/>
                <a:gd name="connsiteX18" fmla="*/ 934322 w 4567794"/>
                <a:gd name="connsiteY18" fmla="*/ 1090042 h 2180083"/>
                <a:gd name="connsiteX19" fmla="*/ 622881 w 4567794"/>
                <a:gd name="connsiteY19" fmla="*/ 1401483 h 21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7794" h="2180083">
                  <a:moveTo>
                    <a:pt x="3140359" y="1271716"/>
                  </a:moveTo>
                  <a:lnTo>
                    <a:pt x="3477753" y="1609110"/>
                  </a:lnTo>
                  <a:lnTo>
                    <a:pt x="3815147" y="1271716"/>
                  </a:lnTo>
                  <a:lnTo>
                    <a:pt x="4152541" y="1609110"/>
                  </a:lnTo>
                  <a:lnTo>
                    <a:pt x="4567795" y="1090042"/>
                  </a:lnTo>
                  <a:lnTo>
                    <a:pt x="4152541" y="570974"/>
                  </a:lnTo>
                  <a:lnTo>
                    <a:pt x="2050317" y="570974"/>
                  </a:lnTo>
                  <a:cubicBezTo>
                    <a:pt x="1863453" y="228390"/>
                    <a:pt x="1505296" y="0"/>
                    <a:pt x="1090042" y="0"/>
                  </a:cubicBezTo>
                  <a:cubicBezTo>
                    <a:pt x="487924" y="0"/>
                    <a:pt x="0" y="487924"/>
                    <a:pt x="0" y="1090042"/>
                  </a:cubicBezTo>
                  <a:cubicBezTo>
                    <a:pt x="0" y="1692160"/>
                    <a:pt x="487924" y="2180084"/>
                    <a:pt x="1090042" y="2180084"/>
                  </a:cubicBezTo>
                  <a:cubicBezTo>
                    <a:pt x="1505296" y="2180084"/>
                    <a:pt x="1863453" y="1951694"/>
                    <a:pt x="2050317" y="1609110"/>
                  </a:cubicBezTo>
                  <a:lnTo>
                    <a:pt x="2387711" y="1609110"/>
                  </a:lnTo>
                  <a:lnTo>
                    <a:pt x="2595338" y="1401483"/>
                  </a:lnTo>
                  <a:lnTo>
                    <a:pt x="2802965" y="1609110"/>
                  </a:lnTo>
                  <a:lnTo>
                    <a:pt x="3140359" y="1271716"/>
                  </a:lnTo>
                  <a:close/>
                  <a:moveTo>
                    <a:pt x="622881" y="1401483"/>
                  </a:moveTo>
                  <a:cubicBezTo>
                    <a:pt x="451589" y="1401483"/>
                    <a:pt x="311441" y="1261334"/>
                    <a:pt x="311441" y="1090042"/>
                  </a:cubicBezTo>
                  <a:cubicBezTo>
                    <a:pt x="311441" y="918750"/>
                    <a:pt x="451589" y="778601"/>
                    <a:pt x="622881" y="778601"/>
                  </a:cubicBezTo>
                  <a:cubicBezTo>
                    <a:pt x="794173" y="778601"/>
                    <a:pt x="934322" y="918750"/>
                    <a:pt x="934322" y="1090042"/>
                  </a:cubicBezTo>
                  <a:cubicBezTo>
                    <a:pt x="934322" y="1261334"/>
                    <a:pt x="794173" y="1401483"/>
                    <a:pt x="622881" y="1401483"/>
                  </a:cubicBezTo>
                  <a:close/>
                </a:path>
              </a:pathLst>
            </a:custGeom>
            <a:solidFill>
              <a:schemeClr val="bg1">
                <a:lumMod val="65000"/>
              </a:schemeClr>
            </a:solidFill>
            <a:ln w="51891" cap="flat">
              <a:noFill/>
              <a:prstDash val="solid"/>
              <a:miter/>
            </a:ln>
          </p:spPr>
          <p:txBody>
            <a:bodyPr rtlCol="0" anchor="ctr"/>
            <a:lstStyle/>
            <a:p>
              <a:endParaRPr lang="en-US" sz="1350"/>
            </a:p>
          </p:txBody>
        </p:sp>
        <p:sp>
          <p:nvSpPr>
            <p:cNvPr id="35" name="Graphic 39" descr="Tag">
              <a:extLst>
                <a:ext uri="{FF2B5EF4-FFF2-40B4-BE49-F238E27FC236}">
                  <a16:creationId xmlns:a16="http://schemas.microsoft.com/office/drawing/2014/main" id="{8171F4A3-C275-0345-B20A-E7B11BB47D97}"/>
                </a:ext>
              </a:extLst>
            </p:cNvPr>
            <p:cNvSpPr/>
            <p:nvPr/>
          </p:nvSpPr>
          <p:spPr>
            <a:xfrm rot="9109083">
              <a:off x="14921" y="-215186"/>
              <a:ext cx="2398460" cy="2361204"/>
            </a:xfrm>
            <a:custGeom>
              <a:avLst/>
              <a:gdLst>
                <a:gd name="connsiteX0" fmla="*/ 860683 w 3012389"/>
                <a:gd name="connsiteY0" fmla="*/ 1204956 h 3184526"/>
                <a:gd name="connsiteX1" fmla="*/ 688546 w 3012389"/>
                <a:gd name="connsiteY1" fmla="*/ 1032819 h 3184526"/>
                <a:gd name="connsiteX2" fmla="*/ 770311 w 3012389"/>
                <a:gd name="connsiteY2" fmla="*/ 886503 h 3184526"/>
                <a:gd name="connsiteX3" fmla="*/ 774614 w 3012389"/>
                <a:gd name="connsiteY3" fmla="*/ 989785 h 3184526"/>
                <a:gd name="connsiteX4" fmla="*/ 860683 w 3012389"/>
                <a:gd name="connsiteY4" fmla="*/ 1075853 h 3184526"/>
                <a:gd name="connsiteX5" fmla="*/ 946751 w 3012389"/>
                <a:gd name="connsiteY5" fmla="*/ 989785 h 3184526"/>
                <a:gd name="connsiteX6" fmla="*/ 942448 w 3012389"/>
                <a:gd name="connsiteY6" fmla="*/ 882200 h 3184526"/>
                <a:gd name="connsiteX7" fmla="*/ 1032819 w 3012389"/>
                <a:gd name="connsiteY7" fmla="*/ 1032819 h 3184526"/>
                <a:gd name="connsiteX8" fmla="*/ 860683 w 3012389"/>
                <a:gd name="connsiteY8" fmla="*/ 1204956 h 3184526"/>
                <a:gd name="connsiteX9" fmla="*/ 2977962 w 3012389"/>
                <a:gd name="connsiteY9" fmla="*/ 1945143 h 3184526"/>
                <a:gd name="connsiteX10" fmla="*/ 1773006 w 3012389"/>
                <a:gd name="connsiteY10" fmla="*/ 740187 h 3184526"/>
                <a:gd name="connsiteX11" fmla="*/ 1652511 w 3012389"/>
                <a:gd name="connsiteY11" fmla="*/ 688546 h 3184526"/>
                <a:gd name="connsiteX12" fmla="*/ 912324 w 3012389"/>
                <a:gd name="connsiteY12" fmla="*/ 688546 h 3184526"/>
                <a:gd name="connsiteX13" fmla="*/ 619692 w 3012389"/>
                <a:gd name="connsiteY13" fmla="*/ 430341 h 3184526"/>
                <a:gd name="connsiteX14" fmla="*/ 469072 w 3012389"/>
                <a:gd name="connsiteY14" fmla="*/ 404521 h 3184526"/>
                <a:gd name="connsiteX15" fmla="*/ 172137 w 3012389"/>
                <a:gd name="connsiteY15" fmla="*/ 86068 h 3184526"/>
                <a:gd name="connsiteX16" fmla="*/ 86068 w 3012389"/>
                <a:gd name="connsiteY16" fmla="*/ 0 h 3184526"/>
                <a:gd name="connsiteX17" fmla="*/ 0 w 3012389"/>
                <a:gd name="connsiteY17" fmla="*/ 86068 h 3184526"/>
                <a:gd name="connsiteX18" fmla="*/ 443252 w 3012389"/>
                <a:gd name="connsiteY18" fmla="*/ 576657 h 3184526"/>
                <a:gd name="connsiteX19" fmla="*/ 589568 w 3012389"/>
                <a:gd name="connsiteY19" fmla="*/ 602478 h 3184526"/>
                <a:gd name="connsiteX20" fmla="*/ 740187 w 3012389"/>
                <a:gd name="connsiteY20" fmla="*/ 714367 h 3184526"/>
                <a:gd name="connsiteX21" fmla="*/ 520713 w 3012389"/>
                <a:gd name="connsiteY21" fmla="*/ 1037123 h 3184526"/>
                <a:gd name="connsiteX22" fmla="*/ 520713 w 3012389"/>
                <a:gd name="connsiteY22" fmla="*/ 1824647 h 3184526"/>
                <a:gd name="connsiteX23" fmla="*/ 572354 w 3012389"/>
                <a:gd name="connsiteY23" fmla="*/ 1945143 h 3184526"/>
                <a:gd name="connsiteX24" fmla="*/ 1777310 w 3012389"/>
                <a:gd name="connsiteY24" fmla="*/ 3150099 h 3184526"/>
                <a:gd name="connsiteX25" fmla="*/ 1893502 w 3012389"/>
                <a:gd name="connsiteY25" fmla="*/ 3197437 h 3184526"/>
                <a:gd name="connsiteX26" fmla="*/ 2013998 w 3012389"/>
                <a:gd name="connsiteY26" fmla="*/ 3145795 h 3184526"/>
                <a:gd name="connsiteX27" fmla="*/ 2973659 w 3012389"/>
                <a:gd name="connsiteY27" fmla="*/ 2186134 h 3184526"/>
                <a:gd name="connsiteX28" fmla="*/ 2977962 w 3012389"/>
                <a:gd name="connsiteY28" fmla="*/ 1945143 h 31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2389" h="3184526">
                  <a:moveTo>
                    <a:pt x="860683" y="1204956"/>
                  </a:moveTo>
                  <a:cubicBezTo>
                    <a:pt x="766008" y="1204956"/>
                    <a:pt x="688546" y="1127494"/>
                    <a:pt x="688546" y="1032819"/>
                  </a:cubicBezTo>
                  <a:cubicBezTo>
                    <a:pt x="688546" y="972571"/>
                    <a:pt x="722973" y="916627"/>
                    <a:pt x="770311" y="886503"/>
                  </a:cubicBezTo>
                  <a:cubicBezTo>
                    <a:pt x="770311" y="916627"/>
                    <a:pt x="774614" y="951054"/>
                    <a:pt x="774614" y="989785"/>
                  </a:cubicBezTo>
                  <a:cubicBezTo>
                    <a:pt x="774614" y="1037123"/>
                    <a:pt x="813345" y="1075853"/>
                    <a:pt x="860683" y="1075853"/>
                  </a:cubicBezTo>
                  <a:cubicBezTo>
                    <a:pt x="908020" y="1075853"/>
                    <a:pt x="946751" y="1037123"/>
                    <a:pt x="946751" y="989785"/>
                  </a:cubicBezTo>
                  <a:cubicBezTo>
                    <a:pt x="946751" y="951054"/>
                    <a:pt x="946751" y="916627"/>
                    <a:pt x="942448" y="882200"/>
                  </a:cubicBezTo>
                  <a:cubicBezTo>
                    <a:pt x="994088" y="912324"/>
                    <a:pt x="1032819" y="968268"/>
                    <a:pt x="1032819" y="1032819"/>
                  </a:cubicBezTo>
                  <a:cubicBezTo>
                    <a:pt x="1032819" y="1127494"/>
                    <a:pt x="955358" y="1204956"/>
                    <a:pt x="860683" y="1204956"/>
                  </a:cubicBezTo>
                  <a:close/>
                  <a:moveTo>
                    <a:pt x="2977962" y="1945143"/>
                  </a:moveTo>
                  <a:lnTo>
                    <a:pt x="1773006" y="740187"/>
                  </a:lnTo>
                  <a:cubicBezTo>
                    <a:pt x="1738579" y="705760"/>
                    <a:pt x="1695545" y="688546"/>
                    <a:pt x="1652511" y="688546"/>
                  </a:cubicBezTo>
                  <a:lnTo>
                    <a:pt x="912324" y="688546"/>
                  </a:lnTo>
                  <a:cubicBezTo>
                    <a:pt x="864986" y="537927"/>
                    <a:pt x="774614" y="460465"/>
                    <a:pt x="619692" y="430341"/>
                  </a:cubicBezTo>
                  <a:cubicBezTo>
                    <a:pt x="563747" y="421735"/>
                    <a:pt x="516410" y="413128"/>
                    <a:pt x="469072" y="404521"/>
                  </a:cubicBezTo>
                  <a:cubicBezTo>
                    <a:pt x="223778" y="370094"/>
                    <a:pt x="172137" y="361487"/>
                    <a:pt x="172137" y="86068"/>
                  </a:cubicBezTo>
                  <a:cubicBezTo>
                    <a:pt x="172137" y="38731"/>
                    <a:pt x="133406" y="0"/>
                    <a:pt x="86068" y="0"/>
                  </a:cubicBezTo>
                  <a:cubicBezTo>
                    <a:pt x="38731" y="0"/>
                    <a:pt x="0" y="38731"/>
                    <a:pt x="0" y="86068"/>
                  </a:cubicBezTo>
                  <a:cubicBezTo>
                    <a:pt x="0" y="490589"/>
                    <a:pt x="159226" y="533623"/>
                    <a:pt x="443252" y="576657"/>
                  </a:cubicBezTo>
                  <a:cubicBezTo>
                    <a:pt x="486286" y="585264"/>
                    <a:pt x="533623" y="589568"/>
                    <a:pt x="589568" y="602478"/>
                  </a:cubicBezTo>
                  <a:cubicBezTo>
                    <a:pt x="645512" y="615388"/>
                    <a:pt x="705760" y="623995"/>
                    <a:pt x="740187" y="714367"/>
                  </a:cubicBezTo>
                  <a:cubicBezTo>
                    <a:pt x="611085" y="766008"/>
                    <a:pt x="520713" y="890807"/>
                    <a:pt x="520713" y="1037123"/>
                  </a:cubicBezTo>
                  <a:lnTo>
                    <a:pt x="520713" y="1824647"/>
                  </a:lnTo>
                  <a:cubicBezTo>
                    <a:pt x="520713" y="1871985"/>
                    <a:pt x="537927" y="1915019"/>
                    <a:pt x="572354" y="1945143"/>
                  </a:cubicBezTo>
                  <a:lnTo>
                    <a:pt x="1777310" y="3150099"/>
                  </a:lnTo>
                  <a:cubicBezTo>
                    <a:pt x="1807434" y="3184526"/>
                    <a:pt x="1850468" y="3197437"/>
                    <a:pt x="1893502" y="3197437"/>
                  </a:cubicBezTo>
                  <a:cubicBezTo>
                    <a:pt x="1936536" y="3197437"/>
                    <a:pt x="1979570" y="3180223"/>
                    <a:pt x="2013998" y="3145795"/>
                  </a:cubicBezTo>
                  <a:lnTo>
                    <a:pt x="2973659" y="2186134"/>
                  </a:lnTo>
                  <a:cubicBezTo>
                    <a:pt x="3042513" y="2121583"/>
                    <a:pt x="3042513" y="2009694"/>
                    <a:pt x="2977962" y="1945143"/>
                  </a:cubicBezTo>
                  <a:close/>
                </a:path>
              </a:pathLst>
            </a:custGeom>
            <a:solidFill>
              <a:schemeClr val="accent4"/>
            </a:solidFill>
            <a:ln w="42962" cap="flat">
              <a:noFill/>
              <a:prstDash val="solid"/>
              <a:miter/>
            </a:ln>
            <a:effectLst>
              <a:outerShdw blurRad="50800" dist="38100" dir="2700000" algn="tl" rotWithShape="0">
                <a:prstClr val="black">
                  <a:alpha val="40000"/>
                </a:prstClr>
              </a:outerShdw>
            </a:effectLst>
          </p:spPr>
          <p:txBody>
            <a:bodyPr rtlCol="0" anchor="ctr"/>
            <a:lstStyle/>
            <a:p>
              <a:endParaRPr lang="en-US" sz="1350"/>
            </a:p>
          </p:txBody>
        </p:sp>
        <p:sp>
          <p:nvSpPr>
            <p:cNvPr id="37" name="Freeform: Shape 28">
              <a:extLst>
                <a:ext uri="{FF2B5EF4-FFF2-40B4-BE49-F238E27FC236}">
                  <a16:creationId xmlns:a16="http://schemas.microsoft.com/office/drawing/2014/main" id="{BD9999FD-E3DA-4E60-A4CF-B726F33C4A5B}"/>
                </a:ext>
              </a:extLst>
            </p:cNvPr>
            <p:cNvSpPr/>
            <p:nvPr/>
          </p:nvSpPr>
          <p:spPr>
            <a:xfrm>
              <a:off x="1474545" y="794704"/>
              <a:ext cx="331778" cy="535949"/>
            </a:xfrm>
            <a:custGeom>
              <a:avLst/>
              <a:gdLst>
                <a:gd name="connsiteX0" fmla="*/ 124418 w 331778"/>
                <a:gd name="connsiteY0" fmla="*/ 497667 h 535949"/>
                <a:gd name="connsiteX1" fmla="*/ 207364 w 331778"/>
                <a:gd name="connsiteY1" fmla="*/ 497667 h 535949"/>
                <a:gd name="connsiteX2" fmla="*/ 165891 w 331778"/>
                <a:gd name="connsiteY2" fmla="*/ 535949 h 535949"/>
                <a:gd name="connsiteX3" fmla="*/ 124418 w 331778"/>
                <a:gd name="connsiteY3" fmla="*/ 497667 h 535949"/>
                <a:gd name="connsiteX4" fmla="*/ 102087 w 331778"/>
                <a:gd name="connsiteY4" fmla="*/ 433864 h 535949"/>
                <a:gd name="connsiteX5" fmla="*/ 229693 w 331778"/>
                <a:gd name="connsiteY5" fmla="*/ 433864 h 535949"/>
                <a:gd name="connsiteX6" fmla="*/ 248834 w 331778"/>
                <a:gd name="connsiteY6" fmla="*/ 453006 h 535949"/>
                <a:gd name="connsiteX7" fmla="*/ 229693 w 331778"/>
                <a:gd name="connsiteY7" fmla="*/ 472146 h 535949"/>
                <a:gd name="connsiteX8" fmla="*/ 102087 w 331778"/>
                <a:gd name="connsiteY8" fmla="*/ 472146 h 535949"/>
                <a:gd name="connsiteX9" fmla="*/ 82945 w 331778"/>
                <a:gd name="connsiteY9" fmla="*/ 453006 h 535949"/>
                <a:gd name="connsiteX10" fmla="*/ 102087 w 331778"/>
                <a:gd name="connsiteY10" fmla="*/ 433864 h 535949"/>
                <a:gd name="connsiteX11" fmla="*/ 102087 w 331778"/>
                <a:gd name="connsiteY11" fmla="*/ 370060 h 535949"/>
                <a:gd name="connsiteX12" fmla="*/ 229693 w 331778"/>
                <a:gd name="connsiteY12" fmla="*/ 370060 h 535949"/>
                <a:gd name="connsiteX13" fmla="*/ 248834 w 331778"/>
                <a:gd name="connsiteY13" fmla="*/ 389202 h 535949"/>
                <a:gd name="connsiteX14" fmla="*/ 229693 w 331778"/>
                <a:gd name="connsiteY14" fmla="*/ 408342 h 535949"/>
                <a:gd name="connsiteX15" fmla="*/ 102087 w 331778"/>
                <a:gd name="connsiteY15" fmla="*/ 408342 h 535949"/>
                <a:gd name="connsiteX16" fmla="*/ 82945 w 331778"/>
                <a:gd name="connsiteY16" fmla="*/ 389202 h 535949"/>
                <a:gd name="connsiteX17" fmla="*/ 102087 w 331778"/>
                <a:gd name="connsiteY17" fmla="*/ 370060 h 535949"/>
                <a:gd name="connsiteX18" fmla="*/ 166528 w 331778"/>
                <a:gd name="connsiteY18" fmla="*/ 37644 h 535949"/>
                <a:gd name="connsiteX19" fmla="*/ 38920 w 331778"/>
                <a:gd name="connsiteY19" fmla="*/ 163975 h 535949"/>
                <a:gd name="connsiteX20" fmla="*/ 38920 w 331778"/>
                <a:gd name="connsiteY20" fmla="*/ 169079 h 535949"/>
                <a:gd name="connsiteX21" fmla="*/ 47853 w 331778"/>
                <a:gd name="connsiteY21" fmla="*/ 213742 h 535949"/>
                <a:gd name="connsiteX22" fmla="*/ 69545 w 331778"/>
                <a:gd name="connsiteY22" fmla="*/ 248835 h 535949"/>
                <a:gd name="connsiteX23" fmla="*/ 106552 w 331778"/>
                <a:gd name="connsiteY23" fmla="*/ 306258 h 535949"/>
                <a:gd name="connsiteX24" fmla="*/ 165889 w 331778"/>
                <a:gd name="connsiteY24" fmla="*/ 306258 h 535949"/>
                <a:gd name="connsiteX25" fmla="*/ 225865 w 331778"/>
                <a:gd name="connsiteY25" fmla="*/ 306258 h 535949"/>
                <a:gd name="connsiteX26" fmla="*/ 262871 w 331778"/>
                <a:gd name="connsiteY26" fmla="*/ 248835 h 535949"/>
                <a:gd name="connsiteX27" fmla="*/ 284564 w 331778"/>
                <a:gd name="connsiteY27" fmla="*/ 213742 h 535949"/>
                <a:gd name="connsiteX28" fmla="*/ 293496 w 331778"/>
                <a:gd name="connsiteY28" fmla="*/ 169079 h 535949"/>
                <a:gd name="connsiteX29" fmla="*/ 294134 w 331778"/>
                <a:gd name="connsiteY29" fmla="*/ 169079 h 535949"/>
                <a:gd name="connsiteX30" fmla="*/ 294134 w 331778"/>
                <a:gd name="connsiteY30" fmla="*/ 163975 h 535949"/>
                <a:gd name="connsiteX31" fmla="*/ 166528 w 331778"/>
                <a:gd name="connsiteY31" fmla="*/ 37644 h 535949"/>
                <a:gd name="connsiteX32" fmla="*/ 165889 w 331778"/>
                <a:gd name="connsiteY32" fmla="*/ 0 h 535949"/>
                <a:gd name="connsiteX33" fmla="*/ 331778 w 331778"/>
                <a:gd name="connsiteY33" fmla="*/ 163975 h 535949"/>
                <a:gd name="connsiteX34" fmla="*/ 331778 w 331778"/>
                <a:gd name="connsiteY34" fmla="*/ 169717 h 535949"/>
                <a:gd name="connsiteX35" fmla="*/ 320294 w 331778"/>
                <a:gd name="connsiteY35" fmla="*/ 227141 h 535949"/>
                <a:gd name="connsiteX36" fmla="*/ 291582 w 331778"/>
                <a:gd name="connsiteY36" fmla="*/ 274356 h 535949"/>
                <a:gd name="connsiteX37" fmla="*/ 252662 w 331778"/>
                <a:gd name="connsiteY37" fmla="*/ 337521 h 535949"/>
                <a:gd name="connsiteX38" fmla="*/ 241177 w 331778"/>
                <a:gd name="connsiteY38" fmla="*/ 344540 h 535949"/>
                <a:gd name="connsiteX39" fmla="*/ 90601 w 331778"/>
                <a:gd name="connsiteY39" fmla="*/ 344540 h 535949"/>
                <a:gd name="connsiteX40" fmla="*/ 79116 w 331778"/>
                <a:gd name="connsiteY40" fmla="*/ 337521 h 535949"/>
                <a:gd name="connsiteX41" fmla="*/ 40196 w 331778"/>
                <a:gd name="connsiteY41" fmla="*/ 274356 h 535949"/>
                <a:gd name="connsiteX42" fmla="*/ 11484 w 331778"/>
                <a:gd name="connsiteY42" fmla="*/ 227141 h 535949"/>
                <a:gd name="connsiteX43" fmla="*/ 0 w 331778"/>
                <a:gd name="connsiteY43" fmla="*/ 169717 h 535949"/>
                <a:gd name="connsiteX44" fmla="*/ 0 w 331778"/>
                <a:gd name="connsiteY44" fmla="*/ 163975 h 535949"/>
                <a:gd name="connsiteX45" fmla="*/ 165889 w 331778"/>
                <a:gd name="connsiteY45" fmla="*/ 0 h 53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78" h="535949">
                  <a:moveTo>
                    <a:pt x="124418" y="497667"/>
                  </a:moveTo>
                  <a:lnTo>
                    <a:pt x="207364" y="497667"/>
                  </a:lnTo>
                  <a:cubicBezTo>
                    <a:pt x="205449" y="519360"/>
                    <a:pt x="187584" y="535949"/>
                    <a:pt x="165891" y="535949"/>
                  </a:cubicBezTo>
                  <a:cubicBezTo>
                    <a:pt x="144197" y="535949"/>
                    <a:pt x="126332" y="519360"/>
                    <a:pt x="124418" y="497667"/>
                  </a:cubicBezTo>
                  <a:close/>
                  <a:moveTo>
                    <a:pt x="102087" y="433864"/>
                  </a:moveTo>
                  <a:lnTo>
                    <a:pt x="229693" y="433864"/>
                  </a:lnTo>
                  <a:cubicBezTo>
                    <a:pt x="240540" y="433864"/>
                    <a:pt x="248834" y="442159"/>
                    <a:pt x="248834" y="453006"/>
                  </a:cubicBezTo>
                  <a:cubicBezTo>
                    <a:pt x="248834" y="463852"/>
                    <a:pt x="240540" y="472146"/>
                    <a:pt x="229693" y="472146"/>
                  </a:cubicBezTo>
                  <a:lnTo>
                    <a:pt x="102087" y="472146"/>
                  </a:lnTo>
                  <a:cubicBezTo>
                    <a:pt x="91240" y="472146"/>
                    <a:pt x="82945" y="463852"/>
                    <a:pt x="82945" y="453006"/>
                  </a:cubicBezTo>
                  <a:cubicBezTo>
                    <a:pt x="82945" y="442159"/>
                    <a:pt x="91240" y="433864"/>
                    <a:pt x="102087" y="433864"/>
                  </a:cubicBezTo>
                  <a:close/>
                  <a:moveTo>
                    <a:pt x="102087" y="370060"/>
                  </a:moveTo>
                  <a:lnTo>
                    <a:pt x="229693" y="370060"/>
                  </a:lnTo>
                  <a:cubicBezTo>
                    <a:pt x="240540" y="370060"/>
                    <a:pt x="248834" y="378355"/>
                    <a:pt x="248834" y="389202"/>
                  </a:cubicBezTo>
                  <a:cubicBezTo>
                    <a:pt x="248834" y="400048"/>
                    <a:pt x="240540" y="408342"/>
                    <a:pt x="229693" y="408342"/>
                  </a:cubicBezTo>
                  <a:lnTo>
                    <a:pt x="102087" y="408342"/>
                  </a:lnTo>
                  <a:cubicBezTo>
                    <a:pt x="91240" y="408342"/>
                    <a:pt x="82945" y="400048"/>
                    <a:pt x="82945" y="389202"/>
                  </a:cubicBezTo>
                  <a:cubicBezTo>
                    <a:pt x="82945" y="378355"/>
                    <a:pt x="91240" y="370060"/>
                    <a:pt x="102087" y="370060"/>
                  </a:cubicBezTo>
                  <a:close/>
                  <a:moveTo>
                    <a:pt x="166528" y="37644"/>
                  </a:moveTo>
                  <a:cubicBezTo>
                    <a:pt x="96982" y="38282"/>
                    <a:pt x="40196" y="94429"/>
                    <a:pt x="38920" y="163975"/>
                  </a:cubicBezTo>
                  <a:lnTo>
                    <a:pt x="38920" y="169079"/>
                  </a:lnTo>
                  <a:cubicBezTo>
                    <a:pt x="39558" y="184392"/>
                    <a:pt x="42110" y="199706"/>
                    <a:pt x="47853" y="213742"/>
                  </a:cubicBezTo>
                  <a:cubicBezTo>
                    <a:pt x="52956" y="226502"/>
                    <a:pt x="60613" y="238626"/>
                    <a:pt x="69545" y="248835"/>
                  </a:cubicBezTo>
                  <a:cubicBezTo>
                    <a:pt x="83583" y="266699"/>
                    <a:pt x="96344" y="285840"/>
                    <a:pt x="106552" y="306258"/>
                  </a:cubicBezTo>
                  <a:lnTo>
                    <a:pt x="165889" y="306258"/>
                  </a:lnTo>
                  <a:lnTo>
                    <a:pt x="225865" y="306258"/>
                  </a:lnTo>
                  <a:cubicBezTo>
                    <a:pt x="235435" y="285840"/>
                    <a:pt x="248196" y="266699"/>
                    <a:pt x="262871" y="248835"/>
                  </a:cubicBezTo>
                  <a:cubicBezTo>
                    <a:pt x="272441" y="238626"/>
                    <a:pt x="279460" y="226502"/>
                    <a:pt x="284564" y="213742"/>
                  </a:cubicBezTo>
                  <a:cubicBezTo>
                    <a:pt x="289668" y="199706"/>
                    <a:pt x="292858" y="184392"/>
                    <a:pt x="293496" y="169079"/>
                  </a:cubicBezTo>
                  <a:lnTo>
                    <a:pt x="294134" y="169079"/>
                  </a:lnTo>
                  <a:lnTo>
                    <a:pt x="294134" y="163975"/>
                  </a:lnTo>
                  <a:cubicBezTo>
                    <a:pt x="292858" y="93791"/>
                    <a:pt x="236073" y="38282"/>
                    <a:pt x="166528" y="37644"/>
                  </a:cubicBezTo>
                  <a:close/>
                  <a:moveTo>
                    <a:pt x="165889" y="0"/>
                  </a:moveTo>
                  <a:cubicBezTo>
                    <a:pt x="256490" y="638"/>
                    <a:pt x="329864" y="73374"/>
                    <a:pt x="331778" y="163975"/>
                  </a:cubicBezTo>
                  <a:lnTo>
                    <a:pt x="331778" y="169717"/>
                  </a:lnTo>
                  <a:cubicBezTo>
                    <a:pt x="331140" y="189497"/>
                    <a:pt x="327312" y="208638"/>
                    <a:pt x="320294" y="227141"/>
                  </a:cubicBezTo>
                  <a:cubicBezTo>
                    <a:pt x="313914" y="244368"/>
                    <a:pt x="303705" y="260319"/>
                    <a:pt x="291582" y="274356"/>
                  </a:cubicBezTo>
                  <a:cubicBezTo>
                    <a:pt x="276269" y="290945"/>
                    <a:pt x="259680" y="323484"/>
                    <a:pt x="252662" y="337521"/>
                  </a:cubicBezTo>
                  <a:cubicBezTo>
                    <a:pt x="250748" y="341987"/>
                    <a:pt x="246282" y="344540"/>
                    <a:pt x="241177" y="344540"/>
                  </a:cubicBezTo>
                  <a:lnTo>
                    <a:pt x="90601" y="344540"/>
                  </a:lnTo>
                  <a:cubicBezTo>
                    <a:pt x="85497" y="344540"/>
                    <a:pt x="81030" y="341987"/>
                    <a:pt x="79116" y="337521"/>
                  </a:cubicBezTo>
                  <a:cubicBezTo>
                    <a:pt x="72098" y="323484"/>
                    <a:pt x="55509" y="290945"/>
                    <a:pt x="40196" y="274356"/>
                  </a:cubicBezTo>
                  <a:cubicBezTo>
                    <a:pt x="28073" y="260319"/>
                    <a:pt x="18503" y="244368"/>
                    <a:pt x="11484" y="227141"/>
                  </a:cubicBezTo>
                  <a:cubicBezTo>
                    <a:pt x="4466" y="208638"/>
                    <a:pt x="638" y="189497"/>
                    <a:pt x="0" y="169717"/>
                  </a:cubicBezTo>
                  <a:lnTo>
                    <a:pt x="0" y="163975"/>
                  </a:lnTo>
                  <a:cubicBezTo>
                    <a:pt x="1914" y="73374"/>
                    <a:pt x="75288" y="638"/>
                    <a:pt x="165889" y="0"/>
                  </a:cubicBezTo>
                  <a:close/>
                </a:path>
              </a:pathLst>
            </a:custGeom>
            <a:solidFill>
              <a:schemeClr val="tx1">
                <a:lumMod val="85000"/>
                <a:lumOff val="15000"/>
              </a:schemeClr>
            </a:solidFill>
            <a:ln w="6846" cap="flat">
              <a:noFill/>
              <a:prstDash val="solid"/>
              <a:miter/>
            </a:ln>
          </p:spPr>
          <p:txBody>
            <a:bodyPr wrap="square" rtlCol="0" anchor="ctr">
              <a:noAutofit/>
            </a:bodyPr>
            <a:lstStyle/>
            <a:p>
              <a:endParaRPr lang="en-US" sz="1350"/>
            </a:p>
          </p:txBody>
        </p:sp>
      </p:grpSp>
      <p:sp>
        <p:nvSpPr>
          <p:cNvPr id="6" name="標題 1"/>
          <p:cNvSpPr txBox="1">
            <a:spLocks/>
          </p:cNvSpPr>
          <p:nvPr/>
        </p:nvSpPr>
        <p:spPr>
          <a:xfrm>
            <a:off x="263547" y="7604"/>
            <a:ext cx="10515600" cy="1377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smtClean="0">
                <a:solidFill>
                  <a:srgbClr val="C00000"/>
                </a:solidFill>
                <a:latin typeface="微軟正黑體" panose="020B0604030504040204" pitchFamily="34" charset="-120"/>
                <a:ea typeface="微軟正黑體" panose="020B0604030504040204" pitchFamily="34" charset="-120"/>
              </a:rPr>
              <a:t>貼心</a:t>
            </a:r>
            <a:endParaRPr lang="en-US" altLang="zh-TW" sz="3600" b="1" dirty="0" smtClean="0">
              <a:solidFill>
                <a:srgbClr val="C00000"/>
              </a:solidFill>
              <a:latin typeface="微軟正黑體" panose="020B0604030504040204" pitchFamily="34" charset="-120"/>
              <a:ea typeface="微軟正黑體" panose="020B0604030504040204" pitchFamily="34" charset="-120"/>
            </a:endParaRPr>
          </a:p>
          <a:p>
            <a:r>
              <a:rPr lang="zh-TW" altLang="en-US" sz="3600" b="1" dirty="0" smtClean="0">
                <a:solidFill>
                  <a:srgbClr val="C00000"/>
                </a:solidFill>
                <a:latin typeface="微軟正黑體" panose="020B0604030504040204" pitchFamily="34" charset="-120"/>
                <a:ea typeface="微軟正黑體" panose="020B0604030504040204" pitchFamily="34" charset="-120"/>
              </a:rPr>
              <a:t>提醒</a:t>
            </a:r>
            <a:endParaRPr lang="zh-TW" altLang="en-US" sz="3200" b="1" dirty="0">
              <a:solidFill>
                <a:srgbClr val="C00000"/>
              </a:solidFill>
              <a:latin typeface="微軟正黑體" panose="020B0604030504040204" pitchFamily="34" charset="-120"/>
              <a:ea typeface="微軟正黑體" panose="020B0604030504040204" pitchFamily="34" charset="-120"/>
            </a:endParaRPr>
          </a:p>
        </p:txBody>
      </p:sp>
      <p:sp>
        <p:nvSpPr>
          <p:cNvPr id="39" name="Freeform 17"/>
          <p:cNvSpPr>
            <a:spLocks noChangeAspect="1" noEditPoints="1"/>
          </p:cNvSpPr>
          <p:nvPr/>
        </p:nvSpPr>
        <p:spPr bwMode="auto">
          <a:xfrm>
            <a:off x="531113" y="1655436"/>
            <a:ext cx="326023" cy="329084"/>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7"/>
          <p:cNvSpPr>
            <a:spLocks noChangeAspect="1" noEditPoints="1"/>
          </p:cNvSpPr>
          <p:nvPr/>
        </p:nvSpPr>
        <p:spPr bwMode="auto">
          <a:xfrm>
            <a:off x="531117" y="2535054"/>
            <a:ext cx="326021" cy="329084"/>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31" name="矩形 30"/>
          <p:cNvSpPr/>
          <p:nvPr/>
        </p:nvSpPr>
        <p:spPr>
          <a:xfrm>
            <a:off x="6844593" y="4549394"/>
            <a:ext cx="712344" cy="2465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74592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b="1" dirty="0" smtClean="0">
                <a:solidFill>
                  <a:srgbClr val="0033CC"/>
                </a:solidFill>
                <a:latin typeface="微軟正黑體" panose="020B0604030504040204" pitchFamily="34" charset="-120"/>
                <a:ea typeface="微軟正黑體" panose="020B0604030504040204" pitchFamily="34" charset="-120"/>
              </a:rPr>
              <a:t>拾貳、系統操作說明</a:t>
            </a:r>
            <a:endParaRPr lang="zh-TW" altLang="en-US" sz="4800" b="1" dirty="0">
              <a:solidFill>
                <a:srgbClr val="0033CC"/>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655410" y="1446081"/>
            <a:ext cx="8600953" cy="4961069"/>
            <a:chOff x="2258726" y="1059582"/>
            <a:chExt cx="6561746" cy="3683481"/>
          </a:xfrm>
        </p:grpSpPr>
        <p:grpSp>
          <p:nvGrpSpPr>
            <p:cNvPr id="6" name="Group 3"/>
            <p:cNvGrpSpPr/>
            <p:nvPr/>
          </p:nvGrpSpPr>
          <p:grpSpPr>
            <a:xfrm>
              <a:off x="2267744" y="1059582"/>
              <a:ext cx="6552728" cy="914400"/>
              <a:chOff x="1151472" y="3187501"/>
              <a:chExt cx="6552728" cy="914400"/>
            </a:xfrm>
          </p:grpSpPr>
          <p:sp>
            <p:nvSpPr>
              <p:cNvPr id="35" name="Pentagon 4"/>
              <p:cNvSpPr/>
              <p:nvPr/>
            </p:nvSpPr>
            <p:spPr>
              <a:xfrm>
                <a:off x="1633824" y="3347030"/>
                <a:ext cx="6070376" cy="720000"/>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Pentagon 5"/>
              <p:cNvSpPr/>
              <p:nvPr/>
            </p:nvSpPr>
            <p:spPr>
              <a:xfrm>
                <a:off x="1633824" y="3284701"/>
                <a:ext cx="5914970" cy="720000"/>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Diamond 6"/>
              <p:cNvSpPr/>
              <p:nvPr/>
            </p:nvSpPr>
            <p:spPr>
              <a:xfrm>
                <a:off x="1151472" y="3187501"/>
                <a:ext cx="914400" cy="914400"/>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7" name="직사각형 39"/>
            <p:cNvSpPr/>
            <p:nvPr/>
          </p:nvSpPr>
          <p:spPr>
            <a:xfrm>
              <a:off x="2509438" y="1261741"/>
              <a:ext cx="403184" cy="525589"/>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40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40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4000" dirty="0">
                <a:solidFill>
                  <a:schemeClr val="bg1"/>
                </a:solidFill>
                <a:latin typeface="微軟正黑體" panose="020B0604030504040204" pitchFamily="34" charset="-120"/>
              </a:endParaRPr>
            </a:p>
          </p:txBody>
        </p:sp>
        <p:sp>
          <p:nvSpPr>
            <p:cNvPr id="33" name="TextBox 10"/>
            <p:cNvSpPr txBox="1"/>
            <p:nvPr/>
          </p:nvSpPr>
          <p:spPr bwMode="auto">
            <a:xfrm>
              <a:off x="3382961" y="1239623"/>
              <a:ext cx="4752528" cy="52558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40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4000" b="1" dirty="0">
                <a:latin typeface="微軟正黑體" panose="020B0604030504040204" pitchFamily="34" charset="-120"/>
                <a:ea typeface="微軟正黑體" panose="020B0604030504040204" pitchFamily="34" charset="-120"/>
                <a:cs typeface="Arial" pitchFamily="34" charset="0"/>
              </a:endParaRPr>
            </a:p>
          </p:txBody>
        </p:sp>
        <p:grpSp>
          <p:nvGrpSpPr>
            <p:cNvPr id="9" name="Group 11"/>
            <p:cNvGrpSpPr/>
            <p:nvPr/>
          </p:nvGrpSpPr>
          <p:grpSpPr>
            <a:xfrm>
              <a:off x="2264738" y="1982609"/>
              <a:ext cx="6552728" cy="914400"/>
              <a:chOff x="1151472" y="3187501"/>
              <a:chExt cx="6552728" cy="914400"/>
            </a:xfrm>
          </p:grpSpPr>
          <p:sp>
            <p:nvSpPr>
              <p:cNvPr id="30" name="Pentagon 12"/>
              <p:cNvSpPr/>
              <p:nvPr/>
            </p:nvSpPr>
            <p:spPr>
              <a:xfrm>
                <a:off x="1633824" y="3347030"/>
                <a:ext cx="6070376" cy="720000"/>
              </a:xfrm>
              <a:prstGeom prst="homePlate">
                <a:avLst/>
              </a:prstGeom>
              <a:solidFill>
                <a:srgbClr val="BECA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Pentagon 13"/>
              <p:cNvSpPr/>
              <p:nvPr/>
            </p:nvSpPr>
            <p:spPr>
              <a:xfrm>
                <a:off x="1633824" y="3284701"/>
                <a:ext cx="5914970" cy="720000"/>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Diamond 14"/>
              <p:cNvSpPr/>
              <p:nvPr/>
            </p:nvSpPr>
            <p:spPr>
              <a:xfrm>
                <a:off x="1151472" y="3187501"/>
                <a:ext cx="914400" cy="914400"/>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0" name="Group 15"/>
            <p:cNvGrpSpPr/>
            <p:nvPr/>
          </p:nvGrpSpPr>
          <p:grpSpPr>
            <a:xfrm>
              <a:off x="2261732" y="2905636"/>
              <a:ext cx="6552728" cy="914400"/>
              <a:chOff x="1151472" y="3187501"/>
              <a:chExt cx="6552728" cy="914400"/>
            </a:xfrm>
          </p:grpSpPr>
          <p:sp>
            <p:nvSpPr>
              <p:cNvPr id="27" name="Pentagon 16"/>
              <p:cNvSpPr/>
              <p:nvPr/>
            </p:nvSpPr>
            <p:spPr>
              <a:xfrm>
                <a:off x="1633824" y="3347030"/>
                <a:ext cx="6070376" cy="720000"/>
              </a:xfrm>
              <a:prstGeom prst="homePlate">
                <a:avLst/>
              </a:prstGeom>
              <a:solidFill>
                <a:srgbClr val="9AD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Pentagon 17"/>
              <p:cNvSpPr/>
              <p:nvPr/>
            </p:nvSpPr>
            <p:spPr>
              <a:xfrm>
                <a:off x="1633824" y="3284701"/>
                <a:ext cx="5914970" cy="720000"/>
              </a:xfrm>
              <a:prstGeom prst="homePlate">
                <a:avLst/>
              </a:prstGeom>
              <a:solidFill>
                <a:schemeClr val="bg1"/>
              </a:solidFill>
              <a:ln w="38100">
                <a:solidFill>
                  <a:srgbClr val="9AD3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Diamond 18"/>
              <p:cNvSpPr/>
              <p:nvPr/>
            </p:nvSpPr>
            <p:spPr>
              <a:xfrm>
                <a:off x="1151472" y="3187501"/>
                <a:ext cx="914400" cy="914400"/>
              </a:xfrm>
              <a:prstGeom prst="diamond">
                <a:avLst/>
              </a:prstGeom>
              <a:solidFill>
                <a:srgbClr val="9AD3EA"/>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1" name="Group 19"/>
            <p:cNvGrpSpPr/>
            <p:nvPr/>
          </p:nvGrpSpPr>
          <p:grpSpPr>
            <a:xfrm>
              <a:off x="2258726" y="3828663"/>
              <a:ext cx="6552728" cy="914400"/>
              <a:chOff x="1151472" y="3187501"/>
              <a:chExt cx="6552728" cy="914400"/>
            </a:xfrm>
          </p:grpSpPr>
          <p:sp>
            <p:nvSpPr>
              <p:cNvPr id="24" name="Pentagon 20"/>
              <p:cNvSpPr/>
              <p:nvPr/>
            </p:nvSpPr>
            <p:spPr>
              <a:xfrm>
                <a:off x="1633824" y="3347030"/>
                <a:ext cx="6070376" cy="720000"/>
              </a:xfrm>
              <a:prstGeom prst="homePlate">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Pentagon 21"/>
              <p:cNvSpPr/>
              <p:nvPr/>
            </p:nvSpPr>
            <p:spPr>
              <a:xfrm>
                <a:off x="1633824" y="3284701"/>
                <a:ext cx="5914970" cy="720000"/>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Diamond 22"/>
              <p:cNvSpPr/>
              <p:nvPr/>
            </p:nvSpPr>
            <p:spPr>
              <a:xfrm>
                <a:off x="1151472" y="3187501"/>
                <a:ext cx="914400" cy="914400"/>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2" name="직사각형 39"/>
            <p:cNvSpPr/>
            <p:nvPr/>
          </p:nvSpPr>
          <p:spPr>
            <a:xfrm>
              <a:off x="2509438" y="2186265"/>
              <a:ext cx="403184" cy="525589"/>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4000"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sz="40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4000" dirty="0">
                <a:solidFill>
                  <a:schemeClr val="bg1"/>
                </a:solidFill>
                <a:latin typeface="微軟正黑體" panose="020B0604030504040204" pitchFamily="34" charset="-120"/>
              </a:endParaRPr>
            </a:p>
          </p:txBody>
        </p:sp>
        <p:sp>
          <p:nvSpPr>
            <p:cNvPr id="22" name="TextBox 10"/>
            <p:cNvSpPr txBox="1"/>
            <p:nvPr/>
          </p:nvSpPr>
          <p:spPr bwMode="auto">
            <a:xfrm>
              <a:off x="3382961" y="2164145"/>
              <a:ext cx="4752528" cy="52558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4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國中學校查詢系統</a:t>
              </a:r>
              <a:endParaRPr lang="en-US" altLang="ko-KR" sz="40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p:txBody>
        </p:sp>
        <p:sp>
          <p:nvSpPr>
            <p:cNvPr id="14" name="직사각형 39"/>
            <p:cNvSpPr/>
            <p:nvPr/>
          </p:nvSpPr>
          <p:spPr>
            <a:xfrm>
              <a:off x="2509438" y="3110787"/>
              <a:ext cx="403184" cy="525589"/>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4000" b="1" dirty="0" smtClean="0">
                  <a:solidFill>
                    <a:schemeClr val="bg1"/>
                  </a:solidFill>
                  <a:latin typeface="微軟正黑體" panose="020B0604030504040204" pitchFamily="34" charset="-120"/>
                  <a:ea typeface="微軟正黑體" panose="020B0604030504040204" pitchFamily="34" charset="-120"/>
                  <a:cs typeface="Arial" pitchFamily="34" charset="0"/>
                </a:rPr>
                <a:t>三</a:t>
              </a:r>
              <a:r>
                <a:rPr lang="en-US" altLang="ko-KR" sz="40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4000" dirty="0">
                <a:solidFill>
                  <a:schemeClr val="bg1"/>
                </a:solidFill>
                <a:latin typeface="微軟正黑體" panose="020B0604030504040204" pitchFamily="34" charset="-120"/>
              </a:endParaRPr>
            </a:p>
          </p:txBody>
        </p:sp>
        <p:sp>
          <p:nvSpPr>
            <p:cNvPr id="20" name="TextBox 10"/>
            <p:cNvSpPr txBox="1"/>
            <p:nvPr/>
          </p:nvSpPr>
          <p:spPr bwMode="auto">
            <a:xfrm>
              <a:off x="3382961" y="3088667"/>
              <a:ext cx="4752528" cy="52558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4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免試生查詢系統</a:t>
              </a:r>
              <a:endParaRPr lang="en-US" altLang="ko-KR" sz="40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p:txBody>
        </p:sp>
        <p:sp>
          <p:nvSpPr>
            <p:cNvPr id="16" name="직사각형 39"/>
            <p:cNvSpPr/>
            <p:nvPr/>
          </p:nvSpPr>
          <p:spPr>
            <a:xfrm>
              <a:off x="2509438" y="4035308"/>
              <a:ext cx="403184" cy="525589"/>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40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40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4000" dirty="0">
                <a:solidFill>
                  <a:schemeClr val="bg1"/>
                </a:solidFill>
                <a:latin typeface="微軟正黑體" panose="020B0604030504040204" pitchFamily="34" charset="-120"/>
              </a:endParaRPr>
            </a:p>
          </p:txBody>
        </p:sp>
        <p:sp>
          <p:nvSpPr>
            <p:cNvPr id="18" name="TextBox 10"/>
            <p:cNvSpPr txBox="1"/>
            <p:nvPr/>
          </p:nvSpPr>
          <p:spPr bwMode="auto">
            <a:xfrm>
              <a:off x="3382961" y="4013189"/>
              <a:ext cx="4752528" cy="52558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4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選填登記志願系統</a:t>
              </a:r>
              <a:endParaRPr lang="en-US" altLang="ko-KR" sz="40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p:txBody>
        </p:sp>
      </p:grpSp>
      <p:sp>
        <p:nvSpPr>
          <p:cNvPr id="34"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25232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p:nvPr/>
        </p:nvSpPr>
        <p:spPr>
          <a:xfrm rot="16200000">
            <a:off x="7294366" y="-2925772"/>
            <a:ext cx="523219" cy="6680474"/>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4" name="群組 13"/>
          <p:cNvGrpSpPr/>
          <p:nvPr/>
        </p:nvGrpSpPr>
        <p:grpSpPr>
          <a:xfrm>
            <a:off x="92956" y="107475"/>
            <a:ext cx="4122783" cy="603038"/>
            <a:chOff x="92955" y="107475"/>
            <a:chExt cx="8589132" cy="1256328"/>
          </a:xfrm>
        </p:grpSpPr>
        <p:sp>
          <p:nvSpPr>
            <p:cNvPr id="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3" name="TextBox 10"/>
            <p:cNvSpPr txBox="1"/>
            <p:nvPr/>
          </p:nvSpPr>
          <p:spPr bwMode="auto">
            <a:xfrm>
              <a:off x="1554751" y="273762"/>
              <a:ext cx="6229480" cy="109004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8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800" b="1" dirty="0">
                <a:latin typeface="微軟正黑體" panose="020B0604030504040204" pitchFamily="34" charset="-120"/>
                <a:ea typeface="微軟正黑體" panose="020B0604030504040204" pitchFamily="34" charset="-120"/>
                <a:cs typeface="Arial" pitchFamily="34" charset="0"/>
              </a:endParaRPr>
            </a:p>
          </p:txBody>
        </p:sp>
      </p:grpSp>
      <p:sp>
        <p:nvSpPr>
          <p:cNvPr id="15" name="矩形 14"/>
          <p:cNvSpPr/>
          <p:nvPr/>
        </p:nvSpPr>
        <p:spPr>
          <a:xfrm>
            <a:off x="4174524" y="218381"/>
            <a:ext cx="6778252" cy="430887"/>
          </a:xfrm>
          <a:prstGeom prst="rect">
            <a:avLst/>
          </a:prstGeom>
        </p:spPr>
        <p:txBody>
          <a:bodyPr wrap="square">
            <a:spAutoFit/>
          </a:bodyPr>
          <a:lstStyle/>
          <a:p>
            <a:pPr>
              <a:spcBef>
                <a:spcPct val="0"/>
              </a:spcBef>
            </a:pPr>
            <a:r>
              <a:rPr lang="en-US" altLang="zh-TW" sz="2200" b="1" dirty="0">
                <a:solidFill>
                  <a:srgbClr val="C00000"/>
                </a:solidFill>
                <a:latin typeface="微軟正黑體" panose="020B0604030504040204" pitchFamily="34" charset="-120"/>
                <a:ea typeface="微軟正黑體" panose="020B0604030504040204" pitchFamily="34" charset="-120"/>
              </a:rPr>
              <a:t>110/5/17</a:t>
            </a:r>
            <a:r>
              <a:rPr lang="zh-TW" altLang="en-US" sz="2200" b="1" dirty="0">
                <a:solidFill>
                  <a:srgbClr val="C00000"/>
                </a:solidFill>
                <a:latin typeface="微軟正黑體" panose="020B0604030504040204" pitchFamily="34" charset="-120"/>
                <a:ea typeface="微軟正黑體" panose="020B0604030504040204" pitchFamily="34" charset="-120"/>
              </a:rPr>
              <a:t>（一）</a:t>
            </a:r>
            <a:r>
              <a:rPr lang="en-US" altLang="zh-TW" sz="2200" b="1" dirty="0" smtClean="0">
                <a:solidFill>
                  <a:srgbClr val="C00000"/>
                </a:solidFill>
                <a:latin typeface="微軟正黑體" panose="020B0604030504040204" pitchFamily="34" charset="-120"/>
                <a:ea typeface="微軟正黑體" panose="020B0604030504040204" pitchFamily="34" charset="-120"/>
              </a:rPr>
              <a:t>10:00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 </a:t>
            </a:r>
            <a:r>
              <a:rPr lang="en-US" altLang="zh-TW" sz="2200" b="1" dirty="0">
                <a:solidFill>
                  <a:srgbClr val="C00000"/>
                </a:solidFill>
                <a:latin typeface="微軟正黑體" panose="020B0604030504040204" pitchFamily="34" charset="-120"/>
                <a:ea typeface="微軟正黑體" panose="020B0604030504040204" pitchFamily="34" charset="-120"/>
              </a:rPr>
              <a:t>110/5/21</a:t>
            </a:r>
            <a:r>
              <a:rPr lang="zh-TW" altLang="en-US" sz="2200" b="1" dirty="0">
                <a:solidFill>
                  <a:srgbClr val="C00000"/>
                </a:solidFill>
                <a:latin typeface="微軟正黑體" panose="020B0604030504040204" pitchFamily="34" charset="-120"/>
                <a:ea typeface="微軟正黑體" panose="020B0604030504040204" pitchFamily="34" charset="-120"/>
              </a:rPr>
              <a:t>（五）</a:t>
            </a:r>
            <a:r>
              <a:rPr lang="en-US" altLang="zh-TW" sz="2200" b="1" dirty="0">
                <a:solidFill>
                  <a:srgbClr val="C00000"/>
                </a:solidFill>
                <a:latin typeface="微軟正黑體" panose="020B0604030504040204" pitchFamily="34" charset="-120"/>
                <a:ea typeface="微軟正黑體" panose="020B0604030504040204" pitchFamily="34" charset="-120"/>
              </a:rPr>
              <a:t>12:00</a:t>
            </a:r>
            <a:r>
              <a:rPr lang="zh-TW" altLang="en-US" sz="2200" b="1" dirty="0">
                <a:solidFill>
                  <a:srgbClr val="C00000"/>
                </a:solidFill>
                <a:latin typeface="微軟正黑體" panose="020B0604030504040204" pitchFamily="34" charset="-120"/>
                <a:ea typeface="微軟正黑體" panose="020B0604030504040204" pitchFamily="34" charset="-120"/>
              </a:rPr>
              <a:t>止</a:t>
            </a:r>
            <a:r>
              <a:rPr lang="en-US" altLang="zh-TW" sz="2200" b="1" dirty="0">
                <a:solidFill>
                  <a:srgbClr val="C00000"/>
                </a:solidFill>
                <a:latin typeface="微軟正黑體" panose="020B0604030504040204" pitchFamily="34" charset="-120"/>
                <a:ea typeface="微軟正黑體" panose="020B0604030504040204" pitchFamily="34" charset="-120"/>
              </a:rPr>
              <a:t> </a:t>
            </a:r>
          </a:p>
        </p:txBody>
      </p:sp>
      <p:sp>
        <p:nvSpPr>
          <p:cNvPr id="17" name="標題 1"/>
          <p:cNvSpPr txBox="1">
            <a:spLocks/>
          </p:cNvSpPr>
          <p:nvPr/>
        </p:nvSpPr>
        <p:spPr>
          <a:xfrm>
            <a:off x="380613" y="78924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1</a:t>
            </a:r>
            <a:r>
              <a:rPr lang="zh-TW" altLang="en-US" sz="3600" b="1" dirty="0" smtClean="0">
                <a:solidFill>
                  <a:srgbClr val="0033CC"/>
                </a:solidFill>
                <a:latin typeface="微軟正黑體" panose="020B0604030504040204" pitchFamily="34" charset="-120"/>
                <a:ea typeface="微軟正黑體" panose="020B0604030504040204" pitchFamily="34" charset="-120"/>
              </a:rPr>
              <a:t>、報名國中學校資料登錄</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8" name="內容版面配置區 2"/>
          <p:cNvSpPr>
            <a:spLocks noGrp="1"/>
          </p:cNvSpPr>
          <p:nvPr>
            <p:ph idx="1"/>
          </p:nvPr>
        </p:nvSpPr>
        <p:spPr>
          <a:xfrm>
            <a:off x="1143495" y="1381898"/>
            <a:ext cx="9667875" cy="1824877"/>
          </a:xfrm>
        </p:spPr>
        <p:txBody>
          <a:bodyPr rtlCol="0">
            <a:noAutofit/>
          </a:bodyPr>
          <a:lstStyle/>
          <a:p>
            <a:pPr marL="0" indent="0" fontAlgn="auto">
              <a:lnSpc>
                <a:spcPct val="120000"/>
              </a:lnSpc>
              <a:spcAft>
                <a:spcPts val="0"/>
              </a:spcAft>
              <a:buNone/>
              <a:defRPr/>
            </a:pPr>
            <a:r>
              <a:rPr lang="zh-TW" altLang="en-US" b="1" dirty="0">
                <a:solidFill>
                  <a:srgbClr val="0070C0"/>
                </a:solidFill>
                <a:latin typeface="微軟正黑體" panose="020B0604030504040204" pitchFamily="34" charset="-120"/>
                <a:ea typeface="微軟正黑體" panose="020B0604030504040204" pitchFamily="34" charset="-120"/>
              </a:rPr>
              <a:t>進入集體報名系統</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b="1" dirty="0" smtClean="0">
                <a:latin typeface="微軟正黑體" panose="020B0604030504040204" pitchFamily="34" charset="-120"/>
                <a:ea typeface="微軟正黑體" panose="020B0604030504040204" pitchFamily="34" charset="-120"/>
              </a:rPr>
              <a:t>登入</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帳號</a:t>
            </a:r>
            <a:r>
              <a:rPr lang="zh-TW" altLang="en-US" sz="2400" b="1" dirty="0">
                <a:solidFill>
                  <a:srgbClr val="C00000"/>
                </a:solidFill>
                <a:latin typeface="微軟正黑體" panose="020B0604030504040204" pitchFamily="34" charset="-120"/>
                <a:ea typeface="微軟正黑體" panose="020B0604030504040204" pitchFamily="34" charset="-120"/>
              </a:rPr>
              <a:t>為國中學校</a:t>
            </a:r>
            <a:r>
              <a:rPr lang="zh-TW" altLang="en-US" sz="2400" b="1" dirty="0" smtClean="0">
                <a:solidFill>
                  <a:srgbClr val="C00000"/>
                </a:solidFill>
                <a:latin typeface="微軟正黑體" panose="020B0604030504040204" pitchFamily="34" charset="-120"/>
                <a:ea typeface="微軟正黑體" panose="020B0604030504040204" pitchFamily="34" charset="-120"/>
              </a:rPr>
              <a:t>代碼</a:t>
            </a:r>
            <a:r>
              <a:rPr lang="en-US" altLang="zh-TW" sz="2400" b="1" dirty="0" smtClean="0">
                <a:solidFill>
                  <a:srgbClr val="C00000"/>
                </a:solidFill>
                <a:latin typeface="微軟正黑體" panose="020B0604030504040204" pitchFamily="34" charset="-120"/>
                <a:ea typeface="微軟正黑體" panose="020B0604030504040204" pitchFamily="34" charset="-120"/>
              </a:rPr>
              <a:t>(6</a:t>
            </a:r>
            <a:r>
              <a:rPr lang="zh-TW" altLang="en-US" sz="2400" b="1" dirty="0" smtClean="0">
                <a:solidFill>
                  <a:srgbClr val="C00000"/>
                </a:solidFill>
                <a:latin typeface="微軟正黑體" panose="020B0604030504040204" pitchFamily="34" charset="-120"/>
                <a:ea typeface="微軟正黑體" panose="020B0604030504040204" pitchFamily="34" charset="-120"/>
              </a:rPr>
              <a:t>位數</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u="sng" dirty="0" smtClean="0">
                <a:solidFill>
                  <a:srgbClr val="C00000"/>
                </a:solidFill>
                <a:latin typeface="微軟正黑體" panose="020B0604030504040204" pitchFamily="34" charset="-120"/>
                <a:ea typeface="微軟正黑體" panose="020B0604030504040204" pitchFamily="34" charset="-120"/>
              </a:rPr>
              <a:t>密碼為國中</a:t>
            </a:r>
            <a:r>
              <a:rPr lang="zh-TW" altLang="en-US" sz="2400" b="1" u="sng" dirty="0">
                <a:solidFill>
                  <a:srgbClr val="C00000"/>
                </a:solidFill>
                <a:latin typeface="微軟正黑體" panose="020B0604030504040204" pitchFamily="34" charset="-120"/>
                <a:ea typeface="微軟正黑體" panose="020B0604030504040204" pitchFamily="34" charset="-120"/>
              </a:rPr>
              <a:t>學校</a:t>
            </a:r>
            <a:r>
              <a:rPr lang="zh-TW" altLang="zh-TW" sz="2400" b="1" u="sng" dirty="0">
                <a:solidFill>
                  <a:srgbClr val="C00000"/>
                </a:solidFill>
                <a:latin typeface="微軟正黑體" panose="020B0604030504040204" pitchFamily="34" charset="-120"/>
                <a:ea typeface="微軟正黑體" panose="020B0604030504040204" pitchFamily="34" charset="-120"/>
              </a:rPr>
              <a:t>自行設定之密碼，同會議報名、簡章購買</a:t>
            </a:r>
            <a:r>
              <a:rPr lang="zh-TW" altLang="zh-TW" sz="2400" b="1" u="sng" dirty="0" smtClean="0">
                <a:solidFill>
                  <a:srgbClr val="C00000"/>
                </a:solidFill>
                <a:latin typeface="微軟正黑體" panose="020B0604030504040204" pitchFamily="34" charset="-120"/>
                <a:ea typeface="微軟正黑體" panose="020B0604030504040204" pitchFamily="34" charset="-120"/>
              </a:rPr>
              <a:t>系</a:t>
            </a:r>
            <a:r>
              <a:rPr lang="zh-TW" altLang="en-US" sz="2400" b="1" u="sng" dirty="0" smtClean="0">
                <a:solidFill>
                  <a:srgbClr val="C00000"/>
                </a:solidFill>
                <a:latin typeface="微軟正黑體" panose="020B0604030504040204" pitchFamily="34" charset="-120"/>
                <a:ea typeface="微軟正黑體" panose="020B0604030504040204" pitchFamily="34" charset="-120"/>
              </a:rPr>
              <a:t>統</a:t>
            </a:r>
            <a:endParaRPr lang="en-US" altLang="zh-TW" sz="2400" b="1" u="sng" dirty="0" smtClean="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驗證碼</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2245726" y="3327483"/>
            <a:ext cx="7077662" cy="3444792"/>
            <a:chOff x="2557168" y="3284621"/>
            <a:chExt cx="7077662" cy="3444792"/>
          </a:xfrm>
        </p:grpSpPr>
        <p:pic>
          <p:nvPicPr>
            <p:cNvPr id="20" name="圖片 19"/>
            <p:cNvPicPr>
              <a:picLocks noChangeAspect="1"/>
            </p:cNvPicPr>
            <p:nvPr/>
          </p:nvPicPr>
          <p:blipFill rotWithShape="1">
            <a:blip r:embed="rId3"/>
            <a:srcRect t="1501"/>
            <a:stretch/>
          </p:blipFill>
          <p:spPr>
            <a:xfrm>
              <a:off x="2557168" y="3284621"/>
              <a:ext cx="7077662" cy="3444792"/>
            </a:xfrm>
            <a:prstGeom prst="rect">
              <a:avLst/>
            </a:prstGeom>
            <a:ln w="38100">
              <a:solidFill>
                <a:srgbClr val="0033CC"/>
              </a:solidFill>
            </a:ln>
          </p:spPr>
        </p:pic>
        <p:sp>
          <p:nvSpPr>
            <p:cNvPr id="21" name="矩形 20"/>
            <p:cNvSpPr/>
            <p:nvPr/>
          </p:nvSpPr>
          <p:spPr>
            <a:xfrm>
              <a:off x="4339431" y="4498232"/>
              <a:ext cx="3513137" cy="17566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矩形 21"/>
            <p:cNvSpPr/>
            <p:nvPr/>
          </p:nvSpPr>
          <p:spPr>
            <a:xfrm>
              <a:off x="3632870" y="3296653"/>
              <a:ext cx="2049463" cy="2651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2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91712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(1/12)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2537" b="3542"/>
          <a:stretch/>
        </p:blipFill>
        <p:spPr>
          <a:xfrm>
            <a:off x="598580" y="3465096"/>
            <a:ext cx="10994839" cy="2851484"/>
          </a:xfrm>
          <a:prstGeom prst="rect">
            <a:avLst/>
          </a:prstGeom>
          <a:ln w="38100">
            <a:solidFill>
              <a:srgbClr val="0033CC"/>
            </a:solidFill>
          </a:ln>
        </p:spPr>
      </p:pic>
      <p:sp>
        <p:nvSpPr>
          <p:cNvPr id="6" name="內容版面配置區 2"/>
          <p:cNvSpPr>
            <a:spLocks noGrp="1"/>
          </p:cNvSpPr>
          <p:nvPr>
            <p:ph idx="1"/>
          </p:nvPr>
        </p:nvSpPr>
        <p:spPr>
          <a:xfrm>
            <a:off x="2224088" y="1190625"/>
            <a:ext cx="7886700" cy="2192338"/>
          </a:xfrm>
        </p:spPr>
        <p:txBody>
          <a:bodyPr/>
          <a:lstStyle/>
          <a:p>
            <a:pPr marL="0" indent="0">
              <a:lnSpc>
                <a:spcPct val="120000"/>
              </a:lnSpc>
              <a:buFont typeface="Arial" panose="020B0604020202020204" pitchFamily="34" charset="0"/>
              <a:buNone/>
            </a:pPr>
            <a:r>
              <a:rPr lang="zh-TW" altLang="en-US" b="1" dirty="0" smtClean="0">
                <a:solidFill>
                  <a:srgbClr val="0070C0"/>
                </a:solidFill>
                <a:latin typeface="微軟正黑體" panose="020B0604030504040204" pitchFamily="34" charset="-120"/>
                <a:ea typeface="微軟正黑體" panose="020B0604030504040204" pitchFamily="34" charset="-120"/>
              </a:rPr>
              <a:t>學生報名資料載入</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indent="0">
              <a:lnSpc>
                <a:spcPct val="120000"/>
              </a:lnSpc>
              <a:buFont typeface="Arial" panose="020B0604020202020204" pitchFamily="34" charset="0"/>
              <a:buNone/>
            </a:pPr>
            <a:r>
              <a:rPr lang="en-US" altLang="zh-TW" b="1" dirty="0" smtClean="0">
                <a:solidFill>
                  <a:srgbClr val="C00000"/>
                </a:solidFill>
                <a:latin typeface="微軟正黑體" panose="020B0604030504040204" pitchFamily="34" charset="-120"/>
                <a:ea typeface="微軟正黑體" panose="020B0604030504040204" pitchFamily="34" charset="-120"/>
              </a:rPr>
              <a:t>Step1</a:t>
            </a:r>
            <a:r>
              <a:rPr lang="zh-TW" altLang="en-US" b="1" dirty="0" smtClean="0">
                <a:solidFill>
                  <a:srgbClr val="C00000"/>
                </a:solidFill>
                <a:latin typeface="微軟正黑體" panose="020B0604030504040204" pitchFamily="34" charset="-120"/>
                <a:ea typeface="微軟正黑體" panose="020B0604030504040204" pitchFamily="34" charset="-120"/>
              </a:rPr>
              <a:t>：</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marL="0" indent="0">
              <a:lnSpc>
                <a:spcPct val="120000"/>
              </a:lnSpc>
              <a:spcBef>
                <a:spcPts val="300"/>
              </a:spcBef>
              <a:spcAft>
                <a:spcPts val="300"/>
              </a:spcAft>
              <a:buFont typeface="Arial" panose="020B0604020202020204" pitchFamily="34" charset="0"/>
              <a:buNone/>
            </a:pPr>
            <a:r>
              <a:rPr lang="zh-TW" altLang="en-US" sz="2400" b="1" dirty="0" smtClean="0">
                <a:latin typeface="微軟正黑體" panose="020B0604030504040204" pitchFamily="34" charset="-120"/>
                <a:ea typeface="微軟正黑體" panose="020B0604030504040204" pitchFamily="34" charset="-120"/>
              </a:rPr>
              <a:t>登入國中集體報名系統，點選「報名資料載入</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latin typeface="微軟正黑體" panose="020B0604030504040204" pitchFamily="34" charset="-120"/>
                <a:ea typeface="微軟正黑體" panose="020B0604030504040204" pitchFamily="34" charset="-120"/>
              </a:rPr>
              <a:t>批次匯入」下載「匯入學生資料檔案規格」</a:t>
            </a:r>
            <a:endParaRPr lang="en-US" altLang="zh-TW" sz="2400" b="1" dirty="0" smtClean="0">
              <a:latin typeface="微軟正黑體" panose="020B0604030504040204" pitchFamily="34" charset="-120"/>
              <a:ea typeface="微軟正黑體" panose="020B0604030504040204" pitchFamily="34" charset="-120"/>
            </a:endParaRPr>
          </a:p>
        </p:txBody>
      </p:sp>
      <p:sp>
        <p:nvSpPr>
          <p:cNvPr id="7" name="右彎箭號 6"/>
          <p:cNvSpPr/>
          <p:nvPr/>
        </p:nvSpPr>
        <p:spPr>
          <a:xfrm rot="5400000">
            <a:off x="2105884" y="5132247"/>
            <a:ext cx="671299" cy="434891"/>
          </a:xfrm>
          <a:prstGeom prst="bentArrow">
            <a:avLst>
              <a:gd name="adj1" fmla="val 17362"/>
              <a:gd name="adj2" fmla="val 25000"/>
              <a:gd name="adj3" fmla="val 25000"/>
              <a:gd name="adj4" fmla="val 43750"/>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8" name="矩形 12"/>
          <p:cNvSpPr>
            <a:spLocks noChangeArrowheads="1"/>
          </p:cNvSpPr>
          <p:nvPr/>
        </p:nvSpPr>
        <p:spPr bwMode="auto">
          <a:xfrm>
            <a:off x="1739315" y="4770911"/>
            <a:ext cx="5191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200" dirty="0">
                <a:solidFill>
                  <a:srgbClr val="C00000"/>
                </a:solidFill>
              </a:rPr>
              <a:t>❶</a:t>
            </a:r>
            <a:endParaRPr lang="en-US" altLang="zh-TW" sz="3200" dirty="0">
              <a:latin typeface="標楷體" panose="03000509000000000000" pitchFamily="65" charset="-120"/>
              <a:ea typeface="標楷體" panose="03000509000000000000" pitchFamily="65" charset="-120"/>
            </a:endParaRPr>
          </a:p>
        </p:txBody>
      </p:sp>
      <p:sp>
        <p:nvSpPr>
          <p:cNvPr id="9" name="矩形 8"/>
          <p:cNvSpPr/>
          <p:nvPr/>
        </p:nvSpPr>
        <p:spPr>
          <a:xfrm>
            <a:off x="1330325" y="5690436"/>
            <a:ext cx="1569286" cy="3063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73458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(2/12)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1909011" y="1178979"/>
            <a:ext cx="8903368" cy="1951037"/>
          </a:xfrm>
        </p:spPr>
        <p:txBody>
          <a:bodyPr rtlCol="0">
            <a:normAutofit fontScale="92500"/>
          </a:bodyPr>
          <a:lstStyle/>
          <a:p>
            <a:pPr marL="0" indent="0" fontAlgn="auto">
              <a:lnSpc>
                <a:spcPct val="120000"/>
              </a:lnSpc>
              <a:spcAft>
                <a:spcPts val="0"/>
              </a:spcAft>
              <a:buFont typeface="Arial" panose="020B0604020202020204" pitchFamily="34" charset="0"/>
              <a:buNone/>
              <a:defRPr/>
            </a:pPr>
            <a:r>
              <a:rPr lang="en-US" altLang="zh-TW" sz="3000" b="1" dirty="0">
                <a:solidFill>
                  <a:srgbClr val="C00000"/>
                </a:solidFill>
                <a:latin typeface="微軟正黑體" panose="020B0604030504040204" pitchFamily="34" charset="-120"/>
                <a:ea typeface="微軟正黑體" panose="020B0604030504040204" pitchFamily="34" charset="-120"/>
              </a:rPr>
              <a:t>Step2</a:t>
            </a:r>
            <a:r>
              <a:rPr lang="zh-TW" altLang="en-US" sz="3000" b="1" dirty="0">
                <a:solidFill>
                  <a:srgbClr val="C00000"/>
                </a:solidFill>
                <a:latin typeface="微軟正黑體" panose="020B0604030504040204" pitchFamily="34" charset="-120"/>
                <a:ea typeface="微軟正黑體" panose="020B0604030504040204" pitchFamily="34" charset="-120"/>
              </a:rPr>
              <a:t>：</a:t>
            </a:r>
            <a:endParaRPr lang="en-US" altLang="zh-TW" sz="3000" b="1" dirty="0">
              <a:solidFill>
                <a:srgbClr val="C00000"/>
              </a:solidFill>
              <a:latin typeface="微軟正黑體" panose="020B0604030504040204" pitchFamily="34" charset="-120"/>
              <a:ea typeface="微軟正黑體" panose="020B0604030504040204" pitchFamily="34" charset="-120"/>
            </a:endParaRPr>
          </a:p>
          <a:p>
            <a:pPr marL="0" indent="0" fontAlgn="auto">
              <a:lnSpc>
                <a:spcPts val="3200"/>
              </a:lnSpc>
              <a:spcAft>
                <a:spcPts val="0"/>
              </a:spcAft>
              <a:buFont typeface="Arial" panose="020B0604020202020204" pitchFamily="34" charset="0"/>
              <a:buNone/>
              <a:defRPr/>
            </a:pPr>
            <a:r>
              <a:rPr lang="zh-TW" altLang="en-US" sz="2600" b="1" dirty="0">
                <a:latin typeface="微軟正黑體" panose="020B0604030504040204" pitchFamily="34" charset="-120"/>
                <a:ea typeface="微軟正黑體" panose="020B0604030504040204" pitchFamily="34" charset="-120"/>
              </a:rPr>
              <a:t>下載</a:t>
            </a:r>
            <a:r>
              <a:rPr lang="zh-TW" altLang="en-US" sz="2600" dirty="0">
                <a:solidFill>
                  <a:srgbClr val="C00000"/>
                </a:solidFill>
                <a:latin typeface="Calibri Light" panose="020F0302020204030204" pitchFamily="34" charset="0"/>
              </a:rPr>
              <a:t>❶</a:t>
            </a:r>
            <a:r>
              <a:rPr lang="zh-TW" altLang="en-US" sz="2600" b="1" dirty="0">
                <a:latin typeface="微軟正黑體" panose="020B0604030504040204" pitchFamily="34" charset="-120"/>
                <a:ea typeface="微軟正黑體" panose="020B0604030504040204" pitchFamily="34" charset="-120"/>
              </a:rPr>
              <a:t>「匯入學生資料檔案規格」與</a:t>
            </a:r>
            <a:r>
              <a:rPr lang="zh-TW" altLang="en-US" sz="2600" dirty="0">
                <a:solidFill>
                  <a:srgbClr val="C00000"/>
                </a:solidFill>
                <a:latin typeface="Calibri Light" panose="020F0302020204030204" pitchFamily="34" charset="0"/>
              </a:rPr>
              <a:t>❷</a:t>
            </a:r>
            <a:r>
              <a:rPr lang="zh-TW" altLang="en-US" sz="2600" b="1" dirty="0">
                <a:latin typeface="微軟正黑體" panose="020B0604030504040204" pitchFamily="34" charset="-120"/>
                <a:ea typeface="微軟正黑體" panose="020B0604030504040204" pitchFamily="34" charset="-120"/>
              </a:rPr>
              <a:t>「範例檔案」（</a:t>
            </a:r>
            <a:r>
              <a:rPr lang="en-US" altLang="zh-TW" sz="2600" b="1" dirty="0">
                <a:latin typeface="微軟正黑體" panose="020B0604030504040204" pitchFamily="34" charset="-120"/>
                <a:ea typeface="微軟正黑體" panose="020B0604030504040204" pitchFamily="34" charset="-120"/>
              </a:rPr>
              <a:t>Excel</a:t>
            </a:r>
            <a:r>
              <a:rPr lang="zh-TW" altLang="en-US" sz="2600" b="1" dirty="0">
                <a:latin typeface="微軟正黑體" panose="020B0604030504040204" pitchFamily="34" charset="-120"/>
                <a:ea typeface="微軟正黑體" panose="020B0604030504040204" pitchFamily="34" charset="-120"/>
              </a:rPr>
              <a:t>檔案）</a:t>
            </a:r>
            <a:r>
              <a:rPr lang="zh-TW" altLang="en-US" sz="2600" b="1" u="sng" dirty="0">
                <a:solidFill>
                  <a:srgbClr val="C00000"/>
                </a:solidFill>
                <a:latin typeface="微軟正黑體" panose="020B0604030504040204" pitchFamily="34" charset="-120"/>
                <a:ea typeface="微軟正黑體" panose="020B0604030504040204" pitchFamily="34" charset="-120"/>
              </a:rPr>
              <a:t>核對「</a:t>
            </a:r>
            <a:r>
              <a:rPr lang="zh-TW" altLang="en-US" sz="2600" b="1" u="sng" dirty="0" smtClean="0">
                <a:solidFill>
                  <a:srgbClr val="C00000"/>
                </a:solidFill>
                <a:latin typeface="微軟正黑體" panose="020B0604030504040204" pitchFamily="34" charset="-120"/>
                <a:ea typeface="微軟正黑體" panose="020B0604030504040204" pitchFamily="34" charset="-120"/>
              </a:rPr>
              <a:t>學校校務</a:t>
            </a:r>
            <a:r>
              <a:rPr lang="zh-TW" altLang="en-US" sz="2600" b="1" u="sng" dirty="0">
                <a:solidFill>
                  <a:srgbClr val="C00000"/>
                </a:solidFill>
                <a:latin typeface="微軟正黑體" panose="020B0604030504040204" pitchFamily="34" charset="-120"/>
                <a:ea typeface="微軟正黑體" panose="020B0604030504040204" pitchFamily="34" charset="-120"/>
              </a:rPr>
              <a:t>系統」匯出的五專優先免試入學報名資料「欄位」及「資料格式</a:t>
            </a:r>
            <a:r>
              <a:rPr lang="zh-TW" altLang="en-US" sz="2600" b="1" u="sng" dirty="0" smtClean="0">
                <a:solidFill>
                  <a:srgbClr val="C00000"/>
                </a:solidFill>
                <a:latin typeface="微軟正黑體" panose="020B0604030504040204" pitchFamily="34" charset="-120"/>
                <a:ea typeface="微軟正黑體" panose="020B0604030504040204" pitchFamily="34" charset="-120"/>
              </a:rPr>
              <a:t>」是否</a:t>
            </a:r>
            <a:r>
              <a:rPr lang="zh-TW" altLang="en-US" sz="2600" b="1" u="sng" dirty="0">
                <a:solidFill>
                  <a:srgbClr val="C00000"/>
                </a:solidFill>
                <a:latin typeface="微軟正黑體" panose="020B0604030504040204" pitchFamily="34" charset="-120"/>
                <a:ea typeface="微軟正黑體" panose="020B0604030504040204" pitchFamily="34" charset="-120"/>
              </a:rPr>
              <a:t>與報名系統上傳格式相同</a:t>
            </a: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7" name="橢圓形圖說文字 6"/>
          <p:cNvSpPr/>
          <p:nvPr/>
        </p:nvSpPr>
        <p:spPr>
          <a:xfrm rot="21354108">
            <a:off x="1029618" y="1821916"/>
            <a:ext cx="733425" cy="665162"/>
          </a:xfrm>
          <a:prstGeom prst="wedgeEllipseCallout">
            <a:avLst>
              <a:gd name="adj1" fmla="val 73524"/>
              <a:gd name="adj2" fmla="val 47704"/>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eaLnBrk="1" fontAlgn="auto" hangingPunct="1">
              <a:spcBef>
                <a:spcPts val="0"/>
              </a:spcBef>
              <a:spcAft>
                <a:spcPts val="0"/>
              </a:spcAft>
              <a:defRPr/>
            </a:pPr>
            <a:r>
              <a:rPr lang="zh-TW" altLang="en-US" sz="2000" b="1" dirty="0">
                <a:latin typeface="華康中圓體" panose="020F0509000000000000" pitchFamily="49" charset="-120"/>
                <a:ea typeface="華康中圓體" panose="020F0509000000000000" pitchFamily="49" charset="-120"/>
              </a:rPr>
              <a:t>重要</a:t>
            </a:r>
          </a:p>
        </p:txBody>
      </p:sp>
      <p:grpSp>
        <p:nvGrpSpPr>
          <p:cNvPr id="8" name="群組 7"/>
          <p:cNvGrpSpPr/>
          <p:nvPr/>
        </p:nvGrpSpPr>
        <p:grpSpPr>
          <a:xfrm>
            <a:off x="663417" y="3403976"/>
            <a:ext cx="10635030" cy="3237703"/>
            <a:chOff x="673313" y="3491821"/>
            <a:chExt cx="10635030" cy="3237703"/>
          </a:xfrm>
        </p:grpSpPr>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13" y="3491821"/>
              <a:ext cx="10635030" cy="2729213"/>
            </a:xfrm>
            <a:prstGeom prst="rect">
              <a:avLst/>
            </a:prstGeom>
            <a:ln w="38100">
              <a:solidFill>
                <a:srgbClr val="0033CC"/>
              </a:solidFill>
            </a:ln>
          </p:spPr>
        </p:pic>
        <p:grpSp>
          <p:nvGrpSpPr>
            <p:cNvPr id="10" name="群組 14"/>
            <p:cNvGrpSpPr>
              <a:grpSpLocks/>
            </p:cNvGrpSpPr>
            <p:nvPr/>
          </p:nvGrpSpPr>
          <p:grpSpPr bwMode="auto">
            <a:xfrm>
              <a:off x="2929684" y="3627868"/>
              <a:ext cx="3481027" cy="1177535"/>
              <a:chOff x="2343270" y="3558253"/>
              <a:chExt cx="3344457" cy="1037736"/>
            </a:xfrm>
          </p:grpSpPr>
          <p:grpSp>
            <p:nvGrpSpPr>
              <p:cNvPr id="12" name="群組 6"/>
              <p:cNvGrpSpPr>
                <a:grpSpLocks/>
              </p:cNvGrpSpPr>
              <p:nvPr/>
            </p:nvGrpSpPr>
            <p:grpSpPr bwMode="auto">
              <a:xfrm>
                <a:off x="2751083" y="3932790"/>
                <a:ext cx="2936644" cy="663199"/>
                <a:chOff x="3067859" y="4618498"/>
                <a:chExt cx="2556687" cy="481368"/>
              </a:xfrm>
            </p:grpSpPr>
            <p:sp>
              <p:nvSpPr>
                <p:cNvPr id="15" name="矩形 14"/>
                <p:cNvSpPr/>
                <p:nvPr/>
              </p:nvSpPr>
              <p:spPr>
                <a:xfrm>
                  <a:off x="4491136" y="4618498"/>
                  <a:ext cx="1133410" cy="204301"/>
                </a:xfrm>
                <a:prstGeom prst="rect">
                  <a:avLst/>
                </a:prstGeom>
                <a:solidFill>
                  <a:srgbClr val="FFFF00">
                    <a:alpha val="29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a:xfrm>
                  <a:off x="3067859" y="4900838"/>
                  <a:ext cx="514099" cy="199028"/>
                </a:xfrm>
                <a:prstGeom prst="rect">
                  <a:avLst/>
                </a:prstGeom>
                <a:solidFill>
                  <a:srgbClr val="FFFF00">
                    <a:alpha val="29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13" name="文字方塊 12"/>
              <p:cNvSpPr txBox="1">
                <a:spLocks noChangeArrowheads="1"/>
              </p:cNvSpPr>
              <p:nvPr/>
            </p:nvSpPr>
            <p:spPr bwMode="auto">
              <a:xfrm>
                <a:off x="4385878" y="3558253"/>
                <a:ext cx="485357" cy="42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500" dirty="0">
                    <a:solidFill>
                      <a:srgbClr val="C00000"/>
                    </a:solidFill>
                    <a:latin typeface="Calibri Light" panose="020F0302020204030204" pitchFamily="34" charset="0"/>
                  </a:rPr>
                  <a:t>❶</a:t>
                </a:r>
                <a:endParaRPr lang="zh-TW" altLang="en-US" sz="2500" dirty="0">
                  <a:solidFill>
                    <a:srgbClr val="C00000"/>
                  </a:solidFill>
                </a:endParaRPr>
              </a:p>
            </p:txBody>
          </p:sp>
          <p:sp>
            <p:nvSpPr>
              <p:cNvPr id="14" name="文字方塊 13"/>
              <p:cNvSpPr txBox="1">
                <a:spLocks noChangeArrowheads="1"/>
              </p:cNvSpPr>
              <p:nvPr/>
            </p:nvSpPr>
            <p:spPr bwMode="auto">
              <a:xfrm>
                <a:off x="2343270" y="4038318"/>
                <a:ext cx="485357" cy="42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500" dirty="0">
                    <a:solidFill>
                      <a:srgbClr val="C00000"/>
                    </a:solidFill>
                    <a:latin typeface="Calibri Light" panose="020F0302020204030204" pitchFamily="34" charset="0"/>
                  </a:rPr>
                  <a:t>❷</a:t>
                </a:r>
                <a:endParaRPr lang="zh-TW" altLang="en-US" sz="2500" dirty="0">
                  <a:solidFill>
                    <a:srgbClr val="C00000"/>
                  </a:solidFill>
                </a:endParaRPr>
              </a:p>
            </p:txBody>
          </p:sp>
        </p:grpSp>
        <p:sp>
          <p:nvSpPr>
            <p:cNvPr id="11" name="橢圓形圖說文字 10"/>
            <p:cNvSpPr/>
            <p:nvPr/>
          </p:nvSpPr>
          <p:spPr>
            <a:xfrm>
              <a:off x="5931113" y="5338251"/>
              <a:ext cx="3159721" cy="1391273"/>
            </a:xfrm>
            <a:prstGeom prst="wedgeEllipseCallout">
              <a:avLst>
                <a:gd name="adj1" fmla="val -110721"/>
                <a:gd name="adj2" fmla="val -89812"/>
              </a:avLst>
            </a:prstGeom>
            <a:solidFill>
              <a:schemeClr val="accent4">
                <a:lumMod val="40000"/>
                <a:lumOff val="60000"/>
              </a:schemeClr>
            </a:solidFill>
            <a:ln w="28575">
              <a:solidFill>
                <a:srgbClr val="C0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eaLnBrk="1" fontAlgn="auto" hangingPunct="1">
                <a:spcBef>
                  <a:spcPts val="0"/>
                </a:spcBef>
                <a:spcAft>
                  <a:spcPts val="0"/>
                </a:spcAft>
                <a:defRPr/>
              </a:pPr>
              <a:r>
                <a:rPr lang="zh-TW" altLang="en-US" sz="2000" b="1" dirty="0">
                  <a:solidFill>
                    <a:srgbClr val="0033CC"/>
                  </a:solidFill>
                  <a:latin typeface="華康中圓體" panose="020F0509000000000000" pitchFamily="49" charset="-120"/>
                  <a:ea typeface="華康中圓體" panose="020F0509000000000000" pitchFamily="49" charset="-120"/>
                </a:rPr>
                <a:t>輸入各項成績、資料，可換算出</a:t>
              </a:r>
              <a:r>
                <a:rPr lang="zh-TW" altLang="en-US" sz="2000" b="1" u="heavy" dirty="0">
                  <a:solidFill>
                    <a:srgbClr val="0033CC"/>
                  </a:solidFill>
                  <a:latin typeface="華康中圓體" panose="020F0509000000000000" pitchFamily="49" charset="-120"/>
                  <a:ea typeface="華康中圓體" panose="020F0509000000000000" pitchFamily="49" charset="-120"/>
                </a:rPr>
                <a:t>優免</a:t>
              </a:r>
              <a:r>
                <a:rPr lang="zh-TW" altLang="en-US" sz="2000" b="1" dirty="0">
                  <a:solidFill>
                    <a:srgbClr val="0033CC"/>
                  </a:solidFill>
                  <a:latin typeface="華康中圓體" panose="020F0509000000000000" pitchFamily="49" charset="-120"/>
                  <a:ea typeface="華康中圓體" panose="020F0509000000000000" pitchFamily="49" charset="-120"/>
                </a:rPr>
                <a:t>之積分證明單</a:t>
              </a:r>
            </a:p>
          </p:txBody>
        </p:sp>
      </p:grpSp>
      <p:grpSp>
        <p:nvGrpSpPr>
          <p:cNvPr id="17" name="群組 16"/>
          <p:cNvGrpSpPr/>
          <p:nvPr/>
        </p:nvGrpSpPr>
        <p:grpSpPr>
          <a:xfrm>
            <a:off x="92957" y="102749"/>
            <a:ext cx="2638581" cy="430887"/>
            <a:chOff x="92955" y="95168"/>
            <a:chExt cx="8589132" cy="1402627"/>
          </a:xfrm>
        </p:grpSpPr>
        <p:sp>
          <p:nvSpPr>
            <p:cNvPr id="18"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2"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55844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129369"/>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(3/12)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矩形 8"/>
          <p:cNvSpPr>
            <a:spLocks noChangeArrowheads="1"/>
          </p:cNvSpPr>
          <p:nvPr/>
        </p:nvSpPr>
        <p:spPr bwMode="auto">
          <a:xfrm>
            <a:off x="735013" y="690311"/>
            <a:ext cx="305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C00000"/>
                </a:solidFill>
                <a:latin typeface="微軟正黑體" panose="020B0604030504040204" pitchFamily="34" charset="-120"/>
                <a:ea typeface="微軟正黑體" panose="020B0604030504040204" pitchFamily="34" charset="-120"/>
              </a:rPr>
              <a:t>「範例檔案」（</a:t>
            </a:r>
            <a:r>
              <a:rPr lang="en-US" altLang="zh-TW" b="1" dirty="0">
                <a:solidFill>
                  <a:srgbClr val="C00000"/>
                </a:solidFill>
                <a:latin typeface="微軟正黑體" panose="020B0604030504040204" pitchFamily="34" charset="-120"/>
                <a:ea typeface="微軟正黑體" panose="020B0604030504040204" pitchFamily="34" charset="-120"/>
              </a:rPr>
              <a:t>Excel</a:t>
            </a:r>
            <a:r>
              <a:rPr lang="zh-TW" altLang="en-US" b="1" dirty="0">
                <a:solidFill>
                  <a:srgbClr val="C00000"/>
                </a:solidFill>
                <a:latin typeface="微軟正黑體" panose="020B0604030504040204" pitchFamily="34" charset="-120"/>
                <a:ea typeface="微軟正黑體" panose="020B0604030504040204" pitchFamily="34" charset="-120"/>
              </a:rPr>
              <a:t>檔案）</a:t>
            </a:r>
            <a:endParaRPr lang="zh-TW" altLang="en-US" dirty="0">
              <a:solidFill>
                <a:srgbClr val="C00000"/>
              </a:solidFill>
            </a:endParaRPr>
          </a:p>
        </p:txBody>
      </p:sp>
      <p:grpSp>
        <p:nvGrpSpPr>
          <p:cNvPr id="7" name="群組 6"/>
          <p:cNvGrpSpPr/>
          <p:nvPr/>
        </p:nvGrpSpPr>
        <p:grpSpPr>
          <a:xfrm>
            <a:off x="865112" y="2012255"/>
            <a:ext cx="10183888" cy="4801931"/>
            <a:chOff x="865112" y="2012255"/>
            <a:chExt cx="10183888" cy="4801931"/>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4" y="2040353"/>
              <a:ext cx="10058400" cy="1493753"/>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74" y="3590517"/>
              <a:ext cx="10058400" cy="1693810"/>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5350003"/>
              <a:ext cx="10058400" cy="1435059"/>
            </a:xfrm>
            <a:prstGeom prst="rect">
              <a:avLst/>
            </a:prstGeom>
          </p:spPr>
        </p:pic>
        <p:sp>
          <p:nvSpPr>
            <p:cNvPr id="11" name="矩形 10"/>
            <p:cNvSpPr/>
            <p:nvPr/>
          </p:nvSpPr>
          <p:spPr bwMode="auto">
            <a:xfrm>
              <a:off x="9565105" y="2302054"/>
              <a:ext cx="1453730" cy="12067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矩形 11"/>
            <p:cNvSpPr/>
            <p:nvPr/>
          </p:nvSpPr>
          <p:spPr bwMode="auto">
            <a:xfrm>
              <a:off x="7686674" y="3813082"/>
              <a:ext cx="908846" cy="1460494"/>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橢圓 12"/>
            <p:cNvSpPr/>
            <p:nvPr/>
          </p:nvSpPr>
          <p:spPr bwMode="auto">
            <a:xfrm>
              <a:off x="7664782" y="3557010"/>
              <a:ext cx="324000" cy="324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2</a:t>
              </a:r>
              <a:endParaRPr lang="zh-TW" altLang="en-US" b="1" dirty="0"/>
            </a:p>
          </p:txBody>
        </p:sp>
        <p:sp>
          <p:nvSpPr>
            <p:cNvPr id="14" name="矩形 13"/>
            <p:cNvSpPr/>
            <p:nvPr/>
          </p:nvSpPr>
          <p:spPr bwMode="auto">
            <a:xfrm>
              <a:off x="9059780" y="2267343"/>
              <a:ext cx="1984456" cy="1266825"/>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矩形 14"/>
            <p:cNvSpPr/>
            <p:nvPr/>
          </p:nvSpPr>
          <p:spPr bwMode="auto">
            <a:xfrm>
              <a:off x="8617412" y="3812928"/>
              <a:ext cx="1380830" cy="146064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bwMode="auto">
            <a:xfrm>
              <a:off x="10031413" y="3812928"/>
              <a:ext cx="996948" cy="1460648"/>
            </a:xfrm>
            <a:prstGeom prst="rect">
              <a:avLst/>
            </a:prstGeom>
            <a:no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bwMode="auto">
            <a:xfrm>
              <a:off x="990600" y="5515136"/>
              <a:ext cx="1993232" cy="12906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橢圓 17"/>
            <p:cNvSpPr/>
            <p:nvPr/>
          </p:nvSpPr>
          <p:spPr bwMode="auto">
            <a:xfrm>
              <a:off x="8606299" y="3573220"/>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3</a:t>
              </a:r>
              <a:endParaRPr lang="zh-TW" altLang="en-US" b="1" dirty="0"/>
            </a:p>
          </p:txBody>
        </p:sp>
        <p:sp>
          <p:nvSpPr>
            <p:cNvPr id="19" name="橢圓 18"/>
            <p:cNvSpPr/>
            <p:nvPr/>
          </p:nvSpPr>
          <p:spPr bwMode="auto">
            <a:xfrm>
              <a:off x="10344300" y="3585667"/>
              <a:ext cx="324000" cy="324000"/>
            </a:xfrm>
            <a:prstGeom prst="ellipse">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4</a:t>
              </a:r>
              <a:endParaRPr lang="zh-TW" altLang="en-US" b="1" dirty="0"/>
            </a:p>
          </p:txBody>
        </p:sp>
        <p:sp>
          <p:nvSpPr>
            <p:cNvPr id="20" name="橢圓 19"/>
            <p:cNvSpPr/>
            <p:nvPr/>
          </p:nvSpPr>
          <p:spPr bwMode="auto">
            <a:xfrm>
              <a:off x="865112" y="5261544"/>
              <a:ext cx="324000" cy="324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5</a:t>
              </a:r>
              <a:endParaRPr lang="zh-TW" altLang="en-US" b="1" dirty="0"/>
            </a:p>
          </p:txBody>
        </p:sp>
        <p:sp>
          <p:nvSpPr>
            <p:cNvPr id="21" name="圓角矩形 20"/>
            <p:cNvSpPr/>
            <p:nvPr/>
          </p:nvSpPr>
          <p:spPr bwMode="auto">
            <a:xfrm>
              <a:off x="1535907" y="4352491"/>
              <a:ext cx="2173287" cy="660400"/>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優免無採計項目</a:t>
              </a:r>
              <a:r>
                <a:rPr lang="en-US" altLang="zh-TW" sz="1400" b="1" dirty="0">
                  <a:solidFill>
                    <a:srgbClr val="C00000"/>
                  </a:solidFill>
                  <a:latin typeface="微軟正黑體" panose="020B0604030504040204" pitchFamily="34" charset="-120"/>
                  <a:ea typeface="微軟正黑體" panose="020B0604030504040204" pitchFamily="34" charset="-120"/>
                </a:rPr>
                <a:t/>
              </a:r>
              <a:br>
                <a:rPr lang="en-US" altLang="zh-TW" sz="1400" b="1" dirty="0">
                  <a:solidFill>
                    <a:srgbClr val="C00000"/>
                  </a:solidFill>
                  <a:latin typeface="微軟正黑體" panose="020B0604030504040204" pitchFamily="34" charset="-120"/>
                  <a:ea typeface="微軟正黑體" panose="020B0604030504040204" pitchFamily="34" charset="-120"/>
                </a:rPr>
              </a:br>
              <a:r>
                <a:rPr lang="zh-TW" altLang="en-US" sz="1400" b="1" dirty="0">
                  <a:solidFill>
                    <a:srgbClr val="0033CC"/>
                  </a:solidFill>
                  <a:latin typeface="微軟正黑體" panose="020B0604030504040204" pitchFamily="34" charset="-120"/>
                  <a:ea typeface="微軟正黑體" panose="020B0604030504040204" pitchFamily="34" charset="-120"/>
                </a:rPr>
                <a:t>輸入聯免資料</a:t>
              </a:r>
              <a:r>
                <a:rPr lang="zh-TW" altLang="en-US" sz="1400" b="1" dirty="0">
                  <a:solidFill>
                    <a:srgbClr val="C00000"/>
                  </a:solidFill>
                  <a:latin typeface="微軟正黑體" panose="020B0604030504040204" pitchFamily="34" charset="-120"/>
                  <a:ea typeface="微軟正黑體" panose="020B0604030504040204" pitchFamily="34" charset="-120"/>
                </a:rPr>
                <a:t>或</a:t>
              </a:r>
              <a:r>
                <a:rPr lang="en-US" altLang="zh-TW" sz="1400" b="1" dirty="0">
                  <a:solidFill>
                    <a:srgbClr val="C00000"/>
                  </a:solidFill>
                  <a:latin typeface="微軟正黑體" panose="020B0604030504040204" pitchFamily="34" charset="-120"/>
                  <a:ea typeface="微軟正黑體" panose="020B0604030504040204" pitchFamily="34" charset="-120"/>
                </a:rPr>
                <a:t>0</a:t>
              </a:r>
            </a:p>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不可空白</a:t>
              </a:r>
            </a:p>
          </p:txBody>
        </p:sp>
        <p:sp>
          <p:nvSpPr>
            <p:cNvPr id="22" name="圓角矩形 21"/>
            <p:cNvSpPr/>
            <p:nvPr/>
          </p:nvSpPr>
          <p:spPr bwMode="auto">
            <a:xfrm>
              <a:off x="5173663" y="4352491"/>
              <a:ext cx="1957387" cy="660400"/>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優免無採計項目</a:t>
              </a:r>
              <a:r>
                <a:rPr lang="en-US" altLang="zh-TW" sz="1400" b="1" dirty="0">
                  <a:solidFill>
                    <a:srgbClr val="C00000"/>
                  </a:solidFill>
                  <a:latin typeface="微軟正黑體" panose="020B0604030504040204" pitchFamily="34" charset="-120"/>
                  <a:ea typeface="微軟正黑體" panose="020B0604030504040204" pitchFamily="34" charset="-120"/>
                </a:rPr>
                <a:t/>
              </a:r>
              <a:br>
                <a:rPr lang="en-US" altLang="zh-TW" sz="1400" b="1" dirty="0">
                  <a:solidFill>
                    <a:srgbClr val="C00000"/>
                  </a:solidFill>
                  <a:latin typeface="微軟正黑體" panose="020B0604030504040204" pitchFamily="34" charset="-120"/>
                  <a:ea typeface="微軟正黑體" panose="020B0604030504040204" pitchFamily="34" charset="-120"/>
                </a:rPr>
              </a:br>
              <a:r>
                <a:rPr lang="zh-TW" altLang="en-US" sz="1400" b="1" dirty="0">
                  <a:solidFill>
                    <a:srgbClr val="0033CC"/>
                  </a:solidFill>
                  <a:latin typeface="微軟正黑體" panose="020B0604030504040204" pitchFamily="34" charset="-120"/>
                  <a:ea typeface="微軟正黑體" panose="020B0604030504040204" pitchFamily="34" charset="-120"/>
                </a:rPr>
                <a:t>輸入聯免資料</a:t>
              </a:r>
              <a:r>
                <a:rPr lang="zh-TW" altLang="en-US" sz="1400" b="1" dirty="0">
                  <a:solidFill>
                    <a:srgbClr val="C00000"/>
                  </a:solidFill>
                  <a:latin typeface="微軟正黑體" panose="020B0604030504040204" pitchFamily="34" charset="-120"/>
                  <a:ea typeface="微軟正黑體" panose="020B0604030504040204" pitchFamily="34" charset="-120"/>
                </a:rPr>
                <a:t>或</a:t>
              </a:r>
              <a:r>
                <a:rPr lang="en-US" altLang="zh-TW" sz="1400" b="1" dirty="0">
                  <a:solidFill>
                    <a:srgbClr val="C00000"/>
                  </a:solidFill>
                  <a:latin typeface="微軟正黑體" panose="020B0604030504040204" pitchFamily="34" charset="-120"/>
                  <a:ea typeface="微軟正黑體" panose="020B0604030504040204" pitchFamily="34" charset="-120"/>
                </a:rPr>
                <a:t>0</a:t>
              </a:r>
            </a:p>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不可空白</a:t>
              </a:r>
            </a:p>
          </p:txBody>
        </p:sp>
        <p:sp>
          <p:nvSpPr>
            <p:cNvPr id="23" name="圓角矩形 22"/>
            <p:cNvSpPr/>
            <p:nvPr/>
          </p:nvSpPr>
          <p:spPr bwMode="auto">
            <a:xfrm>
              <a:off x="5689513" y="5852353"/>
              <a:ext cx="1996658" cy="828347"/>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優免無採計項目</a:t>
              </a:r>
              <a:r>
                <a:rPr lang="en-US" altLang="zh-TW" sz="1400" b="1" dirty="0">
                  <a:solidFill>
                    <a:srgbClr val="C00000"/>
                  </a:solidFill>
                  <a:latin typeface="微軟正黑體" panose="020B0604030504040204" pitchFamily="34" charset="-120"/>
                  <a:ea typeface="微軟正黑體" panose="020B0604030504040204" pitchFamily="34" charset="-120"/>
                </a:rPr>
                <a:t/>
              </a:r>
              <a:br>
                <a:rPr lang="en-US" altLang="zh-TW" sz="1400" b="1" dirty="0">
                  <a:solidFill>
                    <a:srgbClr val="C00000"/>
                  </a:solidFill>
                  <a:latin typeface="微軟正黑體" panose="020B0604030504040204" pitchFamily="34" charset="-120"/>
                  <a:ea typeface="微軟正黑體" panose="020B0604030504040204" pitchFamily="34" charset="-120"/>
                </a:rPr>
              </a:br>
              <a:r>
                <a:rPr lang="zh-TW" altLang="en-US" sz="1400" b="1" dirty="0">
                  <a:solidFill>
                    <a:srgbClr val="0033CC"/>
                  </a:solidFill>
                  <a:latin typeface="微軟正黑體" panose="020B0604030504040204" pitchFamily="34" charset="-120"/>
                  <a:ea typeface="微軟正黑體" panose="020B0604030504040204" pitchFamily="34" charset="-120"/>
                </a:rPr>
                <a:t>下拉式選單</a:t>
              </a:r>
              <a:r>
                <a:rPr lang="en-US" altLang="zh-TW" sz="1400" b="1" dirty="0">
                  <a:solidFill>
                    <a:srgbClr val="0033CC"/>
                  </a:solidFill>
                  <a:latin typeface="微軟正黑體" panose="020B0604030504040204" pitchFamily="34" charset="-120"/>
                  <a:ea typeface="微軟正黑體" panose="020B0604030504040204" pitchFamily="34" charset="-120"/>
                </a:rPr>
                <a:t>000</a:t>
              </a:r>
            </a:p>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或空白</a:t>
              </a:r>
            </a:p>
          </p:txBody>
        </p:sp>
        <p:sp>
          <p:nvSpPr>
            <p:cNvPr id="24" name="圓角矩形 23"/>
            <p:cNvSpPr/>
            <p:nvPr/>
          </p:nvSpPr>
          <p:spPr bwMode="auto">
            <a:xfrm>
              <a:off x="3017836" y="5840718"/>
              <a:ext cx="2200275" cy="839982"/>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優免無採計項目</a:t>
              </a:r>
              <a:r>
                <a:rPr lang="en-US" altLang="zh-TW" sz="1400" b="1" dirty="0">
                  <a:solidFill>
                    <a:srgbClr val="C00000"/>
                  </a:solidFill>
                  <a:latin typeface="微軟正黑體" panose="020B0604030504040204" pitchFamily="34" charset="-120"/>
                  <a:ea typeface="微軟正黑體" panose="020B0604030504040204" pitchFamily="34" charset="-120"/>
                </a:rPr>
                <a:t/>
              </a:r>
              <a:br>
                <a:rPr lang="en-US" altLang="zh-TW" sz="1400" b="1" dirty="0">
                  <a:solidFill>
                    <a:srgbClr val="C00000"/>
                  </a:solidFill>
                  <a:latin typeface="微軟正黑體" panose="020B0604030504040204" pitchFamily="34" charset="-120"/>
                  <a:ea typeface="微軟正黑體" panose="020B0604030504040204" pitchFamily="34" charset="-120"/>
                </a:rPr>
              </a:br>
              <a:r>
                <a:rPr lang="zh-TW" altLang="en-US" sz="1400" b="1" dirty="0">
                  <a:solidFill>
                    <a:srgbClr val="0033CC"/>
                  </a:solidFill>
                  <a:latin typeface="微軟正黑體" panose="020B0604030504040204" pitchFamily="34" charset="-120"/>
                  <a:ea typeface="微軟正黑體" panose="020B0604030504040204" pitchFamily="34" charset="-120"/>
                </a:rPr>
                <a:t>輸入聯免資料</a:t>
              </a:r>
              <a:r>
                <a:rPr lang="zh-TW" altLang="en-US" sz="1400" b="1" dirty="0">
                  <a:solidFill>
                    <a:srgbClr val="C00000"/>
                  </a:solidFill>
                  <a:latin typeface="微軟正黑體" panose="020B0604030504040204" pitchFamily="34" charset="-120"/>
                  <a:ea typeface="微軟正黑體" panose="020B0604030504040204" pitchFamily="34" charset="-120"/>
                </a:rPr>
                <a:t>或</a:t>
              </a:r>
              <a:r>
                <a:rPr lang="en-US" altLang="zh-TW" sz="1400" b="1" dirty="0">
                  <a:solidFill>
                    <a:srgbClr val="C00000"/>
                  </a:solidFill>
                  <a:latin typeface="微軟正黑體" panose="020B0604030504040204" pitchFamily="34" charset="-120"/>
                  <a:ea typeface="微軟正黑體" panose="020B0604030504040204" pitchFamily="34" charset="-120"/>
                </a:rPr>
                <a:t>0</a:t>
              </a:r>
            </a:p>
            <a:p>
              <a:pPr algn="ctr" eaLnBrk="1" fontAlgn="auto" hangingPunct="1">
                <a:spcBef>
                  <a:spcPts val="0"/>
                </a:spcBef>
                <a:spcAft>
                  <a:spcPts val="0"/>
                </a:spcAft>
                <a:defRPr/>
              </a:pPr>
              <a:r>
                <a:rPr lang="zh-TW" altLang="en-US" sz="1400" b="1" dirty="0">
                  <a:solidFill>
                    <a:srgbClr val="C00000"/>
                  </a:solidFill>
                  <a:latin typeface="微軟正黑體" panose="020B0604030504040204" pitchFamily="34" charset="-120"/>
                  <a:ea typeface="微軟正黑體" panose="020B0604030504040204" pitchFamily="34" charset="-120"/>
                </a:rPr>
                <a:t>不可空白</a:t>
              </a:r>
            </a:p>
          </p:txBody>
        </p:sp>
        <p:sp>
          <p:nvSpPr>
            <p:cNvPr id="25" name="橢圓 24"/>
            <p:cNvSpPr/>
            <p:nvPr/>
          </p:nvSpPr>
          <p:spPr>
            <a:xfrm>
              <a:off x="9417844" y="2012255"/>
              <a:ext cx="324000" cy="324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1</a:t>
              </a:r>
              <a:endParaRPr lang="zh-TW" altLang="en-US" b="1" dirty="0"/>
            </a:p>
          </p:txBody>
        </p:sp>
        <p:sp>
          <p:nvSpPr>
            <p:cNvPr id="26" name="矩形 25"/>
            <p:cNvSpPr/>
            <p:nvPr/>
          </p:nvSpPr>
          <p:spPr bwMode="auto">
            <a:xfrm>
              <a:off x="9686925" y="5523547"/>
              <a:ext cx="1331910" cy="129063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 name="橢圓 26"/>
            <p:cNvSpPr/>
            <p:nvPr/>
          </p:nvSpPr>
          <p:spPr>
            <a:xfrm>
              <a:off x="9491457" y="5305802"/>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smtClean="0"/>
                <a:t>6</a:t>
              </a:r>
              <a:endParaRPr lang="zh-TW" altLang="en-US" b="1" dirty="0"/>
            </a:p>
          </p:txBody>
        </p:sp>
      </p:grpSp>
      <p:grpSp>
        <p:nvGrpSpPr>
          <p:cNvPr id="28" name="群組 27"/>
          <p:cNvGrpSpPr/>
          <p:nvPr/>
        </p:nvGrpSpPr>
        <p:grpSpPr>
          <a:xfrm>
            <a:off x="850900" y="1022423"/>
            <a:ext cx="10855827" cy="1052971"/>
            <a:chOff x="850900" y="1027105"/>
            <a:chExt cx="10855827" cy="1052971"/>
          </a:xfrm>
        </p:grpSpPr>
        <p:sp>
          <p:nvSpPr>
            <p:cNvPr id="29" name="橢圓 28"/>
            <p:cNvSpPr/>
            <p:nvPr/>
          </p:nvSpPr>
          <p:spPr>
            <a:xfrm>
              <a:off x="850900" y="1064875"/>
              <a:ext cx="288000" cy="28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1</a:t>
              </a:r>
              <a:endParaRPr lang="zh-TW" altLang="en-US" b="1" dirty="0"/>
            </a:p>
          </p:txBody>
        </p:sp>
        <p:sp>
          <p:nvSpPr>
            <p:cNvPr id="30" name="文字方塊 24"/>
            <p:cNvSpPr txBox="1">
              <a:spLocks noChangeArrowheads="1"/>
            </p:cNvSpPr>
            <p:nvPr/>
          </p:nvSpPr>
          <p:spPr bwMode="auto">
            <a:xfrm>
              <a:off x="1138900" y="1053434"/>
              <a:ext cx="5091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2060"/>
                  </a:solidFill>
                  <a:latin typeface="微軟正黑體" panose="020B0604030504040204" pitchFamily="34" charset="-120"/>
                  <a:ea typeface="微軟正黑體" panose="020B0604030504040204" pitchFamily="34" charset="-120"/>
                </a:rPr>
                <a:t>輸入擔任幹部學期數及服務時數     服務學習積分</a:t>
              </a:r>
            </a:p>
          </p:txBody>
        </p:sp>
        <p:sp>
          <p:nvSpPr>
            <p:cNvPr id="31" name="橢圓 30"/>
            <p:cNvSpPr/>
            <p:nvPr/>
          </p:nvSpPr>
          <p:spPr>
            <a:xfrm>
              <a:off x="850900" y="1387217"/>
              <a:ext cx="288000" cy="288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2</a:t>
              </a:r>
              <a:endParaRPr lang="zh-TW" altLang="en-US" b="1" dirty="0"/>
            </a:p>
          </p:txBody>
        </p:sp>
        <p:sp>
          <p:nvSpPr>
            <p:cNvPr id="32" name="文字方塊 26"/>
            <p:cNvSpPr txBox="1">
              <a:spLocks noChangeArrowheads="1"/>
            </p:cNvSpPr>
            <p:nvPr/>
          </p:nvSpPr>
          <p:spPr bwMode="auto">
            <a:xfrm>
              <a:off x="1133306" y="1366579"/>
              <a:ext cx="480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2060"/>
                  </a:solidFill>
                  <a:latin typeface="微軟正黑體" panose="020B0604030504040204" pitchFamily="34" charset="-120"/>
                  <a:ea typeface="微軟正黑體" panose="020B0604030504040204" pitchFamily="34" charset="-120"/>
                </a:rPr>
                <a:t>服務學習積分</a:t>
              </a:r>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競賽積分     多元學習表現積分</a:t>
              </a:r>
            </a:p>
          </p:txBody>
        </p:sp>
        <p:sp>
          <p:nvSpPr>
            <p:cNvPr id="33" name="橢圓 32"/>
            <p:cNvSpPr/>
            <p:nvPr/>
          </p:nvSpPr>
          <p:spPr>
            <a:xfrm>
              <a:off x="858987" y="1739683"/>
              <a:ext cx="288000" cy="28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3</a:t>
              </a:r>
              <a:endParaRPr lang="zh-TW" altLang="en-US" b="1" dirty="0"/>
            </a:p>
          </p:txBody>
        </p:sp>
        <p:sp>
          <p:nvSpPr>
            <p:cNvPr id="34" name="橢圓 33"/>
            <p:cNvSpPr/>
            <p:nvPr/>
          </p:nvSpPr>
          <p:spPr>
            <a:xfrm>
              <a:off x="6445250" y="1062030"/>
              <a:ext cx="288000" cy="288000"/>
            </a:xfrm>
            <a:prstGeom prst="ellipse">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4</a:t>
              </a:r>
              <a:endParaRPr lang="zh-TW" altLang="en-US" b="1" dirty="0"/>
            </a:p>
          </p:txBody>
        </p:sp>
        <p:sp>
          <p:nvSpPr>
            <p:cNvPr id="35" name="橢圓 34"/>
            <p:cNvSpPr/>
            <p:nvPr/>
          </p:nvSpPr>
          <p:spPr>
            <a:xfrm>
              <a:off x="6445250" y="1386045"/>
              <a:ext cx="288000" cy="288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5</a:t>
              </a:r>
              <a:endParaRPr lang="zh-TW" altLang="en-US" b="1" dirty="0"/>
            </a:p>
          </p:txBody>
        </p:sp>
        <p:sp>
          <p:nvSpPr>
            <p:cNvPr id="36" name="文字方塊 40"/>
            <p:cNvSpPr txBox="1">
              <a:spLocks noChangeArrowheads="1"/>
            </p:cNvSpPr>
            <p:nvPr/>
          </p:nvSpPr>
          <p:spPr bwMode="auto">
            <a:xfrm>
              <a:off x="1143731" y="1710188"/>
              <a:ext cx="380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2060"/>
                  </a:solidFill>
                  <a:latin typeface="微軟正黑體" panose="020B0604030504040204" pitchFamily="34" charset="-120"/>
                  <a:ea typeface="微軟正黑體" panose="020B0604030504040204" pitchFamily="34" charset="-120"/>
                </a:rPr>
                <a:t>輸入技藝教育成績     技藝優良積分</a:t>
              </a:r>
            </a:p>
          </p:txBody>
        </p:sp>
        <p:sp>
          <p:nvSpPr>
            <p:cNvPr id="37" name="文字方塊 41"/>
            <p:cNvSpPr txBox="1">
              <a:spLocks noChangeArrowheads="1"/>
            </p:cNvSpPr>
            <p:nvPr/>
          </p:nvSpPr>
          <p:spPr bwMode="auto">
            <a:xfrm>
              <a:off x="6734757" y="1027105"/>
              <a:ext cx="380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2060"/>
                  </a:solidFill>
                  <a:latin typeface="微軟正黑體" panose="020B0604030504040204" pitchFamily="34" charset="-120"/>
                  <a:ea typeface="微軟正黑體" panose="020B0604030504040204" pitchFamily="34" charset="-120"/>
                </a:rPr>
                <a:t>輸入弱勢身分代碼     弱勢身分積分</a:t>
              </a:r>
            </a:p>
          </p:txBody>
        </p:sp>
        <p:sp>
          <p:nvSpPr>
            <p:cNvPr id="38" name="文字方塊 42"/>
            <p:cNvSpPr txBox="1">
              <a:spLocks noChangeArrowheads="1"/>
            </p:cNvSpPr>
            <p:nvPr/>
          </p:nvSpPr>
          <p:spPr bwMode="auto">
            <a:xfrm>
              <a:off x="6734757" y="1365407"/>
              <a:ext cx="380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2060"/>
                  </a:solidFill>
                  <a:latin typeface="微軟正黑體" panose="020B0604030504040204" pitchFamily="34" charset="-120"/>
                  <a:ea typeface="微軟正黑體" panose="020B0604030504040204" pitchFamily="34" charset="-120"/>
                </a:rPr>
                <a:t>輸入均衡學習成績     均衡學習積分</a:t>
              </a:r>
            </a:p>
          </p:txBody>
        </p:sp>
        <p:sp>
          <p:nvSpPr>
            <p:cNvPr id="39" name="向右箭號 38"/>
            <p:cNvSpPr/>
            <p:nvPr/>
          </p:nvSpPr>
          <p:spPr>
            <a:xfrm>
              <a:off x="3715245" y="1419635"/>
              <a:ext cx="217488" cy="223837"/>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0" name="向右箭號 39"/>
            <p:cNvSpPr/>
            <p:nvPr/>
          </p:nvSpPr>
          <p:spPr>
            <a:xfrm>
              <a:off x="4458197" y="1102055"/>
              <a:ext cx="217488" cy="223838"/>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1" name="向右箭號 40"/>
            <p:cNvSpPr/>
            <p:nvPr/>
          </p:nvSpPr>
          <p:spPr>
            <a:xfrm>
              <a:off x="8699414" y="1422557"/>
              <a:ext cx="217487" cy="223838"/>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2" name="向右箭號 41"/>
            <p:cNvSpPr/>
            <p:nvPr/>
          </p:nvSpPr>
          <p:spPr>
            <a:xfrm>
              <a:off x="8690557" y="1078573"/>
              <a:ext cx="215900" cy="225425"/>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3" name="向右箭號 42"/>
            <p:cNvSpPr/>
            <p:nvPr/>
          </p:nvSpPr>
          <p:spPr>
            <a:xfrm>
              <a:off x="3099534" y="1759149"/>
              <a:ext cx="215900" cy="223838"/>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4" name="橢圓 43"/>
            <p:cNvSpPr/>
            <p:nvPr/>
          </p:nvSpPr>
          <p:spPr>
            <a:xfrm>
              <a:off x="6447517" y="1738985"/>
              <a:ext cx="288000" cy="288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smtClean="0"/>
                <a:t>6</a:t>
              </a:r>
              <a:endParaRPr lang="zh-TW" altLang="en-US" b="1" dirty="0"/>
            </a:p>
          </p:txBody>
        </p:sp>
        <p:sp>
          <p:nvSpPr>
            <p:cNvPr id="45" name="文字方塊 42"/>
            <p:cNvSpPr txBox="1">
              <a:spLocks noChangeArrowheads="1"/>
            </p:cNvSpPr>
            <p:nvPr/>
          </p:nvSpPr>
          <p:spPr bwMode="auto">
            <a:xfrm>
              <a:off x="6742775" y="1710311"/>
              <a:ext cx="4963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smtClean="0">
                  <a:solidFill>
                    <a:srgbClr val="002060"/>
                  </a:solidFill>
                  <a:latin typeface="微軟正黑體" panose="020B0604030504040204" pitchFamily="34" charset="-120"/>
                  <a:ea typeface="微軟正黑體" panose="020B0604030504040204" pitchFamily="34" charset="-120"/>
                </a:rPr>
                <a:t>輸入是否報考</a:t>
              </a:r>
              <a:r>
                <a:rPr lang="en-US" altLang="zh-TW" b="1" dirty="0" smtClean="0">
                  <a:solidFill>
                    <a:srgbClr val="002060"/>
                  </a:solidFill>
                  <a:latin typeface="微軟正黑體" panose="020B0604030504040204" pitchFamily="34" charset="-120"/>
                  <a:ea typeface="微軟正黑體" panose="020B0604030504040204" pitchFamily="34" charset="-120"/>
                </a:rPr>
                <a:t>110</a:t>
              </a:r>
              <a:r>
                <a:rPr lang="zh-TW" altLang="en-US" b="1" dirty="0" smtClean="0">
                  <a:solidFill>
                    <a:srgbClr val="002060"/>
                  </a:solidFill>
                  <a:latin typeface="微軟正黑體" panose="020B0604030504040204" pitchFamily="34" charset="-120"/>
                  <a:ea typeface="微軟正黑體" panose="020B0604030504040204" pitchFamily="34" charset="-120"/>
                </a:rPr>
                <a:t>年國中教育會考及准考證號碼</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grpSp>
      <p:grpSp>
        <p:nvGrpSpPr>
          <p:cNvPr id="46" name="群組 45"/>
          <p:cNvGrpSpPr/>
          <p:nvPr/>
        </p:nvGrpSpPr>
        <p:grpSpPr>
          <a:xfrm>
            <a:off x="8619737" y="102749"/>
            <a:ext cx="2638581" cy="430887"/>
            <a:chOff x="92955" y="95168"/>
            <a:chExt cx="8589132" cy="1402627"/>
          </a:xfrm>
        </p:grpSpPr>
        <p:sp>
          <p:nvSpPr>
            <p:cNvPr id="47"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0"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51"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52"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02270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(4/12)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3981" y="3369199"/>
            <a:ext cx="10138521" cy="31337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6"/>
          <p:cNvSpPr/>
          <p:nvPr/>
        </p:nvSpPr>
        <p:spPr>
          <a:xfrm>
            <a:off x="1261241" y="5854262"/>
            <a:ext cx="1804240" cy="3153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8" name="矩形 18"/>
          <p:cNvSpPr>
            <a:spLocks noChangeArrowheads="1"/>
          </p:cNvSpPr>
          <p:nvPr/>
        </p:nvSpPr>
        <p:spPr bwMode="auto">
          <a:xfrm>
            <a:off x="1413267" y="1103837"/>
            <a:ext cx="9594014"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en-US" sz="2800" b="1" dirty="0">
                <a:solidFill>
                  <a:srgbClr val="0070C0"/>
                </a:solidFill>
                <a:latin typeface="微軟正黑體" panose="020B0604030504040204" pitchFamily="34" charset="-120"/>
                <a:ea typeface="微軟正黑體" panose="020B0604030504040204" pitchFamily="34" charset="-120"/>
              </a:rPr>
              <a:t>檔案上傳</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批次作業</a:t>
            </a:r>
            <a:r>
              <a:rPr lang="en-US" altLang="zh-TW" sz="2800" b="1" dirty="0">
                <a:solidFill>
                  <a:srgbClr val="0070C0"/>
                </a:solidFill>
                <a:latin typeface="微軟正黑體" panose="020B0604030504040204" pitchFamily="34" charset="-120"/>
                <a:ea typeface="微軟正黑體" panose="020B0604030504040204" pitchFamily="34" charset="-120"/>
              </a:rPr>
              <a:t>)</a:t>
            </a:r>
          </a:p>
          <a:p>
            <a:pPr eaLnBrk="1" hangingPunct="1">
              <a:spcBef>
                <a:spcPts val="575"/>
              </a:spcBef>
              <a:buClr>
                <a:schemeClr val="accent1"/>
              </a:buClr>
              <a:buSzPct val="85000"/>
            </a:pPr>
            <a:r>
              <a:rPr lang="en-US" altLang="zh-TW" sz="2800" b="1" dirty="0">
                <a:solidFill>
                  <a:srgbClr val="C00000"/>
                </a:solidFill>
                <a:latin typeface="微軟正黑體" panose="020B0604030504040204" pitchFamily="34" charset="-120"/>
                <a:ea typeface="微軟正黑體" panose="020B0604030504040204" pitchFamily="34" charset="-120"/>
              </a:rPr>
              <a:t>Step1</a:t>
            </a:r>
            <a:r>
              <a:rPr lang="zh-TW" altLang="en-US" sz="2800" b="1" dirty="0">
                <a:solidFill>
                  <a:srgbClr val="C00000"/>
                </a:solidFill>
                <a:latin typeface="微軟正黑體" panose="020B0604030504040204" pitchFamily="34" charset="-120"/>
                <a:ea typeface="微軟正黑體" panose="020B0604030504040204" pitchFamily="34" charset="-120"/>
              </a:rPr>
              <a:t>：</a:t>
            </a:r>
            <a:endParaRPr lang="en-US" altLang="zh-TW" sz="2800" b="1" dirty="0">
              <a:solidFill>
                <a:srgbClr val="C00000"/>
              </a:solidFill>
              <a:latin typeface="微軟正黑體" panose="020B0604030504040204" pitchFamily="34" charset="-120"/>
              <a:ea typeface="微軟正黑體" panose="020B0604030504040204" pitchFamily="34" charset="-120"/>
            </a:endParaRPr>
          </a:p>
          <a:p>
            <a:pPr eaLnBrk="1" hangingPunct="1">
              <a:lnSpc>
                <a:spcPts val="3200"/>
              </a:lnSpc>
              <a:spcBef>
                <a:spcPts val="750"/>
              </a:spcBef>
              <a:buClr>
                <a:schemeClr val="accent1"/>
              </a:buClr>
              <a:buSzPct val="85000"/>
            </a:pPr>
            <a:r>
              <a:rPr lang="zh-TW" altLang="en-US" sz="2400" b="1" dirty="0">
                <a:latin typeface="微軟正黑體" panose="020B0604030504040204" pitchFamily="34" charset="-120"/>
                <a:ea typeface="微軟正黑體" panose="020B0604030504040204" pitchFamily="34" charset="-120"/>
              </a:rPr>
              <a:t>若國中校務系統匯出之免試生資料檔欄位或格式與「範例檔案」不相同，</a:t>
            </a:r>
            <a:r>
              <a:rPr lang="zh-TW" altLang="en-US" sz="2400" b="1" dirty="0">
                <a:solidFill>
                  <a:srgbClr val="C00000"/>
                </a:solidFill>
                <a:latin typeface="微軟正黑體" panose="020B0604030504040204" pitchFamily="34" charset="-120"/>
                <a:ea typeface="微軟正黑體" panose="020B0604030504040204" pitchFamily="34" charset="-120"/>
              </a:rPr>
              <a:t>則修改學校校務系統匯出檔案</a:t>
            </a:r>
            <a:r>
              <a:rPr lang="zh-TW" altLang="en-US" sz="2400" b="1" dirty="0">
                <a:latin typeface="微軟正黑體" panose="020B0604030504040204" pitchFamily="34" charset="-120"/>
                <a:ea typeface="微軟正黑體" panose="020B0604030504040204" pitchFamily="34" charset="-120"/>
              </a:rPr>
              <a:t>，再以修改後檔案匯入報名系統。</a:t>
            </a:r>
            <a:endParaRPr lang="en-US" altLang="zh-TW" sz="2400" b="1" dirty="0">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92957" y="102749"/>
            <a:ext cx="2638581" cy="430887"/>
            <a:chOff x="92955" y="95168"/>
            <a:chExt cx="8589132" cy="1402627"/>
          </a:xfrm>
        </p:grpSpPr>
        <p:sp>
          <p:nvSpPr>
            <p:cNvPr id="10"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4"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37295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(5/12)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85" y="2665331"/>
            <a:ext cx="10784040" cy="2611818"/>
          </a:xfrm>
          <a:prstGeom prst="rect">
            <a:avLst/>
          </a:prstGeom>
          <a:ln w="38100">
            <a:solidFill>
              <a:srgbClr val="0033CC"/>
            </a:solidFill>
          </a:ln>
        </p:spPr>
      </p:pic>
      <p:sp>
        <p:nvSpPr>
          <p:cNvPr id="7" name="內容版面配置區 5"/>
          <p:cNvSpPr>
            <a:spLocks noGrp="1"/>
          </p:cNvSpPr>
          <p:nvPr>
            <p:ph idx="1"/>
          </p:nvPr>
        </p:nvSpPr>
        <p:spPr>
          <a:xfrm>
            <a:off x="745959" y="1080359"/>
            <a:ext cx="11140156" cy="1579813"/>
          </a:xfrm>
        </p:spPr>
        <p:txBody>
          <a:bodyPr rtlCol="0">
            <a:noAutofit/>
          </a:bodyPr>
          <a:lstStyle/>
          <a:p>
            <a:pPr marL="0" indent="0">
              <a:lnSpc>
                <a:spcPct val="100000"/>
              </a:lnSpc>
              <a:spcBef>
                <a:spcPts val="0"/>
              </a:spcBef>
              <a:buFont typeface="Arial" panose="020B0604020202020204" pitchFamily="34" charset="0"/>
              <a:buNone/>
              <a:defRPr/>
            </a:pPr>
            <a:r>
              <a:rPr lang="en-US" altLang="zh-TW" b="1" dirty="0">
                <a:solidFill>
                  <a:srgbClr val="C00000"/>
                </a:solidFill>
                <a:latin typeface="微軟正黑體" panose="020B0604030504040204" pitchFamily="34" charset="-120"/>
                <a:ea typeface="微軟正黑體" panose="020B0604030504040204" pitchFamily="34" charset="-120"/>
              </a:rPr>
              <a:t>Step2</a:t>
            </a:r>
            <a:r>
              <a:rPr lang="zh-TW" altLang="en-US" b="1" dirty="0" smtClean="0">
                <a:solidFill>
                  <a:srgbClr val="C00000"/>
                </a:solidFill>
                <a:latin typeface="微軟正黑體" panose="020B0604030504040204" pitchFamily="34" charset="-120"/>
                <a:ea typeface="微軟正黑體" panose="020B0604030504040204" pitchFamily="34" charset="-120"/>
              </a:rPr>
              <a:t>：</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457200" indent="-457200">
              <a:lnSpc>
                <a:spcPct val="100000"/>
              </a:lnSpc>
              <a:spcBef>
                <a:spcPts val="0"/>
              </a:spcBef>
              <a:buFont typeface="+mj-lt"/>
              <a:buAutoNum type="arabicParenR"/>
              <a:defRPr/>
            </a:pPr>
            <a:r>
              <a:rPr lang="zh-TW" altLang="zh-TW" sz="2200" b="1" dirty="0" smtClean="0">
                <a:latin typeface="微軟正黑體" panose="020B0604030504040204" pitchFamily="34" charset="-120"/>
                <a:ea typeface="微軟正黑體" panose="020B0604030504040204" pitchFamily="34" charset="-120"/>
              </a:rPr>
              <a:t>將</a:t>
            </a:r>
            <a:r>
              <a:rPr lang="zh-TW" altLang="zh-TW" sz="2200" b="1" dirty="0">
                <a:latin typeface="微軟正黑體" panose="020B0604030504040204" pitchFamily="34" charset="-120"/>
                <a:ea typeface="微軟正黑體" panose="020B0604030504040204" pitchFamily="34" charset="-120"/>
              </a:rPr>
              <a:t>編修後</a:t>
            </a:r>
            <a:r>
              <a:rPr lang="zh-TW" altLang="en-US" sz="2200" b="1" dirty="0">
                <a:latin typeface="微軟正黑體" panose="020B0604030504040204" pitchFamily="34" charset="-120"/>
                <a:ea typeface="微軟正黑體" panose="020B0604030504040204" pitchFamily="34" charset="-120"/>
              </a:rPr>
              <a:t>的免試生報名資料</a:t>
            </a:r>
            <a:r>
              <a:rPr lang="en-US" altLang="zh-TW" sz="2200" b="1" dirty="0">
                <a:latin typeface="微軟正黑體" panose="020B0604030504040204" pitchFamily="34" charset="-120"/>
                <a:ea typeface="微軟正黑體" panose="020B0604030504040204" pitchFamily="34" charset="-120"/>
              </a:rPr>
              <a:t>Excel</a:t>
            </a:r>
            <a:r>
              <a:rPr lang="zh-TW" altLang="zh-TW" sz="2200" b="1" dirty="0">
                <a:latin typeface="微軟正黑體" panose="020B0604030504040204" pitchFamily="34" charset="-120"/>
                <a:ea typeface="微軟正黑體" panose="020B0604030504040204" pitchFamily="34" charset="-120"/>
              </a:rPr>
              <a:t>檔案，</a:t>
            </a:r>
            <a:r>
              <a:rPr lang="zh-TW" altLang="zh-TW" sz="2200" b="1" dirty="0" smtClean="0">
                <a:latin typeface="微軟正黑體" panose="020B0604030504040204" pitchFamily="34" charset="-120"/>
                <a:ea typeface="微軟正黑體" panose="020B0604030504040204" pitchFamily="34" charset="-120"/>
              </a:rPr>
              <a:t>以</a:t>
            </a:r>
            <a:r>
              <a:rPr lang="en-US" altLang="zh-TW" sz="2200" b="1" u="sng" dirty="0" smtClean="0">
                <a:solidFill>
                  <a:srgbClr val="C00000"/>
                </a:solidFill>
                <a:latin typeface="微軟正黑體" panose="020B0604030504040204" pitchFamily="34" charset="-120"/>
                <a:ea typeface="微軟正黑體" panose="020B0604030504040204" pitchFamily="34" charset="-120"/>
              </a:rPr>
              <a:t>97-2003</a:t>
            </a:r>
            <a:r>
              <a:rPr lang="zh-TW" altLang="en-US" sz="2200" b="1" u="sng" dirty="0" smtClean="0">
                <a:solidFill>
                  <a:srgbClr val="C00000"/>
                </a:solidFill>
                <a:latin typeface="微軟正黑體" panose="020B0604030504040204" pitchFamily="34" charset="-120"/>
                <a:ea typeface="微軟正黑體" panose="020B0604030504040204" pitchFamily="34" charset="-120"/>
              </a:rPr>
              <a:t>版本</a:t>
            </a:r>
            <a:r>
              <a:rPr lang="en-US" altLang="zh-TW" sz="2200" b="1" dirty="0" smtClean="0">
                <a:latin typeface="微軟正黑體" panose="020B0604030504040204" pitchFamily="34" charset="-120"/>
                <a:ea typeface="微軟正黑體" panose="020B0604030504040204" pitchFamily="34" charset="-120"/>
              </a:rPr>
              <a:t>Excel</a:t>
            </a:r>
            <a:r>
              <a:rPr lang="zh-TW" altLang="en-US" sz="2200" b="1" dirty="0" smtClean="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匯入</a:t>
            </a:r>
            <a:r>
              <a:rPr lang="zh-TW" altLang="en-US"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方式新增報名</a:t>
            </a:r>
            <a:r>
              <a:rPr lang="zh-TW" altLang="zh-TW" sz="2200" b="1" dirty="0" smtClean="0">
                <a:latin typeface="微軟正黑體" panose="020B0604030504040204" pitchFamily="34" charset="-120"/>
                <a:ea typeface="微軟正黑體" panose="020B0604030504040204" pitchFamily="34" charset="-120"/>
              </a:rPr>
              <a:t>資料。</a:t>
            </a:r>
            <a:endParaRPr lang="en-US" altLang="zh-TW" sz="2200" b="1" dirty="0">
              <a:latin typeface="微軟正黑體" panose="020B0604030504040204" pitchFamily="34" charset="-120"/>
              <a:ea typeface="微軟正黑體" panose="020B0604030504040204" pitchFamily="34" charset="-120"/>
            </a:endParaRPr>
          </a:p>
          <a:p>
            <a:pPr marL="457200" indent="-457200">
              <a:lnSpc>
                <a:spcPct val="100000"/>
              </a:lnSpc>
              <a:spcBef>
                <a:spcPts val="0"/>
              </a:spcBef>
              <a:buFont typeface="+mj-lt"/>
              <a:buAutoNum type="arabicParenR"/>
              <a:defRPr/>
            </a:pPr>
            <a:r>
              <a:rPr lang="zh-TW" altLang="en-US" sz="2200" b="1" u="sng" dirty="0" smtClean="0">
                <a:solidFill>
                  <a:srgbClr val="C00000"/>
                </a:solidFill>
                <a:latin typeface="微軟正黑體" panose="020B0604030504040204" pitchFamily="34" charset="-120"/>
                <a:ea typeface="微軟正黑體" panose="020B0604030504040204" pitchFamily="34" charset="-120"/>
              </a:rPr>
              <a:t>上傳檔案名稱請以「英文、數字」命名</a:t>
            </a:r>
            <a:r>
              <a:rPr lang="zh-TW" altLang="en-US" sz="2200" b="1" dirty="0" smtClean="0">
                <a:latin typeface="微軟正黑體" panose="020B0604030504040204" pitchFamily="34" charset="-120"/>
                <a:ea typeface="微軟正黑體" panose="020B0604030504040204" pitchFamily="34" charset="-120"/>
              </a:rPr>
              <a:t>，</a:t>
            </a:r>
            <a:r>
              <a:rPr lang="zh-TW" altLang="en-US" sz="2200" b="1" u="sng" dirty="0" smtClean="0">
                <a:solidFill>
                  <a:srgbClr val="C00000"/>
                </a:solidFill>
                <a:latin typeface="微軟正黑體" panose="020B0604030504040204" pitchFamily="34" charset="-120"/>
                <a:ea typeface="微軟正黑體" panose="020B0604030504040204" pitchFamily="34" charset="-120"/>
              </a:rPr>
              <a:t>中文檔名會造成上傳失敗。</a:t>
            </a:r>
            <a:endParaRPr lang="en-US" altLang="zh-TW" sz="2200" b="1" u="sng" dirty="0">
              <a:solidFill>
                <a:srgbClr val="C00000"/>
              </a:solidFill>
              <a:latin typeface="微軟正黑體" panose="020B0604030504040204" pitchFamily="34" charset="-120"/>
              <a:ea typeface="微軟正黑體" panose="020B0604030504040204" pitchFamily="34" charset="-120"/>
            </a:endParaRPr>
          </a:p>
        </p:txBody>
      </p:sp>
      <p:sp>
        <p:nvSpPr>
          <p:cNvPr id="8" name="向右箭號 7"/>
          <p:cNvSpPr/>
          <p:nvPr/>
        </p:nvSpPr>
        <p:spPr bwMode="auto">
          <a:xfrm>
            <a:off x="1537581" y="4992059"/>
            <a:ext cx="741362" cy="2730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bwMode="auto">
          <a:xfrm>
            <a:off x="791091" y="4584115"/>
            <a:ext cx="2172494" cy="3397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0" name="群組 9"/>
          <p:cNvGrpSpPr/>
          <p:nvPr/>
        </p:nvGrpSpPr>
        <p:grpSpPr>
          <a:xfrm>
            <a:off x="950498" y="5864341"/>
            <a:ext cx="10414166" cy="904863"/>
            <a:chOff x="950498" y="5976669"/>
            <a:chExt cx="10414166" cy="904863"/>
          </a:xfrm>
        </p:grpSpPr>
        <p:sp>
          <p:nvSpPr>
            <p:cNvPr id="11" name="矩形 10"/>
            <p:cNvSpPr/>
            <p:nvPr/>
          </p:nvSpPr>
          <p:spPr>
            <a:xfrm>
              <a:off x="950498" y="6035675"/>
              <a:ext cx="10414166" cy="792163"/>
            </a:xfrm>
            <a:prstGeom prst="rect">
              <a:avLst/>
            </a:prstGeom>
            <a:solidFill>
              <a:srgbClr val="FEFAF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矩形 9"/>
            <p:cNvSpPr>
              <a:spLocks noChangeArrowheads="1"/>
            </p:cNvSpPr>
            <p:nvPr/>
          </p:nvSpPr>
          <p:spPr bwMode="auto">
            <a:xfrm>
              <a:off x="974559" y="5976669"/>
              <a:ext cx="1022049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0725" indent="-720725">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pPr>
              <a:r>
                <a:rPr lang="zh-TW" altLang="zh-TW" sz="2200" b="1" dirty="0">
                  <a:solidFill>
                    <a:srgbClr val="C00000"/>
                  </a:solidFill>
                  <a:latin typeface="微軟正黑體" panose="020B0604030504040204" pitchFamily="34" charset="-120"/>
                  <a:ea typeface="微軟正黑體" panose="020B0604030504040204" pitchFamily="34" charset="-120"/>
                </a:rPr>
                <a:t>※</a:t>
              </a:r>
              <a:r>
                <a:rPr lang="zh-TW" altLang="zh-TW" sz="2200" b="1" dirty="0" smtClean="0">
                  <a:solidFill>
                    <a:srgbClr val="C00000"/>
                  </a:solidFill>
                  <a:latin typeface="微軟正黑體" panose="020B0604030504040204" pitchFamily="34" charset="-120"/>
                  <a:ea typeface="微軟正黑體" panose="020B0604030504040204" pitchFamily="34" charset="-120"/>
                </a:rPr>
                <a:t>提醒</a:t>
              </a:r>
              <a:r>
                <a:rPr lang="zh-TW" altLang="zh-TW" sz="2200" b="1" dirty="0">
                  <a:solidFill>
                    <a:srgbClr val="C00000"/>
                  </a:solidFill>
                  <a:latin typeface="微軟正黑體" panose="020B0604030504040204" pitchFamily="34" charset="-120"/>
                  <a:ea typeface="微軟正黑體" panose="020B0604030504040204" pitchFamily="34" charset="-120"/>
                </a:rPr>
                <a:t>：系統接受</a:t>
              </a:r>
              <a:r>
                <a:rPr lang="zh-TW" altLang="en-US" sz="2200" b="1" dirty="0">
                  <a:solidFill>
                    <a:srgbClr val="C00000"/>
                  </a:solidFill>
                  <a:latin typeface="微軟正黑體" panose="020B0604030504040204" pitchFamily="34" charset="-120"/>
                  <a:ea typeface="微軟正黑體" panose="020B0604030504040204" pitchFamily="34" charset="-120"/>
                </a:rPr>
                <a:t>「多次</a:t>
              </a:r>
              <a:r>
                <a:rPr lang="zh-TW" altLang="zh-TW" sz="2200" b="1" dirty="0">
                  <a:solidFill>
                    <a:srgbClr val="C00000"/>
                  </a:solidFill>
                  <a:latin typeface="微軟正黑體" panose="020B0604030504040204" pitchFamily="34" charset="-120"/>
                  <a:ea typeface="微軟正黑體" panose="020B0604030504040204" pitchFamily="34" charset="-120"/>
                </a:rPr>
                <a:t>分批匯入</a:t>
              </a:r>
              <a:r>
                <a:rPr lang="zh-TW" altLang="en-US" sz="2200" b="1" dirty="0">
                  <a:solidFill>
                    <a:srgbClr val="C00000"/>
                  </a:solidFill>
                  <a:latin typeface="微軟正黑體" panose="020B0604030504040204" pitchFamily="34" charset="-120"/>
                  <a:ea typeface="微軟正黑體" panose="020B0604030504040204" pitchFamily="34" charset="-120"/>
                </a:rPr>
                <a:t>」</a:t>
              </a:r>
              <a:r>
                <a:rPr lang="zh-TW" altLang="zh-TW" sz="2200" b="1" dirty="0">
                  <a:solidFill>
                    <a:srgbClr val="C00000"/>
                  </a:solidFill>
                  <a:latin typeface="微軟正黑體" panose="020B0604030504040204" pitchFamily="34" charset="-120"/>
                  <a:ea typeface="微軟正黑體" panose="020B0604030504040204" pitchFamily="34" charset="-120"/>
                </a:rPr>
                <a:t>與</a:t>
              </a:r>
              <a:r>
                <a:rPr lang="zh-TW" altLang="en-US" sz="2200" b="1" dirty="0">
                  <a:solidFill>
                    <a:srgbClr val="C00000"/>
                  </a:solidFill>
                  <a:latin typeface="微軟正黑體" panose="020B0604030504040204" pitchFamily="34" charset="-120"/>
                  <a:ea typeface="微軟正黑體" panose="020B0604030504040204" pitchFamily="34" charset="-120"/>
                </a:rPr>
                <a:t>「</a:t>
              </a:r>
              <a:r>
                <a:rPr lang="zh-TW" altLang="zh-TW" sz="2200" b="1" dirty="0">
                  <a:solidFill>
                    <a:srgbClr val="C00000"/>
                  </a:solidFill>
                  <a:latin typeface="微軟正黑體" panose="020B0604030504040204" pitchFamily="34" charset="-120"/>
                  <a:ea typeface="微軟正黑體" panose="020B0604030504040204" pitchFamily="34" charset="-120"/>
                </a:rPr>
                <a:t>多次單筆新增</a:t>
              </a:r>
              <a:r>
                <a:rPr lang="zh-TW" altLang="en-US" sz="2200" b="1" dirty="0">
                  <a:solidFill>
                    <a:srgbClr val="C00000"/>
                  </a:solidFill>
                  <a:latin typeface="微軟正黑體" panose="020B0604030504040204" pitchFamily="34" charset="-120"/>
                  <a:ea typeface="微軟正黑體" panose="020B0604030504040204" pitchFamily="34" charset="-120"/>
                </a:rPr>
                <a:t>」</a:t>
              </a:r>
              <a:r>
                <a:rPr lang="zh-TW" altLang="zh-TW" sz="2200" b="1" dirty="0">
                  <a:solidFill>
                    <a:srgbClr val="C00000"/>
                  </a:solidFill>
                  <a:latin typeface="微軟正黑體" panose="020B0604030504040204" pitchFamily="34" charset="-120"/>
                  <a:ea typeface="微軟正黑體" panose="020B0604030504040204" pitchFamily="34" charset="-120"/>
                </a:rPr>
                <a:t>，</a:t>
              </a:r>
              <a:r>
                <a:rPr lang="zh-TW" altLang="en-US" sz="2200" b="1" dirty="0">
                  <a:solidFill>
                    <a:srgbClr val="C00000"/>
                  </a:solidFill>
                  <a:latin typeface="微軟正黑體" panose="020B0604030504040204" pitchFamily="34" charset="-120"/>
                  <a:ea typeface="微軟正黑體" panose="020B0604030504040204" pitchFamily="34" charset="-120"/>
                </a:rPr>
                <a:t>已上傳成功的報名資料</a:t>
              </a:r>
              <a:r>
                <a:rPr lang="zh-TW" altLang="en-US" sz="2200" b="1" dirty="0" smtClean="0">
                  <a:solidFill>
                    <a:srgbClr val="C00000"/>
                  </a:solidFill>
                  <a:latin typeface="微軟正黑體" panose="020B0604030504040204" pitchFamily="34" charset="-120"/>
                  <a:ea typeface="微軟正黑體" panose="020B0604030504040204" pitchFamily="34" charset="-120"/>
                </a:rPr>
                <a:t>， </a:t>
              </a:r>
              <a:endParaRPr lang="en-US" altLang="zh-TW" sz="2200" b="1" dirty="0" smtClean="0">
                <a:solidFill>
                  <a:srgbClr val="C00000"/>
                </a:solidFill>
                <a:latin typeface="微軟正黑體" panose="020B0604030504040204" pitchFamily="34" charset="-120"/>
                <a:ea typeface="微軟正黑體" panose="020B0604030504040204" pitchFamily="34" charset="-120"/>
              </a:endParaRPr>
            </a:p>
            <a:p>
              <a:pPr eaLnBrk="1" hangingPunct="1">
                <a:lnSpc>
                  <a:spcPct val="120000"/>
                </a:lnSpc>
              </a:pPr>
              <a:r>
                <a:rPr lang="en-US" altLang="zh-TW" sz="2200" b="1" dirty="0">
                  <a:solidFill>
                    <a:srgbClr val="C00000"/>
                  </a:solidFill>
                  <a:latin typeface="微軟正黑體" panose="020B0604030504040204" pitchFamily="34" charset="-120"/>
                  <a:ea typeface="微軟正黑體" panose="020B0604030504040204" pitchFamily="34" charset="-120"/>
                </a:rPr>
                <a:t> </a:t>
              </a:r>
              <a:r>
                <a:rPr lang="en-US" altLang="zh-TW" sz="2200" b="1" dirty="0" smtClean="0">
                  <a:solidFill>
                    <a:srgbClr val="C00000"/>
                  </a:solidFill>
                  <a:latin typeface="微軟正黑體" panose="020B0604030504040204" pitchFamily="34" charset="-120"/>
                  <a:ea typeface="微軟正黑體" panose="020B0604030504040204" pitchFamily="34" charset="-120"/>
                </a:rPr>
                <a:t>              </a:t>
              </a:r>
              <a:r>
                <a:rPr lang="zh-TW" altLang="en-US" sz="2200" b="1" u="sng" dirty="0" smtClean="0">
                  <a:solidFill>
                    <a:srgbClr val="C00000"/>
                  </a:solidFill>
                  <a:latin typeface="微軟正黑體" panose="020B0604030504040204" pitchFamily="34" charset="-120"/>
                  <a:ea typeface="微軟正黑體" panose="020B0604030504040204" pitchFamily="34" charset="-120"/>
                </a:rPr>
                <a:t>不要</a:t>
              </a:r>
              <a:r>
                <a:rPr lang="zh-TW" altLang="en-US" sz="2200" b="1" u="sng" dirty="0">
                  <a:solidFill>
                    <a:srgbClr val="C00000"/>
                  </a:solidFill>
                  <a:latin typeface="微軟正黑體" panose="020B0604030504040204" pitchFamily="34" charset="-120"/>
                  <a:ea typeface="微軟正黑體" panose="020B0604030504040204" pitchFamily="34" charset="-120"/>
                </a:rPr>
                <a:t>再重覆上傳</a:t>
              </a:r>
              <a:r>
                <a:rPr lang="zh-TW" altLang="en-US" sz="2200" b="1" dirty="0">
                  <a:solidFill>
                    <a:srgbClr val="C00000"/>
                  </a:solidFill>
                  <a:latin typeface="微軟正黑體" panose="020B0604030504040204" pitchFamily="34" charset="-120"/>
                  <a:ea typeface="微軟正黑體" panose="020B0604030504040204" pitchFamily="34" charset="-120"/>
                </a:rPr>
                <a:t>，新增報名資料請</a:t>
              </a:r>
              <a:r>
                <a:rPr lang="zh-TW" altLang="en-US" sz="2200" b="1" u="sng" dirty="0">
                  <a:solidFill>
                    <a:srgbClr val="C00000"/>
                  </a:solidFill>
                  <a:latin typeface="微軟正黑體" panose="020B0604030504040204" pitchFamily="34" charset="-120"/>
                  <a:ea typeface="微軟正黑體" panose="020B0604030504040204" pitchFamily="34" charset="-120"/>
                </a:rPr>
                <a:t>另製作新檔案匯入</a:t>
              </a:r>
              <a:r>
                <a:rPr lang="zh-TW" altLang="en-US" sz="2200" b="1" dirty="0">
                  <a:solidFill>
                    <a:srgbClr val="C00000"/>
                  </a:solidFill>
                  <a:latin typeface="微軟正黑體" panose="020B0604030504040204" pitchFamily="34" charset="-120"/>
                  <a:ea typeface="微軟正黑體" panose="020B0604030504040204" pitchFamily="34" charset="-120"/>
                </a:rPr>
                <a:t>。</a:t>
              </a:r>
              <a:endParaRPr lang="zh-TW" altLang="zh-TW" sz="2200" b="1" dirty="0">
                <a:solidFill>
                  <a:srgbClr val="C00000"/>
                </a:solidFill>
                <a:latin typeface="微軟正黑體" panose="020B0604030504040204" pitchFamily="34" charset="-120"/>
                <a:ea typeface="微軟正黑體" panose="020B0604030504040204" pitchFamily="34" charset="-120"/>
              </a:endParaRPr>
            </a:p>
          </p:txBody>
        </p:sp>
      </p:grpSp>
      <p:pic>
        <p:nvPicPr>
          <p:cNvPr id="13" name="圖片 12"/>
          <p:cNvPicPr>
            <a:picLocks noChangeAspect="1"/>
          </p:cNvPicPr>
          <p:nvPr/>
        </p:nvPicPr>
        <p:blipFill rotWithShape="1">
          <a:blip r:embed="rId4"/>
          <a:srcRect l="280" r="-1" b="4346"/>
          <a:stretch/>
        </p:blipFill>
        <p:spPr>
          <a:xfrm>
            <a:off x="2341592" y="4991292"/>
            <a:ext cx="4268705" cy="816284"/>
          </a:xfrm>
          <a:prstGeom prst="rect">
            <a:avLst/>
          </a:prstGeom>
          <a:ln w="38100">
            <a:solidFill>
              <a:srgbClr val="0033CC"/>
            </a:solidFill>
          </a:ln>
        </p:spPr>
      </p:pic>
      <p:grpSp>
        <p:nvGrpSpPr>
          <p:cNvPr id="14" name="群組 13"/>
          <p:cNvGrpSpPr/>
          <p:nvPr/>
        </p:nvGrpSpPr>
        <p:grpSpPr>
          <a:xfrm>
            <a:off x="92957" y="102749"/>
            <a:ext cx="2638581" cy="430887"/>
            <a:chOff x="92955" y="95168"/>
            <a:chExt cx="8589132" cy="1402627"/>
          </a:xfrm>
        </p:grpSpPr>
        <p:sp>
          <p:nvSpPr>
            <p:cNvPr id="15"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9"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54024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(6/12)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83" y="2146300"/>
            <a:ext cx="8269765" cy="4105275"/>
          </a:xfrm>
          <a:prstGeom prst="rect">
            <a:avLst/>
          </a:prstGeom>
          <a:ln w="28575">
            <a:solidFill>
              <a:srgbClr val="0033CC"/>
            </a:solidFill>
          </a:ln>
        </p:spPr>
      </p:pic>
      <p:sp>
        <p:nvSpPr>
          <p:cNvPr id="7" name="矩形 6"/>
          <p:cNvSpPr/>
          <p:nvPr/>
        </p:nvSpPr>
        <p:spPr>
          <a:xfrm>
            <a:off x="1435378" y="1649413"/>
            <a:ext cx="1031875" cy="368300"/>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 name="內容版面配置區 5"/>
          <p:cNvSpPr>
            <a:spLocks noGrp="1"/>
          </p:cNvSpPr>
          <p:nvPr>
            <p:ph idx="1"/>
          </p:nvPr>
        </p:nvSpPr>
        <p:spPr>
          <a:xfrm>
            <a:off x="1356003" y="1041400"/>
            <a:ext cx="9739312" cy="1089025"/>
          </a:xfrm>
        </p:spPr>
        <p:txBody>
          <a:bodyPr/>
          <a:lstStyle/>
          <a:p>
            <a:pPr marL="0" indent="0">
              <a:lnSpc>
                <a:spcPct val="120000"/>
              </a:lnSpc>
              <a:buFont typeface="Arial" panose="020B0604020202020204" pitchFamily="34" charset="0"/>
              <a:buNone/>
            </a:pPr>
            <a:r>
              <a:rPr lang="en-US" altLang="zh-TW" sz="2400" b="1" dirty="0" smtClean="0">
                <a:solidFill>
                  <a:srgbClr val="C00000"/>
                </a:solidFill>
                <a:latin typeface="微軟正黑體" panose="020B0604030504040204" pitchFamily="34" charset="-120"/>
                <a:ea typeface="微軟正黑體" panose="020B0604030504040204" pitchFamily="34" charset="-120"/>
              </a:rPr>
              <a:t>Step3</a:t>
            </a:r>
            <a:r>
              <a:rPr lang="zh-TW" altLang="en-US"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marL="0" indent="0">
              <a:lnSpc>
                <a:spcPct val="120000"/>
              </a:lnSpc>
              <a:buFont typeface="Arial" panose="020B0604020202020204" pitchFamily="34" charset="0"/>
              <a:buNone/>
            </a:pPr>
            <a:r>
              <a:rPr lang="zh-TW" altLang="en-US" sz="2000" b="1" dirty="0" smtClean="0">
                <a:latin typeface="微軟正黑體" panose="020B0604030504040204" pitchFamily="34" charset="-120"/>
                <a:ea typeface="微軟正黑體" panose="020B0604030504040204" pitchFamily="34" charset="-120"/>
              </a:rPr>
              <a:t>上傳成功後，</a:t>
            </a:r>
            <a:r>
              <a:rPr lang="zh-TW" altLang="zh-TW" sz="2000" b="1" dirty="0" smtClean="0">
                <a:latin typeface="微軟正黑體" panose="020B0604030504040204" pitchFamily="34" charset="-120"/>
                <a:ea typeface="微軟正黑體" panose="020B0604030504040204" pitchFamily="34" charset="-120"/>
              </a:rPr>
              <a:t>仍請至「</a:t>
            </a:r>
            <a:r>
              <a:rPr lang="zh-TW" altLang="zh-TW" sz="2000" b="1" dirty="0" smtClean="0">
                <a:solidFill>
                  <a:srgbClr val="C00000"/>
                </a:solidFill>
                <a:latin typeface="微軟正黑體" panose="020B0604030504040204" pitchFamily="34" charset="-120"/>
                <a:ea typeface="微軟正黑體" panose="020B0604030504040204" pitchFamily="34" charset="-120"/>
              </a:rPr>
              <a:t>報名資料編修</a:t>
            </a:r>
            <a:r>
              <a:rPr lang="en-US" altLang="zh-TW" sz="20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2000" b="1" dirty="0" smtClean="0">
                <a:solidFill>
                  <a:srgbClr val="C00000"/>
                </a:solidFill>
                <a:latin typeface="微軟正黑體" panose="020B0604030504040204" pitchFamily="34" charset="-120"/>
                <a:ea typeface="微軟正黑體" panose="020B0604030504040204" pitchFamily="34" charset="-120"/>
              </a:rPr>
              <a:t>單筆編修</a:t>
            </a:r>
            <a:r>
              <a:rPr lang="zh-TW" altLang="zh-TW" sz="2000" b="1" dirty="0" smtClean="0">
                <a:latin typeface="微軟正黑體" panose="020B0604030504040204" pitchFamily="34" charset="-120"/>
                <a:ea typeface="微軟正黑體" panose="020B0604030504040204" pitchFamily="34" charset="-120"/>
              </a:rPr>
              <a:t>」再次查看是否有「</a:t>
            </a:r>
            <a:r>
              <a:rPr lang="zh-TW" altLang="zh-TW" sz="2000" b="1" dirty="0" smtClean="0">
                <a:solidFill>
                  <a:srgbClr val="C00000"/>
                </a:solidFill>
                <a:latin typeface="微軟正黑體" panose="020B0604030504040204" pitchFamily="34" charset="-120"/>
                <a:ea typeface="微軟正黑體" panose="020B0604030504040204" pitchFamily="34" charset="-120"/>
              </a:rPr>
              <a:t>錯誤訊息</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p:txBody>
      </p:sp>
      <p:pic>
        <p:nvPicPr>
          <p:cNvPr id="9"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8078" y="2139950"/>
            <a:ext cx="1343076" cy="1171562"/>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0" name="矩形 9"/>
          <p:cNvSpPr/>
          <p:nvPr/>
        </p:nvSpPr>
        <p:spPr bwMode="auto">
          <a:xfrm>
            <a:off x="1448078" y="2671011"/>
            <a:ext cx="1343025" cy="3368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1" name="矩形 10"/>
          <p:cNvSpPr/>
          <p:nvPr/>
        </p:nvSpPr>
        <p:spPr bwMode="auto">
          <a:xfrm>
            <a:off x="7630888" y="3698540"/>
            <a:ext cx="947738" cy="6929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nvGrpSpPr>
          <p:cNvPr id="12" name="群組 11"/>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03449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(7/12)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544094" y="1661348"/>
            <a:ext cx="2901950" cy="419100"/>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內容版面配置區 5"/>
          <p:cNvSpPr>
            <a:spLocks noGrp="1"/>
          </p:cNvSpPr>
          <p:nvPr>
            <p:ph idx="1"/>
          </p:nvPr>
        </p:nvSpPr>
        <p:spPr>
          <a:xfrm>
            <a:off x="1460938" y="1123404"/>
            <a:ext cx="9427779" cy="2144113"/>
          </a:xfrm>
        </p:spPr>
        <p:txBody>
          <a:bodyPr rtlCol="0">
            <a:normAutofit/>
          </a:bodyPr>
          <a:lstStyle/>
          <a:p>
            <a:pPr marL="0" indent="0">
              <a:lnSpc>
                <a:spcPct val="120000"/>
              </a:lnSpc>
              <a:buNone/>
              <a:defRPr/>
            </a:pPr>
            <a:r>
              <a:rPr lang="en-US" altLang="zh-TW" sz="2400" b="1" dirty="0">
                <a:solidFill>
                  <a:srgbClr val="C00000"/>
                </a:solidFill>
                <a:latin typeface="微軟正黑體" panose="020B0604030504040204" pitchFamily="34" charset="-120"/>
                <a:ea typeface="微軟正黑體" panose="020B0604030504040204" pitchFamily="34" charset="-120"/>
              </a:rPr>
              <a:t>Step4</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
            </a:r>
            <a:br>
              <a:rPr lang="en-US" altLang="zh-TW" sz="2400" b="1" dirty="0">
                <a:solidFill>
                  <a:srgbClr val="C00000"/>
                </a:solidFill>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上傳資料若有錯誤，立即跳出通知視窗，請依「錯誤訊息」瞭解上傳資料錯誤原因，</a:t>
            </a:r>
            <a:r>
              <a:rPr lang="zh-TW" altLang="zh-TW" b="1" dirty="0" smtClean="0">
                <a:latin typeface="微軟正黑體" panose="020B0604030504040204" pitchFamily="34" charset="-120"/>
                <a:ea typeface="微軟正黑體" panose="020B0604030504040204" pitchFamily="34" charset="-120"/>
              </a:rPr>
              <a:t>再次</a:t>
            </a:r>
            <a:r>
              <a:rPr lang="zh-TW" altLang="zh-TW" b="1" dirty="0">
                <a:latin typeface="微軟正黑體" panose="020B0604030504040204" pitchFamily="34" charset="-120"/>
                <a:ea typeface="微軟正黑體" panose="020B0604030504040204" pitchFamily="34" charset="-120"/>
              </a:rPr>
              <a:t>修正 </a:t>
            </a:r>
            <a:r>
              <a:rPr lang="en-US" altLang="zh-TW" b="1" dirty="0">
                <a:latin typeface="微軟正黑體" panose="020B0604030504040204" pitchFamily="34" charset="-120"/>
                <a:ea typeface="微軟正黑體" panose="020B0604030504040204" pitchFamily="34" charset="-120"/>
              </a:rPr>
              <a:t>Excel </a:t>
            </a:r>
            <a:r>
              <a:rPr lang="zh-TW" altLang="zh-TW" b="1" dirty="0">
                <a:latin typeface="微軟正黑體" panose="020B0604030504040204" pitchFamily="34" charset="-120"/>
                <a:ea typeface="微軟正黑體" panose="020B0604030504040204" pitchFamily="34" charset="-120"/>
              </a:rPr>
              <a:t>檔案</a:t>
            </a:r>
            <a:r>
              <a:rPr lang="zh-TW" altLang="zh-TW" b="1" dirty="0" smtClean="0">
                <a:latin typeface="微軟正黑體" panose="020B0604030504040204" pitchFamily="34" charset="-120"/>
                <a:ea typeface="微軟正黑體" panose="020B0604030504040204" pitchFamily="34" charset="-120"/>
              </a:rPr>
              <a:t>內容</a:t>
            </a:r>
            <a:r>
              <a:rPr lang="zh-TW" altLang="zh-TW" b="1" dirty="0">
                <a:latin typeface="微軟正黑體" panose="020B0604030504040204" pitchFamily="34" charset="-120"/>
                <a:ea typeface="微軟正黑體" panose="020B0604030504040204" pitchFamily="34" charset="-120"/>
              </a:rPr>
              <a:t>，至「報名資料載入</a:t>
            </a:r>
            <a:r>
              <a:rPr lang="en-US" altLang="zh-TW"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zh-TW" b="1" dirty="0">
                <a:latin typeface="微軟正黑體" panose="020B0604030504040204" pitchFamily="34" charset="-120"/>
                <a:ea typeface="微軟正黑體" panose="020B0604030504040204" pitchFamily="34" charset="-120"/>
              </a:rPr>
              <a:t>批次匯入」，以匯入的方式新增報名</a:t>
            </a:r>
            <a:r>
              <a:rPr lang="zh-TW" altLang="zh-TW" b="1" dirty="0" smtClean="0">
                <a:latin typeface="微軟正黑體" panose="020B0604030504040204" pitchFamily="34" charset="-120"/>
                <a:ea typeface="微軟正黑體" panose="020B0604030504040204" pitchFamily="34" charset="-120"/>
              </a:rPr>
              <a:t>資料</a:t>
            </a:r>
            <a:r>
              <a:rPr lang="zh-TW" altLang="en-US"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219" y="3315426"/>
            <a:ext cx="7897327" cy="2991267"/>
          </a:xfrm>
          <a:prstGeom prst="rect">
            <a:avLst/>
          </a:prstGeom>
          <a:ln w="38100">
            <a:solidFill>
              <a:srgbClr val="0033CC"/>
            </a:solidFill>
          </a:ln>
        </p:spPr>
      </p:pic>
      <p:grpSp>
        <p:nvGrpSpPr>
          <p:cNvPr id="9" name="群組 8"/>
          <p:cNvGrpSpPr/>
          <p:nvPr/>
        </p:nvGrpSpPr>
        <p:grpSpPr>
          <a:xfrm>
            <a:off x="1563603" y="5692028"/>
            <a:ext cx="9153692" cy="979789"/>
            <a:chOff x="1301750" y="5381625"/>
            <a:chExt cx="9588500" cy="792163"/>
          </a:xfrm>
        </p:grpSpPr>
        <p:sp>
          <p:nvSpPr>
            <p:cNvPr id="10" name="矩形 9"/>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3"/>
            <p:cNvSpPr>
              <a:spLocks noChangeArrowheads="1"/>
            </p:cNvSpPr>
            <p:nvPr/>
          </p:nvSpPr>
          <p:spPr bwMode="auto">
            <a:xfrm>
              <a:off x="1390650" y="5481638"/>
              <a:ext cx="9499600" cy="6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※提醒：系統</a:t>
              </a:r>
              <a:r>
                <a:rPr lang="zh-TW" altLang="en-US" sz="2400" b="1" dirty="0">
                  <a:solidFill>
                    <a:srgbClr val="C00000"/>
                  </a:solidFill>
                  <a:latin typeface="微軟正黑體" panose="020B0604030504040204" pitchFamily="34" charset="-120"/>
                  <a:ea typeface="微軟正黑體" panose="020B0604030504040204" pitchFamily="34" charset="-120"/>
                </a:rPr>
                <a:t>檢</a:t>
              </a:r>
              <a:r>
                <a:rPr lang="zh-TW" altLang="zh-TW" sz="2400" b="1" dirty="0">
                  <a:solidFill>
                    <a:srgbClr val="C00000"/>
                  </a:solidFill>
                  <a:latin typeface="微軟正黑體" panose="020B0604030504040204" pitchFamily="34" charset="-120"/>
                  <a:ea typeface="微軟正黑體" panose="020B0604030504040204" pitchFamily="34" charset="-120"/>
                </a:rPr>
                <a:t>測資料有錯誤，不接受批次匯入的所有資料，請</a:t>
              </a:r>
              <a:r>
                <a:rPr lang="zh-TW" altLang="zh-TW" sz="2400" b="1" dirty="0" smtClean="0">
                  <a:solidFill>
                    <a:srgbClr val="C00000"/>
                  </a:solidFill>
                  <a:latin typeface="微軟正黑體" panose="020B0604030504040204" pitchFamily="34" charset="-120"/>
                  <a:ea typeface="微軟正黑體" panose="020B0604030504040204" pitchFamily="34" charset="-120"/>
                </a:rPr>
                <a:t>將</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eaLnBrk="1" hangingPunct="1"/>
              <a:r>
                <a:rPr lang="en-US" altLang="zh-TW" sz="2400" b="1" dirty="0">
                  <a:solidFill>
                    <a:srgbClr val="C00000"/>
                  </a:solidFill>
                  <a:latin typeface="微軟正黑體" panose="020B0604030504040204" pitchFamily="34" charset="-120"/>
                  <a:ea typeface="微軟正黑體" panose="020B0604030504040204" pitchFamily="34" charset="-120"/>
                </a:rPr>
                <a:t> </a:t>
              </a:r>
              <a:r>
                <a:rPr lang="en-US" altLang="zh-TW" sz="2400" b="1" dirty="0" smtClean="0">
                  <a:solidFill>
                    <a:srgbClr val="C00000"/>
                  </a:solidFill>
                  <a:latin typeface="微軟正黑體" panose="020B0604030504040204" pitchFamily="34" charset="-120"/>
                  <a:ea typeface="微軟正黑體" panose="020B0604030504040204" pitchFamily="34" charset="-120"/>
                </a:rPr>
                <a:t>              Excel</a:t>
              </a:r>
              <a:r>
                <a:rPr lang="zh-TW" altLang="zh-TW" sz="2400" b="1" dirty="0">
                  <a:solidFill>
                    <a:srgbClr val="C00000"/>
                  </a:solidFill>
                  <a:latin typeface="微軟正黑體" panose="020B0604030504040204" pitchFamily="34" charset="-120"/>
                  <a:ea typeface="微軟正黑體" panose="020B0604030504040204" pitchFamily="34" charset="-120"/>
                </a:rPr>
                <a:t>檔案中之內容修正後</a:t>
              </a:r>
              <a:r>
                <a:rPr lang="zh-TW" altLang="zh-TW" sz="2400" b="1" dirty="0" smtClean="0">
                  <a:solidFill>
                    <a:srgbClr val="C00000"/>
                  </a:solidFill>
                  <a:latin typeface="微軟正黑體" panose="020B0604030504040204" pitchFamily="34" charset="-120"/>
                  <a:ea typeface="微軟正黑體" panose="020B0604030504040204" pitchFamily="34" charset="-120"/>
                </a:rPr>
                <a:t>，重新</a:t>
              </a:r>
              <a:r>
                <a:rPr lang="zh-TW" altLang="zh-TW" sz="2400" b="1" dirty="0">
                  <a:solidFill>
                    <a:srgbClr val="C00000"/>
                  </a:solidFill>
                  <a:latin typeface="微軟正黑體" panose="020B0604030504040204" pitchFamily="34" charset="-120"/>
                  <a:ea typeface="微軟正黑體" panose="020B0604030504040204" pitchFamily="34" charset="-120"/>
                </a:rPr>
                <a:t>匯入資料。</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grpSp>
      <p:grpSp>
        <p:nvGrpSpPr>
          <p:cNvPr id="12" name="群組 11"/>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49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39055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2729" y="238125"/>
            <a:ext cx="10515600" cy="690563"/>
          </a:xfrm>
        </p:spPr>
        <p:txBody>
          <a:bodyPr>
            <a:normAutofit/>
          </a:body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貳、招生重要日程</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196374571"/>
              </p:ext>
            </p:extLst>
          </p:nvPr>
        </p:nvGraphicFramePr>
        <p:xfrm>
          <a:off x="257175" y="812800"/>
          <a:ext cx="11469688" cy="5937996"/>
        </p:xfrm>
        <a:graphic>
          <a:graphicData uri="http://schemas.openxmlformats.org/drawingml/2006/table">
            <a:tbl>
              <a:tblPr/>
              <a:tblGrid>
                <a:gridCol w="609134">
                  <a:extLst>
                    <a:ext uri="{9D8B030D-6E8A-4147-A177-3AD203B41FA5}">
                      <a16:colId xmlns:a16="http://schemas.microsoft.com/office/drawing/2014/main" val="20000"/>
                    </a:ext>
                  </a:extLst>
                </a:gridCol>
                <a:gridCol w="3712148">
                  <a:extLst>
                    <a:ext uri="{9D8B030D-6E8A-4147-A177-3AD203B41FA5}">
                      <a16:colId xmlns:a16="http://schemas.microsoft.com/office/drawing/2014/main" val="20001"/>
                    </a:ext>
                  </a:extLst>
                </a:gridCol>
                <a:gridCol w="7148406">
                  <a:extLst>
                    <a:ext uri="{9D8B030D-6E8A-4147-A177-3AD203B41FA5}">
                      <a16:colId xmlns:a16="http://schemas.microsoft.com/office/drawing/2014/main" val="20002"/>
                    </a:ext>
                  </a:extLst>
                </a:gridCol>
              </a:tblGrid>
              <a:tr h="3403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項次</a:t>
                      </a: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期</a:t>
                      </a: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項</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目</a:t>
                      </a: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00"/>
                  </a:ext>
                </a:extLst>
              </a:tr>
              <a:tr h="31490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1</a:t>
                      </a:r>
                      <a:endParaRPr kumimoji="0" lang="zh-TW"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簡章、報名表公告暨下載</a:t>
                      </a: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0001"/>
                  </a:ext>
                </a:extLst>
              </a:tr>
              <a:tr h="7260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2</a:t>
                      </a:r>
                      <a:endParaRPr kumimoji="0" lang="zh-TW"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400" b="1" i="0" u="none" strike="noStrike" cap="none" normalizeH="0" baseline="0" dirty="0" smtClean="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4</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16</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日（五）</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日（二）</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國中集體報名</a:t>
                      </a:r>
                      <a:r>
                        <a:rPr kumimoji="0" lang="zh-TW" altLang="en-US"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練習版</a:t>
                      </a: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0002"/>
                  </a:ext>
                </a:extLst>
              </a:tr>
              <a:tr h="71361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3</a:t>
                      </a:r>
                      <a:endParaRPr kumimoji="0" lang="zh-TW"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國中學校集體報名：</a:t>
                      </a:r>
                      <a:endPar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21</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12:00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defRPr/>
                      </a:pP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110</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5</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21</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至</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
                      </a:r>
                      <a:b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106344</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臺北市大安區忠孝東路三段</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1</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號</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國立臺北科技大學億光大樓</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樓</a:t>
                      </a:r>
                      <a:endPar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學年度五專</a:t>
                      </a:r>
                      <a:r>
                        <a:rPr kumimoji="0" lang="zh-TW" altLang="en-US"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優先</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國中集體報</a:t>
                      </a: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名及個別網路報</a:t>
                      </a: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名網址：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alpha val="80000"/>
                      </a:schemeClr>
                    </a:solidFill>
                  </a:tcPr>
                </a:tc>
                <a:extLst>
                  <a:ext uri="{0D108BD9-81ED-4DB2-BD59-A6C34878D82A}">
                    <a16:rowId xmlns:a16="http://schemas.microsoft.com/office/drawing/2014/main" val="10003"/>
                  </a:ext>
                </a:extLst>
              </a:tr>
              <a:tr h="926943">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4</a:t>
                      </a:r>
                      <a:endParaRPr kumimoji="0" lang="zh-TW"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21</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完成網路資料輸入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及繳費</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4622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24</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2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免試生志願選填系統操作練習</a:t>
                      </a:r>
                      <a:endParaRPr kumimoji="0" lang="en-US" altLang="zh-TW"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操作網址：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0004"/>
                  </a:ext>
                </a:extLst>
              </a:tr>
              <a:tr h="5942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2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3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2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三</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12:00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開放免試生查詢成績及級距</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不含國中教育會考成績及志願序積分</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受理免試生成績複查</a:t>
                      </a:r>
                      <a:endPar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0005"/>
                  </a:ext>
                </a:extLst>
              </a:tr>
              <a:tr h="5942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7</a:t>
                      </a:r>
                      <a:endParaRPr kumimoji="0" lang="zh-TW"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3</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四</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3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zh-TW" altLang="en-US"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8</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免試生志願選填登記系統網址：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alpha val="80000"/>
                      </a:schemeClr>
                    </a:solidFill>
                  </a:tcPr>
                </a:tc>
                <a:extLst>
                  <a:ext uri="{0D108BD9-81ED-4DB2-BD59-A6C34878D82A}">
                    <a16:rowId xmlns:a16="http://schemas.microsoft.com/office/drawing/2014/main" val="10006"/>
                  </a:ext>
                </a:extLst>
              </a:tr>
              <a:tr h="31490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8</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4</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開放免試生查詢成績及級距</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含國中教育會考成績，但不含志願序積分</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0007"/>
                  </a:ext>
                </a:extLst>
              </a:tr>
              <a:tr h="4622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9</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日（四）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9:00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起</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10008"/>
                  </a:ext>
                </a:extLst>
              </a:tr>
              <a:tr h="4875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10</a:t>
                      </a:r>
                      <a:endParaRPr kumimoji="0" lang="zh-TW" altLang="zh-TW" sz="2000" b="1" i="1" u="none" strike="noStrike"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日（二）</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錄取報到及放棄錄取截止</a:t>
                      </a:r>
                      <a:endParaRPr kumimoji="0" lang="en-US"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（招生學校聯絡資訊請參閱簡章）</a:t>
                      </a:r>
                      <a:endPar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3" marR="36193" marT="17777" marB="17777"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accent6">
                        <a:lumMod val="20000"/>
                        <a:lumOff val="80000"/>
                        <a:alpha val="80000"/>
                      </a:schemeClr>
                    </a:solidFill>
                  </a:tcPr>
                </a:tc>
                <a:extLst>
                  <a:ext uri="{0D108BD9-81ED-4DB2-BD59-A6C34878D82A}">
                    <a16:rowId xmlns:a16="http://schemas.microsoft.com/office/drawing/2014/main" val="10009"/>
                  </a:ext>
                </a:extLst>
              </a:tr>
            </a:tbl>
          </a:graphicData>
        </a:graphic>
      </p:graphicFrame>
      <p:sp>
        <p:nvSpPr>
          <p:cNvPr id="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80831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(8/12)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1973540" y="1408342"/>
            <a:ext cx="7632915" cy="1960562"/>
          </a:xfrm>
        </p:spPr>
        <p:txBody>
          <a:bodyPr/>
          <a:lstStyle/>
          <a:p>
            <a:pPr marL="0" indent="0">
              <a:lnSpc>
                <a:spcPct val="120000"/>
              </a:lnSpc>
              <a:buFont typeface="Arial" panose="020B0604020202020204" pitchFamily="34" charset="0"/>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單筆新增學生資料</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marL="0" indent="0">
              <a:lnSpc>
                <a:spcPct val="100000"/>
              </a:lnSpc>
              <a:buFont typeface="Arial" panose="020B0604020202020204" pitchFamily="34" charset="0"/>
              <a:buNone/>
            </a:pPr>
            <a:r>
              <a:rPr lang="en-US" altLang="zh-TW" sz="2400" b="1" dirty="0" smtClean="0">
                <a:solidFill>
                  <a:srgbClr val="C00000"/>
                </a:solidFill>
                <a:latin typeface="微軟正黑體" panose="020B0604030504040204" pitchFamily="34" charset="-120"/>
                <a:ea typeface="微軟正黑體" panose="020B0604030504040204" pitchFamily="34" charset="-120"/>
              </a:rPr>
              <a:t>Step1</a:t>
            </a:r>
            <a:r>
              <a:rPr lang="zh-TW" altLang="en-US"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marL="0" indent="0">
              <a:lnSpc>
                <a:spcPct val="100000"/>
              </a:lnSpc>
              <a:buFont typeface="Arial" panose="020B0604020202020204" pitchFamily="34" charset="0"/>
              <a:buNone/>
            </a:pPr>
            <a:r>
              <a:rPr lang="zh-TW" altLang="zh-TW" sz="2200" b="1" dirty="0" smtClean="0">
                <a:latin typeface="微軟正黑體" panose="020B0604030504040204" pitchFamily="34" charset="-120"/>
                <a:ea typeface="微軟正黑體" panose="020B0604030504040204" pitchFamily="34" charset="-120"/>
              </a:rPr>
              <a:t>單筆新增學生資料，</a:t>
            </a:r>
            <a:r>
              <a:rPr lang="zh-TW" altLang="zh-TW" sz="2200" b="1" dirty="0" smtClean="0">
                <a:solidFill>
                  <a:srgbClr val="C00000"/>
                </a:solidFill>
                <a:latin typeface="微軟正黑體" panose="020B0604030504040204" pitchFamily="34" charset="-120"/>
                <a:ea typeface="微軟正黑體" panose="020B0604030504040204" pitchFamily="34" charset="-120"/>
              </a:rPr>
              <a:t>適用於少量</a:t>
            </a:r>
            <a:r>
              <a:rPr lang="zh-TW" altLang="en-US" sz="2200" b="1" dirty="0" smtClean="0">
                <a:solidFill>
                  <a:srgbClr val="C00000"/>
                </a:solidFill>
                <a:latin typeface="微軟正黑體" panose="020B0604030504040204" pitchFamily="34" charset="-120"/>
                <a:ea typeface="微軟正黑體" panose="020B0604030504040204" pitchFamily="34" charset="-120"/>
              </a:rPr>
              <a:t>免試</a:t>
            </a:r>
            <a:r>
              <a:rPr lang="zh-TW" altLang="zh-TW" sz="2200" b="1" dirty="0" smtClean="0">
                <a:solidFill>
                  <a:srgbClr val="C00000"/>
                </a:solidFill>
                <a:latin typeface="微軟正黑體" panose="020B0604030504040204" pitchFamily="34" charset="-120"/>
                <a:ea typeface="微軟正黑體" panose="020B0604030504040204" pitchFamily="34" charset="-120"/>
              </a:rPr>
              <a:t>生報名情況</a:t>
            </a:r>
            <a:r>
              <a:rPr lang="zh-TW" altLang="zh-TW" sz="2200" b="1" dirty="0" smtClean="0">
                <a:latin typeface="微軟正黑體" panose="020B0604030504040204" pitchFamily="34" charset="-120"/>
                <a:ea typeface="微軟正黑體" panose="020B0604030504040204" pitchFamily="34" charset="-120"/>
              </a:rPr>
              <a:t>，</a:t>
            </a:r>
            <a:r>
              <a:rPr lang="zh-TW" altLang="en-US" sz="2200" b="1" dirty="0" smtClean="0">
                <a:latin typeface="微軟正黑體" panose="020B0604030504040204" pitchFamily="34" charset="-120"/>
                <a:ea typeface="微軟正黑體" panose="020B0604030504040204" pitchFamily="34" charset="-120"/>
              </a:rPr>
              <a:t>先須</a:t>
            </a:r>
            <a:r>
              <a:rPr lang="zh-TW" altLang="zh-TW" sz="2200" b="1" dirty="0" smtClean="0">
                <a:latin typeface="微軟正黑體" panose="020B0604030504040204" pitchFamily="34" charset="-120"/>
                <a:ea typeface="微軟正黑體" panose="020B0604030504040204" pitchFamily="34" charset="-120"/>
              </a:rPr>
              <a:t>輸入身分證統一編號、姓名後，點取「新增」</a:t>
            </a:r>
            <a:r>
              <a:rPr lang="zh-TW" altLang="zh-TW" b="1" dirty="0" smtClean="0">
                <a:latin typeface="微軟正黑體" panose="020B0604030504040204" pitchFamily="34" charset="-120"/>
                <a:ea typeface="微軟正黑體" panose="020B0604030504040204" pitchFamily="34" charset="-120"/>
              </a:rPr>
              <a:t>。</a:t>
            </a:r>
            <a:endParaRPr lang="zh-TW" altLang="en-US" b="1" dirty="0" smtClean="0">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1146032" y="3706916"/>
            <a:ext cx="10032985" cy="2700234"/>
            <a:chOff x="1914690" y="3448175"/>
            <a:chExt cx="10032985" cy="2700234"/>
          </a:xfrm>
        </p:grpSpPr>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t="1552"/>
            <a:stretch/>
          </p:blipFill>
          <p:spPr>
            <a:xfrm>
              <a:off x="1914690" y="3448175"/>
              <a:ext cx="2190420" cy="1930149"/>
            </a:xfrm>
            <a:prstGeom prst="rect">
              <a:avLst/>
            </a:prstGeom>
            <a:ln w="38100">
              <a:solidFill>
                <a:srgbClr val="0033CC"/>
              </a:solidFill>
            </a:ln>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554" y="3448175"/>
              <a:ext cx="7630121" cy="2700234"/>
            </a:xfrm>
            <a:prstGeom prst="rect">
              <a:avLst/>
            </a:prstGeom>
            <a:ln w="38100">
              <a:solidFill>
                <a:srgbClr val="0033CC"/>
              </a:solidFill>
            </a:ln>
          </p:spPr>
        </p:pic>
        <p:sp>
          <p:nvSpPr>
            <p:cNvPr id="10" name="矩形 9"/>
            <p:cNvSpPr/>
            <p:nvPr/>
          </p:nvSpPr>
          <p:spPr bwMode="auto">
            <a:xfrm>
              <a:off x="1914690" y="4846387"/>
              <a:ext cx="2190420" cy="3841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1" name="矩形 10"/>
            <p:cNvSpPr/>
            <p:nvPr/>
          </p:nvSpPr>
          <p:spPr bwMode="auto">
            <a:xfrm>
              <a:off x="7800079" y="5589442"/>
              <a:ext cx="778222" cy="42649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grpSp>
        <p:nvGrpSpPr>
          <p:cNvPr id="12" name="群組 11"/>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9" name="向右箭號 18"/>
          <p:cNvSpPr/>
          <p:nvPr/>
        </p:nvSpPr>
        <p:spPr bwMode="auto">
          <a:xfrm flipH="1">
            <a:off x="7942506" y="5953430"/>
            <a:ext cx="468000" cy="216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2029118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(9/12)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356" y="2321700"/>
            <a:ext cx="5424638" cy="4269600"/>
          </a:xfrm>
          <a:prstGeom prst="rect">
            <a:avLst/>
          </a:prstGeom>
          <a:ln w="28575">
            <a:solidFill>
              <a:srgbClr val="0033CC"/>
            </a:solidFill>
          </a:ln>
        </p:spPr>
      </p:pic>
      <p:sp>
        <p:nvSpPr>
          <p:cNvPr id="7" name="內容版面配置區 5"/>
          <p:cNvSpPr>
            <a:spLocks noGrp="1"/>
          </p:cNvSpPr>
          <p:nvPr>
            <p:ph idx="1"/>
          </p:nvPr>
        </p:nvSpPr>
        <p:spPr>
          <a:xfrm>
            <a:off x="2130425" y="1082358"/>
            <a:ext cx="7802563" cy="1368425"/>
          </a:xfrm>
        </p:spPr>
        <p:txBody>
          <a:bodyPr rtlCol="0">
            <a:normAutofit lnSpcReduction="10000"/>
          </a:bodyPr>
          <a:lstStyle/>
          <a:p>
            <a:pPr marL="0" indent="0">
              <a:lnSpc>
                <a:spcPct val="100000"/>
              </a:lnSpc>
              <a:buFont typeface="Arial" panose="020B0604020202020204" pitchFamily="34" charset="0"/>
              <a:buNone/>
              <a:defRPr/>
            </a:pPr>
            <a:r>
              <a:rPr lang="en-US" altLang="zh-TW" sz="2400" b="1" dirty="0">
                <a:solidFill>
                  <a:srgbClr val="C00000"/>
                </a:solidFill>
                <a:latin typeface="微軟正黑體" panose="020B0604030504040204" pitchFamily="34" charset="-120"/>
                <a:ea typeface="微軟正黑體" panose="020B0604030504040204" pitchFamily="34" charset="-120"/>
              </a:rPr>
              <a:t>Step2</a:t>
            </a:r>
            <a:r>
              <a:rPr lang="zh-TW" altLang="en-US" sz="2400" b="1" dirty="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Aft>
                <a:spcPts val="0"/>
              </a:spcAft>
              <a:buFont typeface="Arial" panose="020B0604020202020204" pitchFamily="34" charset="0"/>
              <a:buNone/>
              <a:defRPr/>
            </a:pPr>
            <a:r>
              <a:rPr lang="zh-TW" altLang="zh-TW" sz="2200" b="1" dirty="0" smtClean="0">
                <a:latin typeface="微軟正黑體" panose="020B0604030504040204" pitchFamily="34" charset="-120"/>
                <a:ea typeface="微軟正黑體" panose="020B0604030504040204" pitchFamily="34" charset="-120"/>
              </a:rPr>
              <a:t>接著逐</a:t>
            </a:r>
            <a:r>
              <a:rPr lang="zh-TW" altLang="zh-TW" sz="2200" b="1" dirty="0">
                <a:latin typeface="微軟正黑體" panose="020B0604030504040204" pitchFamily="34" charset="-120"/>
                <a:ea typeface="微軟正黑體" panose="020B0604030504040204" pitchFamily="34" charset="-120"/>
              </a:rPr>
              <a:t>欄輸入</a:t>
            </a:r>
            <a:r>
              <a:rPr lang="zh-TW" altLang="en-US"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學生基本資料</a:t>
            </a:r>
            <a:r>
              <a:rPr lang="zh-TW" altLang="en-US"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及</a:t>
            </a:r>
            <a:r>
              <a:rPr lang="zh-TW" altLang="en-US"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超額比序項目積分</a:t>
            </a:r>
            <a:r>
              <a:rPr lang="zh-TW" altLang="en-US"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建立</a:t>
            </a:r>
            <a:r>
              <a:rPr lang="zh-TW" altLang="en-US" sz="2200" b="1" dirty="0">
                <a:latin typeface="微軟正黑體" panose="020B0604030504040204" pitchFamily="34" charset="-120"/>
                <a:ea typeface="微軟正黑體" panose="020B0604030504040204" pitchFamily="34" charset="-120"/>
              </a:rPr>
              <a:t>學生報名</a:t>
            </a:r>
            <a:r>
              <a:rPr lang="zh-TW" altLang="zh-TW" sz="2200" b="1" dirty="0" smtClean="0">
                <a:latin typeface="微軟正黑體" panose="020B0604030504040204" pitchFamily="34" charset="-120"/>
                <a:ea typeface="微軟正黑體" panose="020B0604030504040204" pitchFamily="34" charset="-120"/>
              </a:rPr>
              <a:t>資料</a:t>
            </a:r>
            <a:r>
              <a:rPr lang="zh-TW" altLang="en-US" sz="2200" b="1" dirty="0" smtClean="0">
                <a:latin typeface="微軟正黑體" panose="020B0604030504040204" pitchFamily="34" charset="-120"/>
                <a:ea typeface="微軟正黑體" panose="020B0604030504040204" pitchFamily="34" charset="-120"/>
              </a:rPr>
              <a:t>，並儲存</a:t>
            </a:r>
            <a:r>
              <a:rPr lang="zh-TW" altLang="zh-TW" sz="2200" b="1" dirty="0" smtClean="0">
                <a:latin typeface="微軟正黑體" panose="020B0604030504040204" pitchFamily="34" charset="-120"/>
                <a:ea typeface="微軟正黑體" panose="020B0604030504040204" pitchFamily="34" charset="-120"/>
              </a:rPr>
              <a:t>。</a:t>
            </a:r>
            <a:endParaRPr lang="zh-TW" altLang="en-US" dirty="0"/>
          </a:p>
        </p:txBody>
      </p:sp>
      <p:sp>
        <p:nvSpPr>
          <p:cNvPr id="8" name="矩形 7"/>
          <p:cNvSpPr/>
          <p:nvPr/>
        </p:nvSpPr>
        <p:spPr>
          <a:xfrm>
            <a:off x="9023351" y="6335266"/>
            <a:ext cx="300037" cy="2266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4" y="2325740"/>
            <a:ext cx="5729287" cy="4268681"/>
          </a:xfrm>
          <a:prstGeom prst="rect">
            <a:avLst/>
          </a:prstGeom>
          <a:ln w="28575">
            <a:solidFill>
              <a:srgbClr val="0033CC"/>
            </a:solidFill>
          </a:ln>
        </p:spPr>
      </p:pic>
      <p:sp>
        <p:nvSpPr>
          <p:cNvPr id="10" name="向右箭號 9"/>
          <p:cNvSpPr/>
          <p:nvPr/>
        </p:nvSpPr>
        <p:spPr bwMode="auto">
          <a:xfrm flipH="1">
            <a:off x="9350892" y="6335266"/>
            <a:ext cx="468000" cy="216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54116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(10/12)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356" y="2086129"/>
            <a:ext cx="5424638" cy="4269600"/>
          </a:xfrm>
          <a:prstGeom prst="rect">
            <a:avLst/>
          </a:prstGeom>
          <a:ln w="28575">
            <a:solidFill>
              <a:srgbClr val="0033CC"/>
            </a:solidFill>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4" y="2080644"/>
            <a:ext cx="5729287" cy="4268681"/>
          </a:xfrm>
          <a:prstGeom prst="rect">
            <a:avLst/>
          </a:prstGeom>
          <a:ln w="28575">
            <a:solidFill>
              <a:srgbClr val="0033CC"/>
            </a:solidFill>
          </a:ln>
        </p:spPr>
      </p:pic>
      <p:sp>
        <p:nvSpPr>
          <p:cNvPr id="8" name="內容版面配置區 5"/>
          <p:cNvSpPr>
            <a:spLocks noGrp="1"/>
          </p:cNvSpPr>
          <p:nvPr>
            <p:ph idx="1"/>
          </p:nvPr>
        </p:nvSpPr>
        <p:spPr>
          <a:xfrm>
            <a:off x="613569" y="1085692"/>
            <a:ext cx="10891838" cy="876300"/>
          </a:xfrm>
        </p:spPr>
        <p:txBody>
          <a:bodyPr rtlCol="0">
            <a:noAutofit/>
          </a:bodyPr>
          <a:lstStyle/>
          <a:p>
            <a:pPr marL="0" indent="0">
              <a:lnSpc>
                <a:spcPct val="100000"/>
              </a:lnSpc>
              <a:buFont typeface="Arial" panose="020B0604020202020204" pitchFamily="34" charset="0"/>
              <a:buNone/>
              <a:defRPr/>
            </a:pPr>
            <a:r>
              <a:rPr lang="zh-TW" altLang="en-US" sz="2200" b="1" dirty="0" smtClean="0">
                <a:solidFill>
                  <a:srgbClr val="C00000"/>
                </a:solidFill>
                <a:latin typeface="微軟正黑體" panose="020B0604030504040204" pitchFamily="34" charset="-120"/>
                <a:ea typeface="微軟正黑體" panose="020B0604030504040204" pitchFamily="34" charset="-120"/>
              </a:rPr>
              <a:t>提醒：</a:t>
            </a:r>
            <a:endParaRPr lang="en-US" altLang="zh-TW" sz="22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Aft>
                <a:spcPts val="0"/>
              </a:spcAft>
              <a:buFont typeface="Arial" panose="020B0604020202020204" pitchFamily="34" charset="0"/>
              <a:buNone/>
              <a:defRPr/>
            </a:pPr>
            <a:r>
              <a:rPr lang="zh-TW" altLang="en-US" sz="2200" b="1" dirty="0" smtClean="0">
                <a:latin typeface="微軟正黑體" panose="020B0604030504040204" pitchFamily="34" charset="-120"/>
                <a:ea typeface="微軟正黑體" panose="020B0604030504040204" pitchFamily="34" charset="-120"/>
              </a:rPr>
              <a:t>單筆新增「</a:t>
            </a:r>
            <a:r>
              <a:rPr lang="zh-TW" altLang="zh-TW" sz="2200" b="1" dirty="0">
                <a:latin typeface="微軟正黑體" panose="020B0604030504040204" pitchFamily="34" charset="-120"/>
                <a:ea typeface="微軟正黑體" panose="020B0604030504040204" pitchFamily="34" charset="-120"/>
              </a:rPr>
              <a:t>學生基本資料</a:t>
            </a:r>
            <a:r>
              <a:rPr lang="zh-TW" altLang="en-US" sz="2200" b="1" dirty="0" smtClean="0">
                <a:latin typeface="微軟正黑體" panose="020B0604030504040204" pitchFamily="34" charset="-120"/>
                <a:ea typeface="微軟正黑體" panose="020B0604030504040204" pitchFamily="34" charset="-120"/>
              </a:rPr>
              <a:t>」</a:t>
            </a:r>
            <a:r>
              <a:rPr lang="en-US" altLang="zh-TW" sz="2200" b="1" dirty="0" smtClean="0">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減免資格</a:t>
            </a:r>
            <a:r>
              <a:rPr lang="zh-TW" altLang="en-US" sz="2200" b="1" dirty="0" smtClean="0">
                <a:latin typeface="微軟正黑體" panose="020B0604030504040204" pitchFamily="34" charset="-120"/>
                <a:ea typeface="微軟正黑體" panose="020B0604030504040204" pitchFamily="34" charset="-120"/>
              </a:rPr>
              <a:t>與「</a:t>
            </a:r>
            <a:r>
              <a:rPr lang="zh-TW" altLang="zh-TW" sz="2200" b="1" dirty="0">
                <a:latin typeface="微軟正黑體" panose="020B0604030504040204" pitchFamily="34" charset="-120"/>
                <a:ea typeface="微軟正黑體" panose="020B0604030504040204" pitchFamily="34" charset="-120"/>
              </a:rPr>
              <a:t>超額比序項目積分</a:t>
            </a:r>
            <a:r>
              <a:rPr lang="zh-TW" altLang="en-US" sz="2200" b="1" dirty="0" smtClean="0">
                <a:latin typeface="微軟正黑體" panose="020B0604030504040204" pitchFamily="34" charset="-120"/>
                <a:ea typeface="微軟正黑體" panose="020B0604030504040204" pitchFamily="34" charset="-120"/>
              </a:rPr>
              <a:t>」</a:t>
            </a:r>
            <a:r>
              <a:rPr lang="en-US" altLang="zh-TW" sz="2200" b="1" dirty="0" smtClean="0">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弱勢身分</a:t>
            </a:r>
            <a:r>
              <a:rPr lang="zh-TW" altLang="en-US" sz="2200" b="1" dirty="0" smtClean="0">
                <a:latin typeface="微軟正黑體" panose="020B0604030504040204" pitchFamily="34" charset="-120"/>
                <a:ea typeface="微軟正黑體" panose="020B0604030504040204" pitchFamily="34" charset="-120"/>
              </a:rPr>
              <a:t>，系統為連動</a:t>
            </a:r>
            <a:endParaRPr lang="zh-TW" altLang="en-US" sz="2200" dirty="0"/>
          </a:p>
        </p:txBody>
      </p:sp>
      <p:pic>
        <p:nvPicPr>
          <p:cNvPr id="9" name="圖片 6"/>
          <p:cNvPicPr>
            <a:picLocks noChangeAspect="1"/>
          </p:cNvPicPr>
          <p:nvPr/>
        </p:nvPicPr>
        <p:blipFill>
          <a:blip r:embed="rId5">
            <a:extLst>
              <a:ext uri="{28A0092B-C50C-407E-A947-70E740481C1C}">
                <a14:useLocalDpi xmlns:a14="http://schemas.microsoft.com/office/drawing/2010/main" val="0"/>
              </a:ext>
            </a:extLst>
          </a:blip>
          <a:srcRect b="9175"/>
          <a:stretch>
            <a:fillRect/>
          </a:stretch>
        </p:blipFill>
        <p:spPr bwMode="auto">
          <a:xfrm>
            <a:off x="3633788" y="4823792"/>
            <a:ext cx="1927225" cy="10556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 name="矩形 9"/>
          <p:cNvSpPr/>
          <p:nvPr/>
        </p:nvSpPr>
        <p:spPr>
          <a:xfrm>
            <a:off x="3652838" y="4201492"/>
            <a:ext cx="944562" cy="301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1" name="矩形 10"/>
          <p:cNvSpPr/>
          <p:nvPr/>
        </p:nvSpPr>
        <p:spPr>
          <a:xfrm>
            <a:off x="6446838" y="4007817"/>
            <a:ext cx="1778000" cy="288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pic>
        <p:nvPicPr>
          <p:cNvPr id="12" name="圖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9275" y="4644404"/>
            <a:ext cx="334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橢圓 12"/>
          <p:cNvSpPr/>
          <p:nvPr/>
        </p:nvSpPr>
        <p:spPr>
          <a:xfrm>
            <a:off x="8570913" y="4619004"/>
            <a:ext cx="1217612" cy="3190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橢圓 13"/>
          <p:cNvSpPr/>
          <p:nvPr/>
        </p:nvSpPr>
        <p:spPr>
          <a:xfrm>
            <a:off x="8655050" y="5384179"/>
            <a:ext cx="1217613" cy="317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右彎箭號 14"/>
          <p:cNvSpPr/>
          <p:nvPr/>
        </p:nvSpPr>
        <p:spPr>
          <a:xfrm rot="5400000">
            <a:off x="4583906" y="4321348"/>
            <a:ext cx="522288" cy="482600"/>
          </a:xfrm>
          <a:prstGeom prst="bentArrow">
            <a:avLst>
              <a:gd name="adj1" fmla="val 17380"/>
              <a:gd name="adj2" fmla="val 23649"/>
              <a:gd name="adj3" fmla="val 2500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6" name="右彎箭號 15"/>
          <p:cNvSpPr/>
          <p:nvPr/>
        </p:nvSpPr>
        <p:spPr>
          <a:xfrm rot="5400000">
            <a:off x="8220075" y="4052267"/>
            <a:ext cx="609600" cy="584200"/>
          </a:xfrm>
          <a:prstGeom prst="bentArrow">
            <a:avLst>
              <a:gd name="adj1" fmla="val 17380"/>
              <a:gd name="adj2" fmla="val 23649"/>
              <a:gd name="adj3" fmla="val 2500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grpSp>
        <p:nvGrpSpPr>
          <p:cNvPr id="18" name="群組 17"/>
          <p:cNvGrpSpPr/>
          <p:nvPr/>
        </p:nvGrpSpPr>
        <p:grpSpPr>
          <a:xfrm>
            <a:off x="92957" y="102749"/>
            <a:ext cx="2638581" cy="430887"/>
            <a:chOff x="92955" y="95168"/>
            <a:chExt cx="8589132" cy="1402627"/>
          </a:xfrm>
        </p:grpSpPr>
        <p:sp>
          <p:nvSpPr>
            <p:cNvPr id="1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3"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924642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(11/12)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704" y="1471663"/>
            <a:ext cx="9059026" cy="4779544"/>
          </a:xfrm>
          <a:prstGeom prst="rect">
            <a:avLst/>
          </a:prstGeom>
          <a:ln w="28575">
            <a:solidFill>
              <a:srgbClr val="0033CC"/>
            </a:solidFill>
          </a:ln>
        </p:spPr>
      </p:pic>
      <p:sp>
        <p:nvSpPr>
          <p:cNvPr id="7" name="矩形 8"/>
          <p:cNvSpPr>
            <a:spLocks noChangeArrowheads="1"/>
          </p:cNvSpPr>
          <p:nvPr/>
        </p:nvSpPr>
        <p:spPr bwMode="auto">
          <a:xfrm>
            <a:off x="3905250" y="1071245"/>
            <a:ext cx="387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2400" b="1" dirty="0">
                <a:solidFill>
                  <a:srgbClr val="0070C0"/>
                </a:solidFill>
                <a:latin typeface="微軟正黑體" panose="020B0604030504040204" pitchFamily="34" charset="-120"/>
                <a:ea typeface="微軟正黑體" panose="020B0604030504040204" pitchFamily="34" charset="-120"/>
              </a:rPr>
              <a:t>超額比序項目積分</a:t>
            </a:r>
            <a:r>
              <a:rPr lang="zh-TW" altLang="en-US" sz="2400" b="1" dirty="0">
                <a:solidFill>
                  <a:srgbClr val="0070C0"/>
                </a:solidFill>
                <a:latin typeface="微軟正黑體" panose="020B0604030504040204" pitchFamily="34" charset="-120"/>
                <a:ea typeface="微軟正黑體" panose="020B0604030504040204" pitchFamily="34" charset="-120"/>
              </a:rPr>
              <a:t>介面範例</a:t>
            </a:r>
            <a:endParaRPr lang="zh-TW" altLang="en-US" sz="2400" dirty="0">
              <a:solidFill>
                <a:srgbClr val="0070C0"/>
              </a:solidFill>
            </a:endParaRPr>
          </a:p>
        </p:txBody>
      </p:sp>
      <p:sp>
        <p:nvSpPr>
          <p:cNvPr id="8" name="矩形 7"/>
          <p:cNvSpPr/>
          <p:nvPr/>
        </p:nvSpPr>
        <p:spPr>
          <a:xfrm>
            <a:off x="2217321" y="1679626"/>
            <a:ext cx="4331334" cy="57027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9" name="直線單箭頭接點 8"/>
          <p:cNvCxnSpPr/>
          <p:nvPr/>
        </p:nvCxnSpPr>
        <p:spPr>
          <a:xfrm>
            <a:off x="6548655" y="2017981"/>
            <a:ext cx="10922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7640855" y="1708419"/>
            <a:ext cx="2809875" cy="1865126"/>
          </a:xfrm>
          <a:prstGeom prst="rect">
            <a:avLst/>
          </a:prstGeom>
          <a:solidFill>
            <a:srgbClr val="FFFFCA"/>
          </a:solidFill>
          <a:ln w="28575">
            <a:solidFill>
              <a:srgbClr val="C00000"/>
            </a:solidFill>
          </a:ln>
          <a:effectLst>
            <a:outerShdw blurRad="50800" dist="38100" dir="2700000" algn="tl" rotWithShape="0">
              <a:prstClr val="black">
                <a:alpha val="40000"/>
              </a:prstClr>
            </a:outerShdw>
          </a:effectLst>
        </p:spPr>
        <p:txBody>
          <a:bodyPr>
            <a:spAutoFit/>
          </a:bodyPr>
          <a:lstStyle/>
          <a:p>
            <a:pPr algn="just" eaLnBrk="1" fontAlgn="auto" hangingPunct="1">
              <a:lnSpc>
                <a:spcPct val="120000"/>
              </a:lnSpc>
              <a:spcBef>
                <a:spcPts val="0"/>
              </a:spcBef>
              <a:spcAft>
                <a:spcPts val="0"/>
              </a:spcAft>
              <a:defRPr/>
            </a:pPr>
            <a:r>
              <a:rPr lang="zh-TW" altLang="en-US" sz="2400" b="1" dirty="0">
                <a:latin typeface="微軟正黑體" panose="020B0604030504040204" pitchFamily="34" charset="-120"/>
                <a:ea typeface="微軟正黑體" panose="020B0604030504040204" pitchFamily="34" charset="-120"/>
              </a:rPr>
              <a:t>請輸入競賽</a:t>
            </a:r>
            <a:r>
              <a:rPr lang="zh-TW" altLang="en-US" sz="2400" b="1" dirty="0">
                <a:solidFill>
                  <a:srgbClr val="FF0000"/>
                </a:solidFill>
                <a:latin typeface="微軟正黑體" panose="020B0604030504040204" pitchFamily="34" charset="-120"/>
                <a:ea typeface="微軟正黑體" panose="020B0604030504040204" pitchFamily="34" charset="-120"/>
              </a:rPr>
              <a:t>完整</a:t>
            </a:r>
            <a:r>
              <a:rPr lang="zh-TW" altLang="en-US" sz="2400" b="1" dirty="0">
                <a:latin typeface="微軟正黑體" panose="020B0604030504040204" pitchFamily="34" charset="-120"/>
                <a:ea typeface="微軟正黑體" panose="020B0604030504040204" pitchFamily="34" charset="-120"/>
              </a:rPr>
              <a:t>資料</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競賽年度、競賽名稱、</a:t>
            </a:r>
            <a:r>
              <a:rPr lang="zh-TW" altLang="en-US" sz="2400" b="1" dirty="0" smtClean="0">
                <a:latin typeface="微軟正黑體" panose="020B0604030504040204" pitchFamily="34" charset="-120"/>
                <a:ea typeface="微軟正黑體" panose="020B0604030504040204" pitchFamily="34" charset="-120"/>
              </a:rPr>
              <a:t>名次、全國或縣市</a:t>
            </a:r>
            <a:r>
              <a:rPr lang="en-US" altLang="zh-TW"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grpSp>
        <p:nvGrpSpPr>
          <p:cNvPr id="17" name="群組 16"/>
          <p:cNvGrpSpPr/>
          <p:nvPr/>
        </p:nvGrpSpPr>
        <p:grpSpPr>
          <a:xfrm>
            <a:off x="2518025" y="6195878"/>
            <a:ext cx="6652711" cy="540301"/>
            <a:chOff x="1301750" y="5381625"/>
            <a:chExt cx="9588500" cy="792163"/>
          </a:xfrm>
        </p:grpSpPr>
        <p:sp>
          <p:nvSpPr>
            <p:cNvPr id="18" name="矩形 17"/>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3"/>
            <p:cNvSpPr>
              <a:spLocks noChangeArrowheads="1"/>
            </p:cNvSpPr>
            <p:nvPr/>
          </p:nvSpPr>
          <p:spPr bwMode="auto">
            <a:xfrm>
              <a:off x="1390650" y="5481638"/>
              <a:ext cx="9499600" cy="3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2400" b="1" dirty="0">
                  <a:solidFill>
                    <a:srgbClr val="C00000"/>
                  </a:solidFill>
                  <a:latin typeface="微軟正黑體" panose="020B0604030504040204" pitchFamily="34" charset="-120"/>
                  <a:ea typeface="微軟正黑體" panose="020B0604030504040204" pitchFamily="34" charset="-120"/>
                </a:rPr>
                <a:t>※提醒</a:t>
              </a:r>
              <a:r>
                <a:rPr lang="zh-TW" altLang="zh-TW" sz="2400" b="1" dirty="0" smtClean="0">
                  <a:solidFill>
                    <a:srgbClr val="C00000"/>
                  </a:solidFill>
                  <a:latin typeface="微軟正黑體" panose="020B0604030504040204" pitchFamily="34" charset="-120"/>
                  <a:ea typeface="微軟正黑體" panose="020B0604030504040204" pitchFamily="34" charset="-120"/>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若團體賽制為雙人或三人比賽，請註明</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gr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32029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、報名資料載入</a:t>
            </a:r>
            <a:r>
              <a:rPr lang="en-US" altLang="zh-TW" sz="3600" b="1" dirty="0" smtClean="0">
                <a:solidFill>
                  <a:srgbClr val="0033CC"/>
                </a:solidFill>
                <a:latin typeface="微軟正黑體" panose="020B0604030504040204" pitchFamily="34" charset="-120"/>
                <a:ea typeface="微軟正黑體" panose="020B0604030504040204" pitchFamily="34" charset="-120"/>
              </a:rPr>
              <a:t>(12/12)</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5" name="內容版面配置區 5"/>
          <p:cNvSpPr>
            <a:spLocks noGrp="1"/>
          </p:cNvSpPr>
          <p:nvPr>
            <p:ph idx="1"/>
          </p:nvPr>
        </p:nvSpPr>
        <p:spPr>
          <a:xfrm>
            <a:off x="1368267" y="1190660"/>
            <a:ext cx="9932146" cy="5126058"/>
          </a:xfrm>
        </p:spPr>
        <p:txBody>
          <a:bodyPr rtlCol="0">
            <a:noAutofit/>
          </a:bodyPr>
          <a:lstStyle/>
          <a:p>
            <a:pPr marL="0" indent="0">
              <a:spcBef>
                <a:spcPts val="600"/>
              </a:spcBef>
              <a:spcAft>
                <a:spcPts val="600"/>
              </a:spcAft>
              <a:buNone/>
              <a:defRPr/>
            </a:pPr>
            <a:r>
              <a:rPr lang="zh-TW" altLang="en-US" sz="3600" b="1" dirty="0" smtClean="0">
                <a:solidFill>
                  <a:srgbClr val="0070C0"/>
                </a:solidFill>
                <a:latin typeface="微軟正黑體" panose="020B0604030504040204" pitchFamily="34" charset="-120"/>
                <a:ea typeface="微軟正黑體" panose="020B0604030504040204" pitchFamily="34" charset="-120"/>
              </a:rPr>
              <a:t>報名資料</a:t>
            </a:r>
            <a:r>
              <a:rPr lang="zh-TW" altLang="en-US" sz="3600" b="1" dirty="0">
                <a:solidFill>
                  <a:srgbClr val="0070C0"/>
                </a:solidFill>
                <a:latin typeface="微軟正黑體" panose="020B0604030504040204" pitchFamily="34" charset="-120"/>
                <a:ea typeface="微軟正黑體" panose="020B0604030504040204" pitchFamily="34" charset="-120"/>
              </a:rPr>
              <a:t>載入提醒事項</a:t>
            </a:r>
            <a:endParaRPr lang="en-US" altLang="zh-TW" sz="3600" b="1" dirty="0">
              <a:solidFill>
                <a:srgbClr val="0070C0"/>
              </a:solidFill>
              <a:latin typeface="微軟正黑體" panose="020B0604030504040204" pitchFamily="34" charset="-120"/>
              <a:ea typeface="微軟正黑體" panose="020B0604030504040204" pitchFamily="34" charset="-120"/>
            </a:endParaRPr>
          </a:p>
          <a:p>
            <a:pPr marL="457200" indent="-457200">
              <a:lnSpc>
                <a:spcPct val="120000"/>
              </a:lnSpc>
              <a:spcBef>
                <a:spcPts val="600"/>
              </a:spcBef>
              <a:spcAft>
                <a:spcPts val="600"/>
              </a:spcAft>
              <a:buFont typeface="+mj-lt"/>
              <a:buAutoNum type="arabicParenR"/>
              <a:defRPr/>
            </a:pPr>
            <a:r>
              <a:rPr lang="zh-TW" altLang="en-US" b="1" dirty="0">
                <a:latin typeface="微軟正黑體" panose="020B0604030504040204" pitchFamily="34" charset="-120"/>
                <a:ea typeface="微軟正黑體" panose="020B0604030504040204" pitchFamily="34" charset="-120"/>
              </a:rPr>
              <a:t>學</a:t>
            </a:r>
            <a:r>
              <a:rPr lang="zh-TW" altLang="zh-TW" b="1" dirty="0">
                <a:latin typeface="微軟正黑體" panose="020B0604030504040204" pitchFamily="34" charset="-120"/>
                <a:ea typeface="微軟正黑體" panose="020B0604030504040204" pitchFamily="34" charset="-120"/>
              </a:rPr>
              <a:t>生身分證統一編號</a:t>
            </a:r>
            <a:r>
              <a:rPr lang="en-US" altLang="zh-TW"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居留證</a:t>
            </a:r>
            <a:r>
              <a:rPr lang="en-US" altLang="zh-TW"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入出境證</a:t>
            </a:r>
            <a:r>
              <a:rPr lang="en-US" altLang="zh-TW"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，請填寫</a:t>
            </a:r>
            <a:r>
              <a:rPr lang="zh-TW" altLang="zh-TW" b="1" dirty="0">
                <a:solidFill>
                  <a:srgbClr val="C00000"/>
                </a:solidFill>
                <a:latin typeface="微軟正黑體" panose="020B0604030504040204" pitchFamily="34" charset="-120"/>
                <a:ea typeface="微軟正黑體" panose="020B0604030504040204" pitchFamily="34" charset="-120"/>
              </a:rPr>
              <a:t>報考國中教育會考時所填寫之證號。</a:t>
            </a:r>
            <a:endParaRPr lang="zh-TW" altLang="en-US" b="1" dirty="0">
              <a:solidFill>
                <a:srgbClr val="C00000"/>
              </a:solidFill>
              <a:latin typeface="微軟正黑體" panose="020B0604030504040204" pitchFamily="34" charset="-120"/>
              <a:ea typeface="微軟正黑體" panose="020B0604030504040204" pitchFamily="34" charset="-120"/>
            </a:endParaRPr>
          </a:p>
          <a:p>
            <a:pPr marL="457200" indent="-457200" fontAlgn="auto">
              <a:lnSpc>
                <a:spcPct val="120000"/>
              </a:lnSpc>
              <a:spcBef>
                <a:spcPts val="600"/>
              </a:spcBef>
              <a:spcAft>
                <a:spcPts val="600"/>
              </a:spcAft>
              <a:buFont typeface="+mj-lt"/>
              <a:buAutoNum type="arabicParenR"/>
              <a:defRPr/>
            </a:pPr>
            <a:r>
              <a:rPr lang="en-US" altLang="zh-TW" b="1" dirty="0" smtClean="0">
                <a:latin typeface="微軟正黑體" panose="020B0604030504040204" pitchFamily="34" charset="-120"/>
                <a:ea typeface="微軟正黑體" panose="020B0604030504040204" pitchFamily="34" charset="-120"/>
              </a:rPr>
              <a:t>110</a:t>
            </a:r>
            <a:r>
              <a:rPr lang="zh-TW" altLang="en-US" b="1" dirty="0" smtClean="0">
                <a:latin typeface="微軟正黑體" panose="020B0604030504040204" pitchFamily="34" charset="-120"/>
                <a:ea typeface="微軟正黑體" panose="020B0604030504040204" pitchFamily="34" charset="-120"/>
              </a:rPr>
              <a:t>年</a:t>
            </a:r>
            <a:r>
              <a:rPr lang="zh-TW" altLang="zh-TW" b="1" dirty="0" smtClean="0">
                <a:latin typeface="微軟正黑體" panose="020B0604030504040204" pitchFamily="34" charset="-120"/>
                <a:ea typeface="微軟正黑體" panose="020B0604030504040204" pitchFamily="34" charset="-120"/>
              </a:rPr>
              <a:t>國中教育會考：本</a:t>
            </a:r>
            <a:r>
              <a:rPr lang="zh-TW" altLang="en-US" b="1" dirty="0" smtClean="0">
                <a:latin typeface="微軟正黑體" panose="020B0604030504040204" pitchFamily="34" charset="-120"/>
                <a:ea typeface="微軟正黑體" panose="020B0604030504040204" pitchFamily="34" charset="-120"/>
              </a:rPr>
              <a:t>委員</a:t>
            </a:r>
            <a:r>
              <a:rPr lang="zh-TW" altLang="zh-TW" b="1" dirty="0" smtClean="0">
                <a:latin typeface="微軟正黑體" panose="020B0604030504040204" pitchFamily="34" charset="-120"/>
                <a:ea typeface="微軟正黑體" panose="020B0604030504040204" pitchFamily="34" charset="-120"/>
              </a:rPr>
              <a:t>會</a:t>
            </a:r>
            <a:r>
              <a:rPr lang="zh-TW" altLang="en-US" b="1" dirty="0" smtClean="0">
                <a:latin typeface="微軟正黑體" panose="020B0604030504040204" pitchFamily="34" charset="-120"/>
                <a:ea typeface="微軟正黑體" panose="020B0604030504040204" pitchFamily="34" charset="-120"/>
              </a:rPr>
              <a:t>將向</a:t>
            </a:r>
            <a:r>
              <a:rPr lang="zh-TW" altLang="zh-TW" b="1" dirty="0" smtClean="0">
                <a:latin typeface="微軟正黑體" panose="020B0604030504040204" pitchFamily="34" charset="-120"/>
                <a:ea typeface="微軟正黑體" panose="020B0604030504040204" pitchFamily="34" charset="-120"/>
              </a:rPr>
              <a:t>心測中心索取</a:t>
            </a:r>
            <a:r>
              <a:rPr lang="zh-TW" altLang="en-US" b="1" dirty="0" smtClean="0">
                <a:latin typeface="微軟正黑體" panose="020B0604030504040204" pitchFamily="34" charset="-120"/>
                <a:ea typeface="微軟正黑體" panose="020B0604030504040204" pitchFamily="34" charset="-120"/>
              </a:rPr>
              <a:t>報名學生國中教育</a:t>
            </a:r>
            <a:r>
              <a:rPr lang="zh-TW" altLang="zh-TW" b="1" dirty="0" smtClean="0">
                <a:latin typeface="微軟正黑體" panose="020B0604030504040204" pitchFamily="34" charset="-120"/>
                <a:ea typeface="微軟正黑體" panose="020B0604030504040204" pitchFamily="34" charset="-120"/>
              </a:rPr>
              <a:t>會考成績，</a:t>
            </a:r>
            <a:r>
              <a:rPr lang="zh-TW" altLang="en-US" b="1" dirty="0" smtClean="0">
                <a:solidFill>
                  <a:srgbClr val="C00000"/>
                </a:solidFill>
                <a:latin typeface="微軟正黑體" panose="020B0604030504040204" pitchFamily="34" charset="-120"/>
                <a:ea typeface="微軟正黑體" panose="020B0604030504040204" pitchFamily="34" charset="-120"/>
              </a:rPr>
              <a:t>須點選「</a:t>
            </a:r>
            <a:r>
              <a:rPr lang="zh-TW" altLang="zh-TW" b="1" dirty="0" smtClean="0">
                <a:solidFill>
                  <a:srgbClr val="C00000"/>
                </a:solidFill>
                <a:latin typeface="微軟正黑體" panose="020B0604030504040204" pitchFamily="34" charset="-120"/>
                <a:ea typeface="微軟正黑體" panose="020B0604030504040204" pitchFamily="34" charset="-120"/>
              </a:rPr>
              <a:t>是否報考</a:t>
            </a:r>
            <a:r>
              <a:rPr lang="en-US" altLang="zh-TW" b="1" dirty="0" smtClean="0">
                <a:solidFill>
                  <a:srgbClr val="C00000"/>
                </a:solidFill>
                <a:latin typeface="微軟正黑體" panose="020B0604030504040204" pitchFamily="34" charset="-120"/>
                <a:ea typeface="微軟正黑體" panose="020B0604030504040204" pitchFamily="34" charset="-120"/>
              </a:rPr>
              <a:t>110</a:t>
            </a:r>
            <a:r>
              <a:rPr lang="zh-TW" altLang="en-US" b="1" dirty="0" smtClean="0">
                <a:solidFill>
                  <a:srgbClr val="C00000"/>
                </a:solidFill>
                <a:latin typeface="微軟正黑體" panose="020B0604030504040204" pitchFamily="34" charset="-120"/>
                <a:ea typeface="微軟正黑體" panose="020B0604030504040204" pitchFamily="34" charset="-120"/>
              </a:rPr>
              <a:t>年國中教育會考」並詳細填寫「</a:t>
            </a:r>
            <a:r>
              <a:rPr lang="zh-TW" altLang="zh-TW" b="1" dirty="0" smtClean="0">
                <a:solidFill>
                  <a:srgbClr val="C00000"/>
                </a:solidFill>
                <a:latin typeface="微軟正黑體" panose="020B0604030504040204" pitchFamily="34" charset="-120"/>
                <a:ea typeface="微軟正黑體" panose="020B0604030504040204" pitchFamily="34" charset="-120"/>
              </a:rPr>
              <a:t>准考證號碼</a:t>
            </a:r>
            <a:r>
              <a:rPr lang="zh-TW" altLang="en-US" b="1" dirty="0" smtClean="0">
                <a:solidFill>
                  <a:srgbClr val="C00000"/>
                </a:solidFill>
                <a:latin typeface="微軟正黑體" panose="020B0604030504040204" pitchFamily="34" charset="-120"/>
                <a:ea typeface="微軟正黑體" panose="020B0604030504040204" pitchFamily="34" charset="-120"/>
              </a:rPr>
              <a:t>」</a:t>
            </a:r>
            <a:r>
              <a:rPr lang="zh-TW"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marL="457200" indent="-457200" fontAlgn="auto">
              <a:lnSpc>
                <a:spcPct val="120000"/>
              </a:lnSpc>
              <a:spcBef>
                <a:spcPts val="600"/>
              </a:spcBef>
              <a:spcAft>
                <a:spcPts val="600"/>
              </a:spcAft>
              <a:buFont typeface="+mj-lt"/>
              <a:buAutoNum type="arabicParenR"/>
              <a:defRPr/>
            </a:pPr>
            <a:r>
              <a:rPr lang="zh-TW" altLang="zh-TW" b="1" dirty="0" smtClean="0">
                <a:latin typeface="微軟正黑體" panose="020B0604030504040204" pitchFamily="34" charset="-120"/>
                <a:ea typeface="微軟正黑體" panose="020B0604030504040204" pitchFamily="34" charset="-120"/>
              </a:rPr>
              <a:t>以上</a:t>
            </a:r>
            <a:r>
              <a:rPr lang="zh-TW" altLang="zh-TW" b="1" dirty="0">
                <a:latin typeface="微軟正黑體" panose="020B0604030504040204" pitchFamily="34" charset="-120"/>
                <a:ea typeface="微軟正黑體" panose="020B0604030504040204" pitchFamily="34" charset="-120"/>
              </a:rPr>
              <a:t>「姓名」或「地址」欄中資料輸入，若有中文異體字或罕見字</a:t>
            </a:r>
            <a:r>
              <a:rPr lang="zh-TW" altLang="en-US"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需造字的情況</a:t>
            </a:r>
            <a:r>
              <a:rPr lang="zh-TW" altLang="en-US"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可使用心測中心造字系統之字碼，若無亦可以</a:t>
            </a:r>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標楷體" panose="03000509000000000000" pitchFamily="65" charset="-120"/>
                <a:ea typeface="標楷體" panose="03000509000000000000" pitchFamily="65" charset="-120"/>
              </a:rPr>
              <a:t>█ </a:t>
            </a:r>
            <a:r>
              <a:rPr lang="zh-TW" altLang="zh-TW" b="1" dirty="0">
                <a:solidFill>
                  <a:srgbClr val="C00000"/>
                </a:solidFill>
                <a:latin typeface="微軟正黑體" panose="020B0604030504040204" pitchFamily="34" charset="-120"/>
                <a:ea typeface="微軟正黑體" panose="020B0604030504040204" pitchFamily="34" charset="-120"/>
              </a:rPr>
              <a:t>複製取代</a:t>
            </a:r>
            <a:r>
              <a:rPr lang="zh-TW"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457200" indent="-457200" fontAlgn="auto">
              <a:lnSpc>
                <a:spcPct val="120000"/>
              </a:lnSpc>
              <a:spcBef>
                <a:spcPts val="600"/>
              </a:spcBef>
              <a:spcAft>
                <a:spcPts val="600"/>
              </a:spcAft>
              <a:buFont typeface="+mj-lt"/>
              <a:buAutoNum type="arabicParenR"/>
              <a:defRPr/>
            </a:pPr>
            <a:endPar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fontAlgn="auto">
              <a:spcBef>
                <a:spcPts val="600"/>
              </a:spcBef>
              <a:spcAft>
                <a:spcPts val="0"/>
              </a:spcAft>
              <a:defRPr/>
            </a:pPr>
            <a:endParaRPr lang="zh-TW" altLang="en-US" sz="3600" dirty="0"/>
          </a:p>
        </p:txBody>
      </p:sp>
      <p:grpSp>
        <p:nvGrpSpPr>
          <p:cNvPr id="7" name="群組 6"/>
          <p:cNvGrpSpPr/>
          <p:nvPr/>
        </p:nvGrpSpPr>
        <p:grpSpPr>
          <a:xfrm>
            <a:off x="92957" y="102749"/>
            <a:ext cx="2638581" cy="430887"/>
            <a:chOff x="92955" y="95168"/>
            <a:chExt cx="8589132" cy="1402627"/>
          </a:xfrm>
        </p:grpSpPr>
        <p:sp>
          <p:nvSpPr>
            <p:cNvPr id="8"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2"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05243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、報名資料編修</a:t>
            </a:r>
            <a:r>
              <a:rPr lang="en-US" altLang="zh-TW" sz="3600" b="1" dirty="0" smtClean="0">
                <a:solidFill>
                  <a:srgbClr val="0033CC"/>
                </a:solidFill>
                <a:latin typeface="微軟正黑體" panose="020B0604030504040204" pitchFamily="34" charset="-120"/>
                <a:ea typeface="微軟正黑體" panose="020B0604030504040204" pitchFamily="34" charset="-120"/>
              </a:rPr>
              <a:t>(1/5)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41" y="1453056"/>
            <a:ext cx="10715961" cy="4783307"/>
          </a:xfrm>
          <a:prstGeom prst="rect">
            <a:avLst/>
          </a:prstGeom>
          <a:ln w="28575">
            <a:solidFill>
              <a:srgbClr val="0033CC"/>
            </a:solidFill>
          </a:ln>
        </p:spPr>
      </p:pic>
      <p:grpSp>
        <p:nvGrpSpPr>
          <p:cNvPr id="7" name="群組 17"/>
          <p:cNvGrpSpPr>
            <a:grpSpLocks/>
          </p:cNvGrpSpPr>
          <p:nvPr/>
        </p:nvGrpSpPr>
        <p:grpSpPr bwMode="auto">
          <a:xfrm>
            <a:off x="907602" y="1453056"/>
            <a:ext cx="10258976" cy="4785572"/>
            <a:chOff x="249238" y="1267879"/>
            <a:chExt cx="10258976" cy="4785522"/>
          </a:xfrm>
        </p:grpSpPr>
        <p:grpSp>
          <p:nvGrpSpPr>
            <p:cNvPr id="8" name="群組 6"/>
            <p:cNvGrpSpPr>
              <a:grpSpLocks/>
            </p:cNvGrpSpPr>
            <p:nvPr/>
          </p:nvGrpSpPr>
          <p:grpSpPr bwMode="auto">
            <a:xfrm>
              <a:off x="249238" y="1267879"/>
              <a:ext cx="10258976" cy="4785522"/>
              <a:chOff x="249238" y="1267879"/>
              <a:chExt cx="10258976" cy="4785522"/>
            </a:xfrm>
          </p:grpSpPr>
          <p:grpSp>
            <p:nvGrpSpPr>
              <p:cNvPr id="10" name="群組 2"/>
              <p:cNvGrpSpPr>
                <a:grpSpLocks/>
              </p:cNvGrpSpPr>
              <p:nvPr/>
            </p:nvGrpSpPr>
            <p:grpSpPr bwMode="auto">
              <a:xfrm>
                <a:off x="249238" y="1267879"/>
                <a:ext cx="10258976" cy="4785522"/>
                <a:chOff x="249238" y="1267879"/>
                <a:chExt cx="10258976" cy="4785522"/>
              </a:xfrm>
            </p:grpSpPr>
            <p:sp>
              <p:nvSpPr>
                <p:cNvPr id="12" name="矩形 11"/>
                <p:cNvSpPr/>
                <p:nvPr/>
              </p:nvSpPr>
              <p:spPr>
                <a:xfrm>
                  <a:off x="2391223" y="1267879"/>
                  <a:ext cx="1217612" cy="43655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3" name="矩形 12"/>
                <p:cNvSpPr/>
                <p:nvPr/>
              </p:nvSpPr>
              <p:spPr>
                <a:xfrm>
                  <a:off x="249238" y="2765957"/>
                  <a:ext cx="738187" cy="3285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4" name="文字方塊 3"/>
                <p:cNvSpPr txBox="1">
                  <a:spLocks noChangeArrowheads="1"/>
                </p:cNvSpPr>
                <p:nvPr/>
              </p:nvSpPr>
              <p:spPr bwMode="auto">
                <a:xfrm>
                  <a:off x="3484304" y="2273513"/>
                  <a:ext cx="5180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600" dirty="0">
                      <a:solidFill>
                        <a:srgbClr val="C00000"/>
                      </a:solidFill>
                    </a:rPr>
                    <a:t>❶</a:t>
                  </a:r>
                </a:p>
              </p:txBody>
            </p:sp>
            <p:sp>
              <p:nvSpPr>
                <p:cNvPr id="15" name="文字方塊 9"/>
                <p:cNvSpPr txBox="1">
                  <a:spLocks noChangeArrowheads="1"/>
                </p:cNvSpPr>
                <p:nvPr/>
              </p:nvSpPr>
              <p:spPr bwMode="auto">
                <a:xfrm>
                  <a:off x="430763" y="2297306"/>
                  <a:ext cx="3751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600" dirty="0">
                      <a:solidFill>
                        <a:srgbClr val="C00000"/>
                      </a:solidFill>
                      <a:latin typeface="Calibri Light" panose="020F0302020204030204" pitchFamily="34" charset="0"/>
                    </a:rPr>
                    <a:t>❷</a:t>
                  </a:r>
                  <a:endParaRPr lang="zh-TW" altLang="en-US" sz="2600" dirty="0">
                    <a:solidFill>
                      <a:srgbClr val="C00000"/>
                    </a:solidFill>
                  </a:endParaRPr>
                </a:p>
              </p:txBody>
            </p:sp>
            <p:sp>
              <p:nvSpPr>
                <p:cNvPr id="16" name="文字方塊 13"/>
                <p:cNvSpPr txBox="1">
                  <a:spLocks noChangeArrowheads="1"/>
                </p:cNvSpPr>
                <p:nvPr/>
              </p:nvSpPr>
              <p:spPr bwMode="auto">
                <a:xfrm>
                  <a:off x="9976901" y="2297306"/>
                  <a:ext cx="3466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600" dirty="0">
                      <a:solidFill>
                        <a:srgbClr val="C00000"/>
                      </a:solidFill>
                      <a:latin typeface="Calibri Light" panose="020F0302020204030204" pitchFamily="34" charset="0"/>
                    </a:rPr>
                    <a:t>❸</a:t>
                  </a:r>
                  <a:endParaRPr lang="zh-TW" altLang="en-US" sz="2600" dirty="0">
                    <a:solidFill>
                      <a:srgbClr val="C00000"/>
                    </a:solidFill>
                  </a:endParaRPr>
                </a:p>
              </p:txBody>
            </p:sp>
            <p:sp>
              <p:nvSpPr>
                <p:cNvPr id="17" name="矩形 16"/>
                <p:cNvSpPr/>
                <p:nvPr/>
              </p:nvSpPr>
              <p:spPr>
                <a:xfrm>
                  <a:off x="3894187" y="2399891"/>
                  <a:ext cx="3019824" cy="2872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8" name="矩形 17"/>
                <p:cNvSpPr/>
                <p:nvPr/>
              </p:nvSpPr>
              <p:spPr>
                <a:xfrm>
                  <a:off x="9792252" y="2765957"/>
                  <a:ext cx="715962" cy="32874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sp>
            <p:nvSpPr>
              <p:cNvPr id="11" name="矩形 10"/>
              <p:cNvSpPr/>
              <p:nvPr/>
            </p:nvSpPr>
            <p:spPr>
              <a:xfrm>
                <a:off x="2386012" y="1740240"/>
                <a:ext cx="1222823" cy="2818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cxnSp>
          <p:nvCxnSpPr>
            <p:cNvPr id="9" name="肘形接點 8"/>
            <p:cNvCxnSpPr/>
            <p:nvPr/>
          </p:nvCxnSpPr>
          <p:spPr>
            <a:xfrm>
              <a:off x="2853045" y="2025397"/>
              <a:ext cx="716984" cy="494338"/>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92957" y="102749"/>
            <a:ext cx="2638581" cy="430887"/>
            <a:chOff x="92955" y="95168"/>
            <a:chExt cx="8589132" cy="1402627"/>
          </a:xfrm>
        </p:grpSpPr>
        <p:sp>
          <p:nvSpPr>
            <p:cNvPr id="20"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4"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41965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、報名資料編修</a:t>
            </a:r>
            <a:r>
              <a:rPr lang="en-US" altLang="zh-TW" sz="3600" b="1" dirty="0" smtClean="0">
                <a:solidFill>
                  <a:srgbClr val="0033CC"/>
                </a:solidFill>
                <a:latin typeface="微軟正黑體" panose="020B0604030504040204" pitchFamily="34" charset="-120"/>
                <a:ea typeface="微軟正黑體" panose="020B0604030504040204" pitchFamily="34" charset="-120"/>
              </a:rPr>
              <a:t>(2/5)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5" name="內容版面配置區 3"/>
          <p:cNvSpPr>
            <a:spLocks noGrp="1"/>
          </p:cNvSpPr>
          <p:nvPr>
            <p:ph idx="1"/>
          </p:nvPr>
        </p:nvSpPr>
        <p:spPr>
          <a:xfrm>
            <a:off x="669925" y="1243592"/>
            <a:ext cx="10949039" cy="1808162"/>
          </a:xfrm>
        </p:spPr>
        <p:txBody>
          <a:bodyPr rtlCol="0">
            <a:normAutofit lnSpcReduction="10000"/>
          </a:bodyPr>
          <a:lstStyle/>
          <a:p>
            <a:pPr marL="0" indent="0" fontAlgn="auto">
              <a:spcBef>
                <a:spcPts val="1200"/>
              </a:spcBef>
              <a:spcAft>
                <a:spcPts val="600"/>
              </a:spcAft>
              <a:buFont typeface="Arial" panose="020B0604020202020204" pitchFamily="34" charset="0"/>
              <a:buNone/>
              <a:defRPr/>
            </a:pPr>
            <a:r>
              <a:rPr lang="zh-TW" altLang="en-US" sz="2400" b="1" dirty="0" smtClean="0">
                <a:solidFill>
                  <a:srgbClr val="0070C0"/>
                </a:solidFill>
                <a:latin typeface="微軟正黑體" panose="020B0604030504040204" pitchFamily="34" charset="-120"/>
                <a:ea typeface="微軟正黑體" panose="020B0604030504040204" pitchFamily="34" charset="-120"/>
              </a:rPr>
              <a:t>查詢</a:t>
            </a:r>
            <a:r>
              <a:rPr lang="zh-TW" altLang="zh-TW" sz="2400" b="1" dirty="0">
                <a:solidFill>
                  <a:srgbClr val="0070C0"/>
                </a:solidFill>
                <a:latin typeface="微軟正黑體" panose="020B0604030504040204" pitchFamily="34" charset="-120"/>
                <a:ea typeface="微軟正黑體" panose="020B0604030504040204" pitchFamily="34" charset="-120"/>
              </a:rPr>
              <a:t>資料</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Bef>
                <a:spcPts val="600"/>
              </a:spcBef>
              <a:spcAft>
                <a:spcPts val="600"/>
              </a:spcAft>
              <a:buFont typeface="Arial" panose="020B0604020202020204" pitchFamily="34" charset="0"/>
              <a:buNone/>
              <a:defRPr/>
            </a:pPr>
            <a:r>
              <a:rPr lang="zh-TW" altLang="zh-TW" sz="2400" b="1" dirty="0" smtClean="0">
                <a:latin typeface="微軟正黑體" panose="020B0604030504040204" pitchFamily="34" charset="-120"/>
                <a:ea typeface="微軟正黑體" panose="020B0604030504040204" pitchFamily="34" charset="-120"/>
              </a:rPr>
              <a:t>若</a:t>
            </a:r>
            <a:r>
              <a:rPr lang="zh-TW" altLang="zh-TW" sz="2400" b="1" dirty="0">
                <a:latin typeface="微軟正黑體" panose="020B0604030504040204" pitchFamily="34" charset="-120"/>
                <a:ea typeface="微軟正黑體" panose="020B0604030504040204" pitchFamily="34" charset="-120"/>
              </a:rPr>
              <a:t>國中</a:t>
            </a:r>
            <a:r>
              <a:rPr lang="zh-TW" altLang="zh-TW" sz="2400" b="1" dirty="0" smtClean="0">
                <a:latin typeface="微軟正黑體" panose="020B0604030504040204" pitchFamily="34" charset="-120"/>
                <a:ea typeface="微軟正黑體" panose="020B0604030504040204" pitchFamily="34" charset="-120"/>
              </a:rPr>
              <a:t>報名</a:t>
            </a:r>
            <a:r>
              <a:rPr lang="zh-TW" altLang="en-US" sz="2400" b="1" dirty="0" smtClean="0">
                <a:latin typeface="微軟正黑體" panose="020B0604030504040204" pitchFamily="34" charset="-120"/>
                <a:ea typeface="微軟正黑體" panose="020B0604030504040204" pitchFamily="34" charset="-120"/>
              </a:rPr>
              <a:t>免試</a:t>
            </a:r>
            <a:r>
              <a:rPr lang="zh-TW" altLang="zh-TW" sz="2400" b="1" dirty="0" smtClean="0">
                <a:latin typeface="微軟正黑體" panose="020B0604030504040204" pitchFamily="34" charset="-120"/>
                <a:ea typeface="微軟正黑體" panose="020B0604030504040204" pitchFamily="34" charset="-120"/>
              </a:rPr>
              <a:t>生</a:t>
            </a:r>
            <a:r>
              <a:rPr lang="zh-TW" altLang="zh-TW" sz="2400" b="1" dirty="0">
                <a:latin typeface="微軟正黑體" panose="020B0604030504040204" pitchFamily="34" charset="-120"/>
                <a:ea typeface="微軟正黑體" panose="020B0604030504040204" pitchFamily="34" charset="-120"/>
              </a:rPr>
              <a:t>數量較多，</a:t>
            </a:r>
            <a:r>
              <a:rPr lang="zh-TW" altLang="zh-TW" sz="2400" b="1" dirty="0" smtClean="0">
                <a:latin typeface="微軟正黑體" panose="020B0604030504040204" pitchFamily="34" charset="-120"/>
                <a:ea typeface="微軟正黑體" panose="020B0604030504040204" pitchFamily="34" charset="-120"/>
              </a:rPr>
              <a:t>可以</a:t>
            </a:r>
            <a:r>
              <a:rPr lang="zh-TW" altLang="en-US" sz="2400" b="1" dirty="0" smtClean="0">
                <a:latin typeface="微軟正黑體" panose="020B0604030504040204" pitchFamily="34" charset="-120"/>
                <a:ea typeface="微軟正黑體" panose="020B0604030504040204" pitchFamily="34" charset="-120"/>
              </a:rPr>
              <a:t>篩選</a:t>
            </a:r>
            <a:r>
              <a:rPr lang="zh-TW" altLang="zh-TW" sz="2400" b="1" dirty="0" smtClean="0">
                <a:latin typeface="微軟正黑體" panose="020B0604030504040204" pitchFamily="34" charset="-120"/>
                <a:ea typeface="微軟正黑體" panose="020B0604030504040204" pitchFamily="34" charset="-120"/>
              </a:rPr>
              <a:t>班級條件，</a:t>
            </a:r>
            <a:r>
              <a:rPr lang="zh-TW" altLang="en-US" sz="2400" b="1" dirty="0" smtClean="0">
                <a:latin typeface="微軟正黑體" panose="020B0604030504040204" pitchFamily="34" charset="-120"/>
                <a:ea typeface="微軟正黑體" panose="020B0604030504040204" pitchFamily="34" charset="-120"/>
              </a:rPr>
              <a:t>點選查詢後</a:t>
            </a:r>
            <a:r>
              <a:rPr lang="zh-TW" altLang="zh-TW" sz="2400" b="1" dirty="0" smtClean="0">
                <a:latin typeface="微軟正黑體" panose="020B0604030504040204" pitchFamily="34" charset="-120"/>
                <a:ea typeface="微軟正黑體" panose="020B0604030504040204" pitchFamily="34" charset="-120"/>
              </a:rPr>
              <a:t>呈現</a:t>
            </a:r>
            <a:r>
              <a:rPr lang="zh-TW" altLang="en-US" sz="2400" b="1" dirty="0" smtClean="0">
                <a:latin typeface="微軟正黑體" panose="020B0604030504040204" pitchFamily="34" charset="-120"/>
                <a:ea typeface="微軟正黑體" panose="020B0604030504040204" pitchFamily="34" charset="-120"/>
              </a:rPr>
              <a:t>該班次免試</a:t>
            </a:r>
            <a:r>
              <a:rPr lang="zh-TW" altLang="zh-TW" sz="2400" b="1" dirty="0" smtClean="0">
                <a:latin typeface="微軟正黑體" panose="020B0604030504040204" pitchFamily="34" charset="-120"/>
                <a:ea typeface="微軟正黑體" panose="020B0604030504040204" pitchFamily="34" charset="-120"/>
              </a:rPr>
              <a:t>生資料</a:t>
            </a:r>
            <a:r>
              <a:rPr lang="zh-TW" altLang="en-US" sz="2400" b="1" dirty="0" smtClean="0">
                <a:latin typeface="微軟正黑體" panose="020B0604030504040204" pitchFamily="34" charset="-120"/>
                <a:ea typeface="微軟正黑體" panose="020B0604030504040204" pitchFamily="34" charset="-120"/>
              </a:rPr>
              <a:t>可供編修。</a:t>
            </a:r>
            <a:r>
              <a:rPr lang="en-US" altLang="zh-TW" sz="2400" b="1" dirty="0" smtClean="0">
                <a:latin typeface="微軟正黑體" panose="020B0604030504040204" pitchFamily="34" charset="-120"/>
                <a:ea typeface="微軟正黑體" panose="020B0604030504040204" pitchFamily="34" charset="-120"/>
              </a:rPr>
              <a:t/>
            </a:r>
            <a:br>
              <a:rPr lang="en-US" altLang="zh-TW" sz="2400" b="1" dirty="0" smtClean="0">
                <a:latin typeface="微軟正黑體" panose="020B0604030504040204" pitchFamily="34" charset="-120"/>
                <a:ea typeface="微軟正黑體" panose="020B0604030504040204" pitchFamily="34" charset="-120"/>
              </a:rPr>
            </a:br>
            <a:r>
              <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sz="2400" b="1" dirty="0" smtClean="0">
                <a:solidFill>
                  <a:srgbClr val="0070C0"/>
                </a:solidFill>
                <a:latin typeface="微軟正黑體" panose="020B0604030504040204" pitchFamily="34" charset="-120"/>
                <a:ea typeface="微軟正黑體" panose="020B0604030504040204" pitchFamily="34" charset="-120"/>
              </a:rPr>
              <a:t>本</a:t>
            </a:r>
            <a:r>
              <a:rPr lang="zh-TW" altLang="zh-TW" sz="2400" b="1" dirty="0">
                <a:solidFill>
                  <a:srgbClr val="0070C0"/>
                </a:solidFill>
                <a:latin typeface="微軟正黑體" panose="020B0604030504040204" pitchFamily="34" charset="-120"/>
                <a:ea typeface="微軟正黑體" panose="020B0604030504040204" pitchFamily="34" charset="-120"/>
              </a:rPr>
              <a:t>例</a:t>
            </a:r>
            <a:r>
              <a:rPr lang="zh-TW" altLang="zh-TW" sz="2400" b="1" dirty="0" smtClean="0">
                <a:solidFill>
                  <a:srgbClr val="0070C0"/>
                </a:solidFill>
                <a:latin typeface="微軟正黑體" panose="020B0604030504040204" pitchFamily="34" charset="-120"/>
                <a:ea typeface="微軟正黑體" panose="020B0604030504040204" pitchFamily="34" charset="-120"/>
              </a:rPr>
              <a:t>說明</a:t>
            </a:r>
            <a:r>
              <a:rPr lang="zh-TW" altLang="en-US" sz="2400" b="1" dirty="0" smtClean="0">
                <a:solidFill>
                  <a:srgbClr val="0070C0"/>
                </a:solidFill>
                <a:latin typeface="微軟正黑體" panose="020B0604030504040204" pitchFamily="34" charset="-120"/>
                <a:ea typeface="微軟正黑體" panose="020B0604030504040204" pitchFamily="34" charset="-120"/>
              </a:rPr>
              <a:t>選擇特定班級</a:t>
            </a:r>
            <a:r>
              <a:rPr lang="zh-TW" altLang="zh-TW" sz="2400" b="1" dirty="0" smtClean="0">
                <a:solidFill>
                  <a:srgbClr val="0070C0"/>
                </a:solidFill>
                <a:latin typeface="微軟正黑體" panose="020B0604030504040204" pitchFamily="34" charset="-120"/>
                <a:ea typeface="微軟正黑體" panose="020B0604030504040204" pitchFamily="34" charset="-120"/>
              </a:rPr>
              <a:t>，</a:t>
            </a:r>
            <a:r>
              <a:rPr lang="zh-TW" altLang="en-US" sz="2400" b="1" dirty="0" smtClean="0">
                <a:solidFill>
                  <a:srgbClr val="0070C0"/>
                </a:solidFill>
                <a:latin typeface="微軟正黑體" panose="020B0604030504040204" pitchFamily="34" charset="-120"/>
                <a:ea typeface="微軟正黑體" panose="020B0604030504040204" pitchFamily="34" charset="-120"/>
              </a:rPr>
              <a:t>查詢</a:t>
            </a:r>
            <a:r>
              <a:rPr lang="zh-TW" altLang="zh-TW" sz="2400" b="1" dirty="0" smtClean="0">
                <a:solidFill>
                  <a:srgbClr val="0070C0"/>
                </a:solidFill>
                <a:latin typeface="微軟正黑體" panose="020B0604030504040204" pitchFamily="34" charset="-120"/>
                <a:ea typeface="微軟正黑體" panose="020B0604030504040204" pitchFamily="34" charset="-120"/>
              </a:rPr>
              <a:t>顯示</a:t>
            </a:r>
            <a:r>
              <a:rPr lang="en-US" altLang="zh-TW" sz="2400" b="1" dirty="0">
                <a:solidFill>
                  <a:srgbClr val="0070C0"/>
                </a:solidFill>
                <a:latin typeface="微軟正黑體" panose="020B0604030504040204" pitchFamily="34" charset="-120"/>
                <a:ea typeface="微軟正黑體" panose="020B0604030504040204" pitchFamily="34" charset="-120"/>
              </a:rPr>
              <a:t>9</a:t>
            </a:r>
            <a:r>
              <a:rPr lang="zh-TW" altLang="zh-TW" sz="2400" b="1" dirty="0" smtClean="0">
                <a:solidFill>
                  <a:srgbClr val="0070C0"/>
                </a:solidFill>
                <a:latin typeface="微軟正黑體" panose="020B0604030504040204" pitchFamily="34" charset="-120"/>
                <a:ea typeface="微軟正黑體" panose="020B0604030504040204" pitchFamily="34" charset="-120"/>
              </a:rPr>
              <a:t>年級</a:t>
            </a:r>
            <a:r>
              <a:rPr lang="en-US" altLang="zh-TW" sz="2400" b="1" dirty="0" smtClean="0">
                <a:solidFill>
                  <a:srgbClr val="0070C0"/>
                </a:solidFill>
                <a:latin typeface="微軟正黑體" panose="020B0604030504040204" pitchFamily="34" charset="-120"/>
                <a:ea typeface="微軟正黑體" panose="020B0604030504040204" pitchFamily="34" charset="-120"/>
              </a:rPr>
              <a:t>4</a:t>
            </a:r>
            <a:r>
              <a:rPr lang="zh-TW" altLang="zh-TW" sz="2400" b="1" dirty="0" smtClean="0">
                <a:solidFill>
                  <a:srgbClr val="0070C0"/>
                </a:solidFill>
                <a:latin typeface="微軟正黑體" panose="020B0604030504040204" pitchFamily="34" charset="-120"/>
                <a:ea typeface="微軟正黑體" panose="020B0604030504040204" pitchFamily="34" charset="-120"/>
              </a:rPr>
              <a:t>班</a:t>
            </a:r>
            <a:r>
              <a:rPr lang="zh-TW" altLang="en-US" sz="2400" b="1" dirty="0" smtClean="0">
                <a:solidFill>
                  <a:srgbClr val="0070C0"/>
                </a:solidFill>
                <a:latin typeface="微軟正黑體" panose="020B0604030504040204" pitchFamily="34" charset="-120"/>
                <a:ea typeface="微軟正黑體" panose="020B0604030504040204" pitchFamily="34" charset="-120"/>
              </a:rPr>
              <a:t>免試</a:t>
            </a:r>
            <a:r>
              <a:rPr lang="zh-TW" altLang="zh-TW" sz="2400" b="1" dirty="0" smtClean="0">
                <a:solidFill>
                  <a:srgbClr val="0070C0"/>
                </a:solidFill>
                <a:latin typeface="微軟正黑體" panose="020B0604030504040204" pitchFamily="34" charset="-120"/>
                <a:ea typeface="微軟正黑體" panose="020B0604030504040204" pitchFamily="34" charset="-120"/>
              </a:rPr>
              <a:t>生</a:t>
            </a:r>
            <a:r>
              <a:rPr lang="zh-TW" altLang="zh-TW" sz="2400" b="1" dirty="0">
                <a:solidFill>
                  <a:srgbClr val="0070C0"/>
                </a:solidFill>
                <a:latin typeface="微軟正黑體" panose="020B0604030504040204" pitchFamily="34" charset="-120"/>
                <a:ea typeface="微軟正黑體" panose="020B0604030504040204" pitchFamily="34" charset="-120"/>
              </a:rPr>
              <a:t>報名資料。</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25" y="3123869"/>
            <a:ext cx="10949039" cy="2786739"/>
          </a:xfrm>
          <a:prstGeom prst="rect">
            <a:avLst/>
          </a:prstGeom>
          <a:ln w="38100">
            <a:solidFill>
              <a:srgbClr val="0033CC"/>
            </a:solidFill>
          </a:ln>
        </p:spPr>
      </p:pic>
      <p:grpSp>
        <p:nvGrpSpPr>
          <p:cNvPr id="7" name="群組 19"/>
          <p:cNvGrpSpPr>
            <a:grpSpLocks/>
          </p:cNvGrpSpPr>
          <p:nvPr/>
        </p:nvGrpSpPr>
        <p:grpSpPr bwMode="auto">
          <a:xfrm>
            <a:off x="2997724" y="3676454"/>
            <a:ext cx="4684222" cy="2102175"/>
            <a:chOff x="2461103" y="3361616"/>
            <a:chExt cx="4683362" cy="2102066"/>
          </a:xfrm>
        </p:grpSpPr>
        <p:sp>
          <p:nvSpPr>
            <p:cNvPr id="8" name="矩形 7"/>
            <p:cNvSpPr/>
            <p:nvPr/>
          </p:nvSpPr>
          <p:spPr>
            <a:xfrm>
              <a:off x="4044515" y="3361616"/>
              <a:ext cx="3099950" cy="4199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9" name="矩形 8"/>
            <p:cNvSpPr/>
            <p:nvPr/>
          </p:nvSpPr>
          <p:spPr>
            <a:xfrm>
              <a:off x="2461103" y="3759354"/>
              <a:ext cx="1132957" cy="17043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0" name="右彎箭號 9"/>
            <p:cNvSpPr/>
            <p:nvPr/>
          </p:nvSpPr>
          <p:spPr>
            <a:xfrm rot="16200000" flipH="1">
              <a:off x="3499356" y="3214191"/>
              <a:ext cx="322245" cy="768079"/>
            </a:xfrm>
            <a:prstGeom prst="bentArrow">
              <a:avLst>
                <a:gd name="adj1" fmla="val 17380"/>
                <a:gd name="adj2" fmla="val 23649"/>
                <a:gd name="adj3" fmla="val 30621"/>
                <a:gd name="adj4" fmla="val 2938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grpSp>
      <p:grpSp>
        <p:nvGrpSpPr>
          <p:cNvPr id="11" name="群組 10"/>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81288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、報名資料編修</a:t>
            </a:r>
            <a:r>
              <a:rPr lang="en-US" altLang="zh-TW" sz="3600" b="1" dirty="0" smtClean="0">
                <a:solidFill>
                  <a:srgbClr val="0033CC"/>
                </a:solidFill>
                <a:latin typeface="微軟正黑體" panose="020B0604030504040204" pitchFamily="34" charset="-120"/>
                <a:ea typeface="微軟正黑體" panose="020B0604030504040204" pitchFamily="34" charset="-120"/>
              </a:rPr>
              <a:t>(3/5)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416475" y="1082446"/>
            <a:ext cx="8412163" cy="1831975"/>
          </a:xfrm>
          <a:prstGeom prst="rect">
            <a:avLst/>
          </a:prstGeom>
          <a:noFill/>
        </p:spPr>
        <p:txBody>
          <a:bodyPr>
            <a:spAutoFit/>
          </a:bodyPr>
          <a:lstStyle/>
          <a:p>
            <a:pPr eaLnBrk="1" fontAlgn="auto" hangingPunct="1">
              <a:spcBef>
                <a:spcPts val="580"/>
              </a:spcBef>
              <a:spcAft>
                <a:spcPts val="0"/>
              </a:spcAft>
              <a:buClr>
                <a:schemeClr val="accent1"/>
              </a:buClr>
              <a:buSzPct val="85000"/>
              <a:defRPr/>
            </a:pPr>
            <a:r>
              <a:rPr lang="zh-TW" altLang="zh-TW" sz="2800" b="1" dirty="0">
                <a:solidFill>
                  <a:srgbClr val="0070C0"/>
                </a:solidFill>
                <a:latin typeface="微軟正黑體" panose="020B0604030504040204" pitchFamily="34" charset="-120"/>
                <a:ea typeface="微軟正黑體" panose="020B0604030504040204" pitchFamily="34" charset="-120"/>
              </a:rPr>
              <a:t>編修基本資料</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marL="342900" indent="-342900" eaLnBrk="1" fontAlgn="auto" hangingPunct="1">
              <a:lnSpc>
                <a:spcPts val="3000"/>
              </a:lnSpc>
              <a:spcBef>
                <a:spcPts val="580"/>
              </a:spcBef>
              <a:spcAft>
                <a:spcPts val="0"/>
              </a:spcAft>
              <a:buSzPct val="85000"/>
              <a:buFont typeface="Wingdings" panose="05000000000000000000" pitchFamily="2" charset="2"/>
              <a:buChar char="Ø"/>
              <a:defRPr/>
            </a:pPr>
            <a:r>
              <a:rPr lang="zh-TW" altLang="en-US" sz="2200" b="1" dirty="0">
                <a:latin typeface="微軟正黑體" panose="020B0604030504040204" pitchFamily="34" charset="-120"/>
                <a:ea typeface="微軟正黑體" panose="020B0604030504040204" pitchFamily="34" charset="-120"/>
              </a:rPr>
              <a:t>點選欲修改資料之學生左側「編輯」功能鍵。</a:t>
            </a:r>
            <a:endParaRPr lang="en-US" altLang="zh-TW" sz="2200" b="1" dirty="0">
              <a:latin typeface="微軟正黑體" panose="020B0604030504040204" pitchFamily="34" charset="-120"/>
              <a:ea typeface="微軟正黑體" panose="020B0604030504040204" pitchFamily="34" charset="-120"/>
            </a:endParaRPr>
          </a:p>
          <a:p>
            <a:pPr marL="342900" indent="-342900" eaLnBrk="1" fontAlgn="auto" hangingPunct="1">
              <a:lnSpc>
                <a:spcPts val="3000"/>
              </a:lnSpc>
              <a:spcBef>
                <a:spcPts val="580"/>
              </a:spcBef>
              <a:spcAft>
                <a:spcPts val="0"/>
              </a:spcAft>
              <a:buSzPct val="85000"/>
              <a:buFont typeface="Wingdings" panose="05000000000000000000" pitchFamily="2" charset="2"/>
              <a:buChar char="Ø"/>
              <a:defRPr/>
            </a:pPr>
            <a:r>
              <a:rPr lang="zh-TW" altLang="en-US" sz="2200" b="1" dirty="0">
                <a:latin typeface="微軟正黑體" panose="020B0604030504040204" pitchFamily="34" charset="-120"/>
                <a:ea typeface="微軟正黑體" panose="020B0604030504040204" pitchFamily="34" charset="-120"/>
              </a:rPr>
              <a:t>系統跳出點欲選編修學生之報名基本資料視窗，編修完畢後</a:t>
            </a:r>
            <a:r>
              <a:rPr lang="zh-TW" altLang="zh-TW" sz="2200" b="1" dirty="0">
                <a:latin typeface="微軟正黑體" panose="020B0604030504040204" pitchFamily="34" charset="-120"/>
                <a:ea typeface="微軟正黑體" panose="020B0604030504040204" pitchFamily="34" charset="-120"/>
              </a:rPr>
              <a:t>點</a:t>
            </a:r>
            <a:r>
              <a:rPr lang="zh-TW" altLang="en-US" sz="2200" b="1" dirty="0">
                <a:latin typeface="微軟正黑體" panose="020B0604030504040204" pitchFamily="34" charset="-120"/>
                <a:ea typeface="微軟正黑體" panose="020B0604030504040204" pitchFamily="34" charset="-120"/>
              </a:rPr>
              <a:t>選「儲存」鍵即</a:t>
            </a:r>
            <a:r>
              <a:rPr lang="zh-TW" altLang="zh-TW" sz="2200" b="1" dirty="0">
                <a:latin typeface="微軟正黑體" panose="020B0604030504040204" pitchFamily="34" charset="-120"/>
                <a:ea typeface="微軟正黑體" panose="020B0604030504040204" pitchFamily="34" charset="-120"/>
              </a:rPr>
              <a:t>完成編</a:t>
            </a:r>
            <a:r>
              <a:rPr lang="zh-TW" altLang="en-US" sz="2200" b="1" dirty="0">
                <a:latin typeface="微軟正黑體" panose="020B0604030504040204" pitchFamily="34" charset="-120"/>
                <a:ea typeface="微軟正黑體" panose="020B0604030504040204" pitchFamily="34" charset="-120"/>
              </a:rPr>
              <a:t>修</a:t>
            </a:r>
            <a:r>
              <a:rPr lang="zh-TW" altLang="zh-TW" sz="2200" b="1" dirty="0">
                <a:latin typeface="微軟正黑體" panose="020B0604030504040204" pitchFamily="34" charset="-120"/>
                <a:ea typeface="微軟正黑體" panose="020B0604030504040204" pitchFamily="34" charset="-120"/>
              </a:rPr>
              <a:t>。</a:t>
            </a:r>
            <a:endParaRPr lang="zh-TW" altLang="en-US" sz="2200" dirty="0">
              <a:solidFill>
                <a:schemeClr val="tx1">
                  <a:lumMod val="75000"/>
                  <a:lumOff val="25000"/>
                </a:schemeClr>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t="34375" r="676" b="4575"/>
          <a:stretch/>
        </p:blipFill>
        <p:spPr>
          <a:xfrm>
            <a:off x="663417" y="2880131"/>
            <a:ext cx="10874991" cy="1701296"/>
          </a:xfrm>
          <a:prstGeom prst="rect">
            <a:avLst/>
          </a:prstGeom>
          <a:ln w="38100">
            <a:solidFill>
              <a:srgbClr val="0033CC"/>
            </a:solidFill>
          </a:ln>
        </p:spPr>
      </p:pic>
      <p:grpSp>
        <p:nvGrpSpPr>
          <p:cNvPr id="7" name="群組 4"/>
          <p:cNvGrpSpPr>
            <a:grpSpLocks/>
          </p:cNvGrpSpPr>
          <p:nvPr/>
        </p:nvGrpSpPr>
        <p:grpSpPr bwMode="auto">
          <a:xfrm>
            <a:off x="697584" y="2894028"/>
            <a:ext cx="2703766" cy="1659117"/>
            <a:chOff x="1952607" y="2924421"/>
            <a:chExt cx="2703378" cy="1658299"/>
          </a:xfrm>
        </p:grpSpPr>
        <p:sp>
          <p:nvSpPr>
            <p:cNvPr id="8" name="向右箭號 7"/>
            <p:cNvSpPr/>
            <p:nvPr/>
          </p:nvSpPr>
          <p:spPr>
            <a:xfrm>
              <a:off x="3064808" y="3938723"/>
              <a:ext cx="1591177" cy="28878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1952607" y="2924421"/>
              <a:ext cx="1112202" cy="1658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350" y="3278963"/>
            <a:ext cx="6427288" cy="3493312"/>
          </a:xfrm>
          <a:prstGeom prst="rect">
            <a:avLst/>
          </a:prstGeom>
          <a:ln w="19050">
            <a:solidFill>
              <a:srgbClr val="0033CC"/>
            </a:solidFill>
          </a:ln>
        </p:spPr>
      </p:pic>
      <p:grpSp>
        <p:nvGrpSpPr>
          <p:cNvPr id="10" name="群組 9"/>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9370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、報名資料編修</a:t>
            </a:r>
            <a:r>
              <a:rPr lang="en-US" altLang="zh-TW" sz="3600" b="1" dirty="0" smtClean="0">
                <a:solidFill>
                  <a:srgbClr val="0033CC"/>
                </a:solidFill>
                <a:latin typeface="微軟正黑體" panose="020B0604030504040204" pitchFamily="34" charset="-120"/>
                <a:ea typeface="微軟正黑體" panose="020B0604030504040204" pitchFamily="34" charset="-120"/>
              </a:rPr>
              <a:t>(4/5)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矩形 5"/>
          <p:cNvSpPr>
            <a:spLocks noChangeArrowheads="1"/>
          </p:cNvSpPr>
          <p:nvPr/>
        </p:nvSpPr>
        <p:spPr bwMode="auto">
          <a:xfrm>
            <a:off x="1415887" y="1231036"/>
            <a:ext cx="8684554"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en-US" sz="2800" b="1" dirty="0">
                <a:solidFill>
                  <a:srgbClr val="0070C0"/>
                </a:solidFill>
                <a:latin typeface="微軟正黑體" panose="020B0604030504040204" pitchFamily="34" charset="-120"/>
                <a:ea typeface="微軟正黑體" panose="020B0604030504040204" pitchFamily="34" charset="-120"/>
              </a:rPr>
              <a:t>單筆</a:t>
            </a:r>
            <a:r>
              <a:rPr lang="zh-TW" altLang="zh-TW" sz="2800" b="1" dirty="0">
                <a:solidFill>
                  <a:srgbClr val="0070C0"/>
                </a:solidFill>
                <a:latin typeface="微軟正黑體" panose="020B0604030504040204" pitchFamily="34" charset="-120"/>
                <a:ea typeface="微軟正黑體" panose="020B0604030504040204" pitchFamily="34" charset="-120"/>
              </a:rPr>
              <a:t>刪除</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a:lnSpc>
                <a:spcPct val="120000"/>
              </a:lnSpc>
              <a:spcBef>
                <a:spcPts val="575"/>
              </a:spcBef>
              <a:buClr>
                <a:schemeClr val="accent1"/>
              </a:buClr>
              <a:buSzPct val="85000"/>
            </a:pPr>
            <a:r>
              <a:rPr lang="zh-TW" altLang="en-US" sz="2600" b="1" dirty="0" smtClean="0">
                <a:latin typeface="微軟正黑體" panose="020B0604030504040204" pitchFamily="34" charset="-120"/>
                <a:ea typeface="微軟正黑體" panose="020B0604030504040204" pitchFamily="34" charset="-120"/>
              </a:rPr>
              <a:t>選擇</a:t>
            </a:r>
            <a:r>
              <a:rPr lang="zh-TW" altLang="zh-TW" sz="2600" b="1" dirty="0">
                <a:latin typeface="微軟正黑體" panose="020B0604030504040204" pitchFamily="34" charset="-120"/>
                <a:ea typeface="微軟正黑體" panose="020B0604030504040204" pitchFamily="34" charset="-120"/>
              </a:rPr>
              <a:t>欲刪除的學生</a:t>
            </a:r>
            <a:r>
              <a:rPr lang="zh-TW" altLang="zh-TW" sz="2600" b="1" dirty="0" smtClean="0">
                <a:latin typeface="微軟正黑體" panose="020B0604030504040204" pitchFamily="34" charset="-120"/>
                <a:ea typeface="微軟正黑體" panose="020B0604030504040204" pitchFamily="34" charset="-120"/>
              </a:rPr>
              <a:t>資料</a:t>
            </a:r>
            <a:r>
              <a:rPr lang="zh-TW" altLang="en-US" sz="2600" b="1" dirty="0" smtClean="0">
                <a:latin typeface="微軟正黑體" panose="020B0604030504040204" pitchFamily="34" charset="-120"/>
                <a:ea typeface="微軟正黑體" panose="020B0604030504040204" pitchFamily="34" charset="-120"/>
              </a:rPr>
              <a:t>之「</a:t>
            </a:r>
            <a:r>
              <a:rPr lang="zh-TW" altLang="zh-TW" sz="2600" b="1" dirty="0">
                <a:latin typeface="微軟正黑體" panose="020B0604030504040204" pitchFamily="34" charset="-120"/>
                <a:ea typeface="微軟正黑體" panose="020B0604030504040204" pitchFamily="34" charset="-120"/>
              </a:rPr>
              <a:t>刪除</a:t>
            </a:r>
            <a:r>
              <a:rPr lang="zh-TW" altLang="en-US" sz="2600" b="1" dirty="0">
                <a:latin typeface="微軟正黑體" panose="020B0604030504040204" pitchFamily="34" charset="-120"/>
                <a:ea typeface="微軟正黑體" panose="020B0604030504040204" pitchFamily="34" charset="-120"/>
              </a:rPr>
              <a:t>」功能</a:t>
            </a:r>
            <a:r>
              <a:rPr lang="zh-TW" altLang="en-US" sz="2600" b="1" dirty="0" smtClean="0">
                <a:latin typeface="微軟正黑體" panose="020B0604030504040204" pitchFamily="34" charset="-120"/>
                <a:ea typeface="微軟正黑體" panose="020B0604030504040204" pitchFamily="34" charset="-120"/>
              </a:rPr>
              <a:t>鍵，立即</a:t>
            </a:r>
            <a:r>
              <a:rPr lang="zh-TW" altLang="en-US" sz="2600" b="1" dirty="0">
                <a:latin typeface="微軟正黑體" panose="020B0604030504040204" pitchFamily="34" charset="-120"/>
                <a:ea typeface="微軟正黑體" panose="020B0604030504040204" pitchFamily="34" charset="-120"/>
              </a:rPr>
              <a:t>跳出確認視窗，</a:t>
            </a:r>
            <a:r>
              <a:rPr lang="zh-TW" altLang="en-US" sz="2600" b="1" dirty="0">
                <a:solidFill>
                  <a:srgbClr val="FF0000"/>
                </a:solidFill>
                <a:latin typeface="微軟正黑體" panose="020B0604030504040204" pitchFamily="34" charset="-120"/>
                <a:ea typeface="微軟正黑體" panose="020B0604030504040204" pitchFamily="34" charset="-120"/>
              </a:rPr>
              <a:t>提醒</a:t>
            </a:r>
            <a:r>
              <a:rPr lang="zh-TW" altLang="en-US" sz="2600" b="1" dirty="0">
                <a:latin typeface="微軟正黑體" panose="020B0604030504040204" pitchFamily="34" charset="-120"/>
                <a:ea typeface="微軟正黑體" panose="020B0604030504040204" pitchFamily="34" charset="-120"/>
              </a:rPr>
              <a:t>刪除資料後</a:t>
            </a:r>
            <a:r>
              <a:rPr lang="zh-TW" altLang="zh-TW" sz="2600" b="1" dirty="0">
                <a:latin typeface="微軟正黑體" panose="020B0604030504040204" pitchFamily="34" charset="-120"/>
                <a:ea typeface="微軟正黑體" panose="020B0604030504040204" pitchFamily="34" charset="-120"/>
              </a:rPr>
              <a:t>將無法復原</a:t>
            </a:r>
            <a:endParaRPr lang="zh-TW" altLang="en-US" sz="2600" b="1" dirty="0">
              <a:latin typeface="微軟正黑體" panose="020B0604030504040204" pitchFamily="34" charset="-120"/>
              <a:ea typeface="微軟正黑體" panose="020B0604030504040204" pitchFamily="34" charset="-120"/>
            </a:endParaRPr>
          </a:p>
        </p:txBody>
      </p:sp>
      <p:sp>
        <p:nvSpPr>
          <p:cNvPr id="7" name="矩形 6"/>
          <p:cNvSpPr>
            <a:spLocks noChangeArrowheads="1"/>
          </p:cNvSpPr>
          <p:nvPr/>
        </p:nvSpPr>
        <p:spPr bwMode="auto">
          <a:xfrm>
            <a:off x="1397000" y="5655949"/>
            <a:ext cx="9434513" cy="908050"/>
          </a:xfrm>
          <a:prstGeom prst="rect">
            <a:avLst/>
          </a:prstGeom>
          <a:solidFill>
            <a:srgbClr val="FFE5E5"/>
          </a:solidFill>
          <a:ln w="9525">
            <a:solidFill>
              <a:srgbClr val="C00000"/>
            </a:solidFill>
            <a:miter lim="800000"/>
            <a:headEnd/>
            <a:tailEnd/>
          </a:ln>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spcBef>
                <a:spcPts val="575"/>
              </a:spcBef>
              <a:buClr>
                <a:schemeClr val="accent1"/>
              </a:buClr>
              <a:buSzPct val="85000"/>
            </a:pPr>
            <a:r>
              <a:rPr lang="zh-TW" altLang="en-US" sz="2000" b="1" dirty="0">
                <a:solidFill>
                  <a:srgbClr val="C00000"/>
                </a:solidFill>
                <a:latin typeface="微軟正黑體" panose="020B0604030504040204" pitchFamily="34" charset="-120"/>
                <a:ea typeface="微軟正黑體" panose="020B0604030504040204" pitchFamily="34" charset="-120"/>
              </a:rPr>
              <a:t>提醒：若「繳費註記」為「已繳費」，即代表該學生</a:t>
            </a:r>
            <a:r>
              <a:rPr lang="zh-TW" altLang="zh-TW" sz="2000" b="1" dirty="0">
                <a:solidFill>
                  <a:srgbClr val="C00000"/>
                </a:solidFill>
                <a:latin typeface="微軟正黑體" panose="020B0604030504040204" pitchFamily="34" charset="-120"/>
                <a:ea typeface="微軟正黑體" panose="020B0604030504040204" pitchFamily="34" charset="-120"/>
              </a:rPr>
              <a:t>已</a:t>
            </a:r>
            <a:r>
              <a:rPr lang="zh-TW" altLang="en-US" sz="2000" b="1" dirty="0">
                <a:solidFill>
                  <a:srgbClr val="C00000"/>
                </a:solidFill>
                <a:latin typeface="微軟正黑體" panose="020B0604030504040204" pitchFamily="34" charset="-120"/>
                <a:ea typeface="微軟正黑體" panose="020B0604030504040204" pitchFamily="34" charset="-120"/>
              </a:rPr>
              <a:t>完成「報名</a:t>
            </a:r>
            <a:r>
              <a:rPr lang="zh-TW" altLang="zh-TW" sz="2000" b="1" dirty="0">
                <a:solidFill>
                  <a:srgbClr val="C00000"/>
                </a:solidFill>
                <a:latin typeface="微軟正黑體" panose="020B0604030504040204" pitchFamily="34" charset="-120"/>
                <a:ea typeface="微軟正黑體" panose="020B0604030504040204" pitchFamily="34" charset="-120"/>
              </a:rPr>
              <a:t>確認</a:t>
            </a:r>
            <a:r>
              <a:rPr lang="zh-TW" altLang="en-US" sz="2000" b="1" dirty="0">
                <a:solidFill>
                  <a:srgbClr val="C00000"/>
                </a:solidFill>
                <a:latin typeface="微軟正黑體" panose="020B0604030504040204" pitchFamily="34" charset="-120"/>
                <a:ea typeface="微軟正黑體" panose="020B0604030504040204" pitchFamily="34" charset="-120"/>
              </a:rPr>
              <a:t>及繳費」，</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20000"/>
              </a:lnSpc>
              <a:spcBef>
                <a:spcPts val="575"/>
              </a:spcBef>
              <a:buClr>
                <a:schemeClr val="accent1"/>
              </a:buClr>
              <a:buSzPct val="85000"/>
            </a:pPr>
            <a:r>
              <a:rPr lang="zh-TW" altLang="en-US" sz="2000" b="1" dirty="0">
                <a:solidFill>
                  <a:srgbClr val="C00000"/>
                </a:solidFill>
                <a:latin typeface="微軟正黑體" panose="020B0604030504040204" pitchFamily="34" charset="-120"/>
                <a:ea typeface="微軟正黑體" panose="020B0604030504040204" pitchFamily="34" charset="-120"/>
              </a:rPr>
              <a:t>　　　其</a:t>
            </a:r>
            <a:r>
              <a:rPr lang="zh-TW" altLang="zh-TW" sz="2000" b="1" dirty="0">
                <a:solidFill>
                  <a:srgbClr val="C00000"/>
                </a:solidFill>
                <a:latin typeface="微軟正黑體" panose="020B0604030504040204" pitchFamily="34" charset="-120"/>
                <a:ea typeface="微軟正黑體" panose="020B0604030504040204" pitchFamily="34" charset="-120"/>
              </a:rPr>
              <a:t>報名資料</a:t>
            </a:r>
            <a:r>
              <a:rPr lang="zh-TW" altLang="en-US" sz="2000" b="1" dirty="0">
                <a:solidFill>
                  <a:srgbClr val="C00000"/>
                </a:solidFill>
                <a:latin typeface="微軟正黑體" panose="020B0604030504040204" pitchFamily="34" charset="-120"/>
                <a:ea typeface="微軟正黑體" panose="020B0604030504040204" pitchFamily="34" charset="-120"/>
              </a:rPr>
              <a:t>則</a:t>
            </a:r>
            <a:r>
              <a:rPr lang="zh-TW" altLang="zh-TW" sz="2000" b="1" dirty="0">
                <a:solidFill>
                  <a:srgbClr val="C00000"/>
                </a:solidFill>
                <a:latin typeface="微軟正黑體" panose="020B0604030504040204" pitchFamily="34" charset="-120"/>
                <a:ea typeface="微軟正黑體" panose="020B0604030504040204" pitchFamily="34" charset="-120"/>
              </a:rPr>
              <a:t>無法</a:t>
            </a:r>
            <a:r>
              <a:rPr lang="zh-TW" altLang="en-US" sz="2000" b="1" dirty="0">
                <a:solidFill>
                  <a:srgbClr val="C00000"/>
                </a:solidFill>
                <a:latin typeface="微軟正黑體" panose="020B0604030504040204" pitchFamily="34" charset="-120"/>
                <a:ea typeface="微軟正黑體" panose="020B0604030504040204" pitchFamily="34" charset="-120"/>
              </a:rPr>
              <a:t>被</a:t>
            </a:r>
            <a:r>
              <a:rPr lang="zh-TW" altLang="zh-TW" sz="2000" b="1" dirty="0">
                <a:solidFill>
                  <a:srgbClr val="C00000"/>
                </a:solidFill>
                <a:latin typeface="微軟正黑體" panose="020B0604030504040204" pitchFamily="34" charset="-120"/>
                <a:ea typeface="微軟正黑體" panose="020B0604030504040204" pitchFamily="34" charset="-120"/>
              </a:rPr>
              <a:t>刪除</a:t>
            </a:r>
            <a:r>
              <a:rPr lang="zh-TW" altLang="en-US" sz="2000" b="1" dirty="0">
                <a:solidFill>
                  <a:srgbClr val="C00000"/>
                </a:solidFill>
                <a:latin typeface="微軟正黑體" panose="020B0604030504040204" pitchFamily="34" charset="-120"/>
                <a:ea typeface="微軟正黑體" panose="020B0604030504040204" pitchFamily="34" charset="-120"/>
              </a:rPr>
              <a:t>。</a:t>
            </a: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56" y="2929348"/>
            <a:ext cx="10058400" cy="2118395"/>
          </a:xfrm>
          <a:prstGeom prst="rect">
            <a:avLst/>
          </a:prstGeom>
          <a:ln w="28575">
            <a:solidFill>
              <a:srgbClr val="0033CC"/>
            </a:solidFill>
          </a:ln>
        </p:spPr>
      </p:pic>
      <p:grpSp>
        <p:nvGrpSpPr>
          <p:cNvPr id="11" name="群組 4"/>
          <p:cNvGrpSpPr>
            <a:grpSpLocks/>
          </p:cNvGrpSpPr>
          <p:nvPr/>
        </p:nvGrpSpPr>
        <p:grpSpPr bwMode="auto">
          <a:xfrm>
            <a:off x="8418134" y="4335882"/>
            <a:ext cx="2314561" cy="322478"/>
            <a:chOff x="6807930" y="4871218"/>
            <a:chExt cx="2680102" cy="322424"/>
          </a:xfrm>
        </p:grpSpPr>
        <p:sp>
          <p:nvSpPr>
            <p:cNvPr id="12" name="矩形 11"/>
            <p:cNvSpPr/>
            <p:nvPr/>
          </p:nvSpPr>
          <p:spPr>
            <a:xfrm>
              <a:off x="8986307" y="4871218"/>
              <a:ext cx="501725" cy="3079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3" name="向左箭號 12"/>
            <p:cNvSpPr/>
            <p:nvPr/>
          </p:nvSpPr>
          <p:spPr>
            <a:xfrm>
              <a:off x="6807930" y="5053965"/>
              <a:ext cx="2178376" cy="139677"/>
            </a:xfrm>
            <a:prstGeom prst="leftArrow">
              <a:avLst>
                <a:gd name="adj1" fmla="val 50000"/>
                <a:gd name="adj2" fmla="val 11564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15" name="圖片 14"/>
          <p:cNvPicPr>
            <a:picLocks noChangeAspect="1"/>
          </p:cNvPicPr>
          <p:nvPr/>
        </p:nvPicPr>
        <p:blipFill rotWithShape="1">
          <a:blip r:embed="rId4">
            <a:extLst>
              <a:ext uri="{28A0092B-C50C-407E-A947-70E740481C1C}">
                <a14:useLocalDpi xmlns:a14="http://schemas.microsoft.com/office/drawing/2010/main" val="0"/>
              </a:ext>
            </a:extLst>
          </a:blip>
          <a:srcRect l="608" r="874" b="1967"/>
          <a:stretch/>
        </p:blipFill>
        <p:spPr>
          <a:xfrm>
            <a:off x="4128940" y="4177631"/>
            <a:ext cx="4251489" cy="1167367"/>
          </a:xfrm>
          <a:prstGeom prst="rect">
            <a:avLst/>
          </a:prstGeom>
          <a:ln w="28575">
            <a:solidFill>
              <a:srgbClr val="0033CC"/>
            </a:solidFill>
          </a:ln>
        </p:spPr>
      </p:pic>
      <p:grpSp>
        <p:nvGrpSpPr>
          <p:cNvPr id="14" name="群組 13"/>
          <p:cNvGrpSpPr/>
          <p:nvPr/>
        </p:nvGrpSpPr>
        <p:grpSpPr>
          <a:xfrm>
            <a:off x="92957" y="102749"/>
            <a:ext cx="2638581" cy="430887"/>
            <a:chOff x="92955" y="95168"/>
            <a:chExt cx="8589132" cy="1402627"/>
          </a:xfrm>
        </p:grpSpPr>
        <p:sp>
          <p:nvSpPr>
            <p:cNvPr id="16"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0"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08405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、報名資料編修</a:t>
            </a:r>
            <a:r>
              <a:rPr lang="en-US" altLang="zh-TW" sz="3600" b="1" dirty="0" smtClean="0">
                <a:solidFill>
                  <a:srgbClr val="0033CC"/>
                </a:solidFill>
                <a:latin typeface="微軟正黑體" panose="020B0604030504040204" pitchFamily="34" charset="-120"/>
                <a:ea typeface="微軟正黑體" panose="020B0604030504040204" pitchFamily="34" charset="-120"/>
              </a:rPr>
              <a:t>(5/5)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1504950" y="1075355"/>
            <a:ext cx="931019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en-US" sz="2800" b="1" dirty="0">
                <a:solidFill>
                  <a:srgbClr val="0070C0"/>
                </a:solidFill>
                <a:latin typeface="微軟正黑體" panose="020B0604030504040204" pitchFamily="34" charset="-120"/>
                <a:ea typeface="微軟正黑體" panose="020B0604030504040204" pitchFamily="34" charset="-120"/>
              </a:rPr>
              <a:t>批次</a:t>
            </a:r>
            <a:r>
              <a:rPr lang="zh-TW" altLang="zh-TW" sz="2800" b="1" dirty="0">
                <a:solidFill>
                  <a:srgbClr val="0070C0"/>
                </a:solidFill>
                <a:latin typeface="微軟正黑體" panose="020B0604030504040204" pitchFamily="34" charset="-120"/>
                <a:ea typeface="微軟正黑體" panose="020B0604030504040204" pitchFamily="34" charset="-120"/>
              </a:rPr>
              <a:t>刪除</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eaLnBrk="1" hangingPunct="1">
              <a:lnSpc>
                <a:spcPct val="120000"/>
              </a:lnSpc>
              <a:spcBef>
                <a:spcPts val="575"/>
              </a:spcBef>
              <a:buClr>
                <a:schemeClr val="accent1"/>
              </a:buClr>
              <a:buSzPct val="85000"/>
            </a:pPr>
            <a:r>
              <a:rPr lang="zh-TW" altLang="zh-TW" sz="2600" b="1" dirty="0">
                <a:latin typeface="微軟正黑體" panose="020B0604030504040204" pitchFamily="34" charset="-120"/>
                <a:ea typeface="微軟正黑體" panose="020B0604030504040204" pitchFamily="34" charset="-120"/>
              </a:rPr>
              <a:t>請</a:t>
            </a:r>
            <a:r>
              <a:rPr lang="zh-TW" altLang="en-US" sz="2600" b="1" dirty="0">
                <a:latin typeface="微軟正黑體" panose="020B0604030504040204" pitchFamily="34" charset="-120"/>
                <a:ea typeface="微軟正黑體" panose="020B0604030504040204" pitchFamily="34" charset="-120"/>
              </a:rPr>
              <a:t>於</a:t>
            </a:r>
            <a:r>
              <a:rPr lang="zh-TW" altLang="zh-TW" sz="2600" b="1" dirty="0">
                <a:latin typeface="微軟正黑體" panose="020B0604030504040204" pitchFamily="34" charset="-120"/>
                <a:ea typeface="微軟正黑體" panose="020B0604030504040204" pitchFamily="34" charset="-120"/>
              </a:rPr>
              <a:t>「</a:t>
            </a:r>
            <a:r>
              <a:rPr lang="zh-TW" altLang="zh-TW" sz="3200" b="1" dirty="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」欄勾選</a:t>
            </a:r>
            <a:r>
              <a:rPr lang="zh-TW" altLang="en-US" sz="2600" b="1" dirty="0">
                <a:latin typeface="微軟正黑體" panose="020B0604030504040204" pitchFamily="34" charset="-120"/>
                <a:ea typeface="微軟正黑體" panose="020B0604030504040204" pitchFamily="34" charset="-120"/>
              </a:rPr>
              <a:t>欲</a:t>
            </a:r>
            <a:r>
              <a:rPr lang="zh-TW" altLang="zh-TW" sz="2600" b="1" dirty="0">
                <a:latin typeface="微軟正黑體" panose="020B0604030504040204" pitchFamily="34" charset="-120"/>
                <a:ea typeface="微軟正黑體" panose="020B0604030504040204" pitchFamily="34" charset="-120"/>
              </a:rPr>
              <a:t>刪除</a:t>
            </a:r>
            <a:r>
              <a:rPr lang="zh-TW" altLang="en-US" sz="2600" b="1" dirty="0">
                <a:latin typeface="微軟正黑體" panose="020B0604030504040204" pitchFamily="34" charset="-120"/>
                <a:ea typeface="微軟正黑體" panose="020B0604030504040204" pitchFamily="34" charset="-120"/>
              </a:rPr>
              <a:t>的學生</a:t>
            </a:r>
            <a:r>
              <a:rPr lang="zh-TW" altLang="zh-TW" sz="2600" b="1" dirty="0">
                <a:latin typeface="微軟正黑體" panose="020B0604030504040204" pitchFamily="34" charset="-120"/>
                <a:ea typeface="微軟正黑體" panose="020B0604030504040204" pitchFamily="34" charset="-120"/>
              </a:rPr>
              <a:t>資料</a:t>
            </a:r>
            <a:r>
              <a:rPr lang="zh-TW" altLang="en-US" sz="2600" b="1" dirty="0">
                <a:latin typeface="微軟正黑體" panose="020B0604030504040204" pitchFamily="34" charset="-120"/>
                <a:ea typeface="微軟正黑體" panose="020B0604030504040204" pitchFamily="34" charset="-120"/>
              </a:rPr>
              <a:t>，再點選</a:t>
            </a:r>
            <a:r>
              <a:rPr lang="zh-TW" altLang="en-US" sz="2600" b="1" dirty="0" smtClean="0">
                <a:latin typeface="微軟正黑體" panose="020B0604030504040204" pitchFamily="34" charset="-120"/>
                <a:ea typeface="微軟正黑體" panose="020B0604030504040204" pitchFamily="34" charset="-120"/>
              </a:rPr>
              <a:t>「刪除」</a:t>
            </a:r>
            <a:r>
              <a:rPr lang="zh-TW" altLang="en-US" sz="2600" b="1" dirty="0">
                <a:latin typeface="微軟正黑體" panose="020B0604030504040204" pitchFamily="34" charset="-120"/>
                <a:ea typeface="微軟正黑體" panose="020B0604030504040204" pitchFamily="34" charset="-120"/>
              </a:rPr>
              <a:t>功能</a:t>
            </a:r>
            <a:r>
              <a:rPr lang="zh-TW" altLang="en-US" sz="2600" b="1" dirty="0" smtClean="0">
                <a:latin typeface="微軟正黑體" panose="020B0604030504040204" pitchFamily="34" charset="-120"/>
                <a:ea typeface="微軟正黑體" panose="020B0604030504040204" pitchFamily="34" charset="-120"/>
              </a:rPr>
              <a:t>鍵，立即</a:t>
            </a:r>
            <a:r>
              <a:rPr lang="zh-TW" altLang="en-US" sz="2600" b="1" dirty="0">
                <a:latin typeface="微軟正黑體" panose="020B0604030504040204" pitchFamily="34" charset="-120"/>
                <a:ea typeface="微軟正黑體" panose="020B0604030504040204" pitchFamily="34" charset="-120"/>
              </a:rPr>
              <a:t>跳出確認視窗，</a:t>
            </a:r>
            <a:r>
              <a:rPr lang="zh-TW" altLang="en-US" sz="2600" b="1" dirty="0">
                <a:solidFill>
                  <a:srgbClr val="FF0000"/>
                </a:solidFill>
                <a:latin typeface="微軟正黑體" panose="020B0604030504040204" pitchFamily="34" charset="-120"/>
                <a:ea typeface="微軟正黑體" panose="020B0604030504040204" pitchFamily="34" charset="-120"/>
              </a:rPr>
              <a:t>提醒</a:t>
            </a:r>
            <a:r>
              <a:rPr lang="zh-TW" altLang="en-US" sz="2600" b="1" dirty="0">
                <a:solidFill>
                  <a:srgbClr val="0000FF"/>
                </a:solidFill>
                <a:latin typeface="微軟正黑體" panose="020B0604030504040204" pitchFamily="34" charset="-120"/>
                <a:ea typeface="微軟正黑體" panose="020B0604030504040204" pitchFamily="34" charset="-120"/>
              </a:rPr>
              <a:t>刪除資料後</a:t>
            </a:r>
            <a:r>
              <a:rPr lang="zh-TW" altLang="zh-TW" sz="2600" b="1" dirty="0">
                <a:solidFill>
                  <a:srgbClr val="0000FF"/>
                </a:solidFill>
                <a:latin typeface="微軟正黑體" panose="020B0604030504040204" pitchFamily="34" charset="-120"/>
                <a:ea typeface="微軟正黑體" panose="020B0604030504040204" pitchFamily="34" charset="-120"/>
              </a:rPr>
              <a:t>將無法復原</a:t>
            </a:r>
            <a:endParaRPr lang="zh-TW" altLang="en-US" sz="2600" b="1" dirty="0">
              <a:solidFill>
                <a:srgbClr val="0000FF"/>
              </a:solidFill>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1102935" y="2697240"/>
            <a:ext cx="10529742" cy="3490523"/>
            <a:chOff x="1102935" y="2697240"/>
            <a:chExt cx="10529742" cy="3490523"/>
          </a:xfrm>
        </p:grpSpPr>
        <p:pic>
          <p:nvPicPr>
            <p:cNvPr id="9" name="圖片 8"/>
            <p:cNvPicPr>
              <a:picLocks noChangeAspect="1"/>
            </p:cNvPicPr>
            <p:nvPr/>
          </p:nvPicPr>
          <p:blipFill rotWithShape="1">
            <a:blip r:embed="rId3">
              <a:extLst>
                <a:ext uri="{28A0092B-C50C-407E-A947-70E740481C1C}">
                  <a14:useLocalDpi xmlns:a14="http://schemas.microsoft.com/office/drawing/2010/main" val="0"/>
                </a:ext>
              </a:extLst>
            </a:blip>
            <a:srcRect l="574" b="37967"/>
            <a:stretch/>
          </p:blipFill>
          <p:spPr>
            <a:xfrm>
              <a:off x="1102935" y="2697240"/>
              <a:ext cx="10000667" cy="3490523"/>
            </a:xfrm>
            <a:prstGeom prst="rect">
              <a:avLst/>
            </a:prstGeom>
            <a:ln w="28575">
              <a:solidFill>
                <a:srgbClr val="0033CC"/>
              </a:solidFill>
            </a:ln>
          </p:spPr>
        </p:pic>
        <p:grpSp>
          <p:nvGrpSpPr>
            <p:cNvPr id="16" name="群組 15"/>
            <p:cNvGrpSpPr/>
            <p:nvPr/>
          </p:nvGrpSpPr>
          <p:grpSpPr>
            <a:xfrm>
              <a:off x="1317277" y="3414950"/>
              <a:ext cx="6026203" cy="2750905"/>
              <a:chOff x="1317277" y="3556355"/>
              <a:chExt cx="6026203" cy="2750905"/>
            </a:xfrm>
          </p:grpSpPr>
          <p:grpSp>
            <p:nvGrpSpPr>
              <p:cNvPr id="10" name="群組 1"/>
              <p:cNvGrpSpPr>
                <a:grpSpLocks/>
              </p:cNvGrpSpPr>
              <p:nvPr/>
            </p:nvGrpSpPr>
            <p:grpSpPr bwMode="auto">
              <a:xfrm>
                <a:off x="1317277" y="3556355"/>
                <a:ext cx="6026203" cy="2033742"/>
                <a:chOff x="1368486" y="4263462"/>
                <a:chExt cx="6026100" cy="2033441"/>
              </a:xfrm>
            </p:grpSpPr>
            <p:sp>
              <p:nvSpPr>
                <p:cNvPr id="11" name="矩形 10"/>
                <p:cNvSpPr/>
                <p:nvPr/>
              </p:nvSpPr>
              <p:spPr>
                <a:xfrm>
                  <a:off x="1368486" y="5967764"/>
                  <a:ext cx="1416025" cy="3291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2" name="矩形 11"/>
                <p:cNvSpPr/>
                <p:nvPr/>
              </p:nvSpPr>
              <p:spPr>
                <a:xfrm>
                  <a:off x="5983798" y="4263462"/>
                  <a:ext cx="369881" cy="2682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3" name="向右箭號 12"/>
                <p:cNvSpPr/>
                <p:nvPr/>
              </p:nvSpPr>
              <p:spPr>
                <a:xfrm>
                  <a:off x="6353680" y="4292033"/>
                  <a:ext cx="1040906" cy="2396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15" name="矩形 14"/>
              <p:cNvSpPr/>
              <p:nvPr/>
            </p:nvSpPr>
            <p:spPr bwMode="auto">
              <a:xfrm>
                <a:off x="1317277" y="5978072"/>
                <a:ext cx="1416049" cy="3291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pic>
          <p:nvPicPr>
            <p:cNvPr id="17" name="圖片 16"/>
            <p:cNvPicPr>
              <a:picLocks noChangeAspect="1"/>
            </p:cNvPicPr>
            <p:nvPr/>
          </p:nvPicPr>
          <p:blipFill rotWithShape="1">
            <a:blip r:embed="rId4">
              <a:extLst>
                <a:ext uri="{28A0092B-C50C-407E-A947-70E740481C1C}">
                  <a14:useLocalDpi xmlns:a14="http://schemas.microsoft.com/office/drawing/2010/main" val="0"/>
                </a:ext>
              </a:extLst>
            </a:blip>
            <a:srcRect l="608" r="874" b="1967"/>
            <a:stretch/>
          </p:blipFill>
          <p:spPr>
            <a:xfrm>
              <a:off x="7381188" y="3443525"/>
              <a:ext cx="4251489" cy="1167367"/>
            </a:xfrm>
            <a:prstGeom prst="rect">
              <a:avLst/>
            </a:prstGeom>
            <a:ln w="28575">
              <a:solidFill>
                <a:srgbClr val="0033CC"/>
              </a:solidFill>
            </a:ln>
          </p:spPr>
        </p:pic>
      </p:grpSp>
      <p:sp>
        <p:nvSpPr>
          <p:cNvPr id="18" name="矩形 2"/>
          <p:cNvSpPr>
            <a:spLocks noChangeArrowheads="1"/>
          </p:cNvSpPr>
          <p:nvPr/>
        </p:nvSpPr>
        <p:spPr bwMode="auto">
          <a:xfrm>
            <a:off x="2211387" y="6329168"/>
            <a:ext cx="8288337" cy="461962"/>
          </a:xfrm>
          <a:prstGeom prst="rect">
            <a:avLst/>
          </a:prstGeom>
          <a:solidFill>
            <a:srgbClr val="FFE5E5"/>
          </a:solidFill>
          <a:ln w="9525">
            <a:solidFill>
              <a:srgbClr val="C00000"/>
            </a:solidFill>
            <a:miter lim="800000"/>
            <a:headEnd/>
            <a:tailEnd/>
          </a:ln>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spcBef>
                <a:spcPts val="575"/>
              </a:spcBef>
              <a:buClr>
                <a:schemeClr val="accent1"/>
              </a:buClr>
              <a:buSzPct val="85000"/>
            </a:pPr>
            <a:r>
              <a:rPr lang="zh-TW" altLang="en-US" sz="2000" b="1" dirty="0">
                <a:solidFill>
                  <a:srgbClr val="C00000"/>
                </a:solidFill>
                <a:latin typeface="微軟正黑體" panose="020B0604030504040204" pitchFamily="34" charset="-120"/>
                <a:ea typeface="微軟正黑體" panose="020B0604030504040204" pitchFamily="34" charset="-120"/>
              </a:rPr>
              <a:t>提醒：若</a:t>
            </a:r>
            <a:r>
              <a:rPr lang="zh-TW" altLang="zh-TW" sz="2000" b="1" dirty="0">
                <a:solidFill>
                  <a:srgbClr val="C00000"/>
                </a:solidFill>
                <a:latin typeface="微軟正黑體" panose="020B0604030504040204" pitchFamily="34" charset="-120"/>
                <a:ea typeface="微軟正黑體" panose="020B0604030504040204" pitchFamily="34" charset="-120"/>
              </a:rPr>
              <a:t>已</a:t>
            </a:r>
            <a:r>
              <a:rPr lang="zh-TW" altLang="en-US" sz="2000" b="1" dirty="0">
                <a:solidFill>
                  <a:srgbClr val="C00000"/>
                </a:solidFill>
                <a:latin typeface="微軟正黑體" panose="020B0604030504040204" pitchFamily="34" charset="-120"/>
                <a:ea typeface="微軟正黑體" panose="020B0604030504040204" pitchFamily="34" charset="-120"/>
              </a:rPr>
              <a:t>完成「報名</a:t>
            </a:r>
            <a:r>
              <a:rPr lang="zh-TW" altLang="zh-TW" sz="2000" b="1" dirty="0">
                <a:solidFill>
                  <a:srgbClr val="C00000"/>
                </a:solidFill>
                <a:latin typeface="微軟正黑體" panose="020B0604030504040204" pitchFamily="34" charset="-120"/>
                <a:ea typeface="微軟正黑體" panose="020B0604030504040204" pitchFamily="34" charset="-120"/>
              </a:rPr>
              <a:t>確認</a:t>
            </a:r>
            <a:r>
              <a:rPr lang="zh-TW" altLang="en-US" sz="2000" b="1" dirty="0">
                <a:solidFill>
                  <a:srgbClr val="C00000"/>
                </a:solidFill>
                <a:latin typeface="微軟正黑體" panose="020B0604030504040204" pitchFamily="34" charset="-120"/>
                <a:ea typeface="微軟正黑體" panose="020B0604030504040204" pitchFamily="34" charset="-120"/>
              </a:rPr>
              <a:t>及繳費」</a:t>
            </a:r>
            <a:r>
              <a:rPr lang="zh-TW" altLang="zh-TW" sz="2000" b="1" dirty="0">
                <a:solidFill>
                  <a:srgbClr val="C00000"/>
                </a:solidFill>
                <a:latin typeface="微軟正黑體" panose="020B0604030504040204" pitchFamily="34" charset="-120"/>
                <a:ea typeface="微軟正黑體" panose="020B0604030504040204" pitchFamily="34" charset="-120"/>
              </a:rPr>
              <a:t>的</a:t>
            </a:r>
            <a:r>
              <a:rPr lang="zh-TW" altLang="en-US" sz="2000" b="1" dirty="0">
                <a:solidFill>
                  <a:srgbClr val="C00000"/>
                </a:solidFill>
                <a:latin typeface="微軟正黑體" panose="020B0604030504040204" pitchFamily="34" charset="-120"/>
                <a:ea typeface="微軟正黑體" panose="020B0604030504040204" pitchFamily="34" charset="-120"/>
              </a:rPr>
              <a:t>學生，其</a:t>
            </a:r>
            <a:r>
              <a:rPr lang="zh-TW" altLang="zh-TW" sz="2000" b="1" dirty="0">
                <a:solidFill>
                  <a:srgbClr val="C00000"/>
                </a:solidFill>
                <a:latin typeface="微軟正黑體" panose="020B0604030504040204" pitchFamily="34" charset="-120"/>
                <a:ea typeface="微軟正黑體" panose="020B0604030504040204" pitchFamily="34" charset="-120"/>
              </a:rPr>
              <a:t>報名資料</a:t>
            </a:r>
            <a:r>
              <a:rPr lang="zh-TW" altLang="en-US" sz="2000" b="1" dirty="0">
                <a:solidFill>
                  <a:srgbClr val="C00000"/>
                </a:solidFill>
                <a:latin typeface="微軟正黑體" panose="020B0604030504040204" pitchFamily="34" charset="-120"/>
                <a:ea typeface="微軟正黑體" panose="020B0604030504040204" pitchFamily="34" charset="-120"/>
              </a:rPr>
              <a:t>則</a:t>
            </a:r>
            <a:r>
              <a:rPr lang="zh-TW" altLang="zh-TW" sz="2000" b="1" dirty="0">
                <a:solidFill>
                  <a:srgbClr val="C00000"/>
                </a:solidFill>
                <a:latin typeface="微軟正黑體" panose="020B0604030504040204" pitchFamily="34" charset="-120"/>
                <a:ea typeface="微軟正黑體" panose="020B0604030504040204" pitchFamily="34" charset="-120"/>
              </a:rPr>
              <a:t>無法</a:t>
            </a:r>
            <a:r>
              <a:rPr lang="zh-TW" altLang="en-US" sz="2000" b="1" dirty="0">
                <a:solidFill>
                  <a:srgbClr val="C00000"/>
                </a:solidFill>
                <a:latin typeface="微軟正黑體" panose="020B0604030504040204" pitchFamily="34" charset="-120"/>
                <a:ea typeface="微軟正黑體" panose="020B0604030504040204" pitchFamily="34" charset="-120"/>
              </a:rPr>
              <a:t>被</a:t>
            </a:r>
            <a:r>
              <a:rPr lang="zh-TW" altLang="zh-TW" sz="2000" b="1" dirty="0">
                <a:solidFill>
                  <a:srgbClr val="C00000"/>
                </a:solidFill>
                <a:latin typeface="微軟正黑體" panose="020B0604030504040204" pitchFamily="34" charset="-120"/>
                <a:ea typeface="微軟正黑體" panose="020B0604030504040204" pitchFamily="34" charset="-120"/>
              </a:rPr>
              <a:t>刪除</a:t>
            </a:r>
            <a:r>
              <a:rPr lang="zh-TW" altLang="en-US" sz="2000" b="1" dirty="0">
                <a:solidFill>
                  <a:srgbClr val="C00000"/>
                </a:solidFill>
                <a:latin typeface="微軟正黑體" panose="020B0604030504040204" pitchFamily="34" charset="-120"/>
                <a:ea typeface="微軟正黑體" panose="020B0604030504040204" pitchFamily="34" charset="-120"/>
              </a:rPr>
              <a:t>。</a:t>
            </a:r>
          </a:p>
        </p:txBody>
      </p:sp>
      <p:grpSp>
        <p:nvGrpSpPr>
          <p:cNvPr id="20" name="群組 19"/>
          <p:cNvGrpSpPr/>
          <p:nvPr/>
        </p:nvGrpSpPr>
        <p:grpSpPr>
          <a:xfrm>
            <a:off x="92957" y="102749"/>
            <a:ext cx="2638581" cy="430887"/>
            <a:chOff x="92955" y="95168"/>
            <a:chExt cx="8589132" cy="1402627"/>
          </a:xfrm>
        </p:grpSpPr>
        <p:sp>
          <p:nvSpPr>
            <p:cNvPr id="21"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5"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59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4956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srcRect b="29361"/>
          <a:stretch/>
        </p:blipFill>
        <p:spPr>
          <a:xfrm>
            <a:off x="267056" y="2617406"/>
            <a:ext cx="5706342" cy="3972306"/>
          </a:xfrm>
          <a:prstGeom prst="rect">
            <a:avLst/>
          </a:prstGeom>
          <a:ln w="38100">
            <a:solidFill>
              <a:srgbClr val="0033CC"/>
            </a:solidFill>
          </a:ln>
        </p:spPr>
      </p:pic>
      <p:sp>
        <p:nvSpPr>
          <p:cNvPr id="2" name="標題 1"/>
          <p:cNvSpPr>
            <a:spLocks noGrp="1"/>
          </p:cNvSpPr>
          <p:nvPr>
            <p:ph type="title"/>
          </p:nvPr>
        </p:nvSpPr>
        <p:spPr>
          <a:xfrm>
            <a:off x="664020" y="304800"/>
            <a:ext cx="10515600" cy="757238"/>
          </a:xfrm>
        </p:spPr>
        <p:txBody>
          <a:bodyPr>
            <a:normAutofit/>
          </a:body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參、招生資訊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簡章查詢與下載</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76" name="內容版面配置區 2"/>
          <p:cNvSpPr txBox="1">
            <a:spLocks/>
          </p:cNvSpPr>
          <p:nvPr/>
        </p:nvSpPr>
        <p:spPr>
          <a:xfrm>
            <a:off x="148280" y="1035089"/>
            <a:ext cx="5552433" cy="150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spcBef>
                <a:spcPts val="0"/>
              </a:spcBef>
              <a:buFont typeface="Wingdings" pitchFamily="2" charset="2"/>
              <a:buChar char="u"/>
              <a:defRPr/>
            </a:pPr>
            <a:r>
              <a:rPr lang="en-US" altLang="zh-TW" b="1" dirty="0" smtClean="0">
                <a:solidFill>
                  <a:srgbClr val="0033CC"/>
                </a:solidFill>
                <a:latin typeface="微軟正黑體" pitchFamily="34" charset="-120"/>
                <a:ea typeface="微軟正黑體" pitchFamily="34" charset="-120"/>
              </a:rPr>
              <a:t>110</a:t>
            </a:r>
            <a:r>
              <a:rPr lang="zh-TW" altLang="en-US" b="1" dirty="0" smtClean="0">
                <a:solidFill>
                  <a:srgbClr val="0033CC"/>
                </a:solidFill>
                <a:latin typeface="微軟正黑體" pitchFamily="34" charset="-120"/>
                <a:ea typeface="微軟正黑體" pitchFamily="34" charset="-120"/>
              </a:rPr>
              <a:t>學年度五專優先免試入學</a:t>
            </a:r>
            <a:endParaRPr lang="en-US" altLang="zh-TW" b="1" dirty="0" smtClean="0">
              <a:solidFill>
                <a:srgbClr val="0033CC"/>
              </a:solidFill>
              <a:latin typeface="微軟正黑體" pitchFamily="34" charset="-120"/>
              <a:ea typeface="微軟正黑體" pitchFamily="34" charset="-120"/>
            </a:endParaRPr>
          </a:p>
          <a:p>
            <a:pPr marL="0" indent="0">
              <a:spcBef>
                <a:spcPts val="0"/>
              </a:spcBef>
              <a:buFont typeface="Arial" panose="020B0604020202020204" pitchFamily="34" charset="0"/>
              <a:buNone/>
              <a:defRPr/>
            </a:pPr>
            <a:r>
              <a:rPr lang="en-US" altLang="zh-TW" b="1" dirty="0" smtClean="0">
                <a:solidFill>
                  <a:srgbClr val="0033CC"/>
                </a:solidFill>
                <a:latin typeface="微軟正黑體" pitchFamily="34" charset="-120"/>
                <a:ea typeface="微軟正黑體" pitchFamily="34" charset="-120"/>
              </a:rPr>
              <a:t>     </a:t>
            </a:r>
            <a:r>
              <a:rPr lang="zh-TW" altLang="en-US" b="1" dirty="0" smtClean="0">
                <a:solidFill>
                  <a:srgbClr val="0033CC"/>
                </a:solidFill>
                <a:latin typeface="微軟正黑體" pitchFamily="34" charset="-120"/>
                <a:ea typeface="微軟正黑體" pitchFamily="34" charset="-120"/>
              </a:rPr>
              <a:t>招生報名資訊及下載招生簡章</a:t>
            </a:r>
            <a:endParaRPr lang="en-US" altLang="zh-TW" b="1" dirty="0" smtClean="0">
              <a:solidFill>
                <a:srgbClr val="0033CC"/>
              </a:solidFill>
              <a:latin typeface="微軟正黑體" pitchFamily="34" charset="-120"/>
              <a:ea typeface="微軟正黑體" pitchFamily="34" charset="-120"/>
            </a:endParaRPr>
          </a:p>
          <a:p>
            <a:pPr marL="0" indent="0">
              <a:spcBef>
                <a:spcPts val="0"/>
              </a:spcBef>
              <a:buFont typeface="Arial" panose="020B0604020202020204" pitchFamily="34" charset="0"/>
              <a:buNone/>
              <a:defRPr/>
            </a:pPr>
            <a:r>
              <a:rPr lang="zh-TW" altLang="en-US" sz="2200" b="1" dirty="0" smtClean="0">
                <a:solidFill>
                  <a:srgbClr val="C00000"/>
                </a:solidFill>
                <a:latin typeface="微軟正黑體" pitchFamily="34" charset="-120"/>
                <a:ea typeface="微軟正黑體" pitchFamily="34" charset="-120"/>
              </a:rPr>
              <a:t>       五專優先免試入學招生網站   </a:t>
            </a:r>
            <a:endParaRPr lang="en-US" altLang="zh-TW" sz="2200" b="1" dirty="0" smtClean="0">
              <a:solidFill>
                <a:srgbClr val="C00000"/>
              </a:solidFill>
              <a:latin typeface="微軟正黑體" pitchFamily="34" charset="-120"/>
              <a:ea typeface="微軟正黑體" pitchFamily="34" charset="-120"/>
            </a:endParaRPr>
          </a:p>
          <a:p>
            <a:pPr marL="0" indent="0">
              <a:spcBef>
                <a:spcPts val="0"/>
              </a:spcBef>
              <a:buFont typeface="Arial" panose="020B0604020202020204" pitchFamily="34" charset="0"/>
              <a:buNone/>
              <a:defRPr/>
            </a:pPr>
            <a:r>
              <a:rPr lang="en-US" altLang="zh-TW" sz="2200" b="1" dirty="0" smtClean="0">
                <a:solidFill>
                  <a:srgbClr val="C00000"/>
                </a:solidFill>
                <a:latin typeface="微軟正黑體" pitchFamily="34" charset="-120"/>
                <a:ea typeface="微軟正黑體" pitchFamily="34" charset="-120"/>
              </a:rPr>
              <a:t>       </a:t>
            </a:r>
            <a:r>
              <a:rPr lang="en-US" altLang="zh-TW" sz="2200" dirty="0" smtClean="0">
                <a:solidFill>
                  <a:srgbClr val="C00000"/>
                </a:solidFill>
                <a:latin typeface="Verdana" panose="020B0604030504040204" pitchFamily="34" charset="0"/>
                <a:ea typeface="Verdana" panose="020B0604030504040204" pitchFamily="34" charset="0"/>
              </a:rPr>
              <a:t>https://www.jctv.ntut.edu.tw/u5/</a:t>
            </a:r>
            <a:endParaRPr lang="zh-TW" altLang="en-US" sz="2200" dirty="0">
              <a:solidFill>
                <a:srgbClr val="C00000"/>
              </a:solidFill>
              <a:latin typeface="Verdana" panose="020B0604030504040204" pitchFamily="34" charset="0"/>
              <a:ea typeface="微軟正黑體" pitchFamily="34" charset="-120"/>
            </a:endParaRPr>
          </a:p>
        </p:txBody>
      </p:sp>
      <p:sp>
        <p:nvSpPr>
          <p:cNvPr id="77" name="矩形 7"/>
          <p:cNvSpPr>
            <a:spLocks noChangeArrowheads="1"/>
          </p:cNvSpPr>
          <p:nvPr/>
        </p:nvSpPr>
        <p:spPr bwMode="auto">
          <a:xfrm>
            <a:off x="5700713" y="1035089"/>
            <a:ext cx="59578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7675" indent="-447675">
              <a:defRPr>
                <a:solidFill>
                  <a:schemeClr val="tx1"/>
                </a:solidFill>
                <a:latin typeface="Calibri" panose="020F0502020204030204" pitchFamily="34" charset="0"/>
                <a:ea typeface="新細明體" panose="02020500000000000000" pitchFamily="18" charset="-120"/>
              </a:defRPr>
            </a:lvl1pPr>
            <a:lvl2pPr>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buFont typeface="Wingdings" panose="05000000000000000000" pitchFamily="2" charset="2"/>
              <a:buChar char="u"/>
            </a:pPr>
            <a:r>
              <a:rPr lang="en-US" altLang="zh-TW" sz="2800" b="1" dirty="0" smtClean="0">
                <a:solidFill>
                  <a:srgbClr val="0033CC"/>
                </a:solidFill>
                <a:latin typeface="微軟正黑體" panose="020B0604030504040204" pitchFamily="34" charset="-120"/>
                <a:ea typeface="微軟正黑體" panose="020B0604030504040204" pitchFamily="34" charset="-120"/>
              </a:rPr>
              <a:t>110</a:t>
            </a:r>
            <a:r>
              <a:rPr lang="zh-TW" altLang="en-US" sz="2800" b="1" dirty="0" smtClean="0">
                <a:solidFill>
                  <a:srgbClr val="0033CC"/>
                </a:solidFill>
                <a:latin typeface="微軟正黑體" panose="020B0604030504040204" pitchFamily="34" charset="-120"/>
                <a:ea typeface="微軟正黑體" panose="020B0604030504040204" pitchFamily="34" charset="-120"/>
              </a:rPr>
              <a:t>學年</a:t>
            </a:r>
            <a:r>
              <a:rPr lang="zh-TW" altLang="en-US" sz="2800" b="1" dirty="0">
                <a:solidFill>
                  <a:srgbClr val="0033CC"/>
                </a:solidFill>
                <a:latin typeface="微軟正黑體" panose="020B0604030504040204" pitchFamily="34" charset="-120"/>
                <a:ea typeface="微軟正黑體" panose="020B0604030504040204" pitchFamily="34" charset="-120"/>
              </a:rPr>
              <a:t>度五專優先免試入學招生簡章資料查詢系統</a:t>
            </a:r>
            <a:endParaRPr lang="en-US" altLang="zh-TW" sz="2800" b="1" dirty="0">
              <a:solidFill>
                <a:srgbClr val="0033CC"/>
              </a:solidFill>
              <a:latin typeface="微軟正黑體" panose="020B0604030504040204" pitchFamily="34" charset="-120"/>
              <a:ea typeface="微軟正黑體" panose="020B0604030504040204" pitchFamily="34" charset="-120"/>
            </a:endParaRPr>
          </a:p>
          <a:p>
            <a:pPr lvl="1" eaLnBrk="1" hangingPunct="1">
              <a:lnSpc>
                <a:spcPct val="90000"/>
              </a:lnSpc>
            </a:pPr>
            <a:r>
              <a:rPr lang="en-US" altLang="zh-TW" sz="2200" b="1" dirty="0">
                <a:solidFill>
                  <a:srgbClr val="C00000"/>
                </a:solidFill>
                <a:latin typeface="微軟正黑體" panose="020B0604030504040204" pitchFamily="34" charset="-120"/>
                <a:ea typeface="微軟正黑體" panose="020B0604030504040204" pitchFamily="34" charset="-120"/>
              </a:rPr>
              <a:t>https://ent06.jctv.ntut.edu.tw/enter5URuleReport</a:t>
            </a:r>
            <a:endParaRPr lang="zh-TW" altLang="en-US" sz="2200" b="1" dirty="0">
              <a:solidFill>
                <a:srgbClr val="C00000"/>
              </a:solidFill>
              <a:latin typeface="微軟正黑體" panose="020B0604030504040204" pitchFamily="34" charset="-120"/>
              <a:ea typeface="微軟正黑體" panose="020B0604030504040204" pitchFamily="34" charset="-120"/>
            </a:endParaRPr>
          </a:p>
        </p:txBody>
      </p:sp>
      <p:sp>
        <p:nvSpPr>
          <p:cNvPr id="87" name="Freeform 12"/>
          <p:cNvSpPr>
            <a:spLocks/>
          </p:cNvSpPr>
          <p:nvPr/>
        </p:nvSpPr>
        <p:spPr bwMode="auto">
          <a:xfrm rot="21037250" flipH="1">
            <a:off x="6849374" y="3038160"/>
            <a:ext cx="100442" cy="36907"/>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89" name="矩形 88"/>
          <p:cNvSpPr/>
          <p:nvPr/>
        </p:nvSpPr>
        <p:spPr>
          <a:xfrm>
            <a:off x="304764" y="5891753"/>
            <a:ext cx="1326074" cy="2073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0" name="矩形 89"/>
          <p:cNvSpPr/>
          <p:nvPr/>
        </p:nvSpPr>
        <p:spPr>
          <a:xfrm>
            <a:off x="1740975" y="4003182"/>
            <a:ext cx="2551113" cy="2142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1" name="矩形 90"/>
          <p:cNvSpPr/>
          <p:nvPr/>
        </p:nvSpPr>
        <p:spPr>
          <a:xfrm>
            <a:off x="3271102" y="3162272"/>
            <a:ext cx="651252" cy="2219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4" name="群組 3"/>
          <p:cNvGrpSpPr/>
          <p:nvPr/>
        </p:nvGrpSpPr>
        <p:grpSpPr>
          <a:xfrm>
            <a:off x="6189453" y="2543175"/>
            <a:ext cx="5363238" cy="4046537"/>
            <a:chOff x="6189453" y="2543175"/>
            <a:chExt cx="5363238" cy="4046537"/>
          </a:xfrm>
        </p:grpSpPr>
        <p:pic>
          <p:nvPicPr>
            <p:cNvPr id="78" name="圖片 77"/>
            <p:cNvPicPr>
              <a:picLocks noChangeAspect="1"/>
            </p:cNvPicPr>
            <p:nvPr/>
          </p:nvPicPr>
          <p:blipFill>
            <a:blip r:embed="rId4">
              <a:clrChange>
                <a:clrFrom>
                  <a:srgbClr val="FFFFFF"/>
                </a:clrFrom>
                <a:clrTo>
                  <a:srgbClr val="FFFFFF">
                    <a:alpha val="0"/>
                  </a:srgbClr>
                </a:clrTo>
              </a:clrChange>
            </a:blip>
            <a:stretch>
              <a:fillRect/>
            </a:stretch>
          </p:blipFill>
          <p:spPr>
            <a:xfrm>
              <a:off x="6189453" y="2617407"/>
              <a:ext cx="5363238" cy="3972305"/>
            </a:xfrm>
            <a:prstGeom prst="rect">
              <a:avLst/>
            </a:prstGeom>
            <a:ln w="38100">
              <a:solidFill>
                <a:srgbClr val="0033CC"/>
              </a:solidFill>
            </a:ln>
          </p:spPr>
        </p:pic>
        <p:sp>
          <p:nvSpPr>
            <p:cNvPr id="31" name="Freeform 22"/>
            <p:cNvSpPr/>
            <p:nvPr/>
          </p:nvSpPr>
          <p:spPr>
            <a:xfrm rot="5400000">
              <a:off x="6395546" y="2337082"/>
              <a:ext cx="619097" cy="1031284"/>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lumMod val="50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lvl="0" algn="ctr"/>
              <a:endParaRPr lang="en-US">
                <a:solidFill>
                  <a:srgbClr val="C00000"/>
                </a:solidFill>
              </a:endParaRPr>
            </a:p>
          </p:txBody>
        </p:sp>
      </p:grpSp>
      <p:sp>
        <p:nvSpPr>
          <p:cNvPr id="14" name="矩形 13"/>
          <p:cNvSpPr/>
          <p:nvPr/>
        </p:nvSpPr>
        <p:spPr>
          <a:xfrm>
            <a:off x="1436845" y="5806261"/>
            <a:ext cx="183425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簡章查詢與下載</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4352794" y="3839092"/>
            <a:ext cx="1152421"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招生簡章</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1753827" y="4683548"/>
            <a:ext cx="2551113" cy="5862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4376859" y="4683548"/>
            <a:ext cx="892974"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報名表</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58206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1221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、報名資料檢核</a:t>
            </a:r>
            <a:r>
              <a:rPr lang="en-US" altLang="zh-TW" sz="3600" b="1" dirty="0" smtClean="0">
                <a:solidFill>
                  <a:srgbClr val="0033CC"/>
                </a:solidFill>
                <a:latin typeface="微軟正黑體" panose="020B0604030504040204" pitchFamily="34" charset="-120"/>
                <a:ea typeface="微軟正黑體" panose="020B0604030504040204" pitchFamily="34" charset="-120"/>
              </a:rPr>
              <a:t>(1/5)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9" y="1638344"/>
            <a:ext cx="11183237" cy="4103600"/>
          </a:xfrm>
          <a:prstGeom prst="rect">
            <a:avLst/>
          </a:prstGeom>
          <a:ln w="28575">
            <a:solidFill>
              <a:srgbClr val="0033CC"/>
            </a:solidFill>
          </a:ln>
        </p:spPr>
      </p:pic>
      <p:grpSp>
        <p:nvGrpSpPr>
          <p:cNvPr id="7" name="群組 6"/>
          <p:cNvGrpSpPr>
            <a:grpSpLocks/>
          </p:cNvGrpSpPr>
          <p:nvPr/>
        </p:nvGrpSpPr>
        <p:grpSpPr bwMode="auto">
          <a:xfrm>
            <a:off x="539750" y="1666919"/>
            <a:ext cx="5240338" cy="4024315"/>
            <a:chOff x="581255" y="2373950"/>
            <a:chExt cx="5240106" cy="4024403"/>
          </a:xfrm>
        </p:grpSpPr>
        <p:sp>
          <p:nvSpPr>
            <p:cNvPr id="8" name="矩形 7"/>
            <p:cNvSpPr/>
            <p:nvPr/>
          </p:nvSpPr>
          <p:spPr>
            <a:xfrm>
              <a:off x="581255" y="5364328"/>
              <a:ext cx="1755696" cy="45298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快取圖案 11"/>
            <p:cNvSpPr>
              <a:spLocks noChangeArrowheads="1"/>
            </p:cNvSpPr>
            <p:nvPr/>
          </p:nvSpPr>
          <p:spPr bwMode="auto">
            <a:xfrm>
              <a:off x="2395235" y="5430338"/>
              <a:ext cx="394970" cy="335915"/>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00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00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快取圖案 11"/>
            <p:cNvSpPr>
              <a:spLocks noChangeArrowheads="1"/>
            </p:cNvSpPr>
            <p:nvPr/>
          </p:nvSpPr>
          <p:spPr bwMode="auto">
            <a:xfrm>
              <a:off x="1731677" y="6031137"/>
              <a:ext cx="394970" cy="335915"/>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581256" y="5998294"/>
              <a:ext cx="965157" cy="4000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矩形 11"/>
            <p:cNvSpPr/>
            <p:nvPr/>
          </p:nvSpPr>
          <p:spPr>
            <a:xfrm>
              <a:off x="4613327" y="2373950"/>
              <a:ext cx="1208034" cy="50166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3" name="群組 12"/>
          <p:cNvGrpSpPr/>
          <p:nvPr/>
        </p:nvGrpSpPr>
        <p:grpSpPr>
          <a:xfrm>
            <a:off x="92957" y="102749"/>
            <a:ext cx="2638581" cy="430887"/>
            <a:chOff x="92955" y="95168"/>
            <a:chExt cx="8589132" cy="1402627"/>
          </a:xfrm>
        </p:grpSpPr>
        <p:sp>
          <p:nvSpPr>
            <p:cNvPr id="14"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8"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55155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1221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、報名資料檢核</a:t>
            </a:r>
            <a:r>
              <a:rPr lang="en-US" altLang="zh-TW" sz="3600" b="1" dirty="0" smtClean="0">
                <a:solidFill>
                  <a:srgbClr val="0033CC"/>
                </a:solidFill>
                <a:latin typeface="微軟正黑體" panose="020B0604030504040204" pitchFamily="34" charset="-120"/>
                <a:ea typeface="微軟正黑體" panose="020B0604030504040204" pitchFamily="34" charset="-120"/>
              </a:rPr>
              <a:t>(2/5)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423" y="2608082"/>
            <a:ext cx="8229600" cy="3019786"/>
          </a:xfrm>
          <a:prstGeom prst="rect">
            <a:avLst/>
          </a:prstGeom>
          <a:ln w="28575">
            <a:solidFill>
              <a:srgbClr val="0033CC"/>
            </a:solidFill>
          </a:ln>
        </p:spPr>
      </p:pic>
      <p:sp>
        <p:nvSpPr>
          <p:cNvPr id="7" name="內容版面配置區 3"/>
          <p:cNvSpPr>
            <a:spLocks noGrp="1"/>
          </p:cNvSpPr>
          <p:nvPr>
            <p:ph idx="1"/>
          </p:nvPr>
        </p:nvSpPr>
        <p:spPr>
          <a:xfrm>
            <a:off x="706811" y="1177925"/>
            <a:ext cx="10895013" cy="1512888"/>
          </a:xfrm>
        </p:spPr>
        <p:txBody>
          <a:bodyPr>
            <a:normAutofit fontScale="92500"/>
          </a:bodyPr>
          <a:lstStyle/>
          <a:p>
            <a:pPr marL="0" indent="0">
              <a:spcBef>
                <a:spcPts val="575"/>
              </a:spcBef>
              <a:buClr>
                <a:schemeClr val="accent1"/>
              </a:buClr>
              <a:buSzPct val="85000"/>
              <a:buFont typeface="Arial" panose="020B0604020202020204" pitchFamily="34" charset="0"/>
              <a:buNone/>
            </a:pPr>
            <a:r>
              <a:rPr lang="zh-TW" altLang="zh-TW" b="1" dirty="0" smtClean="0">
                <a:solidFill>
                  <a:srgbClr val="0070C0"/>
                </a:solidFill>
                <a:latin typeface="微軟正黑體" panose="020B0604030504040204" pitchFamily="34" charset="-120"/>
                <a:ea typeface="微軟正黑體" panose="020B0604030504040204" pitchFamily="34" charset="-120"/>
              </a:rPr>
              <a:t>報名資料檢核表</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indent="0">
              <a:lnSpc>
                <a:spcPts val="3000"/>
              </a:lnSpc>
              <a:spcBef>
                <a:spcPts val="1200"/>
              </a:spcBef>
              <a:buFont typeface="Arial" panose="020B0604020202020204" pitchFamily="34" charset="0"/>
              <a:buNone/>
            </a:pPr>
            <a:r>
              <a:rPr lang="zh-TW" altLang="en-US" sz="2400" b="1" dirty="0" smtClean="0">
                <a:latin typeface="微軟正黑體" panose="020B0604030504040204" pitchFamily="34" charset="-120"/>
                <a:ea typeface="微軟正黑體" panose="020B0604030504040204" pitchFamily="34" charset="-120"/>
              </a:rPr>
              <a:t>檔案內容為</a:t>
            </a:r>
            <a:r>
              <a:rPr lang="zh-TW" altLang="zh-TW" sz="2400" b="1" u="sng" dirty="0" smtClean="0">
                <a:solidFill>
                  <a:srgbClr val="FF0000"/>
                </a:solidFill>
                <a:latin typeface="微軟正黑體" panose="020B0604030504040204" pitchFamily="34" charset="-120"/>
                <a:ea typeface="微軟正黑體" panose="020B0604030504040204" pitchFamily="34" charset="-120"/>
              </a:rPr>
              <a:t>報名繳費金額</a:t>
            </a:r>
            <a:r>
              <a:rPr lang="en-US" altLang="zh-TW" sz="2400" b="1" u="sng" dirty="0" smtClean="0">
                <a:solidFill>
                  <a:srgbClr val="FF0000"/>
                </a:solidFill>
                <a:latin typeface="微軟正黑體" panose="020B0604030504040204" pitchFamily="34" charset="-120"/>
                <a:ea typeface="微軟正黑體" panose="020B0604030504040204" pitchFamily="34" charset="-120"/>
              </a:rPr>
              <a:t>(</a:t>
            </a:r>
            <a:r>
              <a:rPr lang="zh-TW" altLang="en-US" sz="2400" b="1" u="sng" dirty="0" smtClean="0">
                <a:solidFill>
                  <a:srgbClr val="FF0000"/>
                </a:solidFill>
                <a:latin typeface="微軟正黑體" panose="020B0604030504040204" pitchFamily="34" charset="-120"/>
                <a:ea typeface="微軟正黑體" panose="020B0604030504040204" pitchFamily="34" charset="-120"/>
              </a:rPr>
              <a:t>含</a:t>
            </a:r>
            <a:r>
              <a:rPr lang="zh-TW" altLang="zh-TW" sz="2400" b="1" u="sng" dirty="0" smtClean="0">
                <a:solidFill>
                  <a:srgbClr val="FF0000"/>
                </a:solidFill>
                <a:latin typeface="微軟正黑體" panose="020B0604030504040204" pitchFamily="34" charset="-120"/>
                <a:ea typeface="微軟正黑體" panose="020B0604030504040204" pitchFamily="34" charset="-120"/>
              </a:rPr>
              <a:t>報名人數資料統計</a:t>
            </a:r>
            <a:r>
              <a:rPr lang="en-US" altLang="zh-TW" sz="2400" b="1" u="sng"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各班級</a:t>
            </a:r>
            <a:r>
              <a:rPr lang="zh-TW" altLang="zh-TW" sz="2400" b="1" u="sng" dirty="0" smtClean="0">
                <a:solidFill>
                  <a:srgbClr val="FF0000"/>
                </a:solidFill>
                <a:latin typeface="微軟正黑體" panose="020B0604030504040204" pitchFamily="34" charset="-120"/>
                <a:ea typeface="微軟正黑體" panose="020B0604030504040204" pitchFamily="34" charset="-120"/>
              </a:rPr>
              <a:t>學生</a:t>
            </a:r>
            <a:r>
              <a:rPr lang="zh-TW" altLang="en-US" sz="2400" b="1" u="sng" dirty="0" smtClean="0">
                <a:solidFill>
                  <a:srgbClr val="FF0000"/>
                </a:solidFill>
                <a:latin typeface="微軟正黑體" panose="020B0604030504040204" pitchFamily="34" charset="-120"/>
                <a:ea typeface="微軟正黑體" panose="020B0604030504040204" pitchFamily="34" charset="-120"/>
              </a:rPr>
              <a:t>身分別</a:t>
            </a:r>
            <a:r>
              <a:rPr lang="zh-TW" altLang="zh-TW" sz="2400" b="1" u="sng" dirty="0" smtClean="0">
                <a:solidFill>
                  <a:srgbClr val="FF0000"/>
                </a:solidFill>
                <a:latin typeface="微軟正黑體" panose="020B0604030504040204" pitchFamily="34" charset="-120"/>
                <a:ea typeface="微軟正黑體" panose="020B0604030504040204" pitchFamily="34" charset="-120"/>
              </a:rPr>
              <a:t>報名資料</a:t>
            </a:r>
            <a:r>
              <a:rPr lang="zh-TW" altLang="zh-TW" sz="2400" b="1" dirty="0" smtClean="0">
                <a:solidFill>
                  <a:srgbClr val="FF0000"/>
                </a:solidFill>
                <a:latin typeface="微軟正黑體" panose="020B0604030504040204" pitchFamily="34" charset="-120"/>
                <a:ea typeface="微軟正黑體" panose="020B0604030504040204" pitchFamily="34" charset="-120"/>
              </a:rPr>
              <a:t>與</a:t>
            </a:r>
            <a:r>
              <a:rPr lang="zh-TW" altLang="zh-TW" sz="2400" b="1" u="sng" dirty="0" smtClean="0">
                <a:solidFill>
                  <a:srgbClr val="FF0000"/>
                </a:solidFill>
                <a:latin typeface="微軟正黑體" panose="020B0604030504040204" pitchFamily="34" charset="-120"/>
                <a:ea typeface="微軟正黑體" panose="020B0604030504040204" pitchFamily="34" charset="-120"/>
              </a:rPr>
              <a:t>超額比序項目積分</a:t>
            </a:r>
            <a:r>
              <a:rPr lang="zh-TW" altLang="zh-TW" sz="2400" b="1" dirty="0" smtClean="0">
                <a:latin typeface="微軟正黑體" panose="020B0604030504040204" pitchFamily="34" charset="-120"/>
                <a:ea typeface="微軟正黑體" panose="020B0604030504040204" pitchFamily="34" charset="-120"/>
              </a:rPr>
              <a:t>檢核</a:t>
            </a:r>
            <a:r>
              <a:rPr lang="zh-TW" altLang="en-US" sz="2400" b="1" dirty="0" smtClean="0">
                <a:latin typeface="微軟正黑體" panose="020B0604030504040204" pitchFamily="34" charset="-120"/>
                <a:ea typeface="微軟正黑體" panose="020B0604030504040204" pitchFamily="34" charset="-120"/>
              </a:rPr>
              <a:t>表，供國中端承辦教師及報名學生檢核「上傳報名資料」是否正確。</a:t>
            </a:r>
            <a:endParaRPr lang="en-US" altLang="zh-TW" sz="2400" b="1" dirty="0" smtClean="0">
              <a:latin typeface="微軟正黑體" panose="020B0604030504040204" pitchFamily="34" charset="-120"/>
              <a:ea typeface="微軟正黑體" panose="020B0604030504040204" pitchFamily="34" charset="-120"/>
            </a:endParaRPr>
          </a:p>
          <a:p>
            <a:pPr marL="0" indent="0">
              <a:lnSpc>
                <a:spcPts val="3000"/>
              </a:lnSpc>
              <a:spcBef>
                <a:spcPct val="0"/>
              </a:spcBef>
              <a:buFont typeface="Arial" panose="020B0604020202020204" pitchFamily="34" charset="0"/>
              <a:buNone/>
            </a:pPr>
            <a:endParaRPr lang="en-US" altLang="zh-TW" sz="2400" b="1" dirty="0" smtClean="0">
              <a:solidFill>
                <a:srgbClr val="7030A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543423" y="4830763"/>
            <a:ext cx="1322388" cy="3317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4"/>
          <p:cNvSpPr>
            <a:spLocks noChangeArrowheads="1"/>
          </p:cNvSpPr>
          <p:nvPr/>
        </p:nvSpPr>
        <p:spPr bwMode="auto">
          <a:xfrm>
            <a:off x="802060" y="5931684"/>
            <a:ext cx="10704513" cy="477054"/>
          </a:xfrm>
          <a:prstGeom prst="rect">
            <a:avLst/>
          </a:prstGeom>
          <a:solidFill>
            <a:srgbClr val="FFE5E5"/>
          </a:solidFill>
          <a:ln w="9525">
            <a:solidFill>
              <a:srgbClr val="C00000"/>
            </a:solidFill>
            <a:miter lim="800000"/>
            <a:headEnd/>
            <a:tailEnd/>
          </a:ln>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3000"/>
              </a:lnSpc>
            </a:pPr>
            <a:r>
              <a:rPr lang="zh-TW" altLang="en-US" sz="2400" b="1" dirty="0">
                <a:solidFill>
                  <a:srgbClr val="C00000"/>
                </a:solidFill>
                <a:latin typeface="微軟正黑體" panose="020B0604030504040204" pitchFamily="34" charset="-120"/>
                <a:ea typeface="微軟正黑體" panose="020B0604030504040204" pitchFamily="34" charset="-120"/>
              </a:rPr>
              <a:t>提醒：臨櫃或</a:t>
            </a:r>
            <a:r>
              <a:rPr lang="en-US" altLang="zh-TW" sz="2400" b="1" dirty="0">
                <a:solidFill>
                  <a:srgbClr val="C00000"/>
                </a:solidFill>
                <a:latin typeface="微軟正黑體" panose="020B0604030504040204" pitchFamily="34" charset="-120"/>
                <a:ea typeface="微軟正黑體" panose="020B0604030504040204" pitchFamily="34" charset="-120"/>
              </a:rPr>
              <a:t>ATM</a:t>
            </a:r>
            <a:r>
              <a:rPr lang="zh-TW" altLang="en-US" sz="2400" b="1" dirty="0">
                <a:solidFill>
                  <a:srgbClr val="C00000"/>
                </a:solidFill>
                <a:latin typeface="微軟正黑體" panose="020B0604030504040204" pitchFamily="34" charset="-120"/>
                <a:ea typeface="微軟正黑體" panose="020B0604030504040204" pitchFamily="34" charset="-120"/>
              </a:rPr>
              <a:t>轉帳繳費</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僅開放</a:t>
            </a:r>
            <a:r>
              <a:rPr lang="en-US" altLang="zh-TW" sz="2400" b="1" dirty="0" smtClean="0">
                <a:solidFill>
                  <a:srgbClr val="C00000"/>
                </a:solidFill>
                <a:latin typeface="微軟正黑體" panose="020B0604030504040204" pitchFamily="34" charset="-120"/>
                <a:ea typeface="微軟正黑體" panose="020B0604030504040204" pitchFamily="34" charset="-120"/>
              </a:rPr>
              <a:t>110</a:t>
            </a:r>
            <a:r>
              <a:rPr lang="zh-TW" altLang="en-US" sz="2400" b="1" dirty="0" smtClean="0">
                <a:solidFill>
                  <a:srgbClr val="C00000"/>
                </a:solidFill>
                <a:latin typeface="微軟正黑體" panose="020B0604030504040204" pitchFamily="34" charset="-120"/>
                <a:ea typeface="微軟正黑體" panose="020B0604030504040204" pitchFamily="34" charset="-120"/>
              </a:rPr>
              <a:t>年</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月</a:t>
            </a:r>
            <a:r>
              <a:rPr lang="en-US" altLang="zh-TW" sz="2400" b="1" dirty="0" smtClean="0">
                <a:solidFill>
                  <a:srgbClr val="C00000"/>
                </a:solidFill>
                <a:latin typeface="微軟正黑體" panose="020B0604030504040204" pitchFamily="34" charset="-120"/>
                <a:ea typeface="微軟正黑體" panose="020B0604030504040204" pitchFamily="34" charset="-120"/>
              </a:rPr>
              <a:t>17</a:t>
            </a:r>
            <a:r>
              <a:rPr lang="zh-TW" altLang="en-US" sz="2400" b="1" dirty="0" smtClean="0">
                <a:solidFill>
                  <a:srgbClr val="C00000"/>
                </a:solidFill>
                <a:latin typeface="微軟正黑體" panose="020B0604030504040204" pitchFamily="34" charset="-120"/>
                <a:ea typeface="微軟正黑體" panose="020B0604030504040204" pitchFamily="34" charset="-120"/>
              </a:rPr>
              <a:t>日</a:t>
            </a:r>
            <a:r>
              <a:rPr lang="en-US" altLang="zh-TW" sz="2400" b="1" dirty="0">
                <a:solidFill>
                  <a:srgbClr val="C00000"/>
                </a:solidFill>
                <a:latin typeface="微軟正黑體" panose="020B0604030504040204" pitchFamily="34" charset="-120"/>
                <a:ea typeface="微軟正黑體" panose="020B0604030504040204" pitchFamily="34" charset="-120"/>
              </a:rPr>
              <a:t>10:00</a:t>
            </a:r>
            <a:r>
              <a:rPr lang="zh-TW" altLang="en-US" sz="2400" b="1" dirty="0">
                <a:solidFill>
                  <a:srgbClr val="C00000"/>
                </a:solidFill>
                <a:latin typeface="微軟正黑體" panose="020B0604030504040204" pitchFamily="34" charset="-120"/>
                <a:ea typeface="微軟正黑體" panose="020B0604030504040204" pitchFamily="34" charset="-120"/>
              </a:rPr>
              <a:t>起至</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月</a:t>
            </a:r>
            <a:r>
              <a:rPr lang="en-US" altLang="zh-TW" sz="2400" b="1" dirty="0" smtClean="0">
                <a:solidFill>
                  <a:srgbClr val="C00000"/>
                </a:solidFill>
                <a:latin typeface="微軟正黑體" panose="020B0604030504040204" pitchFamily="34" charset="-120"/>
                <a:ea typeface="微軟正黑體" panose="020B0604030504040204" pitchFamily="34" charset="-120"/>
              </a:rPr>
              <a:t>21</a:t>
            </a:r>
            <a:r>
              <a:rPr lang="zh-TW" altLang="en-US" sz="2400" b="1" dirty="0" smtClean="0">
                <a:solidFill>
                  <a:srgbClr val="C00000"/>
                </a:solidFill>
                <a:latin typeface="微軟正黑體" panose="020B0604030504040204" pitchFamily="34" charset="-120"/>
                <a:ea typeface="微軟正黑體" panose="020B0604030504040204" pitchFamily="34" charset="-120"/>
              </a:rPr>
              <a:t>日</a:t>
            </a:r>
            <a:r>
              <a:rPr lang="en-US" altLang="zh-TW" sz="2400" b="1" dirty="0">
                <a:solidFill>
                  <a:srgbClr val="C00000"/>
                </a:solidFill>
                <a:latin typeface="微軟正黑體" panose="020B0604030504040204" pitchFamily="34" charset="-120"/>
                <a:ea typeface="微軟正黑體" panose="020B0604030504040204" pitchFamily="34" charset="-120"/>
              </a:rPr>
              <a:t>15:00</a:t>
            </a:r>
            <a:r>
              <a:rPr lang="zh-TW" altLang="en-US" sz="2400" b="1" dirty="0">
                <a:solidFill>
                  <a:srgbClr val="C00000"/>
                </a:solidFill>
                <a:latin typeface="微軟正黑體" panose="020B0604030504040204" pitchFamily="34" charset="-120"/>
                <a:ea typeface="微軟正黑體" panose="020B0604030504040204" pitchFamily="34" charset="-120"/>
              </a:rPr>
              <a:t>止</a:t>
            </a:r>
            <a:r>
              <a:rPr lang="en-US" altLang="zh-TW" sz="2400" b="1" dirty="0">
                <a:solidFill>
                  <a:srgbClr val="C00000"/>
                </a:solidFill>
                <a:latin typeface="微軟正黑體" panose="020B0604030504040204" pitchFamily="34" charset="-120"/>
                <a:ea typeface="微軟正黑體" panose="020B0604030504040204" pitchFamily="34" charset="-120"/>
              </a:rPr>
              <a:t>)</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
        <p:nvSpPr>
          <p:cNvPr id="10" name="向右箭號 9"/>
          <p:cNvSpPr/>
          <p:nvPr/>
        </p:nvSpPr>
        <p:spPr bwMode="auto">
          <a:xfrm flipH="1">
            <a:off x="2938042" y="4899024"/>
            <a:ext cx="720000"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16708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、報名資料檢核</a:t>
            </a:r>
            <a:r>
              <a:rPr lang="en-US" altLang="zh-TW" sz="3600" b="1" dirty="0" smtClean="0">
                <a:solidFill>
                  <a:srgbClr val="0033CC"/>
                </a:solidFill>
                <a:latin typeface="微軟正黑體" panose="020B0604030504040204" pitchFamily="34" charset="-120"/>
                <a:ea typeface="微軟正黑體" panose="020B0604030504040204" pitchFamily="34" charset="-120"/>
              </a:rPr>
              <a:t>(3/5)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10" y="922686"/>
            <a:ext cx="6578730" cy="4541489"/>
          </a:xfrm>
          <a:prstGeom prst="rect">
            <a:avLst/>
          </a:prstGeom>
          <a:ln w="28575">
            <a:solidFill>
              <a:srgbClr val="0033CC"/>
            </a:solidFill>
          </a:ln>
        </p:spPr>
      </p:pic>
      <p:sp>
        <p:nvSpPr>
          <p:cNvPr id="7" name="內容版面配置區 3"/>
          <p:cNvSpPr>
            <a:spLocks noGrp="1"/>
          </p:cNvSpPr>
          <p:nvPr>
            <p:ph idx="1"/>
          </p:nvPr>
        </p:nvSpPr>
        <p:spPr>
          <a:xfrm>
            <a:off x="590550" y="1101412"/>
            <a:ext cx="3994150" cy="3244850"/>
          </a:xfrm>
        </p:spPr>
        <p:txBody>
          <a:bodyPr>
            <a:normAutofit/>
          </a:bodyPr>
          <a:lstStyle/>
          <a:p>
            <a:pPr marL="0" indent="0">
              <a:spcBef>
                <a:spcPts val="575"/>
              </a:spcBef>
              <a:buClr>
                <a:schemeClr val="accent1"/>
              </a:buClr>
              <a:buSzPct val="85000"/>
              <a:buFont typeface="Arial" panose="020B0604020202020204" pitchFamily="34" charset="0"/>
              <a:buNone/>
            </a:pPr>
            <a:r>
              <a:rPr lang="zh-TW" altLang="zh-TW" b="1" dirty="0" smtClean="0">
                <a:solidFill>
                  <a:srgbClr val="0070C0"/>
                </a:solidFill>
                <a:latin typeface="微軟正黑體" panose="020B0604030504040204" pitchFamily="34" charset="-120"/>
                <a:ea typeface="微軟正黑體" panose="020B0604030504040204" pitchFamily="34" charset="-120"/>
              </a:rPr>
              <a:t>報名資料檢核表</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indent="0" algn="just">
              <a:lnSpc>
                <a:spcPct val="120000"/>
              </a:lnSpc>
              <a:spcBef>
                <a:spcPts val="600"/>
              </a:spcBef>
              <a:buFont typeface="Arial" panose="020B0604020202020204" pitchFamily="34" charset="0"/>
              <a:buNone/>
            </a:pPr>
            <a:r>
              <a:rPr lang="en-US" altLang="zh-TW" sz="2400" b="1" dirty="0" smtClean="0">
                <a:latin typeface="微軟正黑體" panose="020B0604030504040204" pitchFamily="34" charset="-120"/>
                <a:ea typeface="微軟正黑體" panose="020B0604030504040204" pitchFamily="34" charset="-120"/>
              </a:rPr>
              <a:t>110</a:t>
            </a:r>
            <a:r>
              <a:rPr lang="zh-TW" altLang="en-US" sz="2400" b="1" dirty="0" smtClean="0">
                <a:latin typeface="微軟正黑體" panose="020B0604030504040204" pitchFamily="34" charset="-120"/>
                <a:ea typeface="微軟正黑體" panose="020B0604030504040204" pitchFamily="34" charset="-120"/>
              </a:rPr>
              <a:t>學年度</a:t>
            </a:r>
            <a:r>
              <a:rPr lang="zh-TW" altLang="en-US" sz="2400" b="1" u="sng" dirty="0" smtClean="0">
                <a:solidFill>
                  <a:srgbClr val="FF0000"/>
                </a:solidFill>
                <a:latin typeface="微軟正黑體" panose="020B0604030504040204" pitchFamily="34" charset="-120"/>
                <a:ea typeface="微軟正黑體" panose="020B0604030504040204" pitchFamily="34" charset="-120"/>
              </a:rPr>
              <a:t>「報名繳費金額檢核表」</a:t>
            </a:r>
            <a:r>
              <a:rPr lang="zh-TW" altLang="en-US" sz="2400" b="1" dirty="0" smtClean="0">
                <a:latin typeface="微軟正黑體" panose="020B0604030504040204" pitchFamily="34" charset="-120"/>
                <a:ea typeface="微軟正黑體" panose="020B0604030504040204" pitchFamily="34" charset="-120"/>
              </a:rPr>
              <a:t>，國中承辦教師可下載檢核表以便</a:t>
            </a:r>
            <a:r>
              <a:rPr lang="zh-TW" altLang="en-US" sz="2400" b="1" u="sng" dirty="0" smtClean="0">
                <a:latin typeface="微軟正黑體" panose="020B0604030504040204" pitchFamily="34" charset="-120"/>
                <a:ea typeface="微軟正黑體" panose="020B0604030504040204" pitchFamily="34" charset="-120"/>
              </a:rPr>
              <a:t>確認報名人數、學生報名費減免身分別及實繳報名費金額是否正確後再做報名確認作業</a:t>
            </a:r>
            <a:r>
              <a:rPr lang="zh-TW" altLang="en-US" sz="2400" b="1" dirty="0" smtClean="0">
                <a:latin typeface="微軟正黑體" panose="020B0604030504040204" pitchFamily="34" charset="-120"/>
                <a:ea typeface="微軟正黑體" panose="020B0604030504040204" pitchFamily="34" charset="-120"/>
              </a:rPr>
              <a:t>。</a:t>
            </a:r>
          </a:p>
        </p:txBody>
      </p:sp>
      <p:sp>
        <p:nvSpPr>
          <p:cNvPr id="8" name="矩形 7"/>
          <p:cNvSpPr/>
          <p:nvPr/>
        </p:nvSpPr>
        <p:spPr>
          <a:xfrm>
            <a:off x="5543549" y="2241105"/>
            <a:ext cx="5876925" cy="12355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9447213" y="4202461"/>
            <a:ext cx="1511300" cy="2619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快取圖案 11"/>
          <p:cNvSpPr>
            <a:spLocks noChangeArrowheads="1"/>
          </p:cNvSpPr>
          <p:nvPr/>
        </p:nvSpPr>
        <p:spPr bwMode="auto">
          <a:xfrm>
            <a:off x="5650706" y="1168401"/>
            <a:ext cx="395287" cy="334962"/>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1" name="圖片 10"/>
          <p:cNvPicPr>
            <a:picLocks noChangeAspect="1"/>
          </p:cNvPicPr>
          <p:nvPr/>
        </p:nvPicPr>
        <p:blipFill>
          <a:blip r:embed="rId4"/>
          <a:stretch>
            <a:fillRect/>
          </a:stretch>
        </p:blipFill>
        <p:spPr>
          <a:xfrm>
            <a:off x="463486" y="4464399"/>
            <a:ext cx="5556817" cy="2331688"/>
          </a:xfrm>
          <a:prstGeom prst="rect">
            <a:avLst/>
          </a:prstGeom>
          <a:ln w="28575">
            <a:solidFill>
              <a:srgbClr val="0033CC"/>
            </a:solidFill>
          </a:ln>
        </p:spPr>
      </p:pic>
      <p:sp>
        <p:nvSpPr>
          <p:cNvPr id="12" name="快取圖案 11"/>
          <p:cNvSpPr>
            <a:spLocks noChangeArrowheads="1"/>
          </p:cNvSpPr>
          <p:nvPr/>
        </p:nvSpPr>
        <p:spPr bwMode="auto">
          <a:xfrm>
            <a:off x="1085850" y="4398963"/>
            <a:ext cx="395287" cy="33655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3" name="群組 12"/>
          <p:cNvGrpSpPr/>
          <p:nvPr/>
        </p:nvGrpSpPr>
        <p:grpSpPr>
          <a:xfrm>
            <a:off x="92957" y="102749"/>
            <a:ext cx="2638581" cy="430887"/>
            <a:chOff x="92955" y="95168"/>
            <a:chExt cx="8589132" cy="1402627"/>
          </a:xfrm>
        </p:grpSpPr>
        <p:sp>
          <p:nvSpPr>
            <p:cNvPr id="14"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8"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16551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、報名資料檢核</a:t>
            </a:r>
            <a:r>
              <a:rPr lang="en-US" altLang="zh-TW" sz="3600" b="1" dirty="0" smtClean="0">
                <a:solidFill>
                  <a:srgbClr val="0033CC"/>
                </a:solidFill>
                <a:latin typeface="微軟正黑體" panose="020B0604030504040204" pitchFamily="34" charset="-120"/>
                <a:ea typeface="微軟正黑體" panose="020B0604030504040204" pitchFamily="34" charset="-120"/>
              </a:rPr>
              <a:t>(4/5)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3"/>
          <p:cNvSpPr txBox="1">
            <a:spLocks/>
          </p:cNvSpPr>
          <p:nvPr/>
        </p:nvSpPr>
        <p:spPr bwMode="auto">
          <a:xfrm>
            <a:off x="457200" y="1223963"/>
            <a:ext cx="399415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buFont typeface="Arial" panose="020B0604020202020204" pitchFamily="34" charset="0"/>
              <a:buNone/>
            </a:pPr>
            <a:r>
              <a:rPr lang="zh-TW" altLang="zh-TW" b="1" dirty="0">
                <a:solidFill>
                  <a:srgbClr val="0070C0"/>
                </a:solidFill>
                <a:latin typeface="微軟正黑體" panose="020B0604030504040204" pitchFamily="34" charset="-120"/>
                <a:ea typeface="微軟正黑體" panose="020B0604030504040204" pitchFamily="34" charset="-120"/>
              </a:rPr>
              <a:t>報名資料檢核表</a:t>
            </a:r>
            <a:endParaRPr lang="en-US" altLang="zh-TW" b="1" dirty="0">
              <a:solidFill>
                <a:srgbClr val="0070C0"/>
              </a:solidFill>
              <a:latin typeface="微軟正黑體" panose="020B0604030504040204" pitchFamily="34" charset="-120"/>
              <a:ea typeface="微軟正黑體" panose="020B0604030504040204" pitchFamily="34" charset="-120"/>
            </a:endParaRPr>
          </a:p>
          <a:p>
            <a:pPr algn="just" eaLnBrk="1" hangingPunct="1">
              <a:lnSpc>
                <a:spcPct val="120000"/>
              </a:lnSpc>
              <a:spcBef>
                <a:spcPts val="600"/>
              </a:spcBef>
              <a:buFont typeface="Arial" panose="020B0604020202020204" pitchFamily="34" charset="0"/>
              <a:buNone/>
            </a:pPr>
            <a:r>
              <a:rPr lang="zh-TW" altLang="zh-TW" sz="2400" b="1" u="sng" dirty="0">
                <a:solidFill>
                  <a:srgbClr val="FF0000"/>
                </a:solidFill>
                <a:latin typeface="微軟正黑體" panose="020B0604030504040204" pitchFamily="34" charset="-120"/>
                <a:ea typeface="微軟正黑體" panose="020B0604030504040204" pitchFamily="34" charset="-120"/>
              </a:rPr>
              <a:t>學生</a:t>
            </a:r>
            <a:r>
              <a:rPr lang="zh-TW" altLang="en-US" sz="2400" b="1" u="sng" dirty="0">
                <a:solidFill>
                  <a:srgbClr val="FF0000"/>
                </a:solidFill>
                <a:latin typeface="微軟正黑體" panose="020B0604030504040204" pitchFamily="34" charset="-120"/>
                <a:ea typeface="微軟正黑體" panose="020B0604030504040204" pitchFamily="34" charset="-120"/>
              </a:rPr>
              <a:t>基本</a:t>
            </a:r>
            <a:r>
              <a:rPr lang="zh-TW" altLang="zh-TW" sz="2400" b="1" u="sng" dirty="0">
                <a:solidFill>
                  <a:srgbClr val="FF0000"/>
                </a:solidFill>
                <a:latin typeface="微軟正黑體" panose="020B0604030504040204" pitchFamily="34" charset="-120"/>
                <a:ea typeface="微軟正黑體" panose="020B0604030504040204" pitchFamily="34" charset="-120"/>
              </a:rPr>
              <a:t>資料</a:t>
            </a:r>
            <a:r>
              <a:rPr lang="zh-TW" altLang="en-US" sz="2400" b="1" u="sng" dirty="0">
                <a:solidFill>
                  <a:srgbClr val="FF0000"/>
                </a:solidFill>
                <a:latin typeface="微軟正黑體" panose="020B0604030504040204" pitchFamily="34" charset="-120"/>
                <a:ea typeface="微軟正黑體" panose="020B0604030504040204" pitchFamily="34" charset="-120"/>
              </a:rPr>
              <a:t>與</a:t>
            </a:r>
            <a:r>
              <a:rPr lang="zh-TW" altLang="zh-TW" sz="2400" b="1" u="sng" dirty="0">
                <a:solidFill>
                  <a:srgbClr val="FF0000"/>
                </a:solidFill>
                <a:latin typeface="微軟正黑體" panose="020B0604030504040204" pitchFamily="34" charset="-120"/>
                <a:ea typeface="微軟正黑體" panose="020B0604030504040204" pitchFamily="34" charset="-120"/>
              </a:rPr>
              <a:t>超額比序項目積分檢核</a:t>
            </a:r>
            <a:endParaRPr lang="en-US" altLang="zh-TW" sz="2400" b="1" u="sng" dirty="0">
              <a:solidFill>
                <a:srgbClr val="FF0000"/>
              </a:solidFill>
              <a:latin typeface="微軟正黑體" panose="020B0604030504040204" pitchFamily="34" charset="-120"/>
              <a:ea typeface="微軟正黑體" panose="020B0604030504040204" pitchFamily="34" charset="-120"/>
            </a:endParaRPr>
          </a:p>
          <a:p>
            <a:pPr algn="just" eaLnBrk="1" hangingPunct="1">
              <a:lnSpc>
                <a:spcPct val="120000"/>
              </a:lnSpc>
              <a:spcBef>
                <a:spcPts val="600"/>
              </a:spcBef>
              <a:buFont typeface="Arial" panose="020B0604020202020204" pitchFamily="34" charset="0"/>
              <a:buNone/>
            </a:pPr>
            <a:r>
              <a:rPr lang="zh-TW" altLang="en-US" sz="2400" b="1" dirty="0">
                <a:latin typeface="微軟正黑體" panose="020B0604030504040204" pitchFamily="34" charset="-120"/>
                <a:ea typeface="微軟正黑體" panose="020B0604030504040204" pitchFamily="34" charset="-120"/>
              </a:rPr>
              <a:t>國中</a:t>
            </a:r>
            <a:r>
              <a:rPr lang="zh-TW" altLang="en-US" sz="2400" b="1" dirty="0" smtClean="0">
                <a:latin typeface="微軟正黑體" panose="020B0604030504040204" pitchFamily="34" charset="-120"/>
                <a:ea typeface="微軟正黑體" panose="020B0604030504040204" pitchFamily="34" charset="-120"/>
              </a:rPr>
              <a:t>承辦教師</a:t>
            </a:r>
            <a:r>
              <a:rPr lang="zh-TW" altLang="en-US" sz="2400" b="1" u="sng" dirty="0" smtClean="0">
                <a:latin typeface="微軟正黑體" panose="020B0604030504040204" pitchFamily="34" charset="-120"/>
                <a:ea typeface="微軟正黑體" panose="020B0604030504040204" pitchFamily="34" charset="-120"/>
              </a:rPr>
              <a:t>確認</a:t>
            </a:r>
            <a:r>
              <a:rPr lang="zh-TW" altLang="en-US" sz="2400" b="1" u="sng" dirty="0">
                <a:latin typeface="微軟正黑體" panose="020B0604030504040204" pitchFamily="34" charset="-120"/>
                <a:ea typeface="微軟正黑體" panose="020B0604030504040204" pitchFamily="34" charset="-120"/>
              </a:rPr>
              <a:t>學生報名基本資料與超額比序項目積分是否正確</a:t>
            </a:r>
            <a:endParaRPr lang="zh-TW" altLang="en-US" sz="2400" b="1"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477" y="1223963"/>
            <a:ext cx="7197585" cy="5451474"/>
          </a:xfrm>
          <a:prstGeom prst="rect">
            <a:avLst/>
          </a:prstGeom>
          <a:ln w="28575">
            <a:solidFill>
              <a:srgbClr val="0033CC"/>
            </a:solidFill>
          </a:ln>
        </p:spPr>
      </p:pic>
      <p:grpSp>
        <p:nvGrpSpPr>
          <p:cNvPr id="8" name="群組 7"/>
          <p:cNvGrpSpPr/>
          <p:nvPr/>
        </p:nvGrpSpPr>
        <p:grpSpPr>
          <a:xfrm>
            <a:off x="92957" y="102749"/>
            <a:ext cx="2638581" cy="430887"/>
            <a:chOff x="92955" y="95168"/>
            <a:chExt cx="8589132" cy="1402627"/>
          </a:xfrm>
        </p:grpSpPr>
        <p:sp>
          <p:nvSpPr>
            <p:cNvPr id="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3"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4" name="矩形 13"/>
          <p:cNvSpPr/>
          <p:nvPr/>
        </p:nvSpPr>
        <p:spPr>
          <a:xfrm>
            <a:off x="8607972" y="1261387"/>
            <a:ext cx="1509219" cy="28363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75410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0871" y="3058511"/>
            <a:ext cx="8548439" cy="388882"/>
          </a:xfrm>
          <a:prstGeom prst="rect">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、報名資料檢核</a:t>
            </a:r>
            <a:r>
              <a:rPr lang="en-US" altLang="zh-TW" sz="3600" b="1" dirty="0" smtClean="0">
                <a:solidFill>
                  <a:srgbClr val="0033CC"/>
                </a:solidFill>
                <a:latin typeface="微軟正黑體" panose="020B0604030504040204" pitchFamily="34" charset="-120"/>
                <a:ea typeface="微軟正黑體" panose="020B0604030504040204" pitchFamily="34" charset="-120"/>
              </a:rPr>
              <a:t>(5/5)</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3"/>
          <p:cNvSpPr>
            <a:spLocks noGrp="1"/>
          </p:cNvSpPr>
          <p:nvPr>
            <p:ph idx="1"/>
          </p:nvPr>
        </p:nvSpPr>
        <p:spPr>
          <a:xfrm>
            <a:off x="690563" y="1135921"/>
            <a:ext cx="8632825" cy="3250467"/>
          </a:xfrm>
        </p:spPr>
        <p:txBody>
          <a:bodyPr rtlCol="0">
            <a:normAutofit fontScale="92500"/>
          </a:bodyPr>
          <a:lstStyle/>
          <a:p>
            <a:pPr marL="0" indent="0" fontAlgn="auto">
              <a:lnSpc>
                <a:spcPct val="110000"/>
              </a:lnSpc>
              <a:spcBef>
                <a:spcPts val="600"/>
              </a:spcBef>
              <a:spcAft>
                <a:spcPts val="600"/>
              </a:spcAft>
              <a:buClr>
                <a:schemeClr val="accent1"/>
              </a:buClr>
              <a:buSzPct val="85000"/>
              <a:buFont typeface="Arial" panose="020B0604020202020204" pitchFamily="34" charset="0"/>
              <a:buNone/>
              <a:defRPr/>
            </a:pPr>
            <a:r>
              <a:rPr lang="zh-TW" altLang="zh-TW" b="1" dirty="0" smtClean="0">
                <a:solidFill>
                  <a:srgbClr val="0070C0"/>
                </a:solidFill>
                <a:latin typeface="微軟正黑體" panose="020B0604030504040204" pitchFamily="34" charset="-120"/>
                <a:ea typeface="微軟正黑體" panose="020B0604030504040204" pitchFamily="34" charset="-120"/>
              </a:rPr>
              <a:t>匯出</a:t>
            </a:r>
            <a:r>
              <a:rPr lang="zh-TW" altLang="zh-TW" b="1" dirty="0">
                <a:solidFill>
                  <a:srgbClr val="0070C0"/>
                </a:solidFill>
                <a:latin typeface="微軟正黑體" panose="020B0604030504040204" pitchFamily="34" charset="-120"/>
                <a:ea typeface="微軟正黑體" panose="020B0604030504040204" pitchFamily="34" charset="-120"/>
              </a:rPr>
              <a:t>資料</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263525" indent="-263525" algn="just" fontAlgn="auto">
              <a:lnSpc>
                <a:spcPct val="110000"/>
              </a:lnSpc>
              <a:spcBef>
                <a:spcPts val="600"/>
              </a:spcBef>
              <a:spcAft>
                <a:spcPts val="600"/>
              </a:spcAft>
              <a:buFont typeface="Wingdings" panose="05000000000000000000" pitchFamily="2" charset="2"/>
              <a:buChar char="Ø"/>
              <a:defRPr/>
            </a:pPr>
            <a:r>
              <a:rPr lang="zh-TW" altLang="en-US" sz="2400" b="1" dirty="0" smtClean="0">
                <a:latin typeface="微軟正黑體" panose="020B0604030504040204" pitchFamily="34" charset="-120"/>
                <a:ea typeface="微軟正黑體" panose="020B0604030504040204" pitchFamily="34" charset="-120"/>
              </a:rPr>
              <a:t>匯出檔案為學生報名資料之</a:t>
            </a:r>
            <a:r>
              <a:rPr lang="en-US" altLang="zh-TW" sz="2400" b="1" dirty="0" smtClean="0">
                <a:latin typeface="微軟正黑體" panose="020B0604030504040204" pitchFamily="34" charset="-120"/>
                <a:ea typeface="微軟正黑體" panose="020B0604030504040204" pitchFamily="34" charset="-120"/>
              </a:rPr>
              <a:t>Excel</a:t>
            </a:r>
            <a:r>
              <a:rPr lang="zh-TW" altLang="en-US" sz="2400" b="1" dirty="0" smtClean="0">
                <a:latin typeface="微軟正黑體" panose="020B0604030504040204" pitchFamily="34" charset="-120"/>
                <a:ea typeface="微軟正黑體" panose="020B0604030504040204" pitchFamily="34" charset="-120"/>
              </a:rPr>
              <a:t>檔案，</a:t>
            </a:r>
            <a:r>
              <a:rPr lang="zh-TW" altLang="en-US" sz="2400" b="1" u="sng" dirty="0" smtClean="0">
                <a:latin typeface="微軟正黑體" panose="020B0604030504040204" pitchFamily="34" charset="-120"/>
                <a:ea typeface="微軟正黑體" panose="020B0604030504040204" pitchFamily="34" charset="-120"/>
              </a:rPr>
              <a:t>國中承辦教師可於「國中集體報名系統</a:t>
            </a:r>
            <a:r>
              <a:rPr lang="en-US" altLang="zh-TW" sz="2400" b="1" u="sng" dirty="0" smtClean="0">
                <a:latin typeface="微軟正黑體" panose="020B0604030504040204" pitchFamily="34" charset="-120"/>
                <a:ea typeface="微軟正黑體" panose="020B0604030504040204" pitchFamily="34" charset="-120"/>
              </a:rPr>
              <a:t>-</a:t>
            </a:r>
            <a:r>
              <a:rPr lang="zh-TW" altLang="en-US" sz="2400" b="1" u="sng" dirty="0" smtClean="0">
                <a:latin typeface="微軟正黑體" panose="020B0604030504040204" pitchFamily="34" charset="-120"/>
                <a:ea typeface="微軟正黑體" panose="020B0604030504040204" pitchFamily="34" charset="-120"/>
              </a:rPr>
              <a:t>練習版」開放期間</a:t>
            </a:r>
            <a:r>
              <a:rPr lang="zh-TW" altLang="en-US" sz="2400" b="1" dirty="0" smtClean="0">
                <a:latin typeface="微軟正黑體" panose="020B0604030504040204" pitchFamily="34" charset="-120"/>
                <a:ea typeface="微軟正黑體" panose="020B0604030504040204" pitchFamily="34" charset="-120"/>
              </a:rPr>
              <a:t>，</a:t>
            </a:r>
            <a:r>
              <a:rPr lang="zh-TW" altLang="en-US" sz="2400" b="1" u="sng" dirty="0" smtClean="0">
                <a:solidFill>
                  <a:srgbClr val="0033CC"/>
                </a:solidFill>
                <a:latin typeface="微軟正黑體" panose="020B0604030504040204" pitchFamily="34" charset="-120"/>
                <a:ea typeface="微軟正黑體" panose="020B0604030504040204" pitchFamily="34" charset="-120"/>
              </a:rPr>
              <a:t>匯出確認後的免試生報名資料，再於集體報名系統正式開放後，直接匯入報名資料使用。</a:t>
            </a:r>
            <a:endParaRPr lang="en-US" altLang="zh-TW" sz="2400" b="1" u="sng" dirty="0" smtClean="0">
              <a:solidFill>
                <a:srgbClr val="0033CC"/>
              </a:solidFill>
              <a:latin typeface="微軟正黑體" panose="020B0604030504040204" pitchFamily="34" charset="-120"/>
              <a:ea typeface="微軟正黑體" panose="020B0604030504040204" pitchFamily="34" charset="-120"/>
            </a:endParaRPr>
          </a:p>
          <a:p>
            <a:pPr marL="0" indent="0" algn="just" fontAlgn="auto">
              <a:lnSpc>
                <a:spcPct val="110000"/>
              </a:lnSpc>
              <a:spcBef>
                <a:spcPts val="600"/>
              </a:spcBef>
              <a:spcAft>
                <a:spcPts val="600"/>
              </a:spcAft>
              <a:buNone/>
              <a:defRPr/>
            </a:pPr>
            <a:r>
              <a:rPr lang="en-US" altLang="zh-TW" sz="2400" b="1" dirty="0" smtClean="0">
                <a:solidFill>
                  <a:srgbClr val="0033CC"/>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練習版系統開放時間為</a:t>
            </a:r>
            <a:r>
              <a:rPr lang="en-US" altLang="zh-TW" sz="2400" b="1" dirty="0">
                <a:solidFill>
                  <a:srgbClr val="C00000"/>
                </a:solidFill>
                <a:latin typeface="微軟正黑體" panose="020B0604030504040204" pitchFamily="34" charset="-120"/>
                <a:ea typeface="微軟正黑體" panose="020B0604030504040204" pitchFamily="34" charset="-120"/>
              </a:rPr>
              <a:t>110</a:t>
            </a:r>
            <a:r>
              <a:rPr lang="zh-TW" altLang="en-US" sz="2400" b="1" dirty="0">
                <a:solidFill>
                  <a:srgbClr val="C00000"/>
                </a:solidFill>
                <a:latin typeface="微軟正黑體" panose="020B0604030504040204" pitchFamily="34" charset="-120"/>
                <a:ea typeface="微軟正黑體" panose="020B0604030504040204" pitchFamily="34" charset="-120"/>
              </a:rPr>
              <a:t>年</a:t>
            </a:r>
            <a:r>
              <a:rPr lang="en-US" altLang="zh-TW" sz="2400" b="1" dirty="0">
                <a:solidFill>
                  <a:srgbClr val="C00000"/>
                </a:solidFill>
                <a:latin typeface="微軟正黑體" panose="020B0604030504040204" pitchFamily="34" charset="-120"/>
                <a:ea typeface="微軟正黑體" panose="020B0604030504040204" pitchFamily="34" charset="-120"/>
              </a:rPr>
              <a:t>4</a:t>
            </a:r>
            <a:r>
              <a:rPr lang="zh-TW" altLang="en-US" sz="2400" b="1" dirty="0">
                <a:solidFill>
                  <a:srgbClr val="C00000"/>
                </a:solidFill>
                <a:latin typeface="微軟正黑體" panose="020B0604030504040204" pitchFamily="34" charset="-120"/>
                <a:ea typeface="微軟正黑體" panose="020B0604030504040204" pitchFamily="34" charset="-120"/>
              </a:rPr>
              <a:t>月</a:t>
            </a:r>
            <a:r>
              <a:rPr lang="en-US" altLang="zh-TW" sz="2400" b="1" dirty="0">
                <a:solidFill>
                  <a:srgbClr val="C00000"/>
                </a:solidFill>
                <a:latin typeface="微軟正黑體" panose="020B0604030504040204" pitchFamily="34" charset="-120"/>
                <a:ea typeface="微軟正黑體" panose="020B0604030504040204" pitchFamily="34" charset="-120"/>
              </a:rPr>
              <a:t>16</a:t>
            </a:r>
            <a:r>
              <a:rPr lang="zh-TW" altLang="en-US" sz="2400" b="1" dirty="0">
                <a:solidFill>
                  <a:srgbClr val="C00000"/>
                </a:solidFill>
                <a:latin typeface="微軟正黑體" panose="020B0604030504040204" pitchFamily="34" charset="-120"/>
                <a:ea typeface="微軟正黑體" panose="020B0604030504040204" pitchFamily="34" charset="-120"/>
              </a:rPr>
              <a:t>日</a:t>
            </a:r>
            <a:r>
              <a:rPr lang="en-US" altLang="zh-TW" sz="2400" b="1" dirty="0">
                <a:solidFill>
                  <a:srgbClr val="C00000"/>
                </a:solidFill>
                <a:latin typeface="微軟正黑體" panose="020B0604030504040204" pitchFamily="34" charset="-120"/>
                <a:ea typeface="微軟正黑體" panose="020B0604030504040204" pitchFamily="34" charset="-120"/>
              </a:rPr>
              <a:t>10:00</a:t>
            </a:r>
            <a:r>
              <a:rPr lang="zh-TW" altLang="en-US" sz="2400" b="1" dirty="0">
                <a:solidFill>
                  <a:srgbClr val="C00000"/>
                </a:solidFill>
                <a:latin typeface="微軟正黑體" panose="020B0604030504040204" pitchFamily="34" charset="-120"/>
                <a:ea typeface="微軟正黑體" panose="020B0604030504040204" pitchFamily="34" charset="-120"/>
              </a:rPr>
              <a:t>起至</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月</a:t>
            </a:r>
            <a:r>
              <a:rPr lang="en-US" altLang="zh-TW" sz="2400" b="1" dirty="0">
                <a:solidFill>
                  <a:srgbClr val="C00000"/>
                </a:solidFill>
                <a:latin typeface="微軟正黑體" panose="020B0604030504040204" pitchFamily="34" charset="-120"/>
                <a:ea typeface="微軟正黑體" panose="020B0604030504040204" pitchFamily="34" charset="-120"/>
              </a:rPr>
              <a:t>11</a:t>
            </a:r>
            <a:r>
              <a:rPr lang="zh-TW" altLang="en-US" sz="2400" b="1" dirty="0">
                <a:solidFill>
                  <a:srgbClr val="C00000"/>
                </a:solidFill>
                <a:latin typeface="微軟正黑體" panose="020B0604030504040204" pitchFamily="34" charset="-120"/>
                <a:ea typeface="微軟正黑體" panose="020B0604030504040204" pitchFamily="34" charset="-120"/>
              </a:rPr>
              <a:t>日</a:t>
            </a:r>
            <a:r>
              <a:rPr lang="en-US" altLang="zh-TW" sz="2400" b="1" dirty="0">
                <a:solidFill>
                  <a:srgbClr val="C00000"/>
                </a:solidFill>
                <a:latin typeface="微軟正黑體" panose="020B0604030504040204" pitchFamily="34" charset="-120"/>
                <a:ea typeface="微軟正黑體" panose="020B0604030504040204" pitchFamily="34" charset="-120"/>
              </a:rPr>
              <a:t>17:00</a:t>
            </a:r>
            <a:r>
              <a:rPr lang="zh-TW" altLang="en-US" sz="2400" b="1" dirty="0">
                <a:solidFill>
                  <a:srgbClr val="C00000"/>
                </a:solidFill>
                <a:latin typeface="微軟正黑體" panose="020B0604030504040204" pitchFamily="34" charset="-120"/>
                <a:ea typeface="微軟正黑體" panose="020B0604030504040204" pitchFamily="34" charset="-120"/>
              </a:rPr>
              <a:t>止</a:t>
            </a:r>
            <a:r>
              <a:rPr lang="en-US" altLang="zh-TW" sz="2400" b="1" dirty="0">
                <a:solidFill>
                  <a:srgbClr val="C00000"/>
                </a:solidFill>
                <a:latin typeface="微軟正黑體" panose="020B0604030504040204" pitchFamily="34" charset="-120"/>
                <a:ea typeface="微軟正黑體" panose="020B0604030504040204" pitchFamily="34" charset="-120"/>
              </a:rPr>
              <a:t>)</a:t>
            </a:r>
            <a:endParaRPr lang="en-US" altLang="zh-TW" sz="2400" b="1" u="sng" dirty="0">
              <a:solidFill>
                <a:srgbClr val="0033CC"/>
              </a:solidFill>
              <a:latin typeface="微軟正黑體" panose="020B0604030504040204" pitchFamily="34" charset="-120"/>
              <a:ea typeface="微軟正黑體" panose="020B0604030504040204" pitchFamily="34" charset="-120"/>
            </a:endParaRPr>
          </a:p>
          <a:p>
            <a:pPr marL="263525" indent="-263525" algn="just" fontAlgn="auto">
              <a:lnSpc>
                <a:spcPct val="110000"/>
              </a:lnSpc>
              <a:spcBef>
                <a:spcPts val="600"/>
              </a:spcBef>
              <a:spcAft>
                <a:spcPts val="600"/>
              </a:spcAft>
              <a:buFont typeface="Wingdings" panose="05000000000000000000" pitchFamily="2" charset="2"/>
              <a:buChar char="Ø"/>
              <a:defRPr/>
            </a:pPr>
            <a:r>
              <a:rPr lang="zh-TW" altLang="en-US" sz="2400" b="1" dirty="0">
                <a:latin typeface="微軟正黑體" panose="020B0604030504040204" pitchFamily="34" charset="-120"/>
                <a:ea typeface="微軟正黑體" panose="020B0604030504040204" pitchFamily="34" charset="-120"/>
              </a:rPr>
              <a:t>匯出檔案可用於「</a:t>
            </a:r>
            <a:r>
              <a:rPr lang="en-US" altLang="zh-TW" sz="2400" b="1" dirty="0" smtClean="0">
                <a:latin typeface="微軟正黑體" panose="020B0604030504040204" pitchFamily="34" charset="-120"/>
                <a:ea typeface="微軟正黑體" panose="020B0604030504040204" pitchFamily="34" charset="-120"/>
              </a:rPr>
              <a:t>110</a:t>
            </a:r>
            <a:r>
              <a:rPr lang="zh-TW" altLang="en-US" sz="2400" b="1" dirty="0" smtClean="0">
                <a:latin typeface="微軟正黑體" panose="020B0604030504040204" pitchFamily="34" charset="-120"/>
                <a:ea typeface="微軟正黑體" panose="020B0604030504040204" pitchFamily="34" charset="-120"/>
              </a:rPr>
              <a:t>學年</a:t>
            </a:r>
            <a:r>
              <a:rPr lang="zh-TW" altLang="en-US" sz="2400" b="1" dirty="0">
                <a:latin typeface="微軟正黑體" panose="020B0604030504040204" pitchFamily="34" charset="-120"/>
                <a:ea typeface="微軟正黑體" panose="020B0604030504040204" pitchFamily="34" charset="-120"/>
              </a:rPr>
              <a:t>度五專優先免試</a:t>
            </a:r>
            <a:r>
              <a:rPr lang="zh-TW" altLang="en-US" sz="2400" b="1" dirty="0" smtClean="0">
                <a:latin typeface="微軟正黑體" panose="020B0604030504040204" pitchFamily="34" charset="-120"/>
                <a:ea typeface="微軟正黑體" panose="020B0604030504040204" pitchFamily="34" charset="-120"/>
              </a:rPr>
              <a:t>入學超額</a:t>
            </a:r>
            <a:r>
              <a:rPr lang="zh-TW" altLang="en-US" sz="2400" b="1" dirty="0">
                <a:latin typeface="微軟正黑體" panose="020B0604030504040204" pitchFamily="34" charset="-120"/>
                <a:ea typeface="微軟正黑體" panose="020B0604030504040204" pitchFamily="34" charset="-120"/>
              </a:rPr>
              <a:t>比序項目積分證明</a:t>
            </a:r>
            <a:r>
              <a:rPr lang="zh-TW" altLang="en-US" sz="2400" b="1" dirty="0" smtClean="0">
                <a:latin typeface="微軟正黑體" panose="020B0604030504040204" pitchFamily="34" charset="-120"/>
                <a:ea typeface="微軟正黑體" panose="020B0604030504040204" pitchFamily="34" charset="-120"/>
              </a:rPr>
              <a:t>單輔助列印</a:t>
            </a:r>
            <a:r>
              <a:rPr lang="zh-TW" altLang="en-US" sz="2400" b="1" dirty="0">
                <a:latin typeface="微軟正黑體" panose="020B0604030504040204" pitchFamily="34" charset="-120"/>
                <a:ea typeface="微軟正黑體" panose="020B0604030504040204" pitchFamily="34" charset="-120"/>
              </a:rPr>
              <a:t>系統」，套印免試生報名用之積分證明單</a:t>
            </a:r>
            <a:r>
              <a:rPr lang="zh-TW" altLang="en-US" sz="2400" b="1" dirty="0" smtClean="0">
                <a:latin typeface="微軟正黑體" panose="020B0604030504040204" pitchFamily="34" charset="-120"/>
                <a:ea typeface="微軟正黑體" panose="020B0604030504040204" pitchFamily="34" charset="-120"/>
              </a:rPr>
              <a:t>。</a:t>
            </a:r>
          </a:p>
        </p:txBody>
      </p:sp>
      <p:grpSp>
        <p:nvGrpSpPr>
          <p:cNvPr id="10" name="群組 9"/>
          <p:cNvGrpSpPr/>
          <p:nvPr/>
        </p:nvGrpSpPr>
        <p:grpSpPr>
          <a:xfrm>
            <a:off x="6924211" y="385154"/>
            <a:ext cx="4254806" cy="1199876"/>
            <a:chOff x="6924211" y="317906"/>
            <a:chExt cx="4254806" cy="1199876"/>
          </a:xfrm>
        </p:grpSpPr>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t="23148"/>
            <a:stretch/>
          </p:blipFill>
          <p:spPr>
            <a:xfrm>
              <a:off x="6924211" y="317906"/>
              <a:ext cx="4254806" cy="1199875"/>
            </a:xfrm>
            <a:prstGeom prst="rect">
              <a:avLst/>
            </a:prstGeom>
            <a:ln w="28575">
              <a:solidFill>
                <a:srgbClr val="0033CC"/>
              </a:solidFill>
            </a:ln>
          </p:spPr>
        </p:pic>
        <p:sp>
          <p:nvSpPr>
            <p:cNvPr id="8" name="矩形 7"/>
            <p:cNvSpPr/>
            <p:nvPr/>
          </p:nvSpPr>
          <p:spPr>
            <a:xfrm>
              <a:off x="6924211" y="1329180"/>
              <a:ext cx="367646" cy="1886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cxnSp>
        <p:nvCxnSpPr>
          <p:cNvPr id="11" name="肘形接點 10"/>
          <p:cNvCxnSpPr/>
          <p:nvPr/>
        </p:nvCxnSpPr>
        <p:spPr>
          <a:xfrm rot="16200000" flipH="1">
            <a:off x="7026234" y="1745671"/>
            <a:ext cx="2783085" cy="2251839"/>
          </a:xfrm>
          <a:prstGeom prst="bentConnector3">
            <a:avLst>
              <a:gd name="adj1" fmla="val 54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rotWithShape="1">
          <a:blip r:embed="rId4">
            <a:extLst>
              <a:ext uri="{28A0092B-C50C-407E-A947-70E740481C1C}">
                <a14:useLocalDpi xmlns:a14="http://schemas.microsoft.com/office/drawing/2010/main" val="0"/>
              </a:ext>
            </a:extLst>
          </a:blip>
          <a:srcRect b="13260"/>
          <a:stretch/>
        </p:blipFill>
        <p:spPr>
          <a:xfrm>
            <a:off x="910871" y="4273815"/>
            <a:ext cx="10420148" cy="2442817"/>
          </a:xfrm>
          <a:prstGeom prst="rect">
            <a:avLst/>
          </a:prstGeom>
          <a:ln w="28575">
            <a:solidFill>
              <a:srgbClr val="0033CC"/>
            </a:solidFill>
          </a:ln>
        </p:spPr>
      </p:pic>
      <p:grpSp>
        <p:nvGrpSpPr>
          <p:cNvPr id="13" name="群組 12"/>
          <p:cNvGrpSpPr/>
          <p:nvPr/>
        </p:nvGrpSpPr>
        <p:grpSpPr>
          <a:xfrm>
            <a:off x="92957" y="102749"/>
            <a:ext cx="2638581" cy="430887"/>
            <a:chOff x="92955" y="95168"/>
            <a:chExt cx="8589132" cy="1402627"/>
          </a:xfrm>
        </p:grpSpPr>
        <p:sp>
          <p:nvSpPr>
            <p:cNvPr id="14"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8"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965377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200" b="1" dirty="0" smtClean="0">
                <a:solidFill>
                  <a:srgbClr val="0033CC"/>
                </a:solidFill>
                <a:latin typeface="微軟正黑體" panose="020B0604030504040204" pitchFamily="34" charset="-120"/>
                <a:ea typeface="微軟正黑體" panose="020B0604030504040204" pitchFamily="34" charset="-120"/>
              </a:rPr>
              <a:t>報名資料確認</a:t>
            </a:r>
            <a:r>
              <a:rPr lang="en-US" altLang="zh-TW" sz="3200" b="1" dirty="0" smtClean="0">
                <a:solidFill>
                  <a:srgbClr val="0033CC"/>
                </a:solidFill>
                <a:latin typeface="微軟正黑體" panose="020B0604030504040204" pitchFamily="34" charset="-120"/>
                <a:ea typeface="微軟正黑體" panose="020B0604030504040204" pitchFamily="34" charset="-120"/>
              </a:rPr>
              <a:t>(1/17)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文字方塊 10"/>
          <p:cNvSpPr txBox="1">
            <a:spLocks noChangeArrowheads="1"/>
          </p:cNvSpPr>
          <p:nvPr/>
        </p:nvSpPr>
        <p:spPr bwMode="auto">
          <a:xfrm>
            <a:off x="1461760" y="1289207"/>
            <a:ext cx="83375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0070C0"/>
                </a:solidFill>
                <a:latin typeface="微軟正黑體" panose="020B0604030504040204" pitchFamily="34" charset="-120"/>
                <a:ea typeface="微軟正黑體" panose="020B0604030504040204" pitchFamily="34" charset="-120"/>
              </a:rPr>
              <a:t>報名資料確認、列印繳費單</a:t>
            </a:r>
            <a:r>
              <a:rPr lang="zh-TW" altLang="en-US" sz="2800" b="1" dirty="0" smtClean="0">
                <a:solidFill>
                  <a:srgbClr val="0070C0"/>
                </a:solidFill>
                <a:latin typeface="微軟正黑體" panose="020B0604030504040204" pitchFamily="34" charset="-120"/>
                <a:ea typeface="微軟正黑體" panose="020B0604030504040204" pitchFamily="34" charset="-120"/>
              </a:rPr>
              <a:t>及繳交資料</a:t>
            </a:r>
            <a:r>
              <a:rPr lang="en-US" altLang="zh-TW" sz="2800" b="1" dirty="0" smtClean="0">
                <a:solidFill>
                  <a:srgbClr val="0070C0"/>
                </a:solidFill>
                <a:latin typeface="微軟正黑體" panose="020B0604030504040204" pitchFamily="34" charset="-120"/>
                <a:ea typeface="微軟正黑體" panose="020B0604030504040204" pitchFamily="34" charset="-120"/>
              </a:rPr>
              <a:t>(</a:t>
            </a:r>
            <a:r>
              <a:rPr lang="zh-TW" altLang="en-US" sz="2800" b="1" dirty="0" smtClean="0">
                <a:solidFill>
                  <a:srgbClr val="0070C0"/>
                </a:solidFill>
                <a:latin typeface="微軟正黑體" panose="020B0604030504040204" pitchFamily="34" charset="-120"/>
                <a:ea typeface="微軟正黑體" panose="020B0604030504040204" pitchFamily="34" charset="-120"/>
              </a:rPr>
              <a:t>表一～表六</a:t>
            </a:r>
            <a:r>
              <a:rPr lang="en-US" altLang="zh-TW" sz="2800" b="1" dirty="0" smtClean="0">
                <a:solidFill>
                  <a:srgbClr val="0070C0"/>
                </a:solidFill>
                <a:latin typeface="微軟正黑體" panose="020B0604030504040204" pitchFamily="34" charset="-120"/>
                <a:ea typeface="微軟正黑體" panose="020B0604030504040204" pitchFamily="34" charset="-120"/>
              </a:rPr>
              <a:t>)</a:t>
            </a:r>
            <a:endParaRPr lang="zh-TW" altLang="en-US" sz="2800" b="1" u="sng" dirty="0">
              <a:solidFill>
                <a:srgbClr val="FF000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892017" y="2176509"/>
            <a:ext cx="10058400" cy="3477748"/>
            <a:chOff x="892017" y="2176509"/>
            <a:chExt cx="10058400" cy="3477748"/>
          </a:xfrm>
        </p:grpSpPr>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17" y="2176509"/>
              <a:ext cx="10058400" cy="3477748"/>
            </a:xfrm>
            <a:prstGeom prst="rect">
              <a:avLst/>
            </a:prstGeom>
            <a:ln w="28575">
              <a:solidFill>
                <a:srgbClr val="0033CC"/>
              </a:solidFill>
            </a:ln>
          </p:spPr>
        </p:pic>
        <p:sp>
          <p:nvSpPr>
            <p:cNvPr id="10" name="矩形 9"/>
            <p:cNvSpPr/>
            <p:nvPr/>
          </p:nvSpPr>
          <p:spPr>
            <a:xfrm>
              <a:off x="4929564" y="2194128"/>
              <a:ext cx="1754040" cy="9827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0"/>
            <p:cNvSpPr/>
            <p:nvPr/>
          </p:nvSpPr>
          <p:spPr>
            <a:xfrm>
              <a:off x="940143" y="3867319"/>
              <a:ext cx="2159192" cy="3966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3" name="群組 12"/>
          <p:cNvGrpSpPr/>
          <p:nvPr/>
        </p:nvGrpSpPr>
        <p:grpSpPr>
          <a:xfrm>
            <a:off x="92957" y="102749"/>
            <a:ext cx="2638581" cy="430887"/>
            <a:chOff x="92955" y="95168"/>
            <a:chExt cx="8589132" cy="1402627"/>
          </a:xfrm>
        </p:grpSpPr>
        <p:sp>
          <p:nvSpPr>
            <p:cNvPr id="14"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8"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43731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200" b="1" dirty="0" smtClean="0">
                <a:solidFill>
                  <a:srgbClr val="0033CC"/>
                </a:solidFill>
                <a:latin typeface="微軟正黑體" panose="020B0604030504040204" pitchFamily="34" charset="-120"/>
                <a:ea typeface="微軟正黑體" panose="020B0604030504040204" pitchFamily="34" charset="-120"/>
              </a:rPr>
              <a:t>報名資料確認</a:t>
            </a:r>
            <a:r>
              <a:rPr lang="en-US" altLang="zh-TW" sz="3200" b="1" dirty="0" smtClean="0">
                <a:solidFill>
                  <a:srgbClr val="0033CC"/>
                </a:solidFill>
                <a:latin typeface="微軟正黑體" panose="020B0604030504040204" pitchFamily="34" charset="-120"/>
                <a:ea typeface="微軟正黑體" panose="020B0604030504040204" pitchFamily="34" charset="-120"/>
              </a:rPr>
              <a:t>(2/17)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t="13840" b="26627"/>
          <a:stretch/>
        </p:blipFill>
        <p:spPr>
          <a:xfrm>
            <a:off x="1073483" y="3887180"/>
            <a:ext cx="10058400" cy="1989056"/>
          </a:xfrm>
          <a:prstGeom prst="rect">
            <a:avLst/>
          </a:prstGeom>
          <a:ln w="28575">
            <a:solidFill>
              <a:srgbClr val="0033CC"/>
            </a:solidFill>
          </a:ln>
        </p:spPr>
      </p:pic>
      <p:sp>
        <p:nvSpPr>
          <p:cNvPr id="7" name="矩形 2"/>
          <p:cNvSpPr>
            <a:spLocks noChangeArrowheads="1"/>
          </p:cNvSpPr>
          <p:nvPr/>
        </p:nvSpPr>
        <p:spPr bwMode="auto">
          <a:xfrm>
            <a:off x="989814" y="6053207"/>
            <a:ext cx="10689996" cy="707886"/>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en-US" sz="2000" b="1" dirty="0">
                <a:solidFill>
                  <a:srgbClr val="C00000"/>
                </a:solidFill>
                <a:latin typeface="微軟正黑體" panose="020B0604030504040204" pitchFamily="34" charset="-120"/>
                <a:ea typeface="微軟正黑體" panose="020B0604030504040204" pitchFamily="34" charset="-120"/>
              </a:rPr>
              <a:t>提醒：</a:t>
            </a:r>
            <a:r>
              <a:rPr lang="zh-TW" altLang="en-US" sz="2000" b="1" dirty="0">
                <a:latin typeface="微軟正黑體" panose="020B0604030504040204" pitchFamily="34" charset="-120"/>
                <a:ea typeface="微軟正黑體" panose="020B0604030504040204" pitchFamily="34" charset="-120"/>
              </a:rPr>
              <a:t>報名確認後即不得再修改資料，若尚須</a:t>
            </a:r>
            <a:r>
              <a:rPr lang="zh-TW" altLang="en-US" sz="2000" b="1" u="sng" dirty="0">
                <a:solidFill>
                  <a:srgbClr val="C00000"/>
                </a:solidFill>
                <a:latin typeface="微軟正黑體" panose="020B0604030504040204" pitchFamily="34" charset="-120"/>
                <a:ea typeface="微軟正黑體" panose="020B0604030504040204" pitchFamily="34" charset="-120"/>
              </a:rPr>
              <a:t>增加報名學生，請另再匯入報名學生資料或</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u="sng" dirty="0">
                <a:solidFill>
                  <a:srgbClr val="C00000"/>
                </a:solidFill>
                <a:latin typeface="微軟正黑體" panose="020B0604030504040204" pitchFamily="34" charset="-120"/>
                <a:ea typeface="微軟正黑體" panose="020B0604030504040204" pitchFamily="34" charset="-120"/>
              </a:rPr>
              <a:t>單筆新增</a:t>
            </a:r>
            <a:r>
              <a:rPr lang="zh-TW" altLang="en-US" sz="2000" b="1" dirty="0">
                <a:latin typeface="微軟正黑體" panose="020B0604030504040204" pitchFamily="34" charset="-120"/>
                <a:ea typeface="微軟正黑體" panose="020B0604030504040204" pitchFamily="34" charset="-120"/>
              </a:rPr>
              <a:t>，已完成「報名確認」之學生不得再次匯入。</a:t>
            </a:r>
            <a:endParaRPr lang="zh-TW" altLang="en-US" sz="2000" b="1" dirty="0"/>
          </a:p>
        </p:txBody>
      </p:sp>
      <p:sp>
        <p:nvSpPr>
          <p:cNvPr id="8" name="內容版面配置區 3"/>
          <p:cNvSpPr>
            <a:spLocks noGrp="1"/>
          </p:cNvSpPr>
          <p:nvPr>
            <p:ph idx="1"/>
          </p:nvPr>
        </p:nvSpPr>
        <p:spPr>
          <a:xfrm>
            <a:off x="1129399" y="1113459"/>
            <a:ext cx="10410825" cy="1406525"/>
          </a:xfrm>
        </p:spPr>
        <p:txBody>
          <a:bodyPr rtlCol="0">
            <a:noAutofit/>
          </a:bodyPr>
          <a:lstStyle/>
          <a:p>
            <a:pPr marL="0" indent="0" fontAlgn="auto">
              <a:spcBef>
                <a:spcPts val="0"/>
              </a:spcBef>
              <a:spcAft>
                <a:spcPts val="0"/>
              </a:spcAft>
              <a:buClr>
                <a:schemeClr val="accent1"/>
              </a:buClr>
              <a:buSzPct val="85000"/>
              <a:buFont typeface="Arial" panose="020B0604020202020204" pitchFamily="34" charset="0"/>
              <a:buNone/>
              <a:defRPr/>
            </a:pPr>
            <a:r>
              <a:rPr lang="zh-TW" altLang="zh-TW" b="1" dirty="0" smtClean="0">
                <a:solidFill>
                  <a:srgbClr val="0070C0"/>
                </a:solidFill>
                <a:latin typeface="微軟正黑體" panose="020B0604030504040204" pitchFamily="34" charset="-120"/>
                <a:ea typeface="微軟正黑體" panose="020B0604030504040204" pitchFamily="34" charset="-120"/>
              </a:rPr>
              <a:t>報名</a:t>
            </a:r>
            <a:r>
              <a:rPr lang="zh-TW" altLang="zh-TW" b="1" dirty="0">
                <a:solidFill>
                  <a:srgbClr val="0070C0"/>
                </a:solidFill>
                <a:latin typeface="微軟正黑體" panose="020B0604030504040204" pitchFamily="34" charset="-120"/>
                <a:ea typeface="微軟正黑體" panose="020B0604030504040204" pitchFamily="34" charset="-120"/>
              </a:rPr>
              <a:t>資料</a:t>
            </a:r>
            <a:r>
              <a:rPr lang="zh-TW" altLang="zh-TW" b="1" dirty="0" smtClean="0">
                <a:solidFill>
                  <a:srgbClr val="0070C0"/>
                </a:solidFill>
                <a:latin typeface="微軟正黑體" panose="020B0604030504040204" pitchFamily="34" charset="-120"/>
                <a:ea typeface="微軟正黑體" panose="020B0604030504040204" pitchFamily="34" charset="-120"/>
              </a:rPr>
              <a:t>確認</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Bef>
                <a:spcPts val="0"/>
              </a:spcBef>
              <a:spcAft>
                <a:spcPts val="0"/>
              </a:spcAft>
              <a:buFont typeface="Arial" panose="020B0604020202020204" pitchFamily="34" charset="0"/>
              <a:buNone/>
              <a:defRPr/>
            </a:pPr>
            <a:r>
              <a:rPr lang="en-US" altLang="zh-TW" sz="2400" b="1" dirty="0" smtClean="0">
                <a:latin typeface="微軟正黑體" panose="020B0604030504040204" pitchFamily="34" charset="-120"/>
                <a:ea typeface="微軟正黑體" panose="020B0604030504040204" pitchFamily="34" charset="-120"/>
              </a:rPr>
              <a:t>Step1 </a:t>
            </a:r>
            <a:r>
              <a:rPr lang="zh-TW" altLang="en-US" sz="2400" b="1" dirty="0" smtClean="0">
                <a:latin typeface="微軟正黑體" panose="020B0604030504040204" pitchFamily="34" charset="-120"/>
                <a:ea typeface="微軟正黑體" panose="020B0604030504040204" pitchFamily="34" charset="-120"/>
              </a:rPr>
              <a:t>若資料已檢核無誤，</a:t>
            </a:r>
            <a:r>
              <a:rPr lang="zh-TW" altLang="zh-TW" sz="2400" b="1" dirty="0" smtClean="0">
                <a:latin typeface="微軟正黑體" panose="020B0604030504040204" pitchFamily="34" charset="-120"/>
                <a:ea typeface="微軟正黑體" panose="020B0604030504040204" pitchFamily="34" charset="-120"/>
              </a:rPr>
              <a:t>點選</a:t>
            </a:r>
            <a:r>
              <a:rPr lang="zh-TW" altLang="zh-TW" sz="2400" b="1" dirty="0" smtClean="0">
                <a:solidFill>
                  <a:srgbClr val="C00000"/>
                </a:solidFill>
                <a:latin typeface="微軟正黑體" panose="020B0604030504040204" pitchFamily="34" charset="-120"/>
                <a:ea typeface="微軟正黑體" panose="020B0604030504040204" pitchFamily="34" charset="-120"/>
              </a:rPr>
              <a:t>「報名資料確認</a:t>
            </a:r>
            <a:r>
              <a:rPr lang="zh-TW" altLang="en-US" sz="2400" b="1" dirty="0" smtClean="0">
                <a:solidFill>
                  <a:srgbClr val="C00000"/>
                </a:solidFill>
                <a:latin typeface="微軟正黑體" panose="020B0604030504040204" pitchFamily="34" charset="-120"/>
                <a:ea typeface="微軟正黑體" panose="020B0604030504040204" pitchFamily="34" charset="-120"/>
              </a:rPr>
              <a:t>送出，產生繳費帳號</a:t>
            </a:r>
            <a:r>
              <a:rPr lang="zh-TW" altLang="zh-TW" sz="2400" b="1" dirty="0" smtClean="0">
                <a:solidFill>
                  <a:srgbClr val="C00000"/>
                </a:solidFill>
                <a:latin typeface="微軟正黑體" panose="020B0604030504040204" pitchFamily="34" charset="-120"/>
                <a:ea typeface="微軟正黑體" panose="020B0604030504040204" pitchFamily="34" charset="-120"/>
              </a:rPr>
              <a:t>」</a:t>
            </a:r>
            <a:r>
              <a:rPr lang="zh-TW" altLang="zh-TW" sz="2400" b="1" dirty="0" smtClean="0">
                <a:latin typeface="微軟正黑體" panose="020B0604030504040204" pitchFamily="34" charset="-120"/>
                <a:ea typeface="微軟正黑體" panose="020B0604030504040204" pitchFamily="34" charset="-120"/>
              </a:rPr>
              <a:t>按鈕</a:t>
            </a:r>
            <a:r>
              <a:rPr lang="zh-TW" altLang="en-US" sz="2400" b="1" dirty="0" smtClean="0">
                <a:latin typeface="微軟正黑體" panose="020B0604030504040204" pitchFamily="34" charset="-120"/>
                <a:ea typeface="微軟正黑體" panose="020B0604030504040204" pitchFamily="34" charset="-120"/>
              </a:rPr>
              <a:t>，完成報名流程</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0" indent="0" fontAlgn="auto">
              <a:lnSpc>
                <a:spcPct val="120000"/>
              </a:lnSpc>
              <a:spcBef>
                <a:spcPts val="0"/>
              </a:spcBef>
              <a:spcAft>
                <a:spcPts val="0"/>
              </a:spcAft>
              <a:buFont typeface="Arial" panose="020B0604020202020204" pitchFamily="34" charset="0"/>
              <a:buNone/>
              <a:defRPr/>
            </a:pPr>
            <a:endParaRPr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893763" indent="-893763" fontAlgn="auto">
              <a:lnSpc>
                <a:spcPct val="120000"/>
              </a:lnSpc>
              <a:spcBef>
                <a:spcPts val="0"/>
              </a:spcBef>
              <a:spcAft>
                <a:spcPts val="0"/>
              </a:spcAft>
              <a:buFont typeface="Arial" panose="020B0604020202020204" pitchFamily="34" charset="0"/>
              <a:buNone/>
              <a:defRPr/>
            </a:pPr>
            <a:endParaRPr lang="en-US" altLang="zh-TW" sz="1800" dirty="0">
              <a:solidFill>
                <a:srgbClr val="7030A0"/>
              </a:solidFill>
              <a:latin typeface="微軟正黑體" panose="020B0604030504040204" pitchFamily="34" charset="-120"/>
              <a:ea typeface="微軟正黑體" panose="020B0604030504040204" pitchFamily="34" charset="-120"/>
            </a:endParaRPr>
          </a:p>
          <a:p>
            <a:pPr marL="715963" indent="-715963" fontAlgn="auto">
              <a:lnSpc>
                <a:spcPct val="120000"/>
              </a:lnSpc>
              <a:spcBef>
                <a:spcPts val="0"/>
              </a:spcBef>
              <a:spcAft>
                <a:spcPts val="0"/>
              </a:spcAft>
              <a:buFont typeface="Arial" panose="020B0604020202020204" pitchFamily="34" charset="0"/>
              <a:buNone/>
              <a:defRPr/>
            </a:pPr>
            <a:endParaRPr lang="en-US" altLang="zh-TW" sz="1800" dirty="0" smtClean="0">
              <a:solidFill>
                <a:srgbClr val="7030A0"/>
              </a:solidFill>
              <a:latin typeface="微軟正黑體" panose="020B0604030504040204" pitchFamily="34" charset="-120"/>
              <a:ea typeface="微軟正黑體" panose="020B0604030504040204" pitchFamily="34" charset="-120"/>
            </a:endParaRPr>
          </a:p>
          <a:p>
            <a:pPr marL="715963" indent="-715963" fontAlgn="auto">
              <a:lnSpc>
                <a:spcPct val="120000"/>
              </a:lnSpc>
              <a:spcBef>
                <a:spcPts val="0"/>
              </a:spcBef>
              <a:spcAft>
                <a:spcPts val="0"/>
              </a:spcAft>
              <a:buFont typeface="Arial" panose="020B0604020202020204" pitchFamily="34" charset="0"/>
              <a:buNone/>
              <a:defRPr/>
            </a:pPr>
            <a:endParaRPr lang="en-US" altLang="zh-TW" sz="1800" dirty="0" smtClean="0">
              <a:solidFill>
                <a:srgbClr val="7030A0"/>
              </a:solidFill>
              <a:latin typeface="微軟正黑體" panose="020B0604030504040204" pitchFamily="34" charset="-120"/>
              <a:ea typeface="微軟正黑體" panose="020B0604030504040204" pitchFamily="34" charset="-120"/>
            </a:endParaRPr>
          </a:p>
        </p:txBody>
      </p:sp>
      <p:sp>
        <p:nvSpPr>
          <p:cNvPr id="9" name="文字方塊 17"/>
          <p:cNvSpPr txBox="1">
            <a:spLocks noChangeArrowheads="1"/>
          </p:cNvSpPr>
          <p:nvPr/>
        </p:nvSpPr>
        <p:spPr bwMode="auto">
          <a:xfrm>
            <a:off x="1130045" y="3387420"/>
            <a:ext cx="9413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dirty="0">
                <a:latin typeface="微軟正黑體" panose="020B0604030504040204" pitchFamily="34" charset="-120"/>
                <a:ea typeface="微軟正黑體" panose="020B0604030504040204" pitchFamily="34" charset="-120"/>
              </a:rPr>
              <a:t>Step2 </a:t>
            </a:r>
            <a:r>
              <a:rPr lang="zh-TW" altLang="zh-TW" sz="2400" b="1" dirty="0">
                <a:latin typeface="微軟正黑體" panose="020B0604030504040204" pitchFamily="34" charset="-120"/>
                <a:ea typeface="微軟正黑體" panose="020B0604030504040204" pitchFamily="34" charset="-120"/>
              </a:rPr>
              <a:t>點選「</a:t>
            </a:r>
            <a:r>
              <a:rPr lang="zh-TW" altLang="en-US" sz="2400" b="1" dirty="0">
                <a:solidFill>
                  <a:srgbClr val="C00000"/>
                </a:solidFill>
                <a:latin typeface="微軟正黑體" panose="020B0604030504040204" pitchFamily="34" charset="-120"/>
                <a:ea typeface="微軟正黑體" panose="020B0604030504040204" pitchFamily="34" charset="-120"/>
              </a:rPr>
              <a:t>確定</a:t>
            </a:r>
            <a:r>
              <a:rPr lang="zh-TW" altLang="zh-TW" sz="2400" b="1" dirty="0">
                <a:latin typeface="微軟正黑體" panose="020B0604030504040204" pitchFamily="34" charset="-120"/>
                <a:ea typeface="微軟正黑體" panose="020B0604030504040204" pitchFamily="34" charset="-120"/>
              </a:rPr>
              <a:t>」按鈕</a:t>
            </a:r>
            <a:r>
              <a:rPr lang="zh-TW" altLang="en-US" sz="2400" b="1" dirty="0">
                <a:latin typeface="微軟正黑體" panose="020B0604030504040204" pitchFamily="34" charset="-120"/>
                <a:ea typeface="微軟正黑體" panose="020B0604030504040204" pitchFamily="34" charset="-120"/>
              </a:rPr>
              <a:t>，產生繳費帳號，列印繳費單及繳交資料</a:t>
            </a:r>
            <a:r>
              <a:rPr lang="zh-TW" altLang="zh-TW"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rotWithShape="1">
          <a:blip r:embed="rId4">
            <a:extLst>
              <a:ext uri="{28A0092B-C50C-407E-A947-70E740481C1C}">
                <a14:useLocalDpi xmlns:a14="http://schemas.microsoft.com/office/drawing/2010/main" val="0"/>
              </a:ext>
            </a:extLst>
          </a:blip>
          <a:srcRect t="33186" r="67615" b="38750"/>
          <a:stretch/>
        </p:blipFill>
        <p:spPr>
          <a:xfrm>
            <a:off x="1372344" y="2397031"/>
            <a:ext cx="3257408" cy="991403"/>
          </a:xfrm>
          <a:prstGeom prst="rect">
            <a:avLst/>
          </a:prstGeom>
          <a:ln>
            <a:solidFill>
              <a:srgbClr val="0033CC"/>
            </a:solidFill>
          </a:ln>
        </p:spPr>
      </p:pic>
      <p:sp>
        <p:nvSpPr>
          <p:cNvPr id="11" name="矩形 10"/>
          <p:cNvSpPr/>
          <p:nvPr/>
        </p:nvSpPr>
        <p:spPr>
          <a:xfrm>
            <a:off x="1372344" y="2961429"/>
            <a:ext cx="2159192" cy="3966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向右箭號 11"/>
          <p:cNvSpPr/>
          <p:nvPr/>
        </p:nvSpPr>
        <p:spPr bwMode="auto">
          <a:xfrm>
            <a:off x="4629752" y="2732796"/>
            <a:ext cx="720000"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4504" y="2388574"/>
            <a:ext cx="4258269" cy="838317"/>
          </a:xfrm>
          <a:prstGeom prst="rect">
            <a:avLst/>
          </a:prstGeom>
          <a:ln>
            <a:solidFill>
              <a:srgbClr val="0033CC"/>
            </a:solidFill>
          </a:ln>
        </p:spPr>
      </p:pic>
      <p:sp>
        <p:nvSpPr>
          <p:cNvPr id="15" name="Donut 39">
            <a:extLst>
              <a:ext uri="{FF2B5EF4-FFF2-40B4-BE49-F238E27FC236}">
                <a16:creationId xmlns:a16="http://schemas.microsoft.com/office/drawing/2014/main" id="{439297A1-2150-467C-8B3E-08A8C9E0E56F}"/>
              </a:ext>
            </a:extLst>
          </p:cNvPr>
          <p:cNvSpPr/>
          <p:nvPr/>
        </p:nvSpPr>
        <p:spPr>
          <a:xfrm>
            <a:off x="3351536" y="54599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Donut 39">
            <a:extLst>
              <a:ext uri="{FF2B5EF4-FFF2-40B4-BE49-F238E27FC236}">
                <a16:creationId xmlns:a16="http://schemas.microsoft.com/office/drawing/2014/main" id="{439297A1-2150-467C-8B3E-08A8C9E0E56F}"/>
              </a:ext>
            </a:extLst>
          </p:cNvPr>
          <p:cNvSpPr/>
          <p:nvPr/>
        </p:nvSpPr>
        <p:spPr>
          <a:xfrm>
            <a:off x="5194504" y="54599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7" name="向右箭號 16"/>
          <p:cNvSpPr/>
          <p:nvPr/>
        </p:nvSpPr>
        <p:spPr bwMode="auto">
          <a:xfrm>
            <a:off x="931399" y="3048682"/>
            <a:ext cx="396000"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8" name="群組 17"/>
          <p:cNvGrpSpPr/>
          <p:nvPr/>
        </p:nvGrpSpPr>
        <p:grpSpPr>
          <a:xfrm>
            <a:off x="92957" y="102749"/>
            <a:ext cx="2638581" cy="430887"/>
            <a:chOff x="92955" y="95168"/>
            <a:chExt cx="8589132" cy="1402627"/>
          </a:xfrm>
        </p:grpSpPr>
        <p:sp>
          <p:nvSpPr>
            <p:cNvPr id="1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3"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4" name="矩形 23"/>
          <p:cNvSpPr/>
          <p:nvPr/>
        </p:nvSpPr>
        <p:spPr>
          <a:xfrm>
            <a:off x="8828687" y="2745352"/>
            <a:ext cx="693684" cy="3966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98369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p:nvPr/>
        </p:nvSpPr>
        <p:spPr>
          <a:xfrm rot="16200000">
            <a:off x="8054902" y="21256"/>
            <a:ext cx="453607" cy="4720146"/>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200" b="1" dirty="0" smtClean="0">
                <a:solidFill>
                  <a:srgbClr val="0033CC"/>
                </a:solidFill>
                <a:latin typeface="微軟正黑體" panose="020B0604030504040204" pitchFamily="34" charset="-120"/>
                <a:ea typeface="微軟正黑體" panose="020B0604030504040204" pitchFamily="34" charset="-120"/>
              </a:rPr>
              <a:t>報名資料確認</a:t>
            </a:r>
            <a:r>
              <a:rPr lang="en-US" altLang="zh-TW" sz="3200" b="1" dirty="0" smtClean="0">
                <a:solidFill>
                  <a:srgbClr val="0033CC"/>
                </a:solidFill>
                <a:latin typeface="微軟正黑體" panose="020B0604030504040204" pitchFamily="34" charset="-120"/>
                <a:ea typeface="微軟正黑體" panose="020B0604030504040204" pitchFamily="34" charset="-120"/>
              </a:rPr>
              <a:t>(3/17)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矩形 2"/>
          <p:cNvSpPr>
            <a:spLocks noChangeArrowheads="1"/>
          </p:cNvSpPr>
          <p:nvPr/>
        </p:nvSpPr>
        <p:spPr bwMode="auto">
          <a:xfrm>
            <a:off x="961534" y="6065588"/>
            <a:ext cx="10689996" cy="707886"/>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000" b="1" dirty="0">
                <a:solidFill>
                  <a:srgbClr val="C00000"/>
                </a:solidFill>
                <a:latin typeface="微軟正黑體" panose="020B0604030504040204" pitchFamily="34" charset="-120"/>
                <a:ea typeface="微軟正黑體" panose="020B0604030504040204" pitchFamily="34" charset="-120"/>
              </a:rPr>
              <a:t>提醒</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編修完成後，即可點選</a:t>
            </a:r>
            <a:r>
              <a:rPr lang="zh-TW" altLang="zh-TW" sz="2000" b="1" dirty="0">
                <a:latin typeface="微軟正黑體" panose="020B0604030504040204" pitchFamily="34" charset="-120"/>
                <a:ea typeface="微軟正黑體" panose="020B0604030504040204" pitchFamily="34" charset="-120"/>
              </a:rPr>
              <a:t>「</a:t>
            </a:r>
            <a:r>
              <a:rPr lang="zh-TW" altLang="zh-TW" sz="2000" b="1" dirty="0">
                <a:solidFill>
                  <a:srgbClr val="C00000"/>
                </a:solidFill>
                <a:latin typeface="微軟正黑體" panose="020B0604030504040204" pitchFamily="34" charset="-120"/>
                <a:ea typeface="微軟正黑體" panose="020B0604030504040204" pitchFamily="34" charset="-120"/>
              </a:rPr>
              <a:t>報名資料確認</a:t>
            </a:r>
            <a:r>
              <a:rPr lang="zh-TW" altLang="en-US" sz="2000" b="1" dirty="0">
                <a:solidFill>
                  <a:srgbClr val="C00000"/>
                </a:solidFill>
                <a:latin typeface="微軟正黑體" panose="020B0604030504040204" pitchFamily="34" charset="-120"/>
                <a:ea typeface="微軟正黑體" panose="020B0604030504040204" pitchFamily="34" charset="-120"/>
              </a:rPr>
              <a:t>送出，產生繳費帳號</a:t>
            </a:r>
            <a:r>
              <a:rPr lang="zh-TW" altLang="zh-TW" sz="2000" b="1" dirty="0">
                <a:latin typeface="微軟正黑體" panose="020B0604030504040204" pitchFamily="34" charset="-120"/>
                <a:ea typeface="微軟正黑體" panose="020B0604030504040204" pitchFamily="34" charset="-120"/>
              </a:rPr>
              <a:t>」按鈕</a:t>
            </a:r>
            <a:r>
              <a:rPr lang="zh-TW" altLang="en-US" sz="2000" b="1" dirty="0">
                <a:latin typeface="微軟正黑體" panose="020B0604030504040204" pitchFamily="34" charset="-120"/>
                <a:ea typeface="微軟正黑體" panose="020B0604030504040204" pitchFamily="34" charset="-120"/>
              </a:rPr>
              <a:t>，完成報名流程</a:t>
            </a:r>
            <a:r>
              <a:rPr lang="zh-TW" altLang="en-US" sz="2000" b="1" dirty="0" smtClean="0">
                <a:latin typeface="微軟正黑體" panose="020B0604030504040204" pitchFamily="34" charset="-120"/>
                <a:ea typeface="微軟正黑體" panose="020B0604030504040204" pitchFamily="34" charset="-120"/>
              </a:rPr>
              <a:t>及</a:t>
            </a:r>
            <a:endParaRPr lang="en-US" altLang="zh-TW" sz="2000" b="1" dirty="0" smtClean="0">
              <a:latin typeface="微軟正黑體" panose="020B0604030504040204" pitchFamily="34" charset="-120"/>
              <a:ea typeface="微軟正黑體" panose="020B0604030504040204" pitchFamily="34" charset="-120"/>
            </a:endParaRPr>
          </a:p>
          <a:p>
            <a:pPr>
              <a:defRPr/>
            </a:pPr>
            <a:r>
              <a:rPr lang="en-US" altLang="zh-TW" sz="2000" b="1" dirty="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列印</a:t>
            </a:r>
            <a:r>
              <a:rPr lang="zh-TW" altLang="en-US" sz="2000" b="1" dirty="0">
                <a:latin typeface="微軟正黑體" panose="020B0604030504040204" pitchFamily="34" charset="-120"/>
                <a:ea typeface="微軟正黑體" panose="020B0604030504040204" pitchFamily="34" charset="-120"/>
              </a:rPr>
              <a:t>繳費單</a:t>
            </a:r>
            <a:r>
              <a:rPr lang="zh-TW" altLang="en-US" sz="2000" b="1" dirty="0" smtClean="0">
                <a:latin typeface="微軟正黑體" panose="020B0604030504040204" pitchFamily="34" charset="-120"/>
                <a:ea typeface="微軟正黑體" panose="020B0604030504040204" pitchFamily="34" charset="-120"/>
              </a:rPr>
              <a:t>、繳交資料</a:t>
            </a:r>
            <a:r>
              <a:rPr lang="zh-TW" altLang="zh-TW" sz="2000" b="1" dirty="0">
                <a:latin typeface="微軟正黑體" panose="020B0604030504040204" pitchFamily="34" charset="-120"/>
                <a:ea typeface="微軟正黑體" panose="020B0604030504040204" pitchFamily="34" charset="-120"/>
              </a:rPr>
              <a:t>。</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矩形 1"/>
          <p:cNvSpPr>
            <a:spLocks noChangeArrowheads="1"/>
          </p:cNvSpPr>
          <p:nvPr/>
        </p:nvSpPr>
        <p:spPr bwMode="auto">
          <a:xfrm>
            <a:off x="1087438" y="1208088"/>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zh-TW" sz="2800" b="1" dirty="0">
                <a:solidFill>
                  <a:srgbClr val="0070C0"/>
                </a:solidFill>
                <a:latin typeface="微軟正黑體" panose="020B0604030504040204" pitchFamily="34" charset="-120"/>
                <a:ea typeface="微軟正黑體" panose="020B0604030504040204" pitchFamily="34" charset="-120"/>
              </a:rPr>
              <a:t>報名資料確認</a:t>
            </a:r>
            <a:endParaRPr lang="en-US" altLang="zh-TW" sz="2800" b="1" dirty="0">
              <a:solidFill>
                <a:srgbClr val="0070C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t="540" b="24201"/>
          <a:stretch/>
        </p:blipFill>
        <p:spPr>
          <a:xfrm>
            <a:off x="1277332" y="3129699"/>
            <a:ext cx="10058400" cy="2765108"/>
          </a:xfrm>
          <a:prstGeom prst="rect">
            <a:avLst/>
          </a:prstGeom>
          <a:ln w="28575">
            <a:solidFill>
              <a:srgbClr val="0033CC"/>
            </a:solidFill>
          </a:ln>
        </p:spPr>
      </p:pic>
      <p:sp>
        <p:nvSpPr>
          <p:cNvPr id="9" name="矩形 8"/>
          <p:cNvSpPr/>
          <p:nvPr/>
        </p:nvSpPr>
        <p:spPr>
          <a:xfrm>
            <a:off x="1305613" y="5071131"/>
            <a:ext cx="2989613" cy="2644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內容版面配置區 3"/>
          <p:cNvSpPr>
            <a:spLocks noGrp="1"/>
          </p:cNvSpPr>
          <p:nvPr>
            <p:ph idx="1"/>
          </p:nvPr>
        </p:nvSpPr>
        <p:spPr>
          <a:xfrm>
            <a:off x="1087438" y="1842382"/>
            <a:ext cx="10250487" cy="1143000"/>
          </a:xfrm>
        </p:spPr>
        <p:txBody>
          <a:bodyPr>
            <a:normAutofit lnSpcReduction="10000"/>
          </a:bodyPr>
          <a:lstStyle/>
          <a:p>
            <a:pPr marL="0" indent="0" algn="just">
              <a:buFont typeface="Arial" panose="020B0604020202020204" pitchFamily="34" charset="0"/>
              <a:buNone/>
            </a:pPr>
            <a:r>
              <a:rPr lang="zh-TW" altLang="zh-TW" sz="2600" dirty="0" smtClean="0">
                <a:latin typeface="微軟正黑體" panose="020B0604030504040204" pitchFamily="34" charset="-120"/>
                <a:ea typeface="微軟正黑體" panose="020B0604030504040204" pitchFamily="34" charset="-120"/>
              </a:rPr>
              <a:t>報名資料確認如出現下列「</a:t>
            </a:r>
            <a:r>
              <a:rPr lang="zh-TW" altLang="zh-TW" sz="2600" b="1" dirty="0" smtClean="0">
                <a:solidFill>
                  <a:srgbClr val="C00000"/>
                </a:solidFill>
                <a:latin typeface="微軟正黑體" panose="020B0604030504040204" pitchFamily="34" charset="-120"/>
                <a:ea typeface="微軟正黑體" panose="020B0604030504040204" pitchFamily="34" charset="-120"/>
              </a:rPr>
              <a:t>尚有資料錯誤的學生，請至編修資料編修</a:t>
            </a:r>
            <a:r>
              <a:rPr lang="zh-TW" altLang="zh-TW" sz="2600" dirty="0" smtClean="0">
                <a:latin typeface="微軟正黑體" panose="020B0604030504040204" pitchFamily="34" charset="-120"/>
                <a:ea typeface="微軟正黑體" panose="020B0604030504040204" pitchFamily="34" charset="-120"/>
              </a:rPr>
              <a:t>」訊息，請依訊息提醒內容，參照</a:t>
            </a:r>
            <a:r>
              <a:rPr lang="zh-TW" altLang="en-US" sz="2600" b="1" u="sng" dirty="0" smtClean="0">
                <a:latin typeface="微軟正黑體" panose="020B0604030504040204" pitchFamily="34" charset="-120"/>
                <a:ea typeface="微軟正黑體" panose="020B0604030504040204" pitchFamily="34" charset="-120"/>
              </a:rPr>
              <a:t>「</a:t>
            </a:r>
            <a:r>
              <a:rPr lang="en-US" altLang="zh-TW" sz="2600" b="1" u="sng" dirty="0" smtClean="0">
                <a:latin typeface="微軟正黑體" panose="020B0604030504040204" pitchFamily="34" charset="-120"/>
                <a:ea typeface="微軟正黑體" panose="020B0604030504040204" pitchFamily="34" charset="-120"/>
              </a:rPr>
              <a:t>3</a:t>
            </a:r>
            <a:r>
              <a:rPr lang="zh-TW" altLang="en-US" sz="2600" b="1" u="sng" dirty="0" smtClean="0">
                <a:latin typeface="微軟正黑體" panose="020B0604030504040204" pitchFamily="34" charset="-120"/>
                <a:ea typeface="微軟正黑體" panose="020B0604030504040204" pitchFamily="34" charset="-120"/>
              </a:rPr>
              <a:t>、報名資料</a:t>
            </a:r>
            <a:r>
              <a:rPr lang="zh-TW" altLang="zh-TW" sz="2600" b="1" u="sng" dirty="0" smtClean="0">
                <a:latin typeface="微軟正黑體" panose="020B0604030504040204" pitchFamily="34" charset="-120"/>
                <a:ea typeface="微軟正黑體" panose="020B0604030504040204" pitchFamily="34" charset="-120"/>
              </a:rPr>
              <a:t>編修</a:t>
            </a:r>
            <a:r>
              <a:rPr lang="zh-TW" altLang="en-US" sz="2600" b="1" u="sng" dirty="0" smtClean="0">
                <a:latin typeface="微軟正黑體" panose="020B0604030504040204" pitchFamily="34" charset="-120"/>
                <a:ea typeface="微軟正黑體" panose="020B0604030504040204" pitchFamily="34" charset="-120"/>
              </a:rPr>
              <a:t>」操作方式</a:t>
            </a:r>
            <a:r>
              <a:rPr lang="zh-TW" altLang="zh-TW" sz="2600" dirty="0" smtClean="0">
                <a:latin typeface="微軟正黑體" panose="020B0604030504040204" pitchFamily="34" charset="-120"/>
                <a:ea typeface="微軟正黑體" panose="020B0604030504040204" pitchFamily="34" charset="-120"/>
              </a:rPr>
              <a:t>，再次進行報名資料編修作業。</a:t>
            </a:r>
            <a:endParaRPr lang="en-US" altLang="zh-TW" sz="2600" dirty="0" smtClean="0">
              <a:latin typeface="微軟正黑體" panose="020B0604030504040204" pitchFamily="34" charset="-120"/>
              <a:ea typeface="微軟正黑體" panose="020B0604030504040204" pitchFamily="34" charset="-120"/>
            </a:endParaRPr>
          </a:p>
        </p:txBody>
      </p:sp>
      <p:sp>
        <p:nvSpPr>
          <p:cNvPr id="12" name="向右箭號 11"/>
          <p:cNvSpPr/>
          <p:nvPr/>
        </p:nvSpPr>
        <p:spPr bwMode="auto">
          <a:xfrm>
            <a:off x="856592" y="5071131"/>
            <a:ext cx="396000"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4" name="群組 13"/>
          <p:cNvGrpSpPr/>
          <p:nvPr/>
        </p:nvGrpSpPr>
        <p:grpSpPr>
          <a:xfrm>
            <a:off x="92957" y="102749"/>
            <a:ext cx="2638581" cy="430887"/>
            <a:chOff x="92955" y="95168"/>
            <a:chExt cx="8589132" cy="1402627"/>
          </a:xfrm>
        </p:grpSpPr>
        <p:sp>
          <p:nvSpPr>
            <p:cNvPr id="15"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9"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1931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08519"/>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200" b="1" dirty="0" smtClean="0">
                <a:solidFill>
                  <a:srgbClr val="0033CC"/>
                </a:solidFill>
                <a:latin typeface="微軟正黑體" panose="020B0604030504040204" pitchFamily="34" charset="-120"/>
                <a:ea typeface="微軟正黑體" panose="020B0604030504040204" pitchFamily="34" charset="-120"/>
              </a:rPr>
              <a:t>列印繳費單</a:t>
            </a:r>
            <a:r>
              <a:rPr lang="en-US" altLang="zh-TW" sz="3200" b="1" dirty="0" smtClean="0">
                <a:solidFill>
                  <a:srgbClr val="0033CC"/>
                </a:solidFill>
                <a:latin typeface="微軟正黑體" panose="020B0604030504040204" pitchFamily="34" charset="-120"/>
                <a:ea typeface="微軟正黑體" panose="020B0604030504040204" pitchFamily="34" charset="-120"/>
              </a:rPr>
              <a:t>(4/17)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910" y="1051560"/>
            <a:ext cx="3899269" cy="5722303"/>
          </a:xfrm>
          <a:prstGeom prst="rect">
            <a:avLst/>
          </a:prstGeom>
          <a:ln w="28575">
            <a:solidFill>
              <a:srgbClr val="0033CC"/>
            </a:solidFill>
          </a:ln>
        </p:spPr>
      </p:pic>
      <p:sp>
        <p:nvSpPr>
          <p:cNvPr id="7" name="矩形 6"/>
          <p:cNvSpPr/>
          <p:nvPr/>
        </p:nvSpPr>
        <p:spPr>
          <a:xfrm>
            <a:off x="6762750" y="3313113"/>
            <a:ext cx="5051425" cy="1135062"/>
          </a:xfrm>
          <a:prstGeom prst="rect">
            <a:avLst/>
          </a:prstGeom>
          <a:solidFill>
            <a:srgbClr val="FFFFD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 name="矩形 7"/>
          <p:cNvSpPr/>
          <p:nvPr/>
        </p:nvSpPr>
        <p:spPr>
          <a:xfrm>
            <a:off x="6877050" y="1354138"/>
            <a:ext cx="5024438" cy="3059112"/>
          </a:xfrm>
          <a:prstGeom prst="rect">
            <a:avLst/>
          </a:prstGeom>
        </p:spPr>
        <p:txBody>
          <a:bodyPr>
            <a:spAutoFit/>
          </a:bodyPr>
          <a:lstStyle/>
          <a:p>
            <a:pPr eaLnBrk="1" fontAlgn="auto" hangingPunct="1">
              <a:lnSpc>
                <a:spcPct val="120000"/>
              </a:lnSpc>
              <a:spcBef>
                <a:spcPts val="0"/>
              </a:spcBef>
              <a:spcAft>
                <a:spcPts val="0"/>
              </a:spcAft>
              <a:defRPr/>
            </a:pPr>
            <a:r>
              <a:rPr lang="zh-TW" altLang="en-US" sz="3200" b="1" dirty="0">
                <a:solidFill>
                  <a:srgbClr val="0070C0"/>
                </a:solidFill>
                <a:latin typeface="微軟正黑體" panose="020B0604030504040204" pitchFamily="34" charset="-120"/>
                <a:ea typeface="微軟正黑體" panose="020B0604030504040204" pitchFamily="34" charset="-120"/>
              </a:rPr>
              <a:t>繳費單</a:t>
            </a:r>
            <a:r>
              <a:rPr lang="en-US" altLang="zh-TW" sz="2800" b="1" dirty="0">
                <a:solidFill>
                  <a:srgbClr val="0070C0"/>
                </a:solidFill>
                <a:latin typeface="微軟正黑體" panose="020B0604030504040204" pitchFamily="34" charset="-120"/>
                <a:ea typeface="微軟正黑體" panose="020B0604030504040204" pitchFamily="34" charset="-120"/>
              </a:rPr>
              <a:t/>
            </a:r>
            <a:br>
              <a:rPr lang="en-US" altLang="zh-TW" sz="2800" b="1" dirty="0">
                <a:solidFill>
                  <a:srgbClr val="0070C0"/>
                </a:solidFill>
                <a:latin typeface="微軟正黑體" panose="020B0604030504040204" pitchFamily="34" charset="-120"/>
                <a:ea typeface="微軟正黑體" panose="020B0604030504040204" pitchFamily="34" charset="-120"/>
              </a:rPr>
            </a:br>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繳費提醒</a:t>
            </a:r>
          </a:p>
          <a:p>
            <a:pPr marL="269875" indent="-269875" eaLnBrk="1" fontAlgn="auto" hangingPunct="1">
              <a:lnSpc>
                <a:spcPct val="120000"/>
              </a:lnSpc>
              <a:spcBef>
                <a:spcPts val="600"/>
              </a:spcBef>
              <a:spcAft>
                <a:spcPts val="1200"/>
              </a:spcAft>
              <a:defRPr/>
            </a:pPr>
            <a:r>
              <a:rPr lang="zh-TW" altLang="en-US" sz="2800" b="1" dirty="0">
                <a:latin typeface="微軟正黑體" panose="020B0604030504040204" pitchFamily="34" charset="-120"/>
                <a:ea typeface="微軟正黑體" panose="020B0604030504040204" pitchFamily="34" charset="-120"/>
              </a:rPr>
              <a:t>繳費「臨櫃或</a:t>
            </a:r>
            <a:r>
              <a:rPr lang="en-US" altLang="zh-TW" sz="2800" b="1" dirty="0">
                <a:latin typeface="微軟正黑體" panose="020B0604030504040204" pitchFamily="34" charset="-120"/>
                <a:ea typeface="微軟正黑體" panose="020B0604030504040204" pitchFamily="34" charset="-120"/>
              </a:rPr>
              <a:t>ATM</a:t>
            </a:r>
            <a:r>
              <a:rPr lang="zh-TW" altLang="en-US" sz="2800" b="1" dirty="0">
                <a:latin typeface="微軟正黑體" panose="020B0604030504040204" pitchFamily="34" charset="-120"/>
                <a:ea typeface="微軟正黑體" panose="020B0604030504040204" pitchFamily="34" charset="-120"/>
              </a:rPr>
              <a:t>轉帳繳費</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a:solidFill>
                <a:srgbClr val="7030A0"/>
              </a:solidFill>
              <a:latin typeface="微軟正黑體" panose="020B0604030504040204" pitchFamily="34" charset="-120"/>
              <a:ea typeface="微軟正黑體" panose="020B0604030504040204" pitchFamily="34" charset="-120"/>
            </a:endParaRPr>
          </a:p>
          <a:p>
            <a:pPr marL="182563" lvl="1" eaLnBrk="1" fontAlgn="auto" hangingPunct="1">
              <a:lnSpc>
                <a:spcPct val="120000"/>
              </a:lnSpc>
              <a:spcBef>
                <a:spcPts val="600"/>
              </a:spcBef>
              <a:spcAft>
                <a:spcPts val="600"/>
              </a:spcAft>
              <a:defRPr/>
            </a:pPr>
            <a:r>
              <a:rPr lang="zh-TW" altLang="en-US" sz="2800" b="1" dirty="0">
                <a:solidFill>
                  <a:srgbClr val="7030A0"/>
                </a:solidFill>
                <a:latin typeface="微軟正黑體" panose="020B0604030504040204" pitchFamily="34" charset="-120"/>
                <a:ea typeface="微軟正黑體" panose="020B0604030504040204" pitchFamily="34" charset="-120"/>
              </a:rPr>
              <a:t>報名費</a:t>
            </a:r>
            <a:r>
              <a:rPr lang="zh-TW" altLang="en-US" sz="2800" dirty="0">
                <a:latin typeface="微軟正黑體" panose="020B0604030504040204" pitchFamily="34" charset="-120"/>
                <a:ea typeface="微軟正黑體" panose="020B0604030504040204" pitchFamily="34" charset="-120"/>
              </a:rPr>
              <a:t>須於</a:t>
            </a:r>
            <a:r>
              <a:rPr lang="en-US" altLang="zh-TW" sz="2800" b="1" u="sng" dirty="0" smtClean="0">
                <a:solidFill>
                  <a:srgbClr val="C00000"/>
                </a:solidFill>
                <a:latin typeface="微軟正黑體" panose="020B0604030504040204" pitchFamily="34" charset="-120"/>
                <a:ea typeface="微軟正黑體" panose="020B0604030504040204" pitchFamily="34" charset="-120"/>
              </a:rPr>
              <a:t>110</a:t>
            </a:r>
            <a:r>
              <a:rPr lang="zh-TW" altLang="en-US" sz="2800" b="1" u="sng" dirty="0" smtClean="0">
                <a:solidFill>
                  <a:srgbClr val="C00000"/>
                </a:solidFill>
                <a:latin typeface="微軟正黑體" panose="020B0604030504040204" pitchFamily="34" charset="-120"/>
                <a:ea typeface="微軟正黑體" panose="020B0604030504040204" pitchFamily="34" charset="-120"/>
              </a:rPr>
              <a:t>年</a:t>
            </a:r>
            <a:r>
              <a:rPr lang="en-US" altLang="zh-TW" sz="2800" b="1" u="sng" dirty="0">
                <a:solidFill>
                  <a:srgbClr val="C00000"/>
                </a:solidFill>
                <a:latin typeface="微軟正黑體" panose="020B0604030504040204" pitchFamily="34" charset="-120"/>
                <a:ea typeface="微軟正黑體" panose="020B0604030504040204" pitchFamily="34" charset="-120"/>
              </a:rPr>
              <a:t>5</a:t>
            </a:r>
            <a:r>
              <a:rPr lang="zh-TW" altLang="en-US" sz="2800" b="1" u="sng" dirty="0">
                <a:solidFill>
                  <a:srgbClr val="C00000"/>
                </a:solidFill>
                <a:latin typeface="微軟正黑體" panose="020B0604030504040204" pitchFamily="34" charset="-120"/>
                <a:ea typeface="微軟正黑體" panose="020B0604030504040204" pitchFamily="34" charset="-120"/>
              </a:rPr>
              <a:t>月</a:t>
            </a:r>
            <a:r>
              <a:rPr lang="en-US" altLang="zh-TW" sz="2800" b="1" u="sng" dirty="0" smtClean="0">
                <a:solidFill>
                  <a:srgbClr val="C00000"/>
                </a:solidFill>
                <a:latin typeface="微軟正黑體" panose="020B0604030504040204" pitchFamily="34" charset="-120"/>
                <a:ea typeface="微軟正黑體" panose="020B0604030504040204" pitchFamily="34" charset="-120"/>
              </a:rPr>
              <a:t>21</a:t>
            </a:r>
            <a:r>
              <a:rPr lang="zh-TW" altLang="en-US" sz="2800" b="1" u="sng" dirty="0" smtClean="0">
                <a:solidFill>
                  <a:srgbClr val="C00000"/>
                </a:solidFill>
                <a:latin typeface="微軟正黑體" panose="020B0604030504040204" pitchFamily="34" charset="-120"/>
                <a:ea typeface="微軟正黑體" panose="020B0604030504040204" pitchFamily="34" charset="-120"/>
              </a:rPr>
              <a:t>日</a:t>
            </a:r>
            <a:r>
              <a:rPr lang="en-US" altLang="zh-TW" sz="2800" b="1" u="sng" dirty="0">
                <a:solidFill>
                  <a:srgbClr val="C00000"/>
                </a:solidFill>
                <a:latin typeface="微軟正黑體" panose="020B0604030504040204" pitchFamily="34" charset="-120"/>
                <a:ea typeface="微軟正黑體" panose="020B0604030504040204" pitchFamily="34" charset="-120"/>
              </a:rPr>
              <a:t>15:00</a:t>
            </a:r>
            <a:r>
              <a:rPr lang="zh-TW" altLang="en-US" sz="2800" b="1" u="sng" dirty="0">
                <a:solidFill>
                  <a:srgbClr val="C00000"/>
                </a:solidFill>
                <a:latin typeface="微軟正黑體" panose="020B0604030504040204" pitchFamily="34" charset="-120"/>
                <a:ea typeface="微軟正黑體" panose="020B0604030504040204" pitchFamily="34" charset="-120"/>
              </a:rPr>
              <a:t>前完成</a:t>
            </a:r>
            <a:r>
              <a:rPr lang="zh-TW" altLang="en-US" sz="2800" b="1" u="sng" dirty="0" smtClean="0">
                <a:solidFill>
                  <a:srgbClr val="C00000"/>
                </a:solidFill>
                <a:latin typeface="微軟正黑體" panose="020B0604030504040204" pitchFamily="34" charset="-120"/>
                <a:ea typeface="微軟正黑體" panose="020B0604030504040204" pitchFamily="34" charset="-120"/>
              </a:rPr>
              <a:t>繳費</a:t>
            </a:r>
            <a:endParaRPr lang="en-US" altLang="zh-TW" sz="2800" b="1" dirty="0">
              <a:solidFill>
                <a:srgbClr val="C00000"/>
              </a:solidFill>
              <a:latin typeface="微軟正黑體" panose="020B0604030504040204" pitchFamily="34" charset="-120"/>
              <a:ea typeface="微軟正黑體" panose="020B0604030504040204" pitchFamily="34" charset="-120"/>
            </a:endParaRPr>
          </a:p>
        </p:txBody>
      </p:sp>
      <p:sp>
        <p:nvSpPr>
          <p:cNvPr id="9" name="五角星形 8"/>
          <p:cNvSpPr/>
          <p:nvPr/>
        </p:nvSpPr>
        <p:spPr>
          <a:xfrm rot="19862931">
            <a:off x="6624638" y="3221038"/>
            <a:ext cx="449262" cy="454025"/>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10" name="矩形 9"/>
          <p:cNvSpPr/>
          <p:nvPr/>
        </p:nvSpPr>
        <p:spPr>
          <a:xfrm>
            <a:off x="4097656" y="1594789"/>
            <a:ext cx="1411604" cy="5540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4"/>
          <p:cNvSpPr>
            <a:spLocks noChangeArrowheads="1"/>
          </p:cNvSpPr>
          <p:nvPr/>
        </p:nvSpPr>
        <p:spPr bwMode="auto">
          <a:xfrm>
            <a:off x="1273149" y="3038646"/>
            <a:ext cx="4931965" cy="1385887"/>
          </a:xfrm>
          <a:prstGeom prst="rect">
            <a:avLst/>
          </a:prstGeom>
          <a:solidFill>
            <a:srgbClr val="FFE5E5"/>
          </a:solidFill>
          <a:ln w="2857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sz="2800" b="1" dirty="0">
                <a:solidFill>
                  <a:srgbClr val="C00000"/>
                </a:solidFill>
                <a:latin typeface="微軟正黑體" panose="020B0604030504040204" pitchFamily="34" charset="-120"/>
                <a:ea typeface="微軟正黑體" panose="020B0604030504040204" pitchFamily="34" charset="-120"/>
              </a:rPr>
              <a:t>實繳報名費為已扣除國中學校</a:t>
            </a:r>
            <a:r>
              <a:rPr lang="en-US" altLang="zh-TW" sz="2800" b="1" dirty="0">
                <a:solidFill>
                  <a:srgbClr val="C00000"/>
                </a:solidFill>
                <a:latin typeface="微軟正黑體" panose="020B0604030504040204" pitchFamily="34" charset="-120"/>
                <a:ea typeface="微軟正黑體" panose="020B0604030504040204" pitchFamily="34" charset="-120"/>
              </a:rPr>
              <a:t/>
            </a:r>
            <a:br>
              <a:rPr lang="en-US" altLang="zh-TW" sz="2800" b="1" dirty="0">
                <a:solidFill>
                  <a:srgbClr val="C00000"/>
                </a:solidFill>
                <a:latin typeface="微軟正黑體" panose="020B0604030504040204" pitchFamily="34" charset="-120"/>
                <a:ea typeface="微軟正黑體" panose="020B0604030504040204" pitchFamily="34" charset="-120"/>
              </a:rPr>
            </a:br>
            <a:r>
              <a:rPr lang="zh-TW" altLang="en-US" sz="2800" b="1" dirty="0">
                <a:solidFill>
                  <a:srgbClr val="C00000"/>
                </a:solidFill>
                <a:latin typeface="微軟正黑體" panose="020B0604030504040204" pitchFamily="34" charset="-120"/>
                <a:ea typeface="微軟正黑體" panose="020B0604030504040204" pitchFamily="34" charset="-120"/>
              </a:rPr>
              <a:t>作業費（作業費每人</a:t>
            </a:r>
            <a:r>
              <a:rPr lang="en-US" altLang="zh-TW" sz="2800" b="1" dirty="0">
                <a:solidFill>
                  <a:srgbClr val="C00000"/>
                </a:solidFill>
                <a:latin typeface="微軟正黑體" panose="020B0604030504040204" pitchFamily="34" charset="-120"/>
                <a:ea typeface="微軟正黑體" panose="020B0604030504040204" pitchFamily="34" charset="-120"/>
              </a:rPr>
              <a:t>50</a:t>
            </a:r>
            <a:r>
              <a:rPr lang="zh-TW" altLang="en-US" sz="2800" b="1" dirty="0">
                <a:solidFill>
                  <a:srgbClr val="C00000"/>
                </a:solidFill>
                <a:latin typeface="微軟正黑體" panose="020B0604030504040204" pitchFamily="34" charset="-120"/>
                <a:ea typeface="微軟正黑體" panose="020B0604030504040204" pitchFamily="34" charset="-120"/>
              </a:rPr>
              <a:t>元）之</a:t>
            </a:r>
            <a:r>
              <a:rPr lang="en-US" altLang="zh-TW" sz="2800" b="1" dirty="0">
                <a:solidFill>
                  <a:srgbClr val="C00000"/>
                </a:solidFill>
                <a:latin typeface="微軟正黑體" panose="020B0604030504040204" pitchFamily="34" charset="-120"/>
                <a:ea typeface="微軟正黑體" panose="020B0604030504040204" pitchFamily="34" charset="-120"/>
              </a:rPr>
              <a:t/>
            </a:r>
            <a:br>
              <a:rPr lang="en-US" altLang="zh-TW" sz="2800" b="1" dirty="0">
                <a:solidFill>
                  <a:srgbClr val="C00000"/>
                </a:solidFill>
                <a:latin typeface="微軟正黑體" panose="020B0604030504040204" pitchFamily="34" charset="-120"/>
                <a:ea typeface="微軟正黑體" panose="020B0604030504040204" pitchFamily="34" charset="-120"/>
              </a:rPr>
            </a:br>
            <a:r>
              <a:rPr lang="zh-TW" altLang="en-US" sz="2800" b="1" dirty="0">
                <a:solidFill>
                  <a:srgbClr val="C00000"/>
                </a:solidFill>
                <a:latin typeface="微軟正黑體" panose="020B0604030504040204" pitchFamily="34" charset="-120"/>
                <a:ea typeface="微軟正黑體" panose="020B0604030504040204" pitchFamily="34" charset="-120"/>
              </a:rPr>
              <a:t>應繳金額。</a:t>
            </a:r>
          </a:p>
        </p:txBody>
      </p:sp>
      <p:sp>
        <p:nvSpPr>
          <p:cNvPr id="12" name="矩形 11"/>
          <p:cNvSpPr/>
          <p:nvPr/>
        </p:nvSpPr>
        <p:spPr>
          <a:xfrm>
            <a:off x="2524137" y="2489692"/>
            <a:ext cx="1193193" cy="1589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3" name="直線單箭頭接點 12"/>
          <p:cNvCxnSpPr/>
          <p:nvPr/>
        </p:nvCxnSpPr>
        <p:spPr>
          <a:xfrm rot="5400000" flipV="1">
            <a:off x="4142945" y="2788356"/>
            <a:ext cx="4680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92957" y="102749"/>
            <a:ext cx="2638581" cy="430887"/>
            <a:chOff x="92955" y="95168"/>
            <a:chExt cx="8589132" cy="1402627"/>
          </a:xfrm>
        </p:grpSpPr>
        <p:sp>
          <p:nvSpPr>
            <p:cNvPr id="15"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9"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0" name="矩形 2"/>
          <p:cNvSpPr>
            <a:spLocks noChangeArrowheads="1"/>
          </p:cNvSpPr>
          <p:nvPr/>
        </p:nvSpPr>
        <p:spPr bwMode="auto">
          <a:xfrm>
            <a:off x="5921217" y="5647589"/>
            <a:ext cx="5630565" cy="95410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800" b="1" dirty="0" smtClean="0">
                <a:solidFill>
                  <a:srgbClr val="C00000"/>
                </a:solidFill>
                <a:latin typeface="微軟正黑體" panose="020B0604030504040204" pitchFamily="34" charset="-120"/>
                <a:ea typeface="微軟正黑體" panose="020B0604030504040204" pitchFamily="34" charset="-120"/>
              </a:rPr>
              <a:t>注意：</a:t>
            </a:r>
            <a:r>
              <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請確認</a:t>
            </a:r>
            <a:r>
              <a:rPr lang="zh-TW" altLang="en-US" sz="28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繳費帳號</a:t>
            </a:r>
            <a:r>
              <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8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列印繳費單</a:t>
            </a:r>
            <a:r>
              <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」之帳號相符。</a:t>
            </a:r>
            <a:endPar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3813899" y="2342667"/>
            <a:ext cx="1193193" cy="1933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61347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p:cNvGrpSpPr/>
          <p:nvPr/>
        </p:nvGrpSpPr>
        <p:grpSpPr>
          <a:xfrm>
            <a:off x="6483835" y="4160942"/>
            <a:ext cx="5334467" cy="1219858"/>
            <a:chOff x="6652001" y="4160942"/>
            <a:chExt cx="5334467" cy="1219858"/>
          </a:xfrm>
        </p:grpSpPr>
        <p:sp>
          <p:nvSpPr>
            <p:cNvPr id="16" name="矩形 15"/>
            <p:cNvSpPr/>
            <p:nvPr/>
          </p:nvSpPr>
          <p:spPr>
            <a:xfrm>
              <a:off x="6652001" y="4563639"/>
              <a:ext cx="5332412" cy="817161"/>
            </a:xfrm>
            <a:prstGeom prst="rect">
              <a:avLst/>
            </a:prstGeom>
            <a:solidFill>
              <a:srgbClr val="FFFFD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10467396" y="4160942"/>
              <a:ext cx="1519072" cy="402698"/>
            </a:xfrm>
            <a:prstGeom prst="rect">
              <a:avLst/>
            </a:prstGeom>
            <a:solidFill>
              <a:srgbClr val="FFFFD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5" name="標題 1"/>
          <p:cNvSpPr txBox="1">
            <a:spLocks/>
          </p:cNvSpPr>
          <p:nvPr/>
        </p:nvSpPr>
        <p:spPr>
          <a:xfrm>
            <a:off x="663417" y="3864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200" b="1" dirty="0" smtClean="0">
                <a:solidFill>
                  <a:srgbClr val="0033CC"/>
                </a:solidFill>
                <a:latin typeface="微軟正黑體" panose="020B0604030504040204" pitchFamily="34" charset="-120"/>
                <a:ea typeface="微軟正黑體" panose="020B0604030504040204" pitchFamily="34" charset="-120"/>
              </a:rPr>
              <a:t>列印繳費單</a:t>
            </a:r>
            <a:r>
              <a:rPr lang="en-US" altLang="zh-TW" sz="3200" b="1" dirty="0" smtClean="0">
                <a:solidFill>
                  <a:srgbClr val="0033CC"/>
                </a:solidFill>
                <a:latin typeface="微軟正黑體" panose="020B0604030504040204" pitchFamily="34" charset="-120"/>
                <a:ea typeface="微軟正黑體" panose="020B0604030504040204" pitchFamily="34" charset="-120"/>
              </a:rPr>
              <a:t>(5/17)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710" y="962431"/>
            <a:ext cx="3998410" cy="5809844"/>
          </a:xfrm>
          <a:prstGeom prst="rect">
            <a:avLst/>
          </a:prstGeom>
          <a:ln w="28575">
            <a:solidFill>
              <a:srgbClr val="0033CC"/>
            </a:solidFill>
          </a:ln>
        </p:spPr>
      </p:pic>
      <p:sp>
        <p:nvSpPr>
          <p:cNvPr id="7" name="矩形 6"/>
          <p:cNvSpPr/>
          <p:nvPr/>
        </p:nvSpPr>
        <p:spPr bwMode="auto">
          <a:xfrm>
            <a:off x="1657710" y="4092182"/>
            <a:ext cx="2257425" cy="1825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2" name="群組 11"/>
          <p:cNvGrpSpPr/>
          <p:nvPr/>
        </p:nvGrpSpPr>
        <p:grpSpPr>
          <a:xfrm>
            <a:off x="6378108" y="1032468"/>
            <a:ext cx="5450355" cy="4299319"/>
            <a:chOff x="6378108" y="1032468"/>
            <a:chExt cx="5450355" cy="4299319"/>
          </a:xfrm>
        </p:grpSpPr>
        <p:sp>
          <p:nvSpPr>
            <p:cNvPr id="9" name="矩形 8"/>
            <p:cNvSpPr/>
            <p:nvPr/>
          </p:nvSpPr>
          <p:spPr>
            <a:xfrm>
              <a:off x="6380163" y="1032468"/>
              <a:ext cx="5448300" cy="2942344"/>
            </a:xfrm>
            <a:prstGeom prst="rect">
              <a:avLst/>
            </a:prstGeom>
          </p:spPr>
          <p:txBody>
            <a:bodyPr>
              <a:spAutoFit/>
            </a:bodyPr>
            <a:lstStyle/>
            <a:p>
              <a:pPr eaLnBrk="1" fontAlgn="auto" hangingPunct="1">
                <a:lnSpc>
                  <a:spcPct val="120000"/>
                </a:lnSpc>
                <a:spcBef>
                  <a:spcPts val="0"/>
                </a:spcBef>
                <a:spcAft>
                  <a:spcPts val="0"/>
                </a:spcAft>
                <a:defRPr/>
              </a:pPr>
              <a:r>
                <a:rPr lang="zh-TW" altLang="en-US" sz="2800" b="1" dirty="0">
                  <a:solidFill>
                    <a:srgbClr val="0070C0"/>
                  </a:solidFill>
                  <a:latin typeface="微軟正黑體" panose="020B0604030504040204" pitchFamily="34" charset="-120"/>
                  <a:ea typeface="微軟正黑體" panose="020B0604030504040204" pitchFamily="34" charset="-120"/>
                </a:rPr>
                <a:t>繳費單</a:t>
              </a:r>
              <a:r>
                <a:rPr lang="en-US" altLang="zh-TW" sz="2800" b="1" dirty="0">
                  <a:solidFill>
                    <a:srgbClr val="0070C0"/>
                  </a:solidFill>
                  <a:latin typeface="微軟正黑體" panose="020B0604030504040204" pitchFamily="34" charset="-120"/>
                  <a:ea typeface="微軟正黑體" panose="020B0604030504040204" pitchFamily="34" charset="-120"/>
                </a:rPr>
                <a:t/>
              </a:r>
              <a:br>
                <a:rPr lang="en-US" altLang="zh-TW" sz="2800" b="1" dirty="0">
                  <a:solidFill>
                    <a:srgbClr val="0070C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繳費</a:t>
              </a:r>
              <a:r>
                <a:rPr lang="zh-TW" altLang="en-US" sz="2400" b="1" dirty="0" smtClean="0">
                  <a:solidFill>
                    <a:srgbClr val="C00000"/>
                  </a:solidFill>
                  <a:latin typeface="微軟正黑體" panose="020B0604030504040204" pitchFamily="34" charset="-120"/>
                  <a:ea typeface="微軟正黑體" panose="020B0604030504040204" pitchFamily="34" charset="-120"/>
                </a:rPr>
                <a:t>提醒</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algn="just" eaLnBrk="1" fontAlgn="auto" hangingPunct="1">
                <a:lnSpc>
                  <a:spcPct val="120000"/>
                </a:lnSpc>
                <a:spcBef>
                  <a:spcPts val="0"/>
                </a:spcBef>
                <a:spcAft>
                  <a:spcPts val="0"/>
                </a:spcAft>
                <a:defRPr/>
              </a:pPr>
              <a:r>
                <a:rPr lang="zh-TW" altLang="en-US" sz="2400" dirty="0" smtClean="0">
                  <a:latin typeface="微軟正黑體" panose="020B0604030504040204" pitchFamily="34" charset="-120"/>
                  <a:ea typeface="微軟正黑體" panose="020B0604030504040204" pitchFamily="34" charset="-120"/>
                </a:rPr>
                <a:t>已</a:t>
              </a:r>
              <a:r>
                <a:rPr lang="zh-TW" altLang="en-US" sz="2400" dirty="0">
                  <a:latin typeface="微軟正黑體" panose="020B0604030504040204" pitchFamily="34" charset="-120"/>
                  <a:ea typeface="微軟正黑體" panose="020B0604030504040204" pitchFamily="34" charset="-120"/>
                </a:rPr>
                <a:t>完成「報名確認」且</a:t>
              </a:r>
              <a:r>
                <a:rPr lang="zh-TW" altLang="en-US" sz="2400" b="1" dirty="0">
                  <a:solidFill>
                    <a:srgbClr val="FF0000"/>
                  </a:solidFill>
                  <a:latin typeface="微軟正黑體" panose="020B0604030504040204" pitchFamily="34" charset="-120"/>
                  <a:ea typeface="微軟正黑體" panose="020B0604030504040204" pitchFamily="34" charset="-120"/>
                </a:rPr>
                <a:t>尚未</a:t>
              </a:r>
              <a:r>
                <a:rPr lang="zh-TW" altLang="en-US" sz="2400" dirty="0">
                  <a:latin typeface="微軟正黑體" panose="020B0604030504040204" pitchFamily="34" charset="-120"/>
                  <a:ea typeface="微軟正黑體" panose="020B0604030504040204" pitchFamily="34" charset="-120"/>
                </a:rPr>
                <a:t>至臨櫃或</a:t>
              </a:r>
              <a:r>
                <a:rPr lang="en-US" altLang="zh-TW" sz="2400" dirty="0">
                  <a:latin typeface="微軟正黑體" panose="020B0604030504040204" pitchFamily="34" charset="-120"/>
                  <a:ea typeface="微軟正黑體" panose="020B0604030504040204" pitchFamily="34" charset="-120"/>
                </a:rPr>
                <a:t>ATM</a:t>
              </a:r>
              <a:r>
                <a:rPr lang="zh-TW" altLang="en-US" sz="2400" dirty="0">
                  <a:latin typeface="微軟正黑體" panose="020B0604030504040204" pitchFamily="34" charset="-120"/>
                  <a:ea typeface="微軟正黑體" panose="020B0604030504040204" pitchFamily="34" charset="-120"/>
                </a:rPr>
                <a:t>繳費前，發現</a:t>
              </a:r>
              <a:r>
                <a:rPr lang="zh-TW" altLang="en-US" sz="2400" u="sng" dirty="0">
                  <a:solidFill>
                    <a:srgbClr val="FF0000"/>
                  </a:solidFill>
                  <a:latin typeface="微軟正黑體" panose="020B0604030504040204" pitchFamily="34" charset="-120"/>
                  <a:ea typeface="微軟正黑體" panose="020B0604030504040204" pitchFamily="34" charset="-120"/>
                </a:rPr>
                <a:t>報名人數及減免資格</a:t>
              </a:r>
              <a:r>
                <a:rPr lang="zh-TW" altLang="en-US" sz="2400" dirty="0">
                  <a:latin typeface="微軟正黑體" panose="020B0604030504040204" pitchFamily="34" charset="-120"/>
                  <a:ea typeface="微軟正黑體" panose="020B0604030504040204" pitchFamily="34" charset="-120"/>
                </a:rPr>
                <a:t>仍有誤，須修正</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69875" indent="-269875" algn="just" eaLnBrk="1" fontAlgn="auto" hangingPunct="1">
                <a:lnSpc>
                  <a:spcPct val="110000"/>
                </a:lnSpc>
                <a:spcBef>
                  <a:spcPts val="1200"/>
                </a:spcBef>
                <a:spcAft>
                  <a:spcPts val="1200"/>
                </a:spcAft>
                <a:defRPr/>
              </a:pPr>
              <a:endParaRPr lang="en-US" altLang="zh-TW" sz="2400" dirty="0">
                <a:latin typeface="微軟正黑體" panose="020B0604030504040204" pitchFamily="34" charset="-120"/>
                <a:ea typeface="微軟正黑體" panose="020B0604030504040204" pitchFamily="34" charset="-120"/>
              </a:endParaRPr>
            </a:p>
          </p:txBody>
        </p:sp>
        <p:sp>
          <p:nvSpPr>
            <p:cNvPr id="10" name="文字方塊 4"/>
            <p:cNvSpPr txBox="1">
              <a:spLocks noChangeArrowheads="1"/>
            </p:cNvSpPr>
            <p:nvPr/>
          </p:nvSpPr>
          <p:spPr bwMode="auto">
            <a:xfrm>
              <a:off x="6378108" y="3392795"/>
              <a:ext cx="533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sz="2400" dirty="0" smtClean="0">
                  <a:latin typeface="微軟正黑體" panose="020B0604030504040204" pitchFamily="34" charset="-120"/>
                  <a:ea typeface="微軟正黑體" panose="020B0604030504040204" pitchFamily="34" charset="-120"/>
                </a:rPr>
                <a:t>請至「</a:t>
              </a:r>
              <a:r>
                <a:rPr lang="zh-TW" altLang="en-US" sz="2400" b="1" dirty="0" smtClean="0">
                  <a:solidFill>
                    <a:srgbClr val="0070C0"/>
                  </a:solidFill>
                  <a:latin typeface="微軟正黑體" panose="020B0604030504040204" pitchFamily="34" charset="-120"/>
                  <a:ea typeface="微軟正黑體" panose="020B0604030504040204" pitchFamily="34" charset="-120"/>
                </a:rPr>
                <a:t>報名資料編修</a:t>
              </a:r>
              <a:r>
                <a:rPr lang="zh-TW" altLang="en-US" sz="2400" dirty="0" smtClean="0">
                  <a:latin typeface="微軟正黑體" panose="020B0604030504040204" pitchFamily="34" charset="-120"/>
                  <a:ea typeface="微軟正黑體" panose="020B0604030504040204" pitchFamily="34" charset="-120"/>
                </a:rPr>
                <a:t>」編修正確資料後，再至「</a:t>
              </a:r>
              <a:r>
                <a:rPr lang="zh-TW" altLang="en-US" sz="2400" b="1" dirty="0" smtClean="0">
                  <a:solidFill>
                    <a:srgbClr val="FF0000"/>
                  </a:solidFill>
                  <a:latin typeface="微軟正黑體" panose="020B0604030504040204" pitchFamily="34" charset="-120"/>
                  <a:ea typeface="微軟正黑體" panose="020B0604030504040204" pitchFamily="34" charset="-120"/>
                </a:rPr>
                <a:t>報名資料確認送出及列印</a:t>
              </a:r>
              <a:r>
                <a:rPr lang="zh-TW" altLang="en-US" sz="2400" dirty="0" smtClean="0">
                  <a:latin typeface="微軟正黑體" panose="020B0604030504040204" pitchFamily="34" charset="-120"/>
                  <a:ea typeface="微軟正黑體" panose="020B0604030504040204" pitchFamily="34" charset="-120"/>
                </a:rPr>
                <a:t>」點選「                              」，</a:t>
              </a:r>
              <a:r>
                <a:rPr lang="zh-TW" altLang="en-US" sz="2400" u="sng" dirty="0" smtClean="0">
                  <a:solidFill>
                    <a:srgbClr val="C00000"/>
                  </a:solidFill>
                  <a:latin typeface="微軟正黑體" panose="020B0604030504040204" pitchFamily="34" charset="-120"/>
                  <a:ea typeface="微軟正黑體" panose="020B0604030504040204" pitchFamily="34" charset="-120"/>
                </a:rPr>
                <a:t>報名系統將產生新的繳費帳號，請務必重新列印繳費通知單，使用新繳費帳號繳款。</a:t>
              </a:r>
              <a:endParaRPr lang="zh-TW" altLang="en-US" sz="2000" dirty="0">
                <a:solidFill>
                  <a:srgbClr val="C00000"/>
                </a:solidFill>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rotWithShape="1">
            <a:blip r:embed="rId4">
              <a:extLst>
                <a:ext uri="{28A0092B-C50C-407E-A947-70E740481C1C}">
                  <a14:useLocalDpi xmlns:a14="http://schemas.microsoft.com/office/drawing/2010/main" val="0"/>
                </a:ext>
              </a:extLst>
            </a:blip>
            <a:srcRect t="48971" r="78618" b="40356"/>
            <a:stretch/>
          </p:blipFill>
          <p:spPr>
            <a:xfrm>
              <a:off x="7487892" y="4179178"/>
              <a:ext cx="2150719" cy="377072"/>
            </a:xfrm>
            <a:prstGeom prst="rect">
              <a:avLst/>
            </a:prstGeom>
          </p:spPr>
        </p:pic>
      </p:grpSp>
      <p:sp>
        <p:nvSpPr>
          <p:cNvPr id="14" name="矩形 2"/>
          <p:cNvSpPr>
            <a:spLocks noChangeArrowheads="1"/>
          </p:cNvSpPr>
          <p:nvPr/>
        </p:nvSpPr>
        <p:spPr bwMode="auto">
          <a:xfrm>
            <a:off x="5831367" y="5507467"/>
            <a:ext cx="5842146" cy="1015663"/>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defRPr/>
            </a:pPr>
            <a:r>
              <a:rPr lang="zh-TW" altLang="en-US" sz="20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注    意</a:t>
            </a:r>
            <a:r>
              <a:rPr lang="en-US" altLang="zh-TW" sz="20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a:t>
            </a:r>
          </a:p>
          <a:p>
            <a:pPr>
              <a:defRPr/>
            </a:pPr>
            <a:r>
              <a:rPr lang="zh-TW" altLang="en-US" sz="20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須以最新產出的繳費帳號繳費。</a:t>
            </a:r>
            <a:endParaRPr lang="en-US" altLang="zh-TW" sz="2000" b="1" dirty="0">
              <a:solidFill>
                <a:schemeClr val="bg1"/>
              </a:solidFill>
              <a:effectLst>
                <a:glow rad="88900">
                  <a:srgbClr val="FF0000"/>
                </a:glow>
              </a:effectLst>
              <a:latin typeface="微軟正黑體" panose="020B0604030504040204" pitchFamily="34" charset="-120"/>
              <a:ea typeface="微軟正黑體" panose="020B0604030504040204" pitchFamily="34" charset="-120"/>
            </a:endParaRPr>
          </a:p>
          <a:p>
            <a:pPr>
              <a:defRPr/>
            </a:pPr>
            <a:r>
              <a:rPr lang="zh-TW" altLang="en-US" sz="20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若以舊帳號繳費，造成繳款失敗，將導致報名</a:t>
            </a:r>
            <a:r>
              <a:rPr lang="zh-TW" altLang="en-US" sz="2000" b="1" dirty="0" smtClean="0">
                <a:solidFill>
                  <a:schemeClr val="bg1"/>
                </a:solidFill>
                <a:effectLst>
                  <a:glow rad="88900">
                    <a:srgbClr val="FF0000"/>
                  </a:glow>
                </a:effectLst>
                <a:latin typeface="微軟正黑體" panose="020B0604030504040204" pitchFamily="34" charset="-120"/>
                <a:ea typeface="微軟正黑體" panose="020B0604030504040204" pitchFamily="34" charset="-120"/>
              </a:rPr>
              <a:t>失敗</a:t>
            </a:r>
            <a:endParaRPr lang="zh-TW" altLang="en-US" sz="2000" b="1" dirty="0">
              <a:solidFill>
                <a:schemeClr val="bg1"/>
              </a:solidFill>
              <a:effectLst>
                <a:glow rad="88900">
                  <a:srgbClr val="FF0000"/>
                </a:glow>
              </a:effectLst>
              <a:latin typeface="微軟正黑體" panose="020B0604030504040204" pitchFamily="34" charset="-120"/>
              <a:ea typeface="微軟正黑體" panose="020B0604030504040204" pitchFamily="34" charset="-120"/>
            </a:endParaRPr>
          </a:p>
        </p:txBody>
      </p:sp>
      <p:cxnSp>
        <p:nvCxnSpPr>
          <p:cNvPr id="8" name="直線單箭頭接點 7"/>
          <p:cNvCxnSpPr/>
          <p:nvPr/>
        </p:nvCxnSpPr>
        <p:spPr bwMode="auto">
          <a:xfrm>
            <a:off x="3915135" y="4265220"/>
            <a:ext cx="2200771" cy="143518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群組 14"/>
          <p:cNvGrpSpPr/>
          <p:nvPr/>
        </p:nvGrpSpPr>
        <p:grpSpPr>
          <a:xfrm>
            <a:off x="92957" y="102749"/>
            <a:ext cx="2638581" cy="430887"/>
            <a:chOff x="92955" y="95168"/>
            <a:chExt cx="8589132" cy="1402627"/>
          </a:xfrm>
        </p:grpSpPr>
        <p:sp>
          <p:nvSpPr>
            <p:cNvPr id="1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3"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4"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69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82603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p:nvPr/>
        </p:nvSpPr>
        <p:spPr>
          <a:xfrm rot="16200000">
            <a:off x="5878133" y="-2792903"/>
            <a:ext cx="435733" cy="12192000"/>
          </a:xfrm>
          <a:prstGeom prst="rect">
            <a:avLst/>
          </a:prstGeom>
          <a:solidFill>
            <a:srgbClr val="FBCE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內容版面配置區 2"/>
          <p:cNvSpPr>
            <a:spLocks noGrp="1"/>
          </p:cNvSpPr>
          <p:nvPr>
            <p:ph idx="1"/>
          </p:nvPr>
        </p:nvSpPr>
        <p:spPr>
          <a:xfrm>
            <a:off x="838200" y="953208"/>
            <a:ext cx="10877550" cy="4346714"/>
          </a:xfrm>
        </p:spPr>
        <p:txBody>
          <a:bodyPr>
            <a:noAutofit/>
          </a:bodyPr>
          <a:lstStyle/>
          <a:p>
            <a:pPr marL="0" indent="0" fontAlgn="auto">
              <a:lnSpc>
                <a:spcPct val="100000"/>
              </a:lnSpc>
              <a:spcBef>
                <a:spcPts val="500"/>
              </a:spcBef>
              <a:spcAft>
                <a:spcPts val="500"/>
              </a:spcAft>
              <a:buNone/>
              <a:defRPr/>
            </a:pPr>
            <a:r>
              <a:rPr lang="zh-TW" altLang="en-US" b="1" dirty="0">
                <a:solidFill>
                  <a:schemeClr val="accent5">
                    <a:lumMod val="75000"/>
                  </a:schemeClr>
                </a:solidFill>
                <a:latin typeface="微軟正黑體" pitchFamily="34" charset="-120"/>
                <a:ea typeface="微軟正黑體" pitchFamily="34" charset="-120"/>
              </a:rPr>
              <a:t>列印</a:t>
            </a:r>
            <a:r>
              <a:rPr lang="zh-TW" altLang="en-US" b="1" dirty="0">
                <a:solidFill>
                  <a:srgbClr val="C00000"/>
                </a:solidFill>
                <a:latin typeface="微軟正黑體" pitchFamily="34" charset="-120"/>
                <a:ea typeface="微軟正黑體" pitchFamily="34" charset="-120"/>
              </a:rPr>
              <a:t>「</a:t>
            </a:r>
            <a:r>
              <a:rPr lang="en-US" altLang="zh-TW" b="1" dirty="0">
                <a:solidFill>
                  <a:srgbClr val="C00000"/>
                </a:solidFill>
                <a:latin typeface="微軟正黑體" pitchFamily="34" charset="-120"/>
                <a:ea typeface="微軟正黑體" pitchFamily="34" charset="-120"/>
              </a:rPr>
              <a:t>110</a:t>
            </a:r>
            <a:r>
              <a:rPr lang="zh-TW" altLang="en-US" b="1" dirty="0">
                <a:solidFill>
                  <a:srgbClr val="C00000"/>
                </a:solidFill>
                <a:latin typeface="微軟正黑體" pitchFamily="34" charset="-120"/>
                <a:ea typeface="微軟正黑體" pitchFamily="34" charset="-120"/>
              </a:rPr>
              <a:t>學年度五專入學專用</a:t>
            </a:r>
            <a:r>
              <a:rPr lang="zh-TW" altLang="en-US" b="1" u="sng" dirty="0">
                <a:solidFill>
                  <a:srgbClr val="C00000"/>
                </a:solidFill>
                <a:latin typeface="微軟正黑體" pitchFamily="34" charset="-120"/>
                <a:ea typeface="微軟正黑體" pitchFamily="34" charset="-120"/>
              </a:rPr>
              <a:t>優先</a:t>
            </a:r>
            <a:r>
              <a:rPr lang="zh-TW" altLang="en-US" b="1" dirty="0">
                <a:solidFill>
                  <a:srgbClr val="C00000"/>
                </a:solidFill>
                <a:latin typeface="微軟正黑體" pitchFamily="34" charset="-120"/>
                <a:ea typeface="微軟正黑體" pitchFamily="34" charset="-120"/>
              </a:rPr>
              <a:t>免試入學超額比序項目積分證明單」並蓋</a:t>
            </a:r>
            <a:r>
              <a:rPr lang="zh-TW" altLang="en-US" b="1" u="sng" dirty="0">
                <a:solidFill>
                  <a:srgbClr val="C00000"/>
                </a:solidFill>
                <a:latin typeface="微軟正黑體" pitchFamily="34" charset="-120"/>
                <a:ea typeface="微軟正黑體" pitchFamily="34" charset="-120"/>
              </a:rPr>
              <a:t>學校戳章</a:t>
            </a:r>
            <a:r>
              <a:rPr lang="zh-TW" altLang="en-US" b="1" dirty="0">
                <a:solidFill>
                  <a:schemeClr val="accent5">
                    <a:lumMod val="75000"/>
                  </a:schemeClr>
                </a:solidFill>
                <a:latin typeface="微軟正黑體" pitchFamily="34" charset="-120"/>
                <a:ea typeface="微軟正黑體" pitchFamily="34" charset="-120"/>
              </a:rPr>
              <a:t>。</a:t>
            </a:r>
            <a:endParaRPr lang="en-US" altLang="zh-TW" b="1" dirty="0">
              <a:solidFill>
                <a:schemeClr val="accent5">
                  <a:lumMod val="75000"/>
                </a:schemeClr>
              </a:solidFill>
              <a:latin typeface="微軟正黑體" pitchFamily="34" charset="-120"/>
              <a:ea typeface="微軟正黑體" pitchFamily="34" charset="-120"/>
            </a:endParaRPr>
          </a:p>
          <a:p>
            <a:pPr marL="0" indent="0" fontAlgn="auto">
              <a:lnSpc>
                <a:spcPct val="100000"/>
              </a:lnSpc>
              <a:spcBef>
                <a:spcPts val="500"/>
              </a:spcBef>
              <a:spcAft>
                <a:spcPts val="500"/>
              </a:spcAft>
              <a:buNone/>
              <a:defRPr/>
            </a:pPr>
            <a:r>
              <a:rPr lang="zh-TW" altLang="en-US" b="1" dirty="0">
                <a:solidFill>
                  <a:schemeClr val="accent5">
                    <a:lumMod val="75000"/>
                  </a:schemeClr>
                </a:solidFill>
                <a:latin typeface="微軟正黑體" pitchFamily="34" charset="-120"/>
                <a:ea typeface="微軟正黑體" pitchFamily="34" charset="-120"/>
              </a:rPr>
              <a:t>認定超額比序項目</a:t>
            </a:r>
            <a:r>
              <a:rPr lang="zh-TW" altLang="en-US" b="1" dirty="0">
                <a:solidFill>
                  <a:srgbClr val="C00000"/>
                </a:solidFill>
                <a:latin typeface="微軟正黑體" pitchFamily="34" charset="-120"/>
                <a:ea typeface="微軟正黑體" pitchFamily="34" charset="-120"/>
              </a:rPr>
              <a:t>「競賽」</a:t>
            </a:r>
            <a:r>
              <a:rPr lang="zh-TW" altLang="en-US" b="1" dirty="0">
                <a:solidFill>
                  <a:srgbClr val="2F5597"/>
                </a:solidFill>
                <a:latin typeface="微軟正黑體" pitchFamily="34" charset="-120"/>
                <a:ea typeface="微軟正黑體" pitchFamily="34" charset="-120"/>
              </a:rPr>
              <a:t>及</a:t>
            </a:r>
            <a:r>
              <a:rPr lang="zh-TW" altLang="en-US" b="1" dirty="0">
                <a:solidFill>
                  <a:srgbClr val="C00000"/>
                </a:solidFill>
                <a:latin typeface="微軟正黑體" pitchFamily="34" charset="-120"/>
                <a:ea typeface="微軟正黑體" pitchFamily="34" charset="-120"/>
              </a:rPr>
              <a:t>「服務學習」</a:t>
            </a:r>
            <a:r>
              <a:rPr lang="zh-TW" altLang="en-US" b="1" dirty="0">
                <a:solidFill>
                  <a:srgbClr val="2F5597"/>
                </a:solidFill>
                <a:latin typeface="微軟正黑體" pitchFamily="34" charset="-120"/>
                <a:ea typeface="微軟正黑體" pitchFamily="34" charset="-120"/>
              </a:rPr>
              <a:t>（含校外服務時數）積分</a:t>
            </a:r>
            <a:r>
              <a:rPr lang="zh-TW" altLang="en-US" b="1" dirty="0">
                <a:solidFill>
                  <a:schemeClr val="accent5">
                    <a:lumMod val="75000"/>
                  </a:schemeClr>
                </a:solidFill>
                <a:latin typeface="微軟正黑體" pitchFamily="34" charset="-120"/>
                <a:ea typeface="微軟正黑體" pitchFamily="34" charset="-120"/>
              </a:rPr>
              <a:t>。</a:t>
            </a:r>
            <a:endParaRPr lang="en-US" altLang="zh-TW" b="1" dirty="0">
              <a:solidFill>
                <a:schemeClr val="accent5">
                  <a:lumMod val="75000"/>
                </a:schemeClr>
              </a:solidFill>
              <a:latin typeface="微軟正黑體" pitchFamily="34" charset="-120"/>
              <a:ea typeface="微軟正黑體" pitchFamily="34" charset="-120"/>
            </a:endParaRPr>
          </a:p>
          <a:p>
            <a:pPr marL="0" indent="0" fontAlgn="auto">
              <a:lnSpc>
                <a:spcPct val="100000"/>
              </a:lnSpc>
              <a:spcBef>
                <a:spcPts val="500"/>
              </a:spcBef>
              <a:spcAft>
                <a:spcPts val="500"/>
              </a:spcAft>
              <a:buNone/>
              <a:defRPr/>
            </a:pPr>
            <a:r>
              <a:rPr lang="zh-TW" altLang="en-US" b="1" dirty="0">
                <a:solidFill>
                  <a:schemeClr val="accent5">
                    <a:lumMod val="75000"/>
                  </a:schemeClr>
                </a:solidFill>
                <a:latin typeface="微軟正黑體" pitchFamily="34" charset="-120"/>
                <a:ea typeface="微軟正黑體" pitchFamily="34" charset="-120"/>
              </a:rPr>
              <a:t>確認報名表</a:t>
            </a:r>
            <a:r>
              <a:rPr lang="zh-TW" altLang="en-US" b="1" dirty="0">
                <a:solidFill>
                  <a:srgbClr val="C00000"/>
                </a:solidFill>
                <a:latin typeface="微軟正黑體" pitchFamily="34" charset="-120"/>
                <a:ea typeface="微軟正黑體" pitchFamily="34" charset="-120"/>
              </a:rPr>
              <a:t>「免試生」及「家長</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監護人</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」是否皆已簽章</a:t>
            </a:r>
            <a:r>
              <a:rPr lang="zh-TW" altLang="en-US" b="1" dirty="0">
                <a:solidFill>
                  <a:schemeClr val="accent5">
                    <a:lumMod val="75000"/>
                  </a:schemeClr>
                </a:solidFill>
                <a:latin typeface="微軟正黑體" pitchFamily="34" charset="-120"/>
                <a:ea typeface="微軟正黑體" pitchFamily="34" charset="-120"/>
              </a:rPr>
              <a:t>。</a:t>
            </a:r>
            <a:endParaRPr lang="en-US" altLang="zh-TW" b="1" dirty="0">
              <a:solidFill>
                <a:schemeClr val="accent5">
                  <a:lumMod val="75000"/>
                </a:schemeClr>
              </a:solidFill>
              <a:latin typeface="微軟正黑體" pitchFamily="34" charset="-120"/>
              <a:ea typeface="微軟正黑體" pitchFamily="34" charset="-120"/>
            </a:endParaRPr>
          </a:p>
          <a:p>
            <a:pPr marL="0" indent="0" fontAlgn="auto">
              <a:lnSpc>
                <a:spcPct val="100000"/>
              </a:lnSpc>
              <a:spcBef>
                <a:spcPts val="500"/>
              </a:spcBef>
              <a:spcAft>
                <a:spcPts val="500"/>
              </a:spcAft>
              <a:buNone/>
              <a:defRPr/>
            </a:pPr>
            <a:r>
              <a:rPr lang="zh-TW" altLang="en-US" b="1" dirty="0">
                <a:solidFill>
                  <a:schemeClr val="accent5">
                    <a:lumMod val="75000"/>
                  </a:schemeClr>
                </a:solidFill>
                <a:latin typeface="微軟正黑體" pitchFamily="34" charset="-120"/>
                <a:ea typeface="微軟正黑體" pitchFamily="34" charset="-120"/>
              </a:rPr>
              <a:t>具弱勢身分學生須檢附</a:t>
            </a:r>
            <a:r>
              <a:rPr lang="zh-TW" altLang="en-US" b="1" dirty="0">
                <a:solidFill>
                  <a:srgbClr val="C00000"/>
                </a:solidFill>
                <a:latin typeface="微軟正黑體" pitchFamily="34" charset="-120"/>
                <a:ea typeface="微軟正黑體" pitchFamily="34" charset="-120"/>
              </a:rPr>
              <a:t>身分證明文件，請檢查</a:t>
            </a:r>
            <a:r>
              <a:rPr lang="zh-TW" altLang="en-US" b="1" u="sng" dirty="0">
                <a:solidFill>
                  <a:srgbClr val="C00000"/>
                </a:solidFill>
                <a:latin typeface="微軟正黑體" pitchFamily="34" charset="-120"/>
                <a:ea typeface="微軟正黑體" pitchFamily="34" charset="-120"/>
              </a:rPr>
              <a:t>證件是否在有效期</a:t>
            </a:r>
            <a:r>
              <a:rPr lang="zh-TW" altLang="en-US" b="1" dirty="0">
                <a:solidFill>
                  <a:srgbClr val="C00000"/>
                </a:solidFill>
                <a:latin typeface="微軟正黑體" pitchFamily="34" charset="-120"/>
                <a:ea typeface="微軟正黑體" pitchFamily="34" charset="-120"/>
              </a:rPr>
              <a:t>內</a:t>
            </a:r>
            <a:r>
              <a:rPr lang="zh-TW" altLang="en-US" b="1" dirty="0" smtClean="0">
                <a:solidFill>
                  <a:schemeClr val="accent5">
                    <a:lumMod val="75000"/>
                  </a:schemeClr>
                </a:solidFill>
                <a:latin typeface="微軟正黑體" pitchFamily="34" charset="-120"/>
                <a:ea typeface="微軟正黑體" pitchFamily="34" charset="-120"/>
              </a:rPr>
              <a:t>。</a:t>
            </a:r>
            <a:endParaRPr lang="en-US" altLang="zh-TW" b="1" dirty="0" smtClean="0">
              <a:solidFill>
                <a:schemeClr val="accent5">
                  <a:lumMod val="75000"/>
                </a:schemeClr>
              </a:solidFill>
              <a:latin typeface="微軟正黑體" pitchFamily="34" charset="-120"/>
              <a:ea typeface="微軟正黑體" pitchFamily="34" charset="-120"/>
            </a:endParaRPr>
          </a:p>
          <a:p>
            <a:pPr marL="0" indent="0" fontAlgn="auto">
              <a:lnSpc>
                <a:spcPct val="100000"/>
              </a:lnSpc>
              <a:spcBef>
                <a:spcPts val="500"/>
              </a:spcBef>
              <a:spcAft>
                <a:spcPts val="500"/>
              </a:spcAft>
              <a:buNone/>
              <a:defRPr/>
            </a:pPr>
            <a:r>
              <a:rPr lang="en-US" altLang="zh-TW" b="1" dirty="0" smtClean="0">
                <a:solidFill>
                  <a:schemeClr val="accent5">
                    <a:lumMod val="75000"/>
                  </a:schemeClr>
                </a:solidFill>
                <a:latin typeface="微軟正黑體" pitchFamily="34" charset="-120"/>
                <a:ea typeface="微軟正黑體" pitchFamily="34" charset="-120"/>
              </a:rPr>
              <a:t> </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低收入戶、中低收入戶、直系血親尊親屬支領失業給付、特殊境遇家庭子女身分者</a:t>
            </a:r>
            <a:r>
              <a:rPr lang="en-US" altLang="zh-TW" sz="2200" b="1" dirty="0">
                <a:solidFill>
                  <a:schemeClr val="accent5">
                    <a:lumMod val="75000"/>
                  </a:schemeClr>
                </a:solidFill>
                <a:latin typeface="微軟正黑體" pitchFamily="34" charset="-120"/>
                <a:ea typeface="微軟正黑體" pitchFamily="34" charset="-120"/>
              </a:rPr>
              <a:t>)</a:t>
            </a:r>
          </a:p>
          <a:p>
            <a:pPr marL="0" indent="0" fontAlgn="auto">
              <a:lnSpc>
                <a:spcPct val="100000"/>
              </a:lnSpc>
              <a:spcBef>
                <a:spcPts val="500"/>
              </a:spcBef>
              <a:spcAft>
                <a:spcPts val="500"/>
              </a:spcAft>
              <a:buNone/>
              <a:defRPr/>
            </a:pPr>
            <a:r>
              <a:rPr lang="zh-TW" altLang="en-US" b="1" dirty="0">
                <a:solidFill>
                  <a:srgbClr val="2F5597"/>
                </a:solidFill>
                <a:latin typeface="微軟正黑體" pitchFamily="34" charset="-120"/>
                <a:ea typeface="微軟正黑體" pitchFamily="34" charset="-120"/>
              </a:rPr>
              <a:t>製作</a:t>
            </a:r>
            <a:r>
              <a:rPr lang="zh-TW" altLang="en-US" b="1" dirty="0">
                <a:solidFill>
                  <a:srgbClr val="C00000"/>
                </a:solidFill>
                <a:latin typeface="微軟正黑體" pitchFamily="34" charset="-120"/>
                <a:ea typeface="微軟正黑體" pitchFamily="34" charset="-120"/>
              </a:rPr>
              <a:t>免試生集體報名資料檔</a:t>
            </a:r>
            <a:r>
              <a:rPr lang="zh-TW" altLang="en-US" b="1" dirty="0">
                <a:solidFill>
                  <a:schemeClr val="accent5">
                    <a:lumMod val="75000"/>
                  </a:schemeClr>
                </a:solidFill>
                <a:latin typeface="微軟正黑體" pitchFamily="34" charset="-120"/>
                <a:ea typeface="微軟正黑體" pitchFamily="34" charset="-120"/>
              </a:rPr>
              <a:t>上傳至五專優先免試入學</a:t>
            </a:r>
            <a:r>
              <a:rPr lang="zh-TW" altLang="en-US" b="1" dirty="0">
                <a:solidFill>
                  <a:srgbClr val="C00000"/>
                </a:solidFill>
                <a:latin typeface="微軟正黑體" pitchFamily="34" charset="-120"/>
                <a:ea typeface="微軟正黑體" pitchFamily="34" charset="-120"/>
              </a:rPr>
              <a:t>集體報名系統</a:t>
            </a:r>
            <a:r>
              <a:rPr lang="zh-TW" altLang="en-US" b="1" dirty="0">
                <a:solidFill>
                  <a:schemeClr val="accent5">
                    <a:lumMod val="75000"/>
                  </a:schemeClr>
                </a:solidFill>
                <a:latin typeface="微軟正黑體" pitchFamily="34" charset="-120"/>
                <a:ea typeface="微軟正黑體" pitchFamily="34" charset="-120"/>
              </a:rPr>
              <a:t>。</a:t>
            </a:r>
            <a:endParaRPr lang="en-US" altLang="zh-TW" b="1" dirty="0">
              <a:solidFill>
                <a:schemeClr val="accent5">
                  <a:lumMod val="75000"/>
                </a:schemeClr>
              </a:solidFill>
              <a:latin typeface="微軟正黑體" pitchFamily="34" charset="-120"/>
              <a:ea typeface="微軟正黑體" pitchFamily="34" charset="-120"/>
            </a:endParaRPr>
          </a:p>
          <a:p>
            <a:pPr marL="0" indent="0" fontAlgn="auto">
              <a:lnSpc>
                <a:spcPct val="100000"/>
              </a:lnSpc>
              <a:spcBef>
                <a:spcPts val="500"/>
              </a:spcBef>
              <a:spcAft>
                <a:spcPts val="500"/>
              </a:spcAft>
              <a:buNone/>
              <a:defRPr/>
            </a:pPr>
            <a:r>
              <a:rPr lang="zh-TW" altLang="en-US" b="1" dirty="0">
                <a:solidFill>
                  <a:schemeClr val="accent5">
                    <a:lumMod val="75000"/>
                  </a:schemeClr>
                </a:solidFill>
                <a:latin typeface="微軟正黑體" pitchFamily="34" charset="-120"/>
                <a:ea typeface="微軟正黑體" pitchFamily="34" charset="-120"/>
              </a:rPr>
              <a:t>列印繳款通知單並完成繳費，繳費證明文件影印隨報名資料寄送本會</a:t>
            </a:r>
            <a:r>
              <a:rPr lang="zh-TW" altLang="en-US" b="1" dirty="0" smtClean="0">
                <a:solidFill>
                  <a:schemeClr val="accent5">
                    <a:lumMod val="75000"/>
                  </a:schemeClr>
                </a:solidFill>
                <a:latin typeface="微軟正黑體" pitchFamily="34" charset="-120"/>
                <a:ea typeface="微軟正黑體" pitchFamily="34" charset="-120"/>
              </a:rPr>
              <a:t>。</a:t>
            </a:r>
            <a:endParaRPr lang="zh-TW" altLang="en-US" b="1" dirty="0">
              <a:solidFill>
                <a:schemeClr val="accent5">
                  <a:lumMod val="75000"/>
                </a:schemeClr>
              </a:solidFill>
              <a:latin typeface="微軟正黑體" pitchFamily="34" charset="-120"/>
              <a:ea typeface="微軟正黑體" pitchFamily="34" charset="-120"/>
            </a:endParaRPr>
          </a:p>
        </p:txBody>
      </p:sp>
      <p:sp>
        <p:nvSpPr>
          <p:cNvPr id="5" name="標題 1"/>
          <p:cNvSpPr txBox="1">
            <a:spLocks/>
          </p:cNvSpPr>
          <p:nvPr/>
        </p:nvSpPr>
        <p:spPr>
          <a:xfrm>
            <a:off x="655311" y="147142"/>
            <a:ext cx="10515600" cy="757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肆、國中學校協助事項</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490637" y="953208"/>
            <a:ext cx="432756" cy="4180942"/>
            <a:chOff x="492981" y="1544638"/>
            <a:chExt cx="432756" cy="4180942"/>
          </a:xfrm>
        </p:grpSpPr>
        <p:pic>
          <p:nvPicPr>
            <p:cNvPr id="7" name="图片 6"/>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2981" y="1544638"/>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2981" y="2539450"/>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3737" y="3106386"/>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3737" y="3683833"/>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3737" y="4737153"/>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6"/>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3737" y="5293580"/>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矩形 2"/>
          <p:cNvSpPr>
            <a:spLocks noChangeArrowheads="1"/>
          </p:cNvSpPr>
          <p:nvPr/>
        </p:nvSpPr>
        <p:spPr bwMode="auto">
          <a:xfrm>
            <a:off x="248901" y="5380803"/>
            <a:ext cx="11466849" cy="43088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en-US" sz="2200" b="1" dirty="0" smtClean="0">
                <a:solidFill>
                  <a:srgbClr val="C00000"/>
                </a:solidFill>
                <a:latin typeface="微軟正黑體" panose="020B0604030504040204" pitchFamily="34" charset="-120"/>
                <a:ea typeface="微軟正黑體" panose="020B0604030504040204" pitchFamily="34" charset="-120"/>
              </a:rPr>
              <a:t>提醒：</a:t>
            </a:r>
            <a:r>
              <a:rPr lang="zh-TW" altLang="zh-TW" sz="2200" b="1" dirty="0" smtClean="0">
                <a:latin typeface="微軟正黑體" panose="020B0604030504040204" pitchFamily="34" charset="-120"/>
                <a:ea typeface="微軟正黑體" panose="020B0604030504040204" pitchFamily="34" charset="-120"/>
              </a:rPr>
              <a:t>免試</a:t>
            </a:r>
            <a:r>
              <a:rPr lang="zh-TW" altLang="zh-TW" sz="2200" b="1" dirty="0">
                <a:latin typeface="微軟正黑體" panose="020B0604030504040204" pitchFamily="34" charset="-120"/>
                <a:ea typeface="微軟正黑體" panose="020B0604030504040204" pitchFamily="34" charset="-120"/>
              </a:rPr>
              <a:t>生身分證統一編號</a:t>
            </a:r>
            <a:r>
              <a:rPr lang="en-US" altLang="zh-TW"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居留證</a:t>
            </a:r>
            <a:r>
              <a:rPr lang="en-US" altLang="zh-TW"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入出境證</a:t>
            </a:r>
            <a:r>
              <a:rPr lang="en-US" altLang="zh-TW" sz="2200" b="1" dirty="0">
                <a:latin typeface="微軟正黑體" panose="020B0604030504040204" pitchFamily="34" charset="-120"/>
                <a:ea typeface="微軟正黑體" panose="020B0604030504040204" pitchFamily="34" charset="-120"/>
              </a:rPr>
              <a:t>)</a:t>
            </a:r>
            <a:r>
              <a:rPr lang="zh-TW" altLang="zh-TW" sz="2200" b="1" dirty="0">
                <a:latin typeface="微軟正黑體" panose="020B0604030504040204" pitchFamily="34" charset="-120"/>
                <a:ea typeface="微軟正黑體" panose="020B0604030504040204" pitchFamily="34" charset="-120"/>
              </a:rPr>
              <a:t>，請填寫</a:t>
            </a:r>
            <a:r>
              <a:rPr lang="zh-TW" altLang="zh-TW" sz="2200" b="1" dirty="0">
                <a:solidFill>
                  <a:srgbClr val="C00000"/>
                </a:solidFill>
                <a:latin typeface="微軟正黑體" panose="020B0604030504040204" pitchFamily="34" charset="-120"/>
                <a:ea typeface="微軟正黑體" panose="020B0604030504040204" pitchFamily="34" charset="-120"/>
              </a:rPr>
              <a:t>報考國中教育會考時所</a:t>
            </a:r>
            <a:r>
              <a:rPr lang="zh-TW" altLang="zh-TW" sz="2200" b="1" dirty="0" smtClean="0">
                <a:solidFill>
                  <a:srgbClr val="C00000"/>
                </a:solidFill>
                <a:latin typeface="微軟正黑體" panose="020B0604030504040204" pitchFamily="34" charset="-120"/>
                <a:ea typeface="微軟正黑體" panose="020B0604030504040204" pitchFamily="34" charset="-120"/>
              </a:rPr>
              <a:t>填寫</a:t>
            </a:r>
            <a:r>
              <a:rPr lang="zh-TW" altLang="zh-TW" sz="2200" b="1" dirty="0">
                <a:solidFill>
                  <a:srgbClr val="C00000"/>
                </a:solidFill>
                <a:latin typeface="微軟正黑體" panose="020B0604030504040204" pitchFamily="34" charset="-120"/>
                <a:ea typeface="微軟正黑體" panose="020B0604030504040204" pitchFamily="34" charset="-120"/>
              </a:rPr>
              <a:t>之證</a:t>
            </a:r>
            <a:r>
              <a:rPr lang="zh-TW" altLang="zh-TW" sz="2200" b="1" dirty="0" smtClean="0">
                <a:solidFill>
                  <a:srgbClr val="C00000"/>
                </a:solidFill>
                <a:latin typeface="微軟正黑體" panose="020B0604030504040204" pitchFamily="34" charset="-120"/>
                <a:ea typeface="微軟正黑體" panose="020B0604030504040204" pitchFamily="34" charset="-120"/>
              </a:rPr>
              <a:t>號</a:t>
            </a:r>
            <a:endParaRPr lang="zh-TW" altLang="en-US" sz="2200" b="1" dirty="0">
              <a:solidFill>
                <a:srgbClr val="C00000"/>
              </a:solidFill>
              <a:latin typeface="微軟正黑體" panose="020B0604030504040204" pitchFamily="34" charset="-120"/>
              <a:ea typeface="微軟正黑體" panose="020B0604030504040204" pitchFamily="34" charset="-120"/>
            </a:endParaRPr>
          </a:p>
        </p:txBody>
      </p:sp>
      <p:sp>
        <p:nvSpPr>
          <p:cNvPr id="14" name="矩形 4"/>
          <p:cNvSpPr>
            <a:spLocks noChangeArrowheads="1"/>
          </p:cNvSpPr>
          <p:nvPr/>
        </p:nvSpPr>
        <p:spPr bwMode="auto">
          <a:xfrm>
            <a:off x="248901" y="5818608"/>
            <a:ext cx="11466850" cy="836255"/>
          </a:xfrm>
          <a:prstGeom prst="rect">
            <a:avLst/>
          </a:prstGeom>
          <a:solidFill>
            <a:srgbClr val="FFFF00"/>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3000"/>
              </a:lnSpc>
            </a:pPr>
            <a:r>
              <a:rPr lang="zh-TW" altLang="en-US" sz="2200" b="1" dirty="0">
                <a:solidFill>
                  <a:srgbClr val="C00000"/>
                </a:solidFill>
                <a:latin typeface="微軟正黑體" panose="020B0604030504040204" pitchFamily="34" charset="-120"/>
                <a:ea typeface="微軟正黑體" panose="020B0604030504040204" pitchFamily="34" charset="-120"/>
              </a:rPr>
              <a:t>提醒</a:t>
            </a:r>
            <a:r>
              <a:rPr lang="zh-TW" altLang="en-US" sz="2200" b="1" dirty="0" smtClean="0">
                <a:solidFill>
                  <a:srgbClr val="C00000"/>
                </a:solidFill>
                <a:latin typeface="微軟正黑體" panose="020B0604030504040204" pitchFamily="34" charset="-120"/>
                <a:ea typeface="微軟正黑體" panose="020B0604030504040204" pitchFamily="34" charset="-120"/>
              </a:rPr>
              <a:t>：</a:t>
            </a:r>
            <a:r>
              <a:rPr lang="en-US" altLang="zh-TW" sz="2200" b="1" dirty="0" smtClean="0">
                <a:solidFill>
                  <a:srgbClr val="C00000"/>
                </a:solidFill>
                <a:latin typeface="微軟正黑體" panose="020B0604030504040204" pitchFamily="34" charset="-120"/>
                <a:ea typeface="微軟正黑體" panose="020B0604030504040204" pitchFamily="34" charset="-120"/>
              </a:rPr>
              <a:t>108</a:t>
            </a:r>
            <a:r>
              <a:rPr lang="zh-TW" altLang="en-US" sz="2200" b="1" dirty="0" smtClean="0">
                <a:solidFill>
                  <a:srgbClr val="C00000"/>
                </a:solidFill>
                <a:latin typeface="微軟正黑體" panose="020B0604030504040204" pitchFamily="34" charset="-120"/>
                <a:ea typeface="微軟正黑體" panose="020B0604030504040204" pitchFamily="34" charset="-120"/>
              </a:rPr>
              <a:t>、</a:t>
            </a:r>
            <a:r>
              <a:rPr lang="en-US" altLang="zh-TW" sz="2200" b="1" dirty="0" smtClean="0">
                <a:solidFill>
                  <a:srgbClr val="C00000"/>
                </a:solidFill>
                <a:latin typeface="微軟正黑體" panose="020B0604030504040204" pitchFamily="34" charset="-120"/>
                <a:ea typeface="微軟正黑體" panose="020B0604030504040204" pitchFamily="34" charset="-120"/>
              </a:rPr>
              <a:t>109</a:t>
            </a:r>
            <a:r>
              <a:rPr lang="zh-TW" altLang="en-US" sz="2200" b="1" dirty="0" smtClean="0">
                <a:solidFill>
                  <a:srgbClr val="C00000"/>
                </a:solidFill>
                <a:latin typeface="微軟正黑體" panose="020B0604030504040204" pitchFamily="34" charset="-120"/>
                <a:ea typeface="微軟正黑體" panose="020B0604030504040204" pitchFamily="34" charset="-120"/>
              </a:rPr>
              <a:t>學年度全國學生表演藝術類競賽</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鄉土歌謠、音樂、創意戲劇、舞蹈</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p>
          <a:p>
            <a:pPr eaLnBrk="1" hangingPunct="1">
              <a:lnSpc>
                <a:spcPts val="3000"/>
              </a:lnSpc>
            </a:pPr>
            <a:r>
              <a:rPr lang="en-US" altLang="zh-TW" sz="2200" b="1" dirty="0" smtClean="0">
                <a:solidFill>
                  <a:srgbClr val="C00000"/>
                </a:solidFill>
                <a:latin typeface="微軟正黑體" panose="020B0604030504040204" pitchFamily="34" charset="-120"/>
                <a:ea typeface="微軟正黑體" panose="020B0604030504040204" pitchFamily="34" charset="-120"/>
              </a:rPr>
              <a:t>            </a:t>
            </a:r>
            <a:r>
              <a:rPr lang="zh-TW" altLang="en-US" sz="2200" b="1" dirty="0" smtClean="0">
                <a:solidFill>
                  <a:srgbClr val="C00000"/>
                </a:solidFill>
                <a:latin typeface="微軟正黑體" panose="020B0604030504040204" pitchFamily="34" charset="-120"/>
                <a:ea typeface="微軟正黑體" panose="020B0604030504040204" pitchFamily="34" charset="-120"/>
              </a:rPr>
              <a:t>決賽參賽資格證明書</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團體賽，視同競賽成績優等</a:t>
            </a:r>
            <a:endParaRPr lang="zh-TW" altLang="en-US" sz="22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6931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0934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提醒</a:t>
            </a:r>
            <a:r>
              <a:rPr lang="en-US" altLang="zh-TW" sz="3200" b="1" dirty="0" smtClean="0">
                <a:solidFill>
                  <a:srgbClr val="0033CC"/>
                </a:solidFill>
                <a:latin typeface="微軟正黑體" panose="020B0604030504040204" pitchFamily="34" charset="-120"/>
                <a:ea typeface="微軟正黑體" panose="020B0604030504040204" pitchFamily="34" charset="-120"/>
              </a:rPr>
              <a:t>(6/17)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矩形 35"/>
          <p:cNvSpPr>
            <a:spLocks noChangeArrowheads="1"/>
          </p:cNvSpPr>
          <p:nvPr/>
        </p:nvSpPr>
        <p:spPr bwMode="auto">
          <a:xfrm>
            <a:off x="293578" y="6243475"/>
            <a:ext cx="11240782" cy="46166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pPr>
            <a:r>
              <a:rPr lang="en-US" altLang="zh-TW" sz="2000" b="1" dirty="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請國中</a:t>
            </a:r>
            <a:r>
              <a:rPr lang="zh-TW" altLang="en-US" sz="2000" b="1" dirty="0" smtClean="0">
                <a:solidFill>
                  <a:schemeClr val="bg1"/>
                </a:solidFill>
                <a:latin typeface="微軟正黑體" panose="020B0604030504040204" pitchFamily="34" charset="-120"/>
                <a:ea typeface="微軟正黑體" panose="020B0604030504040204" pitchFamily="34" charset="-120"/>
              </a:rPr>
              <a:t>承辦教師皆</a:t>
            </a:r>
            <a:r>
              <a:rPr lang="zh-TW" altLang="en-US" sz="2000" b="1" dirty="0">
                <a:solidFill>
                  <a:schemeClr val="bg1"/>
                </a:solidFill>
                <a:latin typeface="微軟正黑體" panose="020B0604030504040204" pitchFamily="34" charset="-120"/>
                <a:ea typeface="微軟正黑體" panose="020B0604030504040204" pitchFamily="34" charset="-120"/>
              </a:rPr>
              <a:t>完成學生資料編修並檢核無誤後，再點選「報名資料確認送出，產生繳費帳號」</a:t>
            </a: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b="8772"/>
          <a:stretch/>
        </p:blipFill>
        <p:spPr>
          <a:xfrm>
            <a:off x="283170" y="3286842"/>
            <a:ext cx="5533971" cy="2743940"/>
          </a:xfrm>
          <a:prstGeom prst="rect">
            <a:avLst/>
          </a:prstGeom>
          <a:ln w="28575">
            <a:solidFill>
              <a:srgbClr val="0033CC"/>
            </a:solidFill>
          </a:ln>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177" y="3283352"/>
            <a:ext cx="5471584" cy="2747430"/>
          </a:xfrm>
          <a:prstGeom prst="rect">
            <a:avLst/>
          </a:prstGeom>
          <a:ln w="28575">
            <a:solidFill>
              <a:srgbClr val="0033CC"/>
            </a:solidFill>
          </a:ln>
        </p:spPr>
      </p:pic>
      <p:sp>
        <p:nvSpPr>
          <p:cNvPr id="9" name="矩形 5"/>
          <p:cNvSpPr>
            <a:spLocks noChangeArrowheads="1"/>
          </p:cNvSpPr>
          <p:nvPr/>
        </p:nvSpPr>
        <p:spPr bwMode="auto">
          <a:xfrm>
            <a:off x="380964" y="934220"/>
            <a:ext cx="1152842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pP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提醒</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20000"/>
              </a:lnSpc>
            </a:pPr>
            <a:r>
              <a:rPr lang="zh-TW" altLang="en-US" sz="1900" dirty="0">
                <a:latin typeface="微軟正黑體" panose="020B0604030504040204" pitchFamily="34" charset="-120"/>
                <a:ea typeface="微軟正黑體" panose="020B0604030504040204" pitchFamily="34" charset="-120"/>
              </a:rPr>
              <a:t>若已完成「</a:t>
            </a:r>
            <a:r>
              <a:rPr lang="zh-TW" altLang="en-US" sz="1900" u="sng" dirty="0">
                <a:latin typeface="微軟正黑體" panose="020B0604030504040204" pitchFamily="34" charset="-120"/>
                <a:ea typeface="微軟正黑體" panose="020B0604030504040204" pitchFamily="34" charset="-120"/>
              </a:rPr>
              <a:t>報名確認</a:t>
            </a:r>
            <a:r>
              <a:rPr lang="zh-TW" altLang="en-US" sz="1900" dirty="0">
                <a:latin typeface="微軟正黑體" panose="020B0604030504040204" pitchFamily="34" charset="-120"/>
                <a:ea typeface="微軟正黑體" panose="020B0604030504040204" pitchFamily="34" charset="-120"/>
              </a:rPr>
              <a:t>」及「</a:t>
            </a:r>
            <a:r>
              <a:rPr lang="zh-TW" altLang="en-US" sz="1900" u="sng" dirty="0">
                <a:latin typeface="微軟正黑體" panose="020B0604030504040204" pitchFamily="34" charset="-120"/>
                <a:ea typeface="微軟正黑體" panose="020B0604030504040204" pitchFamily="34" charset="-120"/>
              </a:rPr>
              <a:t>產生繳費帳號</a:t>
            </a:r>
            <a:r>
              <a:rPr lang="zh-TW" altLang="en-US" sz="1900" dirty="0">
                <a:latin typeface="微軟正黑體" panose="020B0604030504040204" pitchFamily="34" charset="-120"/>
                <a:ea typeface="微軟正黑體" panose="020B0604030504040204" pitchFamily="34" charset="-120"/>
              </a:rPr>
              <a:t>」，且</a:t>
            </a:r>
            <a:r>
              <a:rPr lang="zh-TW" altLang="en-US" sz="1900" b="1" dirty="0">
                <a:solidFill>
                  <a:srgbClr val="FF0000"/>
                </a:solidFill>
                <a:latin typeface="微軟正黑體" panose="020B0604030504040204" pitchFamily="34" charset="-120"/>
                <a:ea typeface="微軟正黑體" panose="020B0604030504040204" pitchFamily="34" charset="-120"/>
              </a:rPr>
              <a:t>尚未</a:t>
            </a:r>
            <a:r>
              <a:rPr lang="zh-TW" altLang="en-US" sz="1900" dirty="0">
                <a:latin typeface="微軟正黑體" panose="020B0604030504040204" pitchFamily="34" charset="-120"/>
                <a:ea typeface="微軟正黑體" panose="020B0604030504040204" pitchFamily="34" charset="-120"/>
              </a:rPr>
              <a:t>至臨櫃或</a:t>
            </a:r>
            <a:r>
              <a:rPr lang="en-US" altLang="zh-TW" sz="1900" dirty="0">
                <a:latin typeface="微軟正黑體" panose="020B0604030504040204" pitchFamily="34" charset="-120"/>
                <a:ea typeface="微軟正黑體" panose="020B0604030504040204" pitchFamily="34" charset="-120"/>
              </a:rPr>
              <a:t>ATM</a:t>
            </a:r>
            <a:r>
              <a:rPr lang="zh-TW" altLang="en-US" sz="1900" dirty="0">
                <a:latin typeface="微軟正黑體" panose="020B0604030504040204" pitchFamily="34" charset="-120"/>
                <a:ea typeface="微軟正黑體" panose="020B0604030504040204" pitchFamily="34" charset="-120"/>
              </a:rPr>
              <a:t>繳費前，發現</a:t>
            </a:r>
            <a:r>
              <a:rPr lang="zh-TW" altLang="en-US" sz="1900" u="sng" dirty="0">
                <a:solidFill>
                  <a:srgbClr val="FF0000"/>
                </a:solidFill>
                <a:latin typeface="微軟正黑體" panose="020B0604030504040204" pitchFamily="34" charset="-120"/>
                <a:ea typeface="微軟正黑體" panose="020B0604030504040204" pitchFamily="34" charset="-120"/>
              </a:rPr>
              <a:t>報名人數</a:t>
            </a:r>
            <a:r>
              <a:rPr lang="zh-TW" altLang="en-US" sz="1900" dirty="0">
                <a:latin typeface="微軟正黑體" panose="020B0604030504040204" pitchFamily="34" charset="-120"/>
                <a:ea typeface="微軟正黑體" panose="020B0604030504040204" pitchFamily="34" charset="-120"/>
              </a:rPr>
              <a:t>及</a:t>
            </a:r>
            <a:r>
              <a:rPr lang="zh-TW" altLang="en-US" sz="1900" u="sng" dirty="0">
                <a:solidFill>
                  <a:srgbClr val="FF0000"/>
                </a:solidFill>
                <a:latin typeface="微軟正黑體" panose="020B0604030504040204" pitchFamily="34" charset="-120"/>
                <a:ea typeface="微軟正黑體" panose="020B0604030504040204" pitchFamily="34" charset="-120"/>
              </a:rPr>
              <a:t>減免資格</a:t>
            </a:r>
            <a:r>
              <a:rPr lang="zh-TW" altLang="en-US" sz="1900" dirty="0">
                <a:latin typeface="微軟正黑體" panose="020B0604030504040204" pitchFamily="34" charset="-120"/>
                <a:ea typeface="微軟正黑體" panose="020B0604030504040204" pitchFamily="34" charset="-120"/>
              </a:rPr>
              <a:t>仍有誤，須修正。請</a:t>
            </a:r>
            <a:r>
              <a:rPr lang="zh-TW" altLang="zh-TW" sz="1900" dirty="0">
                <a:latin typeface="微軟正黑體" panose="020B0604030504040204" pitchFamily="34" charset="-120"/>
                <a:ea typeface="微軟正黑體" panose="020B0604030504040204" pitchFamily="34" charset="-120"/>
              </a:rPr>
              <a:t>參照</a:t>
            </a:r>
            <a:r>
              <a:rPr lang="zh-TW" altLang="en-US" sz="1900" b="1" u="sng" dirty="0">
                <a:solidFill>
                  <a:srgbClr val="0070C0"/>
                </a:solidFill>
                <a:latin typeface="微軟正黑體" panose="020B0604030504040204" pitchFamily="34" charset="-120"/>
                <a:ea typeface="微軟正黑體" panose="020B0604030504040204" pitchFamily="34" charset="-120"/>
              </a:rPr>
              <a:t>「</a:t>
            </a:r>
            <a:r>
              <a:rPr lang="en-US" altLang="zh-TW" sz="1900" b="1" u="sng" dirty="0">
                <a:solidFill>
                  <a:srgbClr val="0070C0"/>
                </a:solidFill>
                <a:latin typeface="微軟正黑體" panose="020B0604030504040204" pitchFamily="34" charset="-120"/>
                <a:ea typeface="微軟正黑體" panose="020B0604030504040204" pitchFamily="34" charset="-120"/>
              </a:rPr>
              <a:t>3</a:t>
            </a:r>
            <a:r>
              <a:rPr lang="zh-TW" altLang="en-US" sz="1900" b="1" u="sng" dirty="0">
                <a:solidFill>
                  <a:srgbClr val="0070C0"/>
                </a:solidFill>
                <a:latin typeface="微軟正黑體" panose="020B0604030504040204" pitchFamily="34" charset="-120"/>
                <a:ea typeface="微軟正黑體" panose="020B0604030504040204" pitchFamily="34" charset="-120"/>
              </a:rPr>
              <a:t>、報名資料</a:t>
            </a:r>
            <a:r>
              <a:rPr lang="zh-TW" altLang="zh-TW" sz="1900" b="1" u="sng" dirty="0">
                <a:solidFill>
                  <a:srgbClr val="0070C0"/>
                </a:solidFill>
                <a:latin typeface="微軟正黑體" panose="020B0604030504040204" pitchFamily="34" charset="-120"/>
                <a:ea typeface="微軟正黑體" panose="020B0604030504040204" pitchFamily="34" charset="-120"/>
              </a:rPr>
              <a:t>編修</a:t>
            </a:r>
            <a:r>
              <a:rPr lang="zh-TW" altLang="en-US" sz="1900" b="1" u="sng" dirty="0">
                <a:solidFill>
                  <a:srgbClr val="0070C0"/>
                </a:solidFill>
                <a:latin typeface="微軟正黑體" panose="020B0604030504040204" pitchFamily="34" charset="-120"/>
                <a:ea typeface="微軟正黑體" panose="020B0604030504040204" pitchFamily="34" charset="-120"/>
              </a:rPr>
              <a:t>」操作方式</a:t>
            </a:r>
            <a:r>
              <a:rPr lang="zh-TW" altLang="en-US" sz="1900" dirty="0">
                <a:latin typeface="微軟正黑體" panose="020B0604030504040204" pitchFamily="34" charset="-120"/>
                <a:ea typeface="微軟正黑體" panose="020B0604030504040204" pitchFamily="34" charset="-120"/>
              </a:rPr>
              <a:t>，至「</a:t>
            </a:r>
            <a:r>
              <a:rPr lang="zh-TW" altLang="en-US" sz="1900" b="1" dirty="0">
                <a:solidFill>
                  <a:srgbClr val="0070C0"/>
                </a:solidFill>
                <a:latin typeface="微軟正黑體" panose="020B0604030504040204" pitchFamily="34" charset="-120"/>
                <a:ea typeface="微軟正黑體" panose="020B0604030504040204" pitchFamily="34" charset="-120"/>
              </a:rPr>
              <a:t>報名資料編修</a:t>
            </a:r>
            <a:r>
              <a:rPr lang="zh-TW" altLang="en-US" sz="1900" dirty="0">
                <a:latin typeface="微軟正黑體" panose="020B0604030504040204" pitchFamily="34" charset="-120"/>
                <a:ea typeface="微軟正黑體" panose="020B0604030504040204" pitchFamily="34" charset="-120"/>
              </a:rPr>
              <a:t>」編修正確資料後，點按「儲存」鈕，系統會顯示「彈跳視窗」提醒訊息</a:t>
            </a:r>
            <a:r>
              <a:rPr lang="en-US" altLang="zh-TW" sz="1900"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減免資格資料有異動，請確認報名學生資料無誤後，務必至「報名資料確認送出及列印」區，點選「報名資料確認送出，產生繳費帳號」，並列印繳費單。請以新產生之繳費單至臺灣銀行臨櫃或</a:t>
            </a:r>
            <a:r>
              <a:rPr lang="en-US" altLang="zh-TW" sz="1900" b="1" dirty="0">
                <a:latin typeface="微軟正黑體" panose="020B0604030504040204" pitchFamily="34" charset="-120"/>
                <a:ea typeface="微軟正黑體" panose="020B0604030504040204" pitchFamily="34" charset="-120"/>
              </a:rPr>
              <a:t>ATM</a:t>
            </a:r>
            <a:r>
              <a:rPr lang="zh-TW" altLang="en-US" sz="1900" b="1" dirty="0">
                <a:latin typeface="微軟正黑體" panose="020B0604030504040204" pitchFamily="34" charset="-120"/>
                <a:ea typeface="微軟正黑體" panose="020B0604030504040204" pitchFamily="34" charset="-120"/>
              </a:rPr>
              <a:t>轉帳</a:t>
            </a:r>
            <a:r>
              <a:rPr lang="zh-TW" altLang="en-US" sz="1900" b="1" dirty="0" smtClean="0">
                <a:latin typeface="微軟正黑體" panose="020B0604030504040204" pitchFamily="34" charset="-120"/>
                <a:ea typeface="微軟正黑體" panose="020B0604030504040204" pitchFamily="34" charset="-120"/>
              </a:rPr>
              <a:t>繳交報名</a:t>
            </a:r>
            <a:r>
              <a:rPr lang="zh-TW" altLang="en-US" sz="1900" b="1" dirty="0">
                <a:latin typeface="微軟正黑體" panose="020B0604030504040204" pitchFamily="34" charset="-120"/>
                <a:ea typeface="微軟正黑體" panose="020B0604030504040204" pitchFamily="34" charset="-120"/>
              </a:rPr>
              <a:t>費。</a:t>
            </a:r>
            <a:r>
              <a:rPr lang="en-US" altLang="zh-TW" sz="1900" dirty="0">
                <a:latin typeface="微軟正黑體" panose="020B0604030504040204" pitchFamily="34" charset="-120"/>
                <a:ea typeface="微軟正黑體" panose="020B0604030504040204" pitchFamily="34" charset="-120"/>
              </a:rPr>
              <a:t>】</a:t>
            </a:r>
            <a:endParaRPr lang="zh-TW" altLang="en-US" sz="1900" dirty="0"/>
          </a:p>
        </p:txBody>
      </p:sp>
      <p:sp>
        <p:nvSpPr>
          <p:cNvPr id="10" name="矩形 9"/>
          <p:cNvSpPr/>
          <p:nvPr/>
        </p:nvSpPr>
        <p:spPr bwMode="auto">
          <a:xfrm>
            <a:off x="283170" y="3283352"/>
            <a:ext cx="2120900" cy="369887"/>
          </a:xfrm>
          <a:prstGeom prst="rect">
            <a:avLst/>
          </a:prstGeom>
          <a:solidFill>
            <a:schemeClr val="accent1">
              <a:lumMod val="40000"/>
              <a:lumOff val="60000"/>
            </a:schemeClr>
          </a:solidFill>
          <a:ln>
            <a:solidFill>
              <a:schemeClr val="bg1">
                <a:lumMod val="65000"/>
              </a:schemeClr>
            </a:solidFill>
          </a:ln>
        </p:spPr>
        <p:txBody>
          <a:bodyPr>
            <a:spAutoFit/>
          </a:bodyPr>
          <a:lstStyle/>
          <a:p>
            <a:pPr algn="ctr" eaLnBrk="1" fontAlgn="auto" hangingPunct="1">
              <a:spcBef>
                <a:spcPts val="0"/>
              </a:spcBef>
              <a:spcAft>
                <a:spcPts val="0"/>
              </a:spcAft>
              <a:defRPr/>
            </a:pPr>
            <a:r>
              <a:rPr lang="zh-TW" altLang="en-US" b="1" dirty="0">
                <a:latin typeface="微軟正黑體" panose="020B0604030504040204" pitchFamily="34" charset="-120"/>
                <a:ea typeface="微軟正黑體" panose="020B0604030504040204" pitchFamily="34" charset="-120"/>
              </a:rPr>
              <a:t>免試生編修</a:t>
            </a:r>
            <a:r>
              <a:rPr lang="zh-TW" altLang="en-US" b="1" dirty="0">
                <a:solidFill>
                  <a:srgbClr val="C00000"/>
                </a:solidFill>
                <a:latin typeface="微軟正黑體" panose="020B0604030504040204" pitchFamily="34" charset="-120"/>
                <a:ea typeface="微軟正黑體" panose="020B0604030504040204" pitchFamily="34" charset="-120"/>
              </a:rPr>
              <a:t>前</a:t>
            </a:r>
            <a:r>
              <a:rPr lang="zh-TW" altLang="en-US" b="1" dirty="0">
                <a:latin typeface="微軟正黑體" panose="020B0604030504040204" pitchFamily="34" charset="-120"/>
                <a:ea typeface="微軟正黑體" panose="020B0604030504040204" pitchFamily="34" charset="-120"/>
              </a:rPr>
              <a:t>資料</a:t>
            </a:r>
            <a:endParaRPr lang="zh-TW" altLang="en-US" dirty="0">
              <a:latin typeface="微軟正黑體" panose="020B0604030504040204" pitchFamily="34" charset="-120"/>
              <a:ea typeface="微軟正黑體" panose="020B0604030504040204" pitchFamily="34" charset="-120"/>
            </a:endParaRPr>
          </a:p>
        </p:txBody>
      </p:sp>
      <p:sp>
        <p:nvSpPr>
          <p:cNvPr id="11" name="矩形 10"/>
          <p:cNvSpPr/>
          <p:nvPr/>
        </p:nvSpPr>
        <p:spPr bwMode="auto">
          <a:xfrm>
            <a:off x="3429877" y="4083050"/>
            <a:ext cx="947738" cy="2047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2" name="直線單箭頭接點 11"/>
          <p:cNvCxnSpPr>
            <a:stCxn id="11" idx="3"/>
          </p:cNvCxnSpPr>
          <p:nvPr/>
        </p:nvCxnSpPr>
        <p:spPr bwMode="auto">
          <a:xfrm>
            <a:off x="4377615" y="4184650"/>
            <a:ext cx="5003800" cy="365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bwMode="auto">
          <a:xfrm>
            <a:off x="9401039" y="4081226"/>
            <a:ext cx="947738" cy="2047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bwMode="auto">
          <a:xfrm>
            <a:off x="3156827" y="3412716"/>
            <a:ext cx="1493838" cy="584200"/>
          </a:xfrm>
          <a:prstGeom prst="rect">
            <a:avLst/>
          </a:prstGeom>
          <a:solidFill>
            <a:schemeClr val="accent6">
              <a:lumMod val="60000"/>
              <a:lumOff val="40000"/>
            </a:schemeClr>
          </a:solidFill>
          <a:ln>
            <a:solidFill>
              <a:schemeClr val="bg1">
                <a:lumMod val="65000"/>
              </a:schemeClr>
            </a:solidFill>
          </a:ln>
        </p:spPr>
        <p:txBody>
          <a:bodyPr>
            <a:spAutoFit/>
          </a:bodyP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原減免資格</a:t>
            </a:r>
            <a:r>
              <a:rPr lang="en-US" altLang="zh-TW" sz="1600" b="1" dirty="0">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無</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報名費</a:t>
            </a:r>
            <a:r>
              <a:rPr lang="en-US" altLang="zh-TW" sz="1600" b="1" dirty="0">
                <a:latin typeface="微軟正黑體" panose="020B0604030504040204" pitchFamily="34" charset="-120"/>
                <a:ea typeface="微軟正黑體" panose="020B0604030504040204" pitchFamily="34" charset="-120"/>
              </a:rPr>
              <a:t>300</a:t>
            </a:r>
            <a:r>
              <a:rPr lang="zh-TW" altLang="en-US" sz="1600" b="1" dirty="0">
                <a:latin typeface="微軟正黑體" panose="020B0604030504040204" pitchFamily="34" charset="-120"/>
                <a:ea typeface="微軟正黑體" panose="020B0604030504040204" pitchFamily="34" charset="-120"/>
              </a:rPr>
              <a:t>元</a:t>
            </a:r>
            <a:r>
              <a:rPr lang="en-US" altLang="zh-TW" sz="1600" b="1"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15" name="矩形 14"/>
          <p:cNvSpPr/>
          <p:nvPr/>
        </p:nvSpPr>
        <p:spPr bwMode="auto">
          <a:xfrm>
            <a:off x="8796855" y="3411740"/>
            <a:ext cx="2527300" cy="584200"/>
          </a:xfrm>
          <a:prstGeom prst="rect">
            <a:avLst/>
          </a:prstGeom>
          <a:solidFill>
            <a:schemeClr val="accent6">
              <a:lumMod val="60000"/>
              <a:lumOff val="40000"/>
            </a:schemeClr>
          </a:solidFill>
          <a:ln>
            <a:solidFill>
              <a:schemeClr val="bg1">
                <a:lumMod val="65000"/>
              </a:schemeClr>
            </a:solidFill>
          </a:ln>
        </p:spPr>
        <p:txBody>
          <a:bodyPr>
            <a:spAutoFit/>
          </a:bodyP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異動減免資格</a:t>
            </a:r>
            <a:r>
              <a:rPr lang="en-US" altLang="zh-TW" sz="1600" b="1" dirty="0">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中低收入戶</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報名費</a:t>
            </a:r>
            <a:r>
              <a:rPr lang="en-US" altLang="zh-TW" sz="1600" b="1" dirty="0">
                <a:latin typeface="微軟正黑體" panose="020B0604030504040204" pitchFamily="34" charset="-120"/>
                <a:ea typeface="微軟正黑體" panose="020B0604030504040204" pitchFamily="34" charset="-120"/>
              </a:rPr>
              <a:t>120</a:t>
            </a:r>
            <a:r>
              <a:rPr lang="zh-TW" altLang="en-US" sz="1600" b="1" dirty="0">
                <a:latin typeface="微軟正黑體" panose="020B0604030504040204" pitchFamily="34" charset="-120"/>
                <a:ea typeface="微軟正黑體" panose="020B0604030504040204" pitchFamily="34" charset="-120"/>
              </a:rPr>
              <a:t>元</a:t>
            </a:r>
            <a:r>
              <a:rPr lang="en-US" altLang="zh-TW" sz="1600" b="1"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16" name="矩形 15"/>
          <p:cNvSpPr/>
          <p:nvPr/>
        </p:nvSpPr>
        <p:spPr bwMode="auto">
          <a:xfrm>
            <a:off x="6145176" y="3282775"/>
            <a:ext cx="2120900" cy="369888"/>
          </a:xfrm>
          <a:prstGeom prst="rect">
            <a:avLst/>
          </a:prstGeom>
          <a:solidFill>
            <a:schemeClr val="accent1">
              <a:lumMod val="40000"/>
              <a:lumOff val="60000"/>
            </a:schemeClr>
          </a:solidFill>
          <a:ln>
            <a:solidFill>
              <a:schemeClr val="bg1">
                <a:lumMod val="65000"/>
              </a:schemeClr>
            </a:solidFill>
          </a:ln>
        </p:spPr>
        <p:txBody>
          <a:bodyPr>
            <a:spAutoFit/>
          </a:bodyPr>
          <a:lstStyle/>
          <a:p>
            <a:pPr algn="ctr" eaLnBrk="1" fontAlgn="auto" hangingPunct="1">
              <a:spcBef>
                <a:spcPts val="0"/>
              </a:spcBef>
              <a:spcAft>
                <a:spcPts val="0"/>
              </a:spcAft>
              <a:defRPr/>
            </a:pPr>
            <a:r>
              <a:rPr lang="zh-TW" altLang="en-US" b="1" dirty="0">
                <a:latin typeface="微軟正黑體" panose="020B0604030504040204" pitchFamily="34" charset="-120"/>
                <a:ea typeface="微軟正黑體" panose="020B0604030504040204" pitchFamily="34" charset="-120"/>
              </a:rPr>
              <a:t>免試生編修</a:t>
            </a:r>
            <a:r>
              <a:rPr lang="zh-TW" altLang="en-US" b="1" dirty="0">
                <a:solidFill>
                  <a:srgbClr val="C00000"/>
                </a:solidFill>
                <a:latin typeface="微軟正黑體" panose="020B0604030504040204" pitchFamily="34" charset="-120"/>
                <a:ea typeface="微軟正黑體" panose="020B0604030504040204" pitchFamily="34" charset="-120"/>
              </a:rPr>
              <a:t>後</a:t>
            </a:r>
            <a:r>
              <a:rPr lang="zh-TW" altLang="en-US" b="1" dirty="0">
                <a:latin typeface="微軟正黑體" panose="020B0604030504040204" pitchFamily="34" charset="-120"/>
                <a:ea typeface="微軟正黑體" panose="020B0604030504040204" pitchFamily="34" charset="-120"/>
              </a:rPr>
              <a:t>資料</a:t>
            </a:r>
            <a:endParaRPr lang="zh-TW" altLang="en-US" dirty="0">
              <a:latin typeface="微軟正黑體" panose="020B0604030504040204" pitchFamily="34" charset="-120"/>
              <a:ea typeface="微軟正黑體" panose="020B0604030504040204" pitchFamily="34" charset="-120"/>
            </a:endParaRPr>
          </a:p>
        </p:txBody>
      </p:sp>
      <p:sp>
        <p:nvSpPr>
          <p:cNvPr id="18" name="矩形 31"/>
          <p:cNvSpPr>
            <a:spLocks noChangeArrowheads="1"/>
          </p:cNvSpPr>
          <p:nvPr/>
        </p:nvSpPr>
        <p:spPr bwMode="auto">
          <a:xfrm>
            <a:off x="6532293" y="4486406"/>
            <a:ext cx="1132933" cy="369352"/>
          </a:xfrm>
          <a:prstGeom prst="rect">
            <a:avLst/>
          </a:prstGeom>
          <a:solidFill>
            <a:srgbClr val="FFCC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b="1" dirty="0">
                <a:solidFill>
                  <a:srgbClr val="7030A0"/>
                </a:solidFill>
                <a:latin typeface="微軟正黑體" panose="020B0604030504040204" pitchFamily="34" charset="-120"/>
                <a:ea typeface="微軟正黑體" panose="020B0604030504040204" pitchFamily="34" charset="-120"/>
              </a:rPr>
              <a:t>彈跳視窗</a:t>
            </a:r>
            <a:endParaRPr lang="zh-TW" altLang="en-US" dirty="0">
              <a:solidFill>
                <a:srgbClr val="7030A0"/>
              </a:solidFill>
              <a:latin typeface="微軟正黑體" panose="020B0604030504040204" pitchFamily="34" charset="-120"/>
              <a:ea typeface="微軟正黑體" panose="020B0604030504040204" pitchFamily="34" charset="-120"/>
            </a:endParaRPr>
          </a:p>
        </p:txBody>
      </p:sp>
      <p:sp>
        <p:nvSpPr>
          <p:cNvPr id="19" name="五角星形 18"/>
          <p:cNvSpPr/>
          <p:nvPr/>
        </p:nvSpPr>
        <p:spPr>
          <a:xfrm rot="18129682">
            <a:off x="6352112" y="4382852"/>
            <a:ext cx="360363" cy="2921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7" name="圖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199" y="4517935"/>
            <a:ext cx="3886397" cy="1373715"/>
          </a:xfrm>
          <a:prstGeom prst="rect">
            <a:avLst/>
          </a:prstGeom>
          <a:ln w="28575">
            <a:solidFill>
              <a:srgbClr val="C00000"/>
            </a:solidFill>
          </a:ln>
        </p:spPr>
      </p:pic>
      <p:grpSp>
        <p:nvGrpSpPr>
          <p:cNvPr id="20" name="群組 19"/>
          <p:cNvGrpSpPr/>
          <p:nvPr/>
        </p:nvGrpSpPr>
        <p:grpSpPr>
          <a:xfrm>
            <a:off x="92957" y="102749"/>
            <a:ext cx="2638581" cy="430887"/>
            <a:chOff x="92955" y="95168"/>
            <a:chExt cx="8589132" cy="1402627"/>
          </a:xfrm>
        </p:grpSpPr>
        <p:sp>
          <p:nvSpPr>
            <p:cNvPr id="21"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5"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907536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7792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(7/17)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57" y="1661099"/>
            <a:ext cx="6495654" cy="4909158"/>
          </a:xfrm>
          <a:prstGeom prst="rect">
            <a:avLst/>
          </a:prstGeom>
          <a:ln w="28575">
            <a:solidFill>
              <a:srgbClr val="0033CC"/>
            </a:solidFill>
          </a:ln>
        </p:spPr>
      </p:pic>
      <p:sp>
        <p:nvSpPr>
          <p:cNvPr id="7" name="矩形 4"/>
          <p:cNvSpPr>
            <a:spLocks noChangeArrowheads="1"/>
          </p:cNvSpPr>
          <p:nvPr/>
        </p:nvSpPr>
        <p:spPr bwMode="auto">
          <a:xfrm>
            <a:off x="1405849" y="1048156"/>
            <a:ext cx="783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0070C0"/>
                </a:solidFill>
                <a:latin typeface="微軟正黑體" panose="020B0604030504040204" pitchFamily="34" charset="-120"/>
                <a:ea typeface="微軟正黑體" panose="020B0604030504040204" pitchFamily="34" charset="-120"/>
              </a:rPr>
              <a:t>報名繳交資料列表－表一：</a:t>
            </a:r>
            <a:r>
              <a:rPr lang="zh-TW" altLang="zh-TW" sz="2800" b="1" dirty="0">
                <a:solidFill>
                  <a:srgbClr val="0070C0"/>
                </a:solidFill>
                <a:latin typeface="微軟正黑體" panose="020B0604030504040204" pitchFamily="34" charset="-120"/>
                <a:ea typeface="微軟正黑體" panose="020B0604030504040204" pitchFamily="34" charset="-120"/>
              </a:rPr>
              <a:t>報名人數統計表</a:t>
            </a:r>
            <a:endParaRPr lang="en-US" altLang="zh-TW" sz="2800" b="1" dirty="0">
              <a:solidFill>
                <a:srgbClr val="0070C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270215" y="6243145"/>
            <a:ext cx="5986620" cy="2522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Rectangle 3"/>
          <p:cNvSpPr/>
          <p:nvPr/>
        </p:nvSpPr>
        <p:spPr>
          <a:xfrm>
            <a:off x="7515517" y="3554296"/>
            <a:ext cx="4313316" cy="1122763"/>
          </a:xfrm>
          <a:prstGeom prst="rect">
            <a:avLst/>
          </a:prstGeom>
          <a:solidFill>
            <a:srgbClr val="CDEFD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lnSpc>
                <a:spcPct val="120000"/>
              </a:lnSpc>
              <a:spcAft>
                <a:spcPts val="600"/>
              </a:spcAft>
              <a:buFont typeface="Wingdings" panose="05000000000000000000" pitchFamily="2" charset="2"/>
              <a:buChar char="u"/>
              <a:defRPr/>
            </a:pPr>
            <a:r>
              <a:rPr lang="zh-TW" altLang="zh-TW" sz="2000" b="1" dirty="0">
                <a:solidFill>
                  <a:schemeClr val="tx1"/>
                </a:solidFill>
                <a:latin typeface="微軟正黑體" panose="020B0604030504040204" pitchFamily="34" charset="-120"/>
                <a:ea typeface="微軟正黑體" panose="020B0604030504040204" pitchFamily="34" charset="-120"/>
              </a:rPr>
              <a:t>報名人數、實繳報名費金額</a:t>
            </a:r>
            <a:r>
              <a:rPr lang="zh-TW" altLang="en-US" sz="2000" b="1" dirty="0">
                <a:solidFill>
                  <a:schemeClr val="tx1"/>
                </a:solidFill>
                <a:latin typeface="微軟正黑體" panose="020B0604030504040204" pitchFamily="34" charset="-120"/>
                <a:ea typeface="微軟正黑體" panose="020B0604030504040204" pitchFamily="34" charset="-120"/>
              </a:rPr>
              <a:t>之統計</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fontAlgn="auto">
              <a:lnSpc>
                <a:spcPct val="120000"/>
              </a:lnSpc>
              <a:spcAft>
                <a:spcPts val="600"/>
              </a:spcAft>
              <a:buFont typeface="Wingdings" panose="05000000000000000000" pitchFamily="2" charset="2"/>
              <a:buChar char="u"/>
              <a:defRPr/>
            </a:pPr>
            <a:r>
              <a:rPr lang="zh-TW" altLang="zh-TW" sz="2000" b="1" u="sng" dirty="0">
                <a:solidFill>
                  <a:srgbClr val="C00000"/>
                </a:solidFill>
                <a:latin typeface="微軟正黑體" panose="020B0604030504040204" pitchFamily="34" charset="-120"/>
                <a:ea typeface="微軟正黑體" panose="020B0604030504040204" pitchFamily="34" charset="-120"/>
              </a:rPr>
              <a:t>繳費證明單</a:t>
            </a:r>
            <a:r>
              <a:rPr lang="zh-TW" altLang="en-US" sz="2000" b="1" u="sng" dirty="0">
                <a:solidFill>
                  <a:srgbClr val="C00000"/>
                </a:solidFill>
                <a:latin typeface="微軟正黑體" panose="020B0604030504040204" pitchFamily="34" charset="-120"/>
                <a:ea typeface="微軟正黑體" panose="020B0604030504040204" pitchFamily="34" charset="-120"/>
              </a:rPr>
              <a:t>影本</a:t>
            </a:r>
            <a:r>
              <a:rPr lang="zh-TW" altLang="zh-TW" sz="2000" b="1" u="sng" dirty="0">
                <a:solidFill>
                  <a:srgbClr val="C00000"/>
                </a:solidFill>
                <a:latin typeface="微軟正黑體" panose="020B0604030504040204" pitchFamily="34" charset="-120"/>
                <a:ea typeface="微軟正黑體" panose="020B0604030504040204" pitchFamily="34" charset="-120"/>
              </a:rPr>
              <a:t>黏貼</a:t>
            </a:r>
            <a:r>
              <a:rPr lang="zh-TW" altLang="en-US" sz="2000" b="1" u="sng" dirty="0">
                <a:solidFill>
                  <a:srgbClr val="C00000"/>
                </a:solidFill>
                <a:latin typeface="微軟正黑體" panose="020B0604030504040204" pitchFamily="34" charset="-120"/>
                <a:ea typeface="微軟正黑體" panose="020B0604030504040204" pitchFamily="34" charset="-120"/>
              </a:rPr>
              <a:t>於虛線</a:t>
            </a:r>
            <a:r>
              <a:rPr lang="zh-TW" altLang="en-US" sz="2000" b="1" u="sng" dirty="0" smtClean="0">
                <a:solidFill>
                  <a:srgbClr val="C00000"/>
                </a:solidFill>
                <a:latin typeface="微軟正黑體" panose="020B0604030504040204" pitchFamily="34" charset="-120"/>
                <a:ea typeface="微軟正黑體" panose="020B0604030504040204" pitchFamily="34" charset="-120"/>
              </a:rPr>
              <a:t>處</a:t>
            </a:r>
            <a:endParaRPr lang="zh-TW" altLang="en-US" sz="2000" b="1" dirty="0">
              <a:solidFill>
                <a:srgbClr val="C00000"/>
              </a:solidFill>
            </a:endParaRPr>
          </a:p>
        </p:txBody>
      </p:sp>
      <p:sp>
        <p:nvSpPr>
          <p:cNvPr id="10" name="矩形 7"/>
          <p:cNvSpPr>
            <a:spLocks noChangeArrowheads="1"/>
          </p:cNvSpPr>
          <p:nvPr/>
        </p:nvSpPr>
        <p:spPr bwMode="auto">
          <a:xfrm>
            <a:off x="7581900" y="5475288"/>
            <a:ext cx="3878263" cy="461962"/>
          </a:xfrm>
          <a:prstGeom prst="rect">
            <a:avLst/>
          </a:prstGeom>
          <a:solidFill>
            <a:schemeClr val="bg1"/>
          </a:solidFill>
          <a:ln w="9525">
            <a:solidFill>
              <a:schemeClr val="tx1"/>
            </a:solidFill>
            <a:miter lim="800000"/>
            <a:headEnd/>
            <a:tailEnd/>
          </a:ln>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a:solidFill>
                  <a:srgbClr val="C00000"/>
                </a:solidFill>
                <a:latin typeface="微軟正黑體" panose="020B0604030504040204" pitchFamily="34" charset="-120"/>
                <a:ea typeface="微軟正黑體" panose="020B0604030504040204" pitchFamily="34" charset="-120"/>
              </a:rPr>
              <a:t>繳費證明文件</a:t>
            </a:r>
            <a:r>
              <a:rPr lang="zh-TW" altLang="en-US" sz="2400" b="1" u="sng">
                <a:solidFill>
                  <a:srgbClr val="C00000"/>
                </a:solidFill>
                <a:latin typeface="微軟正黑體" panose="020B0604030504040204" pitchFamily="34" charset="-120"/>
                <a:ea typeface="微軟正黑體" panose="020B0604030504040204" pitchFamily="34" charset="-120"/>
              </a:rPr>
              <a:t>影印本</a:t>
            </a:r>
            <a:r>
              <a:rPr lang="zh-TW" altLang="en-US" sz="2400" b="1">
                <a:solidFill>
                  <a:srgbClr val="C00000"/>
                </a:solidFill>
                <a:latin typeface="微軟正黑體" panose="020B0604030504040204" pitchFamily="34" charset="-120"/>
                <a:ea typeface="微軟正黑體" panose="020B0604030504040204" pitchFamily="34" charset="-120"/>
              </a:rPr>
              <a:t>浮貼處</a:t>
            </a:r>
            <a:endParaRPr lang="en-US" altLang="zh-TW" sz="2400" b="1">
              <a:solidFill>
                <a:srgbClr val="C00000"/>
              </a:solidFill>
              <a:latin typeface="微軟正黑體" panose="020B0604030504040204" pitchFamily="34" charset="-120"/>
              <a:ea typeface="微軟正黑體" panose="020B0604030504040204" pitchFamily="34" charset="-120"/>
            </a:endParaRPr>
          </a:p>
        </p:txBody>
      </p:sp>
      <p:cxnSp>
        <p:nvCxnSpPr>
          <p:cNvPr id="11" name="直線單箭頭接點 10"/>
          <p:cNvCxnSpPr/>
          <p:nvPr/>
        </p:nvCxnSpPr>
        <p:spPr>
          <a:xfrm flipV="1">
            <a:off x="7256835" y="5856051"/>
            <a:ext cx="411758" cy="4280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群組 11"/>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72513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(8/17)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3"/>
          <p:cNvSpPr>
            <a:spLocks noGrp="1"/>
          </p:cNvSpPr>
          <p:nvPr>
            <p:ph idx="1"/>
          </p:nvPr>
        </p:nvSpPr>
        <p:spPr>
          <a:xfrm>
            <a:off x="1439694" y="1143946"/>
            <a:ext cx="10019489" cy="1161510"/>
          </a:xfrm>
        </p:spPr>
        <p:txBody>
          <a:bodyPr rtlCol="0">
            <a:noAutofit/>
          </a:bodyPr>
          <a:lstStyle/>
          <a:p>
            <a:pPr marL="0" indent="0" fontAlgn="auto">
              <a:lnSpc>
                <a:spcPct val="120000"/>
              </a:lnSpc>
              <a:spcAft>
                <a:spcPts val="600"/>
              </a:spcAft>
              <a:buFont typeface="Arial" panose="020B0604020202020204" pitchFamily="34" charset="0"/>
              <a:buNone/>
              <a:defRPr/>
            </a:pPr>
            <a:r>
              <a:rPr lang="zh-TW" altLang="en-US" b="1" dirty="0" smtClean="0">
                <a:solidFill>
                  <a:srgbClr val="0070C0"/>
                </a:solidFill>
                <a:latin typeface="微軟正黑體" panose="020B0604030504040204" pitchFamily="34" charset="-120"/>
                <a:ea typeface="微軟正黑體" panose="020B0604030504040204" pitchFamily="34" charset="-120"/>
              </a:rPr>
              <a:t>報名</a:t>
            </a:r>
            <a:r>
              <a:rPr lang="zh-TW" altLang="en-US" b="1" dirty="0">
                <a:solidFill>
                  <a:srgbClr val="0070C0"/>
                </a:solidFill>
                <a:latin typeface="微軟正黑體" panose="020B0604030504040204" pitchFamily="34" charset="-120"/>
                <a:ea typeface="微軟正黑體" panose="020B0604030504040204" pitchFamily="34" charset="-120"/>
              </a:rPr>
              <a:t>繳交資料列表－</a:t>
            </a:r>
            <a:r>
              <a:rPr lang="zh-TW" altLang="zh-TW" b="1" dirty="0">
                <a:solidFill>
                  <a:srgbClr val="0070C0"/>
                </a:solidFill>
                <a:latin typeface="微軟正黑體" panose="020B0604030504040204" pitchFamily="34" charset="-120"/>
                <a:ea typeface="微軟正黑體" panose="020B0604030504040204" pitchFamily="34" charset="-120"/>
              </a:rPr>
              <a:t>表二、集體報名繳費</a:t>
            </a:r>
            <a:r>
              <a:rPr lang="zh-TW" altLang="zh-TW" b="1" dirty="0" smtClean="0">
                <a:solidFill>
                  <a:srgbClr val="0070C0"/>
                </a:solidFill>
                <a:latin typeface="微軟正黑體" panose="020B0604030504040204" pitchFamily="34" charset="-120"/>
                <a:ea typeface="微軟正黑體" panose="020B0604030504040204" pitchFamily="34" charset="-120"/>
              </a:rPr>
              <a:t>清單</a:t>
            </a:r>
            <a:endParaRPr lang="zh-TW" altLang="zh-TW" b="1" dirty="0">
              <a:solidFill>
                <a:srgbClr val="C00000"/>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44" y="2424102"/>
            <a:ext cx="7322745" cy="4231442"/>
          </a:xfrm>
          <a:prstGeom prst="rect">
            <a:avLst/>
          </a:prstGeom>
          <a:ln w="28575">
            <a:solidFill>
              <a:srgbClr val="0033CC"/>
            </a:solidFill>
          </a:ln>
        </p:spPr>
      </p:pic>
      <p:sp>
        <p:nvSpPr>
          <p:cNvPr id="8" name="矩形 7"/>
          <p:cNvSpPr/>
          <p:nvPr/>
        </p:nvSpPr>
        <p:spPr>
          <a:xfrm>
            <a:off x="2992677" y="5379396"/>
            <a:ext cx="5830313" cy="35019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向右箭號 8"/>
          <p:cNvSpPr/>
          <p:nvPr/>
        </p:nvSpPr>
        <p:spPr bwMode="auto">
          <a:xfrm flipH="1">
            <a:off x="8927388" y="5456861"/>
            <a:ext cx="396000"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2"/>
          <p:cNvSpPr>
            <a:spLocks noChangeArrowheads="1"/>
          </p:cNvSpPr>
          <p:nvPr/>
        </p:nvSpPr>
        <p:spPr bwMode="auto">
          <a:xfrm>
            <a:off x="1345324" y="1803182"/>
            <a:ext cx="10113859" cy="400110"/>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000" b="1" dirty="0">
                <a:solidFill>
                  <a:srgbClr val="C00000"/>
                </a:solidFill>
                <a:latin typeface="微軟正黑體" panose="020B0604030504040204" pitchFamily="34" charset="-120"/>
                <a:ea typeface="微軟正黑體" panose="020B0604030504040204" pitchFamily="34" charset="-120"/>
              </a:rPr>
              <a:t>提醒</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zh-TW" sz="2000" b="1" u="sng" dirty="0">
                <a:solidFill>
                  <a:srgbClr val="C00000"/>
                </a:solidFill>
                <a:latin typeface="微軟正黑體" panose="020B0604030504040204" pitchFamily="34" charset="-120"/>
                <a:ea typeface="微軟正黑體" panose="020B0604030504040204" pitchFamily="34" charset="-120"/>
              </a:rPr>
              <a:t>中低收入戶</a:t>
            </a:r>
            <a:r>
              <a:rPr lang="zh-TW" altLang="zh-TW" sz="2000" b="1" u="sng" dirty="0" smtClean="0">
                <a:solidFill>
                  <a:srgbClr val="C00000"/>
                </a:solidFill>
                <a:latin typeface="微軟正黑體" panose="020B0604030504040204" pitchFamily="34" charset="-120"/>
                <a:ea typeface="微軟正黑體" panose="020B0604030504040204" pitchFamily="34" charset="-120"/>
              </a:rPr>
              <a:t>子女</a:t>
            </a:r>
            <a:r>
              <a:rPr lang="zh-TW" altLang="en-US" sz="2000" b="1" dirty="0">
                <a:solidFill>
                  <a:srgbClr val="C00000"/>
                </a:solidFill>
                <a:latin typeface="微軟正黑體" panose="020B0604030504040204" pitchFamily="34" charset="-120"/>
                <a:ea typeface="微軟正黑體" panose="020B0604030504040204" pitchFamily="34" charset="-120"/>
              </a:rPr>
              <a:t>檢附有效日期之證明</a:t>
            </a:r>
            <a:r>
              <a:rPr lang="zh-TW" altLang="en-US" sz="2000" b="1" dirty="0" smtClean="0">
                <a:solidFill>
                  <a:srgbClr val="C00000"/>
                </a:solidFill>
                <a:latin typeface="微軟正黑體" panose="020B0604030504040204" pitchFamily="34" charset="-120"/>
                <a:ea typeface="微軟正黑體" panose="020B0604030504040204" pitchFamily="34" charset="-120"/>
              </a:rPr>
              <a:t>文件，</a:t>
            </a:r>
            <a:r>
              <a:rPr lang="zh-TW" altLang="zh-TW" sz="2000" b="1" dirty="0" smtClean="0">
                <a:solidFill>
                  <a:srgbClr val="C00000"/>
                </a:solidFill>
                <a:latin typeface="微軟正黑體" panose="020B0604030504040204" pitchFamily="34" charset="-120"/>
                <a:ea typeface="微軟正黑體" panose="020B0604030504040204" pitchFamily="34" charset="-120"/>
              </a:rPr>
              <a:t>減免</a:t>
            </a:r>
            <a:r>
              <a:rPr lang="en-US" altLang="zh-TW" sz="2000" b="1" dirty="0">
                <a:solidFill>
                  <a:srgbClr val="C00000"/>
                </a:solidFill>
                <a:latin typeface="微軟正黑體" panose="020B0604030504040204" pitchFamily="34" charset="-120"/>
                <a:ea typeface="微軟正黑體" panose="020B0604030504040204" pitchFamily="34" charset="-120"/>
              </a:rPr>
              <a:t>60%</a:t>
            </a:r>
            <a:r>
              <a:rPr lang="zh-TW" altLang="zh-TW" sz="2000" b="1" dirty="0">
                <a:solidFill>
                  <a:srgbClr val="C00000"/>
                </a:solidFill>
                <a:latin typeface="微軟正黑體" panose="020B0604030504040204" pitchFamily="34" charset="-120"/>
                <a:ea typeface="微軟正黑體" panose="020B0604030504040204" pitchFamily="34" charset="-120"/>
              </a:rPr>
              <a:t>報名費</a:t>
            </a:r>
            <a:r>
              <a:rPr lang="zh-TW" altLang="en-US" sz="2000" b="1" dirty="0">
                <a:solidFill>
                  <a:srgbClr val="C00000"/>
                </a:solidFill>
                <a:latin typeface="微軟正黑體" panose="020B0604030504040204" pitchFamily="34" charset="-120"/>
                <a:ea typeface="微軟正黑體" panose="020B0604030504040204" pitchFamily="34" charset="-120"/>
              </a:rPr>
              <a:t>，每人新臺幣</a:t>
            </a:r>
            <a:r>
              <a:rPr lang="en-US" altLang="zh-TW" sz="2000" b="1" dirty="0">
                <a:solidFill>
                  <a:srgbClr val="C00000"/>
                </a:solidFill>
                <a:latin typeface="微軟正黑體" panose="020B0604030504040204" pitchFamily="34" charset="-120"/>
                <a:ea typeface="微軟正黑體" panose="020B0604030504040204" pitchFamily="34" charset="-120"/>
              </a:rPr>
              <a:t>120</a:t>
            </a:r>
            <a:r>
              <a:rPr lang="zh-TW" altLang="en-US" sz="2000" b="1" dirty="0">
                <a:solidFill>
                  <a:srgbClr val="C00000"/>
                </a:solidFill>
                <a:latin typeface="微軟正黑體" panose="020B0604030504040204" pitchFamily="34" charset="-120"/>
                <a:ea typeface="微軟正黑體" panose="020B0604030504040204" pitchFamily="34" charset="-120"/>
              </a:rPr>
              <a:t>元</a:t>
            </a:r>
            <a:r>
              <a:rPr lang="zh-TW" altLang="en-US" sz="2000" b="1" dirty="0" smtClean="0">
                <a:solidFill>
                  <a:srgbClr val="C00000"/>
                </a:solidFill>
                <a:latin typeface="微軟正黑體" panose="020B0604030504040204" pitchFamily="34" charset="-120"/>
                <a:ea typeface="微軟正黑體" panose="020B0604030504040204" pitchFamily="34" charset="-120"/>
              </a:rPr>
              <a:t>整</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8302074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6649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(9/17)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983" y="2426570"/>
            <a:ext cx="8080468" cy="3980580"/>
          </a:xfrm>
          <a:prstGeom prst="rect">
            <a:avLst/>
          </a:prstGeom>
          <a:ln w="28575">
            <a:solidFill>
              <a:srgbClr val="0033CC"/>
            </a:solidFill>
          </a:ln>
        </p:spPr>
      </p:pic>
      <p:sp>
        <p:nvSpPr>
          <p:cNvPr id="7" name="內容版面配置區 3"/>
          <p:cNvSpPr>
            <a:spLocks noGrp="1"/>
          </p:cNvSpPr>
          <p:nvPr>
            <p:ph idx="1"/>
          </p:nvPr>
        </p:nvSpPr>
        <p:spPr>
          <a:xfrm>
            <a:off x="1454352" y="1048156"/>
            <a:ext cx="9498993" cy="537453"/>
          </a:xfrm>
        </p:spPr>
        <p:txBody>
          <a:bodyPr rtlCol="0">
            <a:noAutofit/>
          </a:bodyPr>
          <a:lstStyle/>
          <a:p>
            <a:pPr marL="0" indent="0" fontAlgn="auto">
              <a:lnSpc>
                <a:spcPct val="120000"/>
              </a:lnSpc>
              <a:spcAft>
                <a:spcPts val="600"/>
              </a:spcAft>
              <a:buFont typeface="Arial" panose="020B0604020202020204" pitchFamily="34" charset="0"/>
              <a:buNone/>
              <a:defRPr/>
            </a:pPr>
            <a:r>
              <a:rPr lang="zh-TW" altLang="en-US" b="1" dirty="0" smtClean="0">
                <a:solidFill>
                  <a:srgbClr val="0070C0"/>
                </a:solidFill>
                <a:latin typeface="微軟正黑體" panose="020B0604030504040204" pitchFamily="34" charset="-120"/>
                <a:ea typeface="微軟正黑體" panose="020B0604030504040204" pitchFamily="34" charset="-120"/>
              </a:rPr>
              <a:t>報名</a:t>
            </a:r>
            <a:r>
              <a:rPr lang="zh-TW" altLang="en-US" b="1" dirty="0">
                <a:solidFill>
                  <a:srgbClr val="0070C0"/>
                </a:solidFill>
                <a:latin typeface="微軟正黑體" panose="020B0604030504040204" pitchFamily="34" charset="-120"/>
                <a:ea typeface="微軟正黑體" panose="020B0604030504040204" pitchFamily="34" charset="-120"/>
              </a:rPr>
              <a:t>繳交資料列表－</a:t>
            </a:r>
            <a:r>
              <a:rPr lang="zh-TW" altLang="zh-TW" b="1" dirty="0">
                <a:solidFill>
                  <a:srgbClr val="0070C0"/>
                </a:solidFill>
                <a:latin typeface="微軟正黑體" panose="020B0604030504040204" pitchFamily="34" charset="-120"/>
                <a:ea typeface="微軟正黑體" panose="020B0604030504040204" pitchFamily="34" charset="-120"/>
              </a:rPr>
              <a:t>表三、集體免收報名費</a:t>
            </a:r>
            <a:r>
              <a:rPr lang="zh-TW" altLang="zh-TW" b="1" dirty="0" smtClean="0">
                <a:solidFill>
                  <a:srgbClr val="0070C0"/>
                </a:solidFill>
                <a:latin typeface="微軟正黑體" panose="020B0604030504040204" pitchFamily="34" charset="-120"/>
                <a:ea typeface="微軟正黑體" panose="020B0604030504040204" pitchFamily="34" charset="-120"/>
              </a:rPr>
              <a:t>名冊</a:t>
            </a:r>
            <a:endParaRPr lang="zh-TW" altLang="zh-TW" dirty="0"/>
          </a:p>
          <a:p>
            <a:pPr fontAlgn="auto">
              <a:spcAft>
                <a:spcPts val="0"/>
              </a:spcAft>
              <a:defRPr/>
            </a:pPr>
            <a:endParaRPr lang="zh-TW" altLang="en-US" dirty="0"/>
          </a:p>
        </p:txBody>
      </p:sp>
      <p:sp>
        <p:nvSpPr>
          <p:cNvPr id="8" name="矩形 2"/>
          <p:cNvSpPr>
            <a:spLocks noChangeArrowheads="1"/>
          </p:cNvSpPr>
          <p:nvPr/>
        </p:nvSpPr>
        <p:spPr bwMode="auto">
          <a:xfrm>
            <a:off x="1183094" y="1726380"/>
            <a:ext cx="9476245" cy="46166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120000"/>
              </a:lnSpc>
              <a:spcAft>
                <a:spcPts val="600"/>
              </a:spcAft>
              <a:defRPr/>
            </a:pPr>
            <a:r>
              <a:rPr lang="zh-TW" altLang="en-US" sz="2000" b="1" dirty="0">
                <a:solidFill>
                  <a:srgbClr val="C00000"/>
                </a:solidFill>
                <a:latin typeface="微軟正黑體" panose="020B0604030504040204" pitchFamily="34" charset="-120"/>
                <a:ea typeface="微軟正黑體" panose="020B0604030504040204" pitchFamily="34" charset="-120"/>
              </a:rPr>
              <a:t>提醒</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zh-TW" altLang="zh-TW" sz="2000" b="1" u="sng" dirty="0">
                <a:solidFill>
                  <a:srgbClr val="C00000"/>
                </a:solidFill>
                <a:latin typeface="微軟正黑體" panose="020B0604030504040204" pitchFamily="34" charset="-120"/>
                <a:ea typeface="微軟正黑體" panose="020B0604030504040204" pitchFamily="34" charset="-120"/>
              </a:rPr>
              <a:t>低收入戶子女</a:t>
            </a:r>
            <a:r>
              <a:rPr lang="zh-TW" altLang="zh-TW" sz="2000" dirty="0">
                <a:solidFill>
                  <a:srgbClr val="C00000"/>
                </a:solidFill>
                <a:latin typeface="微軟正黑體" panose="020B0604030504040204" pitchFamily="34" charset="-120"/>
                <a:ea typeface="微軟正黑體" panose="020B0604030504040204" pitchFamily="34" charset="-120"/>
              </a:rPr>
              <a:t>及</a:t>
            </a:r>
            <a:r>
              <a:rPr lang="zh-TW" altLang="zh-TW" sz="2000" b="1" u="sng" dirty="0">
                <a:solidFill>
                  <a:srgbClr val="C00000"/>
                </a:solidFill>
                <a:latin typeface="微軟正黑體" panose="020B0604030504040204" pitchFamily="34" charset="-120"/>
                <a:ea typeface="微軟正黑體" panose="020B0604030504040204" pitchFamily="34" charset="-120"/>
              </a:rPr>
              <a:t>支領失業給付之子女</a:t>
            </a:r>
            <a:r>
              <a:rPr lang="zh-TW" altLang="en-US" sz="2000" b="1" dirty="0">
                <a:solidFill>
                  <a:srgbClr val="C00000"/>
                </a:solidFill>
                <a:latin typeface="微軟正黑體" panose="020B0604030504040204" pitchFamily="34" charset="-120"/>
                <a:ea typeface="微軟正黑體" panose="020B0604030504040204" pitchFamily="34" charset="-120"/>
              </a:rPr>
              <a:t>檢附有效日期之證明文件</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zh-TW" sz="2000" dirty="0">
                <a:solidFill>
                  <a:srgbClr val="C00000"/>
                </a:solidFill>
                <a:latin typeface="微軟正黑體" panose="020B0604030504040204" pitchFamily="34" charset="-120"/>
                <a:ea typeface="微軟正黑體" panose="020B0604030504040204" pitchFamily="34" charset="-120"/>
              </a:rPr>
              <a:t>免繳報名費</a:t>
            </a:r>
          </a:p>
        </p:txBody>
      </p:sp>
      <p:grpSp>
        <p:nvGrpSpPr>
          <p:cNvPr id="9" name="群組 8"/>
          <p:cNvGrpSpPr/>
          <p:nvPr/>
        </p:nvGrpSpPr>
        <p:grpSpPr>
          <a:xfrm>
            <a:off x="92957" y="102749"/>
            <a:ext cx="2638581" cy="430887"/>
            <a:chOff x="92955" y="95168"/>
            <a:chExt cx="8589132" cy="1402627"/>
          </a:xfrm>
        </p:grpSpPr>
        <p:sp>
          <p:nvSpPr>
            <p:cNvPr id="10"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4"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5915791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5506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(10/17)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矩形 3"/>
          <p:cNvSpPr>
            <a:spLocks noChangeArrowheads="1"/>
          </p:cNvSpPr>
          <p:nvPr/>
        </p:nvSpPr>
        <p:spPr bwMode="auto">
          <a:xfrm>
            <a:off x="1439728" y="1104319"/>
            <a:ext cx="8721725" cy="54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eaLnBrk="1" hangingPunct="1">
              <a:lnSpc>
                <a:spcPct val="115000"/>
              </a:lnSpc>
            </a:pPr>
            <a:r>
              <a:rPr lang="zh-TW" altLang="en-US" sz="2800" b="1" dirty="0">
                <a:solidFill>
                  <a:srgbClr val="0070C0"/>
                </a:solidFill>
                <a:latin typeface="微軟正黑體" panose="020B0604030504040204" pitchFamily="34" charset="-120"/>
                <a:ea typeface="微軟正黑體" panose="020B0604030504040204" pitchFamily="34" charset="-120"/>
              </a:rPr>
              <a:t>報名繳交資料列表－</a:t>
            </a:r>
            <a:r>
              <a:rPr lang="zh-TW" altLang="zh-TW" sz="28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表四、報名學生名冊</a:t>
            </a:r>
            <a:endParaRPr lang="zh-TW"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8" name="群組 7"/>
          <p:cNvGrpSpPr/>
          <p:nvPr/>
        </p:nvGrpSpPr>
        <p:grpSpPr>
          <a:xfrm>
            <a:off x="92957" y="102749"/>
            <a:ext cx="2638581" cy="430887"/>
            <a:chOff x="92955" y="95168"/>
            <a:chExt cx="8589132" cy="1402627"/>
          </a:xfrm>
        </p:grpSpPr>
        <p:sp>
          <p:nvSpPr>
            <p:cNvPr id="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3"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pic>
        <p:nvPicPr>
          <p:cNvPr id="14" name="圖片 13"/>
          <p:cNvPicPr/>
          <p:nvPr/>
        </p:nvPicPr>
        <p:blipFill>
          <a:blip r:embed="rId3">
            <a:extLst>
              <a:ext uri="{28A0092B-C50C-407E-A947-70E740481C1C}">
                <a14:useLocalDpi xmlns:a14="http://schemas.microsoft.com/office/drawing/2010/main" val="0"/>
              </a:ext>
            </a:extLst>
          </a:blip>
          <a:stretch>
            <a:fillRect/>
          </a:stretch>
        </p:blipFill>
        <p:spPr>
          <a:xfrm>
            <a:off x="2668961" y="1755999"/>
            <a:ext cx="5556250" cy="4902200"/>
          </a:xfrm>
          <a:prstGeom prst="rect">
            <a:avLst/>
          </a:prstGeom>
          <a:ln w="38100">
            <a:solidFill>
              <a:srgbClr val="0033CC"/>
            </a:solidFill>
          </a:ln>
        </p:spPr>
      </p:pic>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05813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(11/17)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3"/>
          <p:cNvSpPr>
            <a:spLocks noGrp="1"/>
          </p:cNvSpPr>
          <p:nvPr>
            <p:ph idx="1"/>
          </p:nvPr>
        </p:nvSpPr>
        <p:spPr>
          <a:xfrm>
            <a:off x="1468302" y="1219606"/>
            <a:ext cx="9562863" cy="573088"/>
          </a:xfrm>
        </p:spPr>
        <p:txBody>
          <a:bodyPr>
            <a:noAutofit/>
          </a:bodyPr>
          <a:lstStyle/>
          <a:p>
            <a:pPr marL="0" indent="0">
              <a:buFont typeface="Arial" panose="020B0604020202020204" pitchFamily="34" charset="0"/>
              <a:buNone/>
            </a:pPr>
            <a:r>
              <a:rPr lang="zh-TW" altLang="en-US" b="1" dirty="0" smtClean="0">
                <a:solidFill>
                  <a:srgbClr val="0070C0"/>
                </a:solidFill>
                <a:latin typeface="微軟正黑體" panose="020B0604030504040204" pitchFamily="34" charset="-120"/>
                <a:ea typeface="微軟正黑體" panose="020B0604030504040204" pitchFamily="34" charset="-120"/>
              </a:rPr>
              <a:t>報名繳交資料列表－</a:t>
            </a:r>
            <a:r>
              <a:rPr lang="zh-TW" altLang="zh-TW" b="1" dirty="0" smtClean="0">
                <a:solidFill>
                  <a:srgbClr val="0070C0"/>
                </a:solidFill>
                <a:latin typeface="微軟正黑體" panose="020B0604030504040204" pitchFamily="34" charset="-120"/>
                <a:ea typeface="微軟正黑體" panose="020B0604030504040204" pitchFamily="34" charset="-120"/>
              </a:rPr>
              <a:t>表五、報名學生超額比序項目積分列表</a:t>
            </a:r>
            <a:endParaRPr lang="zh-TW" altLang="en-US" b="1" dirty="0" smtClean="0">
              <a:solidFill>
                <a:srgbClr val="0070C0"/>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478" y="1792694"/>
            <a:ext cx="6261478" cy="4825880"/>
          </a:xfrm>
          <a:prstGeom prst="rect">
            <a:avLst/>
          </a:prstGeom>
          <a:ln w="28575">
            <a:solidFill>
              <a:srgbClr val="0033CC"/>
            </a:solidFill>
          </a:ln>
        </p:spPr>
      </p:pic>
      <p:grpSp>
        <p:nvGrpSpPr>
          <p:cNvPr id="8" name="群組 7"/>
          <p:cNvGrpSpPr/>
          <p:nvPr/>
        </p:nvGrpSpPr>
        <p:grpSpPr>
          <a:xfrm>
            <a:off x="92957" y="102749"/>
            <a:ext cx="2638581" cy="430887"/>
            <a:chOff x="92955" y="95168"/>
            <a:chExt cx="8589132" cy="1402627"/>
          </a:xfrm>
        </p:grpSpPr>
        <p:sp>
          <p:nvSpPr>
            <p:cNvPr id="9"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3"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4"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01121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4363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(12/17)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3"/>
          <p:cNvSpPr txBox="1">
            <a:spLocks/>
          </p:cNvSpPr>
          <p:nvPr/>
        </p:nvSpPr>
        <p:spPr bwMode="auto">
          <a:xfrm>
            <a:off x="1431081" y="1173886"/>
            <a:ext cx="8378825" cy="45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ts val="750"/>
              </a:spcBef>
              <a:buFont typeface="Arial" panose="020B0604020202020204" pitchFamily="34" charset="0"/>
              <a:buNone/>
            </a:pPr>
            <a:r>
              <a:rPr lang="zh-TW" altLang="en-US" b="1" dirty="0">
                <a:solidFill>
                  <a:srgbClr val="0070C0"/>
                </a:solidFill>
                <a:latin typeface="微軟正黑體" panose="020B0604030504040204" pitchFamily="34" charset="-120"/>
                <a:ea typeface="微軟正黑體" panose="020B0604030504040204" pitchFamily="34" charset="-120"/>
              </a:rPr>
              <a:t>報名繳交資料列表－</a:t>
            </a:r>
            <a:r>
              <a:rPr lang="zh-TW" altLang="zh-TW" b="1" dirty="0">
                <a:solidFill>
                  <a:srgbClr val="0070C0"/>
                </a:solidFill>
                <a:latin typeface="微軟正黑體" panose="020B0604030504040204" pitchFamily="34" charset="-120"/>
                <a:ea typeface="微軟正黑體" panose="020B0604030504040204" pitchFamily="34" charset="-120"/>
              </a:rPr>
              <a:t>表</a:t>
            </a:r>
            <a:r>
              <a:rPr lang="zh-TW" altLang="en-US" b="1" dirty="0">
                <a:solidFill>
                  <a:srgbClr val="0070C0"/>
                </a:solidFill>
                <a:latin typeface="微軟正黑體" panose="020B0604030504040204" pitchFamily="34" charset="-120"/>
                <a:ea typeface="微軟正黑體" panose="020B0604030504040204" pitchFamily="34" charset="-120"/>
              </a:rPr>
              <a:t>六</a:t>
            </a:r>
            <a:r>
              <a:rPr lang="zh-TW" altLang="zh-TW" b="1" dirty="0">
                <a:solidFill>
                  <a:srgbClr val="0070C0"/>
                </a:solidFill>
                <a:latin typeface="微軟正黑體" panose="020B0604030504040204" pitchFamily="34" charset="-120"/>
                <a:ea typeface="微軟正黑體" panose="020B0604030504040204" pitchFamily="34" charset="-120"/>
              </a:rPr>
              <a:t>、報名</a:t>
            </a:r>
            <a:r>
              <a:rPr lang="zh-TW" altLang="en-US" b="1" dirty="0">
                <a:solidFill>
                  <a:srgbClr val="0070C0"/>
                </a:solidFill>
                <a:latin typeface="微軟正黑體" panose="020B0604030504040204" pitchFamily="34" charset="-120"/>
                <a:ea typeface="微軟正黑體" panose="020B0604030504040204" pitchFamily="34" charset="-120"/>
              </a:rPr>
              <a:t>資料袋封面</a:t>
            </a:r>
          </a:p>
        </p:txBody>
      </p:sp>
      <p:sp>
        <p:nvSpPr>
          <p:cNvPr id="8" name="矩形 2"/>
          <p:cNvSpPr>
            <a:spLocks noChangeArrowheads="1"/>
          </p:cNvSpPr>
          <p:nvPr/>
        </p:nvSpPr>
        <p:spPr bwMode="auto">
          <a:xfrm>
            <a:off x="7340701" y="2531670"/>
            <a:ext cx="4361673" cy="3139321"/>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提醒</a:t>
            </a:r>
            <a:r>
              <a:rPr lang="zh-TW" altLang="en-US"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marL="448945" indent="-457200" algn="just">
              <a:spcBef>
                <a:spcPts val="600"/>
              </a:spcBef>
              <a:spcAft>
                <a:spcPts val="600"/>
              </a:spcAft>
              <a:buFont typeface="+mj-lt"/>
              <a:buAutoNum type="arabicParenR"/>
              <a:tabLst>
                <a:tab pos="561975" algn="l"/>
              </a:tabLst>
              <a:defRPr/>
            </a:pPr>
            <a:r>
              <a:rPr lang="zh-TW"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表為</a:t>
            </a:r>
            <a:r>
              <a:rPr lang="en-US"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學年度五專</a:t>
            </a:r>
            <a:r>
              <a:rPr lang="zh-TW" altLang="en-US"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優先</a:t>
            </a:r>
            <a:r>
              <a:rPr lang="zh-TW"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免試</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入學資料袋</a:t>
            </a:r>
            <a:r>
              <a:rPr lang="zh-TW"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封面</a:t>
            </a:r>
            <a:endParaRPr lang="en-US"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8945" indent="-457200" algn="just">
              <a:spcBef>
                <a:spcPts val="600"/>
              </a:spcBef>
              <a:spcAft>
                <a:spcPts val="600"/>
              </a:spcAft>
              <a:buFont typeface="+mj-lt"/>
              <a:buAutoNum type="arabicParenR"/>
              <a:tabLst>
                <a:tab pos="561975" algn="l"/>
              </a:tabLst>
              <a:defRPr/>
            </a:pPr>
            <a:r>
              <a:rPr lang="zh-TW" altLang="en-US"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學生</a:t>
            </a:r>
            <a:r>
              <a:rPr lang="zh-TW" altLang="en-US"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報名表</a:t>
            </a:r>
            <a:r>
              <a:rPr lang="zh-TW" altLang="en-US" sz="24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依</a:t>
            </a:r>
            <a:r>
              <a:rPr lang="zh-TW" altLang="zh-TW" sz="24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報名學生名冊序號順序</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分別裝袋或</a:t>
            </a:r>
            <a:r>
              <a:rPr lang="zh-TW" altLang="en-US"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裝箱</a:t>
            </a:r>
            <a:endParaRPr lang="en-US"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8945" indent="-457200" algn="just">
              <a:spcBef>
                <a:spcPts val="600"/>
              </a:spcBef>
              <a:spcAft>
                <a:spcPts val="600"/>
              </a:spcAft>
              <a:buFont typeface="+mj-lt"/>
              <a:buAutoNum type="arabicParenR"/>
              <a:tabLst>
                <a:tab pos="561975" algn="l"/>
              </a:tabLst>
              <a:defRPr/>
            </a:pPr>
            <a:r>
              <a:rPr lang="zh-TW"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zh-TW" altLang="en-US"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報名期間</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內郵寄至本</a:t>
            </a:r>
            <a:r>
              <a:rPr lang="zh-TW" altLang="en-US"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委員</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a:t>
            </a:r>
            <a:r>
              <a:rPr lang="zh-TW" altLang="en-US"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完成</a:t>
            </a:r>
            <a:r>
              <a:rPr lang="zh-TW"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9" name="群組 8"/>
          <p:cNvGrpSpPr/>
          <p:nvPr/>
        </p:nvGrpSpPr>
        <p:grpSpPr>
          <a:xfrm>
            <a:off x="92957" y="102749"/>
            <a:ext cx="2638581" cy="430887"/>
            <a:chOff x="92955" y="95168"/>
            <a:chExt cx="8589132" cy="1402627"/>
          </a:xfrm>
        </p:grpSpPr>
        <p:sp>
          <p:nvSpPr>
            <p:cNvPr id="10"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4"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pic>
        <p:nvPicPr>
          <p:cNvPr id="15" name="圖片 14"/>
          <p:cNvPicPr/>
          <p:nvPr/>
        </p:nvPicPr>
        <p:blipFill>
          <a:blip r:embed="rId3"/>
          <a:stretch>
            <a:fillRect/>
          </a:stretch>
        </p:blipFill>
        <p:spPr>
          <a:xfrm>
            <a:off x="1067331" y="1814136"/>
            <a:ext cx="6058682" cy="4896514"/>
          </a:xfrm>
          <a:prstGeom prst="rect">
            <a:avLst/>
          </a:prstGeom>
          <a:ln w="38100">
            <a:solidFill>
              <a:srgbClr val="0033CC"/>
            </a:solidFill>
          </a:ln>
        </p:spPr>
      </p:pic>
      <p:sp>
        <p:nvSpPr>
          <p:cNvPr id="1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74339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0934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(13/17)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矩形 7"/>
          <p:cNvSpPr>
            <a:spLocks noChangeArrowheads="1"/>
          </p:cNvSpPr>
          <p:nvPr/>
        </p:nvSpPr>
        <p:spPr bwMode="auto">
          <a:xfrm>
            <a:off x="1423683" y="1025296"/>
            <a:ext cx="6288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0070C0"/>
                </a:solidFill>
                <a:latin typeface="微軟正黑體" panose="020B0604030504040204" pitchFamily="34" charset="-120"/>
                <a:ea typeface="微軟正黑體" panose="020B0604030504040204" pitchFamily="34" charset="-120"/>
              </a:rPr>
              <a:t>報名繳交資料列表－報名資料郵寄封面</a:t>
            </a: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653" y="1546377"/>
            <a:ext cx="3762959" cy="5191608"/>
          </a:xfrm>
          <a:prstGeom prst="rect">
            <a:avLst/>
          </a:prstGeom>
          <a:ln w="28575">
            <a:solidFill>
              <a:srgbClr val="0033CC"/>
            </a:solidFill>
          </a:ln>
        </p:spPr>
      </p:pic>
      <p:sp>
        <p:nvSpPr>
          <p:cNvPr id="8" name="矩形 2"/>
          <p:cNvSpPr>
            <a:spLocks noChangeArrowheads="1"/>
          </p:cNvSpPr>
          <p:nvPr/>
        </p:nvSpPr>
        <p:spPr bwMode="auto">
          <a:xfrm>
            <a:off x="6817344" y="2134775"/>
            <a:ext cx="4649442" cy="187743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提醒</a:t>
            </a:r>
            <a:r>
              <a:rPr lang="zh-TW" altLang="en-US"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marL="448945" indent="-457200" algn="just">
              <a:spcBef>
                <a:spcPts val="600"/>
              </a:spcBef>
              <a:spcAft>
                <a:spcPts val="600"/>
              </a:spcAft>
              <a:buFont typeface="+mj-lt"/>
              <a:buAutoNum type="arabicParenR"/>
              <a:tabLst>
                <a:tab pos="561975" algn="l"/>
              </a:tabLst>
              <a:defRPr/>
            </a:pPr>
            <a:r>
              <a:rPr lang="zh-TW" altLang="en-US"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國中端承辦教師勾稽檢核附件</a:t>
            </a:r>
            <a:endParaRPr lang="en-US"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8945" indent="-457200" algn="just">
              <a:spcBef>
                <a:spcPts val="600"/>
              </a:spcBef>
              <a:spcAft>
                <a:spcPts val="600"/>
              </a:spcAft>
              <a:buFont typeface="+mj-lt"/>
              <a:buAutoNum type="arabicParenR"/>
              <a:tabLst>
                <a:tab pos="561975" algn="l"/>
              </a:tabLst>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星期五</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前快捷或限時掛號</a:t>
            </a:r>
            <a:r>
              <a:rPr lang="zh-TW"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寄</a:t>
            </a:r>
            <a:r>
              <a:rPr lang="zh-TW"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至本</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委員</a:t>
            </a:r>
            <a:r>
              <a:rPr lang="zh-TW" altLang="zh-TW" sz="24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會</a:t>
            </a:r>
            <a:endParaRPr lang="zh-TW"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9" name="直線單箭頭接點 8"/>
          <p:cNvCxnSpPr/>
          <p:nvPr/>
        </p:nvCxnSpPr>
        <p:spPr>
          <a:xfrm>
            <a:off x="4051006" y="2920371"/>
            <a:ext cx="277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216039" y="2832386"/>
            <a:ext cx="819933" cy="1739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grpSp>
        <p:nvGrpSpPr>
          <p:cNvPr id="17" name="群組 16"/>
          <p:cNvGrpSpPr/>
          <p:nvPr/>
        </p:nvGrpSpPr>
        <p:grpSpPr>
          <a:xfrm>
            <a:off x="3431085" y="2877050"/>
            <a:ext cx="478763" cy="164465"/>
            <a:chOff x="111790" y="36750"/>
            <a:chExt cx="559879" cy="219719"/>
          </a:xfrm>
        </p:grpSpPr>
        <p:sp>
          <p:nvSpPr>
            <p:cNvPr id="18" name="Frame 17">
              <a:extLst>
                <a:ext uri="{FF2B5EF4-FFF2-40B4-BE49-F238E27FC236}">
                  <a16:creationId xmlns:a16="http://schemas.microsoft.com/office/drawing/2014/main" id="{1278BF84-DDF3-43F8-88E4-A0F28E4079EF}"/>
                </a:ext>
              </a:extLst>
            </p:cNvPr>
            <p:cNvSpPr/>
            <p:nvPr/>
          </p:nvSpPr>
          <p:spPr>
            <a:xfrm>
              <a:off x="455669" y="40469"/>
              <a:ext cx="216000" cy="2160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9" name="Frame 17">
              <a:extLst>
                <a:ext uri="{FF2B5EF4-FFF2-40B4-BE49-F238E27FC236}">
                  <a16:creationId xmlns:a16="http://schemas.microsoft.com/office/drawing/2014/main" id="{1278BF84-DDF3-43F8-88E4-A0F28E4079EF}"/>
                </a:ext>
              </a:extLst>
            </p:cNvPr>
            <p:cNvSpPr/>
            <p:nvPr/>
          </p:nvSpPr>
          <p:spPr>
            <a:xfrm>
              <a:off x="111790" y="36750"/>
              <a:ext cx="216000" cy="2160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61292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6649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(14/17)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內容版面配置區 3"/>
          <p:cNvSpPr>
            <a:spLocks noGrp="1"/>
          </p:cNvSpPr>
          <p:nvPr>
            <p:ph idx="1"/>
          </p:nvPr>
        </p:nvSpPr>
        <p:spPr>
          <a:xfrm>
            <a:off x="1431385" y="1116736"/>
            <a:ext cx="8772930" cy="1441450"/>
          </a:xfrm>
        </p:spPr>
        <p:txBody>
          <a:bodyPr rtlCol="0">
            <a:noAutofit/>
          </a:bodyPr>
          <a:lstStyle/>
          <a:p>
            <a:pPr marL="0" indent="0" eaLnBrk="0" hangingPunct="0">
              <a:spcBef>
                <a:spcPts val="600"/>
              </a:spcBef>
              <a:spcAft>
                <a:spcPts val="600"/>
              </a:spcAft>
              <a:buFont typeface="Arial" panose="020B0604020202020204" pitchFamily="34" charset="0"/>
              <a:buNone/>
              <a:tabLst>
                <a:tab pos="561975" algn="l"/>
              </a:tabLst>
              <a:defRPr/>
            </a:pPr>
            <a:r>
              <a:rPr lang="zh-TW" altLang="zh-TW" b="1" dirty="0" smtClean="0" bmk="">
                <a:solidFill>
                  <a:srgbClr val="0070C0"/>
                </a:solidFill>
                <a:latin typeface="微軟正黑體" panose="020B0604030504040204" pitchFamily="34" charset="-120"/>
                <a:ea typeface="微軟正黑體" panose="020B0604030504040204" pitchFamily="34" charset="-120"/>
                <a:cs typeface="DFKaiShu-SB-Estd-BF"/>
              </a:rPr>
              <a:t>列印</a:t>
            </a:r>
            <a:r>
              <a:rPr lang="zh-TW" altLang="zh-TW" b="1" dirty="0" bmk="">
                <a:solidFill>
                  <a:srgbClr val="0070C0"/>
                </a:solidFill>
                <a:latin typeface="微軟正黑體" panose="020B0604030504040204" pitchFamily="34" charset="-120"/>
                <a:ea typeface="微軟正黑體" panose="020B0604030504040204" pitchFamily="34" charset="-120"/>
                <a:cs typeface="DFKaiShu-SB-Estd-BF"/>
              </a:rPr>
              <a:t>積分證明單</a:t>
            </a:r>
            <a:r>
              <a:rPr lang="zh-TW" altLang="en-US"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b="1" dirty="0">
              <a:solidFill>
                <a:srgbClr val="9D3511"/>
              </a:solidFill>
              <a:latin typeface="Franklin Gothic Book" panose="020B0503020102020204" pitchFamily="34" charset="0"/>
              <a:ea typeface="微軟正黑體" panose="020B0604030504040204" pitchFamily="34" charset="-120"/>
              <a:cs typeface="Times New Roman" panose="02020603050405020304" pitchFamily="18" charset="0"/>
            </a:endParaRPr>
          </a:p>
          <a:p>
            <a:pPr marL="0" indent="0" eaLnBrk="0" hangingPunct="0">
              <a:lnSpc>
                <a:spcPct val="120000"/>
              </a:lnSpc>
              <a:spcBef>
                <a:spcPct val="0"/>
              </a:spcBef>
              <a:buFont typeface="Arial" panose="020B0604020202020204" pitchFamily="34" charset="0"/>
              <a:buNone/>
              <a:tabLst>
                <a:tab pos="561975" algn="l"/>
              </a:tabLst>
              <a:defRP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「積分證明單列印」功能為提供國中端無法</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自校務</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系統產出積分證明單時</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使用</a:t>
            </a:r>
            <a:endParaRPr lang="zh-TW" altLang="en-US" dirty="0">
              <a:latin typeface="微軟正黑體" panose="020B0604030504040204" pitchFamily="34" charset="-120"/>
              <a:ea typeface="微軟正黑體" panose="020B0604030504040204" pitchFamily="34" charset="-120"/>
            </a:endParaRPr>
          </a:p>
        </p:txBody>
      </p:sp>
      <p:sp>
        <p:nvSpPr>
          <p:cNvPr id="7" name="AutoShape 11"/>
          <p:cNvSpPr>
            <a:spLocks noChangeArrowheads="1"/>
          </p:cNvSpPr>
          <p:nvPr/>
        </p:nvSpPr>
        <p:spPr bwMode="auto">
          <a:xfrm>
            <a:off x="408529" y="3219856"/>
            <a:ext cx="3135312" cy="2668384"/>
          </a:xfrm>
          <a:prstGeom prst="roundRect">
            <a:avLst>
              <a:gd name="adj" fmla="val 16079"/>
            </a:avLst>
          </a:prstGeom>
          <a:solidFill>
            <a:srgbClr val="FFFFFF"/>
          </a:solidFill>
          <a:ln w="38100">
            <a:solidFill>
              <a:srgbClr val="C00000"/>
            </a:solidFill>
            <a:round/>
            <a:headEnd/>
            <a:tailEnd/>
          </a:ln>
        </p:spPr>
        <p:txBody>
          <a:bodyPr lIns="36000" rIns="36000" anchor="ctr"/>
          <a:lstStyle>
            <a:lvl1pPr eaLnBrk="0" fontAlgn="base" hangingPunct="0">
              <a:spcBef>
                <a:spcPct val="0"/>
              </a:spcBef>
              <a:spcAft>
                <a:spcPct val="0"/>
              </a:spcAft>
              <a:tabLst>
                <a:tab pos="561975" algn="l"/>
              </a:tabLst>
              <a:defRPr>
                <a:solidFill>
                  <a:schemeClr val="tx1"/>
                </a:solidFill>
                <a:latin typeface="Arial" panose="020B0604020202020204" pitchFamily="34" charset="0"/>
              </a:defRPr>
            </a:lvl1pPr>
            <a:lvl2pPr eaLnBrk="0" fontAlgn="base" hangingPunct="0">
              <a:spcBef>
                <a:spcPct val="0"/>
              </a:spcBef>
              <a:spcAft>
                <a:spcPct val="0"/>
              </a:spcAft>
              <a:tabLst>
                <a:tab pos="561975" algn="l"/>
              </a:tabLst>
              <a:defRPr>
                <a:solidFill>
                  <a:schemeClr val="tx1"/>
                </a:solidFill>
                <a:latin typeface="Arial" panose="020B0604020202020204" pitchFamily="34" charset="0"/>
              </a:defRPr>
            </a:lvl2pPr>
            <a:lvl3pPr eaLnBrk="0" fontAlgn="base" hangingPunct="0">
              <a:spcBef>
                <a:spcPct val="0"/>
              </a:spcBef>
              <a:spcAft>
                <a:spcPct val="0"/>
              </a:spcAft>
              <a:tabLst>
                <a:tab pos="561975" algn="l"/>
              </a:tabLst>
              <a:defRPr>
                <a:solidFill>
                  <a:schemeClr val="tx1"/>
                </a:solidFill>
                <a:latin typeface="Arial" panose="020B0604020202020204" pitchFamily="34" charset="0"/>
              </a:defRPr>
            </a:lvl3pPr>
            <a:lvl4pPr eaLnBrk="0" fontAlgn="base" hangingPunct="0">
              <a:spcBef>
                <a:spcPct val="0"/>
              </a:spcBef>
              <a:spcAft>
                <a:spcPct val="0"/>
              </a:spcAft>
              <a:tabLst>
                <a:tab pos="561975" algn="l"/>
              </a:tabLst>
              <a:defRPr>
                <a:solidFill>
                  <a:schemeClr val="tx1"/>
                </a:solidFill>
                <a:latin typeface="Arial" panose="020B0604020202020204" pitchFamily="34" charset="0"/>
              </a:defRPr>
            </a:lvl4pPr>
            <a:lvl5pPr eaLnBrk="0" fontAlgn="base" hangingPunct="0">
              <a:spcBef>
                <a:spcPct val="0"/>
              </a:spcBef>
              <a:spcAft>
                <a:spcPct val="0"/>
              </a:spcAft>
              <a:tabLst>
                <a:tab pos="561975" algn="l"/>
              </a:tabLst>
              <a:defRPr>
                <a:solidFill>
                  <a:schemeClr val="tx1"/>
                </a:solidFill>
                <a:latin typeface="Arial" panose="020B0604020202020204" pitchFamily="34" charset="0"/>
              </a:defRPr>
            </a:lvl5pPr>
            <a:lvl6pPr eaLnBrk="0" fontAlgn="base" hangingPunct="0">
              <a:spcBef>
                <a:spcPct val="0"/>
              </a:spcBef>
              <a:spcAft>
                <a:spcPct val="0"/>
              </a:spcAft>
              <a:tabLst>
                <a:tab pos="561975" algn="l"/>
              </a:tabLst>
              <a:defRPr>
                <a:solidFill>
                  <a:schemeClr val="tx1"/>
                </a:solidFill>
                <a:latin typeface="Arial" panose="020B0604020202020204" pitchFamily="34" charset="0"/>
              </a:defRPr>
            </a:lvl6pPr>
            <a:lvl7pPr eaLnBrk="0" fontAlgn="base" hangingPunct="0">
              <a:spcBef>
                <a:spcPct val="0"/>
              </a:spcBef>
              <a:spcAft>
                <a:spcPct val="0"/>
              </a:spcAft>
              <a:tabLst>
                <a:tab pos="561975" algn="l"/>
              </a:tabLst>
              <a:defRPr>
                <a:solidFill>
                  <a:schemeClr val="tx1"/>
                </a:solidFill>
                <a:latin typeface="Arial" panose="020B0604020202020204" pitchFamily="34" charset="0"/>
              </a:defRPr>
            </a:lvl7pPr>
            <a:lvl8pPr eaLnBrk="0" fontAlgn="base" hangingPunct="0">
              <a:spcBef>
                <a:spcPct val="0"/>
              </a:spcBef>
              <a:spcAft>
                <a:spcPct val="0"/>
              </a:spcAft>
              <a:tabLst>
                <a:tab pos="561975" algn="l"/>
              </a:tabLst>
              <a:defRPr>
                <a:solidFill>
                  <a:schemeClr val="tx1"/>
                </a:solidFill>
                <a:latin typeface="Arial" panose="020B0604020202020204" pitchFamily="34" charset="0"/>
              </a:defRPr>
            </a:lvl8pPr>
            <a:lvl9pPr eaLnBrk="0" fontAlgn="base" hangingPunct="0">
              <a:spcBef>
                <a:spcPct val="0"/>
              </a:spcBef>
              <a:spcAft>
                <a:spcPct val="0"/>
              </a:spcAft>
              <a:tabLst>
                <a:tab pos="561975" algn="l"/>
              </a:tabLst>
              <a:defRPr>
                <a:solidFill>
                  <a:schemeClr val="tx1"/>
                </a:solidFill>
                <a:latin typeface="Arial" panose="020B0604020202020204" pitchFamily="34" charset="0"/>
              </a:defRPr>
            </a:lvl9pPr>
          </a:lstStyle>
          <a:p>
            <a:pPr algn="just">
              <a:spcBef>
                <a:spcPts val="600"/>
              </a:spcBef>
              <a:defRPr/>
            </a:pPr>
            <a:r>
              <a:rPr lang="zh-TW" altLang="zh-TW" sz="2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操作方式：</a:t>
            </a:r>
            <a:endParaRPr lang="zh-TW" altLang="zh-TW" sz="2000" b="1" dirty="0">
              <a:latin typeface="微軟正黑體" panose="020B0604030504040204" pitchFamily="34" charset="-120"/>
              <a:ea typeface="微軟正黑體" panose="020B0604030504040204" pitchFamily="34" charset="-120"/>
            </a:endParaRPr>
          </a:p>
          <a:p>
            <a:pPr marL="263525" indent="-263525" algn="just">
              <a:spcBef>
                <a:spcPts val="600"/>
              </a:spcBef>
              <a:defRPr/>
            </a:pPr>
            <a:r>
              <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勾選欲列印積分</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證明 </a:t>
            </a:r>
            <a:endParaRPr lang="en-US" altLang="zh-TW"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3525" indent="-263525" algn="just">
              <a:spcBef>
                <a:spcPts val="600"/>
              </a:spcBef>
              <a:defRPr/>
            </a:pPr>
            <a:r>
              <a:rPr lang="en-US" altLang="zh-TW"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單學生</a:t>
            </a:r>
            <a:endParaRPr lang="zh-TW" altLang="en-US"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263525" indent="-263525" algn="just">
              <a:spcBef>
                <a:spcPts val="600"/>
              </a:spcBef>
              <a:defRPr/>
            </a:pPr>
            <a:r>
              <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點取</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「全部列印</a:t>
            </a:r>
            <a:r>
              <a:rPr lang="zh-TW" altLang="en-US"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即 </a:t>
            </a:r>
            <a:endParaRPr lang="en-US" altLang="zh-TW"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3525" indent="-263525" algn="just">
              <a:spcBef>
                <a:spcPts val="600"/>
              </a:spcBef>
              <a:defRPr/>
            </a:pPr>
            <a:r>
              <a:rPr lang="en-US" altLang="zh-TW"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產出學生「超額</a:t>
            </a:r>
            <a:r>
              <a:rPr lang="zh-TW" altLang="en-US"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比</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序</a:t>
            </a:r>
            <a:endParaRPr lang="en-US" altLang="zh-TW"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3525" indent="-263525" algn="just">
              <a:spcBef>
                <a:spcPts val="600"/>
              </a:spcBef>
              <a:defRPr/>
            </a:pPr>
            <a:r>
              <a:rPr lang="en-US"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en-US"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積分證明單</a:t>
            </a:r>
            <a:r>
              <a:rPr lang="en-US" altLang="zh-TW"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0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421" y="2672168"/>
            <a:ext cx="7845909" cy="3917544"/>
          </a:xfrm>
          <a:prstGeom prst="rect">
            <a:avLst/>
          </a:prstGeom>
          <a:ln w="28575">
            <a:solidFill>
              <a:srgbClr val="0033CC"/>
            </a:solidFill>
          </a:ln>
        </p:spPr>
      </p:pic>
      <p:sp>
        <p:nvSpPr>
          <p:cNvPr id="10" name="矩形 9"/>
          <p:cNvSpPr/>
          <p:nvPr/>
        </p:nvSpPr>
        <p:spPr>
          <a:xfrm>
            <a:off x="6896573" y="3200400"/>
            <a:ext cx="1060653" cy="204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快取圖案 11"/>
          <p:cNvSpPr>
            <a:spLocks noChangeArrowheads="1"/>
          </p:cNvSpPr>
          <p:nvPr/>
        </p:nvSpPr>
        <p:spPr bwMode="auto">
          <a:xfrm>
            <a:off x="7049211" y="3715931"/>
            <a:ext cx="420687" cy="439738"/>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快取圖案 11"/>
          <p:cNvSpPr>
            <a:spLocks noChangeArrowheads="1"/>
          </p:cNvSpPr>
          <p:nvPr/>
        </p:nvSpPr>
        <p:spPr bwMode="auto">
          <a:xfrm>
            <a:off x="4314251" y="3654425"/>
            <a:ext cx="312737" cy="427037"/>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28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矩形 12"/>
          <p:cNvSpPr/>
          <p:nvPr/>
        </p:nvSpPr>
        <p:spPr>
          <a:xfrm>
            <a:off x="3844351" y="4048125"/>
            <a:ext cx="1250950" cy="24694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a:xfrm>
            <a:off x="7447673" y="3815944"/>
            <a:ext cx="379413" cy="2397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5" name="群組 14"/>
          <p:cNvGrpSpPr/>
          <p:nvPr/>
        </p:nvGrpSpPr>
        <p:grpSpPr>
          <a:xfrm>
            <a:off x="92957" y="102749"/>
            <a:ext cx="2638581" cy="430887"/>
            <a:chOff x="92955" y="95168"/>
            <a:chExt cx="8589132" cy="1402627"/>
          </a:xfrm>
        </p:grpSpPr>
        <p:sp>
          <p:nvSpPr>
            <p:cNvPr id="16"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0"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075169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45506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(15/17)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矩形 2"/>
          <p:cNvSpPr>
            <a:spLocks noChangeArrowheads="1"/>
          </p:cNvSpPr>
          <p:nvPr/>
        </p:nvSpPr>
        <p:spPr bwMode="auto">
          <a:xfrm>
            <a:off x="7152634" y="2861182"/>
            <a:ext cx="4194367" cy="1812804"/>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提醒</a:t>
            </a:r>
            <a:r>
              <a:rPr lang="zh-TW" altLang="en-US"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a:lnSpc>
                <a:spcPct val="115000"/>
              </a:lnSpc>
            </a:pP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請加蓋免試生就讀之國中學校戳章，</a:t>
            </a:r>
            <a:r>
              <a:rPr lang="zh-TW" altLang="en-US" sz="24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未加蓋學校戳章之積分證明單視為無效。</a:t>
            </a:r>
          </a:p>
        </p:txBody>
      </p:sp>
      <p:grpSp>
        <p:nvGrpSpPr>
          <p:cNvPr id="7" name="群組 6"/>
          <p:cNvGrpSpPr/>
          <p:nvPr/>
        </p:nvGrpSpPr>
        <p:grpSpPr>
          <a:xfrm>
            <a:off x="1507127" y="1173886"/>
            <a:ext cx="5639907" cy="5447489"/>
            <a:chOff x="1604403" y="1025525"/>
            <a:chExt cx="5639907" cy="5447489"/>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403" y="1025525"/>
              <a:ext cx="5146667" cy="5447489"/>
            </a:xfrm>
            <a:prstGeom prst="rect">
              <a:avLst/>
            </a:prstGeom>
          </p:spPr>
        </p:pic>
        <p:sp>
          <p:nvSpPr>
            <p:cNvPr id="9" name="矩形 8"/>
            <p:cNvSpPr/>
            <p:nvPr/>
          </p:nvSpPr>
          <p:spPr bwMode="auto">
            <a:xfrm>
              <a:off x="2671290" y="5390338"/>
              <a:ext cx="2085975" cy="10826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1" name="直線單箭頭接點 10"/>
            <p:cNvCxnSpPr/>
            <p:nvPr/>
          </p:nvCxnSpPr>
          <p:spPr bwMode="auto">
            <a:xfrm flipH="1">
              <a:off x="4757266" y="4308025"/>
              <a:ext cx="2487044" cy="128869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rotWithShape="1">
            <a:blip r:embed="rId4">
              <a:extLst>
                <a:ext uri="{28A0092B-C50C-407E-A947-70E740481C1C}">
                  <a14:useLocalDpi xmlns:a14="http://schemas.microsoft.com/office/drawing/2010/main" val="0"/>
                </a:ext>
              </a:extLst>
            </a:blip>
            <a:srcRect l="21980" r="12552" b="24077"/>
            <a:stretch/>
          </p:blipFill>
          <p:spPr>
            <a:xfrm>
              <a:off x="2752929" y="5345628"/>
              <a:ext cx="1828800" cy="1084355"/>
            </a:xfrm>
            <a:prstGeom prst="rect">
              <a:avLst/>
            </a:prstGeom>
          </p:spPr>
        </p:pic>
      </p:grpSp>
      <p:grpSp>
        <p:nvGrpSpPr>
          <p:cNvPr id="10" name="群組 9"/>
          <p:cNvGrpSpPr/>
          <p:nvPr/>
        </p:nvGrpSpPr>
        <p:grpSpPr>
          <a:xfrm>
            <a:off x="92957" y="102749"/>
            <a:ext cx="2638581" cy="430887"/>
            <a:chOff x="92955" y="95168"/>
            <a:chExt cx="8589132" cy="1402627"/>
          </a:xfrm>
        </p:grpSpPr>
        <p:sp>
          <p:nvSpPr>
            <p:cNvPr id="13"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7"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8"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79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3240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020" y="304800"/>
            <a:ext cx="10515600" cy="747713"/>
          </a:xfrm>
        </p:spPr>
        <p:txBody>
          <a:bodyPr>
            <a:normAutofit/>
          </a:bodyPr>
          <a:lstStyle/>
          <a:p>
            <a:r>
              <a:rPr lang="zh-TW" altLang="en-US" sz="4000" b="1" dirty="0" smtClean="0">
                <a:solidFill>
                  <a:srgbClr val="0033CC"/>
                </a:solidFill>
                <a:latin typeface="微軟正黑體" panose="020B0604030504040204" pitchFamily="34" charset="-120"/>
                <a:ea typeface="微軟正黑體" panose="020B0604030504040204" pitchFamily="34" charset="-120"/>
              </a:rPr>
              <a:t>伍、報名作業 </a:t>
            </a:r>
            <a:r>
              <a:rPr lang="en-US" altLang="zh-TW" sz="4000" b="1" dirty="0">
                <a:solidFill>
                  <a:srgbClr val="0033CC"/>
                </a:solidFill>
                <a:latin typeface="微軟正黑體" panose="020B0604030504040204" pitchFamily="34" charset="-120"/>
                <a:ea typeface="微軟正黑體" panose="020B0604030504040204" pitchFamily="34" charset="-120"/>
              </a:rPr>
              <a:t>-</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報名資格</a:t>
            </a:r>
            <a:r>
              <a:rPr lang="en-US" altLang="zh-TW" sz="3600" b="1" dirty="0" smtClean="0">
                <a:solidFill>
                  <a:srgbClr val="0033CC"/>
                </a:solidFill>
                <a:latin typeface="微軟正黑體" panose="020B0604030504040204" pitchFamily="34" charset="-120"/>
                <a:ea typeface="微軟正黑體" panose="020B0604030504040204" pitchFamily="34" charset="-120"/>
              </a:rPr>
              <a:t>(1/10)</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052513"/>
            <a:ext cx="10515600" cy="412750"/>
          </a:xfrm>
        </p:spPr>
        <p:txBody>
          <a:bodyPr>
            <a:normAutofit fontScale="92500" lnSpcReduction="10000"/>
          </a:bodyPr>
          <a:lstStyle/>
          <a:p>
            <a:r>
              <a:rPr lang="zh-TW" altLang="en-US" b="1" dirty="0">
                <a:solidFill>
                  <a:srgbClr val="C00000"/>
                </a:solidFill>
                <a:latin typeface="微軟正黑體" panose="020B0604030504040204" pitchFamily="34" charset="-120"/>
                <a:ea typeface="微軟正黑體" panose="020B0604030504040204" pitchFamily="34" charset="-120"/>
              </a:rPr>
              <a:t>國中應屆畢業生應以參加原就讀國中集體報名為</a:t>
            </a:r>
            <a:r>
              <a:rPr lang="zh-TW" altLang="en-US" b="1" dirty="0" smtClean="0">
                <a:solidFill>
                  <a:srgbClr val="C00000"/>
                </a:solidFill>
                <a:latin typeface="微軟正黑體" panose="020B0604030504040204" pitchFamily="34" charset="-120"/>
                <a:ea typeface="微軟正黑體" panose="020B0604030504040204" pitchFamily="34" charset="-120"/>
              </a:rPr>
              <a:t>原則</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grpSp>
        <p:nvGrpSpPr>
          <p:cNvPr id="35" name="群組 34"/>
          <p:cNvGrpSpPr/>
          <p:nvPr/>
        </p:nvGrpSpPr>
        <p:grpSpPr>
          <a:xfrm>
            <a:off x="147638" y="1555750"/>
            <a:ext cx="11895137" cy="5086350"/>
            <a:chOff x="195263" y="1555750"/>
            <a:chExt cx="11895137" cy="5086350"/>
          </a:xfrm>
        </p:grpSpPr>
        <p:grpSp>
          <p:nvGrpSpPr>
            <p:cNvPr id="36" name="群組 35"/>
            <p:cNvGrpSpPr/>
            <p:nvPr/>
          </p:nvGrpSpPr>
          <p:grpSpPr>
            <a:xfrm>
              <a:off x="195263" y="1852613"/>
              <a:ext cx="11895137" cy="4789487"/>
              <a:chOff x="195263" y="1852613"/>
              <a:chExt cx="11895137" cy="4789487"/>
            </a:xfrm>
          </p:grpSpPr>
          <p:sp>
            <p:nvSpPr>
              <p:cNvPr id="39" name="矩形 38"/>
              <p:cNvSpPr/>
              <p:nvPr/>
            </p:nvSpPr>
            <p:spPr>
              <a:xfrm>
                <a:off x="2368550" y="4533900"/>
                <a:ext cx="8761413" cy="2108200"/>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zh-TW" altLang="en-US"/>
              </a:p>
            </p:txBody>
          </p:sp>
          <p:grpSp>
            <p:nvGrpSpPr>
              <p:cNvPr id="40" name="群組 85"/>
              <p:cNvGrpSpPr>
                <a:grpSpLocks/>
              </p:cNvGrpSpPr>
              <p:nvPr/>
            </p:nvGrpSpPr>
            <p:grpSpPr bwMode="auto">
              <a:xfrm>
                <a:off x="195263" y="1852613"/>
                <a:ext cx="11509375" cy="4646612"/>
                <a:chOff x="175678" y="1649132"/>
                <a:chExt cx="11510128" cy="4645820"/>
              </a:xfrm>
            </p:grpSpPr>
            <p:grpSp>
              <p:nvGrpSpPr>
                <p:cNvPr id="51" name="群組 65"/>
                <p:cNvGrpSpPr>
                  <a:grpSpLocks/>
                </p:cNvGrpSpPr>
                <p:nvPr/>
              </p:nvGrpSpPr>
              <p:grpSpPr bwMode="auto">
                <a:xfrm>
                  <a:off x="2462375" y="1649132"/>
                  <a:ext cx="8428987" cy="4645820"/>
                  <a:chOff x="2030731" y="2009377"/>
                  <a:chExt cx="8428987" cy="4645820"/>
                </a:xfrm>
              </p:grpSpPr>
              <p:sp>
                <p:nvSpPr>
                  <p:cNvPr id="55" name="矩形 54"/>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rgbClr val="C00000"/>
                        </a:solidFill>
                        <a:latin typeface="Calibri Light" panose="020F0302020204030204" pitchFamily="34" charset="0"/>
                        <a:ea typeface="微軟正黑體" panose="020B0604030504040204" pitchFamily="34" charset="-120"/>
                      </a:rPr>
                      <a:t>❶</a:t>
                    </a:r>
                    <a:r>
                      <a:rPr lang="zh-TW" altLang="en-US" sz="2000" b="1" dirty="0">
                        <a:solidFill>
                          <a:srgbClr val="7030A0"/>
                        </a:solidFill>
                        <a:latin typeface="微軟正黑體" panose="020B0604030504040204" pitchFamily="34" charset="-120"/>
                        <a:ea typeface="微軟正黑體" panose="020B0604030504040204" pitchFamily="34" charset="-120"/>
                      </a:rPr>
                      <a:t>國民中學</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800" b="1" dirty="0">
                        <a:solidFill>
                          <a:srgbClr val="C00000"/>
                        </a:solidFill>
                        <a:latin typeface="微軟正黑體" panose="020B0604030504040204" pitchFamily="34" charset="-120"/>
                        <a:ea typeface="微軟正黑體" panose="020B0604030504040204" pitchFamily="34" charset="-120"/>
                      </a:rPr>
                      <a:t>應屆</a:t>
                    </a:r>
                    <a:r>
                      <a:rPr lang="zh-TW" altLang="en-US" sz="2000" b="1" dirty="0">
                        <a:solidFill>
                          <a:srgbClr val="7030A0"/>
                        </a:solidFill>
                        <a:latin typeface="微軟正黑體" panose="020B0604030504040204" pitchFamily="34" charset="-120"/>
                        <a:ea typeface="微軟正黑體" panose="020B0604030504040204" pitchFamily="34" charset="-120"/>
                      </a:rPr>
                      <a:t>畢業生</a:t>
                    </a:r>
                  </a:p>
                </p:txBody>
              </p:sp>
              <p:sp>
                <p:nvSpPr>
                  <p:cNvPr id="56" name="矩形 55"/>
                  <p:cNvSpPr/>
                  <p:nvPr/>
                </p:nvSpPr>
                <p:spPr>
                  <a:xfrm>
                    <a:off x="7094640" y="2009377"/>
                    <a:ext cx="2387756" cy="888848"/>
                  </a:xfrm>
                  <a:prstGeom prst="rect">
                    <a:avLst/>
                  </a:prstGeom>
                  <a:solidFill>
                    <a:srgbClr val="FFE5E5"/>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rgbClr val="C00000"/>
                        </a:solidFill>
                        <a:latin typeface="Calibri Light" panose="020F0302020204030204" pitchFamily="34" charset="0"/>
                        <a:ea typeface="微軟正黑體" panose="020B0604030504040204" pitchFamily="34" charset="-120"/>
                      </a:rPr>
                      <a:t>❸</a:t>
                    </a:r>
                    <a:r>
                      <a:rPr lang="zh-TW" altLang="en-US" sz="2000" b="1" dirty="0">
                        <a:solidFill>
                          <a:srgbClr val="7030A0"/>
                        </a:solidFill>
                        <a:latin typeface="Calibri Light" panose="020F0302020204030204" pitchFamily="34" charset="0"/>
                        <a:ea typeface="微軟正黑體" panose="020B0604030504040204" pitchFamily="34" charset="-120"/>
                      </a:rPr>
                      <a:t>同等學力者</a:t>
                    </a:r>
                  </a:p>
                </p:txBody>
              </p:sp>
              <p:sp>
                <p:nvSpPr>
                  <p:cNvPr id="57" name="矩形 56"/>
                  <p:cNvSpPr/>
                  <p:nvPr/>
                </p:nvSpPr>
                <p:spPr>
                  <a:xfrm>
                    <a:off x="4562411" y="2009377"/>
                    <a:ext cx="2260748" cy="888848"/>
                  </a:xfrm>
                  <a:prstGeom prst="rect">
                    <a:avLst/>
                  </a:prstGeom>
                  <a:solidFill>
                    <a:srgbClr val="FFE5E5"/>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2000" b="1" dirty="0">
                        <a:solidFill>
                          <a:srgbClr val="C00000"/>
                        </a:solidFill>
                        <a:latin typeface="Calibri Light" panose="020F0302020204030204" pitchFamily="34" charset="0"/>
                        <a:ea typeface="微軟正黑體" panose="020B0604030504040204" pitchFamily="34" charset="-120"/>
                      </a:rPr>
                      <a:t>❷</a:t>
                    </a:r>
                    <a:r>
                      <a:rPr lang="zh-TW" altLang="en-US" sz="2000" b="1" dirty="0">
                        <a:solidFill>
                          <a:srgbClr val="7030A0"/>
                        </a:solidFill>
                        <a:latin typeface="Calibri Light" panose="020F0302020204030204" pitchFamily="34" charset="0"/>
                        <a:ea typeface="微軟正黑體" panose="020B0604030504040204" pitchFamily="34" charset="-120"/>
                      </a:rPr>
                      <a:t>國民中學</a:t>
                    </a:r>
                    <a:r>
                      <a:rPr lang="en-US" altLang="zh-TW" sz="2000" b="1" dirty="0">
                        <a:solidFill>
                          <a:srgbClr val="C00000"/>
                        </a:solidFill>
                        <a:latin typeface="Calibri Light" panose="020F0302020204030204" pitchFamily="34" charset="0"/>
                        <a:ea typeface="微軟正黑體" panose="020B0604030504040204" pitchFamily="34" charset="-120"/>
                      </a:rPr>
                      <a:t/>
                    </a:r>
                    <a:br>
                      <a:rPr lang="en-US" altLang="zh-TW" sz="2000" b="1" dirty="0">
                        <a:solidFill>
                          <a:srgbClr val="C00000"/>
                        </a:solidFill>
                        <a:latin typeface="Calibri Light" panose="020F0302020204030204" pitchFamily="34" charset="0"/>
                        <a:ea typeface="微軟正黑體" panose="020B0604030504040204" pitchFamily="34" charset="-120"/>
                      </a:rPr>
                    </a:br>
                    <a:r>
                      <a:rPr lang="zh-TW" altLang="en-US" sz="2400" b="1" dirty="0">
                        <a:solidFill>
                          <a:srgbClr val="C00000"/>
                        </a:solidFill>
                        <a:latin typeface="Calibri Light" panose="020F0302020204030204" pitchFamily="34" charset="0"/>
                        <a:ea typeface="微軟正黑體" panose="020B0604030504040204" pitchFamily="34" charset="-120"/>
                      </a:rPr>
                      <a:t>非應屆</a:t>
                    </a:r>
                    <a:r>
                      <a:rPr lang="zh-TW" altLang="en-US" sz="2000" b="1" dirty="0">
                        <a:solidFill>
                          <a:srgbClr val="7030A0"/>
                        </a:solidFill>
                        <a:latin typeface="Calibri Light" panose="020F0302020204030204" pitchFamily="34" charset="0"/>
                        <a:ea typeface="微軟正黑體" panose="020B0604030504040204" pitchFamily="34" charset="-120"/>
                      </a:rPr>
                      <a:t>畢業生</a:t>
                    </a:r>
                    <a:endParaRPr lang="en-US" altLang="zh-TW" sz="2000" b="1" dirty="0">
                      <a:solidFill>
                        <a:srgbClr val="7030A0"/>
                      </a:solidFill>
                      <a:latin typeface="Calibri Light" panose="020F0302020204030204" pitchFamily="34" charset="0"/>
                      <a:ea typeface="微軟正黑體" panose="020B0604030504040204" pitchFamily="34" charset="-120"/>
                    </a:endParaRPr>
                  </a:p>
                </p:txBody>
              </p:sp>
              <p:sp>
                <p:nvSpPr>
                  <p:cNvPr id="58" name="矩形 57"/>
                  <p:cNvSpPr/>
                  <p:nvPr/>
                </p:nvSpPr>
                <p:spPr>
                  <a:xfrm>
                    <a:off x="2030184" y="3483913"/>
                    <a:ext cx="2692576" cy="9904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33CC"/>
                        </a:solidFill>
                        <a:latin typeface="微軟正黑體" panose="020B0604030504040204" pitchFamily="34" charset="-120"/>
                        <a:ea typeface="微軟正黑體" panose="020B0604030504040204" pitchFamily="34" charset="-120"/>
                      </a:rPr>
                      <a:t>一般生及</a:t>
                    </a:r>
                    <a:r>
                      <a:rPr lang="en-US" altLang="zh-TW" sz="2000" b="1" dirty="0">
                        <a:solidFill>
                          <a:srgbClr val="0033CC"/>
                        </a:solidFill>
                        <a:latin typeface="微軟正黑體" panose="020B0604030504040204" pitchFamily="34" charset="-120"/>
                        <a:ea typeface="微軟正黑體" panose="020B0604030504040204" pitchFamily="34" charset="-120"/>
                      </a:rPr>
                      <a:t/>
                    </a:r>
                    <a:br>
                      <a:rPr lang="en-US" altLang="zh-TW" sz="2000" b="1" dirty="0">
                        <a:solidFill>
                          <a:srgbClr val="0033CC"/>
                        </a:solidFill>
                        <a:latin typeface="微軟正黑體" panose="020B0604030504040204" pitchFamily="34" charset="-120"/>
                        <a:ea typeface="微軟正黑體" panose="020B0604030504040204" pitchFamily="34" charset="-120"/>
                      </a:rPr>
                    </a:br>
                    <a:r>
                      <a:rPr lang="zh-TW" altLang="en-US" sz="2000"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200"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59" name="群組 56"/>
                  <p:cNvGrpSpPr>
                    <a:grpSpLocks/>
                  </p:cNvGrpSpPr>
                  <p:nvPr/>
                </p:nvGrpSpPr>
                <p:grpSpPr bwMode="auto">
                  <a:xfrm>
                    <a:off x="5232399" y="4356504"/>
                    <a:ext cx="5227319" cy="2298693"/>
                    <a:chOff x="5232399" y="4356504"/>
                    <a:chExt cx="5227319" cy="2298693"/>
                  </a:xfrm>
                </p:grpSpPr>
                <p:grpSp>
                  <p:nvGrpSpPr>
                    <p:cNvPr id="64" name="群組 63"/>
                    <p:cNvGrpSpPr/>
                    <p:nvPr/>
                  </p:nvGrpSpPr>
                  <p:grpSpPr>
                    <a:xfrm>
                      <a:off x="5232399" y="5123379"/>
                      <a:ext cx="5227319" cy="1531818"/>
                      <a:chOff x="5918199" y="4813300"/>
                      <a:chExt cx="5227319" cy="1714500"/>
                    </a:xfrm>
                    <a:noFill/>
                  </p:grpSpPr>
                  <p:sp>
                    <p:nvSpPr>
                      <p:cNvPr id="72" name="矩形 71"/>
                      <p:cNvSpPr/>
                      <p:nvPr/>
                    </p:nvSpPr>
                    <p:spPr>
                      <a:xfrm>
                        <a:off x="591819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原住民生</a:t>
                        </a:r>
                      </a:p>
                    </p:txBody>
                  </p:sp>
                  <p:sp>
                    <p:nvSpPr>
                      <p:cNvPr id="73" name="矩形 72"/>
                      <p:cNvSpPr/>
                      <p:nvPr/>
                    </p:nvSpPr>
                    <p:spPr>
                      <a:xfrm>
                        <a:off x="748283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fontAlgn="auto" hangingPunct="1">
                          <a:spcBef>
                            <a:spcPts val="0"/>
                          </a:spcBef>
                          <a:spcAft>
                            <a:spcPts val="0"/>
                          </a:spcAft>
                          <a:defRPr/>
                        </a:pPr>
                        <a:r>
                          <a:rPr lang="zh-TW" altLang="en-US"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74" name="矩形 73"/>
                      <p:cNvSpPr/>
                      <p:nvPr/>
                    </p:nvSpPr>
                    <p:spPr>
                      <a:xfrm>
                        <a:off x="8247381"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eaLnBrk="1" fontAlgn="auto" hangingPunct="1">
                          <a:spcBef>
                            <a:spcPts val="0"/>
                          </a:spcBef>
                          <a:spcAft>
                            <a:spcPts val="0"/>
                          </a:spcAft>
                          <a:defRPr/>
                        </a:pPr>
                        <a:r>
                          <a:rPr lang="zh-TW" altLang="en-US"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75" name="矩形 74"/>
                      <p:cNvSpPr/>
                      <p:nvPr/>
                    </p:nvSpPr>
                    <p:spPr>
                      <a:xfrm>
                        <a:off x="670051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身障生</a:t>
                        </a:r>
                      </a:p>
                    </p:txBody>
                  </p:sp>
                  <p:sp>
                    <p:nvSpPr>
                      <p:cNvPr id="76" name="矩形 75"/>
                      <p:cNvSpPr/>
                      <p:nvPr/>
                    </p:nvSpPr>
                    <p:spPr>
                      <a:xfrm>
                        <a:off x="982979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僑</a:t>
                        </a:r>
                        <a:endParaRPr lang="en-US" altLang="zh-TW" sz="20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20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生</a:t>
                        </a:r>
                      </a:p>
                    </p:txBody>
                  </p:sp>
                  <p:sp>
                    <p:nvSpPr>
                      <p:cNvPr id="77" name="矩形 76"/>
                      <p:cNvSpPr/>
                      <p:nvPr/>
                    </p:nvSpPr>
                    <p:spPr>
                      <a:xfrm>
                        <a:off x="1061211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退伍軍人</a:t>
                        </a:r>
                      </a:p>
                    </p:txBody>
                  </p:sp>
                  <p:sp>
                    <p:nvSpPr>
                      <p:cNvPr id="78" name="矩形 77"/>
                      <p:cNvSpPr/>
                      <p:nvPr/>
                    </p:nvSpPr>
                    <p:spPr>
                      <a:xfrm>
                        <a:off x="904747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65" name="群組 55"/>
                    <p:cNvGrpSpPr>
                      <a:grpSpLocks/>
                    </p:cNvGrpSpPr>
                    <p:nvPr/>
                  </p:nvGrpSpPr>
                  <p:grpSpPr bwMode="auto">
                    <a:xfrm>
                      <a:off x="5499100" y="4356504"/>
                      <a:ext cx="4693918" cy="766876"/>
                      <a:chOff x="5499100" y="4356504"/>
                      <a:chExt cx="4693918" cy="766876"/>
                    </a:xfrm>
                  </p:grpSpPr>
                  <p:cxnSp>
                    <p:nvCxnSpPr>
                      <p:cNvPr id="66" name="直線接點 65"/>
                      <p:cNvCxnSpPr>
                        <a:endCxn id="78" idx="0"/>
                      </p:cNvCxnSpPr>
                      <p:nvPr/>
                    </p:nvCxnSpPr>
                    <p:spPr>
                      <a:xfrm>
                        <a:off x="8628265" y="4909245"/>
                        <a:ext cx="0" cy="214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肘形接點 66"/>
                      <p:cNvCxnSpPr>
                        <a:endCxn id="72" idx="0"/>
                      </p:cNvCxnSpPr>
                      <p:nvPr/>
                    </p:nvCxnSpPr>
                    <p:spPr>
                      <a:xfrm rot="5400000">
                        <a:off x="6313615" y="3650302"/>
                        <a:ext cx="658700" cy="2287738"/>
                      </a:xfrm>
                      <a:prstGeom prst="bentConnector3">
                        <a:avLst>
                          <a:gd name="adj1" fmla="val 67169"/>
                        </a:avLst>
                      </a:prstGeom>
                    </p:spPr>
                    <p:style>
                      <a:lnRef idx="1">
                        <a:schemeClr val="accent1"/>
                      </a:lnRef>
                      <a:fillRef idx="0">
                        <a:schemeClr val="accent1"/>
                      </a:fillRef>
                      <a:effectRef idx="0">
                        <a:schemeClr val="accent1"/>
                      </a:effectRef>
                      <a:fontRef idx="minor">
                        <a:schemeClr val="tx1"/>
                      </a:fontRef>
                    </p:style>
                  </p:cxnSp>
                  <p:cxnSp>
                    <p:nvCxnSpPr>
                      <p:cNvPr id="68" name="肘形接點 67"/>
                      <p:cNvCxnSpPr>
                        <a:stCxn id="47" idx="1"/>
                        <a:endCxn id="77" idx="0"/>
                      </p:cNvCxnSpPr>
                      <p:nvPr/>
                    </p:nvCxnSpPr>
                    <p:spPr>
                      <a:xfrm rot="16200000" flipH="1">
                        <a:off x="8607716" y="3537595"/>
                        <a:ext cx="766632" cy="2405220"/>
                      </a:xfrm>
                      <a:prstGeom prst="bentConnector3">
                        <a:avLst>
                          <a:gd name="adj1" fmla="val 70804"/>
                        </a:avLst>
                      </a:prstGeom>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75" idx="0"/>
                      </p:cNvCxnSpPr>
                      <p:nvPr/>
                    </p:nvCxnSpPr>
                    <p:spPr>
                      <a:xfrm flipH="1">
                        <a:off x="6281786" y="4909245"/>
                        <a:ext cx="0" cy="214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接點 69"/>
                      <p:cNvCxnSpPr>
                        <a:endCxn id="73" idx="0"/>
                      </p:cNvCxnSpPr>
                      <p:nvPr/>
                    </p:nvCxnSpPr>
                    <p:spPr>
                      <a:xfrm flipH="1">
                        <a:off x="7064474" y="491083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接點 70"/>
                      <p:cNvCxnSpPr>
                        <a:endCxn id="76" idx="0"/>
                      </p:cNvCxnSpPr>
                      <p:nvPr/>
                    </p:nvCxnSpPr>
                    <p:spPr>
                      <a:xfrm>
                        <a:off x="9410953" y="4909245"/>
                        <a:ext cx="0" cy="214276"/>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0" name="群組 64"/>
                  <p:cNvGrpSpPr>
                    <a:grpSpLocks/>
                  </p:cNvGrpSpPr>
                  <p:nvPr/>
                </p:nvGrpSpPr>
                <p:grpSpPr bwMode="auto">
                  <a:xfrm>
                    <a:off x="3161033" y="2898376"/>
                    <a:ext cx="5126984" cy="796001"/>
                    <a:chOff x="3161033" y="2898376"/>
                    <a:chExt cx="5126984" cy="796001"/>
                  </a:xfrm>
                </p:grpSpPr>
                <p:cxnSp>
                  <p:nvCxnSpPr>
                    <p:cNvPr id="61" name="肘形接點 60"/>
                    <p:cNvCxnSpPr>
                      <a:stCxn id="57"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62" name="肘形接點 61"/>
                    <p:cNvCxnSpPr>
                      <a:stCxn id="55"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3" name="肘形接點 62"/>
                    <p:cNvCxnSpPr>
                      <a:stCxn id="56"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52" name="直線接點 51"/>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53" name="文字方塊 52"/>
                <p:cNvSpPr txBox="1"/>
                <p:nvPr/>
              </p:nvSpPr>
              <p:spPr>
                <a:xfrm>
                  <a:off x="182028" y="1844361"/>
                  <a:ext cx="1825744" cy="585688"/>
                </a:xfrm>
                <a:prstGeom prst="rect">
                  <a:avLst/>
                </a:prstGeom>
                <a:noFill/>
              </p:spPr>
              <p:txBody>
                <a:bodyPr wrap="none">
                  <a:spAutoFit/>
                </a:bodyPr>
                <a:lstStyle/>
                <a:p>
                  <a:pPr eaLnBrk="1" fontAlgn="auto" hangingPunct="1">
                    <a:spcBef>
                      <a:spcPts val="0"/>
                    </a:spcBef>
                    <a:spcAft>
                      <a:spcPts val="0"/>
                    </a:spcAft>
                    <a:defRPr/>
                  </a:pPr>
                  <a:r>
                    <a:rPr lang="zh-TW" altLang="en-US" sz="3200" b="1" dirty="0">
                      <a:solidFill>
                        <a:srgbClr val="2F5597"/>
                      </a:solidFill>
                      <a:latin typeface="微軟正黑體" panose="020B0604030504040204" pitchFamily="34" charset="-120"/>
                      <a:ea typeface="微軟正黑體" panose="020B0604030504040204" pitchFamily="34" charset="-120"/>
                    </a:rPr>
                    <a:t>報名資格</a:t>
                  </a:r>
                </a:p>
              </p:txBody>
            </p:sp>
            <p:sp>
              <p:nvSpPr>
                <p:cNvPr id="54" name="文字方塊 53"/>
                <p:cNvSpPr txBox="1"/>
                <p:nvPr/>
              </p:nvSpPr>
              <p:spPr>
                <a:xfrm>
                  <a:off x="182028" y="4418847"/>
                  <a:ext cx="1825744" cy="585688"/>
                </a:xfrm>
                <a:prstGeom prst="rect">
                  <a:avLst/>
                </a:prstGeom>
                <a:noFill/>
              </p:spPr>
              <p:txBody>
                <a:bodyPr wrap="none">
                  <a:spAutoFit/>
                </a:bodyPr>
                <a:lstStyle/>
                <a:p>
                  <a:pPr eaLnBrk="1" fontAlgn="auto" hangingPunct="1">
                    <a:spcBef>
                      <a:spcPts val="0"/>
                    </a:spcBef>
                    <a:spcAft>
                      <a:spcPts val="0"/>
                    </a:spcAft>
                    <a:defRPr/>
                  </a:pPr>
                  <a:r>
                    <a:rPr lang="zh-TW" altLang="en-US" sz="3200" b="1" dirty="0">
                      <a:solidFill>
                        <a:srgbClr val="2F5597"/>
                      </a:solidFill>
                      <a:latin typeface="微軟正黑體" panose="020B0604030504040204" pitchFamily="34" charset="-120"/>
                      <a:ea typeface="微軟正黑體" panose="020B0604030504040204" pitchFamily="34" charset="-120"/>
                    </a:rPr>
                    <a:t>報名身分</a:t>
                  </a:r>
                </a:p>
              </p:txBody>
            </p:sp>
          </p:grpSp>
          <p:grpSp>
            <p:nvGrpSpPr>
              <p:cNvPr id="41" name="群組 90"/>
              <p:cNvGrpSpPr>
                <a:grpSpLocks/>
              </p:cNvGrpSpPr>
              <p:nvPr/>
            </p:nvGrpSpPr>
            <p:grpSpPr bwMode="auto">
              <a:xfrm>
                <a:off x="2690813" y="4981575"/>
                <a:ext cx="2909887" cy="1323975"/>
                <a:chOff x="2506377" y="5175592"/>
                <a:chExt cx="2892151" cy="1323439"/>
              </a:xfrm>
            </p:grpSpPr>
            <p:sp>
              <p:nvSpPr>
                <p:cNvPr id="49" name="矩形 48"/>
                <p:cNvSpPr/>
                <p:nvPr/>
              </p:nvSpPr>
              <p:spPr>
                <a:xfrm>
                  <a:off x="2506377" y="5175592"/>
                  <a:ext cx="2491384" cy="1323439"/>
                </a:xfrm>
                <a:prstGeom prst="rect">
                  <a:avLst/>
                </a:prstGeom>
                <a:solidFill>
                  <a:srgbClr val="FDF0E7"/>
                </a:solidFill>
                <a:ln w="34925">
                  <a:solidFill>
                    <a:srgbClr val="FFC000"/>
                  </a:solidFill>
                  <a:prstDash val="solid"/>
                </a:ln>
              </p:spPr>
              <p:txBody>
                <a:bodyPr>
                  <a:spAutoFit/>
                </a:bodyPr>
                <a:lstStyle/>
                <a:p>
                  <a:pPr eaLnBrk="1" fontAlgn="auto" hangingPunct="1">
                    <a:lnSpc>
                      <a:spcPts val="2400"/>
                    </a:lnSpc>
                    <a:spcBef>
                      <a:spcPts val="600"/>
                    </a:spcBef>
                    <a:spcAft>
                      <a:spcPts val="60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50" name="向右箭號 49"/>
                <p:cNvSpPr/>
                <p:nvPr/>
              </p:nvSpPr>
              <p:spPr>
                <a:xfrm>
                  <a:off x="5013539" y="5669105"/>
                  <a:ext cx="384989" cy="231681"/>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42" name="矩形 41"/>
              <p:cNvSpPr/>
              <p:nvPr/>
            </p:nvSpPr>
            <p:spPr>
              <a:xfrm>
                <a:off x="10036175" y="3359150"/>
                <a:ext cx="2054225" cy="893763"/>
              </a:xfrm>
              <a:prstGeom prst="rect">
                <a:avLst/>
              </a:prstGeom>
              <a:solidFill>
                <a:srgbClr val="FDF0E7"/>
              </a:solidFill>
              <a:ln w="31750">
                <a:solidFill>
                  <a:srgbClr val="FFC000"/>
                </a:solidFill>
              </a:ln>
            </p:spPr>
            <p:txBody>
              <a:bodyPr>
                <a:spAutoFit/>
              </a:bodyPr>
              <a:lstStyle/>
              <a:p>
                <a:pPr eaLnBrk="1" fontAlgn="auto" hangingPunct="1">
                  <a:spcBef>
                    <a:spcPts val="0"/>
                  </a:spcBef>
                  <a:spcAft>
                    <a:spcPts val="0"/>
                  </a:spcAft>
                  <a:defRPr/>
                </a:pP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若經本會審查不符</a:t>
                </a:r>
                <a:r>
                  <a:rPr lang="en-US" altLang="zh-TW" sz="1600" b="1" dirty="0">
                    <a:solidFill>
                      <a:srgbClr val="C00000"/>
                    </a:solidFill>
                    <a:latin typeface="微軟正黑體" panose="020B0604030504040204" pitchFamily="34" charset="-120"/>
                    <a:ea typeface="微軟正黑體" panose="020B0604030504040204" pitchFamily="34" charset="-120"/>
                  </a:rPr>
                  <a:t/>
                </a:r>
                <a:br>
                  <a:rPr lang="en-US" altLang="zh-TW" sz="1600" b="1" dirty="0">
                    <a:solidFill>
                      <a:srgbClr val="C00000"/>
                    </a:solidFill>
                    <a:latin typeface="微軟正黑體" panose="020B0604030504040204" pitchFamily="34" charset="-120"/>
                    <a:ea typeface="微軟正黑體" panose="020B0604030504040204" pitchFamily="34" charset="-120"/>
                  </a:rPr>
                </a:br>
                <a:r>
                  <a:rPr lang="zh-TW" altLang="en-US" sz="1600" b="1" dirty="0">
                    <a:solidFill>
                      <a:srgbClr val="C00000"/>
                    </a:solidFill>
                    <a:latin typeface="微軟正黑體" panose="020B0604030504040204" pitchFamily="34" charset="-120"/>
                    <a:ea typeface="微軟正黑體" panose="020B0604030504040204" pitchFamily="34" charset="-120"/>
                  </a:rPr>
                  <a:t>　特種身分生資格，</a:t>
                </a:r>
                <a:r>
                  <a:rPr lang="en-US" altLang="zh-TW" sz="1600" b="1" dirty="0">
                    <a:solidFill>
                      <a:srgbClr val="C00000"/>
                    </a:solidFill>
                    <a:latin typeface="微軟正黑體" panose="020B0604030504040204" pitchFamily="34" charset="-120"/>
                    <a:ea typeface="微軟正黑體" panose="020B0604030504040204" pitchFamily="34" charset="-120"/>
                  </a:rPr>
                  <a:t/>
                </a:r>
                <a:br>
                  <a:rPr lang="en-US" altLang="zh-TW" sz="1600" b="1" dirty="0">
                    <a:solidFill>
                      <a:srgbClr val="C00000"/>
                    </a:solidFill>
                    <a:latin typeface="微軟正黑體" panose="020B0604030504040204" pitchFamily="34" charset="-120"/>
                    <a:ea typeface="微軟正黑體" panose="020B0604030504040204" pitchFamily="34" charset="-120"/>
                  </a:rPr>
                </a:br>
                <a:r>
                  <a:rPr lang="zh-TW" altLang="en-US" sz="1600" b="1" dirty="0">
                    <a:solidFill>
                      <a:srgbClr val="C00000"/>
                    </a:solidFill>
                    <a:latin typeface="微軟正黑體" panose="020B0604030504040204" pitchFamily="34" charset="-120"/>
                    <a:ea typeface="微軟正黑體" panose="020B0604030504040204" pitchFamily="34" charset="-120"/>
                  </a:rPr>
                  <a:t>　將改為一般生身分</a:t>
                </a:r>
              </a:p>
            </p:txBody>
          </p:sp>
          <p:sp>
            <p:nvSpPr>
              <p:cNvPr id="43" name="向右箭號 42"/>
              <p:cNvSpPr/>
              <p:nvPr/>
            </p:nvSpPr>
            <p:spPr>
              <a:xfrm flipH="1">
                <a:off x="9501188" y="3675063"/>
                <a:ext cx="534987" cy="2794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4" name="文字方塊 118"/>
              <p:cNvSpPr txBox="1">
                <a:spLocks noChangeArrowheads="1"/>
              </p:cNvSpPr>
              <p:nvPr/>
            </p:nvSpPr>
            <p:spPr bwMode="auto">
              <a:xfrm>
                <a:off x="5824538" y="40005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45" name="文字方塊 119"/>
              <p:cNvSpPr txBox="1">
                <a:spLocks noChangeArrowheads="1"/>
              </p:cNvSpPr>
              <p:nvPr/>
            </p:nvSpPr>
            <p:spPr bwMode="auto">
              <a:xfrm>
                <a:off x="7685088" y="41846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是</a:t>
                </a:r>
              </a:p>
            </p:txBody>
          </p:sp>
          <p:sp>
            <p:nvSpPr>
              <p:cNvPr id="46" name="向右箭號 45"/>
              <p:cNvSpPr/>
              <p:nvPr/>
            </p:nvSpPr>
            <p:spPr>
              <a:xfrm flipH="1">
                <a:off x="5173663" y="3741738"/>
                <a:ext cx="1751012" cy="2286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7" name="向右箭號 46"/>
              <p:cNvSpPr/>
              <p:nvPr/>
            </p:nvSpPr>
            <p:spPr>
              <a:xfrm rot="16200000" flipH="1">
                <a:off x="7951788" y="4362450"/>
                <a:ext cx="573088" cy="249237"/>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8" name="矩形 47"/>
              <p:cNvSpPr/>
              <p:nvPr/>
            </p:nvSpPr>
            <p:spPr>
              <a:xfrm>
                <a:off x="6818313" y="3413125"/>
                <a:ext cx="2682875" cy="771525"/>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（黃色報名表）</a:t>
                </a:r>
              </a:p>
            </p:txBody>
          </p:sp>
        </p:grpSp>
        <p:sp>
          <p:nvSpPr>
            <p:cNvPr id="37" name="Freeform: Shape 81"/>
            <p:cNvSpPr>
              <a:spLocks/>
            </p:cNvSpPr>
            <p:nvPr/>
          </p:nvSpPr>
          <p:spPr bwMode="auto">
            <a:xfrm>
              <a:off x="7545388" y="1555750"/>
              <a:ext cx="425450" cy="427038"/>
            </a:xfrm>
            <a:custGeom>
              <a:avLst/>
              <a:gdLst>
                <a:gd name="T0" fmla="*/ 301888 w 260"/>
                <a:gd name="T1" fmla="*/ 173914 h 260"/>
                <a:gd name="T2" fmla="*/ 316654 w 260"/>
                <a:gd name="T3" fmla="*/ 234620 h 260"/>
                <a:gd name="T4" fmla="*/ 191961 w 260"/>
                <a:gd name="T5" fmla="*/ 359312 h 260"/>
                <a:gd name="T6" fmla="*/ 68909 w 260"/>
                <a:gd name="T7" fmla="*/ 234620 h 260"/>
                <a:gd name="T8" fmla="*/ 191961 w 260"/>
                <a:gd name="T9" fmla="*/ 108286 h 260"/>
                <a:gd name="T10" fmla="*/ 252667 w 260"/>
                <a:gd name="T11" fmla="*/ 124693 h 260"/>
                <a:gd name="T12" fmla="*/ 300247 w 260"/>
                <a:gd name="T13" fmla="*/ 75472 h 260"/>
                <a:gd name="T14" fmla="*/ 191961 w 260"/>
                <a:gd name="T15" fmla="*/ 41017 h 260"/>
                <a:gd name="T16" fmla="*/ 0 w 260"/>
                <a:gd name="T17" fmla="*/ 234620 h 260"/>
                <a:gd name="T18" fmla="*/ 191961 w 260"/>
                <a:gd name="T19" fmla="*/ 426581 h 260"/>
                <a:gd name="T20" fmla="*/ 382282 w 260"/>
                <a:gd name="T21" fmla="*/ 234620 h 260"/>
                <a:gd name="T22" fmla="*/ 349468 w 260"/>
                <a:gd name="T23" fmla="*/ 126334 h 260"/>
                <a:gd name="T24" fmla="*/ 301888 w 260"/>
                <a:gd name="T25" fmla="*/ 173914 h 260"/>
                <a:gd name="T26" fmla="*/ 369157 w 260"/>
                <a:gd name="T27" fmla="*/ 57424 h 260"/>
                <a:gd name="T28" fmla="*/ 369157 w 260"/>
                <a:gd name="T29" fmla="*/ 57424 h 260"/>
                <a:gd name="T30" fmla="*/ 369157 w 260"/>
                <a:gd name="T31" fmla="*/ 0 h 260"/>
                <a:gd name="T32" fmla="*/ 333061 w 260"/>
                <a:gd name="T33" fmla="*/ 37736 h 260"/>
                <a:gd name="T34" fmla="*/ 333061 w 260"/>
                <a:gd name="T35" fmla="*/ 75472 h 260"/>
                <a:gd name="T36" fmla="*/ 228057 w 260"/>
                <a:gd name="T37" fmla="*/ 182117 h 260"/>
                <a:gd name="T38" fmla="*/ 191961 w 260"/>
                <a:gd name="T39" fmla="*/ 170632 h 260"/>
                <a:gd name="T40" fmla="*/ 129615 w 260"/>
                <a:gd name="T41" fmla="*/ 234620 h 260"/>
                <a:gd name="T42" fmla="*/ 191961 w 260"/>
                <a:gd name="T43" fmla="*/ 296966 h 260"/>
                <a:gd name="T44" fmla="*/ 254308 w 260"/>
                <a:gd name="T45" fmla="*/ 234620 h 260"/>
                <a:gd name="T46" fmla="*/ 246104 w 260"/>
                <a:gd name="T47" fmla="*/ 201806 h 260"/>
                <a:gd name="T48" fmla="*/ 352750 w 260"/>
                <a:gd name="T49" fmla="*/ 95160 h 260"/>
                <a:gd name="T50" fmla="*/ 388845 w 260"/>
                <a:gd name="T51" fmla="*/ 95160 h 260"/>
                <a:gd name="T52" fmla="*/ 426581 w 260"/>
                <a:gd name="T53" fmla="*/ 57424 h 260"/>
                <a:gd name="T54" fmla="*/ 369157 w 260"/>
                <a:gd name="T55" fmla="*/ 57424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38" name="Freeform: Shape 81"/>
            <p:cNvSpPr>
              <a:spLocks/>
            </p:cNvSpPr>
            <p:nvPr/>
          </p:nvSpPr>
          <p:spPr bwMode="auto">
            <a:xfrm>
              <a:off x="4960938" y="1570038"/>
              <a:ext cx="425450" cy="427037"/>
            </a:xfrm>
            <a:custGeom>
              <a:avLst/>
              <a:gdLst>
                <a:gd name="T0" fmla="*/ 301888 w 260"/>
                <a:gd name="T1" fmla="*/ 173914 h 260"/>
                <a:gd name="T2" fmla="*/ 316654 w 260"/>
                <a:gd name="T3" fmla="*/ 234620 h 260"/>
                <a:gd name="T4" fmla="*/ 191961 w 260"/>
                <a:gd name="T5" fmla="*/ 359312 h 260"/>
                <a:gd name="T6" fmla="*/ 68909 w 260"/>
                <a:gd name="T7" fmla="*/ 234620 h 260"/>
                <a:gd name="T8" fmla="*/ 191961 w 260"/>
                <a:gd name="T9" fmla="*/ 108286 h 260"/>
                <a:gd name="T10" fmla="*/ 252667 w 260"/>
                <a:gd name="T11" fmla="*/ 124693 h 260"/>
                <a:gd name="T12" fmla="*/ 300247 w 260"/>
                <a:gd name="T13" fmla="*/ 75472 h 260"/>
                <a:gd name="T14" fmla="*/ 191961 w 260"/>
                <a:gd name="T15" fmla="*/ 41017 h 260"/>
                <a:gd name="T16" fmla="*/ 0 w 260"/>
                <a:gd name="T17" fmla="*/ 234620 h 260"/>
                <a:gd name="T18" fmla="*/ 191961 w 260"/>
                <a:gd name="T19" fmla="*/ 426581 h 260"/>
                <a:gd name="T20" fmla="*/ 382282 w 260"/>
                <a:gd name="T21" fmla="*/ 234620 h 260"/>
                <a:gd name="T22" fmla="*/ 349468 w 260"/>
                <a:gd name="T23" fmla="*/ 126334 h 260"/>
                <a:gd name="T24" fmla="*/ 301888 w 260"/>
                <a:gd name="T25" fmla="*/ 173914 h 260"/>
                <a:gd name="T26" fmla="*/ 369157 w 260"/>
                <a:gd name="T27" fmla="*/ 57424 h 260"/>
                <a:gd name="T28" fmla="*/ 369157 w 260"/>
                <a:gd name="T29" fmla="*/ 57424 h 260"/>
                <a:gd name="T30" fmla="*/ 369157 w 260"/>
                <a:gd name="T31" fmla="*/ 0 h 260"/>
                <a:gd name="T32" fmla="*/ 333061 w 260"/>
                <a:gd name="T33" fmla="*/ 37736 h 260"/>
                <a:gd name="T34" fmla="*/ 333061 w 260"/>
                <a:gd name="T35" fmla="*/ 75472 h 260"/>
                <a:gd name="T36" fmla="*/ 228057 w 260"/>
                <a:gd name="T37" fmla="*/ 182117 h 260"/>
                <a:gd name="T38" fmla="*/ 191961 w 260"/>
                <a:gd name="T39" fmla="*/ 170632 h 260"/>
                <a:gd name="T40" fmla="*/ 129615 w 260"/>
                <a:gd name="T41" fmla="*/ 234620 h 260"/>
                <a:gd name="T42" fmla="*/ 191961 w 260"/>
                <a:gd name="T43" fmla="*/ 296966 h 260"/>
                <a:gd name="T44" fmla="*/ 254308 w 260"/>
                <a:gd name="T45" fmla="*/ 234620 h 260"/>
                <a:gd name="T46" fmla="*/ 246104 w 260"/>
                <a:gd name="T47" fmla="*/ 201806 h 260"/>
                <a:gd name="T48" fmla="*/ 352750 w 260"/>
                <a:gd name="T49" fmla="*/ 95160 h 260"/>
                <a:gd name="T50" fmla="*/ 388845 w 260"/>
                <a:gd name="T51" fmla="*/ 95160 h 260"/>
                <a:gd name="T52" fmla="*/ 426581 w 260"/>
                <a:gd name="T53" fmla="*/ 57424 h 260"/>
                <a:gd name="T54" fmla="*/ 369157 w 260"/>
                <a:gd name="T55" fmla="*/ 57424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sp>
        <p:nvSpPr>
          <p:cNvPr id="79" name="投影片編號版面配置區 4"/>
          <p:cNvSpPr txBox="1">
            <a:spLocks/>
          </p:cNvSpPr>
          <p:nvPr/>
        </p:nvSpPr>
        <p:spPr bwMode="auto">
          <a:xfrm>
            <a:off x="9323388" y="64071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TW"/>
            </a:defPPr>
            <a:lvl1pPr marL="0" algn="ctr" defTabSz="9144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algn="r" fontAlgn="base">
              <a:spcBef>
                <a:spcPct val="0"/>
              </a:spcBef>
              <a:spcAft>
                <a:spcPct val="0"/>
              </a:spcAft>
            </a:pPr>
            <a:fld id="{0BC16F49-14F1-4F20-9C56-7C98539F8DBD}" type="slidenum">
              <a:rPr lang="zh-TW" altLang="en-US" sz="1600" b="1" smtClean="0">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014391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
          <p:cNvSpPr>
            <a:spLocks noChangeArrowheads="1"/>
          </p:cNvSpPr>
          <p:nvPr/>
        </p:nvSpPr>
        <p:spPr bwMode="auto">
          <a:xfrm>
            <a:off x="6400800" y="1488372"/>
            <a:ext cx="4910036" cy="400110"/>
          </a:xfrm>
          <a:prstGeom prst="rect">
            <a:avLst/>
          </a:prstGeom>
          <a:solidFill>
            <a:srgbClr val="FFE5E5"/>
          </a:solidFill>
          <a:ln w="9525">
            <a:no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663417" y="52244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(16/17)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矩形 5"/>
          <p:cNvSpPr/>
          <p:nvPr/>
        </p:nvSpPr>
        <p:spPr>
          <a:xfrm>
            <a:off x="733324" y="1125340"/>
            <a:ext cx="10577512" cy="1246495"/>
          </a:xfrm>
          <a:prstGeom prst="rect">
            <a:avLst/>
          </a:prstGeom>
        </p:spPr>
        <p:txBody>
          <a:bodyPr>
            <a:spAutoFit/>
          </a:bodyPr>
          <a:lstStyle/>
          <a:p>
            <a:pPr eaLnBrk="1" fontAlgn="auto" hangingPunct="1">
              <a:lnSpc>
                <a:spcPts val="3000"/>
              </a:lnSpc>
              <a:spcBef>
                <a:spcPts val="600"/>
              </a:spcBef>
              <a:spcAft>
                <a:spcPts val="600"/>
              </a:spcAft>
              <a:defRPr/>
            </a:pPr>
            <a:r>
              <a:rPr lang="en-US" altLang="zh-TW" sz="2400" b="1" dirty="0" smtClean="0">
                <a:solidFill>
                  <a:srgbClr val="0033CC"/>
                </a:solidFill>
                <a:latin typeface="微軟正黑體" panose="020B0604030504040204" pitchFamily="34" charset="-120"/>
                <a:ea typeface="微軟正黑體" panose="020B0604030504040204" pitchFamily="34" charset="-120"/>
              </a:rPr>
              <a:t>110</a:t>
            </a:r>
            <a:r>
              <a:rPr lang="zh-TW" altLang="en-US" sz="2400" b="1" dirty="0" smtClean="0">
                <a:solidFill>
                  <a:srgbClr val="0033CC"/>
                </a:solidFill>
                <a:latin typeface="微軟正黑體" panose="020B0604030504040204" pitchFamily="34" charset="-120"/>
                <a:ea typeface="微軟正黑體" panose="020B0604030504040204" pitchFamily="34" charset="-120"/>
              </a:rPr>
              <a:t>學年</a:t>
            </a:r>
            <a:r>
              <a:rPr lang="zh-TW" altLang="en-US" sz="2400" b="1" dirty="0">
                <a:solidFill>
                  <a:srgbClr val="0033CC"/>
                </a:solidFill>
                <a:latin typeface="微軟正黑體" panose="020B0604030504040204" pitchFamily="34" charset="-120"/>
                <a:ea typeface="微軟正黑體" panose="020B0604030504040204" pitchFamily="34" charset="-120"/>
              </a:rPr>
              <a:t>度五專入學專用優先免試入學超額比序項目積分證明單輔助列印</a:t>
            </a:r>
            <a:r>
              <a:rPr lang="zh-TW" altLang="en-US" sz="2400" b="1" dirty="0" smtClean="0">
                <a:solidFill>
                  <a:srgbClr val="0033CC"/>
                </a:solidFill>
                <a:latin typeface="微軟正黑體" panose="020B0604030504040204" pitchFamily="34" charset="-120"/>
                <a:ea typeface="微軟正黑體" panose="020B0604030504040204" pitchFamily="34" charset="-120"/>
              </a:rPr>
              <a:t>系統</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提供國中學校列印免試生積分證明單，開放時間為</a:t>
            </a:r>
            <a:r>
              <a:rPr lang="en-US" altLang="zh-TW" sz="2000" b="1" u="heavy" dirty="0" smtClean="0">
                <a:solidFill>
                  <a:srgbClr val="C00000"/>
                </a:solidFill>
                <a:latin typeface="微軟正黑體" panose="020B0604030504040204" pitchFamily="34" charset="-120"/>
                <a:ea typeface="微軟正黑體" panose="020B0604030504040204" pitchFamily="34" charset="-120"/>
              </a:rPr>
              <a:t>110</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年</a:t>
            </a:r>
            <a:r>
              <a:rPr lang="en-US" altLang="zh-TW" sz="2000" b="1" u="heavy" dirty="0">
                <a:solidFill>
                  <a:srgbClr val="C00000"/>
                </a:solidFill>
                <a:latin typeface="微軟正黑體" panose="020B0604030504040204" pitchFamily="34" charset="-120"/>
                <a:ea typeface="微軟正黑體" panose="020B0604030504040204" pitchFamily="34" charset="-120"/>
              </a:rPr>
              <a:t>4</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月</a:t>
            </a:r>
            <a:r>
              <a:rPr lang="en-US" altLang="zh-TW" sz="2000" b="1" u="heavy" dirty="0" smtClean="0">
                <a:solidFill>
                  <a:srgbClr val="C00000"/>
                </a:solidFill>
                <a:latin typeface="微軟正黑體" panose="020B0604030504040204" pitchFamily="34" charset="-120"/>
                <a:ea typeface="微軟正黑體" panose="020B0604030504040204" pitchFamily="34" charset="-120"/>
              </a:rPr>
              <a:t>14</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日</a:t>
            </a:r>
            <a:r>
              <a:rPr lang="en-US" altLang="zh-TW" sz="2000" b="1" u="heavy" dirty="0">
                <a:solidFill>
                  <a:srgbClr val="C00000"/>
                </a:solidFill>
                <a:latin typeface="微軟正黑體" panose="020B0604030504040204" pitchFamily="34" charset="-120"/>
                <a:ea typeface="微軟正黑體" panose="020B0604030504040204" pitchFamily="34" charset="-120"/>
              </a:rPr>
              <a:t>10:00</a:t>
            </a:r>
            <a:r>
              <a:rPr lang="zh-TW" altLang="en-US" sz="2000" b="1" u="heavy" dirty="0">
                <a:solidFill>
                  <a:srgbClr val="C00000"/>
                </a:solidFill>
                <a:latin typeface="微軟正黑體" panose="020B0604030504040204" pitchFamily="34" charset="-120"/>
                <a:ea typeface="微軟正黑體" panose="020B0604030504040204" pitchFamily="34" charset="-120"/>
              </a:rPr>
              <a:t>起至</a:t>
            </a:r>
            <a:r>
              <a:rPr lang="en-US" altLang="zh-TW" sz="2000" b="1" u="heavy" dirty="0">
                <a:solidFill>
                  <a:srgbClr val="C00000"/>
                </a:solidFill>
                <a:latin typeface="微軟正黑體" panose="020B0604030504040204" pitchFamily="34" charset="-120"/>
                <a:ea typeface="微軟正黑體" panose="020B0604030504040204" pitchFamily="34" charset="-120"/>
              </a:rPr>
              <a:t>5</a:t>
            </a:r>
            <a:r>
              <a:rPr lang="zh-TW" altLang="en-US" sz="2000" b="1" u="heavy" dirty="0">
                <a:solidFill>
                  <a:srgbClr val="C00000"/>
                </a:solidFill>
                <a:latin typeface="微軟正黑體" panose="020B0604030504040204" pitchFamily="34" charset="-120"/>
                <a:ea typeface="微軟正黑體" panose="020B0604030504040204" pitchFamily="34" charset="-120"/>
              </a:rPr>
              <a:t>月</a:t>
            </a:r>
            <a:r>
              <a:rPr lang="en-US" altLang="zh-TW" sz="2000" b="1" u="heavy" dirty="0" smtClean="0">
                <a:solidFill>
                  <a:srgbClr val="C00000"/>
                </a:solidFill>
                <a:latin typeface="微軟正黑體" panose="020B0604030504040204" pitchFamily="34" charset="-120"/>
                <a:ea typeface="微軟正黑體" panose="020B0604030504040204" pitchFamily="34" charset="-120"/>
              </a:rPr>
              <a:t>21</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日</a:t>
            </a:r>
            <a:r>
              <a:rPr lang="en-US" altLang="zh-TW" sz="2000" b="1" u="heavy" dirty="0">
                <a:solidFill>
                  <a:srgbClr val="C00000"/>
                </a:solidFill>
                <a:latin typeface="微軟正黑體" panose="020B0604030504040204" pitchFamily="34" charset="-120"/>
                <a:ea typeface="微軟正黑體" panose="020B0604030504040204" pitchFamily="34" charset="-120"/>
              </a:rPr>
              <a:t>17:00</a:t>
            </a:r>
            <a:r>
              <a:rPr lang="zh-TW" altLang="en-US" sz="2000" b="1" u="heavy" dirty="0">
                <a:solidFill>
                  <a:srgbClr val="C00000"/>
                </a:solidFill>
                <a:latin typeface="微軟正黑體" panose="020B0604030504040204" pitchFamily="34" charset="-120"/>
                <a:ea typeface="微軟正黑體" panose="020B0604030504040204" pitchFamily="34" charset="-120"/>
              </a:rPr>
              <a:t>止</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b="1" u="sng" dirty="0" smtClean="0">
                <a:latin typeface="微軟正黑體" panose="020B0604030504040204" pitchFamily="34" charset="-120"/>
                <a:ea typeface="微軟正黑體" panose="020B0604030504040204" pitchFamily="34" charset="-120"/>
              </a:rPr>
              <a:t>請至五專</a:t>
            </a:r>
            <a:r>
              <a:rPr lang="zh-TW" altLang="en-US" sz="2000" b="1" u="sng" dirty="0">
                <a:latin typeface="微軟正黑體" panose="020B0604030504040204" pitchFamily="34" charset="-120"/>
                <a:ea typeface="微軟正黑體" panose="020B0604030504040204" pitchFamily="34" charset="-120"/>
              </a:rPr>
              <a:t>優先免試入學招生網站</a:t>
            </a:r>
            <a:r>
              <a:rPr lang="en-US" altLang="zh-TW" sz="2000" b="1" u="sng" dirty="0">
                <a:latin typeface="微軟正黑體" panose="020B0604030504040204" pitchFamily="34" charset="-120"/>
                <a:ea typeface="微軟正黑體" panose="020B0604030504040204" pitchFamily="34" charset="-120"/>
              </a:rPr>
              <a:t>/</a:t>
            </a:r>
            <a:r>
              <a:rPr lang="zh-TW" altLang="en-US" sz="2000" b="1" u="sng" dirty="0">
                <a:latin typeface="微軟正黑體" panose="020B0604030504040204" pitchFamily="34" charset="-120"/>
                <a:ea typeface="微軟正黑體" panose="020B0604030504040204" pitchFamily="34" charset="-120"/>
              </a:rPr>
              <a:t>「國中學校作業系統」點選</a:t>
            </a:r>
            <a:r>
              <a:rPr lang="zh-TW" altLang="en-US" sz="2000" b="1" u="sng" dirty="0" smtClean="0">
                <a:latin typeface="微軟正黑體" panose="020B0604030504040204" pitchFamily="34" charset="-120"/>
                <a:ea typeface="微軟正黑體" panose="020B0604030504040204" pitchFamily="34" charset="-120"/>
              </a:rPr>
              <a:t>連結</a:t>
            </a:r>
            <a:endParaRPr lang="zh-TW" altLang="zh-TW" sz="2000" b="1"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6272" y="2424035"/>
            <a:ext cx="7149830" cy="4348240"/>
          </a:xfrm>
          <a:prstGeom prst="rect">
            <a:avLst/>
          </a:prstGeom>
          <a:ln w="28575">
            <a:solidFill>
              <a:srgbClr val="0033CC"/>
            </a:solidFill>
          </a:ln>
        </p:spPr>
      </p:pic>
      <p:grpSp>
        <p:nvGrpSpPr>
          <p:cNvPr id="9" name="群組 8"/>
          <p:cNvGrpSpPr/>
          <p:nvPr/>
        </p:nvGrpSpPr>
        <p:grpSpPr>
          <a:xfrm>
            <a:off x="103467" y="56294"/>
            <a:ext cx="5445994" cy="523220"/>
            <a:chOff x="92955" y="-117898"/>
            <a:chExt cx="17727848" cy="1703190"/>
          </a:xfrm>
        </p:grpSpPr>
        <p:sp>
          <p:nvSpPr>
            <p:cNvPr id="10" name="Pentagon 4"/>
            <p:cNvSpPr/>
            <p:nvPr/>
          </p:nvSpPr>
          <p:spPr>
            <a:xfrm>
              <a:off x="725208" y="322336"/>
              <a:ext cx="17095595" cy="969727"/>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17095595" cy="969727"/>
            </a:xfrm>
            <a:prstGeom prst="homePlate">
              <a:avLst/>
            </a:prstGeom>
            <a:solidFill>
              <a:schemeClr val="bg1"/>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8" y="-117898"/>
              <a:ext cx="528480" cy="170319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4" name="TextBox 10"/>
            <p:cNvSpPr txBox="1"/>
            <p:nvPr/>
          </p:nvSpPr>
          <p:spPr bwMode="auto">
            <a:xfrm>
              <a:off x="1554749" y="95168"/>
              <a:ext cx="16266054"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超額比序項目積分證明單輔助列印系統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27173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4363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36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報名繳交資料</a:t>
            </a:r>
            <a:r>
              <a:rPr lang="en-US" altLang="zh-TW" sz="3200" b="1" dirty="0" smtClean="0">
                <a:solidFill>
                  <a:srgbClr val="0033CC"/>
                </a:solidFill>
                <a:latin typeface="微軟正黑體" panose="020B0604030504040204" pitchFamily="34" charset="-120"/>
                <a:ea typeface="微軟正黑體" panose="020B0604030504040204" pitchFamily="34" charset="-120"/>
              </a:rPr>
              <a:t>(17/17)</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16"/>
          <p:cNvSpPr>
            <a:spLocks noChangeArrowheads="1"/>
          </p:cNvSpPr>
          <p:nvPr/>
        </p:nvSpPr>
        <p:spPr bwMode="auto">
          <a:xfrm>
            <a:off x="1416793" y="1110359"/>
            <a:ext cx="8824913"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pPr>
            <a:r>
              <a:rPr lang="zh-TW" altLang="zh-TW" sz="2800" b="1" dirty="0">
                <a:solidFill>
                  <a:srgbClr val="0070C0"/>
                </a:solidFill>
                <a:latin typeface="微軟正黑體" panose="020B0604030504040204" pitchFamily="34" charset="-120"/>
                <a:ea typeface="微軟正黑體" panose="020B0604030504040204" pitchFamily="34" charset="-120"/>
                <a:cs typeface="DFKaiShu-SB-Estd-BF"/>
              </a:rPr>
              <a:t>查詢是否已繳費</a:t>
            </a:r>
            <a:endParaRPr lang="zh-TW" altLang="zh-TW" sz="28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400"/>
              </a:lnSpc>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報名費確認收訖無誤後</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更新繳費狀態資訊。</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400"/>
              </a:lnSpc>
            </a:pPr>
            <a:r>
              <a:rPr lang="zh-TW" altLang="en-US" sz="2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注意</a:t>
            </a:r>
            <a:r>
              <a:rPr lang="en-US" altLang="zh-TW" sz="2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請確認</a:t>
            </a:r>
            <a:r>
              <a:rPr lang="zh-TW" altLang="en-US" sz="24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en-US" sz="2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繳費帳號</a:t>
            </a:r>
            <a:r>
              <a:rPr lang="zh-TW" altLang="en-US" sz="2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400"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列印繳費單</a:t>
            </a:r>
            <a:r>
              <a:rPr lang="zh-TW" altLang="en-US" sz="2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」之帳號相符。</a:t>
            </a:r>
            <a:endParaRPr lang="zh-TW" altLang="zh-TW" dirty="0">
              <a:latin typeface="Arial" panose="020B0604020202020204" pitchFamily="34" charset="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793" y="2649579"/>
            <a:ext cx="9251005" cy="3552128"/>
          </a:xfrm>
          <a:prstGeom prst="rect">
            <a:avLst/>
          </a:prstGeom>
          <a:ln w="28575">
            <a:solidFill>
              <a:srgbClr val="0033CC"/>
            </a:solidFill>
          </a:ln>
        </p:spPr>
      </p:pic>
      <p:sp>
        <p:nvSpPr>
          <p:cNvPr id="9" name="矩形 8"/>
          <p:cNvSpPr/>
          <p:nvPr/>
        </p:nvSpPr>
        <p:spPr bwMode="auto">
          <a:xfrm>
            <a:off x="6634264" y="4345833"/>
            <a:ext cx="1964987" cy="10311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29"/>
          <p:cNvSpPr>
            <a:spLocks noChangeArrowheads="1"/>
          </p:cNvSpPr>
          <p:nvPr/>
        </p:nvSpPr>
        <p:spPr bwMode="auto">
          <a:xfrm>
            <a:off x="1990057" y="6303902"/>
            <a:ext cx="8104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70C0"/>
                </a:solidFill>
                <a:latin typeface="微軟正黑體" panose="020B0604030504040204" pitchFamily="34" charset="-120"/>
                <a:ea typeface="微軟正黑體" panose="020B0604030504040204" pitchFamily="34" charset="-120"/>
              </a:rPr>
              <a:t>此範例為國中學校共有兩筆報名紀錄，</a:t>
            </a:r>
            <a:r>
              <a:rPr lang="zh-TW" altLang="en-US" sz="2000" b="1" u="sng" dirty="0">
                <a:solidFill>
                  <a:srgbClr val="C00000"/>
                </a:solidFill>
                <a:latin typeface="微軟正黑體" panose="020B0604030504040204" pitchFamily="34" charset="-120"/>
                <a:ea typeface="微軟正黑體" panose="020B0604030504040204" pitchFamily="34" charset="-120"/>
              </a:rPr>
              <a:t>每筆報名之繳費帳號均不相同。</a:t>
            </a:r>
          </a:p>
        </p:txBody>
      </p:sp>
      <p:grpSp>
        <p:nvGrpSpPr>
          <p:cNvPr id="11" name="群組 10"/>
          <p:cNvGrpSpPr/>
          <p:nvPr/>
        </p:nvGrpSpPr>
        <p:grpSpPr>
          <a:xfrm>
            <a:off x="92957" y="102749"/>
            <a:ext cx="2638581" cy="430887"/>
            <a:chOff x="92955" y="95168"/>
            <a:chExt cx="8589132" cy="1402627"/>
          </a:xfrm>
        </p:grpSpPr>
        <p:sp>
          <p:nvSpPr>
            <p:cNvPr id="12"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6"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9146666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893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6</a:t>
            </a:r>
            <a:r>
              <a:rPr lang="zh-TW" altLang="en-US" sz="3600" b="1" dirty="0" smtClean="0">
                <a:solidFill>
                  <a:srgbClr val="0033CC"/>
                </a:solidFill>
                <a:latin typeface="微軟正黑體" panose="020B0604030504040204" pitchFamily="34" charset="-120"/>
                <a:ea typeface="微軟正黑體" panose="020B0604030504040204" pitchFamily="34" charset="-120"/>
              </a:rPr>
              <a:t>、個別網路報名學生</a:t>
            </a:r>
            <a:endParaRPr lang="zh-TW" altLang="en-US" sz="3200" b="1" dirty="0">
              <a:solidFill>
                <a:srgbClr val="0033CC"/>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439355" y="1078902"/>
            <a:ext cx="4115139" cy="1631950"/>
          </a:xfrm>
          <a:prstGeom prst="rect">
            <a:avLst/>
          </a:prstGeom>
          <a:noFill/>
        </p:spPr>
        <p:txBody>
          <a:bodyPr wrap="square">
            <a:spAutoFit/>
          </a:bodyPr>
          <a:lstStyle/>
          <a:p>
            <a:pPr eaLnBrk="1" fontAlgn="auto" hangingPunct="1">
              <a:lnSpc>
                <a:spcPts val="4000"/>
              </a:lnSpc>
              <a:spcBef>
                <a:spcPts val="0"/>
              </a:spcBef>
              <a:spcAft>
                <a:spcPts val="0"/>
              </a:spcAft>
              <a:defRPr/>
            </a:pPr>
            <a:r>
              <a:rPr lang="zh-TW" altLang="en-US" sz="2800" b="1" dirty="0">
                <a:solidFill>
                  <a:srgbClr val="0070C0"/>
                </a:solidFill>
                <a:latin typeface="微軟正黑體" panose="020B0604030504040204" pitchFamily="34" charset="-120"/>
                <a:ea typeface="微軟正黑體" panose="020B0604030504040204" pitchFamily="34" charset="-120"/>
              </a:rPr>
              <a:t>查詢個別網路報名學生</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marL="457200" indent="-457200" eaLnBrk="1" fontAlgn="auto" hangingPunct="1">
              <a:lnSpc>
                <a:spcPts val="4000"/>
              </a:lnSpc>
              <a:spcBef>
                <a:spcPts val="0"/>
              </a:spcBef>
              <a:spcAft>
                <a:spcPts val="0"/>
              </a:spcAft>
              <a:buFont typeface="Wingdings" panose="05000000000000000000" pitchFamily="2" charset="2"/>
              <a:buChar char="Ø"/>
              <a:defRPr/>
            </a:pPr>
            <a:r>
              <a:rPr lang="zh-TW" altLang="en-US" sz="2800" b="1" dirty="0">
                <a:latin typeface="微軟正黑體" panose="020B0604030504040204" pitchFamily="34" charset="-120"/>
                <a:ea typeface="微軟正黑體" panose="020B0604030504040204" pitchFamily="34" charset="-120"/>
              </a:rPr>
              <a:t>送出狀態及繳費註記</a:t>
            </a:r>
            <a:endParaRPr lang="en-US" altLang="zh-TW" sz="2800" b="1" dirty="0">
              <a:latin typeface="微軟正黑體" panose="020B0604030504040204" pitchFamily="34" charset="-120"/>
              <a:ea typeface="微軟正黑體" panose="020B0604030504040204" pitchFamily="34" charset="-120"/>
            </a:endParaRPr>
          </a:p>
          <a:p>
            <a:pPr marL="457200" indent="-457200" eaLnBrk="1" fontAlgn="auto" hangingPunct="1">
              <a:lnSpc>
                <a:spcPts val="4000"/>
              </a:lnSpc>
              <a:spcBef>
                <a:spcPts val="0"/>
              </a:spcBef>
              <a:spcAft>
                <a:spcPts val="0"/>
              </a:spcAft>
              <a:buFont typeface="Wingdings" panose="05000000000000000000" pitchFamily="2" charset="2"/>
              <a:buChar char="Ø"/>
              <a:defRPr/>
            </a:pPr>
            <a:r>
              <a:rPr lang="zh-TW" altLang="en-US" sz="2800" b="1" dirty="0">
                <a:latin typeface="微軟正黑體" panose="020B0604030504040204" pitchFamily="34" charset="-120"/>
                <a:ea typeface="微軟正黑體" panose="020B0604030504040204" pitchFamily="34" charset="-120"/>
              </a:rPr>
              <a:t>可匯出學生資料</a:t>
            </a: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88" y="3179381"/>
            <a:ext cx="10058400" cy="2947603"/>
          </a:xfrm>
          <a:prstGeom prst="rect">
            <a:avLst/>
          </a:prstGeom>
          <a:ln w="28575">
            <a:solidFill>
              <a:srgbClr val="0033CC"/>
            </a:solidFill>
          </a:ln>
        </p:spPr>
      </p:pic>
      <p:sp>
        <p:nvSpPr>
          <p:cNvPr id="9" name="矩形 8"/>
          <p:cNvSpPr/>
          <p:nvPr/>
        </p:nvSpPr>
        <p:spPr>
          <a:xfrm>
            <a:off x="6788995" y="3210127"/>
            <a:ext cx="1149350" cy="3655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754813" y="5118100"/>
            <a:ext cx="4208259" cy="9422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0"/>
          <p:cNvSpPr/>
          <p:nvPr/>
        </p:nvSpPr>
        <p:spPr>
          <a:xfrm>
            <a:off x="5233481" y="4620812"/>
            <a:ext cx="1555513" cy="3476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2" name="肘形接點 11"/>
          <p:cNvCxnSpPr/>
          <p:nvPr/>
        </p:nvCxnSpPr>
        <p:spPr>
          <a:xfrm flipV="1">
            <a:off x="6788994" y="2710852"/>
            <a:ext cx="2685746" cy="2065430"/>
          </a:xfrm>
          <a:prstGeom prst="bentConnector3">
            <a:avLst>
              <a:gd name="adj1" fmla="val 9962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8" name="圖片 17"/>
          <p:cNvPicPr>
            <a:picLocks noChangeAspect="1"/>
          </p:cNvPicPr>
          <p:nvPr/>
        </p:nvPicPr>
        <p:blipFill>
          <a:blip r:embed="rId4"/>
          <a:stretch>
            <a:fillRect/>
          </a:stretch>
        </p:blipFill>
        <p:spPr>
          <a:xfrm>
            <a:off x="5495667" y="1665767"/>
            <a:ext cx="6570921" cy="991072"/>
          </a:xfrm>
          <a:prstGeom prst="rect">
            <a:avLst/>
          </a:prstGeom>
          <a:ln w="28575">
            <a:solidFill>
              <a:srgbClr val="0033CC"/>
            </a:solidFill>
          </a:ln>
        </p:spPr>
      </p:pic>
      <p:grpSp>
        <p:nvGrpSpPr>
          <p:cNvPr id="13" name="群組 12"/>
          <p:cNvGrpSpPr/>
          <p:nvPr/>
        </p:nvGrpSpPr>
        <p:grpSpPr>
          <a:xfrm>
            <a:off x="92957" y="102749"/>
            <a:ext cx="2638581" cy="430887"/>
            <a:chOff x="92955" y="95168"/>
            <a:chExt cx="8589132" cy="1402627"/>
          </a:xfrm>
        </p:grpSpPr>
        <p:sp>
          <p:nvSpPr>
            <p:cNvPr id="14" name="Pentagon 4"/>
            <p:cNvSpPr/>
            <p:nvPr/>
          </p:nvSpPr>
          <p:spPr>
            <a:xfrm>
              <a:off x="725208" y="322335"/>
              <a:ext cx="7956879" cy="969727"/>
            </a:xfrm>
            <a:prstGeom prst="homePlate">
              <a:avLst/>
            </a:prstGeom>
            <a:solidFill>
              <a:srgbClr val="FBCEC5"/>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Pentagon 5"/>
            <p:cNvSpPr/>
            <p:nvPr/>
          </p:nvSpPr>
          <p:spPr>
            <a:xfrm>
              <a:off x="725208" y="238388"/>
              <a:ext cx="7753177" cy="969727"/>
            </a:xfrm>
            <a:prstGeom prst="homePlate">
              <a:avLst/>
            </a:prstGeom>
            <a:solidFill>
              <a:schemeClr val="bg1"/>
            </a:solidFill>
            <a:ln w="38100">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Diamond 6"/>
            <p:cNvSpPr/>
            <p:nvPr/>
          </p:nvSpPr>
          <p:spPr>
            <a:xfrm>
              <a:off x="92955" y="107475"/>
              <a:ext cx="1198571" cy="1231553"/>
            </a:xfrm>
            <a:prstGeom prst="diamond">
              <a:avLst/>
            </a:prstGeom>
            <a:solidFill>
              <a:srgbClr val="F8B2A3"/>
            </a:solidFill>
            <a:ln>
              <a:solidFill>
                <a:srgbClr val="F8B2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一</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9" name="TextBox 10"/>
            <p:cNvSpPr txBox="1"/>
            <p:nvPr/>
          </p:nvSpPr>
          <p:spPr bwMode="auto">
            <a:xfrm>
              <a:off x="1554752" y="95168"/>
              <a:ext cx="6229480"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smtClean="0">
                  <a:latin typeface="微軟正黑體" panose="020B0604030504040204" pitchFamily="34" charset="-120"/>
                  <a:ea typeface="微軟正黑體" panose="020B0604030504040204" pitchFamily="34" charset="-120"/>
                  <a:cs typeface="Arial" pitchFamily="34" charset="0"/>
                </a:rPr>
                <a:t>集體報名系統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549469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1809238" y="1799921"/>
            <a:ext cx="7819432" cy="2846339"/>
          </a:xfrm>
        </p:spPr>
        <p:txBody>
          <a:bodyPr>
            <a:noAutofit/>
          </a:bodyPr>
          <a:lstStyle/>
          <a:p>
            <a:pPr marL="0" indent="0" algn="just">
              <a:lnSpc>
                <a:spcPct val="100000"/>
              </a:lnSpc>
              <a:spcBef>
                <a:spcPts val="600"/>
              </a:spcBef>
              <a:spcAft>
                <a:spcPts val="600"/>
              </a:spcAft>
              <a:buNone/>
            </a:pPr>
            <a:r>
              <a:rPr lang="zh-TW" altLang="en-US" sz="3600" b="1" dirty="0" smtClean="0">
                <a:latin typeface="微軟正黑體" panose="020B0604030504040204" pitchFamily="34" charset="-120"/>
                <a:ea typeface="微軟正黑體" panose="020B0604030504040204" pitchFamily="34" charset="-120"/>
              </a:rPr>
              <a:t>如</a:t>
            </a:r>
            <a:r>
              <a:rPr lang="zh-TW" altLang="en-US" sz="3600" b="1" dirty="0">
                <a:latin typeface="微軟正黑體" panose="020B0604030504040204" pitchFamily="34" charset="-120"/>
                <a:ea typeface="微軟正黑體" panose="020B0604030504040204" pitchFamily="34" charset="-120"/>
              </a:rPr>
              <a:t>操作</a:t>
            </a:r>
            <a:r>
              <a:rPr lang="zh-TW" altLang="en-US" sz="3600" b="1" dirty="0" smtClean="0">
                <a:latin typeface="微軟正黑體" panose="020B0604030504040204" pitchFamily="34" charset="-120"/>
                <a:ea typeface="微軟正黑體" panose="020B0604030504040204" pitchFamily="34" charset="-120"/>
              </a:rPr>
              <a:t>系統時</a:t>
            </a:r>
            <a:r>
              <a:rPr lang="zh-TW" altLang="en-US" sz="3600" b="1" dirty="0">
                <a:latin typeface="微軟正黑體" panose="020B0604030504040204" pitchFamily="34" charset="-120"/>
                <a:ea typeface="微軟正黑體" panose="020B0604030504040204" pitchFamily="34" charset="-120"/>
              </a:rPr>
              <a:t>，有異常或錯誤訊息</a:t>
            </a:r>
            <a:r>
              <a:rPr lang="zh-TW" altLang="en-US" sz="3600" b="1" dirty="0" smtClean="0">
                <a:latin typeface="微軟正黑體" panose="020B0604030504040204" pitchFamily="34" charset="-120"/>
                <a:ea typeface="微軟正黑體" panose="020B0604030504040204" pitchFamily="34" charset="-120"/>
              </a:rPr>
              <a:t>，</a:t>
            </a:r>
            <a:r>
              <a:rPr lang="zh-TW" altLang="zh-TW" sz="3600" b="1" dirty="0">
                <a:latin typeface="微軟正黑體" panose="020B0604030504040204" pitchFamily="34" charset="-120"/>
                <a:ea typeface="微軟正黑體" panose="020B0604030504040204" pitchFamily="34" charset="-120"/>
              </a:rPr>
              <a:t>修正報名資料檔案</a:t>
            </a:r>
            <a:r>
              <a:rPr lang="zh-TW" altLang="zh-TW" sz="3600" b="1" dirty="0" smtClean="0">
                <a:latin typeface="微軟正黑體" panose="020B0604030504040204" pitchFamily="34" charset="-120"/>
                <a:ea typeface="微軟正黑體" panose="020B0604030504040204" pitchFamily="34" charset="-120"/>
              </a:rPr>
              <a:t>後</a:t>
            </a:r>
            <a:r>
              <a:rPr lang="zh-TW" altLang="en-US" sz="3600" b="1" dirty="0" smtClean="0">
                <a:latin typeface="微軟正黑體" panose="020B0604030504040204" pitchFamily="34" charset="-120"/>
                <a:ea typeface="微軟正黑體" panose="020B0604030504040204" pitchFamily="34" charset="-120"/>
              </a:rPr>
              <a:t>，</a:t>
            </a:r>
            <a:r>
              <a:rPr lang="zh-TW" altLang="zh-TW" sz="3600" b="1" dirty="0" smtClean="0">
                <a:latin typeface="微軟正黑體" panose="020B0604030504040204" pitchFamily="34" charset="-120"/>
                <a:ea typeface="微軟正黑體" panose="020B0604030504040204" pitchFamily="34" charset="-120"/>
              </a:rPr>
              <a:t>仍</a:t>
            </a:r>
            <a:r>
              <a:rPr lang="zh-TW" altLang="zh-TW" sz="3600" b="1" dirty="0">
                <a:latin typeface="微軟正黑體" panose="020B0604030504040204" pitchFamily="34" charset="-120"/>
                <a:ea typeface="微軟正黑體" panose="020B0604030504040204" pitchFamily="34" charset="-120"/>
              </a:rPr>
              <a:t>無法上傳成功，</a:t>
            </a:r>
            <a:r>
              <a:rPr lang="zh-TW" altLang="en-US" sz="3600" b="1" dirty="0" smtClean="0">
                <a:latin typeface="微軟正黑體" panose="020B0604030504040204" pitchFamily="34" charset="-120"/>
                <a:ea typeface="微軟正黑體" panose="020B0604030504040204" pitchFamily="34" charset="-120"/>
              </a:rPr>
              <a:t>請</a:t>
            </a:r>
            <a:r>
              <a:rPr lang="zh-TW" altLang="en-US" sz="3600" b="1" dirty="0">
                <a:solidFill>
                  <a:srgbClr val="FF0000"/>
                </a:solidFill>
                <a:latin typeface="微軟正黑體" panose="020B0604030504040204" pitchFamily="34" charset="-120"/>
                <a:ea typeface="微軟正黑體" panose="020B0604030504040204" pitchFamily="34" charset="-120"/>
              </a:rPr>
              <a:t>截取螢幕</a:t>
            </a:r>
            <a:r>
              <a:rPr lang="zh-TW" altLang="en-US" sz="3600" b="1" dirty="0" smtClean="0">
                <a:solidFill>
                  <a:srgbClr val="FF0000"/>
                </a:solidFill>
                <a:latin typeface="微軟正黑體" panose="020B0604030504040204" pitchFamily="34" charset="-120"/>
                <a:ea typeface="微軟正黑體" panose="020B0604030504040204" pitchFamily="34" charset="-120"/>
              </a:rPr>
              <a:t>畫面、報名資料檔案</a:t>
            </a:r>
            <a:r>
              <a:rPr lang="en-US" altLang="zh-TW" sz="3600" b="1" dirty="0" smtClean="0">
                <a:solidFill>
                  <a:srgbClr val="FF0000"/>
                </a:solidFill>
                <a:latin typeface="微軟正黑體" panose="020B0604030504040204" pitchFamily="34" charset="-120"/>
                <a:ea typeface="微軟正黑體" panose="020B0604030504040204" pitchFamily="34" charset="-120"/>
              </a:rPr>
              <a:t/>
            </a:r>
            <a:br>
              <a:rPr lang="en-US" altLang="zh-TW" sz="3600" b="1" dirty="0" smtClean="0">
                <a:solidFill>
                  <a:srgbClr val="FF0000"/>
                </a:solidFill>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E-mail</a:t>
            </a:r>
            <a:r>
              <a:rPr lang="zh-TW" altLang="en-US" sz="3600" b="1" dirty="0" smtClean="0">
                <a:latin typeface="微軟正黑體" panose="020B0604030504040204" pitchFamily="34" charset="-120"/>
                <a:ea typeface="微軟正黑體" panose="020B0604030504040204" pitchFamily="34" charset="-120"/>
              </a:rPr>
              <a:t>至</a:t>
            </a:r>
            <a:r>
              <a:rPr lang="en-US" altLang="zh-TW" sz="3600" b="1" dirty="0">
                <a:solidFill>
                  <a:srgbClr val="0033CC"/>
                </a:solidFill>
                <a:latin typeface="微軟正黑體" panose="020B0604030504040204" pitchFamily="34" charset="-120"/>
                <a:ea typeface="微軟正黑體" panose="020B0604030504040204" pitchFamily="34" charset="-120"/>
              </a:rPr>
              <a:t>u_5</a:t>
            </a:r>
            <a:r>
              <a:rPr lang="en-US" altLang="zh-TW" sz="3600" b="1" dirty="0" smtClean="0">
                <a:solidFill>
                  <a:srgbClr val="0033CC"/>
                </a:solidFill>
                <a:latin typeface="微軟正黑體" panose="020B0604030504040204" pitchFamily="34" charset="-120"/>
                <a:ea typeface="微軟正黑體" panose="020B0604030504040204" pitchFamily="34" charset="-120"/>
              </a:rPr>
              <a:t>@ntut.edu.tw</a:t>
            </a:r>
            <a:r>
              <a:rPr lang="zh-TW" altLang="en-US" sz="3600" b="1" dirty="0" smtClean="0">
                <a:latin typeface="微軟正黑體" panose="020B0604030504040204" pitchFamily="34" charset="-120"/>
                <a:ea typeface="微軟正黑體" panose="020B0604030504040204" pitchFamily="34" charset="-120"/>
              </a:rPr>
              <a:t>，俾利瞭解</a:t>
            </a:r>
            <a:r>
              <a:rPr lang="zh-TW" altLang="en-US" sz="3600" b="1" dirty="0">
                <a:latin typeface="微軟正黑體" panose="020B0604030504040204" pitchFamily="34" charset="-120"/>
                <a:ea typeface="微軟正黑體" panose="020B0604030504040204" pitchFamily="34" charset="-120"/>
              </a:rPr>
              <a:t>異常</a:t>
            </a:r>
            <a:r>
              <a:rPr lang="zh-TW" altLang="en-US" sz="3600" b="1" dirty="0" smtClean="0">
                <a:latin typeface="微軟正黑體" panose="020B0604030504040204" pitchFamily="34" charset="-120"/>
                <a:ea typeface="微軟正黑體" panose="020B0604030504040204" pitchFamily="34" charset="-120"/>
              </a:rPr>
              <a:t>情形及處理。</a:t>
            </a:r>
            <a:endParaRPr lang="en-US" altLang="zh-TW" sz="3600" b="1"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31469" y="-142173"/>
            <a:ext cx="10647678" cy="1888963"/>
            <a:chOff x="131469" y="-142173"/>
            <a:chExt cx="10647678" cy="1888963"/>
          </a:xfrm>
        </p:grpSpPr>
        <p:grpSp>
          <p:nvGrpSpPr>
            <p:cNvPr id="6" name="群組 5"/>
            <p:cNvGrpSpPr>
              <a:grpSpLocks noChangeAspect="1"/>
            </p:cNvGrpSpPr>
            <p:nvPr/>
          </p:nvGrpSpPr>
          <p:grpSpPr>
            <a:xfrm>
              <a:off x="131469" y="-142173"/>
              <a:ext cx="3945252" cy="1888963"/>
              <a:chOff x="14921" y="-215186"/>
              <a:chExt cx="4931565" cy="2361204"/>
            </a:xfrm>
          </p:grpSpPr>
          <p:sp>
            <p:nvSpPr>
              <p:cNvPr id="7" name="Graphic 6" descr="Key">
                <a:extLst>
                  <a:ext uri="{FF2B5EF4-FFF2-40B4-BE49-F238E27FC236}">
                    <a16:creationId xmlns:a16="http://schemas.microsoft.com/office/drawing/2014/main" id="{D62AD9E5-164F-B44D-AB08-508A65A621E2}"/>
                  </a:ext>
                </a:extLst>
              </p:cNvPr>
              <p:cNvSpPr/>
              <p:nvPr/>
            </p:nvSpPr>
            <p:spPr>
              <a:xfrm rot="20461856">
                <a:off x="2470180" y="326875"/>
                <a:ext cx="2476306" cy="1404109"/>
              </a:xfrm>
              <a:custGeom>
                <a:avLst/>
                <a:gdLst>
                  <a:gd name="connsiteX0" fmla="*/ 3140359 w 4567794"/>
                  <a:gd name="connsiteY0" fmla="*/ 1271716 h 2180083"/>
                  <a:gd name="connsiteX1" fmla="*/ 3477753 w 4567794"/>
                  <a:gd name="connsiteY1" fmla="*/ 1609110 h 2180083"/>
                  <a:gd name="connsiteX2" fmla="*/ 3815147 w 4567794"/>
                  <a:gd name="connsiteY2" fmla="*/ 1271716 h 2180083"/>
                  <a:gd name="connsiteX3" fmla="*/ 4152541 w 4567794"/>
                  <a:gd name="connsiteY3" fmla="*/ 1609110 h 2180083"/>
                  <a:gd name="connsiteX4" fmla="*/ 4567795 w 4567794"/>
                  <a:gd name="connsiteY4" fmla="*/ 1090042 h 2180083"/>
                  <a:gd name="connsiteX5" fmla="*/ 4152541 w 4567794"/>
                  <a:gd name="connsiteY5" fmla="*/ 570974 h 2180083"/>
                  <a:gd name="connsiteX6" fmla="*/ 2050317 w 4567794"/>
                  <a:gd name="connsiteY6" fmla="*/ 570974 h 2180083"/>
                  <a:gd name="connsiteX7" fmla="*/ 1090042 w 4567794"/>
                  <a:gd name="connsiteY7" fmla="*/ 0 h 2180083"/>
                  <a:gd name="connsiteX8" fmla="*/ 0 w 4567794"/>
                  <a:gd name="connsiteY8" fmla="*/ 1090042 h 2180083"/>
                  <a:gd name="connsiteX9" fmla="*/ 1090042 w 4567794"/>
                  <a:gd name="connsiteY9" fmla="*/ 2180084 h 2180083"/>
                  <a:gd name="connsiteX10" fmla="*/ 2050317 w 4567794"/>
                  <a:gd name="connsiteY10" fmla="*/ 1609110 h 2180083"/>
                  <a:gd name="connsiteX11" fmla="*/ 2387711 w 4567794"/>
                  <a:gd name="connsiteY11" fmla="*/ 1609110 h 2180083"/>
                  <a:gd name="connsiteX12" fmla="*/ 2595338 w 4567794"/>
                  <a:gd name="connsiteY12" fmla="*/ 1401483 h 2180083"/>
                  <a:gd name="connsiteX13" fmla="*/ 2802965 w 4567794"/>
                  <a:gd name="connsiteY13" fmla="*/ 1609110 h 2180083"/>
                  <a:gd name="connsiteX14" fmla="*/ 3140359 w 4567794"/>
                  <a:gd name="connsiteY14" fmla="*/ 1271716 h 2180083"/>
                  <a:gd name="connsiteX15" fmla="*/ 622881 w 4567794"/>
                  <a:gd name="connsiteY15" fmla="*/ 1401483 h 2180083"/>
                  <a:gd name="connsiteX16" fmla="*/ 311441 w 4567794"/>
                  <a:gd name="connsiteY16" fmla="*/ 1090042 h 2180083"/>
                  <a:gd name="connsiteX17" fmla="*/ 622881 w 4567794"/>
                  <a:gd name="connsiteY17" fmla="*/ 778601 h 2180083"/>
                  <a:gd name="connsiteX18" fmla="*/ 934322 w 4567794"/>
                  <a:gd name="connsiteY18" fmla="*/ 1090042 h 2180083"/>
                  <a:gd name="connsiteX19" fmla="*/ 622881 w 4567794"/>
                  <a:gd name="connsiteY19" fmla="*/ 1401483 h 21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7794" h="2180083">
                    <a:moveTo>
                      <a:pt x="3140359" y="1271716"/>
                    </a:moveTo>
                    <a:lnTo>
                      <a:pt x="3477753" y="1609110"/>
                    </a:lnTo>
                    <a:lnTo>
                      <a:pt x="3815147" y="1271716"/>
                    </a:lnTo>
                    <a:lnTo>
                      <a:pt x="4152541" y="1609110"/>
                    </a:lnTo>
                    <a:lnTo>
                      <a:pt x="4567795" y="1090042"/>
                    </a:lnTo>
                    <a:lnTo>
                      <a:pt x="4152541" y="570974"/>
                    </a:lnTo>
                    <a:lnTo>
                      <a:pt x="2050317" y="570974"/>
                    </a:lnTo>
                    <a:cubicBezTo>
                      <a:pt x="1863453" y="228390"/>
                      <a:pt x="1505296" y="0"/>
                      <a:pt x="1090042" y="0"/>
                    </a:cubicBezTo>
                    <a:cubicBezTo>
                      <a:pt x="487924" y="0"/>
                      <a:pt x="0" y="487924"/>
                      <a:pt x="0" y="1090042"/>
                    </a:cubicBezTo>
                    <a:cubicBezTo>
                      <a:pt x="0" y="1692160"/>
                      <a:pt x="487924" y="2180084"/>
                      <a:pt x="1090042" y="2180084"/>
                    </a:cubicBezTo>
                    <a:cubicBezTo>
                      <a:pt x="1505296" y="2180084"/>
                      <a:pt x="1863453" y="1951694"/>
                      <a:pt x="2050317" y="1609110"/>
                    </a:cubicBezTo>
                    <a:lnTo>
                      <a:pt x="2387711" y="1609110"/>
                    </a:lnTo>
                    <a:lnTo>
                      <a:pt x="2595338" y="1401483"/>
                    </a:lnTo>
                    <a:lnTo>
                      <a:pt x="2802965" y="1609110"/>
                    </a:lnTo>
                    <a:lnTo>
                      <a:pt x="3140359" y="1271716"/>
                    </a:lnTo>
                    <a:close/>
                    <a:moveTo>
                      <a:pt x="622881" y="1401483"/>
                    </a:moveTo>
                    <a:cubicBezTo>
                      <a:pt x="451589" y="1401483"/>
                      <a:pt x="311441" y="1261334"/>
                      <a:pt x="311441" y="1090042"/>
                    </a:cubicBezTo>
                    <a:cubicBezTo>
                      <a:pt x="311441" y="918750"/>
                      <a:pt x="451589" y="778601"/>
                      <a:pt x="622881" y="778601"/>
                    </a:cubicBezTo>
                    <a:cubicBezTo>
                      <a:pt x="794173" y="778601"/>
                      <a:pt x="934322" y="918750"/>
                      <a:pt x="934322" y="1090042"/>
                    </a:cubicBezTo>
                    <a:cubicBezTo>
                      <a:pt x="934322" y="1261334"/>
                      <a:pt x="794173" y="1401483"/>
                      <a:pt x="622881" y="1401483"/>
                    </a:cubicBezTo>
                    <a:close/>
                  </a:path>
                </a:pathLst>
              </a:custGeom>
              <a:solidFill>
                <a:schemeClr val="bg1">
                  <a:lumMod val="65000"/>
                </a:schemeClr>
              </a:solidFill>
              <a:ln w="51891" cap="flat">
                <a:noFill/>
                <a:prstDash val="solid"/>
                <a:miter/>
              </a:ln>
            </p:spPr>
            <p:txBody>
              <a:bodyPr rtlCol="0" anchor="ctr"/>
              <a:lstStyle/>
              <a:p>
                <a:endParaRPr lang="en-US" sz="1350"/>
              </a:p>
            </p:txBody>
          </p:sp>
          <p:sp>
            <p:nvSpPr>
              <p:cNvPr id="8" name="Graphic 39" descr="Tag">
                <a:extLst>
                  <a:ext uri="{FF2B5EF4-FFF2-40B4-BE49-F238E27FC236}">
                    <a16:creationId xmlns:a16="http://schemas.microsoft.com/office/drawing/2014/main" id="{8171F4A3-C275-0345-B20A-E7B11BB47D97}"/>
                  </a:ext>
                </a:extLst>
              </p:cNvPr>
              <p:cNvSpPr/>
              <p:nvPr/>
            </p:nvSpPr>
            <p:spPr>
              <a:xfrm rot="9109083">
                <a:off x="14921" y="-215186"/>
                <a:ext cx="2398460" cy="2361204"/>
              </a:xfrm>
              <a:custGeom>
                <a:avLst/>
                <a:gdLst>
                  <a:gd name="connsiteX0" fmla="*/ 860683 w 3012389"/>
                  <a:gd name="connsiteY0" fmla="*/ 1204956 h 3184526"/>
                  <a:gd name="connsiteX1" fmla="*/ 688546 w 3012389"/>
                  <a:gd name="connsiteY1" fmla="*/ 1032819 h 3184526"/>
                  <a:gd name="connsiteX2" fmla="*/ 770311 w 3012389"/>
                  <a:gd name="connsiteY2" fmla="*/ 886503 h 3184526"/>
                  <a:gd name="connsiteX3" fmla="*/ 774614 w 3012389"/>
                  <a:gd name="connsiteY3" fmla="*/ 989785 h 3184526"/>
                  <a:gd name="connsiteX4" fmla="*/ 860683 w 3012389"/>
                  <a:gd name="connsiteY4" fmla="*/ 1075853 h 3184526"/>
                  <a:gd name="connsiteX5" fmla="*/ 946751 w 3012389"/>
                  <a:gd name="connsiteY5" fmla="*/ 989785 h 3184526"/>
                  <a:gd name="connsiteX6" fmla="*/ 942448 w 3012389"/>
                  <a:gd name="connsiteY6" fmla="*/ 882200 h 3184526"/>
                  <a:gd name="connsiteX7" fmla="*/ 1032819 w 3012389"/>
                  <a:gd name="connsiteY7" fmla="*/ 1032819 h 3184526"/>
                  <a:gd name="connsiteX8" fmla="*/ 860683 w 3012389"/>
                  <a:gd name="connsiteY8" fmla="*/ 1204956 h 3184526"/>
                  <a:gd name="connsiteX9" fmla="*/ 2977962 w 3012389"/>
                  <a:gd name="connsiteY9" fmla="*/ 1945143 h 3184526"/>
                  <a:gd name="connsiteX10" fmla="*/ 1773006 w 3012389"/>
                  <a:gd name="connsiteY10" fmla="*/ 740187 h 3184526"/>
                  <a:gd name="connsiteX11" fmla="*/ 1652511 w 3012389"/>
                  <a:gd name="connsiteY11" fmla="*/ 688546 h 3184526"/>
                  <a:gd name="connsiteX12" fmla="*/ 912324 w 3012389"/>
                  <a:gd name="connsiteY12" fmla="*/ 688546 h 3184526"/>
                  <a:gd name="connsiteX13" fmla="*/ 619692 w 3012389"/>
                  <a:gd name="connsiteY13" fmla="*/ 430341 h 3184526"/>
                  <a:gd name="connsiteX14" fmla="*/ 469072 w 3012389"/>
                  <a:gd name="connsiteY14" fmla="*/ 404521 h 3184526"/>
                  <a:gd name="connsiteX15" fmla="*/ 172137 w 3012389"/>
                  <a:gd name="connsiteY15" fmla="*/ 86068 h 3184526"/>
                  <a:gd name="connsiteX16" fmla="*/ 86068 w 3012389"/>
                  <a:gd name="connsiteY16" fmla="*/ 0 h 3184526"/>
                  <a:gd name="connsiteX17" fmla="*/ 0 w 3012389"/>
                  <a:gd name="connsiteY17" fmla="*/ 86068 h 3184526"/>
                  <a:gd name="connsiteX18" fmla="*/ 443252 w 3012389"/>
                  <a:gd name="connsiteY18" fmla="*/ 576657 h 3184526"/>
                  <a:gd name="connsiteX19" fmla="*/ 589568 w 3012389"/>
                  <a:gd name="connsiteY19" fmla="*/ 602478 h 3184526"/>
                  <a:gd name="connsiteX20" fmla="*/ 740187 w 3012389"/>
                  <a:gd name="connsiteY20" fmla="*/ 714367 h 3184526"/>
                  <a:gd name="connsiteX21" fmla="*/ 520713 w 3012389"/>
                  <a:gd name="connsiteY21" fmla="*/ 1037123 h 3184526"/>
                  <a:gd name="connsiteX22" fmla="*/ 520713 w 3012389"/>
                  <a:gd name="connsiteY22" fmla="*/ 1824647 h 3184526"/>
                  <a:gd name="connsiteX23" fmla="*/ 572354 w 3012389"/>
                  <a:gd name="connsiteY23" fmla="*/ 1945143 h 3184526"/>
                  <a:gd name="connsiteX24" fmla="*/ 1777310 w 3012389"/>
                  <a:gd name="connsiteY24" fmla="*/ 3150099 h 3184526"/>
                  <a:gd name="connsiteX25" fmla="*/ 1893502 w 3012389"/>
                  <a:gd name="connsiteY25" fmla="*/ 3197437 h 3184526"/>
                  <a:gd name="connsiteX26" fmla="*/ 2013998 w 3012389"/>
                  <a:gd name="connsiteY26" fmla="*/ 3145795 h 3184526"/>
                  <a:gd name="connsiteX27" fmla="*/ 2973659 w 3012389"/>
                  <a:gd name="connsiteY27" fmla="*/ 2186134 h 3184526"/>
                  <a:gd name="connsiteX28" fmla="*/ 2977962 w 3012389"/>
                  <a:gd name="connsiteY28" fmla="*/ 1945143 h 31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2389" h="3184526">
                    <a:moveTo>
                      <a:pt x="860683" y="1204956"/>
                    </a:moveTo>
                    <a:cubicBezTo>
                      <a:pt x="766008" y="1204956"/>
                      <a:pt x="688546" y="1127494"/>
                      <a:pt x="688546" y="1032819"/>
                    </a:cubicBezTo>
                    <a:cubicBezTo>
                      <a:pt x="688546" y="972571"/>
                      <a:pt x="722973" y="916627"/>
                      <a:pt x="770311" y="886503"/>
                    </a:cubicBezTo>
                    <a:cubicBezTo>
                      <a:pt x="770311" y="916627"/>
                      <a:pt x="774614" y="951054"/>
                      <a:pt x="774614" y="989785"/>
                    </a:cubicBezTo>
                    <a:cubicBezTo>
                      <a:pt x="774614" y="1037123"/>
                      <a:pt x="813345" y="1075853"/>
                      <a:pt x="860683" y="1075853"/>
                    </a:cubicBezTo>
                    <a:cubicBezTo>
                      <a:pt x="908020" y="1075853"/>
                      <a:pt x="946751" y="1037123"/>
                      <a:pt x="946751" y="989785"/>
                    </a:cubicBezTo>
                    <a:cubicBezTo>
                      <a:pt x="946751" y="951054"/>
                      <a:pt x="946751" y="916627"/>
                      <a:pt x="942448" y="882200"/>
                    </a:cubicBezTo>
                    <a:cubicBezTo>
                      <a:pt x="994088" y="912324"/>
                      <a:pt x="1032819" y="968268"/>
                      <a:pt x="1032819" y="1032819"/>
                    </a:cubicBezTo>
                    <a:cubicBezTo>
                      <a:pt x="1032819" y="1127494"/>
                      <a:pt x="955358" y="1204956"/>
                      <a:pt x="860683" y="1204956"/>
                    </a:cubicBezTo>
                    <a:close/>
                    <a:moveTo>
                      <a:pt x="2977962" y="1945143"/>
                    </a:moveTo>
                    <a:lnTo>
                      <a:pt x="1773006" y="740187"/>
                    </a:lnTo>
                    <a:cubicBezTo>
                      <a:pt x="1738579" y="705760"/>
                      <a:pt x="1695545" y="688546"/>
                      <a:pt x="1652511" y="688546"/>
                    </a:cubicBezTo>
                    <a:lnTo>
                      <a:pt x="912324" y="688546"/>
                    </a:lnTo>
                    <a:cubicBezTo>
                      <a:pt x="864986" y="537927"/>
                      <a:pt x="774614" y="460465"/>
                      <a:pt x="619692" y="430341"/>
                    </a:cubicBezTo>
                    <a:cubicBezTo>
                      <a:pt x="563747" y="421735"/>
                      <a:pt x="516410" y="413128"/>
                      <a:pt x="469072" y="404521"/>
                    </a:cubicBezTo>
                    <a:cubicBezTo>
                      <a:pt x="223778" y="370094"/>
                      <a:pt x="172137" y="361487"/>
                      <a:pt x="172137" y="86068"/>
                    </a:cubicBezTo>
                    <a:cubicBezTo>
                      <a:pt x="172137" y="38731"/>
                      <a:pt x="133406" y="0"/>
                      <a:pt x="86068" y="0"/>
                    </a:cubicBezTo>
                    <a:cubicBezTo>
                      <a:pt x="38731" y="0"/>
                      <a:pt x="0" y="38731"/>
                      <a:pt x="0" y="86068"/>
                    </a:cubicBezTo>
                    <a:cubicBezTo>
                      <a:pt x="0" y="490589"/>
                      <a:pt x="159226" y="533623"/>
                      <a:pt x="443252" y="576657"/>
                    </a:cubicBezTo>
                    <a:cubicBezTo>
                      <a:pt x="486286" y="585264"/>
                      <a:pt x="533623" y="589568"/>
                      <a:pt x="589568" y="602478"/>
                    </a:cubicBezTo>
                    <a:cubicBezTo>
                      <a:pt x="645512" y="615388"/>
                      <a:pt x="705760" y="623995"/>
                      <a:pt x="740187" y="714367"/>
                    </a:cubicBezTo>
                    <a:cubicBezTo>
                      <a:pt x="611085" y="766008"/>
                      <a:pt x="520713" y="890807"/>
                      <a:pt x="520713" y="1037123"/>
                    </a:cubicBezTo>
                    <a:lnTo>
                      <a:pt x="520713" y="1824647"/>
                    </a:lnTo>
                    <a:cubicBezTo>
                      <a:pt x="520713" y="1871985"/>
                      <a:pt x="537927" y="1915019"/>
                      <a:pt x="572354" y="1945143"/>
                    </a:cubicBezTo>
                    <a:lnTo>
                      <a:pt x="1777310" y="3150099"/>
                    </a:lnTo>
                    <a:cubicBezTo>
                      <a:pt x="1807434" y="3184526"/>
                      <a:pt x="1850468" y="3197437"/>
                      <a:pt x="1893502" y="3197437"/>
                    </a:cubicBezTo>
                    <a:cubicBezTo>
                      <a:pt x="1936536" y="3197437"/>
                      <a:pt x="1979570" y="3180223"/>
                      <a:pt x="2013998" y="3145795"/>
                    </a:cubicBezTo>
                    <a:lnTo>
                      <a:pt x="2973659" y="2186134"/>
                    </a:lnTo>
                    <a:cubicBezTo>
                      <a:pt x="3042513" y="2121583"/>
                      <a:pt x="3042513" y="2009694"/>
                      <a:pt x="2977962" y="1945143"/>
                    </a:cubicBezTo>
                    <a:close/>
                  </a:path>
                </a:pathLst>
              </a:custGeom>
              <a:solidFill>
                <a:schemeClr val="accent4"/>
              </a:solidFill>
              <a:ln w="42962" cap="flat">
                <a:noFill/>
                <a:prstDash val="solid"/>
                <a:miter/>
              </a:ln>
              <a:effectLst>
                <a:outerShdw blurRad="50800" dist="38100" dir="2700000" algn="tl" rotWithShape="0">
                  <a:prstClr val="black">
                    <a:alpha val="40000"/>
                  </a:prstClr>
                </a:outerShdw>
              </a:effectLst>
            </p:spPr>
            <p:txBody>
              <a:bodyPr rtlCol="0" anchor="ctr"/>
              <a:lstStyle/>
              <a:p>
                <a:endParaRPr lang="en-US" sz="1350"/>
              </a:p>
            </p:txBody>
          </p:sp>
          <p:sp>
            <p:nvSpPr>
              <p:cNvPr id="9" name="Freeform: Shape 28">
                <a:extLst>
                  <a:ext uri="{FF2B5EF4-FFF2-40B4-BE49-F238E27FC236}">
                    <a16:creationId xmlns:a16="http://schemas.microsoft.com/office/drawing/2014/main" id="{BD9999FD-E3DA-4E60-A4CF-B726F33C4A5B}"/>
                  </a:ext>
                </a:extLst>
              </p:cNvPr>
              <p:cNvSpPr/>
              <p:nvPr/>
            </p:nvSpPr>
            <p:spPr>
              <a:xfrm>
                <a:off x="1474545" y="794704"/>
                <a:ext cx="331778" cy="535949"/>
              </a:xfrm>
              <a:custGeom>
                <a:avLst/>
                <a:gdLst>
                  <a:gd name="connsiteX0" fmla="*/ 124418 w 331778"/>
                  <a:gd name="connsiteY0" fmla="*/ 497667 h 535949"/>
                  <a:gd name="connsiteX1" fmla="*/ 207364 w 331778"/>
                  <a:gd name="connsiteY1" fmla="*/ 497667 h 535949"/>
                  <a:gd name="connsiteX2" fmla="*/ 165891 w 331778"/>
                  <a:gd name="connsiteY2" fmla="*/ 535949 h 535949"/>
                  <a:gd name="connsiteX3" fmla="*/ 124418 w 331778"/>
                  <a:gd name="connsiteY3" fmla="*/ 497667 h 535949"/>
                  <a:gd name="connsiteX4" fmla="*/ 102087 w 331778"/>
                  <a:gd name="connsiteY4" fmla="*/ 433864 h 535949"/>
                  <a:gd name="connsiteX5" fmla="*/ 229693 w 331778"/>
                  <a:gd name="connsiteY5" fmla="*/ 433864 h 535949"/>
                  <a:gd name="connsiteX6" fmla="*/ 248834 w 331778"/>
                  <a:gd name="connsiteY6" fmla="*/ 453006 h 535949"/>
                  <a:gd name="connsiteX7" fmla="*/ 229693 w 331778"/>
                  <a:gd name="connsiteY7" fmla="*/ 472146 h 535949"/>
                  <a:gd name="connsiteX8" fmla="*/ 102087 w 331778"/>
                  <a:gd name="connsiteY8" fmla="*/ 472146 h 535949"/>
                  <a:gd name="connsiteX9" fmla="*/ 82945 w 331778"/>
                  <a:gd name="connsiteY9" fmla="*/ 453006 h 535949"/>
                  <a:gd name="connsiteX10" fmla="*/ 102087 w 331778"/>
                  <a:gd name="connsiteY10" fmla="*/ 433864 h 535949"/>
                  <a:gd name="connsiteX11" fmla="*/ 102087 w 331778"/>
                  <a:gd name="connsiteY11" fmla="*/ 370060 h 535949"/>
                  <a:gd name="connsiteX12" fmla="*/ 229693 w 331778"/>
                  <a:gd name="connsiteY12" fmla="*/ 370060 h 535949"/>
                  <a:gd name="connsiteX13" fmla="*/ 248834 w 331778"/>
                  <a:gd name="connsiteY13" fmla="*/ 389202 h 535949"/>
                  <a:gd name="connsiteX14" fmla="*/ 229693 w 331778"/>
                  <a:gd name="connsiteY14" fmla="*/ 408342 h 535949"/>
                  <a:gd name="connsiteX15" fmla="*/ 102087 w 331778"/>
                  <a:gd name="connsiteY15" fmla="*/ 408342 h 535949"/>
                  <a:gd name="connsiteX16" fmla="*/ 82945 w 331778"/>
                  <a:gd name="connsiteY16" fmla="*/ 389202 h 535949"/>
                  <a:gd name="connsiteX17" fmla="*/ 102087 w 331778"/>
                  <a:gd name="connsiteY17" fmla="*/ 370060 h 535949"/>
                  <a:gd name="connsiteX18" fmla="*/ 166528 w 331778"/>
                  <a:gd name="connsiteY18" fmla="*/ 37644 h 535949"/>
                  <a:gd name="connsiteX19" fmla="*/ 38920 w 331778"/>
                  <a:gd name="connsiteY19" fmla="*/ 163975 h 535949"/>
                  <a:gd name="connsiteX20" fmla="*/ 38920 w 331778"/>
                  <a:gd name="connsiteY20" fmla="*/ 169079 h 535949"/>
                  <a:gd name="connsiteX21" fmla="*/ 47853 w 331778"/>
                  <a:gd name="connsiteY21" fmla="*/ 213742 h 535949"/>
                  <a:gd name="connsiteX22" fmla="*/ 69545 w 331778"/>
                  <a:gd name="connsiteY22" fmla="*/ 248835 h 535949"/>
                  <a:gd name="connsiteX23" fmla="*/ 106552 w 331778"/>
                  <a:gd name="connsiteY23" fmla="*/ 306258 h 535949"/>
                  <a:gd name="connsiteX24" fmla="*/ 165889 w 331778"/>
                  <a:gd name="connsiteY24" fmla="*/ 306258 h 535949"/>
                  <a:gd name="connsiteX25" fmla="*/ 225865 w 331778"/>
                  <a:gd name="connsiteY25" fmla="*/ 306258 h 535949"/>
                  <a:gd name="connsiteX26" fmla="*/ 262871 w 331778"/>
                  <a:gd name="connsiteY26" fmla="*/ 248835 h 535949"/>
                  <a:gd name="connsiteX27" fmla="*/ 284564 w 331778"/>
                  <a:gd name="connsiteY27" fmla="*/ 213742 h 535949"/>
                  <a:gd name="connsiteX28" fmla="*/ 293496 w 331778"/>
                  <a:gd name="connsiteY28" fmla="*/ 169079 h 535949"/>
                  <a:gd name="connsiteX29" fmla="*/ 294134 w 331778"/>
                  <a:gd name="connsiteY29" fmla="*/ 169079 h 535949"/>
                  <a:gd name="connsiteX30" fmla="*/ 294134 w 331778"/>
                  <a:gd name="connsiteY30" fmla="*/ 163975 h 535949"/>
                  <a:gd name="connsiteX31" fmla="*/ 166528 w 331778"/>
                  <a:gd name="connsiteY31" fmla="*/ 37644 h 535949"/>
                  <a:gd name="connsiteX32" fmla="*/ 165889 w 331778"/>
                  <a:gd name="connsiteY32" fmla="*/ 0 h 535949"/>
                  <a:gd name="connsiteX33" fmla="*/ 331778 w 331778"/>
                  <a:gd name="connsiteY33" fmla="*/ 163975 h 535949"/>
                  <a:gd name="connsiteX34" fmla="*/ 331778 w 331778"/>
                  <a:gd name="connsiteY34" fmla="*/ 169717 h 535949"/>
                  <a:gd name="connsiteX35" fmla="*/ 320294 w 331778"/>
                  <a:gd name="connsiteY35" fmla="*/ 227141 h 535949"/>
                  <a:gd name="connsiteX36" fmla="*/ 291582 w 331778"/>
                  <a:gd name="connsiteY36" fmla="*/ 274356 h 535949"/>
                  <a:gd name="connsiteX37" fmla="*/ 252662 w 331778"/>
                  <a:gd name="connsiteY37" fmla="*/ 337521 h 535949"/>
                  <a:gd name="connsiteX38" fmla="*/ 241177 w 331778"/>
                  <a:gd name="connsiteY38" fmla="*/ 344540 h 535949"/>
                  <a:gd name="connsiteX39" fmla="*/ 90601 w 331778"/>
                  <a:gd name="connsiteY39" fmla="*/ 344540 h 535949"/>
                  <a:gd name="connsiteX40" fmla="*/ 79116 w 331778"/>
                  <a:gd name="connsiteY40" fmla="*/ 337521 h 535949"/>
                  <a:gd name="connsiteX41" fmla="*/ 40196 w 331778"/>
                  <a:gd name="connsiteY41" fmla="*/ 274356 h 535949"/>
                  <a:gd name="connsiteX42" fmla="*/ 11484 w 331778"/>
                  <a:gd name="connsiteY42" fmla="*/ 227141 h 535949"/>
                  <a:gd name="connsiteX43" fmla="*/ 0 w 331778"/>
                  <a:gd name="connsiteY43" fmla="*/ 169717 h 535949"/>
                  <a:gd name="connsiteX44" fmla="*/ 0 w 331778"/>
                  <a:gd name="connsiteY44" fmla="*/ 163975 h 535949"/>
                  <a:gd name="connsiteX45" fmla="*/ 165889 w 331778"/>
                  <a:gd name="connsiteY45" fmla="*/ 0 h 53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78" h="535949">
                    <a:moveTo>
                      <a:pt x="124418" y="497667"/>
                    </a:moveTo>
                    <a:lnTo>
                      <a:pt x="207364" y="497667"/>
                    </a:lnTo>
                    <a:cubicBezTo>
                      <a:pt x="205449" y="519360"/>
                      <a:pt x="187584" y="535949"/>
                      <a:pt x="165891" y="535949"/>
                    </a:cubicBezTo>
                    <a:cubicBezTo>
                      <a:pt x="144197" y="535949"/>
                      <a:pt x="126332" y="519360"/>
                      <a:pt x="124418" y="497667"/>
                    </a:cubicBezTo>
                    <a:close/>
                    <a:moveTo>
                      <a:pt x="102087" y="433864"/>
                    </a:moveTo>
                    <a:lnTo>
                      <a:pt x="229693" y="433864"/>
                    </a:lnTo>
                    <a:cubicBezTo>
                      <a:pt x="240540" y="433864"/>
                      <a:pt x="248834" y="442159"/>
                      <a:pt x="248834" y="453006"/>
                    </a:cubicBezTo>
                    <a:cubicBezTo>
                      <a:pt x="248834" y="463852"/>
                      <a:pt x="240540" y="472146"/>
                      <a:pt x="229693" y="472146"/>
                    </a:cubicBezTo>
                    <a:lnTo>
                      <a:pt x="102087" y="472146"/>
                    </a:lnTo>
                    <a:cubicBezTo>
                      <a:pt x="91240" y="472146"/>
                      <a:pt x="82945" y="463852"/>
                      <a:pt x="82945" y="453006"/>
                    </a:cubicBezTo>
                    <a:cubicBezTo>
                      <a:pt x="82945" y="442159"/>
                      <a:pt x="91240" y="433864"/>
                      <a:pt x="102087" y="433864"/>
                    </a:cubicBezTo>
                    <a:close/>
                    <a:moveTo>
                      <a:pt x="102087" y="370060"/>
                    </a:moveTo>
                    <a:lnTo>
                      <a:pt x="229693" y="370060"/>
                    </a:lnTo>
                    <a:cubicBezTo>
                      <a:pt x="240540" y="370060"/>
                      <a:pt x="248834" y="378355"/>
                      <a:pt x="248834" y="389202"/>
                    </a:cubicBezTo>
                    <a:cubicBezTo>
                      <a:pt x="248834" y="400048"/>
                      <a:pt x="240540" y="408342"/>
                      <a:pt x="229693" y="408342"/>
                    </a:cubicBezTo>
                    <a:lnTo>
                      <a:pt x="102087" y="408342"/>
                    </a:lnTo>
                    <a:cubicBezTo>
                      <a:pt x="91240" y="408342"/>
                      <a:pt x="82945" y="400048"/>
                      <a:pt x="82945" y="389202"/>
                    </a:cubicBezTo>
                    <a:cubicBezTo>
                      <a:pt x="82945" y="378355"/>
                      <a:pt x="91240" y="370060"/>
                      <a:pt x="102087" y="370060"/>
                    </a:cubicBezTo>
                    <a:close/>
                    <a:moveTo>
                      <a:pt x="166528" y="37644"/>
                    </a:moveTo>
                    <a:cubicBezTo>
                      <a:pt x="96982" y="38282"/>
                      <a:pt x="40196" y="94429"/>
                      <a:pt x="38920" y="163975"/>
                    </a:cubicBezTo>
                    <a:lnTo>
                      <a:pt x="38920" y="169079"/>
                    </a:lnTo>
                    <a:cubicBezTo>
                      <a:pt x="39558" y="184392"/>
                      <a:pt x="42110" y="199706"/>
                      <a:pt x="47853" y="213742"/>
                    </a:cubicBezTo>
                    <a:cubicBezTo>
                      <a:pt x="52956" y="226502"/>
                      <a:pt x="60613" y="238626"/>
                      <a:pt x="69545" y="248835"/>
                    </a:cubicBezTo>
                    <a:cubicBezTo>
                      <a:pt x="83583" y="266699"/>
                      <a:pt x="96344" y="285840"/>
                      <a:pt x="106552" y="306258"/>
                    </a:cubicBezTo>
                    <a:lnTo>
                      <a:pt x="165889" y="306258"/>
                    </a:lnTo>
                    <a:lnTo>
                      <a:pt x="225865" y="306258"/>
                    </a:lnTo>
                    <a:cubicBezTo>
                      <a:pt x="235435" y="285840"/>
                      <a:pt x="248196" y="266699"/>
                      <a:pt x="262871" y="248835"/>
                    </a:cubicBezTo>
                    <a:cubicBezTo>
                      <a:pt x="272441" y="238626"/>
                      <a:pt x="279460" y="226502"/>
                      <a:pt x="284564" y="213742"/>
                    </a:cubicBezTo>
                    <a:cubicBezTo>
                      <a:pt x="289668" y="199706"/>
                      <a:pt x="292858" y="184392"/>
                      <a:pt x="293496" y="169079"/>
                    </a:cubicBezTo>
                    <a:lnTo>
                      <a:pt x="294134" y="169079"/>
                    </a:lnTo>
                    <a:lnTo>
                      <a:pt x="294134" y="163975"/>
                    </a:lnTo>
                    <a:cubicBezTo>
                      <a:pt x="292858" y="93791"/>
                      <a:pt x="236073" y="38282"/>
                      <a:pt x="166528" y="37644"/>
                    </a:cubicBezTo>
                    <a:close/>
                    <a:moveTo>
                      <a:pt x="165889" y="0"/>
                    </a:moveTo>
                    <a:cubicBezTo>
                      <a:pt x="256490" y="638"/>
                      <a:pt x="329864" y="73374"/>
                      <a:pt x="331778" y="163975"/>
                    </a:cubicBezTo>
                    <a:lnTo>
                      <a:pt x="331778" y="169717"/>
                    </a:lnTo>
                    <a:cubicBezTo>
                      <a:pt x="331140" y="189497"/>
                      <a:pt x="327312" y="208638"/>
                      <a:pt x="320294" y="227141"/>
                    </a:cubicBezTo>
                    <a:cubicBezTo>
                      <a:pt x="313914" y="244368"/>
                      <a:pt x="303705" y="260319"/>
                      <a:pt x="291582" y="274356"/>
                    </a:cubicBezTo>
                    <a:cubicBezTo>
                      <a:pt x="276269" y="290945"/>
                      <a:pt x="259680" y="323484"/>
                      <a:pt x="252662" y="337521"/>
                    </a:cubicBezTo>
                    <a:cubicBezTo>
                      <a:pt x="250748" y="341987"/>
                      <a:pt x="246282" y="344540"/>
                      <a:pt x="241177" y="344540"/>
                    </a:cubicBezTo>
                    <a:lnTo>
                      <a:pt x="90601" y="344540"/>
                    </a:lnTo>
                    <a:cubicBezTo>
                      <a:pt x="85497" y="344540"/>
                      <a:pt x="81030" y="341987"/>
                      <a:pt x="79116" y="337521"/>
                    </a:cubicBezTo>
                    <a:cubicBezTo>
                      <a:pt x="72098" y="323484"/>
                      <a:pt x="55509" y="290945"/>
                      <a:pt x="40196" y="274356"/>
                    </a:cubicBezTo>
                    <a:cubicBezTo>
                      <a:pt x="28073" y="260319"/>
                      <a:pt x="18503" y="244368"/>
                      <a:pt x="11484" y="227141"/>
                    </a:cubicBezTo>
                    <a:cubicBezTo>
                      <a:pt x="4466" y="208638"/>
                      <a:pt x="638" y="189497"/>
                      <a:pt x="0" y="169717"/>
                    </a:cubicBezTo>
                    <a:lnTo>
                      <a:pt x="0" y="163975"/>
                    </a:lnTo>
                    <a:cubicBezTo>
                      <a:pt x="1914" y="73374"/>
                      <a:pt x="75288" y="638"/>
                      <a:pt x="165889" y="0"/>
                    </a:cubicBezTo>
                    <a:close/>
                  </a:path>
                </a:pathLst>
              </a:custGeom>
              <a:solidFill>
                <a:schemeClr val="tx1">
                  <a:lumMod val="85000"/>
                  <a:lumOff val="15000"/>
                </a:schemeClr>
              </a:solidFill>
              <a:ln w="6846" cap="flat">
                <a:noFill/>
                <a:prstDash val="solid"/>
                <a:miter/>
              </a:ln>
            </p:spPr>
            <p:txBody>
              <a:bodyPr wrap="square" rtlCol="0" anchor="ctr">
                <a:noAutofit/>
              </a:bodyPr>
              <a:lstStyle/>
              <a:p>
                <a:endParaRPr lang="en-US" sz="1350"/>
              </a:p>
            </p:txBody>
          </p:sp>
        </p:grpSp>
        <p:sp>
          <p:nvSpPr>
            <p:cNvPr id="10" name="標題 1"/>
            <p:cNvSpPr txBox="1">
              <a:spLocks/>
            </p:cNvSpPr>
            <p:nvPr/>
          </p:nvSpPr>
          <p:spPr>
            <a:xfrm>
              <a:off x="263547" y="7604"/>
              <a:ext cx="10515600" cy="1377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smtClean="0">
                  <a:solidFill>
                    <a:srgbClr val="C00000"/>
                  </a:solidFill>
                  <a:latin typeface="微軟正黑體" panose="020B0604030504040204" pitchFamily="34" charset="-120"/>
                  <a:ea typeface="微軟正黑體" panose="020B0604030504040204" pitchFamily="34" charset="-120"/>
                </a:rPr>
                <a:t>貼心</a:t>
              </a:r>
              <a:endParaRPr lang="en-US" altLang="zh-TW" sz="3600" b="1" dirty="0" smtClean="0">
                <a:solidFill>
                  <a:srgbClr val="C00000"/>
                </a:solidFill>
                <a:latin typeface="微軟正黑體" panose="020B0604030504040204" pitchFamily="34" charset="-120"/>
                <a:ea typeface="微軟正黑體" panose="020B0604030504040204" pitchFamily="34" charset="-120"/>
              </a:endParaRPr>
            </a:p>
            <a:p>
              <a:r>
                <a:rPr lang="zh-TW" altLang="en-US" sz="3600" b="1" dirty="0" smtClean="0">
                  <a:solidFill>
                    <a:srgbClr val="C00000"/>
                  </a:solidFill>
                  <a:latin typeface="微軟正黑體" panose="020B0604030504040204" pitchFamily="34" charset="-120"/>
                  <a:ea typeface="微軟正黑體" panose="020B0604030504040204" pitchFamily="34" charset="-120"/>
                </a:rPr>
                <a:t>提醒</a:t>
              </a:r>
              <a:endParaRPr lang="zh-TW" altLang="en-US" sz="3200" b="1" dirty="0">
                <a:solidFill>
                  <a:srgbClr val="C00000"/>
                </a:solidFill>
                <a:latin typeface="微軟正黑體" panose="020B0604030504040204" pitchFamily="34" charset="-120"/>
                <a:ea typeface="微軟正黑體" panose="020B0604030504040204" pitchFamily="34" charset="-120"/>
              </a:endParaRPr>
            </a:p>
          </p:txBody>
        </p:sp>
      </p:grpSp>
      <p:sp>
        <p:nvSpPr>
          <p:cNvPr id="11" name="Freeform 17"/>
          <p:cNvSpPr>
            <a:spLocks noChangeAspect="1" noEditPoints="1"/>
          </p:cNvSpPr>
          <p:nvPr/>
        </p:nvSpPr>
        <p:spPr bwMode="auto">
          <a:xfrm>
            <a:off x="1321581" y="1906740"/>
            <a:ext cx="486017" cy="490583"/>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12" name="Group 2">
            <a:extLst>
              <a:ext uri="{FF2B5EF4-FFF2-40B4-BE49-F238E27FC236}">
                <a16:creationId xmlns:a16="http://schemas.microsoft.com/office/drawing/2014/main" id="{A5F439D2-5A99-4892-8A8A-D50CE9538E74}"/>
              </a:ext>
            </a:extLst>
          </p:cNvPr>
          <p:cNvGrpSpPr/>
          <p:nvPr/>
        </p:nvGrpSpPr>
        <p:grpSpPr>
          <a:xfrm flipH="1">
            <a:off x="7357241" y="3993931"/>
            <a:ext cx="3190677" cy="2657494"/>
            <a:chOff x="5550252" y="1926159"/>
            <a:chExt cx="3708834" cy="2844581"/>
          </a:xfrm>
        </p:grpSpPr>
        <p:grpSp>
          <p:nvGrpSpPr>
            <p:cNvPr id="13" name="Group 3">
              <a:extLst>
                <a:ext uri="{FF2B5EF4-FFF2-40B4-BE49-F238E27FC236}">
                  <a16:creationId xmlns:a16="http://schemas.microsoft.com/office/drawing/2014/main" id="{59D9EA09-75D5-4D6D-96EE-2C1AA1245F84}"/>
                </a:ext>
              </a:extLst>
            </p:cNvPr>
            <p:cNvGrpSpPr/>
            <p:nvPr/>
          </p:nvGrpSpPr>
          <p:grpSpPr>
            <a:xfrm rot="11700000">
              <a:off x="7577837" y="1926159"/>
              <a:ext cx="757646" cy="2121409"/>
              <a:chOff x="9854152" y="1744739"/>
              <a:chExt cx="757646" cy="2121409"/>
            </a:xfrm>
          </p:grpSpPr>
          <p:sp>
            <p:nvSpPr>
              <p:cNvPr id="22" name="Freeform: Shape 12">
                <a:extLst>
                  <a:ext uri="{FF2B5EF4-FFF2-40B4-BE49-F238E27FC236}">
                    <a16:creationId xmlns:a16="http://schemas.microsoft.com/office/drawing/2014/main" id="{15648FF1-E01C-4CE2-8D7D-2CD868273045}"/>
                  </a:ext>
                </a:extLst>
              </p:cNvPr>
              <p:cNvSpPr/>
              <p:nvPr/>
            </p:nvSpPr>
            <p:spPr>
              <a:xfrm>
                <a:off x="9854152" y="1744739"/>
                <a:ext cx="757646" cy="2121409"/>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solidFill>
                <a:schemeClr val="accent2">
                  <a:lumMod val="75000"/>
                </a:schemeClr>
              </a:solidFill>
              <a:ln w="19209"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60AAE0FF-D8D8-4E41-9444-A827F6FADDEA}"/>
                  </a:ext>
                </a:extLst>
              </p:cNvPr>
              <p:cNvSpPr/>
              <p:nvPr/>
            </p:nvSpPr>
            <p:spPr>
              <a:xfrm>
                <a:off x="9898391" y="1790004"/>
                <a:ext cx="343852" cy="2036553"/>
              </a:xfrm>
              <a:custGeom>
                <a:avLst/>
                <a:gdLst>
                  <a:gd name="connsiteX0" fmla="*/ 200205 w 343852"/>
                  <a:gd name="connsiteY0" fmla="*/ 0 h 2036553"/>
                  <a:gd name="connsiteX1" fmla="*/ 239604 w 343852"/>
                  <a:gd name="connsiteY1" fmla="*/ 39397 h 2036553"/>
                  <a:gd name="connsiteX2" fmla="*/ 239604 w 343852"/>
                  <a:gd name="connsiteY2" fmla="*/ 224262 h 2036553"/>
                  <a:gd name="connsiteX3" fmla="*/ 300216 w 343852"/>
                  <a:gd name="connsiteY3" fmla="*/ 284874 h 2036553"/>
                  <a:gd name="connsiteX4" fmla="*/ 343852 w 343852"/>
                  <a:gd name="connsiteY4" fmla="*/ 284874 h 2036553"/>
                  <a:gd name="connsiteX5" fmla="*/ 343852 w 343852"/>
                  <a:gd name="connsiteY5" fmla="*/ 1748647 h 2036553"/>
                  <a:gd name="connsiteX6" fmla="*/ 269910 w 343852"/>
                  <a:gd name="connsiteY6" fmla="*/ 1748647 h 2036553"/>
                  <a:gd name="connsiteX7" fmla="*/ 209298 w 343852"/>
                  <a:gd name="connsiteY7" fmla="*/ 1809259 h 2036553"/>
                  <a:gd name="connsiteX8" fmla="*/ 209298 w 343852"/>
                  <a:gd name="connsiteY8" fmla="*/ 1997156 h 2036553"/>
                  <a:gd name="connsiteX9" fmla="*/ 169899 w 343852"/>
                  <a:gd name="connsiteY9" fmla="*/ 2036553 h 2036553"/>
                  <a:gd name="connsiteX10" fmla="*/ 18370 w 343852"/>
                  <a:gd name="connsiteY10" fmla="*/ 1909268 h 2036553"/>
                  <a:gd name="connsiteX11" fmla="*/ 3217 w 343852"/>
                  <a:gd name="connsiteY11" fmla="*/ 1818350 h 2036553"/>
                  <a:gd name="connsiteX12" fmla="*/ 100196 w 343852"/>
                  <a:gd name="connsiteY12" fmla="*/ 1603180 h 2036553"/>
                  <a:gd name="connsiteX13" fmla="*/ 178992 w 343852"/>
                  <a:gd name="connsiteY13" fmla="*/ 1554689 h 2036553"/>
                  <a:gd name="connsiteX14" fmla="*/ 209298 w 343852"/>
                  <a:gd name="connsiteY14" fmla="*/ 481862 h 2036553"/>
                  <a:gd name="connsiteX15" fmla="*/ 130502 w 343852"/>
                  <a:gd name="connsiteY15" fmla="*/ 433373 h 2036553"/>
                  <a:gd name="connsiteX16" fmla="*/ 33523 w 343852"/>
                  <a:gd name="connsiteY16" fmla="*/ 218202 h 2036553"/>
                  <a:gd name="connsiteX17" fmla="*/ 48676 w 343852"/>
                  <a:gd name="connsiteY17" fmla="*/ 127285 h 2036553"/>
                  <a:gd name="connsiteX18" fmla="*/ 200205 w 343852"/>
                  <a:gd name="connsiteY18" fmla="*/ 0 h 203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2" h="2036553">
                    <a:moveTo>
                      <a:pt x="200205" y="0"/>
                    </a:moveTo>
                    <a:cubicBezTo>
                      <a:pt x="221419" y="0"/>
                      <a:pt x="239604" y="18183"/>
                      <a:pt x="239604" y="39397"/>
                    </a:cubicBezTo>
                    <a:lnTo>
                      <a:pt x="239604" y="224262"/>
                    </a:lnTo>
                    <a:cubicBezTo>
                      <a:pt x="239604" y="257599"/>
                      <a:pt x="266878" y="284874"/>
                      <a:pt x="300216" y="284874"/>
                    </a:cubicBezTo>
                    <a:lnTo>
                      <a:pt x="343852" y="284874"/>
                    </a:lnTo>
                    <a:lnTo>
                      <a:pt x="343852" y="1748647"/>
                    </a:lnTo>
                    <a:lnTo>
                      <a:pt x="269910" y="1748647"/>
                    </a:lnTo>
                    <a:cubicBezTo>
                      <a:pt x="236572" y="1748647"/>
                      <a:pt x="209298" y="1775922"/>
                      <a:pt x="209298" y="1809259"/>
                    </a:cubicBezTo>
                    <a:lnTo>
                      <a:pt x="209298" y="1997156"/>
                    </a:lnTo>
                    <a:cubicBezTo>
                      <a:pt x="209298" y="2018368"/>
                      <a:pt x="191114" y="2036553"/>
                      <a:pt x="169899" y="2036553"/>
                    </a:cubicBezTo>
                    <a:cubicBezTo>
                      <a:pt x="94135" y="2036553"/>
                      <a:pt x="30493" y="1982003"/>
                      <a:pt x="18370" y="1909268"/>
                    </a:cubicBezTo>
                    <a:lnTo>
                      <a:pt x="3217" y="1818350"/>
                    </a:lnTo>
                    <a:cubicBezTo>
                      <a:pt x="-11936" y="1733494"/>
                      <a:pt x="27463" y="1648638"/>
                      <a:pt x="100196" y="1603180"/>
                    </a:cubicBezTo>
                    <a:lnTo>
                      <a:pt x="178992" y="1554689"/>
                    </a:lnTo>
                    <a:lnTo>
                      <a:pt x="209298" y="481862"/>
                    </a:lnTo>
                    <a:lnTo>
                      <a:pt x="130502" y="433373"/>
                    </a:lnTo>
                    <a:cubicBezTo>
                      <a:pt x="57769" y="387914"/>
                      <a:pt x="18370" y="303058"/>
                      <a:pt x="33523" y="218202"/>
                    </a:cubicBezTo>
                    <a:lnTo>
                      <a:pt x="48676" y="127285"/>
                    </a:lnTo>
                    <a:cubicBezTo>
                      <a:pt x="60799" y="54550"/>
                      <a:pt x="124440" y="0"/>
                      <a:pt x="200205" y="0"/>
                    </a:cubicBezTo>
                    <a:close/>
                  </a:path>
                </a:pathLst>
              </a:custGeom>
              <a:solidFill>
                <a:schemeClr val="accent2"/>
              </a:solidFill>
              <a:ln w="19209" cap="flat">
                <a:noFill/>
                <a:prstDash val="solid"/>
                <a:miter/>
              </a:ln>
            </p:spPr>
            <p:txBody>
              <a:bodyPr wrap="square" rtlCol="0" anchor="ctr">
                <a:noAutofit/>
              </a:bodyPr>
              <a:lstStyle/>
              <a:p>
                <a:endParaRPr lang="en-US"/>
              </a:p>
            </p:txBody>
          </p:sp>
        </p:grpSp>
        <p:grpSp>
          <p:nvGrpSpPr>
            <p:cNvPr id="14" name="Graphic 20">
              <a:extLst>
                <a:ext uri="{FF2B5EF4-FFF2-40B4-BE49-F238E27FC236}">
                  <a16:creationId xmlns:a16="http://schemas.microsoft.com/office/drawing/2014/main" id="{34837FD5-BD6A-4D4B-86F4-D2286796791A}"/>
                </a:ext>
              </a:extLst>
            </p:cNvPr>
            <p:cNvGrpSpPr/>
            <p:nvPr/>
          </p:nvGrpSpPr>
          <p:grpSpPr>
            <a:xfrm>
              <a:off x="5550252" y="2224723"/>
              <a:ext cx="3708834" cy="2546017"/>
              <a:chOff x="1847758" y="1028034"/>
              <a:chExt cx="8491173" cy="5828968"/>
            </a:xfrm>
          </p:grpSpPr>
          <p:sp>
            <p:nvSpPr>
              <p:cNvPr id="15" name="Freeform: Shape 5">
                <a:extLst>
                  <a:ext uri="{FF2B5EF4-FFF2-40B4-BE49-F238E27FC236}">
                    <a16:creationId xmlns:a16="http://schemas.microsoft.com/office/drawing/2014/main" id="{32A46820-3CDE-4790-9804-642EC8A43E84}"/>
                  </a:ext>
                </a:extLst>
              </p:cNvPr>
              <p:cNvSpPr/>
              <p:nvPr/>
            </p:nvSpPr>
            <p:spPr>
              <a:xfrm>
                <a:off x="5617962" y="2071387"/>
                <a:ext cx="2529427" cy="2124453"/>
              </a:xfrm>
              <a:custGeom>
                <a:avLst/>
                <a:gdLst>
                  <a:gd name="connsiteX0" fmla="*/ 2512202 w 2529426"/>
                  <a:gd name="connsiteY0" fmla="*/ 339204 h 2124453"/>
                  <a:gd name="connsiteX1" fmla="*/ 2297101 w 2529426"/>
                  <a:gd name="connsiteY1" fmla="*/ 179206 h 2124453"/>
                  <a:gd name="connsiteX2" fmla="*/ 1726155 w 2529426"/>
                  <a:gd name="connsiteY2" fmla="*/ 4603 h 2124453"/>
                  <a:gd name="connsiteX3" fmla="*/ 1546904 w 2529426"/>
                  <a:gd name="connsiteY3" fmla="*/ 33150 h 2124453"/>
                  <a:gd name="connsiteX4" fmla="*/ 1131972 w 2529426"/>
                  <a:gd name="connsiteY4" fmla="*/ 180534 h 2124453"/>
                  <a:gd name="connsiteX5" fmla="*/ 904921 w 2529426"/>
                  <a:gd name="connsiteY5" fmla="*/ 297379 h 2124453"/>
                  <a:gd name="connsiteX6" fmla="*/ 201196 w 2529426"/>
                  <a:gd name="connsiteY6" fmla="*/ 865006 h 2124453"/>
                  <a:gd name="connsiteX7" fmla="*/ 700 w 2529426"/>
                  <a:gd name="connsiteY7" fmla="*/ 997120 h 2124453"/>
                  <a:gd name="connsiteX8" fmla="*/ 128168 w 2529426"/>
                  <a:gd name="connsiteY8" fmla="*/ 1426658 h 2124453"/>
                  <a:gd name="connsiteX9" fmla="*/ 144765 w 2529426"/>
                  <a:gd name="connsiteY9" fmla="*/ 1456534 h 2124453"/>
                  <a:gd name="connsiteX10" fmla="*/ 145429 w 2529426"/>
                  <a:gd name="connsiteY10" fmla="*/ 1461180 h 2124453"/>
                  <a:gd name="connsiteX11" fmla="*/ 252315 w 2529426"/>
                  <a:gd name="connsiteY11" fmla="*/ 2130384 h 2124453"/>
                  <a:gd name="connsiteX12" fmla="*/ 790068 w 2529426"/>
                  <a:gd name="connsiteY12" fmla="*/ 2098516 h 2124453"/>
                  <a:gd name="connsiteX13" fmla="*/ 1690968 w 2529426"/>
                  <a:gd name="connsiteY13" fmla="*/ 1959763 h 2124453"/>
                  <a:gd name="connsiteX14" fmla="*/ 2028889 w 2529426"/>
                  <a:gd name="connsiteY14" fmla="*/ 1784496 h 2124453"/>
                  <a:gd name="connsiteX15" fmla="*/ 2072706 w 2529426"/>
                  <a:gd name="connsiteY15" fmla="*/ 1590639 h 2124453"/>
                  <a:gd name="connsiteX16" fmla="*/ 2097934 w 2529426"/>
                  <a:gd name="connsiteY16" fmla="*/ 1560764 h 2124453"/>
                  <a:gd name="connsiteX17" fmla="*/ 2297101 w 2529426"/>
                  <a:gd name="connsiteY17" fmla="*/ 1415372 h 2124453"/>
                  <a:gd name="connsiteX18" fmla="*/ 2267890 w 2529426"/>
                  <a:gd name="connsiteY18" fmla="*/ 1212221 h 2124453"/>
                  <a:gd name="connsiteX19" fmla="*/ 2290463 w 2529426"/>
                  <a:gd name="connsiteY19" fmla="*/ 1175707 h 2124453"/>
                  <a:gd name="connsiteX20" fmla="*/ 2401996 w 2529426"/>
                  <a:gd name="connsiteY20" fmla="*/ 1137201 h 2124453"/>
                  <a:gd name="connsiteX21" fmla="*/ 2443821 w 2529426"/>
                  <a:gd name="connsiteY21" fmla="*/ 997120 h 2124453"/>
                  <a:gd name="connsiteX22" fmla="*/ 2443821 w 2529426"/>
                  <a:gd name="connsiteY22" fmla="*/ 997120 h 2124453"/>
                  <a:gd name="connsiteX23" fmla="*/ 2443821 w 2529426"/>
                  <a:gd name="connsiteY23" fmla="*/ 997120 h 2124453"/>
                  <a:gd name="connsiteX24" fmla="*/ 2317018 w 2529426"/>
                  <a:gd name="connsiteY24" fmla="*/ 707664 h 2124453"/>
                  <a:gd name="connsiteX25" fmla="*/ 2326313 w 2529426"/>
                  <a:gd name="connsiteY25" fmla="*/ 683100 h 2124453"/>
                  <a:gd name="connsiteX26" fmla="*/ 2506227 w 2529426"/>
                  <a:gd name="connsiteY26" fmla="*/ 525757 h 2124453"/>
                  <a:gd name="connsiteX27" fmla="*/ 2512202 w 2529426"/>
                  <a:gd name="connsiteY27" fmla="*/ 339204 h 2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29426" h="2124453">
                    <a:moveTo>
                      <a:pt x="2512202" y="339204"/>
                    </a:moveTo>
                    <a:cubicBezTo>
                      <a:pt x="2437847" y="238956"/>
                      <a:pt x="2413946" y="227670"/>
                      <a:pt x="2297101" y="179206"/>
                    </a:cubicBezTo>
                    <a:cubicBezTo>
                      <a:pt x="2190879" y="123439"/>
                      <a:pt x="1849638" y="38461"/>
                      <a:pt x="1726155" y="4603"/>
                    </a:cubicBezTo>
                    <a:cubicBezTo>
                      <a:pt x="1663749" y="-7348"/>
                      <a:pt x="1626571" y="4603"/>
                      <a:pt x="1546904" y="33150"/>
                    </a:cubicBezTo>
                    <a:cubicBezTo>
                      <a:pt x="1408150" y="82278"/>
                      <a:pt x="1270061" y="130742"/>
                      <a:pt x="1131972" y="180534"/>
                    </a:cubicBezTo>
                    <a:cubicBezTo>
                      <a:pt x="1050977" y="209745"/>
                      <a:pt x="967327" y="231653"/>
                      <a:pt x="904921" y="297379"/>
                    </a:cubicBezTo>
                    <a:cubicBezTo>
                      <a:pt x="883676" y="319951"/>
                      <a:pt x="412313" y="695714"/>
                      <a:pt x="201196" y="865006"/>
                    </a:cubicBezTo>
                    <a:cubicBezTo>
                      <a:pt x="138790" y="915462"/>
                      <a:pt x="79704" y="971892"/>
                      <a:pt x="700" y="997120"/>
                    </a:cubicBezTo>
                    <a:cubicBezTo>
                      <a:pt x="-9258" y="1010398"/>
                      <a:pt x="89662" y="1294544"/>
                      <a:pt x="128168" y="1426658"/>
                    </a:cubicBezTo>
                    <a:cubicBezTo>
                      <a:pt x="131487" y="1437944"/>
                      <a:pt x="134143" y="1449895"/>
                      <a:pt x="144765" y="1456534"/>
                    </a:cubicBezTo>
                    <a:cubicBezTo>
                      <a:pt x="144101" y="1457861"/>
                      <a:pt x="144101" y="1459853"/>
                      <a:pt x="145429" y="1461180"/>
                    </a:cubicBezTo>
                    <a:cubicBezTo>
                      <a:pt x="151404" y="1481097"/>
                      <a:pt x="252315" y="2097189"/>
                      <a:pt x="252315" y="2130384"/>
                    </a:cubicBezTo>
                    <a:cubicBezTo>
                      <a:pt x="445508" y="2092542"/>
                      <a:pt x="594219" y="2079927"/>
                      <a:pt x="790068" y="2098516"/>
                    </a:cubicBezTo>
                    <a:cubicBezTo>
                      <a:pt x="1089482" y="2116442"/>
                      <a:pt x="1105416" y="2146981"/>
                      <a:pt x="1690968" y="1959763"/>
                    </a:cubicBezTo>
                    <a:cubicBezTo>
                      <a:pt x="1760013" y="1927897"/>
                      <a:pt x="1920011" y="1845574"/>
                      <a:pt x="2028889" y="1784496"/>
                    </a:cubicBezTo>
                    <a:cubicBezTo>
                      <a:pt x="2105901" y="1717443"/>
                      <a:pt x="2074698" y="1614540"/>
                      <a:pt x="2072706" y="1590639"/>
                    </a:cubicBezTo>
                    <a:cubicBezTo>
                      <a:pt x="2071378" y="1574042"/>
                      <a:pt x="2076026" y="1561428"/>
                      <a:pt x="2097934" y="1560764"/>
                    </a:cubicBezTo>
                    <a:cubicBezTo>
                      <a:pt x="2186231" y="1558109"/>
                      <a:pt x="2285151" y="1492383"/>
                      <a:pt x="2297101" y="1415372"/>
                    </a:cubicBezTo>
                    <a:cubicBezTo>
                      <a:pt x="2307060" y="1343672"/>
                      <a:pt x="2301749" y="1275955"/>
                      <a:pt x="2267890" y="1212221"/>
                    </a:cubicBezTo>
                    <a:cubicBezTo>
                      <a:pt x="2253285" y="1184338"/>
                      <a:pt x="2264571" y="1177699"/>
                      <a:pt x="2290463" y="1175707"/>
                    </a:cubicBezTo>
                    <a:cubicBezTo>
                      <a:pt x="2330296" y="1172388"/>
                      <a:pt x="2370793" y="1176371"/>
                      <a:pt x="2401996" y="1137201"/>
                    </a:cubicBezTo>
                    <a:cubicBezTo>
                      <a:pt x="2409299" y="1128571"/>
                      <a:pt x="2444485" y="1056871"/>
                      <a:pt x="2443821" y="997120"/>
                    </a:cubicBezTo>
                    <a:lnTo>
                      <a:pt x="2443821" y="997120"/>
                    </a:lnTo>
                    <a:cubicBezTo>
                      <a:pt x="2443821" y="997120"/>
                      <a:pt x="2443821" y="997120"/>
                      <a:pt x="2443821" y="997120"/>
                    </a:cubicBezTo>
                    <a:cubicBezTo>
                      <a:pt x="2460419" y="781356"/>
                      <a:pt x="2342246" y="742850"/>
                      <a:pt x="2317018" y="707664"/>
                    </a:cubicBezTo>
                    <a:cubicBezTo>
                      <a:pt x="2307724" y="694386"/>
                      <a:pt x="2303077" y="684427"/>
                      <a:pt x="2326313" y="683100"/>
                    </a:cubicBezTo>
                    <a:cubicBezTo>
                      <a:pt x="2341582" y="682436"/>
                      <a:pt x="2497597" y="577541"/>
                      <a:pt x="2506227" y="525757"/>
                    </a:cubicBezTo>
                    <a:cubicBezTo>
                      <a:pt x="2527472" y="484596"/>
                      <a:pt x="2546061" y="401610"/>
                      <a:pt x="2512202" y="339204"/>
                    </a:cubicBezTo>
                    <a:close/>
                  </a:path>
                </a:pathLst>
              </a:custGeom>
              <a:solidFill>
                <a:schemeClr val="accent4">
                  <a:lumMod val="40000"/>
                  <a:lumOff val="60000"/>
                </a:schemeClr>
              </a:solidFill>
              <a:ln w="6638" cap="flat">
                <a:noFill/>
                <a:prstDash val="solid"/>
                <a:miter/>
              </a:ln>
            </p:spPr>
            <p:txBody>
              <a:bodyPr rtlCol="0" anchor="ctr"/>
              <a:lstStyle/>
              <a:p>
                <a:endParaRPr lang="en-US"/>
              </a:p>
            </p:txBody>
          </p:sp>
          <p:sp>
            <p:nvSpPr>
              <p:cNvPr id="16" name="Freeform: Shape 6">
                <a:extLst>
                  <a:ext uri="{FF2B5EF4-FFF2-40B4-BE49-F238E27FC236}">
                    <a16:creationId xmlns:a16="http://schemas.microsoft.com/office/drawing/2014/main" id="{A038BFED-CB00-4559-94CE-BCE35B6F2E9B}"/>
                  </a:ext>
                </a:extLst>
              </p:cNvPr>
              <p:cNvSpPr/>
              <p:nvPr/>
            </p:nvSpPr>
            <p:spPr>
              <a:xfrm>
                <a:off x="1847758" y="1028034"/>
                <a:ext cx="8491173" cy="5828968"/>
              </a:xfrm>
              <a:custGeom>
                <a:avLst/>
                <a:gdLst>
                  <a:gd name="connsiteX0" fmla="*/ 8475904 w 8491173"/>
                  <a:gd name="connsiteY0" fmla="*/ 5304164 h 5828968"/>
                  <a:gd name="connsiteX1" fmla="*/ 7098329 w 8491173"/>
                  <a:gd name="connsiteY1" fmla="*/ 4621684 h 5828968"/>
                  <a:gd name="connsiteX2" fmla="*/ 7035259 w 8491173"/>
                  <a:gd name="connsiteY2" fmla="*/ 4607078 h 5828968"/>
                  <a:gd name="connsiteX3" fmla="*/ 3059212 w 8491173"/>
                  <a:gd name="connsiteY3" fmla="*/ 4621684 h 5828968"/>
                  <a:gd name="connsiteX4" fmla="*/ 3010084 w 8491173"/>
                  <a:gd name="connsiteY4" fmla="*/ 4636953 h 5828968"/>
                  <a:gd name="connsiteX5" fmla="*/ 2868012 w 8491173"/>
                  <a:gd name="connsiteY5" fmla="*/ 4729234 h 5828968"/>
                  <a:gd name="connsiteX6" fmla="*/ 1595331 w 8491173"/>
                  <a:gd name="connsiteY6" fmla="*/ 1161481 h 5828968"/>
                  <a:gd name="connsiteX7" fmla="*/ 1564792 w 8491173"/>
                  <a:gd name="connsiteY7" fmla="*/ 1124303 h 5828968"/>
                  <a:gd name="connsiteX8" fmla="*/ 148712 w 8491173"/>
                  <a:gd name="connsiteY8" fmla="*/ 28218 h 5828968"/>
                  <a:gd name="connsiteX9" fmla="*/ 47800 w 8491173"/>
                  <a:gd name="connsiteY9" fmla="*/ 25562 h 5828968"/>
                  <a:gd name="connsiteX10" fmla="*/ 9958 w 8491173"/>
                  <a:gd name="connsiteY10" fmla="*/ 91951 h 5828968"/>
                  <a:gd name="connsiteX11" fmla="*/ 0 w 8491173"/>
                  <a:gd name="connsiteY11" fmla="*/ 319666 h 5828968"/>
                  <a:gd name="connsiteX12" fmla="*/ 2056072 w 8491173"/>
                  <a:gd name="connsiteY12" fmla="*/ 5558435 h 5828968"/>
                  <a:gd name="connsiteX13" fmla="*/ 2156984 w 8491173"/>
                  <a:gd name="connsiteY13" fmla="*/ 5713785 h 5828968"/>
                  <a:gd name="connsiteX14" fmla="*/ 2217398 w 8491173"/>
                  <a:gd name="connsiteY14" fmla="*/ 5829303 h 5828968"/>
                  <a:gd name="connsiteX15" fmla="*/ 7799398 w 8491173"/>
                  <a:gd name="connsiteY15" fmla="*/ 5772872 h 5828968"/>
                  <a:gd name="connsiteX16" fmla="*/ 7916907 w 8491173"/>
                  <a:gd name="connsiteY16" fmla="*/ 5756275 h 5828968"/>
                  <a:gd name="connsiteX17" fmla="*/ 8403540 w 8491173"/>
                  <a:gd name="connsiteY17" fmla="*/ 5569721 h 5828968"/>
                  <a:gd name="connsiteX18" fmla="*/ 8446029 w 8491173"/>
                  <a:gd name="connsiteY18" fmla="*/ 5523248 h 5828968"/>
                  <a:gd name="connsiteX19" fmla="*/ 8497148 w 8491173"/>
                  <a:gd name="connsiteY19" fmla="*/ 5324745 h 5828968"/>
                  <a:gd name="connsiteX20" fmla="*/ 8475904 w 8491173"/>
                  <a:gd name="connsiteY20" fmla="*/ 5304164 h 58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91173" h="5828968">
                    <a:moveTo>
                      <a:pt x="8475904" y="5304164"/>
                    </a:moveTo>
                    <a:cubicBezTo>
                      <a:pt x="8016491" y="5077113"/>
                      <a:pt x="7557078" y="4849399"/>
                      <a:pt x="7098329" y="4621684"/>
                    </a:cubicBezTo>
                    <a:cubicBezTo>
                      <a:pt x="7077748" y="4611725"/>
                      <a:pt x="7057831" y="4607078"/>
                      <a:pt x="7035259" y="4607078"/>
                    </a:cubicBezTo>
                    <a:cubicBezTo>
                      <a:pt x="6658169" y="4609070"/>
                      <a:pt x="4007250" y="4618364"/>
                      <a:pt x="3059212" y="4621684"/>
                    </a:cubicBezTo>
                    <a:cubicBezTo>
                      <a:pt x="3040624" y="4621684"/>
                      <a:pt x="3025354" y="4626331"/>
                      <a:pt x="3010084" y="4636953"/>
                    </a:cubicBezTo>
                    <a:cubicBezTo>
                      <a:pt x="2963612" y="4668156"/>
                      <a:pt x="2917140" y="4697368"/>
                      <a:pt x="2868012" y="4729234"/>
                    </a:cubicBezTo>
                    <a:cubicBezTo>
                      <a:pt x="2836809" y="4642264"/>
                      <a:pt x="1727446" y="1533924"/>
                      <a:pt x="1595331" y="1161481"/>
                    </a:cubicBezTo>
                    <a:cubicBezTo>
                      <a:pt x="1589356" y="1144220"/>
                      <a:pt x="1578070" y="1134261"/>
                      <a:pt x="1564792" y="1124303"/>
                    </a:cubicBezTo>
                    <a:cubicBezTo>
                      <a:pt x="1092766" y="759162"/>
                      <a:pt x="620739" y="394022"/>
                      <a:pt x="148712" y="28218"/>
                    </a:cubicBezTo>
                    <a:cubicBezTo>
                      <a:pt x="99584" y="-9624"/>
                      <a:pt x="100248" y="-8296"/>
                      <a:pt x="47800" y="25562"/>
                    </a:cubicBezTo>
                    <a:cubicBezTo>
                      <a:pt x="21908" y="42159"/>
                      <a:pt x="9958" y="60084"/>
                      <a:pt x="9958" y="91951"/>
                    </a:cubicBezTo>
                    <a:cubicBezTo>
                      <a:pt x="9958" y="116515"/>
                      <a:pt x="0" y="291119"/>
                      <a:pt x="0" y="319666"/>
                    </a:cubicBezTo>
                    <a:cubicBezTo>
                      <a:pt x="7967" y="351533"/>
                      <a:pt x="1971094" y="5495365"/>
                      <a:pt x="2056072" y="5558435"/>
                    </a:cubicBezTo>
                    <a:cubicBezTo>
                      <a:pt x="2107856" y="5597604"/>
                      <a:pt x="2137067" y="5652044"/>
                      <a:pt x="2156984" y="5713785"/>
                    </a:cubicBezTo>
                    <a:cubicBezTo>
                      <a:pt x="2169598" y="5752955"/>
                      <a:pt x="2212751" y="5829303"/>
                      <a:pt x="2217398" y="5829303"/>
                    </a:cubicBezTo>
                    <a:cubicBezTo>
                      <a:pt x="2231340" y="5822664"/>
                      <a:pt x="7483386" y="5768888"/>
                      <a:pt x="7799398" y="5772872"/>
                    </a:cubicBezTo>
                    <a:cubicBezTo>
                      <a:pt x="7839232" y="5773536"/>
                      <a:pt x="7879065" y="5770880"/>
                      <a:pt x="7916907" y="5756275"/>
                    </a:cubicBezTo>
                    <a:cubicBezTo>
                      <a:pt x="8079560" y="5694532"/>
                      <a:pt x="8240886" y="5631463"/>
                      <a:pt x="8403540" y="5569721"/>
                    </a:cubicBezTo>
                    <a:cubicBezTo>
                      <a:pt x="8426112" y="5561090"/>
                      <a:pt x="8439390" y="5546485"/>
                      <a:pt x="8446029" y="5523248"/>
                    </a:cubicBezTo>
                    <a:cubicBezTo>
                      <a:pt x="8465281" y="5457523"/>
                      <a:pt x="8487190" y="5393126"/>
                      <a:pt x="8497148" y="5324745"/>
                    </a:cubicBezTo>
                    <a:cubicBezTo>
                      <a:pt x="8497148" y="5320762"/>
                      <a:pt x="8482543" y="5307484"/>
                      <a:pt x="8475904" y="5304164"/>
                    </a:cubicBezTo>
                    <a:close/>
                  </a:path>
                </a:pathLst>
              </a:custGeom>
              <a:solidFill>
                <a:schemeClr val="tx1">
                  <a:lumMod val="85000"/>
                  <a:lumOff val="15000"/>
                </a:schemeClr>
              </a:solidFill>
              <a:ln w="6638" cap="flat">
                <a:noFill/>
                <a:prstDash val="solid"/>
                <a:miter/>
              </a:ln>
            </p:spPr>
            <p:txBody>
              <a:bodyPr rtlCol="0" anchor="ctr"/>
              <a:lstStyle/>
              <a:p>
                <a:endParaRPr lang="en-US"/>
              </a:p>
            </p:txBody>
          </p:sp>
          <p:sp>
            <p:nvSpPr>
              <p:cNvPr id="17" name="Freeform: Shape 7">
                <a:extLst>
                  <a:ext uri="{FF2B5EF4-FFF2-40B4-BE49-F238E27FC236}">
                    <a16:creationId xmlns:a16="http://schemas.microsoft.com/office/drawing/2014/main" id="{C7D92C76-A38F-4F39-8986-4A1F61813626}"/>
                  </a:ext>
                </a:extLst>
              </p:cNvPr>
              <p:cNvSpPr/>
              <p:nvPr/>
            </p:nvSpPr>
            <p:spPr>
              <a:xfrm>
                <a:off x="2351652" y="1669023"/>
                <a:ext cx="2190842" cy="4235628"/>
              </a:xfrm>
              <a:custGeom>
                <a:avLst/>
                <a:gdLst>
                  <a:gd name="connsiteX0" fmla="*/ 2103872 w 2190842"/>
                  <a:gd name="connsiteY0" fmla="*/ 3567753 h 4235628"/>
                  <a:gd name="connsiteX1" fmla="*/ 2191506 w 2190842"/>
                  <a:gd name="connsiteY1" fmla="*/ 3800115 h 4235628"/>
                  <a:gd name="connsiteX2" fmla="*/ 2182876 w 2190842"/>
                  <a:gd name="connsiteY2" fmla="*/ 3832646 h 4235628"/>
                  <a:gd name="connsiteX3" fmla="*/ 1561473 w 2190842"/>
                  <a:gd name="connsiteY3" fmla="*/ 4239612 h 4235628"/>
                  <a:gd name="connsiteX4" fmla="*/ 1552842 w 2190842"/>
                  <a:gd name="connsiteY4" fmla="*/ 4240940 h 4235628"/>
                  <a:gd name="connsiteX5" fmla="*/ 0 w 2190842"/>
                  <a:gd name="connsiteY5" fmla="*/ 0 h 4235628"/>
                  <a:gd name="connsiteX6" fmla="*/ 92945 w 2190842"/>
                  <a:gd name="connsiteY6" fmla="*/ 67717 h 4235628"/>
                  <a:gd name="connsiteX7" fmla="*/ 1023721 w 2190842"/>
                  <a:gd name="connsiteY7" fmla="*/ 754845 h 4235628"/>
                  <a:gd name="connsiteX8" fmla="*/ 1049613 w 2190842"/>
                  <a:gd name="connsiteY8" fmla="*/ 788039 h 4235628"/>
                  <a:gd name="connsiteX9" fmla="*/ 1353675 w 2190842"/>
                  <a:gd name="connsiteY9" fmla="*/ 1590684 h 4235628"/>
                  <a:gd name="connsiteX10" fmla="*/ 2103872 w 2190842"/>
                  <a:gd name="connsiteY10" fmla="*/ 3567753 h 423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842" h="4235628">
                    <a:moveTo>
                      <a:pt x="2103872" y="3567753"/>
                    </a:moveTo>
                    <a:cubicBezTo>
                      <a:pt x="2133084" y="3645429"/>
                      <a:pt x="2161631" y="3723104"/>
                      <a:pt x="2191506" y="3800115"/>
                    </a:cubicBezTo>
                    <a:cubicBezTo>
                      <a:pt x="2196817" y="3814057"/>
                      <a:pt x="2197481" y="3823352"/>
                      <a:pt x="2182876" y="3832646"/>
                    </a:cubicBezTo>
                    <a:cubicBezTo>
                      <a:pt x="1975741" y="3968080"/>
                      <a:pt x="1768607" y="4103514"/>
                      <a:pt x="1561473" y="4239612"/>
                    </a:cubicBezTo>
                    <a:cubicBezTo>
                      <a:pt x="1560145" y="4240940"/>
                      <a:pt x="1557490" y="4240276"/>
                      <a:pt x="1552842" y="4240940"/>
                    </a:cubicBezTo>
                    <a:cubicBezTo>
                      <a:pt x="1036999" y="2830834"/>
                      <a:pt x="519827" y="1420064"/>
                      <a:pt x="0" y="0"/>
                    </a:cubicBezTo>
                    <a:cubicBezTo>
                      <a:pt x="35850" y="25892"/>
                      <a:pt x="64397" y="47136"/>
                      <a:pt x="92945" y="67717"/>
                    </a:cubicBezTo>
                    <a:cubicBezTo>
                      <a:pt x="402982" y="296760"/>
                      <a:pt x="713683" y="525802"/>
                      <a:pt x="1023721" y="754845"/>
                    </a:cubicBezTo>
                    <a:cubicBezTo>
                      <a:pt x="1035671" y="763475"/>
                      <a:pt x="1044301" y="774098"/>
                      <a:pt x="1049613" y="788039"/>
                    </a:cubicBezTo>
                    <a:cubicBezTo>
                      <a:pt x="1150524" y="1055588"/>
                      <a:pt x="1252100" y="1323136"/>
                      <a:pt x="1353675" y="1590684"/>
                    </a:cubicBezTo>
                    <a:cubicBezTo>
                      <a:pt x="1354339" y="1592676"/>
                      <a:pt x="2068686" y="3474145"/>
                      <a:pt x="2103872" y="3567753"/>
                    </a:cubicBezTo>
                    <a:close/>
                  </a:path>
                </a:pathLst>
              </a:custGeom>
              <a:solidFill>
                <a:schemeClr val="tx1">
                  <a:lumMod val="50000"/>
                  <a:lumOff val="50000"/>
                </a:schemeClr>
              </a:solidFill>
              <a:ln w="6638" cap="flat">
                <a:noFill/>
                <a:prstDash val="solid"/>
                <a:miter/>
              </a:ln>
            </p:spPr>
            <p:txBody>
              <a:bodyPr rtlCol="0" anchor="ctr"/>
              <a:lstStyle/>
              <a:p>
                <a:endParaRPr lang="en-US"/>
              </a:p>
            </p:txBody>
          </p:sp>
          <p:sp>
            <p:nvSpPr>
              <p:cNvPr id="18" name="Freeform: Shape 8">
                <a:extLst>
                  <a:ext uri="{FF2B5EF4-FFF2-40B4-BE49-F238E27FC236}">
                    <a16:creationId xmlns:a16="http://schemas.microsoft.com/office/drawing/2014/main" id="{7C808824-A414-432E-8E3D-38136CA4F826}"/>
                  </a:ext>
                </a:extLst>
              </p:cNvPr>
              <p:cNvSpPr/>
              <p:nvPr/>
            </p:nvSpPr>
            <p:spPr>
              <a:xfrm>
                <a:off x="3330818" y="3031120"/>
                <a:ext cx="2536066" cy="2038147"/>
              </a:xfrm>
              <a:custGeom>
                <a:avLst/>
                <a:gdLst>
                  <a:gd name="connsiteX0" fmla="*/ 2453153 w 2536065"/>
                  <a:gd name="connsiteY0" fmla="*/ 533978 h 2038147"/>
                  <a:gd name="connsiteX1" fmla="*/ 2287844 w 2536065"/>
                  <a:gd name="connsiteY1" fmla="*/ 36723 h 2038147"/>
                  <a:gd name="connsiteX2" fmla="*/ 2223447 w 2536065"/>
                  <a:gd name="connsiteY2" fmla="*/ 3529 h 2038147"/>
                  <a:gd name="connsiteX3" fmla="*/ 19327 w 2536065"/>
                  <a:gd name="connsiteY3" fmla="*/ 348752 h 2038147"/>
                  <a:gd name="connsiteX4" fmla="*/ 2065 w 2536065"/>
                  <a:gd name="connsiteY4" fmla="*/ 385930 h 2038147"/>
                  <a:gd name="connsiteX5" fmla="*/ 608862 w 2536065"/>
                  <a:gd name="connsiteY5" fmla="*/ 2014456 h 2038147"/>
                  <a:gd name="connsiteX6" fmla="*/ 658654 w 2536065"/>
                  <a:gd name="connsiteY6" fmla="*/ 2038356 h 2038147"/>
                  <a:gd name="connsiteX7" fmla="*/ 2535476 w 2536065"/>
                  <a:gd name="connsiteY7" fmla="*/ 1308740 h 2038147"/>
                  <a:gd name="connsiteX8" fmla="*/ 2453153 w 2536065"/>
                  <a:gd name="connsiteY8" fmla="*/ 533978 h 203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065" h="2038147">
                    <a:moveTo>
                      <a:pt x="2453153" y="533978"/>
                    </a:moveTo>
                    <a:cubicBezTo>
                      <a:pt x="2449834" y="520037"/>
                      <a:pt x="2339628" y="188091"/>
                      <a:pt x="2287844" y="36723"/>
                    </a:cubicBezTo>
                    <a:cubicBezTo>
                      <a:pt x="2280541" y="-1119"/>
                      <a:pt x="2255314" y="-4438"/>
                      <a:pt x="2223447" y="3529"/>
                    </a:cubicBezTo>
                    <a:cubicBezTo>
                      <a:pt x="2209505" y="6848"/>
                      <a:pt x="64471" y="340122"/>
                      <a:pt x="19327" y="348752"/>
                    </a:cubicBezTo>
                    <a:cubicBezTo>
                      <a:pt x="1401" y="355391"/>
                      <a:pt x="-3246" y="368005"/>
                      <a:pt x="2065" y="385930"/>
                    </a:cubicBezTo>
                    <a:cubicBezTo>
                      <a:pt x="4057" y="392569"/>
                      <a:pt x="486042" y="1684502"/>
                      <a:pt x="608862" y="2014456"/>
                    </a:cubicBezTo>
                    <a:cubicBezTo>
                      <a:pt x="620148" y="2044995"/>
                      <a:pt x="628115" y="2049643"/>
                      <a:pt x="658654" y="2038356"/>
                    </a:cubicBezTo>
                    <a:cubicBezTo>
                      <a:pt x="764213" y="1998523"/>
                      <a:pt x="2472406" y="1408323"/>
                      <a:pt x="2535476" y="1308740"/>
                    </a:cubicBezTo>
                    <a:cubicBezTo>
                      <a:pt x="2568006" y="1255628"/>
                      <a:pt x="2479045" y="634226"/>
                      <a:pt x="2453153" y="533978"/>
                    </a:cubicBezTo>
                    <a:close/>
                  </a:path>
                </a:pathLst>
              </a:custGeom>
              <a:solidFill>
                <a:schemeClr val="accent1"/>
              </a:solidFill>
              <a:ln w="6638" cap="flat">
                <a:noFill/>
                <a:prstDash val="solid"/>
                <a:miter/>
              </a:ln>
            </p:spPr>
            <p:txBody>
              <a:bodyPr rtlCol="0" anchor="ctr"/>
              <a:lstStyle/>
              <a:p>
                <a:endParaRPr lang="en-US"/>
              </a:p>
            </p:txBody>
          </p:sp>
          <p:sp>
            <p:nvSpPr>
              <p:cNvPr id="19" name="Freeform: Shape 9">
                <a:extLst>
                  <a:ext uri="{FF2B5EF4-FFF2-40B4-BE49-F238E27FC236}">
                    <a16:creationId xmlns:a16="http://schemas.microsoft.com/office/drawing/2014/main" id="{A123E2FB-142F-4F85-B30A-F4560F4E6133}"/>
                  </a:ext>
                </a:extLst>
              </p:cNvPr>
              <p:cNvSpPr/>
              <p:nvPr/>
            </p:nvSpPr>
            <p:spPr>
              <a:xfrm>
                <a:off x="5617962" y="2070723"/>
                <a:ext cx="2529427" cy="1453923"/>
              </a:xfrm>
              <a:custGeom>
                <a:avLst/>
                <a:gdLst>
                  <a:gd name="connsiteX0" fmla="*/ 700 w 2529426"/>
                  <a:gd name="connsiteY0" fmla="*/ 997120 h 1453922"/>
                  <a:gd name="connsiteX1" fmla="*/ 201196 w 2529426"/>
                  <a:gd name="connsiteY1" fmla="*/ 865006 h 1453922"/>
                  <a:gd name="connsiteX2" fmla="*/ 904921 w 2529426"/>
                  <a:gd name="connsiteY2" fmla="*/ 297379 h 1453922"/>
                  <a:gd name="connsiteX3" fmla="*/ 1131972 w 2529426"/>
                  <a:gd name="connsiteY3" fmla="*/ 180534 h 1453922"/>
                  <a:gd name="connsiteX4" fmla="*/ 1546904 w 2529426"/>
                  <a:gd name="connsiteY4" fmla="*/ 33150 h 1453922"/>
                  <a:gd name="connsiteX5" fmla="*/ 1726155 w 2529426"/>
                  <a:gd name="connsiteY5" fmla="*/ 4603 h 1453922"/>
                  <a:gd name="connsiteX6" fmla="*/ 2297101 w 2529426"/>
                  <a:gd name="connsiteY6" fmla="*/ 179206 h 1453922"/>
                  <a:gd name="connsiteX7" fmla="*/ 2512202 w 2529426"/>
                  <a:gd name="connsiteY7" fmla="*/ 339204 h 1453922"/>
                  <a:gd name="connsiteX8" fmla="*/ 2505564 w 2529426"/>
                  <a:gd name="connsiteY8" fmla="*/ 524430 h 1453922"/>
                  <a:gd name="connsiteX9" fmla="*/ 2325649 w 2529426"/>
                  <a:gd name="connsiteY9" fmla="*/ 681772 h 1453922"/>
                  <a:gd name="connsiteX10" fmla="*/ 2316354 w 2529426"/>
                  <a:gd name="connsiteY10" fmla="*/ 706336 h 1453922"/>
                  <a:gd name="connsiteX11" fmla="*/ 2443158 w 2529426"/>
                  <a:gd name="connsiteY11" fmla="*/ 995793 h 1453922"/>
                  <a:gd name="connsiteX12" fmla="*/ 149412 w 2529426"/>
                  <a:gd name="connsiteY12" fmla="*/ 1457861 h 1453922"/>
                  <a:gd name="connsiteX13" fmla="*/ 128168 w 2529426"/>
                  <a:gd name="connsiteY13" fmla="*/ 1425994 h 1453922"/>
                  <a:gd name="connsiteX14" fmla="*/ 700 w 2529426"/>
                  <a:gd name="connsiteY14" fmla="*/ 997120 h 14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426" h="1453922">
                    <a:moveTo>
                      <a:pt x="700" y="997120"/>
                    </a:moveTo>
                    <a:cubicBezTo>
                      <a:pt x="79704" y="971229"/>
                      <a:pt x="138790" y="915462"/>
                      <a:pt x="201196" y="865006"/>
                    </a:cubicBezTo>
                    <a:cubicBezTo>
                      <a:pt x="412313" y="695714"/>
                      <a:pt x="883676" y="319951"/>
                      <a:pt x="904921" y="297379"/>
                    </a:cubicBezTo>
                    <a:cubicBezTo>
                      <a:pt x="967327" y="231653"/>
                      <a:pt x="1050977" y="209081"/>
                      <a:pt x="1131972" y="180534"/>
                    </a:cubicBezTo>
                    <a:cubicBezTo>
                      <a:pt x="1270061" y="130742"/>
                      <a:pt x="1408815" y="82278"/>
                      <a:pt x="1546904" y="33150"/>
                    </a:cubicBezTo>
                    <a:cubicBezTo>
                      <a:pt x="1626571" y="4603"/>
                      <a:pt x="1664413" y="-7348"/>
                      <a:pt x="1726155" y="4603"/>
                    </a:cubicBezTo>
                    <a:cubicBezTo>
                      <a:pt x="1849638" y="38461"/>
                      <a:pt x="2190879" y="124103"/>
                      <a:pt x="2297101" y="179206"/>
                    </a:cubicBezTo>
                    <a:cubicBezTo>
                      <a:pt x="2413946" y="227670"/>
                      <a:pt x="2437847" y="238956"/>
                      <a:pt x="2512202" y="339204"/>
                    </a:cubicBezTo>
                    <a:cubicBezTo>
                      <a:pt x="2546061" y="401610"/>
                      <a:pt x="2527472" y="484596"/>
                      <a:pt x="2505564" y="524430"/>
                    </a:cubicBezTo>
                    <a:cubicBezTo>
                      <a:pt x="2496933" y="575549"/>
                      <a:pt x="2340918" y="680444"/>
                      <a:pt x="2325649" y="681772"/>
                    </a:cubicBezTo>
                    <a:cubicBezTo>
                      <a:pt x="2302412" y="683100"/>
                      <a:pt x="2307060" y="693058"/>
                      <a:pt x="2316354" y="706336"/>
                    </a:cubicBezTo>
                    <a:cubicBezTo>
                      <a:pt x="2340918" y="741522"/>
                      <a:pt x="2459755" y="780028"/>
                      <a:pt x="2443158" y="995793"/>
                    </a:cubicBezTo>
                    <a:cubicBezTo>
                      <a:pt x="2438510" y="1040937"/>
                      <a:pt x="170657" y="1467156"/>
                      <a:pt x="149412" y="1457861"/>
                    </a:cubicBezTo>
                    <a:cubicBezTo>
                      <a:pt x="134806" y="1451886"/>
                      <a:pt x="132151" y="1438608"/>
                      <a:pt x="128168" y="1425994"/>
                    </a:cubicBezTo>
                    <a:cubicBezTo>
                      <a:pt x="89662" y="1295208"/>
                      <a:pt x="-9258" y="1010398"/>
                      <a:pt x="700" y="997120"/>
                    </a:cubicBezTo>
                    <a:close/>
                  </a:path>
                </a:pathLst>
              </a:custGeom>
              <a:solidFill>
                <a:schemeClr val="accent4">
                  <a:lumMod val="60000"/>
                  <a:lumOff val="40000"/>
                </a:schemeClr>
              </a:solidFill>
              <a:ln w="6638" cap="flat">
                <a:noFill/>
                <a:prstDash val="solid"/>
                <a:miter/>
              </a:ln>
            </p:spPr>
            <p:txBody>
              <a:bodyPr rtlCol="0" anchor="ctr"/>
              <a:lstStyle/>
              <a:p>
                <a:endParaRPr lang="en-US"/>
              </a:p>
            </p:txBody>
          </p:sp>
          <p:sp>
            <p:nvSpPr>
              <p:cNvPr id="20" name="Freeform: Shape 10">
                <a:extLst>
                  <a:ext uri="{FF2B5EF4-FFF2-40B4-BE49-F238E27FC236}">
                    <a16:creationId xmlns:a16="http://schemas.microsoft.com/office/drawing/2014/main" id="{041FF911-C607-4BE2-AFBC-9647C764A330}"/>
                  </a:ext>
                </a:extLst>
              </p:cNvPr>
              <p:cNvSpPr/>
              <p:nvPr/>
            </p:nvSpPr>
            <p:spPr>
              <a:xfrm>
                <a:off x="3330154" y="3030456"/>
                <a:ext cx="2429843" cy="942726"/>
              </a:xfrm>
              <a:custGeom>
                <a:avLst/>
                <a:gdLst>
                  <a:gd name="connsiteX0" fmla="*/ 2434564 w 2429843"/>
                  <a:gd name="connsiteY0" fmla="*/ 494809 h 942726"/>
                  <a:gd name="connsiteX1" fmla="*/ 221813 w 2429843"/>
                  <a:gd name="connsiteY1" fmla="*/ 948246 h 942726"/>
                  <a:gd name="connsiteX2" fmla="*/ 8040 w 2429843"/>
                  <a:gd name="connsiteY2" fmla="*/ 405183 h 942726"/>
                  <a:gd name="connsiteX3" fmla="*/ 2065 w 2429843"/>
                  <a:gd name="connsiteY3" fmla="*/ 385930 h 942726"/>
                  <a:gd name="connsiteX4" fmla="*/ 19327 w 2429843"/>
                  <a:gd name="connsiteY4" fmla="*/ 348752 h 942726"/>
                  <a:gd name="connsiteX5" fmla="*/ 2223447 w 2429843"/>
                  <a:gd name="connsiteY5" fmla="*/ 3529 h 942726"/>
                  <a:gd name="connsiteX6" fmla="*/ 2287844 w 2429843"/>
                  <a:gd name="connsiteY6" fmla="*/ 36723 h 942726"/>
                  <a:gd name="connsiteX7" fmla="*/ 2434564 w 2429843"/>
                  <a:gd name="connsiteY7" fmla="*/ 494809 h 94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843" h="942726">
                    <a:moveTo>
                      <a:pt x="2434564" y="494809"/>
                    </a:moveTo>
                    <a:cubicBezTo>
                      <a:pt x="2434564" y="496800"/>
                      <a:pt x="231772" y="936296"/>
                      <a:pt x="221813" y="948246"/>
                    </a:cubicBezTo>
                    <a:cubicBezTo>
                      <a:pt x="208536" y="945591"/>
                      <a:pt x="71774" y="578459"/>
                      <a:pt x="8040" y="405183"/>
                    </a:cubicBezTo>
                    <a:cubicBezTo>
                      <a:pt x="6049" y="399208"/>
                      <a:pt x="4057" y="392569"/>
                      <a:pt x="2065" y="385930"/>
                    </a:cubicBezTo>
                    <a:cubicBezTo>
                      <a:pt x="-3246" y="368005"/>
                      <a:pt x="1402" y="355391"/>
                      <a:pt x="19327" y="348752"/>
                    </a:cubicBezTo>
                    <a:cubicBezTo>
                      <a:pt x="64471" y="339458"/>
                      <a:pt x="2209505" y="6848"/>
                      <a:pt x="2223447" y="3529"/>
                    </a:cubicBezTo>
                    <a:cubicBezTo>
                      <a:pt x="2255313" y="-4438"/>
                      <a:pt x="2280542" y="-1119"/>
                      <a:pt x="2287844" y="36723"/>
                    </a:cubicBezTo>
                    <a:cubicBezTo>
                      <a:pt x="2339628" y="189418"/>
                      <a:pt x="2389419" y="341450"/>
                      <a:pt x="2434564" y="494809"/>
                    </a:cubicBezTo>
                    <a:close/>
                  </a:path>
                </a:pathLst>
              </a:custGeom>
              <a:solidFill>
                <a:schemeClr val="accent1">
                  <a:lumMod val="75000"/>
                </a:schemeClr>
              </a:solidFill>
              <a:ln w="6638" cap="flat">
                <a:noFill/>
                <a:prstDash val="solid"/>
                <a:miter/>
              </a:ln>
            </p:spPr>
            <p:txBody>
              <a:bodyPr rtlCol="0" anchor="ctr"/>
              <a:lstStyle/>
              <a:p>
                <a:endParaRPr lang="en-US"/>
              </a:p>
            </p:txBody>
          </p:sp>
          <p:sp>
            <p:nvSpPr>
              <p:cNvPr id="21" name="Freeform: Shape 11">
                <a:extLst>
                  <a:ext uri="{FF2B5EF4-FFF2-40B4-BE49-F238E27FC236}">
                    <a16:creationId xmlns:a16="http://schemas.microsoft.com/office/drawing/2014/main" id="{EFAFE2C2-9A57-437B-BED9-9DD185D86D10}"/>
                  </a:ext>
                </a:extLst>
              </p:cNvPr>
              <p:cNvSpPr/>
              <p:nvPr/>
            </p:nvSpPr>
            <p:spPr>
              <a:xfrm>
                <a:off x="4545782" y="5762579"/>
                <a:ext cx="5258021" cy="650614"/>
              </a:xfrm>
              <a:custGeom>
                <a:avLst/>
                <a:gdLst>
                  <a:gd name="connsiteX0" fmla="*/ 4246281 w 5258021"/>
                  <a:gd name="connsiteY0" fmla="*/ 0 h 650613"/>
                  <a:gd name="connsiteX1" fmla="*/ 5261372 w 5258021"/>
                  <a:gd name="connsiteY1" fmla="*/ 590864 h 650613"/>
                  <a:gd name="connsiteX2" fmla="*/ 31 w 5258021"/>
                  <a:gd name="connsiteY2" fmla="*/ 651942 h 650613"/>
                  <a:gd name="connsiteX3" fmla="*/ 446166 w 5258021"/>
                  <a:gd name="connsiteY3" fmla="*/ 16597 h 650613"/>
                  <a:gd name="connsiteX4" fmla="*/ 454797 w 5258021"/>
                  <a:gd name="connsiteY4" fmla="*/ 7303 h 650613"/>
                  <a:gd name="connsiteX5" fmla="*/ 4246281 w 5258021"/>
                  <a:gd name="connsiteY5" fmla="*/ 0 h 65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21" h="650613">
                    <a:moveTo>
                      <a:pt x="4246281" y="0"/>
                    </a:moveTo>
                    <a:cubicBezTo>
                      <a:pt x="4266198" y="0"/>
                      <a:pt x="4975235" y="405638"/>
                      <a:pt x="5261372" y="590864"/>
                    </a:cubicBezTo>
                    <a:cubicBezTo>
                      <a:pt x="5154485" y="604805"/>
                      <a:pt x="4014" y="660572"/>
                      <a:pt x="31" y="651942"/>
                    </a:cubicBezTo>
                    <a:cubicBezTo>
                      <a:pt x="-3953" y="643311"/>
                      <a:pt x="379113" y="110870"/>
                      <a:pt x="446166" y="16597"/>
                    </a:cubicBezTo>
                    <a:cubicBezTo>
                      <a:pt x="448822" y="13278"/>
                      <a:pt x="452141" y="10622"/>
                      <a:pt x="454797" y="7303"/>
                    </a:cubicBezTo>
                    <a:cubicBezTo>
                      <a:pt x="466083" y="11950"/>
                      <a:pt x="4071014" y="1992"/>
                      <a:pt x="4246281" y="0"/>
                    </a:cubicBezTo>
                    <a:close/>
                  </a:path>
                </a:pathLst>
              </a:custGeom>
              <a:solidFill>
                <a:schemeClr val="tx1">
                  <a:lumMod val="50000"/>
                  <a:lumOff val="50000"/>
                </a:schemeClr>
              </a:solidFill>
              <a:ln w="6638" cap="flat">
                <a:noFill/>
                <a:prstDash val="solid"/>
                <a:miter/>
              </a:ln>
            </p:spPr>
            <p:txBody>
              <a:bodyPr rtlCol="0" anchor="ctr"/>
              <a:lstStyle/>
              <a:p>
                <a:endParaRPr lang="en-US"/>
              </a:p>
            </p:txBody>
          </p:sp>
        </p:grpSp>
      </p:grpSp>
      <p:sp>
        <p:nvSpPr>
          <p:cNvPr id="2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855834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38654" y="68096"/>
            <a:ext cx="4122783" cy="603038"/>
            <a:chOff x="92955" y="107475"/>
            <a:chExt cx="8589132" cy="1256326"/>
          </a:xfrm>
        </p:grpSpPr>
        <p:sp>
          <p:nvSpPr>
            <p:cNvPr id="6"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0" name="TextBox 10"/>
            <p:cNvSpPr txBox="1"/>
            <p:nvPr/>
          </p:nvSpPr>
          <p:spPr bwMode="auto">
            <a:xfrm>
              <a:off x="1554749" y="273762"/>
              <a:ext cx="6688186" cy="109003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800"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sz="2800"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rotWithShape="1">
          <a:blip r:embed="rId3"/>
          <a:srcRect l="-1" r="734"/>
          <a:stretch/>
        </p:blipFill>
        <p:spPr>
          <a:xfrm>
            <a:off x="442135" y="878164"/>
            <a:ext cx="5449618" cy="5828463"/>
          </a:xfrm>
          <a:prstGeom prst="rect">
            <a:avLst/>
          </a:prstGeom>
          <a:ln w="28575">
            <a:solidFill>
              <a:srgbClr val="0033CC"/>
            </a:solidFill>
          </a:ln>
        </p:spPr>
      </p:pic>
      <p:sp>
        <p:nvSpPr>
          <p:cNvPr id="13" name="矩形 12"/>
          <p:cNvSpPr/>
          <p:nvPr/>
        </p:nvSpPr>
        <p:spPr>
          <a:xfrm>
            <a:off x="4647414" y="1395167"/>
            <a:ext cx="732306" cy="1979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a:xfrm>
            <a:off x="2008737" y="5882326"/>
            <a:ext cx="1178352" cy="3657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矩形 14"/>
          <p:cNvSpPr/>
          <p:nvPr/>
        </p:nvSpPr>
        <p:spPr>
          <a:xfrm>
            <a:off x="442964" y="5357502"/>
            <a:ext cx="1319848" cy="2325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6" name="圖片 15"/>
          <p:cNvPicPr/>
          <p:nvPr/>
        </p:nvPicPr>
        <p:blipFill rotWithShape="1">
          <a:blip r:embed="rId4">
            <a:clrChange>
              <a:clrFrom>
                <a:srgbClr val="FFFFFF"/>
              </a:clrFrom>
              <a:clrTo>
                <a:srgbClr val="FFFFFF">
                  <a:alpha val="0"/>
                </a:srgbClr>
              </a:clrTo>
            </a:clrChange>
          </a:blip>
          <a:srcRect b="8988"/>
          <a:stretch/>
        </p:blipFill>
        <p:spPr>
          <a:xfrm>
            <a:off x="6078015" y="3332168"/>
            <a:ext cx="5978317" cy="3085570"/>
          </a:xfrm>
          <a:prstGeom prst="rect">
            <a:avLst/>
          </a:prstGeom>
          <a:ln w="28575">
            <a:solidFill>
              <a:srgbClr val="0033CC"/>
            </a:solidFill>
          </a:ln>
        </p:spPr>
      </p:pic>
      <p:sp>
        <p:nvSpPr>
          <p:cNvPr id="18" name="向右箭號 17"/>
          <p:cNvSpPr/>
          <p:nvPr/>
        </p:nvSpPr>
        <p:spPr bwMode="auto">
          <a:xfrm>
            <a:off x="5505255" y="5832017"/>
            <a:ext cx="1282044" cy="2889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標題 1"/>
          <p:cNvSpPr txBox="1">
            <a:spLocks/>
          </p:cNvSpPr>
          <p:nvPr/>
        </p:nvSpPr>
        <p:spPr>
          <a:xfrm>
            <a:off x="6018099" y="242491"/>
            <a:ext cx="4878113"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1</a:t>
            </a:r>
            <a:r>
              <a:rPr lang="zh-TW" altLang="en-US" sz="3600" b="1" dirty="0" smtClean="0">
                <a:solidFill>
                  <a:srgbClr val="0033CC"/>
                </a:solidFill>
                <a:latin typeface="微軟正黑體" panose="020B0604030504040204" pitchFamily="34" charset="-120"/>
                <a:ea typeface="微軟正黑體" panose="020B0604030504040204" pitchFamily="34" charset="-120"/>
              </a:rPr>
              <a:t>、系統登入</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20" name="內容版面配置區 2"/>
          <p:cNvSpPr>
            <a:spLocks noGrp="1"/>
          </p:cNvSpPr>
          <p:nvPr>
            <p:ph idx="1"/>
          </p:nvPr>
        </p:nvSpPr>
        <p:spPr>
          <a:xfrm>
            <a:off x="6040889" y="912599"/>
            <a:ext cx="6015443" cy="2337497"/>
          </a:xfrm>
        </p:spPr>
        <p:txBody>
          <a:bodyPr rtlCol="0">
            <a:noAutofit/>
          </a:bodyPr>
          <a:lstStyle/>
          <a:p>
            <a:pPr marL="0" indent="0" fontAlgn="auto">
              <a:lnSpc>
                <a:spcPct val="120000"/>
              </a:lnSpc>
              <a:spcAft>
                <a:spcPts val="0"/>
              </a:spcAft>
              <a:buNone/>
              <a:defRPr/>
            </a:pPr>
            <a:r>
              <a:rPr lang="zh-TW" altLang="en-US" b="1" dirty="0" smtClean="0">
                <a:solidFill>
                  <a:srgbClr val="0070C0"/>
                </a:solidFill>
                <a:latin typeface="微軟正黑體" panose="020B0604030504040204" pitchFamily="34" charset="-120"/>
                <a:ea typeface="微軟正黑體" panose="020B0604030504040204" pitchFamily="34" charset="-120"/>
              </a:rPr>
              <a:t>進入國中學校查詢系統</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b="1" dirty="0" smtClean="0">
                <a:latin typeface="微軟正黑體" panose="020B0604030504040204" pitchFamily="34" charset="-120"/>
                <a:ea typeface="微軟正黑體" panose="020B0604030504040204" pitchFamily="34" charset="-120"/>
              </a:rPr>
              <a:t>登入</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帳號</a:t>
            </a:r>
            <a:r>
              <a:rPr lang="zh-TW" altLang="en-US" sz="2400" b="1" dirty="0">
                <a:solidFill>
                  <a:srgbClr val="C00000"/>
                </a:solidFill>
                <a:latin typeface="微軟正黑體" panose="020B0604030504040204" pitchFamily="34" charset="-120"/>
                <a:ea typeface="微軟正黑體" panose="020B0604030504040204" pitchFamily="34" charset="-120"/>
              </a:rPr>
              <a:t>為國中學校</a:t>
            </a:r>
            <a:r>
              <a:rPr lang="zh-TW" altLang="en-US" sz="2400" b="1" dirty="0" smtClean="0">
                <a:solidFill>
                  <a:srgbClr val="C00000"/>
                </a:solidFill>
                <a:latin typeface="微軟正黑體" panose="020B0604030504040204" pitchFamily="34" charset="-120"/>
                <a:ea typeface="微軟正黑體" panose="020B0604030504040204" pitchFamily="34" charset="-120"/>
              </a:rPr>
              <a:t>代碼</a:t>
            </a:r>
            <a:r>
              <a:rPr lang="en-US" altLang="zh-TW" sz="2400" b="1" dirty="0" smtClean="0">
                <a:solidFill>
                  <a:srgbClr val="C00000"/>
                </a:solidFill>
                <a:latin typeface="微軟正黑體" panose="020B0604030504040204" pitchFamily="34" charset="-120"/>
                <a:ea typeface="微軟正黑體" panose="020B0604030504040204" pitchFamily="34" charset="-120"/>
              </a:rPr>
              <a:t>(6</a:t>
            </a:r>
            <a:r>
              <a:rPr lang="zh-TW" altLang="en-US" sz="2400" b="1" dirty="0" smtClean="0">
                <a:solidFill>
                  <a:srgbClr val="C00000"/>
                </a:solidFill>
                <a:latin typeface="微軟正黑體" panose="020B0604030504040204" pitchFamily="34" charset="-120"/>
                <a:ea typeface="微軟正黑體" panose="020B0604030504040204" pitchFamily="34" charset="-120"/>
              </a:rPr>
              <a:t>位數</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u="sng" dirty="0" smtClean="0">
                <a:solidFill>
                  <a:srgbClr val="C00000"/>
                </a:solidFill>
                <a:latin typeface="微軟正黑體" panose="020B0604030504040204" pitchFamily="34" charset="-120"/>
                <a:ea typeface="微軟正黑體" panose="020B0604030504040204" pitchFamily="34" charset="-120"/>
              </a:rPr>
              <a:t>密碼為國中</a:t>
            </a:r>
            <a:r>
              <a:rPr lang="zh-TW" altLang="en-US" sz="2400" b="1" u="sng" dirty="0">
                <a:solidFill>
                  <a:srgbClr val="C00000"/>
                </a:solidFill>
                <a:latin typeface="微軟正黑體" panose="020B0604030504040204" pitchFamily="34" charset="-120"/>
                <a:ea typeface="微軟正黑體" panose="020B0604030504040204" pitchFamily="34" charset="-120"/>
              </a:rPr>
              <a:t>學校</a:t>
            </a:r>
            <a:r>
              <a:rPr lang="zh-TW" altLang="zh-TW" sz="2400" b="1" u="sng" dirty="0">
                <a:solidFill>
                  <a:srgbClr val="C00000"/>
                </a:solidFill>
                <a:latin typeface="微軟正黑體" panose="020B0604030504040204" pitchFamily="34" charset="-120"/>
                <a:ea typeface="微軟正黑體" panose="020B0604030504040204" pitchFamily="34" charset="-120"/>
              </a:rPr>
              <a:t>自行設定之</a:t>
            </a:r>
            <a:r>
              <a:rPr lang="zh-TW" altLang="zh-TW" sz="2400" b="1" u="sng" dirty="0" smtClean="0">
                <a:solidFill>
                  <a:srgbClr val="C00000"/>
                </a:solidFill>
                <a:latin typeface="微軟正黑體" panose="020B0604030504040204" pitchFamily="34" charset="-120"/>
                <a:ea typeface="微軟正黑體" panose="020B0604030504040204" pitchFamily="34" charset="-120"/>
              </a:rPr>
              <a:t>密碼，</a:t>
            </a:r>
            <a:endParaRPr lang="en-US" altLang="zh-TW" sz="2400" b="1" u="sng" dirty="0" smtClean="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en-US" altLang="zh-TW" sz="2000" b="1" dirty="0" smtClean="0">
                <a:solidFill>
                  <a:srgbClr val="C00000"/>
                </a:solidFill>
                <a:latin typeface="微軟正黑體" panose="020B0604030504040204" pitchFamily="34" charset="-120"/>
                <a:ea typeface="微軟正黑體" panose="020B0604030504040204" pitchFamily="34" charset="-120"/>
              </a:rPr>
              <a:t>              </a:t>
            </a:r>
            <a:r>
              <a:rPr lang="zh-TW" altLang="zh-TW" sz="2400" b="1" u="sng" dirty="0" smtClean="0">
                <a:solidFill>
                  <a:srgbClr val="C00000"/>
                </a:solidFill>
                <a:latin typeface="微軟正黑體" panose="020B0604030504040204" pitchFamily="34" charset="-120"/>
                <a:ea typeface="微軟正黑體" panose="020B0604030504040204" pitchFamily="34" charset="-120"/>
              </a:rPr>
              <a:t>同</a:t>
            </a:r>
            <a:r>
              <a:rPr lang="zh-TW" altLang="zh-TW" sz="2400" b="1" u="sng" dirty="0">
                <a:solidFill>
                  <a:srgbClr val="C00000"/>
                </a:solidFill>
                <a:latin typeface="微軟正黑體" panose="020B0604030504040204" pitchFamily="34" charset="-120"/>
                <a:ea typeface="微軟正黑體" panose="020B0604030504040204" pitchFamily="34" charset="-120"/>
              </a:rPr>
              <a:t>會議報名、簡章購買</a:t>
            </a:r>
            <a:r>
              <a:rPr lang="zh-TW" altLang="zh-TW" sz="2400" b="1" u="sng" dirty="0" smtClean="0">
                <a:solidFill>
                  <a:srgbClr val="C00000"/>
                </a:solidFill>
                <a:latin typeface="微軟正黑體" panose="020B0604030504040204" pitchFamily="34" charset="-120"/>
                <a:ea typeface="微軟正黑體" panose="020B0604030504040204" pitchFamily="34" charset="-120"/>
              </a:rPr>
              <a:t>系</a:t>
            </a:r>
            <a:r>
              <a:rPr lang="zh-TW" altLang="en-US" sz="2400" b="1" u="sng" dirty="0" smtClean="0">
                <a:solidFill>
                  <a:srgbClr val="C00000"/>
                </a:solidFill>
                <a:latin typeface="微軟正黑體" panose="020B0604030504040204" pitchFamily="34" charset="-120"/>
                <a:ea typeface="微軟正黑體" panose="020B0604030504040204" pitchFamily="34" charset="-120"/>
              </a:rPr>
              <a:t>統</a:t>
            </a:r>
            <a:endParaRPr lang="en-US" altLang="zh-TW" sz="2400" b="1" u="sng" dirty="0" smtClean="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驗證碼</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7164372" y="4920790"/>
            <a:ext cx="3818782" cy="12411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矩形 21"/>
          <p:cNvSpPr/>
          <p:nvPr/>
        </p:nvSpPr>
        <p:spPr>
          <a:xfrm>
            <a:off x="1515945" y="5246615"/>
            <a:ext cx="2015532"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國中學校作業系統</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2008737" y="6269091"/>
            <a:ext cx="2041907" cy="37800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國中學校查詢系統</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4" name="投影片編號版面配置區 4"/>
          <p:cNvSpPr txBox="1">
            <a:spLocks/>
          </p:cNvSpPr>
          <p:nvPr/>
        </p:nvSpPr>
        <p:spPr bwMode="auto">
          <a:xfrm>
            <a:off x="9323388" y="64071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TW"/>
            </a:defPPr>
            <a:lvl1pPr marL="0" algn="ctr" defTabSz="9144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algn="r" fontAlgn="base">
              <a:spcBef>
                <a:spcPct val="0"/>
              </a:spcBef>
              <a:spcAft>
                <a:spcPct val="0"/>
              </a:spcAft>
            </a:pPr>
            <a:fld id="{0BC16F49-14F1-4F20-9C56-7C98539F8DBD}" type="slidenum">
              <a:rPr lang="zh-TW" altLang="en-US" sz="1600" b="1" smtClean="0">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572388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50078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、列印繳費證明單</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3"/>
          <p:cNvSpPr/>
          <p:nvPr/>
        </p:nvSpPr>
        <p:spPr>
          <a:xfrm rot="16200000">
            <a:off x="7831695" y="-2507222"/>
            <a:ext cx="523219" cy="6680474"/>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矩形 6"/>
          <p:cNvSpPr/>
          <p:nvPr/>
        </p:nvSpPr>
        <p:spPr>
          <a:xfrm>
            <a:off x="4711853" y="636931"/>
            <a:ext cx="6778252"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110/5/25</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12:00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 </a:t>
            </a:r>
            <a:r>
              <a:rPr lang="en-US" altLang="zh-TW" sz="2200" b="1" dirty="0" smtClean="0">
                <a:solidFill>
                  <a:srgbClr val="C00000"/>
                </a:solidFill>
                <a:latin typeface="微軟正黑體" panose="020B0604030504040204" pitchFamily="34" charset="-120"/>
                <a:ea typeface="微軟正黑體" panose="020B0604030504040204" pitchFamily="34" charset="-120"/>
              </a:rPr>
              <a:t>110/6/15</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17:00</a:t>
            </a:r>
            <a:r>
              <a:rPr lang="zh-TW" altLang="en-US" sz="2200" b="1" dirty="0">
                <a:solidFill>
                  <a:srgbClr val="C00000"/>
                </a:solidFill>
                <a:latin typeface="微軟正黑體" panose="020B0604030504040204" pitchFamily="34" charset="-120"/>
                <a:ea typeface="微軟正黑體" panose="020B0604030504040204" pitchFamily="34" charset="-120"/>
              </a:rPr>
              <a:t>止</a:t>
            </a:r>
            <a:r>
              <a:rPr lang="en-US" altLang="zh-TW" sz="2200" b="1" dirty="0">
                <a:solidFill>
                  <a:srgbClr val="C00000"/>
                </a:solidFill>
                <a:latin typeface="微軟正黑體" panose="020B0604030504040204" pitchFamily="34" charset="-120"/>
                <a:ea typeface="微軟正黑體" panose="020B0604030504040204" pitchFamily="34" charset="-120"/>
              </a:rPr>
              <a:t> </a:t>
            </a:r>
          </a:p>
        </p:txBody>
      </p:sp>
      <p:grpSp>
        <p:nvGrpSpPr>
          <p:cNvPr id="8" name="群組 7"/>
          <p:cNvGrpSpPr/>
          <p:nvPr/>
        </p:nvGrpSpPr>
        <p:grpSpPr>
          <a:xfrm>
            <a:off x="104364" y="68096"/>
            <a:ext cx="2638800" cy="426511"/>
            <a:chOff x="92955" y="107475"/>
            <a:chExt cx="8589132" cy="1240363"/>
          </a:xfrm>
        </p:grpSpPr>
        <p:sp>
          <p:nvSpPr>
            <p:cNvPr id="9"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3"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3"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694" y="2375453"/>
            <a:ext cx="6447020" cy="2832648"/>
          </a:xfrm>
          <a:prstGeom prst="rect">
            <a:avLst/>
          </a:prstGeom>
          <a:ln w="28575">
            <a:solidFill>
              <a:srgbClr val="0033CC"/>
            </a:solid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891" y="1367181"/>
            <a:ext cx="6167427" cy="5367130"/>
          </a:xfrm>
          <a:prstGeom prst="rect">
            <a:avLst/>
          </a:prstGeom>
          <a:ln w="28575">
            <a:solidFill>
              <a:srgbClr val="0033CC"/>
            </a:solidFill>
          </a:ln>
        </p:spPr>
      </p:pic>
      <p:sp>
        <p:nvSpPr>
          <p:cNvPr id="16" name="向右箭號 15"/>
          <p:cNvSpPr/>
          <p:nvPr/>
        </p:nvSpPr>
        <p:spPr bwMode="auto">
          <a:xfrm>
            <a:off x="5098621" y="4351087"/>
            <a:ext cx="1013944" cy="2889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75176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3220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、收件狀態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3"/>
          <p:cNvSpPr/>
          <p:nvPr/>
        </p:nvSpPr>
        <p:spPr>
          <a:xfrm rot="16200000">
            <a:off x="6715207" y="-2703650"/>
            <a:ext cx="523219" cy="6936169"/>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矩形 6"/>
          <p:cNvSpPr/>
          <p:nvPr/>
        </p:nvSpPr>
        <p:spPr>
          <a:xfrm>
            <a:off x="3467517" y="568351"/>
            <a:ext cx="6977383"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110/5/25</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12:00</a:t>
            </a:r>
            <a:r>
              <a:rPr lang="zh-TW" altLang="en-US" sz="2200" b="1" dirty="0" smtClean="0">
                <a:solidFill>
                  <a:srgbClr val="C00000"/>
                </a:solidFill>
                <a:latin typeface="微軟正黑體" panose="020B0604030504040204" pitchFamily="34" charset="-120"/>
                <a:ea typeface="微軟正黑體" panose="020B0604030504040204" pitchFamily="34" charset="-120"/>
              </a:rPr>
              <a:t>起　開放查詢是否完成報名手續</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8" name="Rectangle 16"/>
          <p:cNvSpPr>
            <a:spLocks noChangeArrowheads="1"/>
          </p:cNvSpPr>
          <p:nvPr/>
        </p:nvSpPr>
        <p:spPr bwMode="auto">
          <a:xfrm>
            <a:off x="1416793" y="1095323"/>
            <a:ext cx="8824913"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狀態：已收件－本委員會收到報名資料</a:t>
            </a:r>
            <a:endPar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p:cNvGrpSpPr/>
          <p:nvPr/>
        </p:nvGrpSpPr>
        <p:grpSpPr>
          <a:xfrm>
            <a:off x="104364" y="68096"/>
            <a:ext cx="2638800" cy="426511"/>
            <a:chOff x="92955" y="107475"/>
            <a:chExt cx="8589132" cy="1240363"/>
          </a:xfrm>
        </p:grpSpPr>
        <p:sp>
          <p:nvSpPr>
            <p:cNvPr id="11"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5"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738" y="2035259"/>
            <a:ext cx="9109162" cy="4737016"/>
          </a:xfrm>
          <a:prstGeom prst="rect">
            <a:avLst/>
          </a:prstGeom>
          <a:ln w="28575">
            <a:solidFill>
              <a:srgbClr val="0033CC"/>
            </a:solidFill>
          </a:ln>
        </p:spPr>
      </p:pic>
      <p:sp>
        <p:nvSpPr>
          <p:cNvPr id="16" name="矩形 15"/>
          <p:cNvSpPr/>
          <p:nvPr/>
        </p:nvSpPr>
        <p:spPr>
          <a:xfrm>
            <a:off x="6289614" y="3146747"/>
            <a:ext cx="528123" cy="3418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8131665" y="3645305"/>
            <a:ext cx="589176" cy="30238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2661831" y="2073322"/>
            <a:ext cx="589176" cy="2789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95064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78547"/>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smtClean="0">
                <a:solidFill>
                  <a:srgbClr val="0033CC"/>
                </a:solidFill>
                <a:latin typeface="微軟正黑體" panose="020B0604030504040204" pitchFamily="34" charset="-120"/>
                <a:ea typeface="微軟正黑體" panose="020B0604030504040204" pitchFamily="34" charset="-120"/>
              </a:rPr>
              <a:t>４、審查狀態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3"/>
          <p:cNvSpPr/>
          <p:nvPr/>
        </p:nvSpPr>
        <p:spPr>
          <a:xfrm rot="16200000">
            <a:off x="6747616" y="-2529461"/>
            <a:ext cx="523219" cy="6680474"/>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矩形 6"/>
          <p:cNvSpPr/>
          <p:nvPr/>
        </p:nvSpPr>
        <p:spPr>
          <a:xfrm>
            <a:off x="3627774" y="614692"/>
            <a:ext cx="6778252"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110/5/25</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12:00</a:t>
            </a:r>
            <a:r>
              <a:rPr lang="zh-TW" altLang="en-US" sz="2200" b="1" dirty="0" smtClean="0">
                <a:solidFill>
                  <a:srgbClr val="C00000"/>
                </a:solidFill>
                <a:latin typeface="微軟正黑體" panose="020B0604030504040204" pitchFamily="34" charset="-120"/>
                <a:ea typeface="微軟正黑體" panose="020B0604030504040204" pitchFamily="34" charset="-120"/>
              </a:rPr>
              <a:t>起　查詢審查狀態</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8" name="Rectangle 16"/>
          <p:cNvSpPr>
            <a:spLocks noChangeArrowheads="1"/>
          </p:cNvSpPr>
          <p:nvPr/>
        </p:nvSpPr>
        <p:spPr bwMode="auto">
          <a:xfrm>
            <a:off x="1713355" y="1144653"/>
            <a:ext cx="8824913" cy="88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狀態：審查中、審查通過、審查不通過</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註明原因</a:t>
            </a:r>
            <a:endPar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9" name="群組 8"/>
          <p:cNvGrpSpPr/>
          <p:nvPr/>
        </p:nvGrpSpPr>
        <p:grpSpPr>
          <a:xfrm>
            <a:off x="104364" y="68096"/>
            <a:ext cx="2638800" cy="426511"/>
            <a:chOff x="92955" y="107475"/>
            <a:chExt cx="8589132" cy="1240363"/>
          </a:xfrm>
        </p:grpSpPr>
        <p:sp>
          <p:nvSpPr>
            <p:cNvPr id="10"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4"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40" y="2174060"/>
            <a:ext cx="8022154" cy="4415652"/>
          </a:xfrm>
          <a:prstGeom prst="rect">
            <a:avLst/>
          </a:prstGeom>
          <a:ln w="28575">
            <a:solidFill>
              <a:srgbClr val="0033CC"/>
            </a:solidFill>
          </a:ln>
        </p:spPr>
      </p:pic>
      <p:sp>
        <p:nvSpPr>
          <p:cNvPr id="16" name="矩形 15"/>
          <p:cNvSpPr/>
          <p:nvPr/>
        </p:nvSpPr>
        <p:spPr>
          <a:xfrm>
            <a:off x="3443127" y="2205787"/>
            <a:ext cx="589176" cy="2789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矩形 14"/>
          <p:cNvSpPr/>
          <p:nvPr/>
        </p:nvSpPr>
        <p:spPr>
          <a:xfrm>
            <a:off x="6587205" y="3228245"/>
            <a:ext cx="459638" cy="2789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6522435" y="3668474"/>
            <a:ext cx="2035155" cy="27386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493323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1676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5</a:t>
            </a:r>
            <a:r>
              <a:rPr lang="zh-TW" altLang="en-US" sz="3600" b="1" dirty="0" smtClean="0">
                <a:solidFill>
                  <a:srgbClr val="0033CC"/>
                </a:solidFill>
                <a:latin typeface="微軟正黑體" panose="020B0604030504040204" pitchFamily="34" charset="-120"/>
                <a:ea typeface="微軟正黑體" panose="020B0604030504040204" pitchFamily="34" charset="-120"/>
              </a:rPr>
              <a:t>、志願序送出狀態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3"/>
          <p:cNvSpPr/>
          <p:nvPr/>
        </p:nvSpPr>
        <p:spPr>
          <a:xfrm rot="16200000">
            <a:off x="7977368" y="-2604944"/>
            <a:ext cx="523219" cy="6707864"/>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矩形 6"/>
          <p:cNvSpPr/>
          <p:nvPr/>
        </p:nvSpPr>
        <p:spPr>
          <a:xfrm>
            <a:off x="4843831" y="552905"/>
            <a:ext cx="6896224"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110/6/3</a:t>
            </a:r>
            <a:r>
              <a:rPr lang="zh-TW" altLang="en-US" sz="2200" b="1" dirty="0" smtClean="0">
                <a:solidFill>
                  <a:srgbClr val="C00000"/>
                </a:solidFill>
                <a:latin typeface="微軟正黑體" panose="020B0604030504040204" pitchFamily="34" charset="-120"/>
                <a:ea typeface="微軟正黑體" panose="020B0604030504040204" pitchFamily="34" charset="-120"/>
              </a:rPr>
              <a:t>（四）</a:t>
            </a:r>
            <a:r>
              <a:rPr lang="en-US" altLang="zh-TW" sz="2200" b="1" dirty="0" smtClean="0">
                <a:solidFill>
                  <a:srgbClr val="C00000"/>
                </a:solidFill>
                <a:latin typeface="微軟正黑體" panose="020B0604030504040204" pitchFamily="34" charset="-120"/>
                <a:ea typeface="微軟正黑體" panose="020B0604030504040204" pitchFamily="34" charset="-120"/>
              </a:rPr>
              <a:t>10:00</a:t>
            </a:r>
            <a:r>
              <a:rPr lang="zh-TW" altLang="en-US" sz="2200" b="1" dirty="0" smtClean="0">
                <a:solidFill>
                  <a:srgbClr val="C00000"/>
                </a:solidFill>
                <a:latin typeface="微軟正黑體" panose="020B0604030504040204" pitchFamily="34" charset="-120"/>
                <a:ea typeface="微軟正黑體" panose="020B0604030504040204" pitchFamily="34" charset="-120"/>
              </a:rPr>
              <a:t>起　查詢免試生志願序送出狀態</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8" name="Rectangle 16"/>
          <p:cNvSpPr>
            <a:spLocks noChangeArrowheads="1"/>
          </p:cNvSpPr>
          <p:nvPr/>
        </p:nvSpPr>
        <p:spPr bwMode="auto">
          <a:xfrm>
            <a:off x="1416793" y="1036368"/>
            <a:ext cx="9955443" cy="179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狀態：確定送出、未確定送出</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顯示免試生選填志願數</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匯出志願序送出狀態</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檔</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匯出全部學生志願表</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檔</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供國中承辦教師可協助學生列印志願表</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9" name="群組 8"/>
          <p:cNvGrpSpPr/>
          <p:nvPr/>
        </p:nvGrpSpPr>
        <p:grpSpPr>
          <a:xfrm>
            <a:off x="104364" y="68096"/>
            <a:ext cx="2638800" cy="426511"/>
            <a:chOff x="92955" y="107475"/>
            <a:chExt cx="8589132" cy="1240363"/>
          </a:xfrm>
        </p:grpSpPr>
        <p:sp>
          <p:nvSpPr>
            <p:cNvPr id="10"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4"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10686"/>
          <a:stretch/>
        </p:blipFill>
        <p:spPr>
          <a:xfrm>
            <a:off x="201694" y="3001562"/>
            <a:ext cx="5374158" cy="3687542"/>
          </a:xfrm>
          <a:prstGeom prst="rect">
            <a:avLst/>
          </a:prstGeom>
          <a:ln w="28575">
            <a:solidFill>
              <a:srgbClr val="0033CC"/>
            </a:solidFill>
          </a:ln>
        </p:spPr>
      </p:pic>
      <p:pic>
        <p:nvPicPr>
          <p:cNvPr id="3" name="圖片 2"/>
          <p:cNvPicPr>
            <a:picLocks noChangeAspect="1"/>
          </p:cNvPicPr>
          <p:nvPr/>
        </p:nvPicPr>
        <p:blipFill>
          <a:blip r:embed="rId4"/>
          <a:stretch>
            <a:fillRect/>
          </a:stretch>
        </p:blipFill>
        <p:spPr>
          <a:xfrm>
            <a:off x="5934180" y="3001562"/>
            <a:ext cx="3647142" cy="2127029"/>
          </a:xfrm>
          <a:prstGeom prst="rect">
            <a:avLst/>
          </a:prstGeom>
          <a:ln w="28575">
            <a:solidFill>
              <a:srgbClr val="0033CC"/>
            </a:solidFill>
          </a:ln>
        </p:spPr>
      </p:pic>
      <p:pic>
        <p:nvPicPr>
          <p:cNvPr id="15" name="圖片 14"/>
          <p:cNvPicPr>
            <a:picLocks noChangeAspect="1"/>
          </p:cNvPicPr>
          <p:nvPr/>
        </p:nvPicPr>
        <p:blipFill>
          <a:blip r:embed="rId5"/>
          <a:stretch>
            <a:fillRect/>
          </a:stretch>
        </p:blipFill>
        <p:spPr>
          <a:xfrm>
            <a:off x="7181504" y="4313583"/>
            <a:ext cx="4283767" cy="2458692"/>
          </a:xfrm>
          <a:prstGeom prst="rect">
            <a:avLst/>
          </a:prstGeom>
          <a:ln w="28575">
            <a:solidFill>
              <a:srgbClr val="0033CC"/>
            </a:solidFill>
          </a:ln>
        </p:spPr>
      </p:pic>
      <p:sp>
        <p:nvSpPr>
          <p:cNvPr id="16" name="矩形 15"/>
          <p:cNvSpPr/>
          <p:nvPr/>
        </p:nvSpPr>
        <p:spPr>
          <a:xfrm>
            <a:off x="1969374" y="3020741"/>
            <a:ext cx="589176" cy="2194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2747356" y="3673144"/>
            <a:ext cx="1019573" cy="4615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向右箭號 17"/>
          <p:cNvSpPr/>
          <p:nvPr/>
        </p:nvSpPr>
        <p:spPr bwMode="auto">
          <a:xfrm>
            <a:off x="3871102" y="3759449"/>
            <a:ext cx="1963168" cy="2889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3755642" y="4576559"/>
            <a:ext cx="1661183" cy="19979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392287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53833"/>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6</a:t>
            </a:r>
            <a:r>
              <a:rPr lang="zh-TW" altLang="en-US" sz="3600" b="1" dirty="0" smtClean="0">
                <a:solidFill>
                  <a:srgbClr val="0033CC"/>
                </a:solidFill>
                <a:latin typeface="微軟正黑體" panose="020B0604030504040204" pitchFamily="34" charset="-120"/>
                <a:ea typeface="微軟正黑體" panose="020B0604030504040204" pitchFamily="34" charset="-120"/>
              </a:rPr>
              <a:t>、錄取狀態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3"/>
          <p:cNvSpPr/>
          <p:nvPr/>
        </p:nvSpPr>
        <p:spPr>
          <a:xfrm rot="16200000">
            <a:off x="6564379" y="-2436926"/>
            <a:ext cx="523219" cy="6445974"/>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矩形 6"/>
          <p:cNvSpPr/>
          <p:nvPr/>
        </p:nvSpPr>
        <p:spPr>
          <a:xfrm>
            <a:off x="3561786" y="589978"/>
            <a:ext cx="6487188"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110/6/10</a:t>
            </a:r>
            <a:r>
              <a:rPr lang="zh-TW" altLang="en-US" sz="2200" b="1" dirty="0" smtClean="0">
                <a:solidFill>
                  <a:srgbClr val="C00000"/>
                </a:solidFill>
                <a:latin typeface="微軟正黑體" panose="020B0604030504040204" pitchFamily="34" charset="-120"/>
                <a:ea typeface="微軟正黑體" panose="020B0604030504040204" pitchFamily="34" charset="-120"/>
              </a:rPr>
              <a:t>（四）</a:t>
            </a:r>
            <a:r>
              <a:rPr lang="en-US" altLang="zh-TW" sz="2200" b="1" dirty="0" smtClean="0">
                <a:solidFill>
                  <a:srgbClr val="C00000"/>
                </a:solidFill>
                <a:latin typeface="微軟正黑體" panose="020B0604030504040204" pitchFamily="34" charset="-120"/>
                <a:ea typeface="微軟正黑體" panose="020B0604030504040204" pitchFamily="34" charset="-120"/>
              </a:rPr>
              <a:t>9:00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a:t>
            </a:r>
            <a:r>
              <a:rPr lang="en-US" altLang="zh-TW" sz="2200" b="1" dirty="0" smtClean="0">
                <a:solidFill>
                  <a:srgbClr val="C00000"/>
                </a:solidFill>
                <a:latin typeface="微軟正黑體" panose="020B0604030504040204" pitchFamily="34" charset="-120"/>
                <a:ea typeface="微軟正黑體" panose="020B0604030504040204" pitchFamily="34" charset="-120"/>
              </a:rPr>
              <a:t>110/7/9</a:t>
            </a:r>
            <a:r>
              <a:rPr lang="zh-TW" altLang="en-US" sz="2200" b="1" dirty="0">
                <a:solidFill>
                  <a:srgbClr val="C00000"/>
                </a:solidFill>
                <a:latin typeface="微軟正黑體" panose="020B0604030504040204" pitchFamily="34" charset="-120"/>
                <a:ea typeface="微軟正黑體" panose="020B0604030504040204" pitchFamily="34" charset="-120"/>
              </a:rPr>
              <a:t> （</a:t>
            </a:r>
            <a:r>
              <a:rPr lang="zh-TW" altLang="en-US" sz="2200" b="1" dirty="0" smtClean="0">
                <a:solidFill>
                  <a:srgbClr val="C00000"/>
                </a:solidFill>
                <a:latin typeface="微軟正黑體" panose="020B0604030504040204" pitchFamily="34" charset="-120"/>
                <a:ea typeface="微軟正黑體" panose="020B0604030504040204" pitchFamily="34" charset="-120"/>
              </a:rPr>
              <a:t>五</a:t>
            </a:r>
            <a:r>
              <a:rPr lang="zh-TW" altLang="en-US" sz="2200" b="1" dirty="0">
                <a:solidFill>
                  <a:srgbClr val="C00000"/>
                </a:solidFill>
                <a:latin typeface="微軟正黑體" panose="020B0604030504040204" pitchFamily="34" charset="-120"/>
                <a:ea typeface="微軟正黑體" panose="020B0604030504040204" pitchFamily="34" charset="-120"/>
              </a:rPr>
              <a:t>） </a:t>
            </a:r>
            <a:r>
              <a:rPr lang="en-US" altLang="zh-TW" sz="2200" b="1" dirty="0" smtClean="0">
                <a:solidFill>
                  <a:srgbClr val="C00000"/>
                </a:solidFill>
                <a:latin typeface="微軟正黑體" panose="020B0604030504040204" pitchFamily="34" charset="-120"/>
                <a:ea typeface="微軟正黑體" panose="020B0604030504040204" pitchFamily="34" charset="-120"/>
              </a:rPr>
              <a:t>17:00</a:t>
            </a:r>
            <a:r>
              <a:rPr lang="zh-TW" altLang="en-US" sz="2200" b="1" dirty="0" smtClean="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8" name="Rectangle 16"/>
          <p:cNvSpPr>
            <a:spLocks noChangeArrowheads="1"/>
          </p:cNvSpPr>
          <p:nvPr/>
        </p:nvSpPr>
        <p:spPr bwMode="auto">
          <a:xfrm>
            <a:off x="1416793" y="1112343"/>
            <a:ext cx="8824913" cy="135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狀態：錄取校科</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、未錄取</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匯出錄取狀態</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檔</a:t>
            </a:r>
            <a:endPar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9" name="群組 8"/>
          <p:cNvGrpSpPr/>
          <p:nvPr/>
        </p:nvGrpSpPr>
        <p:grpSpPr>
          <a:xfrm>
            <a:off x="104364" y="68096"/>
            <a:ext cx="2638800" cy="426511"/>
            <a:chOff x="92955" y="107475"/>
            <a:chExt cx="8589132" cy="1240363"/>
          </a:xfrm>
        </p:grpSpPr>
        <p:sp>
          <p:nvSpPr>
            <p:cNvPr id="10"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4"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15" y="2480694"/>
            <a:ext cx="6285297" cy="4291581"/>
          </a:xfrm>
          <a:prstGeom prst="rect">
            <a:avLst/>
          </a:prstGeom>
          <a:ln w="28575">
            <a:solidFill>
              <a:srgbClr val="0033CC"/>
            </a:solidFill>
          </a:ln>
        </p:spPr>
      </p:pic>
      <p:sp>
        <p:nvSpPr>
          <p:cNvPr id="15" name="矩形 14"/>
          <p:cNvSpPr/>
          <p:nvPr/>
        </p:nvSpPr>
        <p:spPr>
          <a:xfrm>
            <a:off x="2963290" y="2536345"/>
            <a:ext cx="425954" cy="216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3" name="圖片 2"/>
          <p:cNvPicPr>
            <a:picLocks noChangeAspect="1"/>
          </p:cNvPicPr>
          <p:nvPr/>
        </p:nvPicPr>
        <p:blipFill>
          <a:blip r:embed="rId4"/>
          <a:stretch>
            <a:fillRect/>
          </a:stretch>
        </p:blipFill>
        <p:spPr>
          <a:xfrm>
            <a:off x="7150015" y="2471673"/>
            <a:ext cx="4750644" cy="3541436"/>
          </a:xfrm>
          <a:prstGeom prst="rect">
            <a:avLst/>
          </a:prstGeom>
          <a:ln w="28575">
            <a:solidFill>
              <a:srgbClr val="0033CC"/>
            </a:solidFill>
          </a:ln>
        </p:spPr>
      </p:pic>
      <p:sp>
        <p:nvSpPr>
          <p:cNvPr id="16" name="矩形 15"/>
          <p:cNvSpPr/>
          <p:nvPr/>
        </p:nvSpPr>
        <p:spPr>
          <a:xfrm>
            <a:off x="3230217" y="3379304"/>
            <a:ext cx="775253" cy="2782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向右箭號 16"/>
          <p:cNvSpPr/>
          <p:nvPr/>
        </p:nvSpPr>
        <p:spPr bwMode="auto">
          <a:xfrm>
            <a:off x="4126127" y="3379304"/>
            <a:ext cx="2920716" cy="2889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3988815" y="4094922"/>
            <a:ext cx="2680341" cy="26040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89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95584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p:nvPr/>
        </p:nvSpPr>
        <p:spPr>
          <a:xfrm rot="16200000">
            <a:off x="5154005" y="1657926"/>
            <a:ext cx="720000" cy="9260248"/>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ectangle 3"/>
          <p:cNvSpPr/>
          <p:nvPr/>
        </p:nvSpPr>
        <p:spPr>
          <a:xfrm rot="16200000">
            <a:off x="5238841" y="-4068389"/>
            <a:ext cx="1607367" cy="11823301"/>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標題 1"/>
          <p:cNvSpPr>
            <a:spLocks noGrp="1"/>
          </p:cNvSpPr>
          <p:nvPr>
            <p:ph type="title"/>
          </p:nvPr>
        </p:nvSpPr>
        <p:spPr>
          <a:xfrm>
            <a:off x="664020" y="295275"/>
            <a:ext cx="10515600" cy="681038"/>
          </a:xfrm>
        </p:spPr>
        <p:txBody>
          <a:bodyPr>
            <a:normAutofit/>
          </a:bodyPr>
          <a:lstStyle/>
          <a:p>
            <a:r>
              <a:rPr lang="zh-TW" altLang="en-US" sz="4000" b="1" dirty="0">
                <a:solidFill>
                  <a:srgbClr val="0033CC"/>
                </a:solidFill>
                <a:latin typeface="微軟正黑體" panose="020B0604030504040204" pitchFamily="34" charset="-120"/>
                <a:ea typeface="微軟正黑體" panose="020B0604030504040204" pitchFamily="34" charset="-120"/>
              </a:rPr>
              <a:t>伍、</a:t>
            </a:r>
            <a:r>
              <a:rPr lang="zh-TW" altLang="en-US" sz="4000" b="1" dirty="0" smtClean="0">
                <a:solidFill>
                  <a:srgbClr val="0033CC"/>
                </a:solidFill>
                <a:latin typeface="微軟正黑體" panose="020B0604030504040204" pitchFamily="34" charset="-120"/>
                <a:ea typeface="微軟正黑體" panose="020B0604030504040204" pitchFamily="34" charset="-120"/>
              </a:rPr>
              <a:t>報名作業 </a:t>
            </a:r>
            <a:r>
              <a:rPr lang="en-US" altLang="zh-TW" sz="4000" b="1" dirty="0" smtClean="0">
                <a:solidFill>
                  <a:srgbClr val="0033CC"/>
                </a:solidFill>
                <a:latin typeface="微軟正黑體" panose="020B0604030504040204" pitchFamily="34" charset="-120"/>
                <a:ea typeface="微軟正黑體" panose="020B0604030504040204" pitchFamily="34" charset="-120"/>
              </a:rPr>
              <a:t>- </a:t>
            </a:r>
            <a:r>
              <a:rPr lang="zh-TW" altLang="en-US" sz="3600" b="1" dirty="0" smtClean="0">
                <a:solidFill>
                  <a:srgbClr val="0033CC"/>
                </a:solidFill>
                <a:latin typeface="微軟正黑體" panose="020B0604030504040204" pitchFamily="34" charset="-120"/>
                <a:ea typeface="微軟正黑體" panose="020B0604030504040204" pitchFamily="34" charset="-120"/>
              </a:rPr>
              <a:t>大陸長期探親子女報名資格</a:t>
            </a:r>
            <a:r>
              <a:rPr lang="en-US" altLang="zh-TW" sz="3600" b="1" dirty="0" smtClean="0">
                <a:solidFill>
                  <a:srgbClr val="0033CC"/>
                </a:solidFill>
                <a:latin typeface="微軟正黑體" panose="020B0604030504040204" pitchFamily="34" charset="-120"/>
                <a:ea typeface="微軟正黑體" panose="020B0604030504040204" pitchFamily="34" charset="-120"/>
              </a:rPr>
              <a:t>(2/10)</a:t>
            </a:r>
            <a:endParaRPr lang="zh-TW" altLang="en-US" sz="4000" b="1" dirty="0">
              <a:solidFill>
                <a:srgbClr val="0033CC"/>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84474" y="1068896"/>
            <a:ext cx="11223052" cy="1578051"/>
          </a:xfrm>
        </p:spPr>
        <p:txBody>
          <a:bodyPr>
            <a:normAutofit/>
          </a:bodyPr>
          <a:lstStyle/>
          <a:p>
            <a:pPr marL="0" indent="0" algn="just">
              <a:buNone/>
            </a:pPr>
            <a:r>
              <a:rPr lang="zh-TW" altLang="en-US" sz="26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600" b="1" dirty="0">
                <a:latin typeface="微軟正黑體" panose="020B0604030504040204" pitchFamily="34" charset="-120"/>
                <a:ea typeface="微軟正黑體" panose="020B0604030504040204" pitchFamily="34" charset="-120"/>
              </a:rPr>
              <a:t>24</a:t>
            </a:r>
            <a:r>
              <a:rPr lang="zh-TW" altLang="en-US" sz="2600" b="1" dirty="0" smtClean="0">
                <a:latin typeface="微軟正黑體" panose="020B0604030504040204" pitchFamily="34" charset="-120"/>
                <a:ea typeface="微軟正黑體" panose="020B0604030504040204" pitchFamily="34" charset="-120"/>
              </a:rPr>
              <a:t>條規定</a:t>
            </a:r>
            <a:r>
              <a:rPr lang="zh-TW" altLang="en-US" sz="2600" b="1" dirty="0">
                <a:latin typeface="微軟正黑體" panose="020B0604030504040204" pitchFamily="34" charset="-120"/>
                <a:ea typeface="微軟正黑體" panose="020B0604030504040204" pitchFamily="34" charset="-120"/>
              </a:rPr>
              <a:t>，且具有就讀五專學校需求者，可以</a:t>
            </a:r>
            <a:r>
              <a:rPr lang="zh-TW" altLang="en-US" sz="26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600" b="1" dirty="0">
                <a:latin typeface="微軟正黑體" panose="020B0604030504040204" pitchFamily="34" charset="-120"/>
                <a:ea typeface="微軟正黑體" panose="020B0604030504040204" pitchFamily="34" charset="-120"/>
              </a:rPr>
              <a:t>身分報名五專優先免試入學招生，報名須檢附下列資格審查文件，並</a:t>
            </a:r>
            <a:r>
              <a:rPr lang="en-US" altLang="zh-TW" sz="2600" b="1" dirty="0">
                <a:latin typeface="微軟正黑體" panose="020B0604030504040204" pitchFamily="34" charset="-120"/>
                <a:ea typeface="微軟正黑體" panose="020B0604030504040204" pitchFamily="34" charset="-120"/>
              </a:rPr>
              <a:t/>
            </a:r>
            <a:br>
              <a:rPr lang="en-US" altLang="zh-TW" sz="2600" b="1" dirty="0">
                <a:latin typeface="微軟正黑體" panose="020B0604030504040204" pitchFamily="34" charset="-120"/>
                <a:ea typeface="微軟正黑體" panose="020B0604030504040204" pitchFamily="34" charset="-120"/>
              </a:rPr>
            </a:br>
            <a:r>
              <a:rPr lang="zh-TW" altLang="en-US" sz="2600" b="1" dirty="0">
                <a:solidFill>
                  <a:srgbClr val="C00000"/>
                </a:solidFill>
                <a:latin typeface="微軟正黑體" panose="020B0604030504040204" pitchFamily="34" charset="-120"/>
                <a:ea typeface="微軟正黑體" panose="020B0604030504040204" pitchFamily="34" charset="-120"/>
              </a:rPr>
              <a:t>以</a:t>
            </a:r>
            <a:r>
              <a:rPr lang="zh-TW" altLang="en-US" sz="2600" b="1" u="sng" dirty="0">
                <a:solidFill>
                  <a:srgbClr val="C00000"/>
                </a:solidFill>
                <a:latin typeface="微軟正黑體" panose="020B0604030504040204" pitchFamily="34" charset="-120"/>
                <a:ea typeface="微軟正黑體" panose="020B0604030504040204" pitchFamily="34" charset="-120"/>
              </a:rPr>
              <a:t>「國中集體報名」或「個別網路報名」方式</a:t>
            </a:r>
            <a:r>
              <a:rPr lang="zh-TW" altLang="en-US" sz="2600" b="1" u="sng" dirty="0" smtClean="0">
                <a:solidFill>
                  <a:srgbClr val="C00000"/>
                </a:solidFill>
                <a:latin typeface="微軟正黑體" panose="020B0604030504040204" pitchFamily="34" charset="-120"/>
                <a:ea typeface="微軟正黑體" panose="020B0604030504040204" pitchFamily="34" charset="-120"/>
              </a:rPr>
              <a:t>報名</a:t>
            </a:r>
            <a:endParaRPr lang="en-US" altLang="zh-TW" sz="2600" b="1" u="sng" dirty="0">
              <a:solidFill>
                <a:srgbClr val="C00000"/>
              </a:solidFill>
              <a:latin typeface="微軟正黑體" panose="020B0604030504040204" pitchFamily="34" charset="-120"/>
              <a:ea typeface="微軟正黑體" panose="020B0604030504040204" pitchFamily="34" charset="-120"/>
            </a:endParaRPr>
          </a:p>
        </p:txBody>
      </p:sp>
      <p:sp>
        <p:nvSpPr>
          <p:cNvPr id="8" name="Freeform 17"/>
          <p:cNvSpPr>
            <a:spLocks noChangeAspect="1" noEditPoints="1"/>
          </p:cNvSpPr>
          <p:nvPr/>
        </p:nvSpPr>
        <p:spPr bwMode="auto">
          <a:xfrm>
            <a:off x="163234" y="863219"/>
            <a:ext cx="407528" cy="411354"/>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9" name="文字方塊 8"/>
          <p:cNvSpPr txBox="1"/>
          <p:nvPr/>
        </p:nvSpPr>
        <p:spPr>
          <a:xfrm>
            <a:off x="514263" y="2826044"/>
            <a:ext cx="11056521" cy="3077766"/>
          </a:xfrm>
          <a:prstGeom prst="rect">
            <a:avLst/>
          </a:prstGeom>
          <a:noFill/>
        </p:spPr>
        <p:txBody>
          <a:bodyPr wrap="square" rtlCol="0">
            <a:spAutoFit/>
          </a:bodyPr>
          <a:lstStyle/>
          <a:p>
            <a:pPr marL="0" lvl="1" fontAlgn="auto">
              <a:spcBef>
                <a:spcPts val="400"/>
              </a:spcBef>
              <a:spcAft>
                <a:spcPts val="400"/>
              </a:spcAft>
              <a:defRPr/>
            </a:pPr>
            <a:r>
              <a:rPr lang="en-US" altLang="zh-TW" sz="2200" b="1" dirty="0" smtClean="0">
                <a:solidFill>
                  <a:srgbClr val="0033CC"/>
                </a:solidFill>
                <a:latin typeface="微軟正黑體" panose="020B0604030504040204" pitchFamily="34" charset="-120"/>
                <a:ea typeface="微軟正黑體" panose="020B0604030504040204" pitchFamily="34" charset="-120"/>
              </a:rPr>
              <a:t>1)</a:t>
            </a:r>
            <a:r>
              <a:rPr lang="zh-TW" altLang="zh-TW" sz="2200" b="1" u="sng" dirty="0" smtClean="0">
                <a:solidFill>
                  <a:srgbClr val="0033CC"/>
                </a:solidFill>
                <a:latin typeface="微軟正黑體" panose="020B0604030504040204" pitchFamily="34" charset="-120"/>
                <a:ea typeface="微軟正黑體" panose="020B0604030504040204" pitchFamily="34" charset="-120"/>
              </a:rPr>
              <a:t>一般</a:t>
            </a:r>
            <a:r>
              <a:rPr lang="zh-TW" altLang="zh-TW" sz="2200" b="1" u="sng" dirty="0">
                <a:solidFill>
                  <a:srgbClr val="0033CC"/>
                </a:solidFill>
                <a:latin typeface="微軟正黑體" panose="020B0604030504040204" pitchFamily="34" charset="-120"/>
                <a:ea typeface="微軟正黑體" panose="020B0604030504040204" pitchFamily="34" charset="-120"/>
              </a:rPr>
              <a:t>生報名表</a:t>
            </a:r>
            <a:r>
              <a:rPr lang="zh-TW" altLang="en-US" sz="2200" b="1" dirty="0">
                <a:solidFill>
                  <a:srgbClr val="0033CC"/>
                </a:solidFill>
                <a:latin typeface="微軟正黑體" panose="020B0604030504040204" pitchFamily="34" charset="-120"/>
                <a:ea typeface="微軟正黑體" panose="020B0604030504040204" pitchFamily="34" charset="-120"/>
              </a:rPr>
              <a:t>（並在大陸長期探親子女欄位勾選</a:t>
            </a:r>
            <a:r>
              <a:rPr lang="zh-TW" altLang="en-US" sz="2200" b="1" dirty="0" smtClean="0">
                <a:solidFill>
                  <a:srgbClr val="0033CC"/>
                </a:solidFill>
                <a:latin typeface="微軟正黑體" panose="020B0604030504040204" pitchFamily="34" charset="-120"/>
                <a:ea typeface="微軟正黑體" panose="020B0604030504040204" pitchFamily="34" charset="-120"/>
              </a:rPr>
              <a:t>）</a:t>
            </a:r>
            <a:endParaRPr lang="en-US" altLang="zh-TW" sz="2200" b="1" dirty="0" smtClean="0">
              <a:solidFill>
                <a:srgbClr val="0033CC"/>
              </a:solidFill>
              <a:latin typeface="微軟正黑體" panose="020B0604030504040204" pitchFamily="34" charset="-120"/>
              <a:ea typeface="微軟正黑體" panose="020B0604030504040204" pitchFamily="34" charset="-120"/>
            </a:endParaRPr>
          </a:p>
          <a:p>
            <a:pPr marL="0" lvl="1" fontAlgn="auto">
              <a:spcBef>
                <a:spcPts val="400"/>
              </a:spcBef>
              <a:spcAft>
                <a:spcPts val="400"/>
              </a:spcAft>
              <a:defRPr/>
            </a:pPr>
            <a:r>
              <a:rPr lang="en-US" altLang="zh-TW" sz="2200" b="1" dirty="0" smtClean="0">
                <a:solidFill>
                  <a:srgbClr val="0033CC"/>
                </a:solidFill>
                <a:latin typeface="微軟正黑體" panose="020B0604030504040204" pitchFamily="34" charset="-120"/>
                <a:ea typeface="微軟正黑體" panose="020B0604030504040204" pitchFamily="34" charset="-120"/>
              </a:rPr>
              <a:t>2)</a:t>
            </a:r>
            <a:r>
              <a:rPr lang="zh-TW" altLang="en-US" sz="2200" b="1" dirty="0" smtClean="0">
                <a:solidFill>
                  <a:srgbClr val="0033CC"/>
                </a:solidFill>
                <a:latin typeface="微軟正黑體" panose="020B0604030504040204" pitchFamily="34" charset="-120"/>
                <a:ea typeface="微軟正黑體" panose="020B0604030504040204" pitchFamily="34" charset="-120"/>
              </a:rPr>
              <a:t>免試</a:t>
            </a:r>
            <a:r>
              <a:rPr lang="zh-TW" altLang="en-US" sz="2200" b="1" dirty="0">
                <a:solidFill>
                  <a:srgbClr val="0033CC"/>
                </a:solidFill>
                <a:latin typeface="微軟正黑體" panose="020B0604030504040204" pitchFamily="34" charset="-120"/>
                <a:ea typeface="微軟正黑體" panose="020B0604030504040204" pitchFamily="34" charset="-120"/>
              </a:rPr>
              <a:t>生居留證或入出境許可證</a:t>
            </a:r>
            <a:r>
              <a:rPr lang="zh-TW" altLang="en-US" sz="2200" b="1" dirty="0" smtClean="0">
                <a:solidFill>
                  <a:srgbClr val="0033CC"/>
                </a:solidFill>
                <a:latin typeface="微軟正黑體" panose="020B0604030504040204" pitchFamily="34" charset="-120"/>
                <a:ea typeface="微軟正黑體" panose="020B0604030504040204" pitchFamily="34" charset="-120"/>
              </a:rPr>
              <a:t>影印本</a:t>
            </a:r>
            <a:endParaRPr lang="en-US" altLang="zh-TW" sz="2200" b="1" dirty="0" smtClean="0">
              <a:solidFill>
                <a:srgbClr val="0033CC"/>
              </a:solidFill>
              <a:latin typeface="微軟正黑體" panose="020B0604030504040204" pitchFamily="34" charset="-120"/>
              <a:ea typeface="微軟正黑體" panose="020B0604030504040204" pitchFamily="34" charset="-120"/>
            </a:endParaRPr>
          </a:p>
          <a:p>
            <a:pPr marL="0" lvl="1" fontAlgn="auto">
              <a:spcBef>
                <a:spcPts val="400"/>
              </a:spcBef>
              <a:spcAft>
                <a:spcPts val="400"/>
              </a:spcAft>
              <a:defRPr/>
            </a:pPr>
            <a:r>
              <a:rPr lang="en-US" altLang="zh-TW" sz="2200" b="1" dirty="0" smtClean="0">
                <a:solidFill>
                  <a:srgbClr val="0033CC"/>
                </a:solidFill>
                <a:latin typeface="微軟正黑體" panose="020B0604030504040204" pitchFamily="34" charset="-120"/>
                <a:ea typeface="微軟正黑體" panose="020B0604030504040204" pitchFamily="34" charset="-120"/>
              </a:rPr>
              <a:t>3)</a:t>
            </a:r>
            <a:r>
              <a:rPr lang="zh-TW" altLang="en-US" sz="2200" b="1" dirty="0" smtClean="0">
                <a:solidFill>
                  <a:srgbClr val="0033CC"/>
                </a:solidFill>
                <a:latin typeface="微軟正黑體" panose="020B0604030504040204" pitchFamily="34" charset="-120"/>
                <a:ea typeface="微軟正黑體" panose="020B0604030504040204" pitchFamily="34" charset="-120"/>
              </a:rPr>
              <a:t>來</a:t>
            </a:r>
            <a:r>
              <a:rPr lang="zh-TW" altLang="en-US" sz="2200" b="1" dirty="0">
                <a:solidFill>
                  <a:srgbClr val="0033CC"/>
                </a:solidFill>
                <a:latin typeface="微軟正黑體" panose="020B0604030504040204" pitchFamily="34" charset="-120"/>
                <a:ea typeface="微軟正黑體" panose="020B0604030504040204" pitchFamily="34" charset="-120"/>
              </a:rPr>
              <a:t>臺未滿</a:t>
            </a:r>
            <a:r>
              <a:rPr lang="en-US" altLang="zh-TW" sz="2200" b="1" dirty="0">
                <a:solidFill>
                  <a:srgbClr val="0033CC"/>
                </a:solidFill>
                <a:latin typeface="微軟正黑體" panose="020B0604030504040204" pitchFamily="34" charset="-120"/>
                <a:ea typeface="微軟正黑體" panose="020B0604030504040204" pitchFamily="34" charset="-120"/>
              </a:rPr>
              <a:t>1</a:t>
            </a:r>
            <a:r>
              <a:rPr lang="zh-TW" altLang="en-US" sz="2200" b="1" dirty="0">
                <a:solidFill>
                  <a:srgbClr val="0033CC"/>
                </a:solidFill>
                <a:latin typeface="微軟正黑體" panose="020B0604030504040204" pitchFamily="34" charset="-120"/>
                <a:ea typeface="微軟正黑體" panose="020B0604030504040204" pitchFamily="34" charset="-120"/>
              </a:rPr>
              <a:t>年者須</a:t>
            </a:r>
            <a:r>
              <a:rPr lang="zh-TW" altLang="zh-TW" sz="2200" b="1" dirty="0">
                <a:solidFill>
                  <a:srgbClr val="0033CC"/>
                </a:solidFill>
                <a:latin typeface="微軟正黑體" panose="020B0604030504040204" pitchFamily="34" charset="-120"/>
                <a:ea typeface="微軟正黑體" panose="020B0604030504040204" pitchFamily="34" charset="-120"/>
              </a:rPr>
              <a:t>中央衛生主管機關指定醫院出具之健康檢查合格證明</a:t>
            </a:r>
            <a:r>
              <a:rPr lang="zh-TW" altLang="en-US" sz="2200" b="1" dirty="0">
                <a:solidFill>
                  <a:srgbClr val="0033CC"/>
                </a:solidFill>
                <a:latin typeface="微軟正黑體" panose="020B0604030504040204" pitchFamily="34" charset="-120"/>
                <a:ea typeface="微軟正黑體" panose="020B0604030504040204" pitchFamily="34" charset="-120"/>
              </a:rPr>
              <a:t>或來臺超過</a:t>
            </a:r>
            <a:r>
              <a:rPr lang="en-US" altLang="zh-TW" sz="2200" b="1" dirty="0">
                <a:solidFill>
                  <a:srgbClr val="0033CC"/>
                </a:solidFill>
                <a:latin typeface="微軟正黑體" panose="020B0604030504040204" pitchFamily="34" charset="-120"/>
                <a:ea typeface="微軟正黑體" panose="020B0604030504040204" pitchFamily="34" charset="-120"/>
              </a:rPr>
              <a:t>1</a:t>
            </a:r>
            <a:r>
              <a:rPr lang="zh-TW" altLang="en-US" sz="2200" b="1" dirty="0" smtClean="0">
                <a:solidFill>
                  <a:srgbClr val="0033CC"/>
                </a:solidFill>
                <a:latin typeface="微軟正黑體" panose="020B0604030504040204" pitchFamily="34" charset="-120"/>
                <a:ea typeface="微軟正黑體" panose="020B0604030504040204" pitchFamily="34" charset="-120"/>
              </a:rPr>
              <a:t>年</a:t>
            </a:r>
            <a:endParaRPr lang="en-US" altLang="zh-TW" sz="2200" b="1" dirty="0" smtClean="0">
              <a:solidFill>
                <a:srgbClr val="0033CC"/>
              </a:solidFill>
              <a:latin typeface="微軟正黑體" panose="020B0604030504040204" pitchFamily="34" charset="-120"/>
              <a:ea typeface="微軟正黑體" panose="020B0604030504040204" pitchFamily="34" charset="-120"/>
            </a:endParaRPr>
          </a:p>
          <a:p>
            <a:pPr marL="0" lvl="1" fontAlgn="auto">
              <a:spcBef>
                <a:spcPts val="400"/>
              </a:spcBef>
              <a:spcAft>
                <a:spcPts val="400"/>
              </a:spcAft>
              <a:defRPr/>
            </a:pPr>
            <a:r>
              <a:rPr lang="en-US" altLang="zh-TW" sz="2000" b="1" dirty="0">
                <a:solidFill>
                  <a:srgbClr val="0033CC"/>
                </a:solidFill>
                <a:latin typeface="微軟正黑體" panose="020B0604030504040204" pitchFamily="34" charset="-120"/>
                <a:ea typeface="微軟正黑體" panose="020B0604030504040204" pitchFamily="34" charset="-120"/>
              </a:rPr>
              <a:t> </a:t>
            </a:r>
            <a:r>
              <a:rPr lang="en-US" altLang="zh-TW" sz="2000" b="1" dirty="0" smtClean="0">
                <a:solidFill>
                  <a:srgbClr val="0033CC"/>
                </a:solidFill>
                <a:latin typeface="微軟正黑體" panose="020B0604030504040204" pitchFamily="34" charset="-120"/>
                <a:ea typeface="微軟正黑體" panose="020B0604030504040204" pitchFamily="34" charset="-120"/>
              </a:rPr>
              <a:t>   </a:t>
            </a:r>
            <a:r>
              <a:rPr lang="zh-TW" altLang="en-US" sz="2200" b="1" dirty="0" smtClean="0">
                <a:solidFill>
                  <a:srgbClr val="0033CC"/>
                </a:solidFill>
                <a:latin typeface="微軟正黑體" panose="020B0604030504040204" pitchFamily="34" charset="-120"/>
                <a:ea typeface="微軟正黑體" panose="020B0604030504040204" pitchFamily="34" charset="-120"/>
              </a:rPr>
              <a:t>以上</a:t>
            </a:r>
            <a:r>
              <a:rPr lang="zh-TW" altLang="en-US" sz="2200" b="1" dirty="0">
                <a:solidFill>
                  <a:srgbClr val="0033CC"/>
                </a:solidFill>
                <a:latin typeface="微軟正黑體" panose="020B0604030504040204" pitchFamily="34" charset="-120"/>
                <a:ea typeface="微軟正黑體" panose="020B0604030504040204" pitchFamily="34" charset="-120"/>
              </a:rPr>
              <a:t>之免試生，提出臺灣地區就讀學校期間之體檢合格</a:t>
            </a:r>
            <a:r>
              <a:rPr lang="zh-TW" altLang="en-US" sz="2200" b="1" dirty="0" smtClean="0">
                <a:solidFill>
                  <a:srgbClr val="0033CC"/>
                </a:solidFill>
                <a:latin typeface="微軟正黑體" panose="020B0604030504040204" pitchFamily="34" charset="-120"/>
                <a:ea typeface="微軟正黑體" panose="020B0604030504040204" pitchFamily="34" charset="-120"/>
              </a:rPr>
              <a:t>證明</a:t>
            </a:r>
            <a:endParaRPr lang="en-US" altLang="zh-TW" sz="2200" b="1" dirty="0" smtClean="0">
              <a:solidFill>
                <a:srgbClr val="0033CC"/>
              </a:solidFill>
              <a:latin typeface="微軟正黑體" panose="020B0604030504040204" pitchFamily="34" charset="-120"/>
              <a:ea typeface="微軟正黑體" panose="020B0604030504040204" pitchFamily="34" charset="-120"/>
            </a:endParaRPr>
          </a:p>
          <a:p>
            <a:pPr marL="0" lvl="1" fontAlgn="auto">
              <a:spcBef>
                <a:spcPts val="400"/>
              </a:spcBef>
              <a:spcAft>
                <a:spcPts val="400"/>
              </a:spcAft>
              <a:defRPr/>
            </a:pPr>
            <a:r>
              <a:rPr lang="en-US" altLang="zh-TW" sz="2200" b="1" dirty="0" smtClean="0">
                <a:solidFill>
                  <a:srgbClr val="0033CC"/>
                </a:solidFill>
                <a:latin typeface="微軟正黑體" panose="020B0604030504040204" pitchFamily="34" charset="-120"/>
                <a:ea typeface="微軟正黑體" panose="020B0604030504040204" pitchFamily="34" charset="-120"/>
              </a:rPr>
              <a:t>4)</a:t>
            </a:r>
            <a:r>
              <a:rPr lang="zh-TW" altLang="zh-TW" sz="2200" b="1" dirty="0" smtClean="0">
                <a:solidFill>
                  <a:srgbClr val="0033CC"/>
                </a:solidFill>
                <a:latin typeface="微軟正黑體" panose="020B0604030504040204" pitchFamily="34" charset="-120"/>
                <a:ea typeface="微軟正黑體" panose="020B0604030504040204" pitchFamily="34" charset="-120"/>
              </a:rPr>
              <a:t>學歷</a:t>
            </a:r>
            <a:r>
              <a:rPr lang="zh-TW" altLang="zh-TW" sz="2200" b="1" dirty="0">
                <a:solidFill>
                  <a:srgbClr val="0033CC"/>
                </a:solidFill>
                <a:latin typeface="微軟正黑體" panose="020B0604030504040204" pitchFamily="34" charset="-120"/>
                <a:ea typeface="微軟正黑體" panose="020B0604030504040204" pitchFamily="34" charset="-120"/>
              </a:rPr>
              <a:t>證明文件</a:t>
            </a:r>
            <a:r>
              <a:rPr lang="zh-TW" altLang="en-US" sz="2200" b="1" dirty="0">
                <a:solidFill>
                  <a:srgbClr val="0033CC"/>
                </a:solidFill>
                <a:latin typeface="微軟正黑體" panose="020B0604030504040204" pitchFamily="34" charset="-120"/>
                <a:ea typeface="微軟正黑體" panose="020B0604030504040204" pitchFamily="34" charset="-120"/>
              </a:rPr>
              <a:t>及就學</a:t>
            </a:r>
            <a:r>
              <a:rPr lang="zh-TW" altLang="en-US" sz="2200" b="1" dirty="0" smtClean="0">
                <a:solidFill>
                  <a:srgbClr val="0033CC"/>
                </a:solidFill>
                <a:latin typeface="微軟正黑體" panose="020B0604030504040204" pitchFamily="34" charset="-120"/>
                <a:ea typeface="微軟正黑體" panose="020B0604030504040204" pitchFamily="34" charset="-120"/>
              </a:rPr>
              <a:t>成績單</a:t>
            </a:r>
            <a:endParaRPr lang="en-US" altLang="zh-TW" sz="2200" b="1" dirty="0" smtClean="0">
              <a:solidFill>
                <a:srgbClr val="0033CC"/>
              </a:solidFill>
              <a:latin typeface="微軟正黑體" panose="020B0604030504040204" pitchFamily="34" charset="-120"/>
              <a:ea typeface="微軟正黑體" panose="020B0604030504040204" pitchFamily="34" charset="-120"/>
            </a:endParaRPr>
          </a:p>
          <a:p>
            <a:pPr marL="0" lvl="1" fontAlgn="auto">
              <a:spcBef>
                <a:spcPts val="400"/>
              </a:spcBef>
              <a:spcAft>
                <a:spcPts val="400"/>
              </a:spcAft>
              <a:defRPr/>
            </a:pPr>
            <a:r>
              <a:rPr lang="en-US" altLang="zh-TW" sz="2200" b="1" dirty="0" smtClean="0">
                <a:solidFill>
                  <a:srgbClr val="0033CC"/>
                </a:solidFill>
                <a:latin typeface="微軟正黑體" panose="020B0604030504040204" pitchFamily="34" charset="-120"/>
                <a:ea typeface="微軟正黑體" panose="020B0604030504040204" pitchFamily="34" charset="-120"/>
              </a:rPr>
              <a:t>5)</a:t>
            </a:r>
            <a:r>
              <a:rPr lang="zh-TW" altLang="zh-TW" sz="2200" b="1" dirty="0" smtClean="0">
                <a:solidFill>
                  <a:srgbClr val="0033CC"/>
                </a:solidFill>
                <a:latin typeface="微軟正黑體" panose="020B0604030504040204" pitchFamily="34" charset="-120"/>
                <a:ea typeface="微軟正黑體" panose="020B0604030504040204" pitchFamily="34" charset="-120"/>
              </a:rPr>
              <a:t>免試</a:t>
            </a:r>
            <a:r>
              <a:rPr lang="zh-TW" altLang="zh-TW" sz="2200" b="1" dirty="0">
                <a:solidFill>
                  <a:srgbClr val="0033CC"/>
                </a:solidFill>
                <a:latin typeface="微軟正黑體" panose="020B0604030504040204" pitchFamily="34" charset="-120"/>
                <a:ea typeface="微軟正黑體" panose="020B0604030504040204" pitchFamily="34" charset="-120"/>
              </a:rPr>
              <a:t>生</a:t>
            </a:r>
            <a:r>
              <a:rPr lang="zh-TW" altLang="en-US" sz="2200" b="1" dirty="0">
                <a:solidFill>
                  <a:srgbClr val="0033CC"/>
                </a:solidFill>
                <a:latin typeface="微軟正黑體" panose="020B0604030504040204" pitchFamily="34" charset="-120"/>
                <a:ea typeface="微軟正黑體" panose="020B0604030504040204" pitchFamily="34" charset="-120"/>
              </a:rPr>
              <a:t>之父或母之</a:t>
            </a:r>
            <a:r>
              <a:rPr lang="zh-TW" altLang="zh-TW" sz="2200" b="1" dirty="0">
                <a:solidFill>
                  <a:srgbClr val="0033CC"/>
                </a:solidFill>
                <a:latin typeface="微軟正黑體" panose="020B0604030504040204" pitchFamily="34" charset="-120"/>
                <a:ea typeface="微軟正黑體" panose="020B0604030504040204" pitchFamily="34" charset="-120"/>
              </a:rPr>
              <a:t>臺灣地區入出境許可證</a:t>
            </a:r>
            <a:r>
              <a:rPr lang="zh-TW" altLang="zh-TW" sz="2200" b="1" dirty="0" smtClean="0">
                <a:solidFill>
                  <a:srgbClr val="0033CC"/>
                </a:solidFill>
                <a:latin typeface="微軟正黑體" panose="020B0604030504040204" pitchFamily="34" charset="-120"/>
                <a:ea typeface="微軟正黑體" panose="020B0604030504040204" pitchFamily="34" charset="-120"/>
              </a:rPr>
              <a:t>影</a:t>
            </a:r>
            <a:r>
              <a:rPr lang="zh-TW" altLang="en-US" sz="2200" b="1" dirty="0" smtClean="0">
                <a:solidFill>
                  <a:srgbClr val="0033CC"/>
                </a:solidFill>
                <a:latin typeface="微軟正黑體" panose="020B0604030504040204" pitchFamily="34" charset="-120"/>
                <a:ea typeface="微軟正黑體" panose="020B0604030504040204" pitchFamily="34" charset="-120"/>
              </a:rPr>
              <a:t>印</a:t>
            </a:r>
            <a:r>
              <a:rPr lang="zh-TW" altLang="zh-TW" sz="2200" b="1" dirty="0" smtClean="0">
                <a:solidFill>
                  <a:srgbClr val="0033CC"/>
                </a:solidFill>
                <a:latin typeface="微軟正黑體" panose="020B0604030504040204" pitchFamily="34" charset="-120"/>
                <a:ea typeface="微軟正黑體" panose="020B0604030504040204" pitchFamily="34" charset="-120"/>
              </a:rPr>
              <a:t>本</a:t>
            </a:r>
            <a:r>
              <a:rPr lang="zh-TW" altLang="en-US" sz="2200" b="1" dirty="0">
                <a:solidFill>
                  <a:srgbClr val="0033CC"/>
                </a:solidFill>
                <a:latin typeface="微軟正黑體" panose="020B0604030504040204" pitchFamily="34" charset="-120"/>
                <a:ea typeface="微軟正黑體" panose="020B0604030504040204" pitchFamily="34" charset="-120"/>
              </a:rPr>
              <a:t>或居留證</a:t>
            </a:r>
            <a:r>
              <a:rPr lang="zh-TW" altLang="en-US" sz="2200" b="1" dirty="0" smtClean="0">
                <a:solidFill>
                  <a:srgbClr val="0033CC"/>
                </a:solidFill>
                <a:latin typeface="微軟正黑體" panose="020B0604030504040204" pitchFamily="34" charset="-120"/>
                <a:ea typeface="微軟正黑體" panose="020B0604030504040204" pitchFamily="34" charset="-120"/>
              </a:rPr>
              <a:t>影印本</a:t>
            </a:r>
            <a:endParaRPr lang="en-US" altLang="zh-TW" sz="2200" b="1" dirty="0" smtClean="0">
              <a:solidFill>
                <a:srgbClr val="0033CC"/>
              </a:solidFill>
              <a:latin typeface="微軟正黑體" panose="020B0604030504040204" pitchFamily="34" charset="-120"/>
              <a:ea typeface="微軟正黑體" panose="020B0604030504040204" pitchFamily="34" charset="-120"/>
            </a:endParaRPr>
          </a:p>
          <a:p>
            <a:pPr marL="0" lvl="1" fontAlgn="auto">
              <a:spcBef>
                <a:spcPts val="400"/>
              </a:spcBef>
              <a:spcAft>
                <a:spcPts val="400"/>
              </a:spcAft>
              <a:defRPr/>
            </a:pPr>
            <a:r>
              <a:rPr lang="en-US" altLang="zh-TW" sz="2200" b="1" dirty="0" smtClean="0">
                <a:solidFill>
                  <a:srgbClr val="0033CC"/>
                </a:solidFill>
                <a:latin typeface="微軟正黑體" panose="020B0604030504040204" pitchFamily="34" charset="-120"/>
                <a:ea typeface="微軟正黑體" panose="020B0604030504040204" pitchFamily="34" charset="-120"/>
              </a:rPr>
              <a:t>6)</a:t>
            </a:r>
            <a:r>
              <a:rPr lang="zh-TW" altLang="en-US" sz="2200" b="1" dirty="0" smtClean="0">
                <a:solidFill>
                  <a:srgbClr val="0033CC"/>
                </a:solidFill>
                <a:latin typeface="微軟正黑體" panose="020B0604030504040204" pitchFamily="34" charset="-120"/>
                <a:ea typeface="微軟正黑體" panose="020B0604030504040204" pitchFamily="34" charset="-120"/>
              </a:rPr>
              <a:t>國中</a:t>
            </a:r>
            <a:r>
              <a:rPr lang="zh-TW" altLang="en-US" sz="2200" b="1" dirty="0">
                <a:solidFill>
                  <a:srgbClr val="0033CC"/>
                </a:solidFill>
                <a:latin typeface="微軟正黑體" panose="020B0604030504040204" pitchFamily="34" charset="-120"/>
                <a:ea typeface="微軟正黑體" panose="020B0604030504040204" pitchFamily="34" charset="-120"/>
              </a:rPr>
              <a:t>學校</a:t>
            </a:r>
            <a:r>
              <a:rPr lang="zh-TW" altLang="zh-TW" sz="2200" b="1" dirty="0">
                <a:solidFill>
                  <a:srgbClr val="0033CC"/>
                </a:solidFill>
                <a:latin typeface="微軟正黑體" panose="020B0604030504040204" pitchFamily="34" charset="-120"/>
                <a:ea typeface="微軟正黑體" panose="020B0604030504040204" pitchFamily="34" charset="-120"/>
              </a:rPr>
              <a:t>出具</a:t>
            </a:r>
            <a:r>
              <a:rPr lang="zh-TW" altLang="en-US" sz="2200" b="1" dirty="0">
                <a:solidFill>
                  <a:srgbClr val="0033CC"/>
                </a:solidFill>
                <a:latin typeface="微軟正黑體" panose="020B0604030504040204" pitchFamily="34" charset="-120"/>
                <a:ea typeface="微軟正黑體" panose="020B0604030504040204" pitchFamily="34" charset="-120"/>
              </a:rPr>
              <a:t>「</a:t>
            </a:r>
            <a:r>
              <a:rPr lang="en-US" altLang="zh-TW" sz="2200" b="1" dirty="0">
                <a:solidFill>
                  <a:srgbClr val="0033CC"/>
                </a:solidFill>
                <a:latin typeface="微軟正黑體" panose="020B0604030504040204" pitchFamily="34" charset="-120"/>
                <a:ea typeface="微軟正黑體" panose="020B0604030504040204" pitchFamily="34" charset="-120"/>
              </a:rPr>
              <a:t>110</a:t>
            </a:r>
            <a:r>
              <a:rPr lang="zh-TW" altLang="zh-TW" sz="2200" b="1" dirty="0">
                <a:solidFill>
                  <a:srgbClr val="0033CC"/>
                </a:solidFill>
                <a:latin typeface="微軟正黑體" panose="020B0604030504040204" pitchFamily="34" charset="-120"/>
                <a:ea typeface="微軟正黑體" panose="020B0604030504040204" pitchFamily="34" charset="-120"/>
              </a:rPr>
              <a:t>學年度五專入學專用</a:t>
            </a:r>
            <a:r>
              <a:rPr lang="zh-TW" altLang="en-US" sz="2200" b="1" dirty="0">
                <a:solidFill>
                  <a:srgbClr val="0033CC"/>
                </a:solidFill>
                <a:latin typeface="微軟正黑體" panose="020B0604030504040204" pitchFamily="34" charset="-120"/>
                <a:ea typeface="微軟正黑體" panose="020B0604030504040204" pitchFamily="34" charset="-120"/>
              </a:rPr>
              <a:t>優先</a:t>
            </a:r>
            <a:r>
              <a:rPr lang="zh-TW" altLang="zh-TW" sz="2200" b="1" dirty="0">
                <a:solidFill>
                  <a:srgbClr val="0033CC"/>
                </a:solidFill>
                <a:latin typeface="微軟正黑體" panose="020B0604030504040204" pitchFamily="34" charset="-120"/>
                <a:ea typeface="微軟正黑體" panose="020B0604030504040204" pitchFamily="34" charset="-120"/>
              </a:rPr>
              <a:t>免試入學超額比序項目積分證明單</a:t>
            </a:r>
            <a:r>
              <a:rPr lang="zh-TW" altLang="en-US" sz="2200" b="1" dirty="0">
                <a:solidFill>
                  <a:srgbClr val="0033CC"/>
                </a:solidFill>
                <a:latin typeface="微軟正黑體" panose="020B0604030504040204" pitchFamily="34" charset="-120"/>
                <a:ea typeface="微軟正黑體" panose="020B0604030504040204" pitchFamily="34" charset="-120"/>
              </a:rPr>
              <a:t>」</a:t>
            </a:r>
            <a:r>
              <a:rPr lang="zh-TW" altLang="en-US" sz="2200" b="1" dirty="0" smtClean="0">
                <a:solidFill>
                  <a:srgbClr val="0033CC"/>
                </a:solidFill>
                <a:latin typeface="微軟正黑體" panose="020B0604030504040204" pitchFamily="34" charset="-120"/>
                <a:ea typeface="微軟正黑體" panose="020B0604030504040204" pitchFamily="34" charset="-120"/>
              </a:rPr>
              <a:t>正本</a:t>
            </a:r>
            <a:endParaRPr lang="zh-TW" altLang="en-US" sz="2200" b="1" dirty="0"/>
          </a:p>
        </p:txBody>
      </p:sp>
      <p:sp>
        <p:nvSpPr>
          <p:cNvPr id="10" name="內容版面配置區 2"/>
          <p:cNvSpPr txBox="1">
            <a:spLocks/>
          </p:cNvSpPr>
          <p:nvPr/>
        </p:nvSpPr>
        <p:spPr>
          <a:xfrm>
            <a:off x="883880" y="5941832"/>
            <a:ext cx="8974495" cy="744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200" b="1" dirty="0" smtClean="0">
                <a:latin typeface="微軟正黑體" panose="020B0604030504040204" pitchFamily="34" charset="-120"/>
                <a:ea typeface="微軟正黑體" panose="020B0604030504040204" pitchFamily="34" charset="-120"/>
              </a:rPr>
              <a:t>衛生福利部疾病管制署網站查詢健檢指定醫院名單</a:t>
            </a:r>
            <a:r>
              <a:rPr lang="en-US" altLang="zh-TW" sz="2000" b="1" dirty="0" smtClean="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2200" b="1" dirty="0">
              <a:solidFill>
                <a:srgbClr val="0033CC"/>
              </a:solidFill>
              <a:latin typeface="微軟正黑體" panose="020B0604030504040204" pitchFamily="34" charset="-120"/>
              <a:ea typeface="微軟正黑體" panose="020B0604030504040204" pitchFamily="34" charset="-120"/>
            </a:endParaRPr>
          </a:p>
        </p:txBody>
      </p:sp>
      <p:sp>
        <p:nvSpPr>
          <p:cNvPr id="12" name="投影片編號版面配置區 4"/>
          <p:cNvSpPr txBox="1">
            <a:spLocks/>
          </p:cNvSpPr>
          <p:nvPr/>
        </p:nvSpPr>
        <p:spPr bwMode="auto">
          <a:xfrm>
            <a:off x="9323388" y="64071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TW"/>
            </a:defPPr>
            <a:lvl1pPr marL="0" algn="ctr" defTabSz="9144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9144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algn="r" fontAlgn="base">
              <a:spcBef>
                <a:spcPct val="0"/>
              </a:spcBef>
              <a:spcAft>
                <a:spcPct val="0"/>
              </a:spcAft>
            </a:pPr>
            <a:fld id="{0BC16F49-14F1-4F20-9C56-7C98539F8DBD}" type="slidenum">
              <a:rPr lang="zh-TW" altLang="en-US" sz="1600" b="1" smtClean="0">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05553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63417" y="44147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7</a:t>
            </a:r>
            <a:r>
              <a:rPr lang="zh-TW" altLang="en-US" sz="3600" b="1" dirty="0" smtClean="0">
                <a:solidFill>
                  <a:srgbClr val="0033CC"/>
                </a:solidFill>
                <a:latin typeface="微軟正黑體" panose="020B0604030504040204" pitchFamily="34" charset="-120"/>
                <a:ea typeface="微軟正黑體" panose="020B0604030504040204" pitchFamily="34" charset="-120"/>
              </a:rPr>
              <a:t>、報到狀態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6" name="Rectangle 3"/>
          <p:cNvSpPr/>
          <p:nvPr/>
        </p:nvSpPr>
        <p:spPr>
          <a:xfrm rot="16200000">
            <a:off x="6578518" y="-2463424"/>
            <a:ext cx="523219" cy="6474253"/>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矩形 6"/>
          <p:cNvSpPr/>
          <p:nvPr/>
        </p:nvSpPr>
        <p:spPr>
          <a:xfrm>
            <a:off x="3561786" y="577621"/>
            <a:ext cx="6515468"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110/6/10</a:t>
            </a:r>
            <a:r>
              <a:rPr lang="zh-TW" altLang="en-US" sz="2200" b="1" dirty="0" smtClean="0">
                <a:solidFill>
                  <a:srgbClr val="C00000"/>
                </a:solidFill>
                <a:latin typeface="微軟正黑體" panose="020B0604030504040204" pitchFamily="34" charset="-120"/>
                <a:ea typeface="微軟正黑體" panose="020B0604030504040204" pitchFamily="34" charset="-120"/>
              </a:rPr>
              <a:t>（四）</a:t>
            </a:r>
            <a:r>
              <a:rPr lang="en-US" altLang="zh-TW" sz="2200" b="1" dirty="0" smtClean="0">
                <a:solidFill>
                  <a:srgbClr val="C00000"/>
                </a:solidFill>
                <a:latin typeface="微軟正黑體" panose="020B0604030504040204" pitchFamily="34" charset="-120"/>
                <a:ea typeface="微軟正黑體" panose="020B0604030504040204" pitchFamily="34" charset="-120"/>
              </a:rPr>
              <a:t>9:00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a:t>
            </a:r>
            <a:r>
              <a:rPr lang="en-US" altLang="zh-TW" sz="2200" b="1" dirty="0" smtClean="0">
                <a:solidFill>
                  <a:srgbClr val="C00000"/>
                </a:solidFill>
                <a:latin typeface="微軟正黑體" panose="020B0604030504040204" pitchFamily="34" charset="-120"/>
                <a:ea typeface="微軟正黑體" panose="020B0604030504040204" pitchFamily="34" charset="-120"/>
              </a:rPr>
              <a:t>110/7/9</a:t>
            </a:r>
            <a:r>
              <a:rPr lang="zh-TW" altLang="en-US" sz="2200" b="1" dirty="0">
                <a:solidFill>
                  <a:srgbClr val="C00000"/>
                </a:solidFill>
                <a:latin typeface="微軟正黑體" panose="020B0604030504040204" pitchFamily="34" charset="-120"/>
                <a:ea typeface="微軟正黑體" panose="020B0604030504040204" pitchFamily="34" charset="-120"/>
              </a:rPr>
              <a:t> （</a:t>
            </a:r>
            <a:r>
              <a:rPr lang="zh-TW" altLang="en-US" sz="2200" b="1" dirty="0" smtClean="0">
                <a:solidFill>
                  <a:srgbClr val="C00000"/>
                </a:solidFill>
                <a:latin typeface="微軟正黑體" panose="020B0604030504040204" pitchFamily="34" charset="-120"/>
                <a:ea typeface="微軟正黑體" panose="020B0604030504040204" pitchFamily="34" charset="-120"/>
              </a:rPr>
              <a:t>五</a:t>
            </a:r>
            <a:r>
              <a:rPr lang="zh-TW" altLang="en-US" sz="2200" b="1" dirty="0">
                <a:solidFill>
                  <a:srgbClr val="C00000"/>
                </a:solidFill>
                <a:latin typeface="微軟正黑體" panose="020B0604030504040204" pitchFamily="34" charset="-120"/>
                <a:ea typeface="微軟正黑體" panose="020B0604030504040204" pitchFamily="34" charset="-120"/>
              </a:rPr>
              <a:t>） </a:t>
            </a:r>
            <a:r>
              <a:rPr lang="en-US" altLang="zh-TW" sz="2200" b="1" dirty="0" smtClean="0">
                <a:solidFill>
                  <a:srgbClr val="C00000"/>
                </a:solidFill>
                <a:latin typeface="微軟正黑體" panose="020B0604030504040204" pitchFamily="34" charset="-120"/>
                <a:ea typeface="微軟正黑體" panose="020B0604030504040204" pitchFamily="34" charset="-120"/>
              </a:rPr>
              <a:t>17:00</a:t>
            </a:r>
            <a:r>
              <a:rPr lang="zh-TW" altLang="en-US" sz="2200" b="1" dirty="0" smtClean="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8" name="Rectangle 16"/>
          <p:cNvSpPr>
            <a:spLocks noChangeArrowheads="1"/>
          </p:cNvSpPr>
          <p:nvPr/>
        </p:nvSpPr>
        <p:spPr bwMode="auto">
          <a:xfrm>
            <a:off x="1416793" y="1099986"/>
            <a:ext cx="8824913" cy="135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狀態：錄取校科</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、報到、未報到、報到後放棄</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匯出報到狀態</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檔</a:t>
            </a:r>
            <a:endPar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9" name="群組 8"/>
          <p:cNvGrpSpPr/>
          <p:nvPr/>
        </p:nvGrpSpPr>
        <p:grpSpPr>
          <a:xfrm>
            <a:off x="104364" y="68096"/>
            <a:ext cx="2638800" cy="426511"/>
            <a:chOff x="92955" y="107475"/>
            <a:chExt cx="8589132" cy="1240363"/>
          </a:xfrm>
        </p:grpSpPr>
        <p:sp>
          <p:nvSpPr>
            <p:cNvPr id="10"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4"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a:blip r:embed="rId3"/>
          <a:stretch>
            <a:fillRect/>
          </a:stretch>
        </p:blipFill>
        <p:spPr>
          <a:xfrm>
            <a:off x="6194513" y="2700383"/>
            <a:ext cx="5737742" cy="2958151"/>
          </a:xfrm>
          <a:prstGeom prst="rect">
            <a:avLst/>
          </a:prstGeom>
          <a:ln w="28575">
            <a:solidFill>
              <a:srgbClr val="0033CC"/>
            </a:solidFill>
          </a:ln>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1534"/>
          <a:stretch/>
        </p:blipFill>
        <p:spPr>
          <a:xfrm>
            <a:off x="298608" y="2700383"/>
            <a:ext cx="5756267" cy="3174869"/>
          </a:xfrm>
          <a:prstGeom prst="rect">
            <a:avLst/>
          </a:prstGeom>
          <a:ln w="28575">
            <a:solidFill>
              <a:srgbClr val="0033CC"/>
            </a:solidFill>
          </a:ln>
        </p:spPr>
      </p:pic>
      <p:sp>
        <p:nvSpPr>
          <p:cNvPr id="16" name="矩形 15"/>
          <p:cNvSpPr/>
          <p:nvPr/>
        </p:nvSpPr>
        <p:spPr>
          <a:xfrm>
            <a:off x="3230217" y="2714653"/>
            <a:ext cx="425954" cy="216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3035689" y="3468756"/>
            <a:ext cx="775253" cy="2161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向右箭號 17"/>
          <p:cNvSpPr/>
          <p:nvPr/>
        </p:nvSpPr>
        <p:spPr bwMode="auto">
          <a:xfrm>
            <a:off x="3898804" y="3432373"/>
            <a:ext cx="2492057" cy="2889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3148605" y="4094922"/>
            <a:ext cx="2854629" cy="1759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90</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889403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63417" y="46619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8</a:t>
            </a:r>
            <a:r>
              <a:rPr lang="zh-TW" altLang="en-US" sz="3600" b="1" dirty="0" smtClean="0">
                <a:solidFill>
                  <a:srgbClr val="0033CC"/>
                </a:solidFill>
                <a:latin typeface="微軟正黑體" panose="020B0604030504040204" pitchFamily="34" charset="-120"/>
                <a:ea typeface="微軟正黑體" panose="020B0604030504040204" pitchFamily="34" charset="-120"/>
              </a:rPr>
              <a:t>、個別網路報名狀態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5" name="矩形 2"/>
          <p:cNvSpPr>
            <a:spLocks noChangeArrowheads="1"/>
          </p:cNvSpPr>
          <p:nvPr/>
        </p:nvSpPr>
        <p:spPr bwMode="auto">
          <a:xfrm>
            <a:off x="1442129" y="1179367"/>
            <a:ext cx="8569137"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400" b="1" dirty="0" smtClean="0">
                <a:solidFill>
                  <a:srgbClr val="C00000"/>
                </a:solidFill>
                <a:latin typeface="微軟正黑體" panose="020B0604030504040204" pitchFamily="34" charset="-120"/>
                <a:ea typeface="微軟正黑體" panose="020B0604030504040204" pitchFamily="34" charset="-120"/>
              </a:rPr>
              <a:t>國中承辦教師可查詢「個別網路報名」免試生之</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algn="just">
              <a:defRPr/>
            </a:pP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收件</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審查</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志願序送出</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錄取</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報到</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狀態</a:t>
            </a:r>
            <a:endParaRPr lang="zh-TW" altLang="en-US" sz="24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p:cNvGrpSpPr/>
          <p:nvPr/>
        </p:nvGrpSpPr>
        <p:grpSpPr>
          <a:xfrm>
            <a:off x="104364" y="68096"/>
            <a:ext cx="2638800" cy="426511"/>
            <a:chOff x="92955" y="107475"/>
            <a:chExt cx="8589132" cy="1240363"/>
          </a:xfrm>
        </p:grpSpPr>
        <p:sp>
          <p:nvSpPr>
            <p:cNvPr id="8" name="Pentagon 4"/>
            <p:cNvSpPr/>
            <p:nvPr/>
          </p:nvSpPr>
          <p:spPr>
            <a:xfrm>
              <a:off x="725208" y="322335"/>
              <a:ext cx="7956879" cy="969727"/>
            </a:xfrm>
            <a:prstGeom prst="homePlate">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Pentagon 5"/>
            <p:cNvSpPr/>
            <p:nvPr/>
          </p:nvSpPr>
          <p:spPr>
            <a:xfrm>
              <a:off x="725208" y="238388"/>
              <a:ext cx="7753177" cy="969727"/>
            </a:xfrm>
            <a:prstGeom prst="homePlate">
              <a:avLst/>
            </a:prstGeom>
            <a:solidFill>
              <a:schemeClr val="bg1"/>
            </a:solidFill>
            <a:ln w="38100">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Diamond 6"/>
            <p:cNvSpPr/>
            <p:nvPr/>
          </p:nvSpPr>
          <p:spPr>
            <a:xfrm>
              <a:off x="92955" y="107475"/>
              <a:ext cx="1198571" cy="1231553"/>
            </a:xfrm>
            <a:prstGeom prst="diamond">
              <a:avLst/>
            </a:prstGeom>
            <a:solidFill>
              <a:srgbClr val="BECAF0"/>
            </a:solidFill>
            <a:ln>
              <a:solidFill>
                <a:srgbClr val="BECA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직사각형 39"/>
            <p:cNvSpPr/>
            <p:nvPr/>
          </p:nvSpPr>
          <p:spPr>
            <a:xfrm>
              <a:off x="409758" y="196654"/>
              <a:ext cx="528482" cy="1074077"/>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二</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2" name="TextBox 10"/>
            <p:cNvSpPr txBox="1"/>
            <p:nvPr/>
          </p:nvSpPr>
          <p:spPr bwMode="auto">
            <a:xfrm>
              <a:off x="1554748" y="273761"/>
              <a:ext cx="6688186" cy="10740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國中學校查詢系統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t="32956"/>
          <a:stretch/>
        </p:blipFill>
        <p:spPr>
          <a:xfrm>
            <a:off x="330946" y="2413753"/>
            <a:ext cx="11180541" cy="3590007"/>
          </a:xfrm>
          <a:prstGeom prst="rect">
            <a:avLst/>
          </a:prstGeom>
          <a:ln w="28575">
            <a:solidFill>
              <a:srgbClr val="0033CC"/>
            </a:solidFill>
          </a:ln>
        </p:spPr>
      </p:pic>
      <p:sp>
        <p:nvSpPr>
          <p:cNvPr id="13" name="矩形 12"/>
          <p:cNvSpPr/>
          <p:nvPr/>
        </p:nvSpPr>
        <p:spPr>
          <a:xfrm>
            <a:off x="6599582" y="2478330"/>
            <a:ext cx="1520687" cy="17954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91</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9732363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clrChange>
              <a:clrFrom>
                <a:srgbClr val="FFFFFF"/>
              </a:clrFrom>
              <a:clrTo>
                <a:srgbClr val="FFFFFF">
                  <a:alpha val="0"/>
                </a:srgbClr>
              </a:clrTo>
            </a:clrChange>
          </a:blip>
          <a:stretch>
            <a:fillRect/>
          </a:stretch>
        </p:blipFill>
        <p:spPr>
          <a:xfrm>
            <a:off x="6579349" y="3236553"/>
            <a:ext cx="5443688" cy="3161264"/>
          </a:xfrm>
          <a:prstGeom prst="rect">
            <a:avLst/>
          </a:prstGeom>
          <a:ln w="28575">
            <a:solidFill>
              <a:srgbClr val="0033CC"/>
            </a:solidFill>
          </a:ln>
        </p:spPr>
      </p:pic>
      <p:grpSp>
        <p:nvGrpSpPr>
          <p:cNvPr id="6" name="群組 5"/>
          <p:cNvGrpSpPr/>
          <p:nvPr/>
        </p:nvGrpSpPr>
        <p:grpSpPr>
          <a:xfrm>
            <a:off x="92956" y="107475"/>
            <a:ext cx="4122783" cy="603038"/>
            <a:chOff x="92955" y="107475"/>
            <a:chExt cx="8589132" cy="1256327"/>
          </a:xfrm>
        </p:grpSpPr>
        <p:sp>
          <p:nvSpPr>
            <p:cNvPr id="7" name="Pentagon 4"/>
            <p:cNvSpPr/>
            <p:nvPr/>
          </p:nvSpPr>
          <p:spPr>
            <a:xfrm>
              <a:off x="725208" y="322335"/>
              <a:ext cx="7956879" cy="969727"/>
            </a:xfrm>
            <a:prstGeom prst="homePlate">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Pentagon 5"/>
            <p:cNvSpPr/>
            <p:nvPr/>
          </p:nvSpPr>
          <p:spPr>
            <a:xfrm>
              <a:off x="725208" y="238388"/>
              <a:ext cx="7753177" cy="969727"/>
            </a:xfrm>
            <a:prstGeom prst="homePlate">
              <a:avLst/>
            </a:prstGeom>
            <a:solidFill>
              <a:schemeClr val="bg1"/>
            </a:solidFill>
            <a:ln w="38100">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6"/>
            <p:cNvSpPr/>
            <p:nvPr/>
          </p:nvSpPr>
          <p:spPr>
            <a:xfrm>
              <a:off x="92955" y="107475"/>
              <a:ext cx="1198571" cy="1231553"/>
            </a:xfrm>
            <a:prstGeom prst="diamond">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직사각형 39"/>
            <p:cNvSpPr/>
            <p:nvPr/>
          </p:nvSpPr>
          <p:spPr>
            <a:xfrm>
              <a:off x="409759" y="188675"/>
              <a:ext cx="528481" cy="1090041"/>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三</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11" name="TextBox 10"/>
            <p:cNvSpPr txBox="1"/>
            <p:nvPr/>
          </p:nvSpPr>
          <p:spPr bwMode="auto">
            <a:xfrm>
              <a:off x="1554751" y="273762"/>
              <a:ext cx="6229480" cy="109004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800" b="1" dirty="0" smtClean="0">
                  <a:latin typeface="微軟正黑體" panose="020B0604030504040204" pitchFamily="34" charset="-120"/>
                  <a:ea typeface="微軟正黑體" panose="020B0604030504040204" pitchFamily="34" charset="-120"/>
                  <a:cs typeface="Arial" pitchFamily="34" charset="0"/>
                </a:rPr>
                <a:t>免試生查詢系統</a:t>
              </a:r>
              <a:endParaRPr lang="en-US" altLang="ko-KR" sz="2800" b="1" dirty="0">
                <a:latin typeface="微軟正黑體" panose="020B0604030504040204" pitchFamily="34" charset="-120"/>
                <a:ea typeface="微軟正黑體" panose="020B0604030504040204" pitchFamily="34" charset="-120"/>
                <a:cs typeface="Arial" pitchFamily="34" charset="0"/>
              </a:endParaRPr>
            </a:p>
          </p:txBody>
        </p:sp>
      </p:grpSp>
      <p:pic>
        <p:nvPicPr>
          <p:cNvPr id="14" name="圖片 13"/>
          <p:cNvPicPr>
            <a:picLocks noChangeAspect="1"/>
          </p:cNvPicPr>
          <p:nvPr/>
        </p:nvPicPr>
        <p:blipFill rotWithShape="1">
          <a:blip r:embed="rId4"/>
          <a:srcRect r="494"/>
          <a:stretch/>
        </p:blipFill>
        <p:spPr>
          <a:xfrm>
            <a:off x="439671" y="859443"/>
            <a:ext cx="5930493" cy="5571274"/>
          </a:xfrm>
          <a:prstGeom prst="rect">
            <a:avLst/>
          </a:prstGeom>
          <a:ln w="28575">
            <a:solidFill>
              <a:srgbClr val="0033CC"/>
            </a:solidFill>
          </a:ln>
        </p:spPr>
      </p:pic>
      <p:sp>
        <p:nvSpPr>
          <p:cNvPr id="15" name="矩形 14"/>
          <p:cNvSpPr/>
          <p:nvPr/>
        </p:nvSpPr>
        <p:spPr>
          <a:xfrm>
            <a:off x="5804556" y="1395058"/>
            <a:ext cx="565608" cy="1886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a:xfrm>
            <a:off x="2245419" y="2332442"/>
            <a:ext cx="1004473" cy="4212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460290" y="5441754"/>
            <a:ext cx="1319848" cy="2325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向右箭號 17"/>
          <p:cNvSpPr/>
          <p:nvPr/>
        </p:nvSpPr>
        <p:spPr bwMode="auto">
          <a:xfrm>
            <a:off x="6077934" y="2486854"/>
            <a:ext cx="1028544"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標題 1"/>
          <p:cNvSpPr txBox="1">
            <a:spLocks/>
          </p:cNvSpPr>
          <p:nvPr/>
        </p:nvSpPr>
        <p:spPr>
          <a:xfrm>
            <a:off x="6710596" y="210608"/>
            <a:ext cx="4878113"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1</a:t>
            </a:r>
            <a:r>
              <a:rPr lang="zh-TW" altLang="en-US" sz="3600" b="1" dirty="0" smtClean="0">
                <a:solidFill>
                  <a:srgbClr val="0033CC"/>
                </a:solidFill>
                <a:latin typeface="微軟正黑體" panose="020B0604030504040204" pitchFamily="34" charset="-120"/>
                <a:ea typeface="微軟正黑體" panose="020B0604030504040204" pitchFamily="34" charset="-120"/>
              </a:rPr>
              <a:t>、系統登入</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20" name="內容版面配置區 2"/>
          <p:cNvSpPr>
            <a:spLocks noGrp="1"/>
          </p:cNvSpPr>
          <p:nvPr>
            <p:ph idx="1"/>
          </p:nvPr>
        </p:nvSpPr>
        <p:spPr>
          <a:xfrm>
            <a:off x="6733387" y="880716"/>
            <a:ext cx="5230262" cy="2329209"/>
          </a:xfrm>
        </p:spPr>
        <p:txBody>
          <a:bodyPr rtlCol="0">
            <a:noAutofit/>
          </a:bodyPr>
          <a:lstStyle/>
          <a:p>
            <a:pPr marL="0" indent="0" fontAlgn="auto">
              <a:lnSpc>
                <a:spcPct val="120000"/>
              </a:lnSpc>
              <a:spcAft>
                <a:spcPts val="0"/>
              </a:spcAft>
              <a:buNone/>
              <a:defRPr/>
            </a:pPr>
            <a:r>
              <a:rPr lang="zh-TW" altLang="en-US" b="1" dirty="0" smtClean="0">
                <a:solidFill>
                  <a:srgbClr val="0070C0"/>
                </a:solidFill>
                <a:latin typeface="微軟正黑體" panose="020B0604030504040204" pitchFamily="34" charset="-120"/>
                <a:ea typeface="微軟正黑體" panose="020B0604030504040204" pitchFamily="34" charset="-120"/>
              </a:rPr>
              <a:t>進入免試生查詢系統</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b="1" dirty="0" smtClean="0">
                <a:latin typeface="微軟正黑體" panose="020B0604030504040204" pitchFamily="34" charset="-120"/>
                <a:ea typeface="微軟正黑體" panose="020B0604030504040204" pitchFamily="34" charset="-120"/>
              </a:rPr>
              <a:t>登入</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輸入身分證字號</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居留證號或</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en-US" altLang="zh-TW" sz="2400" b="1" dirty="0">
                <a:solidFill>
                  <a:srgbClr val="C00000"/>
                </a:solidFill>
                <a:latin typeface="微軟正黑體" panose="020B0604030504040204" pitchFamily="34" charset="-120"/>
                <a:ea typeface="微軟正黑體" panose="020B0604030504040204" pitchFamily="34" charset="-120"/>
              </a:rPr>
              <a:t> </a:t>
            </a:r>
            <a:r>
              <a:rPr lang="en-US" altLang="zh-TW" sz="2400" b="1"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smtClean="0">
                <a:solidFill>
                  <a:srgbClr val="C00000"/>
                </a:solidFill>
                <a:latin typeface="微軟正黑體" panose="020B0604030504040204" pitchFamily="34" charset="-120"/>
                <a:ea typeface="微軟正黑體" panose="020B0604030504040204" pitchFamily="34" charset="-120"/>
              </a:rPr>
              <a:t>入出境許可證統一證號</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p>
          <a:p>
            <a:pPr marL="355600" indent="0" fontAlgn="auto">
              <a:lnSpc>
                <a:spcPct val="100000"/>
              </a:lnSpc>
              <a:spcBef>
                <a:spcPts val="600"/>
              </a:spcBef>
              <a:spcAft>
                <a:spcPts val="0"/>
              </a:spcAft>
              <a:buFont typeface="Arial" panose="020B0604020202020204" pitchFamily="34" charset="0"/>
              <a:buNone/>
              <a:defRPr/>
            </a:pP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輸入出生年月日</a:t>
            </a:r>
            <a:r>
              <a:rPr lang="en-US" altLang="zh-TW"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(6</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驗證碼</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7391802" y="4630271"/>
            <a:ext cx="3818782" cy="13033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矩形 21"/>
          <p:cNvSpPr/>
          <p:nvPr/>
        </p:nvSpPr>
        <p:spPr>
          <a:xfrm>
            <a:off x="1578747" y="5295975"/>
            <a:ext cx="1671145"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考生作業系統</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2175745" y="2769657"/>
            <a:ext cx="1933902" cy="61610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五專優免免試生查詢系統</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4"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92</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007849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7590402" y="-2493331"/>
            <a:ext cx="523219" cy="6788335"/>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矩形 4"/>
          <p:cNvSpPr/>
          <p:nvPr/>
        </p:nvSpPr>
        <p:spPr>
          <a:xfrm>
            <a:off x="4416630" y="704754"/>
            <a:ext cx="6829548"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110/5/25</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12:00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 </a:t>
            </a:r>
            <a:r>
              <a:rPr lang="en-US" altLang="zh-TW" sz="2200" b="1" dirty="0" smtClean="0">
                <a:solidFill>
                  <a:srgbClr val="C00000"/>
                </a:solidFill>
                <a:latin typeface="微軟正黑體" panose="020B0604030504040204" pitchFamily="34" charset="-120"/>
                <a:ea typeface="微軟正黑體" panose="020B0604030504040204" pitchFamily="34" charset="-120"/>
              </a:rPr>
              <a:t>110/5/27</a:t>
            </a:r>
            <a:r>
              <a:rPr lang="zh-TW" altLang="en-US" sz="2200" b="1" dirty="0" smtClean="0">
                <a:solidFill>
                  <a:srgbClr val="C00000"/>
                </a:solidFill>
                <a:latin typeface="微軟正黑體" panose="020B0604030504040204" pitchFamily="34" charset="-120"/>
                <a:ea typeface="微軟正黑體" panose="020B0604030504040204" pitchFamily="34" charset="-120"/>
              </a:rPr>
              <a:t>（四）</a:t>
            </a:r>
            <a:r>
              <a:rPr lang="en-US" altLang="zh-TW" sz="2200" b="1" dirty="0" smtClean="0">
                <a:solidFill>
                  <a:srgbClr val="C00000"/>
                </a:solidFill>
                <a:latin typeface="微軟正黑體" panose="020B0604030504040204" pitchFamily="34" charset="-120"/>
                <a:ea typeface="微軟正黑體" panose="020B0604030504040204" pitchFamily="34" charset="-120"/>
              </a:rPr>
              <a:t>17:00</a:t>
            </a:r>
            <a:r>
              <a:rPr lang="zh-TW" altLang="en-US" sz="2200" b="1" dirty="0" smtClean="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6" name="Rectangle 16"/>
          <p:cNvSpPr>
            <a:spLocks noChangeArrowheads="1"/>
          </p:cNvSpPr>
          <p:nvPr/>
        </p:nvSpPr>
        <p:spPr bwMode="auto">
          <a:xfrm>
            <a:off x="1442772" y="1213387"/>
            <a:ext cx="8824913"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狀態：已</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收件或未收件</a:t>
            </a:r>
            <a:endPar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標題 1"/>
          <p:cNvSpPr txBox="1">
            <a:spLocks/>
          </p:cNvSpPr>
          <p:nvPr/>
        </p:nvSpPr>
        <p:spPr>
          <a:xfrm>
            <a:off x="663417" y="540328"/>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、查詢收件狀態</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92956" y="107475"/>
            <a:ext cx="2638800" cy="426511"/>
            <a:chOff x="92955" y="107475"/>
            <a:chExt cx="8589132" cy="1240364"/>
          </a:xfrm>
        </p:grpSpPr>
        <p:sp>
          <p:nvSpPr>
            <p:cNvPr id="10" name="Pentagon 4"/>
            <p:cNvSpPr/>
            <p:nvPr/>
          </p:nvSpPr>
          <p:spPr>
            <a:xfrm>
              <a:off x="725208" y="322335"/>
              <a:ext cx="7956879" cy="969727"/>
            </a:xfrm>
            <a:prstGeom prst="homePlate">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Pentagon 5"/>
            <p:cNvSpPr/>
            <p:nvPr/>
          </p:nvSpPr>
          <p:spPr>
            <a:xfrm>
              <a:off x="725208" y="238388"/>
              <a:ext cx="7753177" cy="969727"/>
            </a:xfrm>
            <a:prstGeom prst="homePlate">
              <a:avLst/>
            </a:prstGeom>
            <a:solidFill>
              <a:schemeClr val="bg1"/>
            </a:solidFill>
            <a:ln w="38100">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Diamond 6"/>
            <p:cNvSpPr/>
            <p:nvPr/>
          </p:nvSpPr>
          <p:spPr>
            <a:xfrm>
              <a:off x="92955" y="107475"/>
              <a:ext cx="1198571" cy="1231553"/>
            </a:xfrm>
            <a:prstGeom prst="diamond">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직사각형 39"/>
            <p:cNvSpPr/>
            <p:nvPr/>
          </p:nvSpPr>
          <p:spPr>
            <a:xfrm>
              <a:off x="409758" y="196654"/>
              <a:ext cx="528482" cy="1074078"/>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三</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4" name="TextBox 10"/>
            <p:cNvSpPr txBox="1"/>
            <p:nvPr/>
          </p:nvSpPr>
          <p:spPr bwMode="auto">
            <a:xfrm>
              <a:off x="1554751" y="273761"/>
              <a:ext cx="6229481" cy="107407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免試生查詢系統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grpSp>
        <p:nvGrpSpPr>
          <p:cNvPr id="16" name="群組 15"/>
          <p:cNvGrpSpPr/>
          <p:nvPr/>
        </p:nvGrpSpPr>
        <p:grpSpPr>
          <a:xfrm>
            <a:off x="892017" y="2187642"/>
            <a:ext cx="10058400" cy="4345619"/>
            <a:chOff x="892017" y="2187642"/>
            <a:chExt cx="10058400" cy="4345619"/>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17" y="2187642"/>
              <a:ext cx="10058400" cy="4345619"/>
            </a:xfrm>
            <a:prstGeom prst="rect">
              <a:avLst/>
            </a:prstGeom>
            <a:ln w="28575">
              <a:solidFill>
                <a:srgbClr val="0033CC"/>
              </a:solidFill>
            </a:ln>
          </p:spPr>
        </p:pic>
        <p:sp>
          <p:nvSpPr>
            <p:cNvPr id="15" name="矩形 14"/>
            <p:cNvSpPr/>
            <p:nvPr/>
          </p:nvSpPr>
          <p:spPr>
            <a:xfrm>
              <a:off x="2017643" y="4790661"/>
              <a:ext cx="2912166" cy="33793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矩形 16"/>
          <p:cNvSpPr/>
          <p:nvPr/>
        </p:nvSpPr>
        <p:spPr>
          <a:xfrm>
            <a:off x="1104190" y="3782517"/>
            <a:ext cx="943270" cy="3422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4467782" y="5452291"/>
            <a:ext cx="2867295" cy="3422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93</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3187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92956" y="107475"/>
            <a:ext cx="2638800" cy="426511"/>
            <a:chOff x="92955" y="107475"/>
            <a:chExt cx="8589132" cy="1240364"/>
          </a:xfrm>
        </p:grpSpPr>
        <p:sp>
          <p:nvSpPr>
            <p:cNvPr id="6" name="Pentagon 4"/>
            <p:cNvSpPr/>
            <p:nvPr/>
          </p:nvSpPr>
          <p:spPr>
            <a:xfrm>
              <a:off x="725208" y="322335"/>
              <a:ext cx="7956879" cy="969727"/>
            </a:xfrm>
            <a:prstGeom prst="homePlate">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196654"/>
              <a:ext cx="528482" cy="1074078"/>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三</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229481" cy="107407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免試生查詢系統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sp>
        <p:nvSpPr>
          <p:cNvPr id="11" name="Rectangle 3"/>
          <p:cNvSpPr/>
          <p:nvPr/>
        </p:nvSpPr>
        <p:spPr>
          <a:xfrm rot="16200000">
            <a:off x="7162923" y="-3482322"/>
            <a:ext cx="523219" cy="8110335"/>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矩形 11"/>
          <p:cNvSpPr/>
          <p:nvPr/>
        </p:nvSpPr>
        <p:spPr>
          <a:xfrm>
            <a:off x="3369365" y="376765"/>
            <a:ext cx="8110333"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110/6/1</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10:00</a:t>
            </a:r>
            <a:r>
              <a:rPr lang="zh-TW" altLang="en-US" sz="2200" b="1" dirty="0">
                <a:solidFill>
                  <a:srgbClr val="C00000"/>
                </a:solidFill>
                <a:latin typeface="微軟正黑體" panose="020B0604030504040204" pitchFamily="34" charset="-120"/>
                <a:ea typeface="微軟正黑體" panose="020B0604030504040204" pitchFamily="34" charset="-120"/>
              </a:rPr>
              <a:t>成績查詢 </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不含國中教育會考及志願序積分</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663417" y="540328"/>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、成績查詢</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4" name="Rectangle 3"/>
          <p:cNvSpPr/>
          <p:nvPr/>
        </p:nvSpPr>
        <p:spPr>
          <a:xfrm rot="16200000">
            <a:off x="7456368" y="-3164726"/>
            <a:ext cx="523219" cy="8697224"/>
          </a:xfrm>
          <a:prstGeom prst="rect">
            <a:avLst/>
          </a:prstGeom>
          <a:solidFill>
            <a:srgbClr val="FBCE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矩形 15"/>
          <p:cNvSpPr/>
          <p:nvPr/>
        </p:nvSpPr>
        <p:spPr>
          <a:xfrm>
            <a:off x="3372680" y="1006246"/>
            <a:ext cx="8832572"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110/6/4</a:t>
            </a:r>
            <a:r>
              <a:rPr lang="zh-TW" altLang="en-US" sz="2200" b="1" dirty="0" smtClean="0">
                <a:solidFill>
                  <a:srgbClr val="C00000"/>
                </a:solidFill>
                <a:latin typeface="微軟正黑體" panose="020B0604030504040204" pitchFamily="34" charset="-120"/>
                <a:ea typeface="微軟正黑體" panose="020B0604030504040204" pitchFamily="34" charset="-120"/>
              </a:rPr>
              <a:t>（五）</a:t>
            </a:r>
            <a:r>
              <a:rPr lang="en-US" altLang="zh-TW" sz="2200" b="1" dirty="0" smtClean="0">
                <a:solidFill>
                  <a:srgbClr val="C00000"/>
                </a:solidFill>
                <a:latin typeface="微軟正黑體" panose="020B0604030504040204" pitchFamily="34" charset="-120"/>
                <a:ea typeface="微軟正黑體" panose="020B0604030504040204" pitchFamily="34" charset="-120"/>
              </a:rPr>
              <a:t>15:00</a:t>
            </a:r>
            <a:r>
              <a:rPr lang="zh-TW" altLang="en-US" sz="2200" b="1" dirty="0">
                <a:solidFill>
                  <a:srgbClr val="C00000"/>
                </a:solidFill>
                <a:latin typeface="微軟正黑體" panose="020B0604030504040204" pitchFamily="34" charset="-120"/>
                <a:ea typeface="微軟正黑體" panose="020B0604030504040204" pitchFamily="34" charset="-120"/>
              </a:rPr>
              <a:t>成績查詢 </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r>
              <a:rPr lang="zh-TW" altLang="en-US" sz="2200" b="1" dirty="0" smtClean="0">
                <a:solidFill>
                  <a:srgbClr val="C00000"/>
                </a:solidFill>
                <a:latin typeface="微軟正黑體" panose="020B0604030504040204" pitchFamily="34" charset="-120"/>
                <a:ea typeface="微軟正黑體" panose="020B0604030504040204" pitchFamily="34" charset="-120"/>
              </a:rPr>
              <a:t>含國中教育會考，但不含志願序積分</a:t>
            </a:r>
            <a:r>
              <a:rPr lang="en-US" altLang="zh-TW" sz="2200" b="1" dirty="0" smtClean="0">
                <a:solidFill>
                  <a:srgbClr val="C00000"/>
                </a:solidFill>
                <a:latin typeface="微軟正黑體" panose="020B0604030504040204" pitchFamily="34" charset="-120"/>
                <a:ea typeface="微軟正黑體" panose="020B0604030504040204" pitchFamily="34" charset="-120"/>
              </a:rPr>
              <a:t>)</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17" name="Rectangle 16"/>
          <p:cNvSpPr>
            <a:spLocks noChangeArrowheads="1"/>
          </p:cNvSpPr>
          <p:nvPr/>
        </p:nvSpPr>
        <p:spPr bwMode="auto">
          <a:xfrm>
            <a:off x="190286" y="1451739"/>
            <a:ext cx="5337314" cy="66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algn="just"/>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審查狀態</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通過</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之免試生</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可查詢成績</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可列印</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出不含國中教育會考及含國中教育會考成績單</a:t>
            </a:r>
            <a:endPar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6"/>
          <p:cNvSpPr>
            <a:spLocks noChangeArrowheads="1"/>
          </p:cNvSpPr>
          <p:nvPr/>
        </p:nvSpPr>
        <p:spPr bwMode="auto">
          <a:xfrm>
            <a:off x="6482225" y="1447386"/>
            <a:ext cx="5466594" cy="66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algn="just"/>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審查狀態</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不通過</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之免試生</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系統不產出成績單，顯示不通過之原因</a:t>
            </a:r>
            <a:endPar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t="11859" b="4430"/>
          <a:stretch/>
        </p:blipFill>
        <p:spPr>
          <a:xfrm>
            <a:off x="709115" y="2177693"/>
            <a:ext cx="4299655" cy="4587320"/>
          </a:xfrm>
          <a:prstGeom prst="rect">
            <a:avLst/>
          </a:prstGeom>
          <a:ln w="28575">
            <a:solidFill>
              <a:srgbClr val="0033CC"/>
            </a:solidFill>
          </a:ln>
        </p:spPr>
      </p:pic>
      <p:sp>
        <p:nvSpPr>
          <p:cNvPr id="19" name="矩形 18"/>
          <p:cNvSpPr/>
          <p:nvPr/>
        </p:nvSpPr>
        <p:spPr>
          <a:xfrm>
            <a:off x="1251506" y="2196548"/>
            <a:ext cx="318878" cy="1789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2256183" y="3326355"/>
            <a:ext cx="1381539" cy="2020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2378765" y="5085441"/>
            <a:ext cx="1497496" cy="2021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b="14618"/>
          <a:stretch/>
        </p:blipFill>
        <p:spPr>
          <a:xfrm>
            <a:off x="5551162" y="2286000"/>
            <a:ext cx="6278314" cy="1381540"/>
          </a:xfrm>
          <a:prstGeom prst="rect">
            <a:avLst/>
          </a:prstGeom>
          <a:ln w="28575">
            <a:solidFill>
              <a:srgbClr val="0033CC"/>
            </a:solidFill>
          </a:ln>
        </p:spPr>
      </p:pic>
      <p:pic>
        <p:nvPicPr>
          <p:cNvPr id="15" name="圖片 14"/>
          <p:cNvPicPr>
            <a:picLocks noChangeAspect="1"/>
          </p:cNvPicPr>
          <p:nvPr/>
        </p:nvPicPr>
        <p:blipFill rotWithShape="1">
          <a:blip r:embed="rId5">
            <a:extLst>
              <a:ext uri="{28A0092B-C50C-407E-A947-70E740481C1C}">
                <a14:useLocalDpi xmlns:a14="http://schemas.microsoft.com/office/drawing/2010/main" val="0"/>
              </a:ext>
            </a:extLst>
          </a:blip>
          <a:srcRect b="10331"/>
          <a:stretch/>
        </p:blipFill>
        <p:spPr>
          <a:xfrm>
            <a:off x="5547478" y="3870062"/>
            <a:ext cx="6278400" cy="1566645"/>
          </a:xfrm>
          <a:prstGeom prst="rect">
            <a:avLst/>
          </a:prstGeom>
          <a:ln w="28575">
            <a:solidFill>
              <a:srgbClr val="0033CC"/>
            </a:solidFill>
          </a:ln>
        </p:spPr>
      </p:pic>
      <p:sp>
        <p:nvSpPr>
          <p:cNvPr id="22" name="矩形 21"/>
          <p:cNvSpPr/>
          <p:nvPr/>
        </p:nvSpPr>
        <p:spPr>
          <a:xfrm>
            <a:off x="6241774" y="2330570"/>
            <a:ext cx="457200" cy="2138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6324601" y="3884791"/>
            <a:ext cx="457200" cy="2138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94</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148436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92956" y="107475"/>
            <a:ext cx="2638800" cy="426511"/>
            <a:chOff x="92955" y="107475"/>
            <a:chExt cx="8589132" cy="1240364"/>
          </a:xfrm>
        </p:grpSpPr>
        <p:sp>
          <p:nvSpPr>
            <p:cNvPr id="6" name="Pentagon 4"/>
            <p:cNvSpPr/>
            <p:nvPr/>
          </p:nvSpPr>
          <p:spPr>
            <a:xfrm>
              <a:off x="725208" y="322335"/>
              <a:ext cx="7956879" cy="969727"/>
            </a:xfrm>
            <a:prstGeom prst="homePlate">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B0DCEE"/>
            </a:solidFill>
            <a:ln>
              <a:solidFill>
                <a:srgbClr val="B0DC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196654"/>
              <a:ext cx="528482" cy="1074078"/>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b="1" dirty="0" smtClean="0">
                  <a:solidFill>
                    <a:schemeClr val="bg1"/>
                  </a:solidFill>
                  <a:latin typeface="微軟正黑體" panose="020B0604030504040204" pitchFamily="34" charset="-120"/>
                  <a:ea typeface="微軟正黑體" panose="020B0604030504040204" pitchFamily="34" charset="-120"/>
                  <a:cs typeface="Arial" pitchFamily="34" charset="0"/>
                </a:rPr>
                <a:t>三</a:t>
              </a:r>
              <a:r>
                <a:rPr lang="en-US" altLang="ko-KR"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229481" cy="107407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b="1" dirty="0" smtClean="0">
                  <a:latin typeface="微軟正黑體" panose="020B0604030504040204" pitchFamily="34" charset="-120"/>
                  <a:ea typeface="微軟正黑體" panose="020B0604030504040204" pitchFamily="34" charset="-120"/>
                  <a:cs typeface="Arial" pitchFamily="34" charset="0"/>
                </a:rPr>
                <a:t>免試生查詢系統</a:t>
              </a:r>
              <a:endParaRPr lang="en-US" altLang="ko-KR" b="1" dirty="0">
                <a:latin typeface="微軟正黑體" panose="020B0604030504040204" pitchFamily="34" charset="-120"/>
                <a:ea typeface="微軟正黑體" panose="020B0604030504040204" pitchFamily="34" charset="-120"/>
                <a:cs typeface="Arial" pitchFamily="34" charset="0"/>
              </a:endParaRPr>
            </a:p>
          </p:txBody>
        </p:sp>
      </p:grpSp>
      <p:sp>
        <p:nvSpPr>
          <p:cNvPr id="11" name="Rectangle 3"/>
          <p:cNvSpPr/>
          <p:nvPr/>
        </p:nvSpPr>
        <p:spPr>
          <a:xfrm rot="16200000">
            <a:off x="5813756" y="-716686"/>
            <a:ext cx="523219" cy="3235043"/>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矩形 11"/>
          <p:cNvSpPr/>
          <p:nvPr/>
        </p:nvSpPr>
        <p:spPr>
          <a:xfrm>
            <a:off x="4466325" y="704754"/>
            <a:ext cx="3226562" cy="430887"/>
          </a:xfrm>
          <a:prstGeom prst="rect">
            <a:avLst/>
          </a:prstGeom>
        </p:spPr>
        <p:txBody>
          <a:bodyPr wrap="square">
            <a:spAutoFit/>
          </a:bodyPr>
          <a:lstStyle/>
          <a:p>
            <a:pPr>
              <a:spcBef>
                <a:spcPct val="0"/>
              </a:spcBef>
            </a:pPr>
            <a:r>
              <a:rPr lang="en-US" altLang="zh-TW" sz="2200" b="1" dirty="0" smtClean="0">
                <a:solidFill>
                  <a:srgbClr val="C00000"/>
                </a:solidFill>
                <a:latin typeface="微軟正黑體" panose="020B0604030504040204" pitchFamily="34" charset="-120"/>
                <a:ea typeface="微軟正黑體" panose="020B0604030504040204" pitchFamily="34" charset="-120"/>
              </a:rPr>
              <a:t>110/6/10</a:t>
            </a:r>
            <a:r>
              <a:rPr lang="zh-TW" altLang="en-US" sz="2200" b="1" dirty="0" smtClean="0">
                <a:solidFill>
                  <a:srgbClr val="C00000"/>
                </a:solidFill>
                <a:latin typeface="微軟正黑體" panose="020B0604030504040204" pitchFamily="34" charset="-120"/>
                <a:ea typeface="微軟正黑體" panose="020B0604030504040204" pitchFamily="34" charset="-120"/>
              </a:rPr>
              <a:t>（四）</a:t>
            </a:r>
            <a:r>
              <a:rPr lang="en-US" altLang="zh-TW" sz="2200" b="1" dirty="0" smtClean="0">
                <a:solidFill>
                  <a:srgbClr val="C00000"/>
                </a:solidFill>
                <a:latin typeface="微軟正黑體" panose="020B0604030504040204" pitchFamily="34" charset="-120"/>
                <a:ea typeface="微軟正黑體" panose="020B0604030504040204" pitchFamily="34" charset="-120"/>
              </a:rPr>
              <a:t>9:00</a:t>
            </a:r>
            <a:r>
              <a:rPr lang="zh-TW" altLang="en-US" sz="2200" b="1" dirty="0" smtClean="0">
                <a:solidFill>
                  <a:srgbClr val="C00000"/>
                </a:solidFill>
                <a:latin typeface="微軟正黑體" panose="020B0604030504040204" pitchFamily="34" charset="-120"/>
                <a:ea typeface="微軟正黑體" panose="020B0604030504040204" pitchFamily="34" charset="-120"/>
              </a:rPr>
              <a:t>起</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663417" y="540328"/>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4</a:t>
            </a:r>
            <a:r>
              <a:rPr lang="zh-TW" altLang="en-US" sz="3600" b="1" dirty="0" smtClean="0">
                <a:solidFill>
                  <a:srgbClr val="0033CC"/>
                </a:solidFill>
                <a:latin typeface="微軟正黑體" panose="020B0604030504040204" pitchFamily="34" charset="-120"/>
                <a:ea typeface="微軟正黑體" panose="020B0604030504040204" pitchFamily="34" charset="-120"/>
              </a:rPr>
              <a:t>、分發結果查詢</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4" name="Rectangle 16"/>
          <p:cNvSpPr>
            <a:spLocks noChangeArrowheads="1"/>
          </p:cNvSpPr>
          <p:nvPr/>
        </p:nvSpPr>
        <p:spPr bwMode="auto">
          <a:xfrm>
            <a:off x="663417" y="1214881"/>
            <a:ext cx="6856403" cy="97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buFont typeface="Wingdings" panose="05000000000000000000" pitchFamily="2" charset="2"/>
              <a:buChar char="Ø"/>
            </a:pP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分發結果：錄取之校科</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、未錄取之原因</a:t>
            </a:r>
            <a:endPar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Ø"/>
            </a:pP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若錄取第</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志願序，其第</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志願序以後僅顯示志願序</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反灰</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buFont typeface="Wingdings" panose="05000000000000000000" pitchFamily="2" charset="2"/>
              <a:buChar char="Ø"/>
            </a:pP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若未錄取，分發結果顯示「未錄取，未達錄取標準」</a:t>
            </a:r>
            <a:endPar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139" t="25920"/>
          <a:stretch/>
        </p:blipFill>
        <p:spPr>
          <a:xfrm>
            <a:off x="341217" y="2253443"/>
            <a:ext cx="5580000" cy="4372225"/>
          </a:xfrm>
          <a:prstGeom prst="rect">
            <a:avLst/>
          </a:prstGeom>
          <a:ln w="28575">
            <a:solidFill>
              <a:srgbClr val="0033CC"/>
            </a:solidFill>
          </a:ln>
        </p:spPr>
      </p:pic>
      <p:pic>
        <p:nvPicPr>
          <p:cNvPr id="15" name="圖片 14"/>
          <p:cNvPicPr>
            <a:picLocks noChangeAspect="1"/>
          </p:cNvPicPr>
          <p:nvPr/>
        </p:nvPicPr>
        <p:blipFill rotWithShape="1">
          <a:blip r:embed="rId4">
            <a:extLst>
              <a:ext uri="{28A0092B-C50C-407E-A947-70E740481C1C}">
                <a14:useLocalDpi xmlns:a14="http://schemas.microsoft.com/office/drawing/2010/main" val="0"/>
              </a:ext>
            </a:extLst>
          </a:blip>
          <a:srcRect l="1373" t="21739" r="2425" b="7681"/>
          <a:stretch/>
        </p:blipFill>
        <p:spPr>
          <a:xfrm>
            <a:off x="6075365" y="2253443"/>
            <a:ext cx="5580000" cy="4372225"/>
          </a:xfrm>
          <a:prstGeom prst="rect">
            <a:avLst/>
          </a:prstGeom>
          <a:ln w="28575">
            <a:solidFill>
              <a:srgbClr val="0033CC"/>
            </a:solidFill>
          </a:ln>
        </p:spPr>
      </p:pic>
      <p:sp>
        <p:nvSpPr>
          <p:cNvPr id="16" name="矩形 15"/>
          <p:cNvSpPr/>
          <p:nvPr/>
        </p:nvSpPr>
        <p:spPr>
          <a:xfrm>
            <a:off x="1391478" y="2342381"/>
            <a:ext cx="526774" cy="2716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352649" y="5373816"/>
            <a:ext cx="5471681" cy="7288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10624930" y="5612662"/>
            <a:ext cx="904461" cy="8676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7156174" y="2305879"/>
            <a:ext cx="536713"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95</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721879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92956" y="107475"/>
            <a:ext cx="4122783" cy="603038"/>
            <a:chOff x="92955" y="107475"/>
            <a:chExt cx="8589132" cy="1256326"/>
          </a:xfrm>
        </p:grpSpPr>
        <p:sp>
          <p:nvSpPr>
            <p:cNvPr id="5"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직사각형 39"/>
            <p:cNvSpPr/>
            <p:nvPr/>
          </p:nvSpPr>
          <p:spPr>
            <a:xfrm>
              <a:off x="409759" y="188675"/>
              <a:ext cx="528481" cy="1090041"/>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28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28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9" name="TextBox 10"/>
            <p:cNvSpPr txBox="1"/>
            <p:nvPr/>
          </p:nvSpPr>
          <p:spPr bwMode="auto">
            <a:xfrm>
              <a:off x="1554751" y="273762"/>
              <a:ext cx="6505155" cy="1090039"/>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8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2800" b="1" dirty="0">
                <a:latin typeface="微軟正黑體" panose="020B0604030504040204" pitchFamily="34" charset="-120"/>
                <a:ea typeface="微軟正黑體" panose="020B0604030504040204" pitchFamily="34" charset="-120"/>
                <a:cs typeface="Arial" pitchFamily="34" charset="0"/>
              </a:endParaRPr>
            </a:p>
          </p:txBody>
        </p:sp>
      </p:grpSp>
      <p:pic>
        <p:nvPicPr>
          <p:cNvPr id="10" name="圖片 9"/>
          <p:cNvPicPr>
            <a:picLocks noChangeAspect="1"/>
          </p:cNvPicPr>
          <p:nvPr/>
        </p:nvPicPr>
        <p:blipFill rotWithShape="1">
          <a:blip r:embed="rId3"/>
          <a:srcRect r="494"/>
          <a:stretch/>
        </p:blipFill>
        <p:spPr>
          <a:xfrm>
            <a:off x="4725430" y="1425797"/>
            <a:ext cx="5638263" cy="5296745"/>
          </a:xfrm>
          <a:prstGeom prst="rect">
            <a:avLst/>
          </a:prstGeom>
          <a:ln w="28575">
            <a:solidFill>
              <a:srgbClr val="0033CC"/>
            </a:solidFill>
          </a:ln>
        </p:spPr>
      </p:pic>
      <p:sp>
        <p:nvSpPr>
          <p:cNvPr id="11" name="矩形 10"/>
          <p:cNvSpPr/>
          <p:nvPr/>
        </p:nvSpPr>
        <p:spPr>
          <a:xfrm>
            <a:off x="9798085" y="1934941"/>
            <a:ext cx="565608" cy="1886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矩形 11"/>
          <p:cNvSpPr/>
          <p:nvPr/>
        </p:nvSpPr>
        <p:spPr>
          <a:xfrm>
            <a:off x="6407502" y="3413760"/>
            <a:ext cx="1021084" cy="1200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矩形 12"/>
          <p:cNvSpPr/>
          <p:nvPr/>
        </p:nvSpPr>
        <p:spPr>
          <a:xfrm>
            <a:off x="4745931" y="5779957"/>
            <a:ext cx="1319848" cy="2325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Rectangle 3"/>
          <p:cNvSpPr/>
          <p:nvPr/>
        </p:nvSpPr>
        <p:spPr>
          <a:xfrm rot="16200000">
            <a:off x="7822317" y="-3286713"/>
            <a:ext cx="523219" cy="743118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矩形 16"/>
          <p:cNvSpPr/>
          <p:nvPr/>
        </p:nvSpPr>
        <p:spPr>
          <a:xfrm>
            <a:off x="4327122" y="232796"/>
            <a:ext cx="7560078" cy="430887"/>
          </a:xfrm>
          <a:prstGeom prst="rect">
            <a:avLst/>
          </a:prstGeom>
        </p:spPr>
        <p:txBody>
          <a:bodyPr wrap="square">
            <a:spAutoFit/>
          </a:bodyPr>
          <a:lstStyle/>
          <a:p>
            <a:pPr>
              <a:spcBef>
                <a:spcPct val="0"/>
              </a:spcBef>
            </a:pPr>
            <a:r>
              <a:rPr lang="zh-TW" altLang="en-US" sz="2200" b="1" dirty="0" smtClean="0">
                <a:solidFill>
                  <a:srgbClr val="C00000"/>
                </a:solidFill>
                <a:latin typeface="微軟正黑體" panose="020B0604030504040204" pitchFamily="34" charset="-120"/>
                <a:ea typeface="微軟正黑體" panose="020B0604030504040204" pitchFamily="34" charset="-120"/>
              </a:rPr>
              <a:t>練習版</a:t>
            </a:r>
            <a:r>
              <a:rPr lang="en-US" altLang="zh-TW" sz="2200" b="1" dirty="0" smtClean="0">
                <a:solidFill>
                  <a:srgbClr val="C00000"/>
                </a:solidFill>
                <a:latin typeface="微軟正黑體" panose="020B0604030504040204" pitchFamily="34" charset="-120"/>
                <a:ea typeface="微軟正黑體" panose="020B0604030504040204" pitchFamily="34" charset="-120"/>
              </a:rPr>
              <a:t>:110/5/24</a:t>
            </a:r>
            <a:r>
              <a:rPr lang="zh-TW" altLang="en-US" sz="2200" b="1" dirty="0" smtClean="0">
                <a:solidFill>
                  <a:srgbClr val="C00000"/>
                </a:solidFill>
                <a:latin typeface="微軟正黑體" panose="020B0604030504040204" pitchFamily="34" charset="-120"/>
                <a:ea typeface="微軟正黑體" panose="020B0604030504040204" pitchFamily="34" charset="-120"/>
              </a:rPr>
              <a:t>（一）</a:t>
            </a:r>
            <a:r>
              <a:rPr lang="en-US" altLang="zh-TW" sz="2200" b="1" dirty="0" smtClean="0">
                <a:solidFill>
                  <a:srgbClr val="C00000"/>
                </a:solidFill>
                <a:latin typeface="微軟正黑體" panose="020B0604030504040204" pitchFamily="34" charset="-120"/>
                <a:ea typeface="微軟正黑體" panose="020B0604030504040204" pitchFamily="34" charset="-120"/>
              </a:rPr>
              <a:t>10:00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 </a:t>
            </a:r>
            <a:r>
              <a:rPr lang="en-US" altLang="zh-TW" sz="2200" b="1" dirty="0" smtClean="0">
                <a:solidFill>
                  <a:srgbClr val="C00000"/>
                </a:solidFill>
                <a:latin typeface="微軟正黑體" panose="020B0604030504040204" pitchFamily="34" charset="-120"/>
                <a:ea typeface="微軟正黑體" panose="020B0604030504040204" pitchFamily="34" charset="-120"/>
              </a:rPr>
              <a:t>110/6/1</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17:00</a:t>
            </a:r>
            <a:r>
              <a:rPr lang="zh-TW" altLang="en-US" sz="2200" b="1" dirty="0" smtClean="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18" name="Rectangle 3"/>
          <p:cNvSpPr/>
          <p:nvPr/>
        </p:nvSpPr>
        <p:spPr>
          <a:xfrm rot="16200000">
            <a:off x="7824405" y="-2670851"/>
            <a:ext cx="523219" cy="7431182"/>
          </a:xfrm>
          <a:prstGeom prst="rect">
            <a:avLst/>
          </a:prstGeom>
          <a:solidFill>
            <a:srgbClr val="FBCE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矩形 18"/>
          <p:cNvSpPr/>
          <p:nvPr/>
        </p:nvSpPr>
        <p:spPr>
          <a:xfrm>
            <a:off x="4329210" y="848658"/>
            <a:ext cx="7560078" cy="430887"/>
          </a:xfrm>
          <a:prstGeom prst="rect">
            <a:avLst/>
          </a:prstGeom>
        </p:spPr>
        <p:txBody>
          <a:bodyPr wrap="square">
            <a:spAutoFit/>
          </a:bodyPr>
          <a:lstStyle/>
          <a:p>
            <a:pPr>
              <a:spcBef>
                <a:spcPct val="0"/>
              </a:spcBef>
            </a:pPr>
            <a:r>
              <a:rPr lang="zh-TW" altLang="en-US" sz="2200" b="1" dirty="0" smtClean="0">
                <a:solidFill>
                  <a:srgbClr val="C00000"/>
                </a:solidFill>
                <a:latin typeface="微軟正黑體" panose="020B0604030504040204" pitchFamily="34" charset="-120"/>
                <a:ea typeface="微軟正黑體" panose="020B0604030504040204" pitchFamily="34" charset="-120"/>
              </a:rPr>
              <a:t>正式選填</a:t>
            </a:r>
            <a:r>
              <a:rPr lang="en-US" altLang="zh-TW" sz="2200" b="1" dirty="0" smtClean="0">
                <a:solidFill>
                  <a:srgbClr val="C00000"/>
                </a:solidFill>
                <a:latin typeface="微軟正黑體" panose="020B0604030504040204" pitchFamily="34" charset="-120"/>
                <a:ea typeface="微軟正黑體" panose="020B0604030504040204" pitchFamily="34" charset="-120"/>
              </a:rPr>
              <a:t>110/6/3</a:t>
            </a:r>
            <a:r>
              <a:rPr lang="zh-TW" altLang="en-US" sz="2200" b="1" dirty="0" smtClean="0">
                <a:solidFill>
                  <a:srgbClr val="C00000"/>
                </a:solidFill>
                <a:latin typeface="微軟正黑體" panose="020B0604030504040204" pitchFamily="34" charset="-120"/>
                <a:ea typeface="微軟正黑體" panose="020B0604030504040204" pitchFamily="34" charset="-120"/>
              </a:rPr>
              <a:t>（四）</a:t>
            </a:r>
            <a:r>
              <a:rPr lang="en-US" altLang="zh-TW" sz="2200" b="1" dirty="0" smtClean="0">
                <a:solidFill>
                  <a:srgbClr val="C00000"/>
                </a:solidFill>
                <a:latin typeface="微軟正黑體" panose="020B0604030504040204" pitchFamily="34" charset="-120"/>
                <a:ea typeface="微軟正黑體" panose="020B0604030504040204" pitchFamily="34" charset="-120"/>
              </a:rPr>
              <a:t>10:00</a:t>
            </a:r>
            <a:r>
              <a:rPr lang="zh-TW" altLang="en-US" sz="2200" b="1" dirty="0" smtClean="0">
                <a:solidFill>
                  <a:srgbClr val="C00000"/>
                </a:solidFill>
                <a:latin typeface="微軟正黑體" panose="020B0604030504040204" pitchFamily="34" charset="-120"/>
                <a:ea typeface="微軟正黑體" panose="020B0604030504040204" pitchFamily="34" charset="-120"/>
              </a:rPr>
              <a:t>起至 </a:t>
            </a:r>
            <a:r>
              <a:rPr lang="en-US" altLang="zh-TW" sz="2200" b="1" dirty="0" smtClean="0">
                <a:solidFill>
                  <a:srgbClr val="C00000"/>
                </a:solidFill>
                <a:latin typeface="微軟正黑體" panose="020B0604030504040204" pitchFamily="34" charset="-120"/>
                <a:ea typeface="微軟正黑體" panose="020B0604030504040204" pitchFamily="34" charset="-120"/>
              </a:rPr>
              <a:t>110/6/8</a:t>
            </a:r>
            <a:r>
              <a:rPr lang="zh-TW" altLang="en-US" sz="2200" b="1" dirty="0" smtClean="0">
                <a:solidFill>
                  <a:srgbClr val="C00000"/>
                </a:solidFill>
                <a:latin typeface="微軟正黑體" panose="020B0604030504040204" pitchFamily="34" charset="-120"/>
                <a:ea typeface="微軟正黑體" panose="020B0604030504040204" pitchFamily="34" charset="-120"/>
              </a:rPr>
              <a:t>（二）</a:t>
            </a:r>
            <a:r>
              <a:rPr lang="en-US" altLang="zh-TW" sz="2200" b="1" dirty="0" smtClean="0">
                <a:solidFill>
                  <a:srgbClr val="C00000"/>
                </a:solidFill>
                <a:latin typeface="微軟正黑體" panose="020B0604030504040204" pitchFamily="34" charset="-120"/>
                <a:ea typeface="微軟正黑體" panose="020B0604030504040204" pitchFamily="34" charset="-120"/>
              </a:rPr>
              <a:t>17:00</a:t>
            </a:r>
            <a:r>
              <a:rPr lang="zh-TW" altLang="en-US" sz="2200" b="1" dirty="0" smtClean="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82" y="798051"/>
            <a:ext cx="3255546" cy="6059949"/>
          </a:xfrm>
          <a:prstGeom prst="rect">
            <a:avLst/>
          </a:prstGeom>
        </p:spPr>
      </p:pic>
      <p:sp>
        <p:nvSpPr>
          <p:cNvPr id="2" name="矩形 1"/>
          <p:cNvSpPr/>
          <p:nvPr/>
        </p:nvSpPr>
        <p:spPr>
          <a:xfrm>
            <a:off x="5773666" y="5707067"/>
            <a:ext cx="1671145"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考生作業系統</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0080889" y="3997937"/>
            <a:ext cx="1933902" cy="61610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五專優免網路選填登記志願系統</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3"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96</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964682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b="7770"/>
          <a:stretch/>
        </p:blipFill>
        <p:spPr>
          <a:xfrm>
            <a:off x="3601374" y="3211957"/>
            <a:ext cx="5934354" cy="3389140"/>
          </a:xfrm>
          <a:prstGeom prst="rect">
            <a:avLst/>
          </a:prstGeom>
          <a:ln w="28575">
            <a:solidFill>
              <a:srgbClr val="0033CC"/>
            </a:solidFill>
          </a:ln>
        </p:spPr>
      </p:pic>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1" name="矩形 10"/>
          <p:cNvSpPr/>
          <p:nvPr/>
        </p:nvSpPr>
        <p:spPr>
          <a:xfrm>
            <a:off x="4441372" y="4966571"/>
            <a:ext cx="4214948" cy="15038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1</a:t>
            </a:r>
            <a:r>
              <a:rPr lang="zh-TW" altLang="en-US" sz="3600" b="1" dirty="0" smtClean="0">
                <a:solidFill>
                  <a:srgbClr val="0033CC"/>
                </a:solidFill>
                <a:latin typeface="微軟正黑體" panose="020B0604030504040204" pitchFamily="34" charset="-120"/>
                <a:ea typeface="微軟正黑體" panose="020B0604030504040204" pitchFamily="34" charset="-120"/>
              </a:rPr>
              <a:t>、系統登入</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2"/>
          <p:cNvSpPr>
            <a:spLocks noGrp="1"/>
          </p:cNvSpPr>
          <p:nvPr>
            <p:ph idx="1"/>
          </p:nvPr>
        </p:nvSpPr>
        <p:spPr>
          <a:xfrm>
            <a:off x="1143495" y="1163240"/>
            <a:ext cx="9580827" cy="2288966"/>
          </a:xfrm>
        </p:spPr>
        <p:txBody>
          <a:bodyPr rtlCol="0">
            <a:noAutofit/>
          </a:bodyPr>
          <a:lstStyle/>
          <a:p>
            <a:pPr marL="0" indent="0" fontAlgn="auto">
              <a:lnSpc>
                <a:spcPct val="100000"/>
              </a:lnSpc>
              <a:spcBef>
                <a:spcPts val="0"/>
              </a:spcBef>
              <a:buNone/>
              <a:defRPr/>
            </a:pPr>
            <a:r>
              <a:rPr lang="zh-TW" altLang="en-US" b="1" dirty="0" smtClean="0">
                <a:solidFill>
                  <a:srgbClr val="0070C0"/>
                </a:solidFill>
                <a:latin typeface="微軟正黑體" panose="020B0604030504040204" pitchFamily="34" charset="-120"/>
                <a:ea typeface="微軟正黑體" panose="020B0604030504040204" pitchFamily="34" charset="-120"/>
              </a:rPr>
              <a:t>進入選填登記志願系統</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0"/>
              </a:spcBef>
              <a:buFont typeface="Arial" panose="020B0604020202020204" pitchFamily="34" charset="0"/>
              <a:buNone/>
              <a:defRPr/>
            </a:pPr>
            <a:r>
              <a:rPr lang="zh-TW" altLang="en-US" sz="2400" b="1" dirty="0" smtClean="0">
                <a:latin typeface="微軟正黑體" panose="020B0604030504040204" pitchFamily="34" charset="-120"/>
                <a:ea typeface="微軟正黑體" panose="020B0604030504040204" pitchFamily="34" charset="-120"/>
              </a:rPr>
              <a:t>登入</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輸入身分證統一編號</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居留證號或入出境許可證統一證號</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355600" indent="0">
              <a:lnSpc>
                <a:spcPct val="100000"/>
              </a:lnSpc>
              <a:spcBef>
                <a:spcPts val="0"/>
              </a:spcBef>
              <a:buNone/>
              <a:defRPr/>
            </a:pP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輸入出生年月日</a:t>
            </a:r>
            <a:r>
              <a:rPr lang="en-US" altLang="zh-TW"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(6</a:t>
            </a:r>
            <a:r>
              <a:rPr lang="zh-TW" altLang="en-US" sz="24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24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endParaRPr>
          </a:p>
          <a:p>
            <a:pPr marL="355600" indent="0" fontAlgn="auto">
              <a:lnSpc>
                <a:spcPct val="100000"/>
              </a:lnSpc>
              <a:spcBef>
                <a:spcPts val="0"/>
              </a:spcBef>
              <a:buFont typeface="Arial" panose="020B0604020202020204" pitchFamily="34" charset="0"/>
              <a:buNone/>
              <a:defRPr/>
            </a:pPr>
            <a:r>
              <a:rPr lang="zh-TW" altLang="en-US" sz="2400"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輸入預設通行碼</a:t>
            </a:r>
            <a:endParaRPr lang="en-US" altLang="zh-TW"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endParaRPr>
          </a:p>
          <a:p>
            <a:pPr marL="355600" indent="0" fontAlgn="auto">
              <a:lnSpc>
                <a:spcPct val="100000"/>
              </a:lnSpc>
              <a:spcBef>
                <a:spcPts val="0"/>
              </a:spcBef>
              <a:buFont typeface="Arial" panose="020B0604020202020204" pitchFamily="34" charset="0"/>
              <a:buNone/>
              <a:defRPr/>
            </a:pPr>
            <a:r>
              <a:rPr lang="en-US" altLang="zh-TW" sz="2400" b="1" dirty="0">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首次登入請先使用預設通行碼</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身分證後</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出生月日</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2400" b="1" dirty="0" smtClean="0">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a:t>
            </a:r>
          </a:p>
          <a:p>
            <a:pPr marL="355600" indent="0" fontAlgn="auto">
              <a:lnSpc>
                <a:spcPct val="100000"/>
              </a:lnSpc>
              <a:spcBef>
                <a:spcPts val="0"/>
              </a:spcBef>
              <a:buFont typeface="Arial" panose="020B0604020202020204" pitchFamily="34" charset="0"/>
              <a:buNone/>
              <a:defRPr/>
            </a:pPr>
            <a:r>
              <a:rPr lang="en-US" altLang="zh-TW" sz="2400" b="1" dirty="0" smtClean="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驗證碼</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p:txBody>
      </p:sp>
      <p:grpSp>
        <p:nvGrpSpPr>
          <p:cNvPr id="16" name="群組 15"/>
          <p:cNvGrpSpPr/>
          <p:nvPr/>
        </p:nvGrpSpPr>
        <p:grpSpPr>
          <a:xfrm rot="873646">
            <a:off x="795580" y="3568670"/>
            <a:ext cx="1427795" cy="2722015"/>
            <a:chOff x="4962336" y="851934"/>
            <a:chExt cx="2040464" cy="3808371"/>
          </a:xfrm>
        </p:grpSpPr>
        <p:grpSp>
          <p:nvGrpSpPr>
            <p:cNvPr id="17" name="Group 24">
              <a:extLst>
                <a:ext uri="{FF2B5EF4-FFF2-40B4-BE49-F238E27FC236}">
                  <a16:creationId xmlns:a16="http://schemas.microsoft.com/office/drawing/2014/main" id="{7CE41AB9-0B82-44E3-B68B-FDD78E308CED}"/>
                </a:ext>
              </a:extLst>
            </p:cNvPr>
            <p:cNvGrpSpPr/>
            <p:nvPr/>
          </p:nvGrpSpPr>
          <p:grpSpPr>
            <a:xfrm rot="20703830">
              <a:off x="4962336" y="851934"/>
              <a:ext cx="2040464" cy="3808371"/>
              <a:chOff x="3501573" y="3178068"/>
              <a:chExt cx="1340594" cy="2737840"/>
            </a:xfrm>
          </p:grpSpPr>
          <p:sp>
            <p:nvSpPr>
              <p:cNvPr id="23" name="Freeform: Shape 25">
                <a:extLst>
                  <a:ext uri="{FF2B5EF4-FFF2-40B4-BE49-F238E27FC236}">
                    <a16:creationId xmlns:a16="http://schemas.microsoft.com/office/drawing/2014/main" id="{F88873E8-C7AE-4389-ADFA-468BD99D57C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22F40C01-EC64-45DE-9ABA-479C367A680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D28CAD5C-9490-4B5D-B6C4-D2031429C7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84424811-4BD6-4766-A6FC-79F0EC6E3FB1}"/>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F18B538C-5F8E-4141-959A-C41B6C0D5FD7}"/>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336AB7D1-B558-4679-813F-36AAA6B505FC}"/>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29" name="Group 31">
                <a:extLst>
                  <a:ext uri="{FF2B5EF4-FFF2-40B4-BE49-F238E27FC236}">
                    <a16:creationId xmlns:a16="http://schemas.microsoft.com/office/drawing/2014/main" id="{C34BB56B-79FA-456E-B647-F33BC0A7D81C}"/>
                  </a:ext>
                </a:extLst>
              </p:cNvPr>
              <p:cNvGrpSpPr/>
              <p:nvPr/>
            </p:nvGrpSpPr>
            <p:grpSpPr>
              <a:xfrm>
                <a:off x="4088523" y="5635852"/>
                <a:ext cx="156199" cy="173080"/>
                <a:chOff x="6768665" y="6038214"/>
                <a:chExt cx="133536" cy="147968"/>
              </a:xfrm>
            </p:grpSpPr>
            <p:sp>
              <p:nvSpPr>
                <p:cNvPr id="33" name="Oval 35">
                  <a:extLst>
                    <a:ext uri="{FF2B5EF4-FFF2-40B4-BE49-F238E27FC236}">
                      <a16:creationId xmlns:a16="http://schemas.microsoft.com/office/drawing/2014/main" id="{99A2DEB0-C294-47B6-B636-CB3585E30917}"/>
                    </a:ext>
                  </a:extLst>
                </p:cNvPr>
                <p:cNvSpPr/>
                <p:nvPr/>
              </p:nvSpPr>
              <p:spPr>
                <a:xfrm>
                  <a:off x="6768665" y="6038214"/>
                  <a:ext cx="133536"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6">
                  <a:extLst>
                    <a:ext uri="{FF2B5EF4-FFF2-40B4-BE49-F238E27FC236}">
                      <a16:creationId xmlns:a16="http://schemas.microsoft.com/office/drawing/2014/main" id="{CA825310-956C-401C-9CFC-8057C6CA4492}"/>
                    </a:ext>
                  </a:extLst>
                </p:cNvPr>
                <p:cNvSpPr/>
                <p:nvPr/>
              </p:nvSpPr>
              <p:spPr>
                <a:xfrm>
                  <a:off x="6802088" y="6071634"/>
                  <a:ext cx="71904"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32">
                <a:extLst>
                  <a:ext uri="{FF2B5EF4-FFF2-40B4-BE49-F238E27FC236}">
                    <a16:creationId xmlns:a16="http://schemas.microsoft.com/office/drawing/2014/main" id="{7D743BC3-0A34-4698-AFFD-E0FCDE7D6B33}"/>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1" name="Rectangle: Rounded Corners 33">
                <a:extLst>
                  <a:ext uri="{FF2B5EF4-FFF2-40B4-BE49-F238E27FC236}">
                    <a16:creationId xmlns:a16="http://schemas.microsoft.com/office/drawing/2014/main" id="{1E8E65F1-81B7-4570-B544-C403821DF7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4">
                <a:extLst>
                  <a:ext uri="{FF2B5EF4-FFF2-40B4-BE49-F238E27FC236}">
                    <a16:creationId xmlns:a16="http://schemas.microsoft.com/office/drawing/2014/main" id="{D9FDE41C-1E15-4710-A536-818D89F3BEEF}"/>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icture Placeholder 2">
              <a:extLst>
                <a:ext uri="{FF2B5EF4-FFF2-40B4-BE49-F238E27FC236}">
                  <a16:creationId xmlns:a16="http://schemas.microsoft.com/office/drawing/2014/main" id="{580C7545-90AC-4A60-96DA-F91A324F4C1A}"/>
                </a:ext>
              </a:extLst>
            </p:cNvPr>
            <p:cNvSpPr txBox="1">
              <a:spLocks/>
            </p:cNvSpPr>
            <p:nvPr/>
          </p:nvSpPr>
          <p:spPr>
            <a:xfrm rot="20700000">
              <a:off x="5169390" y="1425075"/>
              <a:ext cx="1664534" cy="2759045"/>
            </a:xfrm>
            <a:prstGeom prst="rect">
              <a:avLst/>
            </a:prstGeom>
            <a:solidFill>
              <a:schemeClr val="accent1">
                <a:lumMod val="20000"/>
                <a:lumOff val="80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a:lnSpc>
                  <a:spcPct val="100000"/>
                </a:lnSpc>
                <a:spcBef>
                  <a:spcPts val="0"/>
                </a:spcBef>
              </a:pPr>
              <a:r>
                <a:rPr lang="zh-TW" altLang="en-US" sz="1400" b="1" dirty="0" smtClean="0">
                  <a:solidFill>
                    <a:srgbClr val="C00000"/>
                  </a:solidFill>
                  <a:latin typeface="微軟正黑體" panose="020B0604030504040204" pitchFamily="34" charset="-120"/>
                  <a:ea typeface="微軟正黑體" panose="020B0604030504040204" pitchFamily="34" charset="-120"/>
                </a:rPr>
                <a:t>請勿使用手機</a:t>
              </a:r>
              <a:r>
                <a:rPr lang="zh-TW" altLang="en-US" sz="1400" dirty="0" smtClean="0">
                  <a:solidFill>
                    <a:srgbClr val="C00000"/>
                  </a:solidFill>
                  <a:latin typeface="微軟正黑體" panose="020B0604030504040204" pitchFamily="34" charset="-120"/>
                  <a:ea typeface="微軟正黑體" panose="020B0604030504040204" pitchFamily="34" charset="-120"/>
                </a:rPr>
                <a:t>或</a:t>
              </a:r>
              <a:r>
                <a:rPr lang="zh-TW" altLang="en-US" sz="1400" b="1" dirty="0" smtClean="0">
                  <a:solidFill>
                    <a:srgbClr val="C00000"/>
                  </a:solidFill>
                  <a:latin typeface="微軟正黑體" panose="020B0604030504040204" pitchFamily="34" charset="-120"/>
                  <a:ea typeface="微軟正黑體" panose="020B0604030504040204" pitchFamily="34" charset="-120"/>
                </a:rPr>
                <a:t>平板電腦</a:t>
              </a:r>
              <a:r>
                <a:rPr lang="zh-TW" altLang="en-US" sz="1400" dirty="0" smtClean="0">
                  <a:solidFill>
                    <a:srgbClr val="C00000"/>
                  </a:solidFill>
                  <a:latin typeface="微軟正黑體" panose="020B0604030504040204" pitchFamily="34" charset="-120"/>
                  <a:ea typeface="微軟正黑體" panose="020B0604030504040204" pitchFamily="34" charset="-120"/>
                </a:rPr>
                <a:t>登入使用本招生系統</a:t>
              </a:r>
              <a:endParaRPr lang="en-US" altLang="zh-TW" sz="1400" dirty="0" smtClean="0">
                <a:solidFill>
                  <a:srgbClr val="C00000"/>
                </a:solidFill>
                <a:latin typeface="微軟正黑體" panose="020B0604030504040204" pitchFamily="34" charset="-120"/>
                <a:ea typeface="微軟正黑體" panose="020B0604030504040204" pitchFamily="34" charset="-120"/>
              </a:endParaRPr>
            </a:p>
            <a:p>
              <a:pPr algn="just">
                <a:lnSpc>
                  <a:spcPct val="100000"/>
                </a:lnSpc>
                <a:spcBef>
                  <a:spcPts val="0"/>
                </a:spcBef>
              </a:pPr>
              <a:r>
                <a:rPr lang="zh-TW" altLang="en-US" sz="1400" dirty="0" smtClean="0">
                  <a:solidFill>
                    <a:srgbClr val="C00000"/>
                  </a:solidFill>
                  <a:latin typeface="微軟正黑體" panose="020B0604030504040204" pitchFamily="34" charset="-120"/>
                  <a:ea typeface="微軟正黑體" panose="020B0604030504040204" pitchFamily="34" charset="-120"/>
                </a:rPr>
                <a:t>避免畫面資料不完全</a:t>
              </a:r>
              <a:endParaRPr lang="en-US" altLang="zh-TW" sz="1400" dirty="0" smtClean="0">
                <a:solidFill>
                  <a:srgbClr val="C00000"/>
                </a:solidFill>
                <a:latin typeface="微軟正黑體" panose="020B0604030504040204" pitchFamily="34" charset="-120"/>
                <a:ea typeface="微軟正黑體" panose="020B0604030504040204" pitchFamily="34" charset="-120"/>
              </a:endParaRPr>
            </a:p>
            <a:p>
              <a:pPr algn="just">
                <a:lnSpc>
                  <a:spcPct val="100000"/>
                </a:lnSpc>
                <a:spcBef>
                  <a:spcPts val="0"/>
                </a:spcBef>
              </a:pPr>
              <a:r>
                <a:rPr lang="zh-TW" altLang="en-US" sz="1400" dirty="0" smtClean="0">
                  <a:solidFill>
                    <a:srgbClr val="C00000"/>
                  </a:solidFill>
                  <a:latin typeface="微軟正黑體" panose="020B0604030504040204" pitchFamily="34" charset="-120"/>
                  <a:ea typeface="微軟正黑體" panose="020B0604030504040204" pitchFamily="34" charset="-120"/>
                </a:rPr>
                <a:t>以致漏登資料而影響權益</a:t>
              </a:r>
              <a:endParaRPr lang="ko-KR" altLang="en-US" sz="1400" dirty="0">
                <a:solidFill>
                  <a:srgbClr val="C00000"/>
                </a:solidFill>
                <a:latin typeface="微軟正黑體" panose="020B0604030504040204" pitchFamily="34" charset="-120"/>
              </a:endParaRPr>
            </a:p>
          </p:txBody>
        </p:sp>
      </p:grpSp>
      <p:sp>
        <p:nvSpPr>
          <p:cNvPr id="3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97</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56019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b="11241"/>
          <a:stretch/>
        </p:blipFill>
        <p:spPr>
          <a:xfrm>
            <a:off x="4672323" y="3697830"/>
            <a:ext cx="6836228" cy="3009025"/>
          </a:xfrm>
          <a:prstGeom prst="rect">
            <a:avLst/>
          </a:prstGeom>
          <a:ln w="28575">
            <a:solidFill>
              <a:srgbClr val="0033CC"/>
            </a:solidFill>
          </a:ln>
        </p:spPr>
      </p:pic>
      <p:grpSp>
        <p:nvGrpSpPr>
          <p:cNvPr id="25" name="群組 24"/>
          <p:cNvGrpSpPr/>
          <p:nvPr/>
        </p:nvGrpSpPr>
        <p:grpSpPr>
          <a:xfrm>
            <a:off x="92956" y="107475"/>
            <a:ext cx="2638800" cy="423482"/>
            <a:chOff x="92955" y="107475"/>
            <a:chExt cx="8589132" cy="1231553"/>
          </a:xfrm>
        </p:grpSpPr>
        <p:sp>
          <p:nvSpPr>
            <p:cNvPr id="2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3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31"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2</a:t>
            </a:r>
            <a:r>
              <a:rPr lang="zh-TW" altLang="en-US" sz="3600" b="1" dirty="0" smtClean="0">
                <a:solidFill>
                  <a:srgbClr val="0033CC"/>
                </a:solidFill>
                <a:latin typeface="微軟正黑體" panose="020B0604030504040204" pitchFamily="34" charset="-120"/>
                <a:ea typeface="微軟正黑體" panose="020B0604030504040204" pitchFamily="34" charset="-120"/>
              </a:rPr>
              <a:t>、設定新通行碼</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33" name="矩形 2"/>
          <p:cNvSpPr>
            <a:spLocks noChangeArrowheads="1"/>
          </p:cNvSpPr>
          <p:nvPr/>
        </p:nvSpPr>
        <p:spPr bwMode="auto">
          <a:xfrm>
            <a:off x="461187" y="1262096"/>
            <a:ext cx="3937817" cy="440120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800" b="1" dirty="0">
                <a:latin typeface="微軟正黑體" panose="020B0604030504040204" pitchFamily="34" charset="-120"/>
                <a:ea typeface="微軟正黑體" panose="020B0604030504040204" pitchFamily="34" charset="-120"/>
              </a:rPr>
              <a:t>免試生</a:t>
            </a:r>
            <a:r>
              <a:rPr lang="zh-TW" altLang="en-US" sz="2800" b="1" dirty="0">
                <a:solidFill>
                  <a:srgbClr val="C00000"/>
                </a:solidFill>
                <a:latin typeface="微軟正黑體" panose="020B0604030504040204" pitchFamily="34" charset="-120"/>
                <a:ea typeface="微軟正黑體" panose="020B0604030504040204" pitchFamily="34" charset="-120"/>
              </a:rPr>
              <a:t>首次</a:t>
            </a:r>
            <a:r>
              <a:rPr lang="zh-TW" altLang="en-US" sz="2800" b="1" dirty="0">
                <a:latin typeface="微軟正黑體" panose="020B0604030504040204" pitchFamily="34" charset="-120"/>
                <a:ea typeface="微軟正黑體" panose="020B0604030504040204" pitchFamily="34" charset="-120"/>
              </a:rPr>
              <a:t>上網選填登記志願時，先以</a:t>
            </a:r>
            <a:r>
              <a:rPr lang="zh-TW" altLang="en-US" sz="2800" b="1" dirty="0">
                <a:solidFill>
                  <a:srgbClr val="C00000"/>
                </a:solidFill>
                <a:latin typeface="微軟正黑體" panose="020B0604030504040204" pitchFamily="34" charset="-120"/>
                <a:ea typeface="微軟正黑體" panose="020B0604030504040204" pitchFamily="34" charset="-120"/>
              </a:rPr>
              <a:t>預設</a:t>
            </a:r>
            <a:r>
              <a:rPr lang="zh-TW" altLang="en-US" sz="2800" b="1" dirty="0">
                <a:latin typeface="微軟正黑體" panose="020B0604030504040204" pitchFamily="34" charset="-120"/>
                <a:ea typeface="微軟正黑體" panose="020B0604030504040204" pitchFamily="34" charset="-120"/>
              </a:rPr>
              <a:t>通行碼登入後，須</a:t>
            </a:r>
            <a:r>
              <a:rPr lang="zh-TW" altLang="en-US" sz="2800" b="1" u="sng" dirty="0">
                <a:solidFill>
                  <a:srgbClr val="C00000"/>
                </a:solidFill>
                <a:latin typeface="微軟正黑體" panose="020B0604030504040204" pitchFamily="34" charset="-120"/>
                <a:ea typeface="微軟正黑體" panose="020B0604030504040204" pitchFamily="34" charset="-120"/>
              </a:rPr>
              <a:t>自行設定通行碼</a:t>
            </a:r>
            <a:r>
              <a:rPr lang="zh-TW" altLang="en-US" sz="2800" b="1" dirty="0">
                <a:latin typeface="微軟正黑體" panose="020B0604030504040204" pitchFamily="34" charset="-120"/>
                <a:ea typeface="微軟正黑體" panose="020B0604030504040204" pitchFamily="34" charset="-120"/>
              </a:rPr>
              <a:t>，設定</a:t>
            </a:r>
            <a:r>
              <a:rPr lang="zh-TW" altLang="en-US" sz="2800" b="1" dirty="0" smtClean="0">
                <a:latin typeface="微軟正黑體" panose="020B0604030504040204" pitchFamily="34" charset="-120"/>
                <a:ea typeface="微軟正黑體" panose="020B0604030504040204" pitchFamily="34" charset="-120"/>
              </a:rPr>
              <a:t>完成後</a:t>
            </a:r>
            <a:r>
              <a:rPr lang="zh-TW" altLang="en-US" sz="2800" b="1" dirty="0">
                <a:latin typeface="微軟正黑體" panose="020B0604030504040204" pitchFamily="34" charset="-120"/>
                <a:ea typeface="微軟正黑體" panose="020B0604030504040204" pitchFamily="34" charset="-120"/>
              </a:rPr>
              <a:t>請儲存或列印通行碼設定表並妥善保存。</a:t>
            </a:r>
            <a:endParaRPr lang="en-US" altLang="zh-TW" sz="2800" b="1" dirty="0">
              <a:latin typeface="微軟正黑體" panose="020B0604030504040204" pitchFamily="34" charset="-120"/>
              <a:ea typeface="微軟正黑體" panose="020B0604030504040204" pitchFamily="34" charset="-120"/>
            </a:endParaRPr>
          </a:p>
          <a:p>
            <a:pPr>
              <a:defRPr/>
            </a:pPr>
            <a:r>
              <a:rPr lang="zh-TW" altLang="en-US" sz="2800" b="1" dirty="0">
                <a:latin typeface="微軟正黑體" panose="020B0604030504040204" pitchFamily="34" charset="-120"/>
                <a:ea typeface="微軟正黑體" panose="020B0604030504040204" pitchFamily="34" charset="-120"/>
              </a:rPr>
              <a:t>通行碼切勿提供給他人使用，如果因此造成個人資料外洩或權益受損，概由免試生自行負責。</a:t>
            </a:r>
            <a:endParaRPr lang="en-US" altLang="zh-TW" sz="2400"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5980749" y="5202342"/>
            <a:ext cx="4190862" cy="13029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2" name="圖片 1"/>
          <p:cNvPicPr>
            <a:picLocks noChangeAspect="1"/>
          </p:cNvPicPr>
          <p:nvPr/>
        </p:nvPicPr>
        <p:blipFill rotWithShape="1">
          <a:blip r:embed="rId4" cstate="print">
            <a:extLst>
              <a:ext uri="{28A0092B-C50C-407E-A947-70E740481C1C}">
                <a14:useLocalDpi xmlns:a14="http://schemas.microsoft.com/office/drawing/2010/main" val="0"/>
              </a:ext>
            </a:extLst>
          </a:blip>
          <a:srcRect b="7936"/>
          <a:stretch/>
        </p:blipFill>
        <p:spPr>
          <a:xfrm>
            <a:off x="5659981" y="363757"/>
            <a:ext cx="4703219" cy="3132521"/>
          </a:xfrm>
          <a:prstGeom prst="rect">
            <a:avLst/>
          </a:prstGeom>
          <a:ln w="28575">
            <a:solidFill>
              <a:srgbClr val="0033CC"/>
            </a:solidFill>
          </a:ln>
        </p:spPr>
      </p:pic>
      <p:sp>
        <p:nvSpPr>
          <p:cNvPr id="14" name="向右箭號 13"/>
          <p:cNvSpPr/>
          <p:nvPr/>
        </p:nvSpPr>
        <p:spPr bwMode="auto">
          <a:xfrm rot="5400000">
            <a:off x="7702436" y="3446743"/>
            <a:ext cx="618308"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5" name="矩形 14"/>
          <p:cNvSpPr/>
          <p:nvPr/>
        </p:nvSpPr>
        <p:spPr>
          <a:xfrm>
            <a:off x="9157125" y="2397160"/>
            <a:ext cx="2634280"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先輸入</a:t>
            </a:r>
            <a:r>
              <a:rPr lang="zh-TW" altLang="en-US" b="1" dirty="0" smtClean="0">
                <a:solidFill>
                  <a:srgbClr val="C00000"/>
                </a:solidFill>
                <a:latin typeface="微軟正黑體" panose="020B0604030504040204" pitchFamily="34" charset="-120"/>
                <a:ea typeface="微軟正黑體" panose="020B0604030504040204" pitchFamily="34" charset="-120"/>
              </a:rPr>
              <a:t>預設</a:t>
            </a:r>
            <a:r>
              <a:rPr lang="zh-TW" altLang="en-US" b="1" dirty="0" smtClean="0">
                <a:solidFill>
                  <a:schemeClr val="tx1"/>
                </a:solidFill>
                <a:latin typeface="微軟正黑體" panose="020B0604030504040204" pitchFamily="34" charset="-120"/>
                <a:ea typeface="微軟正黑體" panose="020B0604030504040204" pitchFamily="34" charset="-120"/>
              </a:rPr>
              <a:t>通知碼登入</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7437120" y="3095741"/>
            <a:ext cx="1132114" cy="2048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4752144" y="4823970"/>
            <a:ext cx="1815674"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自行設定通知碼</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0"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98</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311241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92956" y="107475"/>
            <a:ext cx="2638800" cy="423482"/>
            <a:chOff x="92955" y="107475"/>
            <a:chExt cx="8589132" cy="1231553"/>
          </a:xfrm>
        </p:grpSpPr>
        <p:sp>
          <p:nvSpPr>
            <p:cNvPr id="6" name="Pentagon 4"/>
            <p:cNvSpPr/>
            <p:nvPr/>
          </p:nvSpPr>
          <p:spPr>
            <a:xfrm>
              <a:off x="725208" y="322335"/>
              <a:ext cx="7956879" cy="969727"/>
            </a:xfrm>
            <a:prstGeom prst="homePlate">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entagon 5"/>
            <p:cNvSpPr/>
            <p:nvPr/>
          </p:nvSpPr>
          <p:spPr>
            <a:xfrm>
              <a:off x="725208" y="238388"/>
              <a:ext cx="7753177" cy="969727"/>
            </a:xfrm>
            <a:prstGeom prst="homePlate">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6"/>
            <p:cNvSpPr/>
            <p:nvPr/>
          </p:nvSpPr>
          <p:spPr>
            <a:xfrm>
              <a:off x="92955" y="107475"/>
              <a:ext cx="1198571" cy="1231553"/>
            </a:xfrm>
            <a:prstGeom prst="diamond">
              <a:avLst/>
            </a:prstGeom>
            <a:solidFill>
              <a:srgbClr val="98DFBB"/>
            </a:solid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직사각형 39"/>
            <p:cNvSpPr/>
            <p:nvPr/>
          </p:nvSpPr>
          <p:spPr>
            <a:xfrm>
              <a:off x="409758" y="219035"/>
              <a:ext cx="528482" cy="1029323"/>
            </a:xfrm>
            <a:prstGeom prst="rect">
              <a:avLst/>
            </a:prstGeom>
            <a:ln>
              <a:noFill/>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zh-TW" altLang="en-US" sz="1700" b="1" dirty="0" smtClean="0">
                  <a:solidFill>
                    <a:schemeClr val="bg1"/>
                  </a:solidFill>
                  <a:latin typeface="微軟正黑體" panose="020B0604030504040204" pitchFamily="34" charset="-120"/>
                  <a:ea typeface="微軟正黑體" panose="020B0604030504040204" pitchFamily="34" charset="-120"/>
                  <a:cs typeface="Arial" pitchFamily="34" charset="0"/>
                </a:rPr>
                <a:t>四</a:t>
              </a:r>
              <a:r>
                <a:rPr lang="en-US" altLang="ko-KR" sz="1700" b="1" dirty="0" smtClean="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700" dirty="0">
                <a:solidFill>
                  <a:schemeClr val="bg1"/>
                </a:solidFill>
                <a:latin typeface="微軟正黑體" panose="020B0604030504040204" pitchFamily="34" charset="-120"/>
              </a:endParaRPr>
            </a:p>
          </p:txBody>
        </p:sp>
        <p:sp>
          <p:nvSpPr>
            <p:cNvPr id="10" name="TextBox 10"/>
            <p:cNvSpPr txBox="1"/>
            <p:nvPr/>
          </p:nvSpPr>
          <p:spPr bwMode="auto">
            <a:xfrm>
              <a:off x="1554751" y="273761"/>
              <a:ext cx="6505154" cy="1029323"/>
            </a:xfrm>
            <a:prstGeom prst="rect">
              <a:avLst/>
            </a:prstGeom>
            <a:noFill/>
            <a:ln>
              <a:noFill/>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1700" b="1" dirty="0" smtClean="0">
                  <a:latin typeface="微軟正黑體" panose="020B0604030504040204" pitchFamily="34" charset="-120"/>
                  <a:ea typeface="微軟正黑體" panose="020B0604030504040204" pitchFamily="34" charset="-120"/>
                  <a:cs typeface="Arial" pitchFamily="34" charset="0"/>
                </a:rPr>
                <a:t>選填登記志願系統</a:t>
              </a:r>
              <a:endParaRPr lang="en-US" altLang="ko-KR" sz="1700" b="1" dirty="0">
                <a:latin typeface="微軟正黑體" panose="020B0604030504040204" pitchFamily="34" charset="-120"/>
                <a:ea typeface="微軟正黑體" panose="020B0604030504040204" pitchFamily="34" charset="-120"/>
                <a:cs typeface="Arial" pitchFamily="34" charset="0"/>
              </a:endParaRPr>
            </a:p>
          </p:txBody>
        </p:sp>
      </p:grpSp>
      <p:sp>
        <p:nvSpPr>
          <p:cNvPr id="11" name="標題 1"/>
          <p:cNvSpPr txBox="1">
            <a:spLocks/>
          </p:cNvSpPr>
          <p:nvPr/>
        </p:nvSpPr>
        <p:spPr>
          <a:xfrm>
            <a:off x="380613" y="540770"/>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smtClean="0">
                <a:solidFill>
                  <a:srgbClr val="0033CC"/>
                </a:solidFill>
                <a:latin typeface="微軟正黑體" panose="020B0604030504040204" pitchFamily="34" charset="-120"/>
                <a:ea typeface="微軟正黑體" panose="020B0604030504040204" pitchFamily="34" charset="-120"/>
              </a:rPr>
              <a:t>3</a:t>
            </a:r>
            <a:r>
              <a:rPr lang="zh-TW" altLang="en-US" sz="3600" b="1" dirty="0" smtClean="0">
                <a:solidFill>
                  <a:srgbClr val="0033CC"/>
                </a:solidFill>
                <a:latin typeface="微軟正黑體" panose="020B0604030504040204" pitchFamily="34" charset="-120"/>
                <a:ea typeface="微軟正黑體" panose="020B0604030504040204" pitchFamily="34" charset="-120"/>
              </a:rPr>
              <a:t>、列印、儲存設定通行碼</a:t>
            </a:r>
            <a:endParaRPr lang="zh-TW" altLang="en-US" sz="3600" b="1" dirty="0">
              <a:solidFill>
                <a:srgbClr val="0033CC"/>
              </a:solidFill>
              <a:latin typeface="微軟正黑體" panose="020B0604030504040204" pitchFamily="34" charset="-120"/>
              <a:ea typeface="微軟正黑體" panose="020B0604030504040204" pitchFamily="34" charset="-120"/>
            </a:endParaRPr>
          </a:p>
        </p:txBody>
      </p:sp>
      <p:sp>
        <p:nvSpPr>
          <p:cNvPr id="12" name="Rectangle 16"/>
          <p:cNvSpPr>
            <a:spLocks noChangeArrowheads="1"/>
          </p:cNvSpPr>
          <p:nvPr/>
        </p:nvSpPr>
        <p:spPr bwMode="auto">
          <a:xfrm>
            <a:off x="287200" y="1198687"/>
            <a:ext cx="5537467" cy="302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216000" algn="just">
              <a:lnSpc>
                <a:spcPts val="2600"/>
              </a:lnSpc>
              <a:buFont typeface="Wingdings" panose="05000000000000000000" pitchFamily="2" charset="2"/>
              <a:buChar char="Ø"/>
            </a:pP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免試生自行設定通行碼確定後，請</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儲存或列印</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通行碼設定表並妥善保存。</a:t>
            </a:r>
            <a:endPar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216000" algn="just">
              <a:lnSpc>
                <a:spcPts val="2600"/>
              </a:lnSpc>
              <a:buFont typeface="Wingdings" panose="05000000000000000000" pitchFamily="2" charset="2"/>
              <a:buChar char="Ø"/>
            </a:pP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免試生自設通行碼</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遺忘</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時，請於每日</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8:30</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16:30</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檢具</a:t>
            </a:r>
            <a:r>
              <a:rPr lang="zh-TW" altLang="en-US"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國民身分證</a:t>
            </a:r>
            <a:r>
              <a:rPr lang="en-US" altLang="zh-TW"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居留證或入出境許可證</a:t>
            </a:r>
            <a:r>
              <a:rPr lang="en-US" altLang="zh-TW"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smtClean="0">
                <a:latin typeface="微軟正黑體" panose="020B0604030504040204" pitchFamily="34" charset="-120"/>
                <a:ea typeface="微軟正黑體" panose="020B0604030504040204" pitchFamily="34" charset="-120"/>
                <a:cs typeface="Times New Roman" panose="02020603050405020304" pitchFamily="18" charset="0"/>
              </a:rPr>
              <a:t>、健保卡影印本</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申請補發，以</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次為限。</a:t>
            </a:r>
            <a:endPar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216000" algn="just">
              <a:lnSpc>
                <a:spcPts val="2600"/>
              </a:lnSpc>
              <a:buFont typeface="Wingdings" panose="05000000000000000000" pitchFamily="2" charset="2"/>
              <a:buChar char="Ø"/>
            </a:pP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忘記</a:t>
            </a:r>
            <a:r>
              <a:rPr lang="zh-TW" altLang="en-US" sz="20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通行碼申請切結書</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請至本委員會網站「下載專區」下載，填妥資料、黏貼雙證件影印本，傳真</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(02-2773-8881)</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至本委員會，傳真後並以電話</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(02-2772-5333</a:t>
            </a:r>
            <a:r>
              <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確認。</a:t>
            </a:r>
            <a:endPar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8358" t="44327" r="19303" b="15870"/>
          <a:stretch/>
        </p:blipFill>
        <p:spPr>
          <a:xfrm>
            <a:off x="6240968" y="1114696"/>
            <a:ext cx="5730487" cy="1822612"/>
          </a:xfrm>
          <a:prstGeom prst="rect">
            <a:avLst/>
          </a:prstGeom>
          <a:ln w="28575">
            <a:solidFill>
              <a:srgbClr val="0033CC"/>
            </a:solidFill>
          </a:ln>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18528" t="40878" r="19567" b="11346"/>
          <a:stretch/>
        </p:blipFill>
        <p:spPr>
          <a:xfrm>
            <a:off x="6240968" y="3388573"/>
            <a:ext cx="5730487" cy="2324253"/>
          </a:xfrm>
          <a:prstGeom prst="rect">
            <a:avLst/>
          </a:prstGeom>
          <a:ln w="28575">
            <a:solidFill>
              <a:srgbClr val="0033CC"/>
            </a:solidFill>
          </a:ln>
        </p:spPr>
      </p:pic>
      <p:pic>
        <p:nvPicPr>
          <p:cNvPr id="14" name="圖片 13"/>
          <p:cNvPicPr>
            <a:picLocks noChangeAspect="1"/>
          </p:cNvPicPr>
          <p:nvPr/>
        </p:nvPicPr>
        <p:blipFill rotWithShape="1">
          <a:blip r:embed="rId5" cstate="print">
            <a:extLst>
              <a:ext uri="{28A0092B-C50C-407E-A947-70E740481C1C}">
                <a14:useLocalDpi xmlns:a14="http://schemas.microsoft.com/office/drawing/2010/main" val="0"/>
              </a:ext>
            </a:extLst>
          </a:blip>
          <a:srcRect t="2921"/>
          <a:stretch/>
        </p:blipFill>
        <p:spPr>
          <a:xfrm>
            <a:off x="2021922" y="4226295"/>
            <a:ext cx="3560271" cy="2507566"/>
          </a:xfrm>
          <a:prstGeom prst="rect">
            <a:avLst/>
          </a:prstGeom>
          <a:ln w="28575">
            <a:solidFill>
              <a:srgbClr val="0033CC"/>
            </a:solidFill>
          </a:ln>
        </p:spPr>
      </p:pic>
      <p:sp>
        <p:nvSpPr>
          <p:cNvPr id="15" name="矩形 14"/>
          <p:cNvSpPr/>
          <p:nvPr/>
        </p:nvSpPr>
        <p:spPr>
          <a:xfrm>
            <a:off x="8386354" y="2403562"/>
            <a:ext cx="1436915" cy="4745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向右箭號 15"/>
          <p:cNvSpPr/>
          <p:nvPr/>
        </p:nvSpPr>
        <p:spPr bwMode="auto">
          <a:xfrm rot="5400000">
            <a:off x="8793431" y="3026506"/>
            <a:ext cx="622760"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644170" y="4355236"/>
            <a:ext cx="2087586"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儲存、列印通知碼</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6267218" y="5331471"/>
            <a:ext cx="1161193" cy="35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7480788" y="5331471"/>
            <a:ext cx="1062321" cy="35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快取圖案 11"/>
          <p:cNvSpPr>
            <a:spLocks noChangeArrowheads="1"/>
          </p:cNvSpPr>
          <p:nvPr/>
        </p:nvSpPr>
        <p:spPr bwMode="auto">
          <a:xfrm>
            <a:off x="7968103" y="2460222"/>
            <a:ext cx="395287" cy="334962"/>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快取圖案 11"/>
          <p:cNvSpPr>
            <a:spLocks noChangeArrowheads="1"/>
          </p:cNvSpPr>
          <p:nvPr/>
        </p:nvSpPr>
        <p:spPr bwMode="auto">
          <a:xfrm>
            <a:off x="6583862" y="4958207"/>
            <a:ext cx="395287" cy="33655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2" name="快取圖案 11"/>
          <p:cNvSpPr>
            <a:spLocks noChangeArrowheads="1"/>
          </p:cNvSpPr>
          <p:nvPr/>
        </p:nvSpPr>
        <p:spPr bwMode="auto">
          <a:xfrm>
            <a:off x="7803798" y="4968740"/>
            <a:ext cx="416300" cy="31350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4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快取圖案 11"/>
          <p:cNvSpPr>
            <a:spLocks noChangeArrowheads="1"/>
          </p:cNvSpPr>
          <p:nvPr/>
        </p:nvSpPr>
        <p:spPr bwMode="auto">
          <a:xfrm>
            <a:off x="5105499" y="4397058"/>
            <a:ext cx="395287" cy="33655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投影片編號版面配置區 4"/>
          <p:cNvSpPr>
            <a:spLocks noGrp="1"/>
          </p:cNvSpPr>
          <p:nvPr>
            <p:ph type="sldNum" sz="quarter" idx="11"/>
          </p:nvPr>
        </p:nvSpPr>
        <p:spPr bwMode="auto">
          <a:xfrm>
            <a:off x="9323388" y="64071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fontAlgn="base">
              <a:spcBef>
                <a:spcPct val="0"/>
              </a:spcBef>
              <a:spcAft>
                <a:spcPct val="0"/>
              </a:spcAft>
            </a:pPr>
            <a:fld id="{0BC16F49-14F1-4F20-9C56-7C98539F8DBD}" type="slidenum">
              <a:rPr lang="zh-TW" altLang="en-US" sz="1600" b="1">
                <a:latin typeface="微軟正黑體" panose="020B0604030504040204" pitchFamily="34" charset="-120"/>
                <a:ea typeface="微軟正黑體" panose="020B0604030504040204" pitchFamily="34" charset="-120"/>
                <a:cs typeface="Arial" panose="020B0604020202020204" pitchFamily="34" charset="0"/>
              </a:rPr>
              <a:pPr algn="r" fontAlgn="base">
                <a:spcBef>
                  <a:spcPct val="0"/>
                </a:spcBef>
                <a:spcAft>
                  <a:spcPct val="0"/>
                </a:spcAft>
              </a:pPr>
              <a:t>99</a:t>
            </a:fld>
            <a:endParaRPr lang="zh-TW" altLang="en-US" sz="16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618827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5501</TotalTime>
  <Words>11625</Words>
  <Application>Microsoft Office PowerPoint</Application>
  <PresentationFormat>寬螢幕</PresentationFormat>
  <Paragraphs>1470</Paragraphs>
  <Slides>107</Slides>
  <Notes>106</Notes>
  <HiddenSlides>0</HiddenSlides>
  <MMClips>0</MMClips>
  <ScaleCrop>false</ScaleCrop>
  <HeadingPairs>
    <vt:vector size="6" baseType="variant">
      <vt:variant>
        <vt:lpstr>使用字型</vt:lpstr>
      </vt:variant>
      <vt:variant>
        <vt:i4>20</vt:i4>
      </vt:variant>
      <vt:variant>
        <vt:lpstr>佈景主題</vt:lpstr>
      </vt:variant>
      <vt:variant>
        <vt:i4>1</vt:i4>
      </vt:variant>
      <vt:variant>
        <vt:lpstr>投影片標題</vt:lpstr>
      </vt:variant>
      <vt:variant>
        <vt:i4>107</vt:i4>
      </vt:variant>
    </vt:vector>
  </HeadingPairs>
  <TitlesOfParts>
    <vt:vector size="128" baseType="lpstr">
      <vt:lpstr>等线</vt:lpstr>
      <vt:lpstr>DFKaiShu-SB-Estd-BF</vt:lpstr>
      <vt:lpstr>맑은 고딕</vt:lpstr>
      <vt:lpstr>微软雅黑</vt:lpstr>
      <vt:lpstr>微软雅黑</vt:lpstr>
      <vt:lpstr>SimSun</vt:lpstr>
      <vt:lpstr>華康中圓體</vt:lpstr>
      <vt:lpstr>華康儷楷書</vt:lpstr>
      <vt:lpstr>微軟正黑體</vt:lpstr>
      <vt:lpstr>新細明體</vt:lpstr>
      <vt:lpstr>標楷體</vt:lpstr>
      <vt:lpstr>Arial</vt:lpstr>
      <vt:lpstr>Book Antiqua</vt:lpstr>
      <vt:lpstr>Calibri</vt:lpstr>
      <vt:lpstr>Calibri Light</vt:lpstr>
      <vt:lpstr>Franklin Gothic Book</vt:lpstr>
      <vt:lpstr>Times New Roman</vt:lpstr>
      <vt:lpstr>Verdana</vt:lpstr>
      <vt:lpstr>Wingdings</vt:lpstr>
      <vt:lpstr>Wingdings 2</vt:lpstr>
      <vt:lpstr>Office 佈景主題</vt:lpstr>
      <vt:lpstr>PowerPoint 簡報</vt:lpstr>
      <vt:lpstr>簡報大綱</vt:lpstr>
      <vt:lpstr>PowerPoint 簡報</vt:lpstr>
      <vt:lpstr>壹、五專優先免試入學招生科組、名額</vt:lpstr>
      <vt:lpstr>貳、招生重要日程</vt:lpstr>
      <vt:lpstr>參、招生資訊 - 簡章查詢與下載</vt:lpstr>
      <vt:lpstr>PowerPoint 簡報</vt:lpstr>
      <vt:lpstr>伍、報名作業 - 報名資格(1/10)</vt:lpstr>
      <vt:lpstr>伍、報名作業 - 大陸長期探親子女報名資格(2/10)</vt:lpstr>
      <vt:lpstr>伍、報名作業 - 報名方式(3/10)</vt:lpstr>
      <vt:lpstr>伍、報名作業 - 報名方式(4/10)</vt:lpstr>
      <vt:lpstr>伍、報名作業 - 報名費繳交說明(5/10)</vt:lpstr>
      <vt:lpstr>伍、報名作業 - 集體報名應繳報名資料(6/10)</vt:lpstr>
      <vt:lpstr>伍、報名作業 - 集體報名應繳報名資料(7/10)</vt:lpstr>
      <vt:lpstr>伍、報名作業 - 集體報名應繳報名資料(8/10)</vt:lpstr>
      <vt:lpstr>伍、報名作業 - 集體報名提醒注意事項(9/10)</vt:lpstr>
      <vt:lpstr>伍、報名作業 - 集體報名確認報名進度(10/10)</vt:lpstr>
      <vt:lpstr>陸、成績採計與計算(1/6)</vt:lpstr>
      <vt:lpstr>陸、成績採計與計算 - 志願序(2/6)</vt:lpstr>
      <vt:lpstr>陸、成績採計與計算 – 多元學習表現(3/6)</vt:lpstr>
      <vt:lpstr>陸、成績採計與計算 – 多元學習表現(4/6)</vt:lpstr>
      <vt:lpstr>PowerPoint 簡報</vt:lpstr>
      <vt:lpstr>陸、成績採計與計算 - 其他主項目(5/6)</vt:lpstr>
      <vt:lpstr>陸、成績採計與計算 - 國中教育會考(6/6)</vt:lpstr>
      <vt:lpstr>柒、分發比序原則(1/4)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拾貳、系統操作說明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110五專優免試務暨系統操作說明簡報</dc:title>
  <dc:creator>技專校院招生委員會聯合會</dc:creator>
  <cp:lastModifiedBy>王翠霜</cp:lastModifiedBy>
  <cp:revision>244</cp:revision>
  <cp:lastPrinted>2021-03-16T07:17:36Z</cp:lastPrinted>
  <dcterms:created xsi:type="dcterms:W3CDTF">2021-01-28T01:01:11Z</dcterms:created>
  <dcterms:modified xsi:type="dcterms:W3CDTF">2021-04-01T02:13:02Z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4518228</vt:lpwstr>
  </property>
  <property fmtid="{D5CDD505-2E9C-101B-9397-08002B2CF9AE}" pid="3" name="NXPowerLiteSettings">
    <vt:lpwstr>C7000400038000</vt:lpwstr>
  </property>
  <property fmtid="{D5CDD505-2E9C-101B-9397-08002B2CF9AE}" pid="4" name="NXPowerLiteVersion">
    <vt:lpwstr>S9.0.3</vt:lpwstr>
  </property>
</Properties>
</file>