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handoutMasterIdLst>
    <p:handoutMasterId r:id="rId49"/>
  </p:handoutMasterIdLst>
  <p:sldIdLst>
    <p:sldId id="431" r:id="rId2"/>
    <p:sldId id="432" r:id="rId3"/>
    <p:sldId id="433" r:id="rId4"/>
    <p:sldId id="434" r:id="rId5"/>
    <p:sldId id="258" r:id="rId6"/>
    <p:sldId id="435" r:id="rId7"/>
    <p:sldId id="436" r:id="rId8"/>
    <p:sldId id="437" r:id="rId9"/>
    <p:sldId id="438" r:id="rId10"/>
    <p:sldId id="439" r:id="rId11"/>
    <p:sldId id="440" r:id="rId12"/>
    <p:sldId id="441" r:id="rId13"/>
    <p:sldId id="442" r:id="rId14"/>
    <p:sldId id="443" r:id="rId15"/>
    <p:sldId id="444" r:id="rId16"/>
    <p:sldId id="445" r:id="rId17"/>
    <p:sldId id="275" r:id="rId18"/>
    <p:sldId id="279" r:id="rId19"/>
    <p:sldId id="278" r:id="rId20"/>
    <p:sldId id="280" r:id="rId21"/>
    <p:sldId id="277" r:id="rId22"/>
    <p:sldId id="281" r:id="rId23"/>
    <p:sldId id="283" r:id="rId24"/>
    <p:sldId id="450" r:id="rId25"/>
    <p:sldId id="424" r:id="rId26"/>
    <p:sldId id="446" r:id="rId27"/>
    <p:sldId id="316" r:id="rId28"/>
    <p:sldId id="447" r:id="rId29"/>
    <p:sldId id="331" r:id="rId30"/>
    <p:sldId id="350" r:id="rId31"/>
    <p:sldId id="291" r:id="rId32"/>
    <p:sldId id="347" r:id="rId33"/>
    <p:sldId id="448" r:id="rId34"/>
    <p:sldId id="353" r:id="rId35"/>
    <p:sldId id="453" r:id="rId36"/>
    <p:sldId id="332" r:id="rId37"/>
    <p:sldId id="348" r:id="rId38"/>
    <p:sldId id="423" r:id="rId39"/>
    <p:sldId id="302" r:id="rId40"/>
    <p:sldId id="454" r:id="rId41"/>
    <p:sldId id="449" r:id="rId42"/>
    <p:sldId id="304" r:id="rId43"/>
    <p:sldId id="428" r:id="rId44"/>
    <p:sldId id="451" r:id="rId45"/>
    <p:sldId id="452" r:id="rId46"/>
    <p:sldId id="455" r:id="rId47"/>
  </p:sldIdLst>
  <p:sldSz cx="12192000" cy="6858000"/>
  <p:notesSz cx="6797675" cy="9926638"/>
  <p:embeddedFontLst>
    <p:embeddedFont>
      <p:font typeface="SimSun" panose="02010600030101010101" pitchFamily="2" charset="-122"/>
      <p:regular r:id="rId50"/>
    </p:embeddedFont>
    <p:embeddedFont>
      <p:font typeface="Microsoft YaHei" panose="020B0503020204020204" pitchFamily="34" charset="-122"/>
      <p:regular r:id="rId51"/>
      <p:bold r:id="rId52"/>
    </p:embeddedFont>
    <p:embeddedFont>
      <p:font typeface="Calibri" panose="020F0502020204030204" pitchFamily="34" charset="0"/>
      <p:regular r:id="rId53"/>
      <p:bold r:id="rId54"/>
      <p:italic r:id="rId55"/>
      <p:boldItalic r:id="rId56"/>
    </p:embeddedFont>
    <p:embeddedFont>
      <p:font typeface="微軟正黑體" panose="020B0604030504040204" pitchFamily="34" charset="-120"/>
      <p:regular r:id="rId57"/>
      <p:bold r:id="rId58"/>
    </p:embeddedFont>
    <p:embeddedFont>
      <p:font typeface="Book Antiqua" panose="02040602050305030304" pitchFamily="18" charset="0"/>
      <p:regular r:id="rId59"/>
      <p:bold r:id="rId60"/>
      <p:italic r:id="rId61"/>
      <p:boldItalic r:id="rId62"/>
    </p:embeddedFont>
    <p:embeddedFont>
      <p:font typeface="Calibri Light" panose="020F0302020204030204" pitchFamily="34" charset="0"/>
      <p:regular r:id="rId63"/>
      <p:italic r:id="rId64"/>
    </p:embeddedFont>
    <p:embeddedFont>
      <p:font typeface="Malgun Gothic" panose="020B0503020000020004" pitchFamily="34" charset="-127"/>
      <p:regular r:id="rId65"/>
      <p:bold r:id="rId66"/>
    </p:embeddedFont>
    <p:embeddedFont>
      <p:font typeface="SimSun" panose="02010600030101010101" pitchFamily="2" charset="-122"/>
      <p:regular r:id="rId50"/>
    </p:embeddedFont>
    <p:embeddedFont>
      <p:font typeface="華康儷楷書" panose="03000509000000000000" pitchFamily="65" charset="-120"/>
      <p:regular r:id="rId67"/>
    </p:embeddedFont>
    <p:embeddedFont>
      <p:font typeface="標楷體" panose="03000509000000000000" pitchFamily="65" charset="-120"/>
      <p:regular r:id="rId68"/>
    </p:embeddedFont>
  </p:embeddedFontLst>
  <p:defaultTextStyle>
    <a:defPPr>
      <a:defRPr lang="zh-TW"/>
    </a:defPPr>
    <a:lvl1pPr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2860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6pPr>
    <a:lvl7pPr marL="27432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7pPr>
    <a:lvl8pPr marL="32004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8pPr>
    <a:lvl9pPr marL="3657600" algn="l" defTabSz="914400" rtl="0" eaLnBrk="1" latinLnBrk="0" hangingPunct="1">
      <a:defRPr kern="1200">
        <a:solidFill>
          <a:schemeClr val="tx1"/>
        </a:solidFill>
        <a:latin typeface="Calibri" panose="020F050202020403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32A"/>
    <a:srgbClr val="92D3DC"/>
    <a:srgbClr val="D63E48"/>
    <a:srgbClr val="FF5050"/>
    <a:srgbClr val="0000FF"/>
    <a:srgbClr val="2C99C0"/>
    <a:srgbClr val="0033CC"/>
    <a:srgbClr val="9933FF"/>
    <a:srgbClr val="FFE5E5"/>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4" autoAdjust="0"/>
    <p:restoredTop sz="93733" autoAdjust="0"/>
  </p:normalViewPr>
  <p:slideViewPr>
    <p:cSldViewPr snapToGrid="0">
      <p:cViewPr varScale="1">
        <p:scale>
          <a:sx n="69" d="100"/>
          <a:sy n="69" d="100"/>
        </p:scale>
        <p:origin x="448" y="4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5862" cy="497333"/>
          </a:xfrm>
          <a:prstGeom prst="rect">
            <a:avLst/>
          </a:prstGeom>
        </p:spPr>
        <p:txBody>
          <a:bodyPr vert="horz" lIns="91424" tIns="45712" rIns="91424" bIns="45712"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50294" y="1"/>
            <a:ext cx="2945862" cy="497333"/>
          </a:xfrm>
          <a:prstGeom prst="rect">
            <a:avLst/>
          </a:prstGeom>
        </p:spPr>
        <p:txBody>
          <a:bodyPr vert="horz" lIns="91424" tIns="45712" rIns="91424" bIns="45712" rtlCol="0"/>
          <a:lstStyle>
            <a:lvl1pPr algn="r" eaLnBrk="1" fontAlgn="auto" hangingPunct="1">
              <a:spcBef>
                <a:spcPts val="0"/>
              </a:spcBef>
              <a:spcAft>
                <a:spcPts val="0"/>
              </a:spcAft>
              <a:defRPr sz="1200">
                <a:latin typeface="+mn-lt"/>
                <a:ea typeface="+mn-ea"/>
              </a:defRPr>
            </a:lvl1pPr>
          </a:lstStyle>
          <a:p>
            <a:pPr>
              <a:defRPr/>
            </a:pPr>
            <a:endParaRPr lang="zh-TW" altLang="en-US"/>
          </a:p>
        </p:txBody>
      </p:sp>
      <p:sp>
        <p:nvSpPr>
          <p:cNvPr id="4" name="頁尾版面配置區 3"/>
          <p:cNvSpPr>
            <a:spLocks noGrp="1"/>
          </p:cNvSpPr>
          <p:nvPr>
            <p:ph type="ftr" sz="quarter" idx="2"/>
          </p:nvPr>
        </p:nvSpPr>
        <p:spPr>
          <a:xfrm>
            <a:off x="0" y="9429305"/>
            <a:ext cx="2945862" cy="497333"/>
          </a:xfrm>
          <a:prstGeom prst="rect">
            <a:avLst/>
          </a:prstGeom>
        </p:spPr>
        <p:txBody>
          <a:bodyPr vert="horz" lIns="91424" tIns="45712" rIns="91424" bIns="45712"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50294" y="9429305"/>
            <a:ext cx="2945862" cy="497333"/>
          </a:xfrm>
          <a:prstGeom prst="rect">
            <a:avLst/>
          </a:prstGeom>
        </p:spPr>
        <p:txBody>
          <a:bodyPr vert="horz" lIns="91424" tIns="45712" rIns="91424" bIns="45712" rtlCol="0" anchor="b"/>
          <a:lstStyle>
            <a:lvl1pPr algn="r" eaLnBrk="1" fontAlgn="auto" hangingPunct="1">
              <a:spcBef>
                <a:spcPts val="0"/>
              </a:spcBef>
              <a:spcAft>
                <a:spcPts val="0"/>
              </a:spcAft>
              <a:defRPr sz="1200" smtClean="0">
                <a:latin typeface="+mn-lt"/>
                <a:ea typeface="+mn-ea"/>
              </a:defRPr>
            </a:lvl1pPr>
          </a:lstStyle>
          <a:p>
            <a:pPr>
              <a:defRPr/>
            </a:pPr>
            <a:fld id="{42022495-B8B9-4837-8DAB-0F240AD16F14}"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5862" cy="497333"/>
          </a:xfrm>
          <a:prstGeom prst="rect">
            <a:avLst/>
          </a:prstGeom>
        </p:spPr>
        <p:txBody>
          <a:bodyPr vert="horz" lIns="91408" tIns="45704" rIns="91408" bIns="45704" rtlCol="0"/>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50294" y="1"/>
            <a:ext cx="2945862" cy="497333"/>
          </a:xfrm>
          <a:prstGeom prst="rect">
            <a:avLst/>
          </a:prstGeom>
        </p:spPr>
        <p:txBody>
          <a:bodyPr vert="horz" lIns="91408" tIns="45704" rIns="91408" bIns="45704" rtlCol="0"/>
          <a:lstStyle>
            <a:lvl1pPr algn="r" eaLnBrk="1" fontAlgn="auto" hangingPunct="1">
              <a:spcBef>
                <a:spcPts val="0"/>
              </a:spcBef>
              <a:spcAft>
                <a:spcPts val="0"/>
              </a:spcAft>
              <a:defRPr sz="1200">
                <a:latin typeface="+mn-lt"/>
                <a:ea typeface="+mn-ea"/>
              </a:defRPr>
            </a:lvl1pPr>
          </a:lstStyle>
          <a:p>
            <a:pPr>
              <a:defRPr/>
            </a:pPr>
            <a:endParaRPr lang="zh-TW" alt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08" tIns="45704" rIns="91408" bIns="45704" rtlCol="0" anchor="ctr"/>
          <a:lstStyle/>
          <a:p>
            <a:pPr lvl="0"/>
            <a:endParaRPr lang="zh-TW" altLang="en-US" noProof="0"/>
          </a:p>
        </p:txBody>
      </p:sp>
      <p:sp>
        <p:nvSpPr>
          <p:cNvPr id="5" name="備忘稿版面配置區 4"/>
          <p:cNvSpPr>
            <a:spLocks noGrp="1"/>
          </p:cNvSpPr>
          <p:nvPr>
            <p:ph type="body" sz="quarter" idx="3"/>
          </p:nvPr>
        </p:nvSpPr>
        <p:spPr>
          <a:xfrm>
            <a:off x="679464" y="4777782"/>
            <a:ext cx="5438748" cy="3907834"/>
          </a:xfrm>
          <a:prstGeom prst="rect">
            <a:avLst/>
          </a:prstGeom>
        </p:spPr>
        <p:txBody>
          <a:bodyPr vert="horz" lIns="91408" tIns="45704" rIns="91408" bIns="45704" rtlCol="0"/>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9429305"/>
            <a:ext cx="2945862" cy="497333"/>
          </a:xfrm>
          <a:prstGeom prst="rect">
            <a:avLst/>
          </a:prstGeom>
        </p:spPr>
        <p:txBody>
          <a:bodyPr vert="horz" lIns="91408" tIns="45704" rIns="91408" bIns="45704" rtlCol="0" anchor="b"/>
          <a:lstStyle>
            <a:lvl1pPr algn="l" eaLnBrk="1" fontAlgn="auto" hangingPunct="1">
              <a:spcBef>
                <a:spcPts val="0"/>
              </a:spcBef>
              <a:spcAft>
                <a:spcPts val="0"/>
              </a:spcAft>
              <a:defRPr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50294" y="9429305"/>
            <a:ext cx="2945862" cy="497333"/>
          </a:xfrm>
          <a:prstGeom prst="rect">
            <a:avLst/>
          </a:prstGeom>
        </p:spPr>
        <p:txBody>
          <a:bodyPr vert="horz" lIns="91408" tIns="45704" rIns="91408" bIns="45704" rtlCol="0" anchor="b"/>
          <a:lstStyle>
            <a:lvl1pPr algn="r" eaLnBrk="1" fontAlgn="auto" hangingPunct="1">
              <a:spcBef>
                <a:spcPts val="0"/>
              </a:spcBef>
              <a:spcAft>
                <a:spcPts val="0"/>
              </a:spcAft>
              <a:defRPr sz="1200" smtClean="0">
                <a:latin typeface="+mn-lt"/>
                <a:ea typeface="+mn-ea"/>
              </a:defRPr>
            </a:lvl1pPr>
          </a:lstStyle>
          <a:p>
            <a:pPr>
              <a:defRPr/>
            </a:pPr>
            <a:fld id="{38D97E58-E3B6-4B3A-B809-FB017E158D27}"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f sldNum="0" hdr="0" ftr="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1536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5632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042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2468"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451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6656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7066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7475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7680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78852"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80900"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584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87044"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7892"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39940"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198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4036"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6084"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48132" name="日期版面配置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
        <p:nvSpPr>
          <p:cNvPr id="52228" name="日期版面配置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16798" indent="-275692">
              <a:defRPr>
                <a:solidFill>
                  <a:schemeClr val="tx1"/>
                </a:solidFill>
                <a:latin typeface="Calibri" panose="020F0502020204030204" pitchFamily="34" charset="0"/>
                <a:ea typeface="新細明體" panose="02020500000000000000" pitchFamily="18" charset="-120"/>
              </a:defRPr>
            </a:lvl2pPr>
            <a:lvl3pPr marL="1102766" indent="-220553">
              <a:defRPr>
                <a:solidFill>
                  <a:schemeClr val="tx1"/>
                </a:solidFill>
                <a:latin typeface="Calibri" panose="020F0502020204030204" pitchFamily="34" charset="0"/>
                <a:ea typeface="新細明體" panose="02020500000000000000" pitchFamily="18" charset="-120"/>
              </a:defRPr>
            </a:lvl3pPr>
            <a:lvl4pPr marL="1543873" indent="-220553">
              <a:defRPr>
                <a:solidFill>
                  <a:schemeClr val="tx1"/>
                </a:solidFill>
                <a:latin typeface="Calibri" panose="020F0502020204030204" pitchFamily="34" charset="0"/>
                <a:ea typeface="新細明體" panose="02020500000000000000" pitchFamily="18" charset="-120"/>
              </a:defRPr>
            </a:lvl4pPr>
            <a:lvl5pPr marL="1984980" indent="-220553">
              <a:defRPr>
                <a:solidFill>
                  <a:schemeClr val="tx1"/>
                </a:solidFill>
                <a:latin typeface="Calibri" panose="020F0502020204030204" pitchFamily="34" charset="0"/>
                <a:ea typeface="新細明體" panose="02020500000000000000" pitchFamily="18" charset="-120"/>
              </a:defRPr>
            </a:lvl5pPr>
            <a:lvl6pPr marL="242608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867193"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308299"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749406" indent="-220553"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DAF046C5-34B7-49E1-B51C-AAEABBC5EFA2}" type="datetime1">
              <a:rPr lang="zh-TW" altLang="en-US"/>
              <a:pPr>
                <a:defRPr/>
              </a:pPr>
              <a:t>2020/12/15</a:t>
            </a:fld>
            <a:endParaRPr lang="zh-TW" altLang="en-US"/>
          </a:p>
        </p:txBody>
      </p:sp>
    </p:spTree>
    <p:extLst>
      <p:ext uri="{BB962C8B-B14F-4D97-AF65-F5344CB8AC3E}">
        <p14:creationId xmlns:p14="http://schemas.microsoft.com/office/powerpoint/2010/main" val="214625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68F154C9-4483-44C6-9923-11120C72C36B}" type="datetime1">
              <a:rPr lang="zh-TW" altLang="en-US"/>
              <a:pPr>
                <a:defRPr/>
              </a:pPr>
              <a:t>2020/12/15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FC0DF03C-9A3F-4EB3-94D0-3A64518B323E}" type="slidenum">
              <a:rPr lang="zh-TW" altLang="en-US"/>
              <a:pPr>
                <a:defRPr/>
              </a:pPr>
              <a:t>‹#›</a:t>
            </a:fld>
            <a:endParaRPr lang="zh-TW" altLang="en-US" dirty="0"/>
          </a:p>
        </p:txBody>
      </p:sp>
    </p:spTree>
    <p:extLst>
      <p:ext uri="{BB962C8B-B14F-4D97-AF65-F5344CB8AC3E}">
        <p14:creationId xmlns:p14="http://schemas.microsoft.com/office/powerpoint/2010/main" val="359053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9F4DFF0B-3F51-48B2-96F1-3EB4544D270E}" type="datetime1">
              <a:rPr lang="zh-TW" altLang="en-US"/>
              <a:pPr>
                <a:defRPr/>
              </a:pPr>
              <a:t>2020/12/15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C7771D8D-1990-40B7-AE2B-C7122A53C3D4}" type="slidenum">
              <a:rPr lang="zh-TW" altLang="en-US"/>
              <a:pPr>
                <a:defRPr/>
              </a:pPr>
              <a:t>‹#›</a:t>
            </a:fld>
            <a:endParaRPr lang="zh-TW" altLang="en-US" dirty="0"/>
          </a:p>
        </p:txBody>
      </p:sp>
    </p:spTree>
    <p:extLst>
      <p:ext uri="{BB962C8B-B14F-4D97-AF65-F5344CB8AC3E}">
        <p14:creationId xmlns:p14="http://schemas.microsoft.com/office/powerpoint/2010/main" val="3979683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vl1pPr>
          </a:lstStyle>
          <a:p>
            <a:pPr>
              <a:defRPr/>
            </a:pPr>
            <a:fld id="{17DBFA53-C9F5-4CE4-9CCD-ABEF49D35A8D}" type="datetime1">
              <a:rPr lang="zh-TW" altLang="en-US"/>
              <a:pPr>
                <a:defRPr/>
              </a:pPr>
              <a:t>2020/12/15</a:t>
            </a:fld>
            <a:endParaRPr lang="zh-TW" altLang="en-US"/>
          </a:p>
        </p:txBody>
      </p:sp>
      <p:sp>
        <p:nvSpPr>
          <p:cNvPr id="5" name="投影片編號版面配置區 5"/>
          <p:cNvSpPr>
            <a:spLocks noGrp="1"/>
          </p:cNvSpPr>
          <p:nvPr>
            <p:ph type="sldNum" sz="quarter" idx="11"/>
          </p:nvPr>
        </p:nvSpPr>
        <p:spPr>
          <a:xfrm>
            <a:off x="9448800" y="6492875"/>
            <a:ext cx="2743200" cy="365125"/>
          </a:xfrm>
        </p:spPr>
        <p:txBody>
          <a:bodyPr/>
          <a:lstStyle>
            <a:lvl1pPr>
              <a:defRPr sz="1800" b="1" u="sng" smtClean="0"/>
            </a:lvl1pPr>
          </a:lstStyle>
          <a:p>
            <a:pPr>
              <a:defRPr/>
            </a:pPr>
            <a:fld id="{9E2B39AA-0D35-4CF8-839D-D70DCB2AD041}" type="slidenum">
              <a:rPr lang="zh-TW" altLang="en-US"/>
              <a:pPr>
                <a:defRPr/>
              </a:pPr>
              <a:t>‹#›</a:t>
            </a:fld>
            <a:endParaRPr lang="zh-TW" altLang="en-US" dirty="0"/>
          </a:p>
        </p:txBody>
      </p:sp>
    </p:spTree>
    <p:extLst>
      <p:ext uri="{BB962C8B-B14F-4D97-AF65-F5344CB8AC3E}">
        <p14:creationId xmlns:p14="http://schemas.microsoft.com/office/powerpoint/2010/main" val="293254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698B5BCC-A063-4D83-B24B-FD57E1BB7DE2}" type="datetime1">
              <a:rPr lang="zh-TW" altLang="en-US"/>
              <a:pPr>
                <a:defRPr/>
              </a:pPr>
              <a:t>2020/12/15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C980F5F-BAD0-4F5A-B244-1EA0DE1BD43A}" type="slidenum">
              <a:rPr lang="zh-TW" altLang="en-US"/>
              <a:pPr>
                <a:defRPr/>
              </a:pPr>
              <a:t>‹#›</a:t>
            </a:fld>
            <a:endParaRPr lang="zh-TW" altLang="en-US" dirty="0"/>
          </a:p>
        </p:txBody>
      </p:sp>
    </p:spTree>
    <p:extLst>
      <p:ext uri="{BB962C8B-B14F-4D97-AF65-F5344CB8AC3E}">
        <p14:creationId xmlns:p14="http://schemas.microsoft.com/office/powerpoint/2010/main" val="27560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DDA54ADC-2097-4C7C-AD63-A77735C4D29A}" type="datetime1">
              <a:rPr lang="zh-TW" altLang="en-US"/>
              <a:pPr>
                <a:defRPr/>
              </a:pPr>
              <a:t>2020/12/15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9040EEC-BDEC-487E-86AA-FF99397321E2}" type="slidenum">
              <a:rPr lang="zh-TW" altLang="en-US"/>
              <a:pPr>
                <a:defRPr/>
              </a:pPr>
              <a:t>‹#›</a:t>
            </a:fld>
            <a:endParaRPr lang="zh-TW" altLang="en-US" dirty="0"/>
          </a:p>
        </p:txBody>
      </p:sp>
    </p:spTree>
    <p:extLst>
      <p:ext uri="{BB962C8B-B14F-4D97-AF65-F5344CB8AC3E}">
        <p14:creationId xmlns:p14="http://schemas.microsoft.com/office/powerpoint/2010/main" val="174572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C2E8D78A-7016-4EF3-A2D6-A5B698F403A5}" type="datetime1">
              <a:rPr lang="zh-TW" altLang="en-US"/>
              <a:pPr>
                <a:defRPr/>
              </a:pPr>
              <a:t>2020/12/15</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54353F27-BD77-4755-ADC7-97E32CB5570E}" type="slidenum">
              <a:rPr lang="zh-TW" altLang="en-US"/>
              <a:pPr>
                <a:defRPr/>
              </a:pPr>
              <a:t>‹#›</a:t>
            </a:fld>
            <a:endParaRPr lang="zh-TW" altLang="en-US" dirty="0"/>
          </a:p>
        </p:txBody>
      </p:sp>
    </p:spTree>
    <p:extLst>
      <p:ext uri="{BB962C8B-B14F-4D97-AF65-F5344CB8AC3E}">
        <p14:creationId xmlns:p14="http://schemas.microsoft.com/office/powerpoint/2010/main" val="1651185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CC1E93B0-030F-44F4-89E9-7721B98DD897}" type="datetime1">
              <a:rPr lang="zh-TW" altLang="en-US"/>
              <a:pPr>
                <a:defRPr/>
              </a:pPr>
              <a:t>2020/12/15</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2440BFF3-0F0C-4BF5-B684-3A6E4ADCD23D}" type="slidenum">
              <a:rPr lang="zh-TW" altLang="en-US"/>
              <a:pPr>
                <a:defRPr/>
              </a:pPr>
              <a:t>‹#›</a:t>
            </a:fld>
            <a:endParaRPr lang="zh-TW" altLang="en-US" dirty="0"/>
          </a:p>
        </p:txBody>
      </p:sp>
    </p:spTree>
    <p:extLst>
      <p:ext uri="{BB962C8B-B14F-4D97-AF65-F5344CB8AC3E}">
        <p14:creationId xmlns:p14="http://schemas.microsoft.com/office/powerpoint/2010/main" val="346266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69086094-2DA9-48EC-BEF6-B0E6488BCC95}" type="datetime1">
              <a:rPr lang="zh-TW" altLang="en-US"/>
              <a:pPr>
                <a:defRPr/>
              </a:pPr>
              <a:t>2020/12/15</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A3337750-81FE-43BB-BB68-548B93A15F4A}" type="slidenum">
              <a:rPr lang="zh-TW" altLang="en-US"/>
              <a:pPr>
                <a:defRPr/>
              </a:pPr>
              <a:t>‹#›</a:t>
            </a:fld>
            <a:endParaRPr lang="zh-TW" altLang="en-US" dirty="0"/>
          </a:p>
        </p:txBody>
      </p:sp>
    </p:spTree>
    <p:extLst>
      <p:ext uri="{BB962C8B-B14F-4D97-AF65-F5344CB8AC3E}">
        <p14:creationId xmlns:p14="http://schemas.microsoft.com/office/powerpoint/2010/main" val="1301073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1E856DA-AA8A-44DC-BECF-121A4E9BF322}" type="datetime1">
              <a:rPr lang="zh-TW" altLang="en-US"/>
              <a:pPr>
                <a:defRPr/>
              </a:pPr>
              <a:t>2020/12/15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7213737E-A85E-46D8-94D8-4AB9A3C1055C}" type="slidenum">
              <a:rPr lang="zh-TW" altLang="en-US"/>
              <a:pPr>
                <a:defRPr/>
              </a:pPr>
              <a:t>‹#›</a:t>
            </a:fld>
            <a:endParaRPr lang="zh-TW" altLang="en-US" dirty="0"/>
          </a:p>
        </p:txBody>
      </p:sp>
    </p:spTree>
    <p:extLst>
      <p:ext uri="{BB962C8B-B14F-4D97-AF65-F5344CB8AC3E}">
        <p14:creationId xmlns:p14="http://schemas.microsoft.com/office/powerpoint/2010/main" val="399213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EEC86CF-2E03-4B2A-84D9-8B9846C7E37A}" type="datetime1">
              <a:rPr lang="zh-TW" altLang="en-US"/>
              <a:pPr>
                <a:defRPr/>
              </a:pPr>
              <a:t>2020/12/15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A3D1C853-E729-4B04-A217-4BE837C79E24}" type="slidenum">
              <a:rPr lang="zh-TW" altLang="en-US"/>
              <a:pPr>
                <a:defRPr/>
              </a:pPr>
              <a:t>‹#›</a:t>
            </a:fld>
            <a:endParaRPr lang="zh-TW" altLang="en-US" dirty="0"/>
          </a:p>
        </p:txBody>
      </p:sp>
    </p:spTree>
    <p:extLst>
      <p:ext uri="{BB962C8B-B14F-4D97-AF65-F5344CB8AC3E}">
        <p14:creationId xmlns:p14="http://schemas.microsoft.com/office/powerpoint/2010/main" val="35658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0071959E-F432-4809-B8C5-469FDDBA9821}" type="datetime1">
              <a:rPr lang="zh-TW" altLang="en-US"/>
              <a:pPr>
                <a:defRPr/>
              </a:pPr>
              <a:t>2020/12/15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800" smtClean="0">
                <a:solidFill>
                  <a:schemeClr val="tx1">
                    <a:tint val="75000"/>
                  </a:schemeClr>
                </a:solidFill>
                <a:latin typeface="+mn-lt"/>
                <a:ea typeface="+mn-ea"/>
              </a:defRPr>
            </a:lvl1pPr>
          </a:lstStyle>
          <a:p>
            <a:pPr>
              <a:defRPr/>
            </a:pPr>
            <a:fld id="{892FC883-0042-468C-913A-256E86ABECE5}" type="slidenum">
              <a:rPr lang="zh-TW" altLang="en-US"/>
              <a:pPr>
                <a:defRPr/>
              </a:pPr>
              <a:t>‹#›</a:t>
            </a:fld>
            <a:endParaRPr lang="zh-TW" alt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jctv.ntut.edu.tw/u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273" t="728" r="386" b="366"/>
          <a:stretch/>
        </p:blipFill>
        <p:spPr>
          <a:xfrm>
            <a:off x="0" y="1"/>
            <a:ext cx="12186461" cy="6858000"/>
          </a:xfrm>
          <a:prstGeom prst="rect">
            <a:avLst/>
          </a:prstGeom>
        </p:spPr>
      </p:pic>
    </p:spTree>
    <p:extLst>
      <p:ext uri="{BB962C8B-B14F-4D97-AF65-F5344CB8AC3E}">
        <p14:creationId xmlns:p14="http://schemas.microsoft.com/office/powerpoint/2010/main" val="3420060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48" b="587"/>
          <a:stretch/>
        </p:blipFill>
        <p:spPr>
          <a:xfrm>
            <a:off x="0" y="0"/>
            <a:ext cx="12192000" cy="6855194"/>
          </a:xfrm>
        </p:spPr>
      </p:pic>
    </p:spTree>
    <p:extLst>
      <p:ext uri="{BB962C8B-B14F-4D97-AF65-F5344CB8AC3E}">
        <p14:creationId xmlns:p14="http://schemas.microsoft.com/office/powerpoint/2010/main" val="277704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6170"/>
          </a:xfrm>
        </p:spPr>
      </p:pic>
    </p:spTree>
    <p:extLst>
      <p:ext uri="{BB962C8B-B14F-4D97-AF65-F5344CB8AC3E}">
        <p14:creationId xmlns:p14="http://schemas.microsoft.com/office/powerpoint/2010/main" val="83741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9" r="-1" b="587"/>
          <a:stretch/>
        </p:blipFill>
        <p:spPr>
          <a:xfrm>
            <a:off x="0" y="0"/>
            <a:ext cx="12192000" cy="6847021"/>
          </a:xfrm>
        </p:spPr>
      </p:pic>
    </p:spTree>
    <p:extLst>
      <p:ext uri="{BB962C8B-B14F-4D97-AF65-F5344CB8AC3E}">
        <p14:creationId xmlns:p14="http://schemas.microsoft.com/office/powerpoint/2010/main" val="1203608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9158"/>
          </a:xfrm>
        </p:spPr>
      </p:pic>
    </p:spTree>
    <p:extLst>
      <p:ext uri="{BB962C8B-B14F-4D97-AF65-F5344CB8AC3E}">
        <p14:creationId xmlns:p14="http://schemas.microsoft.com/office/powerpoint/2010/main" val="716856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46" r="482"/>
          <a:stretch/>
        </p:blipFill>
        <p:spPr>
          <a:xfrm>
            <a:off x="0" y="0"/>
            <a:ext cx="12192000" cy="6848778"/>
          </a:xfrm>
        </p:spPr>
      </p:pic>
    </p:spTree>
    <p:extLst>
      <p:ext uri="{BB962C8B-B14F-4D97-AF65-F5344CB8AC3E}">
        <p14:creationId xmlns:p14="http://schemas.microsoft.com/office/powerpoint/2010/main" val="968296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0" t="309" r="456" b="733"/>
          <a:stretch/>
        </p:blipFill>
        <p:spPr>
          <a:xfrm>
            <a:off x="2770" y="0"/>
            <a:ext cx="12189229" cy="6858000"/>
          </a:xfrm>
        </p:spPr>
      </p:pic>
    </p:spTree>
    <p:extLst>
      <p:ext uri="{BB962C8B-B14F-4D97-AF65-F5344CB8AC3E}">
        <p14:creationId xmlns:p14="http://schemas.microsoft.com/office/powerpoint/2010/main" val="108615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48131"/>
          </a:xfrm>
        </p:spPr>
      </p:pic>
    </p:spTree>
    <p:extLst>
      <p:ext uri="{BB962C8B-B14F-4D97-AF65-F5344CB8AC3E}">
        <p14:creationId xmlns:p14="http://schemas.microsoft.com/office/powerpoint/2010/main" val="3386812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19150" y="1701800"/>
            <a:ext cx="11010900" cy="4781550"/>
          </a:xfrm>
        </p:spPr>
        <p:txBody>
          <a:bodyPr rtlCol="0">
            <a:noAutofit/>
          </a:bodyPr>
          <a:lstStyle/>
          <a:p>
            <a:pPr marL="0" indent="0" fontAlgn="auto">
              <a:lnSpc>
                <a:spcPct val="150000"/>
              </a:lnSpc>
              <a:spcBef>
                <a:spcPts val="1200"/>
              </a:spcBef>
              <a:spcAft>
                <a:spcPts val="0"/>
              </a:spcAft>
              <a:buFont typeface="Arial" panose="020B0604020202020204" pitchFamily="34" charset="0"/>
              <a:buNone/>
              <a:defRPr/>
            </a:pPr>
            <a:r>
              <a:rPr lang="zh-TW" altLang="en-US" sz="3200" b="1" dirty="0" smtClean="0">
                <a:solidFill>
                  <a:srgbClr val="C00000"/>
                </a:solidFill>
                <a:latin typeface="微軟正黑體" pitchFamily="34" charset="-120"/>
                <a:ea typeface="微軟正黑體" pitchFamily="34" charset="-120"/>
              </a:rPr>
              <a:t>完成學生報名檔案上傳國中集體報名系統後，列印報名表件</a:t>
            </a:r>
            <a:r>
              <a:rPr lang="en-US" altLang="zh-TW" sz="3200" b="1" dirty="0" smtClean="0">
                <a:solidFill>
                  <a:srgbClr val="C00000"/>
                </a:solidFill>
                <a:latin typeface="微軟正黑體" pitchFamily="34" charset="-120"/>
                <a:ea typeface="微軟正黑體" pitchFamily="34" charset="-120"/>
              </a:rPr>
              <a:t/>
            </a:r>
            <a:br>
              <a:rPr lang="en-US" altLang="zh-TW" sz="3200" b="1" dirty="0" smtClean="0">
                <a:solidFill>
                  <a:srgbClr val="C00000"/>
                </a:solidFill>
                <a:latin typeface="微軟正黑體" pitchFamily="34" charset="-120"/>
                <a:ea typeface="微軟正黑體" pitchFamily="34" charset="-120"/>
              </a:rPr>
            </a:br>
            <a:r>
              <a:rPr lang="zh-TW" altLang="zh-TW" b="1" dirty="0" smtClean="0">
                <a:solidFill>
                  <a:schemeClr val="accent5">
                    <a:lumMod val="75000"/>
                  </a:schemeClr>
                </a:solidFill>
                <a:latin typeface="微軟正黑體" pitchFamily="34" charset="-120"/>
                <a:ea typeface="微軟正黑體" pitchFamily="34" charset="-120"/>
              </a:rPr>
              <a:t>表一、報名人數統計表</a:t>
            </a:r>
            <a:r>
              <a:rPr lang="en-US" altLang="zh-TW" b="1" dirty="0" smtClean="0">
                <a:solidFill>
                  <a:schemeClr val="accent6">
                    <a:lumMod val="75000"/>
                  </a:schemeClr>
                </a:solidFill>
                <a:latin typeface="微軟正黑體" pitchFamily="34" charset="-120"/>
                <a:ea typeface="微軟正黑體" pitchFamily="34" charset="-120"/>
              </a:rPr>
              <a:t>(</a:t>
            </a:r>
            <a:r>
              <a:rPr lang="zh-TW" altLang="zh-TW" b="1" dirty="0">
                <a:solidFill>
                  <a:schemeClr val="accent6">
                    <a:lumMod val="75000"/>
                  </a:schemeClr>
                </a:solidFill>
                <a:latin typeface="微軟正黑體" pitchFamily="34" charset="-120"/>
                <a:ea typeface="微軟正黑體" pitchFamily="34" charset="-120"/>
              </a:rPr>
              <a:t>繳費</a:t>
            </a:r>
            <a:r>
              <a:rPr lang="zh-TW" altLang="zh-TW" b="1" dirty="0" smtClean="0">
                <a:solidFill>
                  <a:schemeClr val="accent6">
                    <a:lumMod val="75000"/>
                  </a:schemeClr>
                </a:solidFill>
                <a:latin typeface="微軟正黑體" pitchFamily="34" charset="-120"/>
                <a:ea typeface="微軟正黑體" pitchFamily="34" charset="-120"/>
              </a:rPr>
              <a:t>證明</a:t>
            </a:r>
            <a:r>
              <a:rPr lang="zh-TW" altLang="en-US" b="1" dirty="0" smtClean="0">
                <a:solidFill>
                  <a:schemeClr val="accent6">
                    <a:lumMod val="75000"/>
                  </a:schemeClr>
                </a:solidFill>
                <a:latin typeface="微軟正黑體" pitchFamily="34" charset="-120"/>
                <a:ea typeface="微軟正黑體" pitchFamily="34" charset="-120"/>
              </a:rPr>
              <a:t>文件</a:t>
            </a:r>
            <a:r>
              <a:rPr lang="zh-TW" altLang="zh-TW" b="1" u="sng" dirty="0" smtClean="0">
                <a:solidFill>
                  <a:schemeClr val="accent6">
                    <a:lumMod val="75000"/>
                  </a:schemeClr>
                </a:solidFill>
                <a:latin typeface="微軟正黑體" pitchFamily="34" charset="-120"/>
                <a:ea typeface="微軟正黑體" pitchFamily="34" charset="-120"/>
              </a:rPr>
              <a:t>影</a:t>
            </a:r>
            <a:r>
              <a:rPr lang="zh-TW" altLang="zh-TW" b="1" u="sng" dirty="0">
                <a:solidFill>
                  <a:schemeClr val="accent6">
                    <a:lumMod val="75000"/>
                  </a:schemeClr>
                </a:solidFill>
                <a:latin typeface="微軟正黑體" pitchFamily="34" charset="-120"/>
                <a:ea typeface="微軟正黑體" pitchFamily="34" charset="-120"/>
              </a:rPr>
              <a:t>本</a:t>
            </a:r>
            <a:r>
              <a:rPr lang="zh-TW" altLang="en-US" b="1" dirty="0">
                <a:solidFill>
                  <a:schemeClr val="accent6">
                    <a:lumMod val="75000"/>
                  </a:schemeClr>
                </a:solidFill>
                <a:latin typeface="微軟正黑體" pitchFamily="34" charset="-120"/>
                <a:ea typeface="微軟正黑體" pitchFamily="34" charset="-120"/>
              </a:rPr>
              <a:t>黏貼於此表</a:t>
            </a:r>
            <a:r>
              <a:rPr lang="en-US" altLang="zh-TW" b="1" dirty="0">
                <a:solidFill>
                  <a:schemeClr val="accent6">
                    <a:lumMod val="75000"/>
                  </a:schemeClr>
                </a:solidFill>
                <a:latin typeface="微軟正黑體" pitchFamily="34" charset="-120"/>
                <a:ea typeface="微軟正黑體" pitchFamily="34" charset="-120"/>
              </a:rPr>
              <a:t>)</a:t>
            </a:r>
            <a:endParaRPr lang="zh-TW" altLang="zh-TW" dirty="0">
              <a:solidFill>
                <a:schemeClr val="accent6">
                  <a:lumMod val="75000"/>
                </a:schemeClr>
              </a:solidFill>
              <a:latin typeface="微軟正黑體" pitchFamily="34" charset="-120"/>
              <a:ea typeface="微軟正黑體" pitchFamily="34" charset="-120"/>
            </a:endParaRPr>
          </a:p>
          <a:p>
            <a:pPr fontAlgn="auto">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表二、集體報名繳費清單</a:t>
            </a:r>
            <a:endParaRPr lang="en-US" altLang="zh-TW" b="1" dirty="0" smtClean="0">
              <a:solidFill>
                <a:schemeClr val="accent5">
                  <a:lumMod val="75000"/>
                </a:schemeClr>
              </a:solidFill>
              <a:latin typeface="微軟正黑體" pitchFamily="34" charset="-120"/>
              <a:ea typeface="微軟正黑體" pitchFamily="34" charset="-120"/>
            </a:endParaRPr>
          </a:p>
          <a:p>
            <a:pPr fontAlgn="auto">
              <a:lnSpc>
                <a:spcPts val="3600"/>
              </a:lnSpc>
              <a:spcBef>
                <a:spcPts val="1200"/>
              </a:spcBef>
              <a:spcAft>
                <a:spcPts val="0"/>
              </a:spcAft>
              <a:buNone/>
              <a:defRPr/>
            </a:pPr>
            <a:r>
              <a:rPr lang="zh-TW" altLang="zh-TW" b="1" dirty="0" smtClean="0">
                <a:solidFill>
                  <a:schemeClr val="accent5">
                    <a:lumMod val="75000"/>
                  </a:schemeClr>
                </a:solidFill>
                <a:latin typeface="微軟正黑體" pitchFamily="34" charset="-120"/>
                <a:ea typeface="微軟正黑體" pitchFamily="34" charset="-120"/>
              </a:rPr>
              <a:t>表三、集體免收報名費名冊</a:t>
            </a:r>
            <a:r>
              <a:rPr lang="en-US" altLang="zh-TW" b="1" dirty="0">
                <a:solidFill>
                  <a:srgbClr val="C00000"/>
                </a:solidFill>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選繳</a:t>
            </a:r>
            <a:r>
              <a:rPr lang="en-US" altLang="zh-TW" b="1" dirty="0">
                <a:solidFill>
                  <a:srgbClr val="C00000"/>
                </a:solidFill>
                <a:latin typeface="微軟正黑體" pitchFamily="34" charset="-120"/>
                <a:ea typeface="微軟正黑體" pitchFamily="34" charset="-120"/>
              </a:rPr>
              <a:t>)</a:t>
            </a:r>
            <a:endParaRPr lang="zh-TW" altLang="zh-TW" dirty="0" smtClean="0">
              <a:solidFill>
                <a:schemeClr val="accent5">
                  <a:lumMod val="75000"/>
                </a:schemeClr>
              </a:solidFill>
              <a:latin typeface="微軟正黑體" pitchFamily="34" charset="-120"/>
              <a:ea typeface="微軟正黑體" pitchFamily="34" charset="-120"/>
            </a:endParaRPr>
          </a:p>
          <a:p>
            <a:pPr fontAlgn="auto">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表四、報名學生名冊</a:t>
            </a:r>
            <a:endParaRPr lang="en-US" altLang="zh-TW" b="1" dirty="0" smtClean="0">
              <a:solidFill>
                <a:schemeClr val="accent5">
                  <a:lumMod val="75000"/>
                </a:schemeClr>
              </a:solidFill>
              <a:latin typeface="微軟正黑體" pitchFamily="34" charset="-120"/>
              <a:ea typeface="微軟正黑體" pitchFamily="34" charset="-120"/>
            </a:endParaRPr>
          </a:p>
          <a:p>
            <a:pPr fontAlgn="auto">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表五、報名學生</a:t>
            </a:r>
            <a:r>
              <a:rPr lang="zh-TW" altLang="en-US" b="1" dirty="0" smtClean="0">
                <a:solidFill>
                  <a:schemeClr val="accent5">
                    <a:lumMod val="75000"/>
                  </a:schemeClr>
                </a:solidFill>
                <a:latin typeface="微軟正黑體" pitchFamily="34" charset="-120"/>
                <a:ea typeface="微軟正黑體" pitchFamily="34" charset="-120"/>
              </a:rPr>
              <a:t>超額比序項目積分列表</a:t>
            </a:r>
            <a:endParaRPr lang="en-US" altLang="zh-TW" b="1" dirty="0" smtClean="0">
              <a:solidFill>
                <a:schemeClr val="accent5">
                  <a:lumMod val="75000"/>
                </a:schemeClr>
              </a:solidFill>
              <a:latin typeface="微軟正黑體" pitchFamily="34" charset="-120"/>
              <a:ea typeface="微軟正黑體" pitchFamily="34" charset="-120"/>
            </a:endParaRPr>
          </a:p>
          <a:p>
            <a:pPr fontAlgn="auto">
              <a:lnSpc>
                <a:spcPts val="3600"/>
              </a:lnSpc>
              <a:spcBef>
                <a:spcPts val="1200"/>
              </a:spcBef>
              <a:spcAft>
                <a:spcPts val="0"/>
              </a:spcAft>
              <a:buFont typeface="Arial" panose="020B0604020202020204" pitchFamily="34" charset="0"/>
              <a:buNone/>
              <a:defRPr/>
            </a:pPr>
            <a:r>
              <a:rPr lang="zh-TW" altLang="zh-TW" b="1" dirty="0" smtClean="0">
                <a:solidFill>
                  <a:schemeClr val="accent5">
                    <a:lumMod val="75000"/>
                  </a:schemeClr>
                </a:solidFill>
                <a:latin typeface="微軟正黑體" pitchFamily="34" charset="-120"/>
                <a:ea typeface="微軟正黑體" pitchFamily="34" charset="-120"/>
              </a:rPr>
              <a:t>表六、報名資料袋封面</a:t>
            </a:r>
            <a:r>
              <a:rPr lang="en-US" altLang="zh-TW" b="1" dirty="0" smtClean="0">
                <a:solidFill>
                  <a:schemeClr val="accent5">
                    <a:lumMod val="75000"/>
                  </a:schemeClr>
                </a:solidFill>
                <a:effectLst>
                  <a:outerShdw blurRad="38100" dist="38100" dir="2700000" algn="tl">
                    <a:srgbClr val="C0C0C0"/>
                  </a:outerShdw>
                </a:effectLst>
                <a:latin typeface="微軟正黑體" pitchFamily="34" charset="-120"/>
                <a:ea typeface="微軟正黑體" pitchFamily="34" charset="-120"/>
              </a:rPr>
              <a:t> </a:t>
            </a:r>
            <a:endParaRPr lang="zh-TW" altLang="en-US" dirty="0">
              <a:solidFill>
                <a:schemeClr val="accent5">
                  <a:lumMod val="75000"/>
                </a:schemeClr>
              </a:solidFill>
              <a:latin typeface="微軟正黑體" pitchFamily="34" charset="-120"/>
              <a:ea typeface="微軟正黑體" pitchFamily="34" charset="-120"/>
            </a:endParaRPr>
          </a:p>
        </p:txBody>
      </p:sp>
      <p:sp>
        <p:nvSpPr>
          <p:cNvPr id="34819" name="標題 1"/>
          <p:cNvSpPr>
            <a:spLocks noGrp="1"/>
          </p:cNvSpPr>
          <p:nvPr>
            <p:ph type="title"/>
          </p:nvPr>
        </p:nvSpPr>
        <p:spPr>
          <a:xfrm>
            <a:off x="694459" y="253206"/>
            <a:ext cx="10515600"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肆、報名</a:t>
            </a:r>
            <a:r>
              <a:rPr lang="zh-TW" altLang="en-US" sz="4000" b="1" dirty="0">
                <a:solidFill>
                  <a:srgbClr val="002060"/>
                </a:solidFill>
                <a:latin typeface="微軟正黑體" panose="020B0604030504040204" pitchFamily="34" charset="-120"/>
                <a:ea typeface="微軟正黑體" panose="020B0604030504040204" pitchFamily="34" charset="-120"/>
              </a:rPr>
              <a:t>作業－</a:t>
            </a:r>
            <a:r>
              <a:rPr lang="zh-TW" altLang="en-US" sz="36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3600" b="1" dirty="0" smtClean="0">
                <a:solidFill>
                  <a:srgbClr val="002060"/>
                </a:solidFill>
                <a:latin typeface="微軟正黑體" panose="020B0604030504040204" pitchFamily="34" charset="-120"/>
                <a:ea typeface="微軟正黑體" panose="020B0604030504040204" pitchFamily="34" charset="-120"/>
              </a:rPr>
              <a:t>6/11</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p>
        </p:txBody>
      </p:sp>
      <p:sp>
        <p:nvSpPr>
          <p:cNvPr id="6" name="Rounded Rectangle 6">
            <a:extLst>
              <a:ext uri="{FF2B5EF4-FFF2-40B4-BE49-F238E27FC236}">
                <a16:creationId xmlns:a16="http://schemas.microsoft.com/office/drawing/2014/main" id="{11DB8BB9-D675-470D-AC1D-C9EF80405172}"/>
              </a:ext>
            </a:extLst>
          </p:cNvPr>
          <p:cNvSpPr/>
          <p:nvPr/>
        </p:nvSpPr>
        <p:spPr>
          <a:xfrm>
            <a:off x="9017999" y="3529013"/>
            <a:ext cx="1957251" cy="1727200"/>
          </a:xfrm>
          <a:custGeom>
            <a:avLst/>
            <a:gdLst/>
            <a:ahLst/>
            <a:cxnLst/>
            <a:rect l="l" t="t" r="r" b="b"/>
            <a:pathLst>
              <a:path w="3186824" h="3060919">
                <a:moveTo>
                  <a:pt x="1045874" y="2696689"/>
                </a:moveTo>
                <a:lnTo>
                  <a:pt x="2125874" y="2696689"/>
                </a:lnTo>
                <a:lnTo>
                  <a:pt x="2125874" y="2804689"/>
                </a:lnTo>
                <a:lnTo>
                  <a:pt x="1045874" y="2804689"/>
                </a:lnTo>
                <a:close/>
                <a:moveTo>
                  <a:pt x="1045874" y="2410468"/>
                </a:moveTo>
                <a:lnTo>
                  <a:pt x="2125874" y="2410468"/>
                </a:lnTo>
                <a:lnTo>
                  <a:pt x="2125874" y="2518468"/>
                </a:lnTo>
                <a:lnTo>
                  <a:pt x="1045874" y="2518468"/>
                </a:lnTo>
                <a:close/>
                <a:moveTo>
                  <a:pt x="1045874" y="2124247"/>
                </a:moveTo>
                <a:lnTo>
                  <a:pt x="2125874" y="2124247"/>
                </a:lnTo>
                <a:lnTo>
                  <a:pt x="2125874" y="2232247"/>
                </a:lnTo>
                <a:lnTo>
                  <a:pt x="1045874" y="2232247"/>
                </a:lnTo>
                <a:close/>
                <a:moveTo>
                  <a:pt x="902547" y="1956791"/>
                </a:moveTo>
                <a:lnTo>
                  <a:pt x="902547" y="2109191"/>
                </a:lnTo>
                <a:lnTo>
                  <a:pt x="902547" y="2185391"/>
                </a:lnTo>
                <a:lnTo>
                  <a:pt x="902547" y="2376263"/>
                </a:lnTo>
                <a:lnTo>
                  <a:pt x="902547" y="2973921"/>
                </a:lnTo>
                <a:lnTo>
                  <a:pt x="2284277" y="2973921"/>
                </a:lnTo>
                <a:lnTo>
                  <a:pt x="2284277" y="2376263"/>
                </a:lnTo>
                <a:lnTo>
                  <a:pt x="2284277" y="2185391"/>
                </a:lnTo>
                <a:lnTo>
                  <a:pt x="2284277" y="2109191"/>
                </a:lnTo>
                <a:lnTo>
                  <a:pt x="2284277" y="1956791"/>
                </a:lnTo>
                <a:close/>
                <a:moveTo>
                  <a:pt x="469172" y="1728191"/>
                </a:moveTo>
                <a:lnTo>
                  <a:pt x="469172" y="2185391"/>
                </a:lnTo>
                <a:lnTo>
                  <a:pt x="767127" y="2185391"/>
                </a:lnTo>
                <a:lnTo>
                  <a:pt x="767127" y="2109191"/>
                </a:lnTo>
                <a:lnTo>
                  <a:pt x="545372" y="2109191"/>
                </a:lnTo>
                <a:lnTo>
                  <a:pt x="545372" y="1804391"/>
                </a:lnTo>
                <a:lnTo>
                  <a:pt x="2641452" y="1804391"/>
                </a:lnTo>
                <a:lnTo>
                  <a:pt x="2641452" y="2109191"/>
                </a:lnTo>
                <a:lnTo>
                  <a:pt x="2419697" y="2109191"/>
                </a:lnTo>
                <a:lnTo>
                  <a:pt x="2419697" y="2185391"/>
                </a:lnTo>
                <a:lnTo>
                  <a:pt x="2717652" y="2185391"/>
                </a:lnTo>
                <a:lnTo>
                  <a:pt x="2717652" y="1728191"/>
                </a:lnTo>
                <a:close/>
                <a:moveTo>
                  <a:pt x="2819005" y="1350909"/>
                </a:moveTo>
                <a:cubicBezTo>
                  <a:pt x="2769294" y="1350909"/>
                  <a:pt x="2728995" y="1391208"/>
                  <a:pt x="2728995" y="1440919"/>
                </a:cubicBezTo>
                <a:cubicBezTo>
                  <a:pt x="2728995" y="1490630"/>
                  <a:pt x="2769294" y="1530929"/>
                  <a:pt x="2819005" y="1530929"/>
                </a:cubicBezTo>
                <a:cubicBezTo>
                  <a:pt x="2868716" y="1530929"/>
                  <a:pt x="2909015" y="1490630"/>
                  <a:pt x="2909015" y="1440919"/>
                </a:cubicBezTo>
                <a:cubicBezTo>
                  <a:pt x="2909015" y="1391208"/>
                  <a:pt x="2868716" y="1350909"/>
                  <a:pt x="2819005" y="1350909"/>
                </a:cubicBezTo>
                <a:close/>
                <a:moveTo>
                  <a:pt x="2509707" y="1350909"/>
                </a:moveTo>
                <a:cubicBezTo>
                  <a:pt x="2459996" y="1350909"/>
                  <a:pt x="2419697" y="1391208"/>
                  <a:pt x="2419697" y="1440919"/>
                </a:cubicBezTo>
                <a:cubicBezTo>
                  <a:pt x="2419697" y="1490630"/>
                  <a:pt x="2459996" y="1530929"/>
                  <a:pt x="2509707" y="1530929"/>
                </a:cubicBezTo>
                <a:cubicBezTo>
                  <a:pt x="2559418" y="1530929"/>
                  <a:pt x="2599717" y="1490630"/>
                  <a:pt x="2599717" y="1440919"/>
                </a:cubicBezTo>
                <a:cubicBezTo>
                  <a:pt x="2599717" y="1391208"/>
                  <a:pt x="2559418" y="1350909"/>
                  <a:pt x="2509707" y="1350909"/>
                </a:cubicBezTo>
                <a:close/>
                <a:moveTo>
                  <a:pt x="195993" y="1200328"/>
                </a:moveTo>
                <a:lnTo>
                  <a:pt x="2990831" y="1200328"/>
                </a:lnTo>
                <a:cubicBezTo>
                  <a:pt x="3099075" y="1200328"/>
                  <a:pt x="3186824" y="1288077"/>
                  <a:pt x="3186824" y="1396321"/>
                </a:cubicBezTo>
                <a:lnTo>
                  <a:pt x="3186824" y="2180270"/>
                </a:lnTo>
                <a:cubicBezTo>
                  <a:pt x="3186824" y="2288514"/>
                  <a:pt x="3099075" y="2376263"/>
                  <a:pt x="2990831" y="2376263"/>
                </a:cubicBezTo>
                <a:lnTo>
                  <a:pt x="2419697" y="2376263"/>
                </a:lnTo>
                <a:lnTo>
                  <a:pt x="2419697" y="3060919"/>
                </a:lnTo>
                <a:lnTo>
                  <a:pt x="767127" y="3060919"/>
                </a:lnTo>
                <a:lnTo>
                  <a:pt x="767127" y="2376263"/>
                </a:lnTo>
                <a:lnTo>
                  <a:pt x="195993" y="2376263"/>
                </a:lnTo>
                <a:cubicBezTo>
                  <a:pt x="87749" y="2376263"/>
                  <a:pt x="0" y="2288514"/>
                  <a:pt x="0" y="2180270"/>
                </a:cubicBezTo>
                <a:lnTo>
                  <a:pt x="0" y="1396321"/>
                </a:lnTo>
                <a:cubicBezTo>
                  <a:pt x="0" y="1288077"/>
                  <a:pt x="87749" y="1200328"/>
                  <a:pt x="195993" y="1200328"/>
                </a:cubicBezTo>
                <a:close/>
                <a:moveTo>
                  <a:pt x="767127" y="0"/>
                </a:moveTo>
                <a:lnTo>
                  <a:pt x="2419697" y="0"/>
                </a:lnTo>
                <a:lnTo>
                  <a:pt x="2419697" y="190589"/>
                </a:lnTo>
                <a:lnTo>
                  <a:pt x="2565249" y="190589"/>
                </a:lnTo>
                <a:cubicBezTo>
                  <a:pt x="2649419" y="190589"/>
                  <a:pt x="2717652" y="258822"/>
                  <a:pt x="2717652" y="342992"/>
                </a:cubicBezTo>
                <a:lnTo>
                  <a:pt x="2717652" y="1104989"/>
                </a:lnTo>
                <a:lnTo>
                  <a:pt x="2284277" y="1104989"/>
                </a:lnTo>
                <a:lnTo>
                  <a:pt x="2284277" y="1104128"/>
                </a:lnTo>
                <a:lnTo>
                  <a:pt x="2284277" y="190589"/>
                </a:lnTo>
                <a:lnTo>
                  <a:pt x="2284277" y="96523"/>
                </a:lnTo>
                <a:lnTo>
                  <a:pt x="902547" y="96523"/>
                </a:lnTo>
                <a:lnTo>
                  <a:pt x="902547" y="190589"/>
                </a:lnTo>
                <a:lnTo>
                  <a:pt x="902547" y="1104128"/>
                </a:lnTo>
                <a:lnTo>
                  <a:pt x="902547" y="1104989"/>
                </a:lnTo>
                <a:lnTo>
                  <a:pt x="469172" y="1104989"/>
                </a:lnTo>
                <a:lnTo>
                  <a:pt x="469172" y="342992"/>
                </a:lnTo>
                <a:cubicBezTo>
                  <a:pt x="469172" y="258822"/>
                  <a:pt x="537405" y="190589"/>
                  <a:pt x="621575" y="190589"/>
                </a:cubicBezTo>
                <a:lnTo>
                  <a:pt x="767127" y="190589"/>
                </a:lnTo>
                <a:close/>
              </a:path>
            </a:pathLst>
          </a:cu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accent5">
                  <a:lumMod val="60000"/>
                  <a:lumOff val="40000"/>
                </a:schemeClr>
              </a:solidFill>
            </a:endParaRPr>
          </a:p>
        </p:txBody>
      </p:sp>
      <p:sp>
        <p:nvSpPr>
          <p:cNvPr id="8"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17</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343419" y="3815556"/>
            <a:ext cx="1828800" cy="508000"/>
          </a:xfrm>
          <a:prstGeom prst="rect">
            <a:avLst/>
          </a:prstGeom>
          <a:solidFill>
            <a:srgbClr val="FFFF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6" name="矩形 15"/>
          <p:cNvSpPr/>
          <p:nvPr/>
        </p:nvSpPr>
        <p:spPr>
          <a:xfrm>
            <a:off x="6343419" y="4369594"/>
            <a:ext cx="1828800" cy="457200"/>
          </a:xfrm>
          <a:prstGeom prst="rect">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6868" name="標題 1"/>
          <p:cNvSpPr>
            <a:spLocks noGrp="1"/>
          </p:cNvSpPr>
          <p:nvPr>
            <p:ph type="title"/>
          </p:nvPr>
        </p:nvSpPr>
        <p:spPr>
          <a:xfrm>
            <a:off x="819150" y="127000"/>
            <a:ext cx="10515600"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肆、報名</a:t>
            </a:r>
            <a:r>
              <a:rPr lang="zh-TW" altLang="en-US" sz="4000" b="1" dirty="0">
                <a:solidFill>
                  <a:srgbClr val="002060"/>
                </a:solidFill>
                <a:latin typeface="微軟正黑體" panose="020B0604030504040204" pitchFamily="34" charset="-120"/>
                <a:ea typeface="微軟正黑體" panose="020B0604030504040204" pitchFamily="34" charset="-120"/>
              </a:rPr>
              <a:t>作業－</a:t>
            </a:r>
            <a:r>
              <a:rPr lang="zh-TW" altLang="en-US" sz="3600" b="1" dirty="0">
                <a:solidFill>
                  <a:srgbClr val="002060"/>
                </a:solidFill>
                <a:latin typeface="微軟正黑體" panose="020B0604030504040204" pitchFamily="34" charset="-120"/>
                <a:ea typeface="微軟正黑體" panose="020B0604030504040204" pitchFamily="34" charset="-120"/>
              </a:rPr>
              <a:t>集體</a:t>
            </a:r>
            <a:r>
              <a:rPr lang="zh-TW" altLang="en-US" sz="3600" b="1" dirty="0" smtClean="0">
                <a:solidFill>
                  <a:srgbClr val="002060"/>
                </a:solidFill>
                <a:latin typeface="微軟正黑體" panose="020B0604030504040204" pitchFamily="34" charset="-120"/>
                <a:ea typeface="微軟正黑體" panose="020B0604030504040204" pitchFamily="34" charset="-120"/>
              </a:rPr>
              <a:t>報名應繳報名資料（</a:t>
            </a:r>
            <a:r>
              <a:rPr lang="en-US" altLang="zh-TW" sz="3600" b="1" dirty="0" smtClean="0">
                <a:solidFill>
                  <a:srgbClr val="002060"/>
                </a:solidFill>
                <a:latin typeface="微軟正黑體" panose="020B0604030504040204" pitchFamily="34" charset="-120"/>
                <a:ea typeface="微軟正黑體" panose="020B0604030504040204" pitchFamily="34" charset="-120"/>
              </a:rPr>
              <a:t>7/11</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p>
        </p:txBody>
      </p:sp>
      <p:pic>
        <p:nvPicPr>
          <p:cNvPr id="36869" name="Picture 4" descr="http://www.tfif.org.tw/uploadfile/images/7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744" y="1413669"/>
            <a:ext cx="9699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
          <p:cNvSpPr txBox="1">
            <a:spLocks/>
          </p:cNvSpPr>
          <p:nvPr/>
        </p:nvSpPr>
        <p:spPr>
          <a:xfrm>
            <a:off x="1450744" y="1928019"/>
            <a:ext cx="9347489" cy="3452812"/>
          </a:xfrm>
          <a:prstGeom prst="rect">
            <a:avLst/>
          </a:prstGeom>
        </p:spPr>
        <p:txBody>
          <a:bodyPr wrap="square" anchor="ctr">
            <a:spAutoFit/>
          </a:bodyPr>
          <a:lstStyle/>
          <a:p>
            <a:pPr marL="714375" indent="-714375" eaLnBrk="1" fontAlgn="auto" hangingPunct="1">
              <a:lnSpc>
                <a:spcPct val="150000"/>
              </a:lnSpc>
              <a:spcAft>
                <a:spcPts val="1200"/>
              </a:spcAft>
              <a:buClr>
                <a:schemeClr val="accent2"/>
              </a:buClr>
              <a:tabLst>
                <a:tab pos="742950" algn="l"/>
              </a:tabLst>
              <a:defRPr/>
            </a:pPr>
            <a:r>
              <a:rPr lang="zh-TW" altLang="en-US" sz="3600" b="1" dirty="0">
                <a:solidFill>
                  <a:schemeClr val="accent6">
                    <a:lumMod val="75000"/>
                  </a:schemeClr>
                </a:solidFill>
                <a:latin typeface="微軟正黑體" pitchFamily="34" charset="-120"/>
                <a:ea typeface="微軟正黑體" pitchFamily="34" charset="-120"/>
              </a:rPr>
              <a:t>　　學生報名表件彙整順序　</a:t>
            </a:r>
            <a:endParaRPr lang="en-US" altLang="zh-TW" sz="3600" b="1" dirty="0">
              <a:solidFill>
                <a:schemeClr val="accent6">
                  <a:lumMod val="75000"/>
                </a:schemeClr>
              </a:solidFill>
              <a:latin typeface="微軟正黑體" pitchFamily="34" charset="-120"/>
              <a:ea typeface="微軟正黑體" pitchFamily="34" charset="-120"/>
            </a:endParaRPr>
          </a:p>
          <a:p>
            <a:pPr marL="714375" indent="-714375" eaLnBrk="1" fontAlgn="auto" hangingPunct="1">
              <a:spcAft>
                <a:spcPts val="0"/>
              </a:spcAft>
              <a:buClr>
                <a:schemeClr val="accent2"/>
              </a:buClr>
              <a:tabLst>
                <a:tab pos="742950" algn="l"/>
              </a:tabLst>
              <a:defRPr/>
            </a:pPr>
            <a:r>
              <a:rPr lang="en-US" altLang="zh-TW" sz="2600" b="1" dirty="0">
                <a:solidFill>
                  <a:srgbClr val="0070C0"/>
                </a:solidFill>
                <a:latin typeface="微軟正黑體" pitchFamily="34" charset="-120"/>
                <a:ea typeface="微軟正黑體" pitchFamily="34" charset="-120"/>
              </a:rPr>
              <a:t>Step 1</a:t>
            </a:r>
            <a:r>
              <a:rPr lang="zh-TW" altLang="en-US" sz="2600" b="1" dirty="0">
                <a:solidFill>
                  <a:srgbClr val="0070C0"/>
                </a:solidFill>
                <a:latin typeface="微軟正黑體" pitchFamily="34" charset="-120"/>
                <a:ea typeface="微軟正黑體" pitchFamily="34" charset="-120"/>
              </a:rPr>
              <a:t> 依集體報名系統列印之</a:t>
            </a:r>
            <a:r>
              <a:rPr lang="zh-TW" altLang="en-US" sz="2600" b="1" dirty="0">
                <a:solidFill>
                  <a:srgbClr val="C00000"/>
                </a:solidFill>
                <a:latin typeface="微軟正黑體" pitchFamily="34" charset="-120"/>
                <a:ea typeface="微軟正黑體" pitchFamily="34" charset="-120"/>
              </a:rPr>
              <a:t>「報名學生名冊」</a:t>
            </a:r>
            <a:r>
              <a:rPr lang="en-US" altLang="zh-TW" sz="2600" b="1" dirty="0">
                <a:solidFill>
                  <a:srgbClr val="C00000"/>
                </a:solidFill>
                <a:latin typeface="微軟正黑體" pitchFamily="34" charset="-120"/>
                <a:ea typeface="微軟正黑體" pitchFamily="34" charset="-120"/>
              </a:rPr>
              <a:t/>
            </a:r>
            <a:br>
              <a:rPr lang="en-US" altLang="zh-TW" sz="2600" b="1" dirty="0">
                <a:solidFill>
                  <a:srgbClr val="C00000"/>
                </a:solidFill>
                <a:latin typeface="微軟正黑體" pitchFamily="34" charset="-120"/>
                <a:ea typeface="微軟正黑體" pitchFamily="34" charset="-120"/>
              </a:rPr>
            </a:br>
            <a:r>
              <a:rPr lang="en-US" altLang="zh-TW" sz="2700" b="1" dirty="0">
                <a:solidFill>
                  <a:srgbClr val="C00000"/>
                </a:solidFill>
                <a:latin typeface="微軟正黑體" pitchFamily="34" charset="-120"/>
                <a:ea typeface="微軟正黑體" pitchFamily="34" charset="-120"/>
              </a:rPr>
              <a:t>    </a:t>
            </a:r>
            <a:r>
              <a:rPr lang="zh-TW" altLang="en-US" sz="2600" b="1" dirty="0">
                <a:solidFill>
                  <a:srgbClr val="C00000"/>
                </a:solidFill>
                <a:latin typeface="微軟正黑體" pitchFamily="34" charset="-120"/>
                <a:ea typeface="微軟正黑體" pitchFamily="34" charset="-120"/>
              </a:rPr>
              <a:t>順序排序學生報名表</a:t>
            </a:r>
            <a:endParaRPr lang="en-US" altLang="zh-TW" sz="2600" b="1" dirty="0">
              <a:solidFill>
                <a:srgbClr val="C00000"/>
              </a:solidFill>
              <a:latin typeface="微軟正黑體" pitchFamily="34" charset="-120"/>
              <a:ea typeface="微軟正黑體" pitchFamily="34" charset="-120"/>
            </a:endParaRPr>
          </a:p>
          <a:p>
            <a:pPr marL="1168400" indent="-1168400" eaLnBrk="1" fontAlgn="auto" hangingPunct="1">
              <a:spcBef>
                <a:spcPct val="30000"/>
              </a:spcBef>
              <a:spcAft>
                <a:spcPts val="0"/>
              </a:spcAft>
              <a:buClr>
                <a:schemeClr val="accent2"/>
              </a:buClr>
              <a:defRPr/>
            </a:pPr>
            <a:r>
              <a:rPr lang="en-US" altLang="zh-TW" sz="2600" b="1" dirty="0">
                <a:solidFill>
                  <a:srgbClr val="0070C0"/>
                </a:solidFill>
                <a:latin typeface="微軟正黑體" pitchFamily="34" charset="-120"/>
                <a:ea typeface="微軟正黑體" pitchFamily="34" charset="-120"/>
              </a:rPr>
              <a:t>Step 2 </a:t>
            </a:r>
            <a:r>
              <a:rPr lang="zh-TW" altLang="en-US" sz="2600" b="1" dirty="0">
                <a:latin typeface="微軟正黑體" pitchFamily="34" charset="-120"/>
                <a:ea typeface="微軟正黑體" pitchFamily="34" charset="-120"/>
              </a:rPr>
              <a:t>先排序「特種生」報名表</a:t>
            </a:r>
            <a:r>
              <a:rPr lang="zh-TW" altLang="en-US" sz="2600" b="1" dirty="0">
                <a:solidFill>
                  <a:srgbClr val="7030A0"/>
                </a:solidFill>
                <a:latin typeface="微軟正黑體" pitchFamily="34" charset="-120"/>
                <a:ea typeface="微軟正黑體" pitchFamily="34" charset="-120"/>
              </a:rPr>
              <a:t>  </a:t>
            </a:r>
            <a:r>
              <a:rPr lang="zh-TW" altLang="en-US" sz="2600" b="1" dirty="0">
                <a:solidFill>
                  <a:srgbClr val="2F5597"/>
                </a:solidFill>
                <a:latin typeface="微軟正黑體" pitchFamily="34" charset="-120"/>
                <a:ea typeface="微軟正黑體" pitchFamily="34" charset="-120"/>
              </a:rPr>
              <a:t>黃色報名表  </a:t>
            </a:r>
            <a:r>
              <a:rPr lang="zh-TW" altLang="en-US" sz="2600" b="1" dirty="0">
                <a:latin typeface="微軟正黑體" pitchFamily="34" charset="-120"/>
                <a:ea typeface="微軟正黑體" pitchFamily="34" charset="-120"/>
              </a:rPr>
              <a:t>在前</a:t>
            </a:r>
            <a:endParaRPr lang="en-US" altLang="zh-TW" sz="2600" b="1" dirty="0">
              <a:latin typeface="微軟正黑體" pitchFamily="34" charset="-120"/>
              <a:ea typeface="微軟正黑體" pitchFamily="34" charset="-120"/>
            </a:endParaRPr>
          </a:p>
          <a:p>
            <a:pPr marL="1168400" indent="-1168400" eaLnBrk="1" fontAlgn="auto" hangingPunct="1">
              <a:spcBef>
                <a:spcPct val="30000"/>
              </a:spcBef>
              <a:spcAft>
                <a:spcPts val="0"/>
              </a:spcAft>
              <a:buClr>
                <a:schemeClr val="accent2"/>
              </a:buClr>
              <a:defRPr/>
            </a:pPr>
            <a:r>
              <a:rPr lang="zh-TW" altLang="en-US" sz="2600" b="1" dirty="0">
                <a:solidFill>
                  <a:srgbClr val="2F5597"/>
                </a:solidFill>
                <a:latin typeface="微軟正黑體" pitchFamily="34" charset="-120"/>
                <a:ea typeface="微軟正黑體" pitchFamily="34" charset="-120"/>
              </a:rPr>
              <a:t>             </a:t>
            </a:r>
            <a:r>
              <a:rPr lang="zh-TW" altLang="en-US" sz="2600" b="1" dirty="0">
                <a:latin typeface="微軟正黑體" pitchFamily="34" charset="-120"/>
                <a:ea typeface="微軟正黑體" pitchFamily="34" charset="-120"/>
              </a:rPr>
              <a:t>再排序「一般生」報名表</a:t>
            </a:r>
            <a:r>
              <a:rPr lang="zh-TW" altLang="en-US" sz="2600" b="1" dirty="0">
                <a:solidFill>
                  <a:srgbClr val="7030A0"/>
                </a:solidFill>
                <a:latin typeface="微軟正黑體" pitchFamily="34" charset="-120"/>
                <a:ea typeface="微軟正黑體" pitchFamily="34" charset="-120"/>
              </a:rPr>
              <a:t>  </a:t>
            </a:r>
            <a:r>
              <a:rPr lang="zh-TW" altLang="en-US" sz="2600" b="1" dirty="0">
                <a:latin typeface="微軟正黑體" pitchFamily="34" charset="-120"/>
                <a:ea typeface="微軟正黑體" pitchFamily="34" charset="-120"/>
              </a:rPr>
              <a:t>白色報名表</a:t>
            </a:r>
            <a:endParaRPr lang="en-US" altLang="zh-TW" sz="2600" b="1" dirty="0">
              <a:latin typeface="微軟正黑體" pitchFamily="34" charset="-120"/>
              <a:ea typeface="微軟正黑體" pitchFamily="34" charset="-120"/>
            </a:endParaRPr>
          </a:p>
          <a:p>
            <a:pPr marL="714375" indent="-714375" eaLnBrk="1" fontAlgn="auto" hangingPunct="1">
              <a:spcBef>
                <a:spcPct val="30000"/>
              </a:spcBef>
              <a:spcAft>
                <a:spcPts val="0"/>
              </a:spcAft>
              <a:buClr>
                <a:schemeClr val="accent2"/>
              </a:buClr>
              <a:tabLst>
                <a:tab pos="742950" algn="l"/>
              </a:tabLst>
              <a:defRPr/>
            </a:pPr>
            <a:r>
              <a:rPr lang="en-US" altLang="zh-TW" sz="2600" b="1" dirty="0">
                <a:solidFill>
                  <a:srgbClr val="0070C0"/>
                </a:solidFill>
                <a:latin typeface="微軟正黑體" pitchFamily="34" charset="-120"/>
                <a:ea typeface="微軟正黑體" pitchFamily="34" charset="-120"/>
              </a:rPr>
              <a:t>Step 3 </a:t>
            </a:r>
            <a:r>
              <a:rPr lang="zh-TW" altLang="en-US" sz="2600" b="1" dirty="0">
                <a:solidFill>
                  <a:srgbClr val="0070C0"/>
                </a:solidFill>
                <a:latin typeface="微軟正黑體" pitchFamily="34" charset="-120"/>
                <a:ea typeface="微軟正黑體" pitchFamily="34" charset="-120"/>
              </a:rPr>
              <a:t>由集體報名系統列印出之「</a:t>
            </a:r>
            <a:r>
              <a:rPr lang="zh-TW" altLang="zh-TW" sz="2600" b="1" dirty="0">
                <a:solidFill>
                  <a:srgbClr val="0070C0"/>
                </a:solidFill>
                <a:latin typeface="微軟正黑體" pitchFamily="34" charset="-120"/>
                <a:ea typeface="微軟正黑體" pitchFamily="34" charset="-120"/>
              </a:rPr>
              <a:t>報名資料袋封面</a:t>
            </a:r>
            <a:r>
              <a:rPr lang="zh-TW" altLang="en-US" sz="2600" b="1" dirty="0">
                <a:solidFill>
                  <a:srgbClr val="0070C0"/>
                </a:solidFill>
                <a:latin typeface="微軟正黑體" pitchFamily="34" charset="-120"/>
                <a:ea typeface="微軟正黑體" pitchFamily="34" charset="-120"/>
              </a:rPr>
              <a:t>」做為封面</a:t>
            </a:r>
            <a:endParaRPr lang="en-US" altLang="zh-TW" sz="2600" b="1" dirty="0">
              <a:solidFill>
                <a:srgbClr val="172D55"/>
              </a:solidFill>
              <a:effectLst>
                <a:outerShdw blurRad="38100" dist="38100" dir="2700000" algn="tl">
                  <a:srgbClr val="C0C0C0"/>
                </a:outerShdw>
              </a:effectLst>
              <a:latin typeface="微軟正黑體" pitchFamily="34" charset="-120"/>
              <a:ea typeface="微軟正黑體" pitchFamily="34" charset="-120"/>
            </a:endParaRPr>
          </a:p>
        </p:txBody>
      </p:sp>
      <p:sp>
        <p:nvSpPr>
          <p:cNvPr id="9"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18</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9320213" y="1790035"/>
            <a:ext cx="1635962" cy="43815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5" name="內容版面配置區 2"/>
          <p:cNvSpPr>
            <a:spLocks noGrp="1"/>
          </p:cNvSpPr>
          <p:nvPr>
            <p:ph idx="1"/>
          </p:nvPr>
        </p:nvSpPr>
        <p:spPr>
          <a:xfrm>
            <a:off x="671513" y="1046163"/>
            <a:ext cx="10571162" cy="5726112"/>
          </a:xfrm>
        </p:spPr>
        <p:txBody>
          <a:bodyPr rtlCol="0">
            <a:noAutofit/>
          </a:bodyPr>
          <a:lstStyle/>
          <a:p>
            <a:pPr marL="571500" indent="-285750" defTabSz="977900" fontAlgn="auto">
              <a:lnSpc>
                <a:spcPct val="110000"/>
              </a:lnSpc>
              <a:spcAft>
                <a:spcPts val="0"/>
              </a:spcAft>
              <a:buClr>
                <a:schemeClr val="accent2"/>
              </a:buClr>
              <a:buFont typeface="Arial" panose="020B0604020202020204" pitchFamily="34" charset="0"/>
              <a:buNone/>
              <a:tabLst>
                <a:tab pos="571500" algn="l"/>
              </a:tabLst>
              <a:defRPr/>
            </a:pPr>
            <a:r>
              <a:rPr lang="zh-TW" altLang="en-US" sz="3800" b="1" dirty="0" smtClean="0">
                <a:solidFill>
                  <a:srgbClr val="0033CC"/>
                </a:solidFill>
                <a:latin typeface="微軟正黑體" pitchFamily="34" charset="-120"/>
                <a:ea typeface="微軟正黑體" pitchFamily="34" charset="-120"/>
              </a:rPr>
              <a:t>寄出報名表前檢查</a:t>
            </a:r>
            <a:r>
              <a:rPr lang="zh-TW" altLang="en-US" sz="3800" b="1" dirty="0">
                <a:solidFill>
                  <a:srgbClr val="0033CC"/>
                </a:solidFill>
                <a:latin typeface="微軟正黑體" pitchFamily="34" charset="-120"/>
                <a:ea typeface="微軟正黑體" pitchFamily="34" charset="-120"/>
              </a:rPr>
              <a:t>項目</a:t>
            </a: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報名</a:t>
            </a:r>
            <a:r>
              <a:rPr lang="zh-TW" altLang="en-US" sz="2400" b="1" dirty="0">
                <a:solidFill>
                  <a:schemeClr val="accent5">
                    <a:lumMod val="75000"/>
                  </a:schemeClr>
                </a:solidFill>
                <a:latin typeface="微軟正黑體" pitchFamily="34" charset="-120"/>
                <a:ea typeface="微軟正黑體" pitchFamily="34" charset="-120"/>
              </a:rPr>
              <a:t>身分</a:t>
            </a:r>
            <a:r>
              <a:rPr lang="zh-TW" altLang="en-US" sz="2400" b="1" dirty="0" smtClean="0">
                <a:solidFill>
                  <a:schemeClr val="accent5">
                    <a:lumMod val="75000"/>
                  </a:schemeClr>
                </a:solidFill>
                <a:latin typeface="微軟正黑體" pitchFamily="34" charset="-120"/>
                <a:ea typeface="微軟正黑體" pitchFamily="34" charset="-120"/>
              </a:rPr>
              <a:t>類別（一般生及大陸長期探親子女　白色報名表 、特種生 黃色報名表）</a:t>
            </a:r>
            <a:endParaRPr lang="zh-TW" altLang="en-US" sz="2400" b="1" dirty="0">
              <a:solidFill>
                <a:schemeClr val="accent5">
                  <a:lumMod val="75000"/>
                </a:schemeClr>
              </a:solidFill>
              <a:latin typeface="微軟正黑體" pitchFamily="34" charset="-120"/>
              <a:ea typeface="微軟正黑體" pitchFamily="34" charset="-120"/>
            </a:endParaRP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免試生基本資料如</a:t>
            </a:r>
            <a:r>
              <a:rPr lang="zh-TW" altLang="en-US" sz="2400" b="1" dirty="0" smtClean="0">
                <a:solidFill>
                  <a:srgbClr val="C00000"/>
                </a:solidFill>
                <a:latin typeface="微軟正黑體" pitchFamily="34" charset="-120"/>
                <a:ea typeface="微軟正黑體" pitchFamily="34" charset="-120"/>
              </a:rPr>
              <a:t>准考證號碼、地址及電話</a:t>
            </a:r>
            <a:r>
              <a:rPr lang="zh-TW" altLang="en-US" sz="2400" b="1" dirty="0" smtClean="0">
                <a:solidFill>
                  <a:schemeClr val="accent5">
                    <a:lumMod val="75000"/>
                  </a:schemeClr>
                </a:solidFill>
                <a:latin typeface="微軟正黑體" pitchFamily="34" charset="-120"/>
                <a:ea typeface="微軟正黑體" pitchFamily="34" charset="-120"/>
              </a:rPr>
              <a:t>等是否書寫完整、清楚</a:t>
            </a:r>
            <a:endParaRPr lang="en-US" altLang="zh-TW" sz="2400" b="1" dirty="0" smtClean="0">
              <a:solidFill>
                <a:schemeClr val="accent5">
                  <a:lumMod val="75000"/>
                </a:schemeClr>
              </a:solidFill>
              <a:latin typeface="微軟正黑體" pitchFamily="34" charset="-120"/>
              <a:ea typeface="微軟正黑體" pitchFamily="34" charset="-120"/>
            </a:endParaRP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黏貼</a:t>
            </a:r>
            <a:r>
              <a:rPr lang="zh-TW" altLang="en-US" sz="2400" b="1" dirty="0">
                <a:solidFill>
                  <a:schemeClr val="accent5">
                    <a:lumMod val="75000"/>
                  </a:schemeClr>
                </a:solidFill>
                <a:latin typeface="微軟正黑體" pitchFamily="34" charset="-120"/>
                <a:ea typeface="微軟正黑體" pitchFamily="34" charset="-120"/>
              </a:rPr>
              <a:t>身分證正面</a:t>
            </a:r>
            <a:r>
              <a:rPr lang="zh-TW" altLang="en-US" sz="2400" b="1" dirty="0" smtClean="0">
                <a:solidFill>
                  <a:schemeClr val="accent5">
                    <a:lumMod val="75000"/>
                  </a:schemeClr>
                </a:solidFill>
                <a:latin typeface="微軟正黑體" pitchFamily="34" charset="-120"/>
                <a:ea typeface="微軟正黑體" pitchFamily="34" charset="-120"/>
              </a:rPr>
              <a:t>影印本</a:t>
            </a:r>
            <a:endParaRPr lang="zh-TW" altLang="en-US" sz="2400" b="1" dirty="0">
              <a:solidFill>
                <a:schemeClr val="accent5">
                  <a:lumMod val="75000"/>
                </a:schemeClr>
              </a:solidFill>
              <a:latin typeface="微軟正黑體" pitchFamily="34" charset="-120"/>
              <a:ea typeface="微軟正黑體" pitchFamily="34" charset="-120"/>
            </a:endParaRP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國中學校出具「</a:t>
            </a:r>
            <a:r>
              <a:rPr lang="en-US" altLang="zh-TW" sz="2400" b="1" dirty="0" smtClean="0">
                <a:solidFill>
                  <a:schemeClr val="accent5">
                    <a:lumMod val="75000"/>
                  </a:schemeClr>
                </a:solidFill>
                <a:latin typeface="微軟正黑體" pitchFamily="34" charset="-120"/>
                <a:ea typeface="微軟正黑體" pitchFamily="34" charset="-120"/>
              </a:rPr>
              <a:t> 110</a:t>
            </a:r>
            <a:r>
              <a:rPr lang="zh-TW" altLang="zh-TW" sz="2400" b="1" dirty="0" smtClean="0">
                <a:solidFill>
                  <a:schemeClr val="accent5">
                    <a:lumMod val="75000"/>
                  </a:schemeClr>
                </a:solidFill>
                <a:latin typeface="微軟正黑體" pitchFamily="34" charset="-120"/>
                <a:ea typeface="微軟正黑體" pitchFamily="34" charset="-120"/>
              </a:rPr>
              <a:t>學年</a:t>
            </a:r>
            <a:r>
              <a:rPr lang="zh-TW" altLang="zh-TW" sz="2400" b="1" dirty="0">
                <a:solidFill>
                  <a:schemeClr val="accent5">
                    <a:lumMod val="75000"/>
                  </a:schemeClr>
                </a:solidFill>
                <a:latin typeface="微軟正黑體" pitchFamily="34" charset="-120"/>
                <a:ea typeface="微軟正黑體" pitchFamily="34" charset="-120"/>
              </a:rPr>
              <a:t>度五專入學</a:t>
            </a:r>
            <a:r>
              <a:rPr lang="zh-TW" altLang="zh-TW" sz="2400" b="1" dirty="0" smtClean="0">
                <a:solidFill>
                  <a:schemeClr val="accent5">
                    <a:lumMod val="75000"/>
                  </a:schemeClr>
                </a:solidFill>
                <a:latin typeface="微軟正黑體" pitchFamily="34" charset="-120"/>
                <a:ea typeface="微軟正黑體" pitchFamily="34" charset="-120"/>
              </a:rPr>
              <a:t>專用</a:t>
            </a:r>
            <a:r>
              <a:rPr lang="zh-TW" altLang="en-US" sz="2400" b="1" dirty="0" smtClean="0">
                <a:solidFill>
                  <a:schemeClr val="accent5">
                    <a:lumMod val="75000"/>
                  </a:schemeClr>
                </a:solidFill>
                <a:latin typeface="微軟正黑體" pitchFamily="34" charset="-120"/>
                <a:ea typeface="微軟正黑體" pitchFamily="34" charset="-120"/>
              </a:rPr>
              <a:t>優先</a:t>
            </a:r>
            <a:r>
              <a:rPr lang="zh-TW" altLang="zh-TW" sz="2400" b="1" dirty="0" smtClean="0">
                <a:solidFill>
                  <a:schemeClr val="accent5">
                    <a:lumMod val="75000"/>
                  </a:schemeClr>
                </a:solidFill>
                <a:latin typeface="微軟正黑體" pitchFamily="34" charset="-120"/>
                <a:ea typeface="微軟正黑體" pitchFamily="34" charset="-120"/>
              </a:rPr>
              <a:t>免試</a:t>
            </a:r>
            <a:r>
              <a:rPr lang="zh-TW" altLang="zh-TW" sz="2400" b="1" dirty="0">
                <a:solidFill>
                  <a:schemeClr val="accent5">
                    <a:lumMod val="75000"/>
                  </a:schemeClr>
                </a:solidFill>
                <a:latin typeface="微軟正黑體" pitchFamily="34" charset="-120"/>
                <a:ea typeface="微軟正黑體" pitchFamily="34" charset="-120"/>
              </a:rPr>
              <a:t>入學超額比序項目積分證明單</a:t>
            </a:r>
            <a:r>
              <a:rPr lang="zh-TW" altLang="en-US" sz="2400" b="1" dirty="0" smtClean="0">
                <a:solidFill>
                  <a:schemeClr val="accent5">
                    <a:lumMod val="75000"/>
                  </a:schemeClr>
                </a:solidFill>
                <a:latin typeface="微軟正黑體" pitchFamily="34" charset="-120"/>
                <a:ea typeface="微軟正黑體" pitchFamily="34" charset="-120"/>
              </a:rPr>
              <a:t>」正本</a:t>
            </a:r>
            <a:r>
              <a:rPr lang="zh-TW" altLang="en-US" sz="2400" b="1" dirty="0" smtClean="0">
                <a:solidFill>
                  <a:srgbClr val="C00000"/>
                </a:solidFill>
                <a:latin typeface="微軟正黑體" pitchFamily="34" charset="-120"/>
                <a:ea typeface="微軟正黑體" pitchFamily="34" charset="-120"/>
              </a:rPr>
              <a:t>蓋妥學校戳章</a:t>
            </a:r>
            <a:endParaRPr lang="zh-TW" altLang="en-US" sz="2400" b="1" dirty="0">
              <a:solidFill>
                <a:srgbClr val="C00000"/>
              </a:solidFill>
              <a:latin typeface="微軟正黑體" pitchFamily="34" charset="-120"/>
              <a:ea typeface="微軟正黑體" pitchFamily="34" charset="-120"/>
            </a:endParaRP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rgbClr val="2F5597"/>
                </a:solidFill>
                <a:latin typeface="微軟正黑體" pitchFamily="34" charset="-120"/>
                <a:ea typeface="微軟正黑體" pitchFamily="34" charset="-120"/>
              </a:rPr>
              <a:t>確認免試生及家長</a:t>
            </a:r>
            <a:r>
              <a:rPr lang="en-US" altLang="zh-TW" sz="2400" b="1" dirty="0" smtClean="0">
                <a:solidFill>
                  <a:srgbClr val="2F5597"/>
                </a:solidFill>
                <a:latin typeface="微軟正黑體" pitchFamily="34" charset="-120"/>
                <a:ea typeface="微軟正黑體" pitchFamily="34" charset="-120"/>
              </a:rPr>
              <a:t>(</a:t>
            </a:r>
            <a:r>
              <a:rPr lang="zh-TW" altLang="en-US" sz="2400" b="1" dirty="0" smtClean="0">
                <a:solidFill>
                  <a:srgbClr val="2F5597"/>
                </a:solidFill>
                <a:latin typeface="微軟正黑體" pitchFamily="34" charset="-120"/>
                <a:ea typeface="微軟正黑體" pitchFamily="34" charset="-120"/>
              </a:rPr>
              <a:t>監護人</a:t>
            </a:r>
            <a:r>
              <a:rPr lang="en-US" altLang="zh-TW" sz="2400" b="1" dirty="0" smtClean="0">
                <a:solidFill>
                  <a:srgbClr val="2F5597"/>
                </a:solidFill>
                <a:latin typeface="微軟正黑體" pitchFamily="34" charset="-120"/>
                <a:ea typeface="微軟正黑體" pitchFamily="34" charset="-120"/>
              </a:rPr>
              <a:t>)</a:t>
            </a:r>
            <a:r>
              <a:rPr lang="zh-TW" altLang="en-US" sz="2400" b="1" dirty="0" smtClean="0">
                <a:solidFill>
                  <a:srgbClr val="2F5597"/>
                </a:solidFill>
                <a:latin typeface="微軟正黑體" pitchFamily="34" charset="-120"/>
                <a:ea typeface="微軟正黑體" pitchFamily="34" charset="-120"/>
              </a:rPr>
              <a:t>皆已簽章</a:t>
            </a:r>
            <a:endParaRPr lang="zh-TW" altLang="en-US" sz="2400" b="1" dirty="0">
              <a:solidFill>
                <a:srgbClr val="2F5597"/>
              </a:solidFill>
              <a:latin typeface="微軟正黑體" pitchFamily="34" charset="-120"/>
              <a:ea typeface="微軟正黑體" pitchFamily="34" charset="-120"/>
            </a:endParaRP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具弱勢身分之免試生，是否已檢附身分證明文件</a:t>
            </a:r>
            <a:r>
              <a:rPr lang="zh-TW" altLang="en-US" sz="2400" b="1" dirty="0" smtClean="0">
                <a:solidFill>
                  <a:srgbClr val="C00000"/>
                </a:solidFill>
                <a:latin typeface="微軟正黑體" pitchFamily="34" charset="-120"/>
                <a:ea typeface="微軟正黑體" pitchFamily="34" charset="-120"/>
              </a:rPr>
              <a:t>（留意文件有效期限）</a:t>
            </a:r>
            <a:endParaRPr lang="en-US" altLang="zh-TW" sz="2400" b="1" dirty="0" smtClean="0">
              <a:solidFill>
                <a:srgbClr val="C00000"/>
              </a:solidFill>
              <a:latin typeface="微軟正黑體" pitchFamily="34" charset="-120"/>
              <a:ea typeface="微軟正黑體" pitchFamily="34" charset="-120"/>
            </a:endParaRPr>
          </a:p>
          <a:p>
            <a:pPr marL="571500" indent="-285750" defTabSz="977900" fontAlgn="auto">
              <a:lnSpc>
                <a:spcPct val="120000"/>
              </a:lnSpc>
              <a:spcBef>
                <a:spcPts val="600"/>
              </a:spcBef>
              <a:spcAft>
                <a:spcPts val="600"/>
              </a:spcAft>
              <a:buFont typeface="Wingdings" pitchFamily="2" charset="2"/>
              <a:buChar char="ü"/>
              <a:tabLst>
                <a:tab pos="571500" algn="l"/>
              </a:tabLst>
              <a:defRPr/>
            </a:pPr>
            <a:r>
              <a:rPr lang="zh-TW" altLang="en-US" sz="2400" b="1" dirty="0" smtClean="0">
                <a:solidFill>
                  <a:schemeClr val="accent5">
                    <a:lumMod val="75000"/>
                  </a:schemeClr>
                </a:solidFill>
                <a:latin typeface="微軟正黑體" pitchFamily="34" charset="-120"/>
                <a:ea typeface="微軟正黑體" pitchFamily="34" charset="-120"/>
              </a:rPr>
              <a:t>免試生報名之各項證明資料，是否皆已檢附並黏貼  </a:t>
            </a:r>
            <a:endParaRPr lang="zh-TW" altLang="en-US" dirty="0"/>
          </a:p>
        </p:txBody>
      </p:sp>
      <p:sp>
        <p:nvSpPr>
          <p:cNvPr id="38916" name="標題 1"/>
          <p:cNvSpPr>
            <a:spLocks noGrp="1"/>
          </p:cNvSpPr>
          <p:nvPr>
            <p:ph type="title"/>
          </p:nvPr>
        </p:nvSpPr>
        <p:spPr>
          <a:xfrm>
            <a:off x="828675" y="15875"/>
            <a:ext cx="10515600"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肆、報名</a:t>
            </a:r>
            <a:r>
              <a:rPr lang="zh-TW" altLang="en-US" sz="4000" b="1" dirty="0">
                <a:solidFill>
                  <a:srgbClr val="002060"/>
                </a:solidFill>
                <a:latin typeface="微軟正黑體" panose="020B0604030504040204" pitchFamily="34" charset="-120"/>
                <a:ea typeface="微軟正黑體" panose="020B0604030504040204" pitchFamily="34" charset="-120"/>
              </a:rPr>
              <a:t>作業－</a:t>
            </a:r>
            <a:r>
              <a:rPr lang="zh-TW" altLang="en-US" sz="36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3600" b="1" dirty="0" smtClean="0">
                <a:solidFill>
                  <a:srgbClr val="002060"/>
                </a:solidFill>
                <a:latin typeface="微軟正黑體" panose="020B0604030504040204" pitchFamily="34" charset="-120"/>
                <a:ea typeface="微軟正黑體" panose="020B0604030504040204" pitchFamily="34" charset="-120"/>
              </a:rPr>
              <a:t>8/11</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p>
        </p:txBody>
      </p:sp>
      <p:sp>
        <p:nvSpPr>
          <p:cNvPr id="38917" name="文字方塊 10"/>
          <p:cNvSpPr txBox="1">
            <a:spLocks noChangeArrowheads="1"/>
          </p:cNvSpPr>
          <p:nvPr/>
        </p:nvSpPr>
        <p:spPr bwMode="auto">
          <a:xfrm>
            <a:off x="4919663" y="3481388"/>
            <a:ext cx="6592887"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ts val="2400"/>
              </a:lnSpc>
              <a:spcBef>
                <a:spcPts val="600"/>
              </a:spcBef>
              <a:spcAft>
                <a:spcPts val="600"/>
              </a:spcAft>
            </a:pPr>
            <a:r>
              <a:rPr lang="zh-TW" altLang="en-US" b="1">
                <a:latin typeface="微軟正黑體" panose="020B0604030504040204" pitchFamily="34" charset="-120"/>
                <a:ea typeface="微軟正黑體" panose="020B0604030504040204" pitchFamily="34" charset="-120"/>
              </a:rPr>
              <a:t>尚未取得身分證者，可用健保</a:t>
            </a:r>
            <a:r>
              <a:rPr lang="en-US" altLang="zh-TW" b="1">
                <a:latin typeface="微軟正黑體" panose="020B0604030504040204" pitchFamily="34" charset="-120"/>
                <a:ea typeface="微軟正黑體" panose="020B0604030504040204" pitchFamily="34" charset="-120"/>
              </a:rPr>
              <a:t>IC</a:t>
            </a:r>
            <a:r>
              <a:rPr lang="zh-TW" altLang="en-US" b="1">
                <a:latin typeface="微軟正黑體" panose="020B0604030504040204" pitchFamily="34" charset="-120"/>
                <a:ea typeface="微軟正黑體" panose="020B0604030504040204" pitchFamily="34" charset="-120"/>
              </a:rPr>
              <a:t>卡正面影本或戶口名簿影本代替</a:t>
            </a:r>
            <a:endParaRPr lang="zh-TW" altLang="en-US">
              <a:latin typeface="微軟正黑體" panose="020B0604030504040204" pitchFamily="34" charset="-120"/>
              <a:ea typeface="微軟正黑體" panose="020B0604030504040204" pitchFamily="34" charset="-120"/>
            </a:endParaRPr>
          </a:p>
        </p:txBody>
      </p:sp>
      <p:pic>
        <p:nvPicPr>
          <p:cNvPr id="38918" name="Picture 2" descr="https://encrypted-tbn3.gstatic.com/images?q=tbn:ANd9GcRJwaL-T9nDN6ysicQXX-9XtguFWx84et1Z-lKpbLQlvmyzdmVy"/>
          <p:cNvPicPr>
            <a:picLocks noChangeAspect="1" noChangeArrowheads="1"/>
          </p:cNvPicPr>
          <p:nvPr/>
        </p:nvPicPr>
        <p:blipFill>
          <a:blip r:embed="rId3">
            <a:lum contrast="20000"/>
            <a:extLst>
              <a:ext uri="{28A0092B-C50C-407E-A947-70E740481C1C}">
                <a14:useLocalDpi xmlns:a14="http://schemas.microsoft.com/office/drawing/2010/main" val="0"/>
              </a:ext>
            </a:extLst>
          </a:blip>
          <a:srcRect b="8907"/>
          <a:stretch>
            <a:fillRect/>
          </a:stretch>
        </p:blipFill>
        <p:spPr bwMode="auto">
          <a:xfrm>
            <a:off x="10691813" y="4660900"/>
            <a:ext cx="15001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7416800" y="1790035"/>
            <a:ext cx="638175" cy="4381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38921" name="群組 9"/>
          <p:cNvGrpSpPr>
            <a:grpSpLocks/>
          </p:cNvGrpSpPr>
          <p:nvPr/>
        </p:nvGrpSpPr>
        <p:grpSpPr bwMode="auto">
          <a:xfrm rot="999535">
            <a:off x="4456113" y="3313113"/>
            <a:ext cx="511175" cy="735012"/>
            <a:chOff x="4198989" y="1871875"/>
            <a:chExt cx="2397031" cy="3854179"/>
          </a:xfrm>
        </p:grpSpPr>
        <p:sp>
          <p:nvSpPr>
            <p:cNvPr id="38922" name="îṩ1iḍé"/>
            <p:cNvSpPr>
              <a:spLocks/>
            </p:cNvSpPr>
            <p:nvPr/>
          </p:nvSpPr>
          <p:spPr bwMode="auto">
            <a:xfrm>
              <a:off x="4198989" y="1871875"/>
              <a:ext cx="2397031" cy="2877112"/>
            </a:xfrm>
            <a:custGeom>
              <a:avLst/>
              <a:gdLst>
                <a:gd name="T0" fmla="*/ 1201349 w 423"/>
                <a:gd name="T1" fmla="*/ 0 h 508"/>
                <a:gd name="T2" fmla="*/ 0 w 423"/>
                <a:gd name="T3" fmla="*/ 1200685 h 508"/>
                <a:gd name="T4" fmla="*/ 328671 w 423"/>
                <a:gd name="T5" fmla="*/ 2038898 h 508"/>
                <a:gd name="T6" fmla="*/ 691342 w 423"/>
                <a:gd name="T7" fmla="*/ 2877112 h 508"/>
                <a:gd name="T8" fmla="*/ 1201349 w 423"/>
                <a:gd name="T9" fmla="*/ 2877112 h 508"/>
                <a:gd name="T10" fmla="*/ 1711355 w 423"/>
                <a:gd name="T11" fmla="*/ 2877112 h 508"/>
                <a:gd name="T12" fmla="*/ 2074027 w 423"/>
                <a:gd name="T13" fmla="*/ 2038898 h 508"/>
                <a:gd name="T14" fmla="*/ 2397031 w 423"/>
                <a:gd name="T15" fmla="*/ 1206348 h 508"/>
                <a:gd name="T16" fmla="*/ 1201349 w 423"/>
                <a:gd name="T17" fmla="*/ 0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3" h="508">
                  <a:moveTo>
                    <a:pt x="212" y="0"/>
                  </a:moveTo>
                  <a:cubicBezTo>
                    <a:pt x="95" y="0"/>
                    <a:pt x="0" y="95"/>
                    <a:pt x="0" y="212"/>
                  </a:cubicBezTo>
                  <a:cubicBezTo>
                    <a:pt x="0" y="268"/>
                    <a:pt x="29" y="316"/>
                    <a:pt x="58" y="360"/>
                  </a:cubicBezTo>
                  <a:cubicBezTo>
                    <a:pt x="122" y="456"/>
                    <a:pt x="85" y="508"/>
                    <a:pt x="122" y="508"/>
                  </a:cubicBezTo>
                  <a:cubicBezTo>
                    <a:pt x="212" y="508"/>
                    <a:pt x="212" y="508"/>
                    <a:pt x="212" y="508"/>
                  </a:cubicBezTo>
                  <a:cubicBezTo>
                    <a:pt x="302" y="508"/>
                    <a:pt x="302" y="508"/>
                    <a:pt x="302" y="508"/>
                  </a:cubicBezTo>
                  <a:cubicBezTo>
                    <a:pt x="339" y="508"/>
                    <a:pt x="302" y="456"/>
                    <a:pt x="366" y="360"/>
                  </a:cubicBezTo>
                  <a:cubicBezTo>
                    <a:pt x="395" y="316"/>
                    <a:pt x="423" y="269"/>
                    <a:pt x="423" y="213"/>
                  </a:cubicBezTo>
                  <a:cubicBezTo>
                    <a:pt x="423" y="97"/>
                    <a:pt x="329" y="0"/>
                    <a:pt x="212" y="0"/>
                  </a:cubicBezTo>
                  <a:close/>
                </a:path>
              </a:pathLst>
            </a:custGeom>
            <a:solidFill>
              <a:srgbClr val="FCC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8923" name="ïsľïďe"/>
            <p:cNvSpPr>
              <a:spLocks/>
            </p:cNvSpPr>
            <p:nvPr/>
          </p:nvSpPr>
          <p:spPr bwMode="auto">
            <a:xfrm>
              <a:off x="4743309" y="3305359"/>
              <a:ext cx="1311774" cy="1524768"/>
            </a:xfrm>
            <a:custGeom>
              <a:avLst/>
              <a:gdLst>
                <a:gd name="T0" fmla="*/ 73505 w 232"/>
                <a:gd name="T1" fmla="*/ 215395 h 269"/>
                <a:gd name="T2" fmla="*/ 22617 w 232"/>
                <a:gd name="T3" fmla="*/ 209726 h 269"/>
                <a:gd name="T4" fmla="*/ 16963 w 232"/>
                <a:gd name="T5" fmla="*/ 260741 h 269"/>
                <a:gd name="T6" fmla="*/ 33925 w 232"/>
                <a:gd name="T7" fmla="*/ 289082 h 269"/>
                <a:gd name="T8" fmla="*/ 435373 w 232"/>
                <a:gd name="T9" fmla="*/ 1502095 h 269"/>
                <a:gd name="T10" fmla="*/ 469298 w 232"/>
                <a:gd name="T11" fmla="*/ 1524768 h 269"/>
                <a:gd name="T12" fmla="*/ 480607 w 232"/>
                <a:gd name="T13" fmla="*/ 1524768 h 269"/>
                <a:gd name="T14" fmla="*/ 503224 w 232"/>
                <a:gd name="T15" fmla="*/ 1473753 h 269"/>
                <a:gd name="T16" fmla="*/ 135701 w 232"/>
                <a:gd name="T17" fmla="*/ 357102 h 269"/>
                <a:gd name="T18" fmla="*/ 429719 w 232"/>
                <a:gd name="T19" fmla="*/ 391111 h 269"/>
                <a:gd name="T20" fmla="*/ 480607 w 232"/>
                <a:gd name="T21" fmla="*/ 362770 h 269"/>
                <a:gd name="T22" fmla="*/ 638924 w 232"/>
                <a:gd name="T23" fmla="*/ 413785 h 269"/>
                <a:gd name="T24" fmla="*/ 819859 w 232"/>
                <a:gd name="T25" fmla="*/ 351434 h 269"/>
                <a:gd name="T26" fmla="*/ 910326 w 232"/>
                <a:gd name="T27" fmla="*/ 385443 h 269"/>
                <a:gd name="T28" fmla="*/ 1187382 w 232"/>
                <a:gd name="T29" fmla="*/ 368438 h 269"/>
                <a:gd name="T30" fmla="*/ 825513 w 232"/>
                <a:gd name="T31" fmla="*/ 1473753 h 269"/>
                <a:gd name="T32" fmla="*/ 848130 w 232"/>
                <a:gd name="T33" fmla="*/ 1524768 h 269"/>
                <a:gd name="T34" fmla="*/ 859438 w 232"/>
                <a:gd name="T35" fmla="*/ 1524768 h 269"/>
                <a:gd name="T36" fmla="*/ 893363 w 232"/>
                <a:gd name="T37" fmla="*/ 1502095 h 269"/>
                <a:gd name="T38" fmla="*/ 1289157 w 232"/>
                <a:gd name="T39" fmla="*/ 283414 h 269"/>
                <a:gd name="T40" fmla="*/ 1300466 w 232"/>
                <a:gd name="T41" fmla="*/ 272078 h 269"/>
                <a:gd name="T42" fmla="*/ 1294811 w 232"/>
                <a:gd name="T43" fmla="*/ 221063 h 269"/>
                <a:gd name="T44" fmla="*/ 1243924 w 232"/>
                <a:gd name="T45" fmla="*/ 226731 h 269"/>
                <a:gd name="T46" fmla="*/ 932943 w 232"/>
                <a:gd name="T47" fmla="*/ 311756 h 269"/>
                <a:gd name="T48" fmla="*/ 870747 w 232"/>
                <a:gd name="T49" fmla="*/ 294751 h 269"/>
                <a:gd name="T50" fmla="*/ 904672 w 232"/>
                <a:gd name="T51" fmla="*/ 175717 h 269"/>
                <a:gd name="T52" fmla="*/ 825513 w 232"/>
                <a:gd name="T53" fmla="*/ 17005 h 269"/>
                <a:gd name="T54" fmla="*/ 746354 w 232"/>
                <a:gd name="T55" fmla="*/ 17005 h 269"/>
                <a:gd name="T56" fmla="*/ 695466 w 232"/>
                <a:gd name="T57" fmla="*/ 181385 h 269"/>
                <a:gd name="T58" fmla="*/ 757663 w 232"/>
                <a:gd name="T59" fmla="*/ 306087 h 269"/>
                <a:gd name="T60" fmla="*/ 537149 w 232"/>
                <a:gd name="T61" fmla="*/ 311756 h 269"/>
                <a:gd name="T62" fmla="*/ 582382 w 232"/>
                <a:gd name="T63" fmla="*/ 181385 h 269"/>
                <a:gd name="T64" fmla="*/ 520186 w 232"/>
                <a:gd name="T65" fmla="*/ 22673 h 269"/>
                <a:gd name="T66" fmla="*/ 435373 w 232"/>
                <a:gd name="T67" fmla="*/ 22673 h 269"/>
                <a:gd name="T68" fmla="*/ 373177 w 232"/>
                <a:gd name="T69" fmla="*/ 181385 h 269"/>
                <a:gd name="T70" fmla="*/ 424065 w 232"/>
                <a:gd name="T71" fmla="*/ 311756 h 269"/>
                <a:gd name="T72" fmla="*/ 407102 w 232"/>
                <a:gd name="T73" fmla="*/ 317424 h 269"/>
                <a:gd name="T74" fmla="*/ 73505 w 232"/>
                <a:gd name="T75" fmla="*/ 215395 h 269"/>
                <a:gd name="T76" fmla="*/ 791588 w 232"/>
                <a:gd name="T77" fmla="*/ 79356 h 269"/>
                <a:gd name="T78" fmla="*/ 791588 w 232"/>
                <a:gd name="T79" fmla="*/ 79356 h 269"/>
                <a:gd name="T80" fmla="*/ 791588 w 232"/>
                <a:gd name="T81" fmla="*/ 79356 h 269"/>
                <a:gd name="T82" fmla="*/ 831167 w 232"/>
                <a:gd name="T83" fmla="*/ 181385 h 269"/>
                <a:gd name="T84" fmla="*/ 808550 w 232"/>
                <a:gd name="T85" fmla="*/ 255073 h 269"/>
                <a:gd name="T86" fmla="*/ 768971 w 232"/>
                <a:gd name="T87" fmla="*/ 175717 h 269"/>
                <a:gd name="T88" fmla="*/ 791588 w 232"/>
                <a:gd name="T89" fmla="*/ 79356 h 269"/>
                <a:gd name="T90" fmla="*/ 474953 w 232"/>
                <a:gd name="T91" fmla="*/ 85024 h 269"/>
                <a:gd name="T92" fmla="*/ 474953 w 232"/>
                <a:gd name="T93" fmla="*/ 85024 h 269"/>
                <a:gd name="T94" fmla="*/ 480607 w 232"/>
                <a:gd name="T95" fmla="*/ 90693 h 269"/>
                <a:gd name="T96" fmla="*/ 503224 w 232"/>
                <a:gd name="T97" fmla="*/ 175717 h 269"/>
                <a:gd name="T98" fmla="*/ 480607 w 232"/>
                <a:gd name="T99" fmla="*/ 266409 h 269"/>
                <a:gd name="T100" fmla="*/ 446682 w 232"/>
                <a:gd name="T101" fmla="*/ 175717 h 269"/>
                <a:gd name="T102" fmla="*/ 474953 w 232"/>
                <a:gd name="T103" fmla="*/ 85024 h 2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2" h="269">
                  <a:moveTo>
                    <a:pt x="13" y="38"/>
                  </a:moveTo>
                  <a:cubicBezTo>
                    <a:pt x="11" y="35"/>
                    <a:pt x="6" y="35"/>
                    <a:pt x="4" y="37"/>
                  </a:cubicBezTo>
                  <a:cubicBezTo>
                    <a:pt x="1" y="39"/>
                    <a:pt x="0" y="44"/>
                    <a:pt x="3" y="46"/>
                  </a:cubicBezTo>
                  <a:cubicBezTo>
                    <a:pt x="4" y="48"/>
                    <a:pt x="5" y="49"/>
                    <a:pt x="6" y="51"/>
                  </a:cubicBezTo>
                  <a:cubicBezTo>
                    <a:pt x="77" y="265"/>
                    <a:pt x="77" y="265"/>
                    <a:pt x="77" y="265"/>
                  </a:cubicBezTo>
                  <a:cubicBezTo>
                    <a:pt x="77" y="267"/>
                    <a:pt x="80" y="269"/>
                    <a:pt x="83" y="269"/>
                  </a:cubicBezTo>
                  <a:cubicBezTo>
                    <a:pt x="83" y="269"/>
                    <a:pt x="84" y="269"/>
                    <a:pt x="85" y="269"/>
                  </a:cubicBezTo>
                  <a:cubicBezTo>
                    <a:pt x="88" y="268"/>
                    <a:pt x="90" y="264"/>
                    <a:pt x="89" y="260"/>
                  </a:cubicBezTo>
                  <a:cubicBezTo>
                    <a:pt x="24" y="63"/>
                    <a:pt x="24" y="63"/>
                    <a:pt x="24" y="63"/>
                  </a:cubicBezTo>
                  <a:cubicBezTo>
                    <a:pt x="40" y="70"/>
                    <a:pt x="60" y="74"/>
                    <a:pt x="76" y="69"/>
                  </a:cubicBezTo>
                  <a:cubicBezTo>
                    <a:pt x="79" y="68"/>
                    <a:pt x="82" y="66"/>
                    <a:pt x="85" y="64"/>
                  </a:cubicBezTo>
                  <a:cubicBezTo>
                    <a:pt x="93" y="70"/>
                    <a:pt x="103" y="73"/>
                    <a:pt x="113" y="73"/>
                  </a:cubicBezTo>
                  <a:cubicBezTo>
                    <a:pt x="125" y="73"/>
                    <a:pt x="136" y="69"/>
                    <a:pt x="145" y="62"/>
                  </a:cubicBezTo>
                  <a:cubicBezTo>
                    <a:pt x="150" y="64"/>
                    <a:pt x="155" y="67"/>
                    <a:pt x="161" y="68"/>
                  </a:cubicBezTo>
                  <a:cubicBezTo>
                    <a:pt x="180" y="73"/>
                    <a:pt x="196" y="72"/>
                    <a:pt x="210" y="65"/>
                  </a:cubicBezTo>
                  <a:cubicBezTo>
                    <a:pt x="146" y="260"/>
                    <a:pt x="146" y="260"/>
                    <a:pt x="146" y="260"/>
                  </a:cubicBezTo>
                  <a:cubicBezTo>
                    <a:pt x="144" y="264"/>
                    <a:pt x="146" y="268"/>
                    <a:pt x="150" y="269"/>
                  </a:cubicBezTo>
                  <a:cubicBezTo>
                    <a:pt x="150" y="269"/>
                    <a:pt x="151" y="269"/>
                    <a:pt x="152" y="269"/>
                  </a:cubicBezTo>
                  <a:cubicBezTo>
                    <a:pt x="155" y="269"/>
                    <a:pt x="157" y="267"/>
                    <a:pt x="158" y="265"/>
                  </a:cubicBezTo>
                  <a:cubicBezTo>
                    <a:pt x="228" y="50"/>
                    <a:pt x="228" y="50"/>
                    <a:pt x="228" y="50"/>
                  </a:cubicBezTo>
                  <a:cubicBezTo>
                    <a:pt x="229" y="50"/>
                    <a:pt x="230" y="49"/>
                    <a:pt x="230" y="48"/>
                  </a:cubicBezTo>
                  <a:cubicBezTo>
                    <a:pt x="232" y="45"/>
                    <a:pt x="232" y="41"/>
                    <a:pt x="229" y="39"/>
                  </a:cubicBezTo>
                  <a:cubicBezTo>
                    <a:pt x="226" y="37"/>
                    <a:pt x="222" y="37"/>
                    <a:pt x="220" y="40"/>
                  </a:cubicBezTo>
                  <a:cubicBezTo>
                    <a:pt x="207" y="56"/>
                    <a:pt x="189" y="62"/>
                    <a:pt x="165" y="55"/>
                  </a:cubicBezTo>
                  <a:cubicBezTo>
                    <a:pt x="162" y="55"/>
                    <a:pt x="158" y="54"/>
                    <a:pt x="154" y="52"/>
                  </a:cubicBezTo>
                  <a:cubicBezTo>
                    <a:pt x="158" y="46"/>
                    <a:pt x="160" y="38"/>
                    <a:pt x="160" y="31"/>
                  </a:cubicBezTo>
                  <a:cubicBezTo>
                    <a:pt x="159" y="17"/>
                    <a:pt x="154" y="7"/>
                    <a:pt x="146" y="3"/>
                  </a:cubicBezTo>
                  <a:cubicBezTo>
                    <a:pt x="142" y="0"/>
                    <a:pt x="137" y="0"/>
                    <a:pt x="132" y="3"/>
                  </a:cubicBezTo>
                  <a:cubicBezTo>
                    <a:pt x="125" y="8"/>
                    <a:pt x="122" y="18"/>
                    <a:pt x="123" y="32"/>
                  </a:cubicBezTo>
                  <a:cubicBezTo>
                    <a:pt x="124" y="40"/>
                    <a:pt x="127" y="48"/>
                    <a:pt x="134" y="54"/>
                  </a:cubicBezTo>
                  <a:cubicBezTo>
                    <a:pt x="123" y="61"/>
                    <a:pt x="107" y="61"/>
                    <a:pt x="95" y="55"/>
                  </a:cubicBezTo>
                  <a:cubicBezTo>
                    <a:pt x="99" y="49"/>
                    <a:pt x="102" y="41"/>
                    <a:pt x="103" y="32"/>
                  </a:cubicBezTo>
                  <a:cubicBezTo>
                    <a:pt x="103" y="19"/>
                    <a:pt x="99" y="9"/>
                    <a:pt x="92" y="4"/>
                  </a:cubicBezTo>
                  <a:cubicBezTo>
                    <a:pt x="87" y="1"/>
                    <a:pt x="82" y="1"/>
                    <a:pt x="77" y="4"/>
                  </a:cubicBezTo>
                  <a:cubicBezTo>
                    <a:pt x="70" y="8"/>
                    <a:pt x="65" y="18"/>
                    <a:pt x="66" y="32"/>
                  </a:cubicBezTo>
                  <a:cubicBezTo>
                    <a:pt x="66" y="40"/>
                    <a:pt x="69" y="48"/>
                    <a:pt x="75" y="55"/>
                  </a:cubicBezTo>
                  <a:cubicBezTo>
                    <a:pt x="74" y="56"/>
                    <a:pt x="73" y="56"/>
                    <a:pt x="72" y="56"/>
                  </a:cubicBezTo>
                  <a:cubicBezTo>
                    <a:pt x="52" y="63"/>
                    <a:pt x="23" y="52"/>
                    <a:pt x="13" y="38"/>
                  </a:cubicBezTo>
                  <a:close/>
                  <a:moveTo>
                    <a:pt x="140" y="14"/>
                  </a:moveTo>
                  <a:cubicBezTo>
                    <a:pt x="140" y="14"/>
                    <a:pt x="140" y="14"/>
                    <a:pt x="140" y="14"/>
                  </a:cubicBezTo>
                  <a:cubicBezTo>
                    <a:pt x="140" y="14"/>
                    <a:pt x="140" y="14"/>
                    <a:pt x="140" y="14"/>
                  </a:cubicBezTo>
                  <a:cubicBezTo>
                    <a:pt x="142" y="15"/>
                    <a:pt x="146" y="20"/>
                    <a:pt x="147" y="32"/>
                  </a:cubicBezTo>
                  <a:cubicBezTo>
                    <a:pt x="147" y="36"/>
                    <a:pt x="145" y="41"/>
                    <a:pt x="143" y="45"/>
                  </a:cubicBezTo>
                  <a:cubicBezTo>
                    <a:pt x="139" y="41"/>
                    <a:pt x="137" y="37"/>
                    <a:pt x="136" y="31"/>
                  </a:cubicBezTo>
                  <a:cubicBezTo>
                    <a:pt x="135" y="21"/>
                    <a:pt x="138" y="15"/>
                    <a:pt x="140" y="14"/>
                  </a:cubicBezTo>
                  <a:close/>
                  <a:moveTo>
                    <a:pt x="84" y="15"/>
                  </a:moveTo>
                  <a:cubicBezTo>
                    <a:pt x="84" y="15"/>
                    <a:pt x="84" y="15"/>
                    <a:pt x="84" y="15"/>
                  </a:cubicBezTo>
                  <a:cubicBezTo>
                    <a:pt x="84" y="15"/>
                    <a:pt x="85" y="15"/>
                    <a:pt x="85" y="16"/>
                  </a:cubicBezTo>
                  <a:cubicBezTo>
                    <a:pt x="87" y="17"/>
                    <a:pt x="90" y="21"/>
                    <a:pt x="89" y="31"/>
                  </a:cubicBezTo>
                  <a:cubicBezTo>
                    <a:pt x="89" y="37"/>
                    <a:pt x="88" y="43"/>
                    <a:pt x="85" y="47"/>
                  </a:cubicBezTo>
                  <a:cubicBezTo>
                    <a:pt x="81" y="42"/>
                    <a:pt x="79" y="37"/>
                    <a:pt x="79" y="31"/>
                  </a:cubicBezTo>
                  <a:cubicBezTo>
                    <a:pt x="79" y="21"/>
                    <a:pt x="82" y="16"/>
                    <a:pt x="84" y="15"/>
                  </a:cubicBezTo>
                  <a:close/>
                </a:path>
              </a:pathLst>
            </a:custGeom>
            <a:solidFill>
              <a:srgbClr val="3B5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8924" name="í$ḷïďe"/>
            <p:cNvSpPr>
              <a:spLocks/>
            </p:cNvSpPr>
            <p:nvPr/>
          </p:nvSpPr>
          <p:spPr bwMode="auto">
            <a:xfrm>
              <a:off x="4878543" y="4748987"/>
              <a:ext cx="1034543" cy="476702"/>
            </a:xfrm>
            <a:custGeom>
              <a:avLst/>
              <a:gdLst>
                <a:gd name="T0" fmla="*/ 938438 w 183"/>
                <a:gd name="T1" fmla="*/ 0 h 84"/>
                <a:gd name="T2" fmla="*/ 96105 w 183"/>
                <a:gd name="T3" fmla="*/ 0 h 84"/>
                <a:gd name="T4" fmla="*/ 11306 w 183"/>
                <a:gd name="T5" fmla="*/ 136201 h 84"/>
                <a:gd name="T6" fmla="*/ 96105 w 183"/>
                <a:gd name="T7" fmla="*/ 278076 h 84"/>
                <a:gd name="T8" fmla="*/ 378767 w 183"/>
                <a:gd name="T9" fmla="*/ 278076 h 84"/>
                <a:gd name="T10" fmla="*/ 73492 w 183"/>
                <a:gd name="T11" fmla="*/ 334826 h 84"/>
                <a:gd name="T12" fmla="*/ 16960 w 183"/>
                <a:gd name="T13" fmla="*/ 425627 h 84"/>
                <a:gd name="T14" fmla="*/ 96105 w 183"/>
                <a:gd name="T15" fmla="*/ 476702 h 84"/>
                <a:gd name="T16" fmla="*/ 124371 w 183"/>
                <a:gd name="T17" fmla="*/ 465352 h 84"/>
                <a:gd name="T18" fmla="*/ 966704 w 183"/>
                <a:gd name="T19" fmla="*/ 187276 h 84"/>
                <a:gd name="T20" fmla="*/ 1028890 w 183"/>
                <a:gd name="T21" fmla="*/ 79450 h 84"/>
                <a:gd name="T22" fmla="*/ 938438 w 183"/>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3" h="84">
                  <a:moveTo>
                    <a:pt x="166" y="0"/>
                  </a:moveTo>
                  <a:cubicBezTo>
                    <a:pt x="17" y="0"/>
                    <a:pt x="17" y="0"/>
                    <a:pt x="17" y="0"/>
                  </a:cubicBezTo>
                  <a:cubicBezTo>
                    <a:pt x="9" y="0"/>
                    <a:pt x="2" y="16"/>
                    <a:pt x="2" y="24"/>
                  </a:cubicBezTo>
                  <a:cubicBezTo>
                    <a:pt x="2" y="33"/>
                    <a:pt x="9" y="49"/>
                    <a:pt x="17" y="49"/>
                  </a:cubicBezTo>
                  <a:cubicBezTo>
                    <a:pt x="67" y="49"/>
                    <a:pt x="67" y="49"/>
                    <a:pt x="67" y="49"/>
                  </a:cubicBezTo>
                  <a:cubicBezTo>
                    <a:pt x="13" y="59"/>
                    <a:pt x="13" y="59"/>
                    <a:pt x="13" y="59"/>
                  </a:cubicBezTo>
                  <a:cubicBezTo>
                    <a:pt x="4" y="62"/>
                    <a:pt x="0" y="67"/>
                    <a:pt x="3" y="75"/>
                  </a:cubicBezTo>
                  <a:cubicBezTo>
                    <a:pt x="5" y="82"/>
                    <a:pt x="11" y="84"/>
                    <a:pt x="17" y="84"/>
                  </a:cubicBezTo>
                  <a:cubicBezTo>
                    <a:pt x="19" y="84"/>
                    <a:pt x="21" y="83"/>
                    <a:pt x="22" y="82"/>
                  </a:cubicBezTo>
                  <a:cubicBezTo>
                    <a:pt x="171" y="33"/>
                    <a:pt x="171" y="33"/>
                    <a:pt x="171" y="33"/>
                  </a:cubicBezTo>
                  <a:cubicBezTo>
                    <a:pt x="178" y="31"/>
                    <a:pt x="183" y="22"/>
                    <a:pt x="182" y="14"/>
                  </a:cubicBezTo>
                  <a:cubicBezTo>
                    <a:pt x="181" y="7"/>
                    <a:pt x="174" y="0"/>
                    <a:pt x="166" y="0"/>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38925" name="ïṣḻïḓe"/>
            <p:cNvSpPr>
              <a:spLocks/>
            </p:cNvSpPr>
            <p:nvPr/>
          </p:nvSpPr>
          <p:spPr bwMode="auto">
            <a:xfrm>
              <a:off x="4885305" y="5022835"/>
              <a:ext cx="1034543" cy="703219"/>
            </a:xfrm>
            <a:custGeom>
              <a:avLst/>
              <a:gdLst>
                <a:gd name="T0" fmla="*/ 932785 w 183"/>
                <a:gd name="T1" fmla="*/ 351610 h 124"/>
                <a:gd name="T2" fmla="*/ 650123 w 183"/>
                <a:gd name="T3" fmla="*/ 351610 h 124"/>
                <a:gd name="T4" fmla="*/ 961051 w 183"/>
                <a:gd name="T5" fmla="*/ 215503 h 124"/>
                <a:gd name="T6" fmla="*/ 1017583 w 183"/>
                <a:gd name="T7" fmla="*/ 79396 h 124"/>
                <a:gd name="T8" fmla="*/ 904518 w 183"/>
                <a:gd name="T9" fmla="*/ 17013 h 124"/>
                <a:gd name="T10" fmla="*/ 67839 w 183"/>
                <a:gd name="T11" fmla="*/ 283556 h 124"/>
                <a:gd name="T12" fmla="*/ 5653 w 183"/>
                <a:gd name="T13" fmla="*/ 396978 h 124"/>
                <a:gd name="T14" fmla="*/ 90452 w 183"/>
                <a:gd name="T15" fmla="*/ 493388 h 124"/>
                <a:gd name="T16" fmla="*/ 169597 w 183"/>
                <a:gd name="T17" fmla="*/ 493388 h 124"/>
                <a:gd name="T18" fmla="*/ 305275 w 183"/>
                <a:gd name="T19" fmla="*/ 703219 h 124"/>
                <a:gd name="T20" fmla="*/ 717962 w 183"/>
                <a:gd name="T21" fmla="*/ 703219 h 124"/>
                <a:gd name="T22" fmla="*/ 853639 w 183"/>
                <a:gd name="T23" fmla="*/ 493388 h 124"/>
                <a:gd name="T24" fmla="*/ 932785 w 183"/>
                <a:gd name="T25" fmla="*/ 493388 h 124"/>
                <a:gd name="T26" fmla="*/ 1023237 w 183"/>
                <a:gd name="T27" fmla="*/ 425334 h 124"/>
                <a:gd name="T28" fmla="*/ 932785 w 183"/>
                <a:gd name="T29" fmla="*/ 35161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3" h="124">
                  <a:moveTo>
                    <a:pt x="165" y="62"/>
                  </a:moveTo>
                  <a:cubicBezTo>
                    <a:pt x="115" y="62"/>
                    <a:pt x="115" y="62"/>
                    <a:pt x="115" y="62"/>
                  </a:cubicBezTo>
                  <a:cubicBezTo>
                    <a:pt x="170" y="38"/>
                    <a:pt x="170" y="38"/>
                    <a:pt x="170" y="38"/>
                  </a:cubicBezTo>
                  <a:cubicBezTo>
                    <a:pt x="178" y="35"/>
                    <a:pt x="183" y="23"/>
                    <a:pt x="180" y="14"/>
                  </a:cubicBezTo>
                  <a:cubicBezTo>
                    <a:pt x="177" y="6"/>
                    <a:pt x="169" y="0"/>
                    <a:pt x="160" y="3"/>
                  </a:cubicBezTo>
                  <a:cubicBezTo>
                    <a:pt x="12" y="50"/>
                    <a:pt x="12" y="50"/>
                    <a:pt x="12" y="50"/>
                  </a:cubicBezTo>
                  <a:cubicBezTo>
                    <a:pt x="4" y="52"/>
                    <a:pt x="0" y="63"/>
                    <a:pt x="1" y="70"/>
                  </a:cubicBezTo>
                  <a:cubicBezTo>
                    <a:pt x="2" y="78"/>
                    <a:pt x="9" y="87"/>
                    <a:pt x="16" y="87"/>
                  </a:cubicBezTo>
                  <a:cubicBezTo>
                    <a:pt x="30" y="87"/>
                    <a:pt x="30" y="87"/>
                    <a:pt x="30" y="87"/>
                  </a:cubicBezTo>
                  <a:cubicBezTo>
                    <a:pt x="54" y="124"/>
                    <a:pt x="54" y="124"/>
                    <a:pt x="54" y="124"/>
                  </a:cubicBezTo>
                  <a:cubicBezTo>
                    <a:pt x="127" y="124"/>
                    <a:pt x="127" y="124"/>
                    <a:pt x="127" y="124"/>
                  </a:cubicBezTo>
                  <a:cubicBezTo>
                    <a:pt x="151" y="87"/>
                    <a:pt x="151" y="87"/>
                    <a:pt x="151" y="87"/>
                  </a:cubicBezTo>
                  <a:cubicBezTo>
                    <a:pt x="165" y="87"/>
                    <a:pt x="165" y="87"/>
                    <a:pt x="165" y="87"/>
                  </a:cubicBezTo>
                  <a:cubicBezTo>
                    <a:pt x="174" y="87"/>
                    <a:pt x="181" y="83"/>
                    <a:pt x="181" y="75"/>
                  </a:cubicBezTo>
                  <a:cubicBezTo>
                    <a:pt x="181" y="66"/>
                    <a:pt x="174" y="62"/>
                    <a:pt x="165" y="62"/>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grpSp>
      <p:sp>
        <p:nvSpPr>
          <p:cNvPr id="14"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19</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2" t="837" r="679" b="969"/>
          <a:stretch/>
        </p:blipFill>
        <p:spPr>
          <a:xfrm>
            <a:off x="0" y="0"/>
            <a:ext cx="12192000" cy="6858000"/>
          </a:xfrm>
        </p:spPr>
      </p:pic>
    </p:spTree>
    <p:extLst>
      <p:ext uri="{BB962C8B-B14F-4D97-AF65-F5344CB8AC3E}">
        <p14:creationId xmlns:p14="http://schemas.microsoft.com/office/powerpoint/2010/main" val="2512369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8"/>
          <p:cNvSpPr txBox="1">
            <a:spLocks noChangeArrowheads="1"/>
          </p:cNvSpPr>
          <p:nvPr/>
        </p:nvSpPr>
        <p:spPr bwMode="auto">
          <a:xfrm>
            <a:off x="762000" y="1366838"/>
            <a:ext cx="10566400" cy="4411464"/>
          </a:xfrm>
          <a:prstGeom prst="rect">
            <a:avLst/>
          </a:prstGeom>
          <a:noFill/>
          <a:ln w="9525">
            <a:noFill/>
            <a:miter lim="800000"/>
            <a:headEnd/>
            <a:tailEnd/>
          </a:ln>
        </p:spPr>
        <p:txBody>
          <a:bodyPr>
            <a:spAutoFit/>
          </a:bodyPr>
          <a:lstStyle>
            <a:lvl1pPr eaLnBrk="0" hangingPunct="0">
              <a:defRPr kumimoji="1" sz="1600">
                <a:solidFill>
                  <a:schemeClr val="tx1"/>
                </a:solidFill>
                <a:latin typeface="Arial" charset="0"/>
                <a:ea typeface="新細明體" pitchFamily="18" charset="-120"/>
              </a:defRPr>
            </a:lvl1pPr>
            <a:lvl2pPr marL="742950" indent="-285750" eaLnBrk="0" hangingPunct="0">
              <a:defRPr kumimoji="1" sz="1600">
                <a:solidFill>
                  <a:schemeClr val="tx1"/>
                </a:solidFill>
                <a:latin typeface="Arial" charset="0"/>
                <a:ea typeface="新細明體" pitchFamily="18" charset="-120"/>
              </a:defRPr>
            </a:lvl2pPr>
            <a:lvl3pPr marL="1143000" indent="-228600" eaLnBrk="0" hangingPunct="0">
              <a:defRPr kumimoji="1" sz="1600">
                <a:solidFill>
                  <a:schemeClr val="tx1"/>
                </a:solidFill>
                <a:latin typeface="Arial" charset="0"/>
                <a:ea typeface="新細明體" pitchFamily="18" charset="-120"/>
              </a:defRPr>
            </a:lvl3pPr>
            <a:lvl4pPr marL="1600200" indent="-228600" eaLnBrk="0" hangingPunct="0">
              <a:defRPr kumimoji="1" sz="1600">
                <a:solidFill>
                  <a:schemeClr val="tx1"/>
                </a:solidFill>
                <a:latin typeface="Arial" charset="0"/>
                <a:ea typeface="新細明體" pitchFamily="18" charset="-120"/>
              </a:defRPr>
            </a:lvl4pPr>
            <a:lvl5pPr marL="2057400" indent="-228600" eaLnBrk="0" hangingPunct="0">
              <a:defRPr kumimoji="1" sz="1600">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sz="1600">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sz="1600">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sz="1600">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sz="1600">
                <a:solidFill>
                  <a:schemeClr val="tx1"/>
                </a:solidFill>
                <a:latin typeface="Arial" charset="0"/>
                <a:ea typeface="新細明體" pitchFamily="18" charset="-120"/>
              </a:defRPr>
            </a:lvl9pPr>
          </a:lstStyle>
          <a:p>
            <a:pPr marL="714375" indent="-714375" eaLnBrk="1" fontAlgn="auto" hangingPunct="1">
              <a:lnSpc>
                <a:spcPct val="150000"/>
              </a:lnSpc>
              <a:spcAft>
                <a:spcPts val="1200"/>
              </a:spcAft>
              <a:buClr>
                <a:schemeClr val="accent2"/>
              </a:buClr>
              <a:tabLst>
                <a:tab pos="742950" algn="l"/>
              </a:tabLst>
              <a:defRPr/>
            </a:pPr>
            <a:r>
              <a:rPr lang="zh-TW" altLang="en-US" sz="3600" b="1" dirty="0">
                <a:solidFill>
                  <a:schemeClr val="accent6">
                    <a:lumMod val="75000"/>
                  </a:schemeClr>
                </a:solidFill>
                <a:latin typeface="微軟正黑體" pitchFamily="34" charset="-120"/>
                <a:ea typeface="微軟正黑體" pitchFamily="34" charset="-120"/>
              </a:rPr>
              <a:t> </a:t>
            </a:r>
            <a:r>
              <a:rPr lang="zh-TW" altLang="en-US" sz="3600" b="1" dirty="0" smtClean="0">
                <a:solidFill>
                  <a:schemeClr val="accent6">
                    <a:lumMod val="75000"/>
                  </a:schemeClr>
                </a:solidFill>
                <a:latin typeface="微軟正黑體" pitchFamily="34" charset="-120"/>
                <a:ea typeface="微軟正黑體" pitchFamily="34" charset="-120"/>
              </a:rPr>
              <a:t>　　確認</a:t>
            </a:r>
            <a:r>
              <a:rPr lang="zh-TW" altLang="en-US" sz="3600" b="1" dirty="0">
                <a:solidFill>
                  <a:schemeClr val="accent6">
                    <a:lumMod val="75000"/>
                  </a:schemeClr>
                </a:solidFill>
                <a:latin typeface="微軟正黑體" pitchFamily="34" charset="-120"/>
                <a:ea typeface="微軟正黑體" pitchFamily="34" charset="-120"/>
              </a:rPr>
              <a:t>報名</a:t>
            </a:r>
            <a:r>
              <a:rPr lang="zh-TW" altLang="en-US" sz="3600" b="1" dirty="0" smtClean="0">
                <a:solidFill>
                  <a:schemeClr val="accent6">
                    <a:lumMod val="75000"/>
                  </a:schemeClr>
                </a:solidFill>
                <a:latin typeface="微軟正黑體" pitchFamily="34" charset="-120"/>
                <a:ea typeface="微軟正黑體" pitchFamily="34" charset="-120"/>
              </a:rPr>
              <a:t>手續</a:t>
            </a:r>
            <a:endParaRPr lang="en-US" altLang="zh-TW" sz="3600" b="1" dirty="0" smtClean="0">
              <a:solidFill>
                <a:schemeClr val="accent6">
                  <a:lumMod val="75000"/>
                </a:schemeClr>
              </a:solidFill>
              <a:latin typeface="微軟正黑體" pitchFamily="34" charset="-120"/>
              <a:ea typeface="微軟正黑體" pitchFamily="34" charset="-120"/>
            </a:endParaRPr>
          </a:p>
          <a:p>
            <a:pPr marL="342900" indent="-342900" fontAlgn="auto">
              <a:lnSpc>
                <a:spcPts val="4000"/>
              </a:lnSpc>
              <a:spcBef>
                <a:spcPts val="1200"/>
              </a:spcBef>
              <a:spcAft>
                <a:spcPts val="1200"/>
              </a:spcAft>
              <a:buSzPct val="85000"/>
              <a:buFont typeface="Wingdings" pitchFamily="2" charset="2"/>
              <a:buChar char="u"/>
              <a:defRPr/>
            </a:pPr>
            <a:r>
              <a:rPr lang="zh-TW" altLang="en-US" sz="2800" b="1" dirty="0" smtClean="0">
                <a:solidFill>
                  <a:srgbClr val="2F5597"/>
                </a:solidFill>
                <a:latin typeface="微軟正黑體" pitchFamily="34" charset="-120"/>
                <a:ea typeface="微軟正黑體" pitchFamily="34" charset="-120"/>
              </a:rPr>
              <a:t>本會訂於</a:t>
            </a:r>
            <a:r>
              <a:rPr lang="en-US" altLang="zh-TW" sz="2800" b="1" dirty="0" smtClean="0">
                <a:solidFill>
                  <a:srgbClr val="C00000"/>
                </a:solidFill>
                <a:latin typeface="微軟正黑體" pitchFamily="34" charset="-120"/>
                <a:ea typeface="微軟正黑體" pitchFamily="34" charset="-120"/>
              </a:rPr>
              <a:t>110</a:t>
            </a:r>
            <a:r>
              <a:rPr lang="zh-TW" altLang="en-US" sz="2800" b="1" dirty="0" smtClean="0">
                <a:solidFill>
                  <a:srgbClr val="C00000"/>
                </a:solidFill>
                <a:latin typeface="微軟正黑體" pitchFamily="34" charset="-120"/>
                <a:ea typeface="微軟正黑體" pitchFamily="34" charset="-120"/>
              </a:rPr>
              <a:t>年</a:t>
            </a:r>
            <a:r>
              <a:rPr lang="en-US" altLang="zh-TW" sz="2800" b="1" u="heavy" dirty="0">
                <a:solidFill>
                  <a:srgbClr val="C00000"/>
                </a:solidFill>
                <a:latin typeface="微軟正黑體" pitchFamily="34" charset="-120"/>
                <a:ea typeface="微軟正黑體" pitchFamily="34" charset="-120"/>
              </a:rPr>
              <a:t>5</a:t>
            </a:r>
            <a:r>
              <a:rPr lang="zh-TW" altLang="en-US" sz="2800" b="1" u="heavy" dirty="0" smtClean="0">
                <a:solidFill>
                  <a:srgbClr val="C00000"/>
                </a:solidFill>
                <a:latin typeface="微軟正黑體" pitchFamily="34" charset="-120"/>
                <a:ea typeface="微軟正黑體" pitchFamily="34" charset="-120"/>
              </a:rPr>
              <a:t>月</a:t>
            </a:r>
            <a:r>
              <a:rPr lang="en-US" altLang="zh-TW" sz="2800" b="1" u="heavy" dirty="0" smtClean="0">
                <a:solidFill>
                  <a:srgbClr val="C00000"/>
                </a:solidFill>
                <a:latin typeface="微軟正黑體" pitchFamily="34" charset="-120"/>
                <a:ea typeface="微軟正黑體" pitchFamily="34" charset="-120"/>
              </a:rPr>
              <a:t>25</a:t>
            </a:r>
            <a:r>
              <a:rPr lang="zh-TW" altLang="en-US" sz="2800" b="1" u="heavy" dirty="0" smtClean="0">
                <a:solidFill>
                  <a:srgbClr val="C00000"/>
                </a:solidFill>
                <a:latin typeface="微軟正黑體" pitchFamily="34" charset="-120"/>
                <a:ea typeface="微軟正黑體" pitchFamily="34" charset="-120"/>
              </a:rPr>
              <a:t>日</a:t>
            </a:r>
            <a:r>
              <a:rPr lang="en-US" altLang="zh-TW" sz="2800" b="1" u="heavy" dirty="0" smtClean="0">
                <a:solidFill>
                  <a:srgbClr val="C00000"/>
                </a:solidFill>
                <a:latin typeface="微軟正黑體" pitchFamily="34" charset="-120"/>
                <a:ea typeface="微軟正黑體" pitchFamily="34" charset="-120"/>
              </a:rPr>
              <a:t>(</a:t>
            </a:r>
            <a:r>
              <a:rPr lang="zh-TW" altLang="en-US" sz="2800" b="1" u="heavy" dirty="0">
                <a:solidFill>
                  <a:srgbClr val="C00000"/>
                </a:solidFill>
                <a:latin typeface="微軟正黑體" pitchFamily="34" charset="-120"/>
                <a:ea typeface="微軟正黑體" pitchFamily="34" charset="-120"/>
              </a:rPr>
              <a:t>二</a:t>
            </a:r>
            <a:r>
              <a:rPr lang="en-US" altLang="zh-TW" sz="2800" b="1" u="heavy" dirty="0" smtClean="0">
                <a:solidFill>
                  <a:srgbClr val="C00000"/>
                </a:solidFill>
                <a:latin typeface="微軟正黑體" pitchFamily="34" charset="-120"/>
                <a:ea typeface="微軟正黑體" pitchFamily="34" charset="-120"/>
              </a:rPr>
              <a:t>)</a:t>
            </a:r>
            <a:r>
              <a:rPr lang="en-US" altLang="zh-TW" sz="2800" b="1" dirty="0" smtClean="0">
                <a:solidFill>
                  <a:srgbClr val="C00000"/>
                </a:solidFill>
                <a:latin typeface="微軟正黑體" pitchFamily="34" charset="-120"/>
                <a:ea typeface="微軟正黑體" pitchFamily="34" charset="-120"/>
              </a:rPr>
              <a:t>12:00</a:t>
            </a:r>
            <a:r>
              <a:rPr lang="zh-TW" altLang="en-US" sz="2800" b="1" dirty="0" smtClean="0">
                <a:solidFill>
                  <a:srgbClr val="C00000"/>
                </a:solidFill>
                <a:latin typeface="微軟正黑體" pitchFamily="34" charset="-120"/>
                <a:ea typeface="微軟正黑體" pitchFamily="34" charset="-120"/>
              </a:rPr>
              <a:t>起至</a:t>
            </a:r>
            <a:r>
              <a:rPr lang="en-US" altLang="zh-TW" sz="2800" b="1" u="heavy" dirty="0">
                <a:solidFill>
                  <a:srgbClr val="C00000"/>
                </a:solidFill>
                <a:latin typeface="微軟正黑體" pitchFamily="34" charset="-120"/>
                <a:ea typeface="微軟正黑體" pitchFamily="34" charset="-120"/>
              </a:rPr>
              <a:t>5</a:t>
            </a:r>
            <a:r>
              <a:rPr lang="zh-TW" altLang="en-US" sz="2800" b="1" u="heavy" dirty="0" smtClean="0">
                <a:solidFill>
                  <a:srgbClr val="C00000"/>
                </a:solidFill>
                <a:latin typeface="微軟正黑體" pitchFamily="34" charset="-120"/>
                <a:ea typeface="微軟正黑體" pitchFamily="34" charset="-120"/>
              </a:rPr>
              <a:t>月</a:t>
            </a:r>
            <a:r>
              <a:rPr lang="en-US" altLang="zh-TW" sz="2800" b="1" u="heavy" dirty="0" smtClean="0">
                <a:solidFill>
                  <a:srgbClr val="C00000"/>
                </a:solidFill>
                <a:latin typeface="微軟正黑體" pitchFamily="34" charset="-120"/>
                <a:ea typeface="微軟正黑體" pitchFamily="34" charset="-120"/>
              </a:rPr>
              <a:t>27</a:t>
            </a:r>
            <a:r>
              <a:rPr lang="zh-TW" altLang="en-US" sz="2800" b="1" u="heavy" dirty="0" smtClean="0">
                <a:solidFill>
                  <a:srgbClr val="C00000"/>
                </a:solidFill>
                <a:latin typeface="微軟正黑體" pitchFamily="34" charset="-120"/>
                <a:ea typeface="微軟正黑體" pitchFamily="34" charset="-120"/>
              </a:rPr>
              <a:t>日</a:t>
            </a:r>
            <a:r>
              <a:rPr lang="en-US" altLang="zh-TW" sz="2800" b="1" u="heavy" dirty="0" smtClean="0">
                <a:solidFill>
                  <a:srgbClr val="C00000"/>
                </a:solidFill>
                <a:latin typeface="微軟正黑體" pitchFamily="34" charset="-120"/>
                <a:ea typeface="微軟正黑體" pitchFamily="34" charset="-120"/>
              </a:rPr>
              <a:t>(</a:t>
            </a:r>
            <a:r>
              <a:rPr lang="zh-TW" altLang="en-US" sz="2800" b="1" u="heavy" dirty="0">
                <a:solidFill>
                  <a:srgbClr val="C00000"/>
                </a:solidFill>
                <a:latin typeface="微軟正黑體" pitchFamily="34" charset="-120"/>
                <a:ea typeface="微軟正黑體" pitchFamily="34" charset="-120"/>
              </a:rPr>
              <a:t>四</a:t>
            </a:r>
            <a:r>
              <a:rPr lang="en-US" altLang="zh-TW" sz="2800" b="1" u="heavy" dirty="0" smtClean="0">
                <a:solidFill>
                  <a:srgbClr val="C00000"/>
                </a:solidFill>
                <a:latin typeface="微軟正黑體" pitchFamily="34" charset="-120"/>
                <a:ea typeface="微軟正黑體" pitchFamily="34" charset="-120"/>
              </a:rPr>
              <a:t>)</a:t>
            </a:r>
            <a:r>
              <a:rPr lang="en-US" altLang="zh-TW" sz="2800" b="1" dirty="0" smtClean="0">
                <a:solidFill>
                  <a:srgbClr val="C00000"/>
                </a:solidFill>
                <a:latin typeface="微軟正黑體" pitchFamily="34" charset="-120"/>
                <a:ea typeface="微軟正黑體" pitchFamily="34" charset="-120"/>
              </a:rPr>
              <a:t>17:00</a:t>
            </a:r>
            <a:r>
              <a:rPr lang="zh-TW" altLang="en-US" sz="2800" b="1" dirty="0" smtClean="0">
                <a:solidFill>
                  <a:srgbClr val="C00000"/>
                </a:solidFill>
                <a:latin typeface="微軟正黑體" pitchFamily="34" charset="-120"/>
                <a:ea typeface="微軟正黑體" pitchFamily="34" charset="-120"/>
              </a:rPr>
              <a:t>前，開放查詢是否完成報名手續</a:t>
            </a:r>
            <a:r>
              <a:rPr lang="zh-TW" altLang="en-US" sz="2800" b="1" dirty="0" smtClean="0">
                <a:solidFill>
                  <a:srgbClr val="2F5597"/>
                </a:solidFill>
                <a:latin typeface="微軟正黑體" pitchFamily="34" charset="-120"/>
                <a:ea typeface="微軟正黑體" pitchFamily="34" charset="-120"/>
              </a:rPr>
              <a:t>，以確認各國中學校報名收件狀況。</a:t>
            </a:r>
            <a:endParaRPr lang="en-US" altLang="zh-TW" sz="2800" b="1" dirty="0" smtClean="0">
              <a:solidFill>
                <a:srgbClr val="2F5597"/>
              </a:solidFill>
              <a:latin typeface="微軟正黑體" pitchFamily="34" charset="-120"/>
              <a:ea typeface="微軟正黑體" pitchFamily="34" charset="-120"/>
            </a:endParaRPr>
          </a:p>
          <a:p>
            <a:pPr marL="342900" indent="-342900" fontAlgn="auto">
              <a:lnSpc>
                <a:spcPts val="4000"/>
              </a:lnSpc>
              <a:spcBef>
                <a:spcPts val="1200"/>
              </a:spcBef>
              <a:spcAft>
                <a:spcPts val="1200"/>
              </a:spcAft>
              <a:buSzPct val="85000"/>
              <a:buFont typeface="Wingdings" pitchFamily="2" charset="2"/>
              <a:buChar char="u"/>
              <a:defRPr/>
            </a:pPr>
            <a:r>
              <a:rPr lang="zh-TW" altLang="en-US" sz="2800" b="1" dirty="0" smtClean="0">
                <a:solidFill>
                  <a:srgbClr val="2F5597"/>
                </a:solidFill>
                <a:latin typeface="微軟正黑體" pitchFamily="34" charset="-120"/>
                <a:ea typeface="微軟正黑體" pitchFamily="34" charset="-120"/>
              </a:rPr>
              <a:t>報名進度查詢網址：</a:t>
            </a:r>
            <a:r>
              <a:rPr lang="en-US" altLang="zh-TW" sz="2800" b="1" dirty="0">
                <a:solidFill>
                  <a:srgbClr val="2F5597"/>
                </a:solidFill>
                <a:latin typeface="微軟正黑體" pitchFamily="34" charset="-120"/>
                <a:ea typeface="微軟正黑體" pitchFamily="34" charset="-120"/>
              </a:rPr>
              <a:t> </a:t>
            </a:r>
            <a:r>
              <a:rPr lang="en-US" altLang="zh-TW" sz="2800" b="1" dirty="0">
                <a:solidFill>
                  <a:srgbClr val="2F5597"/>
                </a:solidFill>
                <a:latin typeface="微軟正黑體" pitchFamily="34" charset="-120"/>
                <a:ea typeface="微軟正黑體" pitchFamily="34" charset="-120"/>
                <a:hlinkClick r:id="rId3"/>
              </a:rPr>
              <a:t>https://www.jctv.ntut.edu.tw/u5</a:t>
            </a:r>
            <a:r>
              <a:rPr lang="en-US" altLang="zh-TW" sz="2800" b="1" dirty="0" smtClean="0">
                <a:solidFill>
                  <a:srgbClr val="2F5597"/>
                </a:solidFill>
                <a:latin typeface="微軟正黑體" pitchFamily="34" charset="-120"/>
                <a:ea typeface="微軟正黑體" pitchFamily="34" charset="-120"/>
                <a:hlinkClick r:id="rId3"/>
              </a:rPr>
              <a:t>/</a:t>
            </a:r>
            <a:endParaRPr lang="en-US" altLang="zh-TW" sz="2800" b="1" dirty="0" smtClean="0">
              <a:solidFill>
                <a:srgbClr val="2F5597"/>
              </a:solidFill>
              <a:latin typeface="微軟正黑體" pitchFamily="34" charset="-120"/>
              <a:ea typeface="微軟正黑體" pitchFamily="34" charset="-120"/>
            </a:endParaRPr>
          </a:p>
          <a:p>
            <a:pPr marL="342900" indent="-342900" fontAlgn="auto">
              <a:lnSpc>
                <a:spcPts val="4000"/>
              </a:lnSpc>
              <a:spcBef>
                <a:spcPts val="1200"/>
              </a:spcBef>
              <a:spcAft>
                <a:spcPts val="1200"/>
              </a:spcAft>
              <a:buSzPct val="85000"/>
              <a:buFont typeface="Wingdings" pitchFamily="2" charset="2"/>
              <a:buChar char="u"/>
              <a:defRPr/>
            </a:pPr>
            <a:r>
              <a:rPr lang="zh-TW" altLang="en-US" sz="2800" b="1" dirty="0" smtClean="0">
                <a:solidFill>
                  <a:srgbClr val="2F5597"/>
                </a:solidFill>
                <a:latin typeface="微軟正黑體" pitchFamily="34" charset="-120"/>
                <a:ea typeface="微軟正黑體" pitchFamily="34" charset="-120"/>
              </a:rPr>
              <a:t>如報名資料已寄送</a:t>
            </a:r>
            <a:r>
              <a:rPr lang="en-US" altLang="zh-TW" sz="2800" b="1" dirty="0" smtClean="0">
                <a:solidFill>
                  <a:srgbClr val="2F5597"/>
                </a:solidFill>
                <a:latin typeface="微軟正黑體" pitchFamily="34" charset="-120"/>
                <a:ea typeface="微軟正黑體" pitchFamily="34" charset="-120"/>
              </a:rPr>
              <a:t>3-5</a:t>
            </a:r>
            <a:r>
              <a:rPr lang="zh-TW" altLang="en-US" sz="2800" b="1" dirty="0" smtClean="0">
                <a:solidFill>
                  <a:srgbClr val="2F5597"/>
                </a:solidFill>
                <a:latin typeface="微軟正黑體" pitchFamily="34" charset="-120"/>
                <a:ea typeface="微軟正黑體" pitchFamily="34" charset="-120"/>
              </a:rPr>
              <a:t>日後，經查詢系統顯示為「未完成報名手續」，請速電本會（</a:t>
            </a:r>
            <a:r>
              <a:rPr lang="en-US" altLang="zh-TW" sz="2800" b="1" dirty="0" smtClean="0">
                <a:solidFill>
                  <a:srgbClr val="2F5597"/>
                </a:solidFill>
                <a:latin typeface="微軟正黑體" pitchFamily="34" charset="-120"/>
                <a:ea typeface="微軟正黑體" pitchFamily="34" charset="-120"/>
              </a:rPr>
              <a:t>02-2772-5333</a:t>
            </a:r>
            <a:r>
              <a:rPr lang="zh-TW" altLang="en-US" sz="2800" b="1" dirty="0" smtClean="0">
                <a:solidFill>
                  <a:srgbClr val="2F5597"/>
                </a:solidFill>
                <a:latin typeface="微軟正黑體" pitchFamily="34" charset="-120"/>
                <a:ea typeface="微軟正黑體" pitchFamily="34" charset="-120"/>
              </a:rPr>
              <a:t>）。</a:t>
            </a:r>
            <a:endParaRPr lang="en-US" altLang="zh-TW" sz="2800" b="1" dirty="0" smtClean="0">
              <a:solidFill>
                <a:srgbClr val="2F5597"/>
              </a:solidFill>
              <a:latin typeface="微軟正黑體" pitchFamily="34" charset="-120"/>
              <a:ea typeface="微軟正黑體" pitchFamily="34" charset="-120"/>
            </a:endParaRPr>
          </a:p>
        </p:txBody>
      </p:sp>
      <p:sp>
        <p:nvSpPr>
          <p:cNvPr id="40963" name="標題 1"/>
          <p:cNvSpPr>
            <a:spLocks noGrp="1"/>
          </p:cNvSpPr>
          <p:nvPr>
            <p:ph type="title"/>
          </p:nvPr>
        </p:nvSpPr>
        <p:spPr>
          <a:xfrm>
            <a:off x="819150" y="292100"/>
            <a:ext cx="10515600"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肆、報名</a:t>
            </a:r>
            <a:r>
              <a:rPr lang="zh-TW" altLang="en-US" sz="4000" b="1" dirty="0">
                <a:solidFill>
                  <a:srgbClr val="002060"/>
                </a:solidFill>
                <a:latin typeface="微軟正黑體" panose="020B0604030504040204" pitchFamily="34" charset="-120"/>
                <a:ea typeface="微軟正黑體" panose="020B0604030504040204" pitchFamily="34" charset="-120"/>
              </a:rPr>
              <a:t>作業－</a:t>
            </a:r>
            <a:r>
              <a:rPr lang="zh-TW" altLang="en-US" sz="3600" b="1" dirty="0" smtClean="0">
                <a:solidFill>
                  <a:srgbClr val="002060"/>
                </a:solidFill>
                <a:latin typeface="微軟正黑體" panose="020B0604030504040204" pitchFamily="34" charset="-120"/>
                <a:ea typeface="微軟正黑體" panose="020B0604030504040204" pitchFamily="34" charset="-120"/>
              </a:rPr>
              <a:t>集體報名應繳報名資料（</a:t>
            </a:r>
            <a:r>
              <a:rPr lang="en-US" altLang="zh-TW" sz="3600" b="1" dirty="0" smtClean="0">
                <a:solidFill>
                  <a:srgbClr val="002060"/>
                </a:solidFill>
                <a:latin typeface="微軟正黑體" panose="020B0604030504040204" pitchFamily="34" charset="-120"/>
                <a:ea typeface="微軟正黑體" panose="020B0604030504040204" pitchFamily="34" charset="-120"/>
              </a:rPr>
              <a:t>9/11</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p>
        </p:txBody>
      </p:sp>
      <p:pic>
        <p:nvPicPr>
          <p:cNvPr id="40964" name="Picture 2" descr="https://pixabay.com/static/uploads/photo/2013/07/12/12/40/check-146099_64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75" y="1333500"/>
            <a:ext cx="9366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打電話」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725" y="5240338"/>
            <a:ext cx="21558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20</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650038" y="5287963"/>
            <a:ext cx="5153025" cy="1217612"/>
          </a:xfrm>
        </p:spPr>
        <p:txBody>
          <a:bodyPr rtlCol="0">
            <a:noAutofit/>
          </a:bodyPr>
          <a:lstStyle/>
          <a:p>
            <a:pPr algn="just" fontAlgn="auto">
              <a:spcAft>
                <a:spcPts val="0"/>
              </a:spcAft>
              <a:buFont typeface="Arial" panose="020B0604020202020204" pitchFamily="34" charset="0"/>
              <a:buNone/>
              <a:defRPr/>
            </a:pPr>
            <a:r>
              <a:rPr lang="zh-TW" altLang="en-US" sz="2200" b="1" dirty="0" smtClean="0">
                <a:solidFill>
                  <a:srgbClr val="C00000"/>
                </a:solidFill>
                <a:latin typeface="微軟正黑體" pitchFamily="34" charset="-120"/>
                <a:ea typeface="微軟正黑體" pitchFamily="34" charset="-120"/>
              </a:rPr>
              <a:t>   國中學校老師於集體報名系統上傳報名資料後，可於系統下載「報名資料檢核表」，確認報名人數及繳費金額後，再點選報名資料確認。</a:t>
            </a:r>
            <a:endParaRPr lang="en-US" altLang="zh-TW" sz="2200" b="1" dirty="0" smtClean="0">
              <a:solidFill>
                <a:srgbClr val="C00000"/>
              </a:solidFill>
              <a:latin typeface="微軟正黑體" pitchFamily="34" charset="-120"/>
              <a:ea typeface="微軟正黑體" pitchFamily="34" charset="-120"/>
            </a:endParaRPr>
          </a:p>
          <a:p>
            <a:pPr fontAlgn="auto">
              <a:spcAft>
                <a:spcPts val="0"/>
              </a:spcAft>
              <a:buFont typeface="Arial" panose="020B0604020202020204" pitchFamily="34" charset="0"/>
              <a:buNone/>
              <a:defRPr/>
            </a:pPr>
            <a:r>
              <a:rPr lang="en-US" altLang="zh-TW" b="1" dirty="0" smtClean="0">
                <a:solidFill>
                  <a:srgbClr val="6600CC"/>
                </a:solidFill>
                <a:effectLst>
                  <a:outerShdw blurRad="38100" dist="38100" dir="2700000" algn="tl">
                    <a:srgbClr val="C0C0C0"/>
                  </a:outerShdw>
                </a:effectLst>
                <a:latin typeface="Times New Roman" pitchFamily="18" charset="0"/>
                <a:ea typeface="標楷體" pitchFamily="65" charset="-120"/>
              </a:rPr>
              <a:t> </a:t>
            </a:r>
            <a:endParaRPr lang="zh-TW" altLang="en-US" dirty="0"/>
          </a:p>
        </p:txBody>
      </p:sp>
      <p:sp>
        <p:nvSpPr>
          <p:cNvPr id="43011" name="標題 1"/>
          <p:cNvSpPr>
            <a:spLocks noGrp="1"/>
          </p:cNvSpPr>
          <p:nvPr>
            <p:ph type="title"/>
          </p:nvPr>
        </p:nvSpPr>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3600" b="1" dirty="0" smtClean="0">
                <a:solidFill>
                  <a:srgbClr val="002060"/>
                </a:solidFill>
                <a:latin typeface="微軟正黑體" panose="020B0604030504040204" pitchFamily="34" charset="-120"/>
                <a:ea typeface="微軟正黑體" panose="020B0604030504040204" pitchFamily="34" charset="-120"/>
              </a:rPr>
              <a:t>報名費繳交說明（</a:t>
            </a:r>
            <a:r>
              <a:rPr lang="en-US" altLang="zh-TW" sz="3600" b="1" dirty="0" smtClean="0">
                <a:solidFill>
                  <a:srgbClr val="002060"/>
                </a:solidFill>
                <a:latin typeface="微軟正黑體" panose="020B0604030504040204" pitchFamily="34" charset="-120"/>
                <a:ea typeface="微軟正黑體" panose="020B0604030504040204" pitchFamily="34" charset="-120"/>
              </a:rPr>
              <a:t>10/11</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p>
        </p:txBody>
      </p:sp>
      <p:sp>
        <p:nvSpPr>
          <p:cNvPr id="12" name="矩形 11"/>
          <p:cNvSpPr/>
          <p:nvPr/>
        </p:nvSpPr>
        <p:spPr>
          <a:xfrm>
            <a:off x="5972175" y="3011488"/>
            <a:ext cx="3314700" cy="2009775"/>
          </a:xfrm>
          <a:prstGeom prst="rect">
            <a:avLst/>
          </a:prstGeom>
          <a:solidFill>
            <a:srgbClr val="FFECD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4000"/>
              </a:lnSpc>
              <a:spcBef>
                <a:spcPts val="0"/>
              </a:spcBef>
              <a:spcAft>
                <a:spcPts val="0"/>
              </a:spcAft>
              <a:defRPr/>
            </a:pPr>
            <a:r>
              <a:rPr lang="zh-TW" altLang="en-US" sz="3000" b="1" dirty="0">
                <a:solidFill>
                  <a:srgbClr val="7030A0"/>
                </a:solidFill>
                <a:latin typeface="微軟正黑體" pitchFamily="34" charset="-120"/>
                <a:ea typeface="微軟正黑體" pitchFamily="34" charset="-120"/>
              </a:rPr>
              <a:t>學生報名作業費</a:t>
            </a:r>
            <a:endParaRPr lang="en-US" altLang="zh-TW" sz="3000" b="1" dirty="0">
              <a:solidFill>
                <a:srgbClr val="7030A0"/>
              </a:solidFill>
              <a:latin typeface="微軟正黑體" pitchFamily="34" charset="-120"/>
              <a:ea typeface="微軟正黑體" pitchFamily="34" charset="-120"/>
            </a:endParaRPr>
          </a:p>
          <a:p>
            <a:pPr algn="ctr" eaLnBrk="1" fontAlgn="auto" hangingPunct="1">
              <a:lnSpc>
                <a:spcPts val="3400"/>
              </a:lnSpc>
              <a:spcBef>
                <a:spcPts val="0"/>
              </a:spcBef>
              <a:spcAft>
                <a:spcPts val="0"/>
              </a:spcAft>
              <a:defRPr/>
            </a:pPr>
            <a:r>
              <a:rPr lang="en-US" altLang="zh-TW" sz="2800" b="1" dirty="0">
                <a:solidFill>
                  <a:srgbClr val="C00000"/>
                </a:solidFill>
                <a:latin typeface="微軟正黑體" pitchFamily="34" charset="-120"/>
                <a:ea typeface="微軟正黑體" pitchFamily="34" charset="-120"/>
              </a:rPr>
              <a:t>50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 </a:t>
            </a:r>
            <a:r>
              <a:rPr lang="en-US" altLang="zh-TW" sz="2800" b="1" dirty="0">
                <a:solidFill>
                  <a:srgbClr val="C00000"/>
                </a:solidFill>
                <a:latin typeface="微軟正黑體" pitchFamily="34" charset="-120"/>
                <a:ea typeface="微軟正黑體" pitchFamily="34" charset="-120"/>
              </a:rPr>
              <a:t>X</a:t>
            </a:r>
            <a:r>
              <a:rPr lang="zh-TW" altLang="en-US" sz="2800" b="1" dirty="0">
                <a:solidFill>
                  <a:srgbClr val="C00000"/>
                </a:solidFill>
                <a:latin typeface="微軟正黑體" pitchFamily="34" charset="-120"/>
                <a:ea typeface="微軟正黑體" pitchFamily="34" charset="-120"/>
              </a:rPr>
              <a:t> 報名人數</a:t>
            </a:r>
            <a:endParaRPr lang="en-US" altLang="zh-TW" sz="2800" b="1" dirty="0">
              <a:solidFill>
                <a:srgbClr val="C00000"/>
              </a:solidFill>
              <a:latin typeface="微軟正黑體" pitchFamily="34" charset="-120"/>
              <a:ea typeface="微軟正黑體" pitchFamily="34" charset="-120"/>
            </a:endParaRPr>
          </a:p>
          <a:p>
            <a:pPr algn="ctr" eaLnBrk="1" fontAlgn="auto" hangingPunct="1">
              <a:lnSpc>
                <a:spcPts val="3400"/>
              </a:lnSpc>
              <a:spcBef>
                <a:spcPts val="0"/>
              </a:spcBef>
              <a:spcAft>
                <a:spcPts val="0"/>
              </a:spcAft>
              <a:defRPr/>
            </a:pPr>
            <a:r>
              <a:rPr lang="zh-TW" altLang="en-US" sz="2000" b="1" dirty="0">
                <a:solidFill>
                  <a:srgbClr val="0033CC"/>
                </a:solidFill>
                <a:latin typeface="微軟正黑體" pitchFamily="34" charset="-120"/>
                <a:ea typeface="微軟正黑體" pitchFamily="34" charset="-120"/>
              </a:rPr>
              <a:t>（依報名學生人數計算）</a:t>
            </a:r>
          </a:p>
        </p:txBody>
      </p:sp>
      <p:grpSp>
        <p:nvGrpSpPr>
          <p:cNvPr id="43013" name="群組 22"/>
          <p:cNvGrpSpPr>
            <a:grpSpLocks/>
          </p:cNvGrpSpPr>
          <p:nvPr/>
        </p:nvGrpSpPr>
        <p:grpSpPr bwMode="auto">
          <a:xfrm>
            <a:off x="519113" y="2552700"/>
            <a:ext cx="4600575" cy="3798888"/>
            <a:chOff x="519112" y="3048000"/>
            <a:chExt cx="4600575" cy="1906208"/>
          </a:xfrm>
        </p:grpSpPr>
        <p:sp>
          <p:nvSpPr>
            <p:cNvPr id="10" name="矩形 9"/>
            <p:cNvSpPr/>
            <p:nvPr/>
          </p:nvSpPr>
          <p:spPr>
            <a:xfrm>
              <a:off x="519112" y="3048000"/>
              <a:ext cx="2152650" cy="9144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2800" b="1" dirty="0">
                  <a:solidFill>
                    <a:srgbClr val="7030A0"/>
                  </a:solidFill>
                  <a:latin typeface="微軟正黑體" pitchFamily="34" charset="-120"/>
                  <a:ea typeface="微軟正黑體" pitchFamily="34" charset="-120"/>
                </a:rPr>
                <a:t>一般生</a:t>
              </a:r>
              <a:r>
                <a:rPr lang="en-US" altLang="zh-TW" sz="2800" b="1" dirty="0">
                  <a:solidFill>
                    <a:srgbClr val="7030A0"/>
                  </a:solidFill>
                  <a:latin typeface="微軟正黑體" pitchFamily="34" charset="-120"/>
                  <a:ea typeface="微軟正黑體" pitchFamily="34" charset="-120"/>
                </a:rPr>
                <a:t/>
              </a:r>
              <a:br>
                <a:rPr lang="en-US" altLang="zh-TW" sz="2800" b="1" dirty="0">
                  <a:solidFill>
                    <a:srgbClr val="7030A0"/>
                  </a:solidFill>
                  <a:latin typeface="微軟正黑體" pitchFamily="34" charset="-120"/>
                  <a:ea typeface="微軟正黑體" pitchFamily="34" charset="-120"/>
                </a:rPr>
              </a:br>
              <a:r>
                <a:rPr lang="zh-TW" altLang="en-US" sz="1600" b="1" dirty="0">
                  <a:solidFill>
                    <a:srgbClr val="7030A0"/>
                  </a:solidFill>
                  <a:latin typeface="微軟正黑體" pitchFamily="34" charset="-120"/>
                  <a:ea typeface="微軟正黑體" pitchFamily="34" charset="-120"/>
                </a:rPr>
                <a:t>（特殊境遇家庭）</a:t>
              </a:r>
              <a:endParaRPr lang="en-US" altLang="zh-TW" sz="16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300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p>
          </p:txBody>
        </p:sp>
        <p:sp>
          <p:nvSpPr>
            <p:cNvPr id="14" name="矩形 13"/>
            <p:cNvSpPr/>
            <p:nvPr/>
          </p:nvSpPr>
          <p:spPr>
            <a:xfrm>
              <a:off x="534987" y="4039738"/>
              <a:ext cx="2152650" cy="914470"/>
            </a:xfrm>
            <a:prstGeom prst="rect">
              <a:avLst/>
            </a:prstGeom>
            <a:solidFill>
              <a:srgbClr val="FFEBE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000" b="1" dirty="0">
                  <a:solidFill>
                    <a:srgbClr val="7030A0"/>
                  </a:solidFill>
                  <a:latin typeface="微軟正黑體" pitchFamily="34" charset="-120"/>
                  <a:ea typeface="微軟正黑體" pitchFamily="34" charset="-120"/>
                </a:rPr>
                <a:t>低收入戶</a:t>
              </a:r>
              <a:endParaRPr lang="en-US" altLang="zh-TW" sz="30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r>
                <a:rPr lang="en-US" altLang="zh-TW" sz="2800" b="1" dirty="0">
                  <a:solidFill>
                    <a:srgbClr val="C00000"/>
                  </a:solidFill>
                  <a:latin typeface="微軟正黑體" pitchFamily="34" charset="-120"/>
                  <a:ea typeface="微軟正黑體" pitchFamily="34" charset="-120"/>
                </a:rPr>
                <a:t/>
              </a:r>
              <a:br>
                <a:rPr lang="en-US" altLang="zh-TW" sz="2800" b="1" dirty="0">
                  <a:solidFill>
                    <a:srgbClr val="C00000"/>
                  </a:solidFill>
                  <a:latin typeface="微軟正黑體" pitchFamily="34" charset="-120"/>
                  <a:ea typeface="微軟正黑體" pitchFamily="34" charset="-120"/>
                </a:rPr>
              </a:br>
              <a:r>
                <a:rPr lang="zh-TW" altLang="en-US" sz="1400" b="1" dirty="0">
                  <a:solidFill>
                    <a:srgbClr val="0033CC"/>
                  </a:solidFill>
                  <a:latin typeface="微軟正黑體" pitchFamily="34" charset="-120"/>
                  <a:ea typeface="微軟正黑體" pitchFamily="34" charset="-120"/>
                </a:rPr>
                <a:t>檢附報名期間內有效之「低收入戶證明文件」</a:t>
              </a:r>
            </a:p>
          </p:txBody>
        </p:sp>
        <p:sp>
          <p:nvSpPr>
            <p:cNvPr id="15" name="矩形 14"/>
            <p:cNvSpPr/>
            <p:nvPr/>
          </p:nvSpPr>
          <p:spPr>
            <a:xfrm>
              <a:off x="2967037" y="3048000"/>
              <a:ext cx="2152650" cy="91447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000" b="1" dirty="0">
                  <a:solidFill>
                    <a:srgbClr val="7030A0"/>
                  </a:solidFill>
                  <a:latin typeface="微軟正黑體" pitchFamily="34" charset="-120"/>
                  <a:ea typeface="微軟正黑體" pitchFamily="34" charset="-120"/>
                </a:rPr>
                <a:t>中低收入戶</a:t>
              </a:r>
              <a:endParaRPr lang="en-US" altLang="zh-TW" sz="30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120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r>
                <a:rPr lang="en-US" altLang="zh-TW" sz="2800" b="1" dirty="0">
                  <a:solidFill>
                    <a:srgbClr val="C00000"/>
                  </a:solidFill>
                  <a:latin typeface="微軟正黑體" pitchFamily="34" charset="-120"/>
                  <a:ea typeface="微軟正黑體" pitchFamily="34" charset="-120"/>
                </a:rPr>
                <a:t/>
              </a:r>
              <a:br>
                <a:rPr lang="en-US" altLang="zh-TW" sz="2800" b="1" dirty="0">
                  <a:solidFill>
                    <a:srgbClr val="C00000"/>
                  </a:solidFill>
                  <a:latin typeface="微軟正黑體" pitchFamily="34" charset="-120"/>
                  <a:ea typeface="微軟正黑體" pitchFamily="34" charset="-120"/>
                </a:rPr>
              </a:br>
              <a:r>
                <a:rPr lang="zh-TW" altLang="en-US" sz="1400" b="1" dirty="0">
                  <a:solidFill>
                    <a:srgbClr val="0033CC"/>
                  </a:solidFill>
                  <a:latin typeface="微軟正黑體" pitchFamily="34" charset="-120"/>
                  <a:ea typeface="微軟正黑體" pitchFamily="34" charset="-120"/>
                </a:rPr>
                <a:t>檢附報名期間內有效之「中低收入戶證明文件」</a:t>
              </a:r>
              <a:endParaRPr lang="en-US" altLang="zh-TW" sz="1400" b="1" dirty="0">
                <a:solidFill>
                  <a:srgbClr val="0033CC"/>
                </a:solidFill>
                <a:latin typeface="微軟正黑體" pitchFamily="34" charset="-120"/>
                <a:ea typeface="微軟正黑體" pitchFamily="34" charset="-120"/>
              </a:endParaRPr>
            </a:p>
          </p:txBody>
        </p:sp>
        <p:sp>
          <p:nvSpPr>
            <p:cNvPr id="16" name="矩形 15"/>
            <p:cNvSpPr/>
            <p:nvPr/>
          </p:nvSpPr>
          <p:spPr>
            <a:xfrm>
              <a:off x="2955924" y="4039738"/>
              <a:ext cx="2152650" cy="91447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TW" altLang="en-US" sz="3000" b="1" dirty="0">
                  <a:solidFill>
                    <a:srgbClr val="7030A0"/>
                  </a:solidFill>
                  <a:latin typeface="微軟正黑體" pitchFamily="34" charset="-120"/>
                  <a:ea typeface="微軟正黑體" pitchFamily="34" charset="-120"/>
                </a:rPr>
                <a:t>失業戶子女</a:t>
              </a:r>
              <a:endParaRPr lang="en-US" altLang="zh-TW" sz="3000" b="1" dirty="0">
                <a:solidFill>
                  <a:srgbClr val="7030A0"/>
                </a:solidFill>
                <a:latin typeface="微軟正黑體" pitchFamily="34" charset="-120"/>
                <a:ea typeface="微軟正黑體" pitchFamily="34" charset="-120"/>
              </a:endParaRPr>
            </a:p>
            <a:p>
              <a:pPr algn="ctr" eaLnBrk="1" fontAlgn="auto" hangingPunct="1">
                <a:spcBef>
                  <a:spcPts val="0"/>
                </a:spcBef>
                <a:spcAft>
                  <a:spcPts val="0"/>
                </a:spcAft>
                <a:defRPr/>
              </a:pPr>
              <a:r>
                <a:rPr lang="en-US" altLang="zh-TW" sz="2800" b="1" dirty="0">
                  <a:solidFill>
                    <a:srgbClr val="C00000"/>
                  </a:solidFill>
                  <a:latin typeface="微軟正黑體" pitchFamily="34" charset="-120"/>
                  <a:ea typeface="微軟正黑體" pitchFamily="34" charset="-120"/>
                </a:rPr>
                <a:t>0</a:t>
              </a:r>
              <a:r>
                <a:rPr lang="zh-TW" altLang="en-US" sz="2800" b="1" dirty="0">
                  <a:solidFill>
                    <a:srgbClr val="C00000"/>
                  </a:solidFill>
                  <a:latin typeface="微軟正黑體" pitchFamily="34" charset="-120"/>
                  <a:ea typeface="微軟正黑體" pitchFamily="34" charset="-120"/>
                </a:rPr>
                <a:t>元</a:t>
              </a:r>
              <a:r>
                <a:rPr lang="en-US" altLang="zh-TW" sz="2800" b="1" dirty="0">
                  <a:solidFill>
                    <a:srgbClr val="C00000"/>
                  </a:solidFill>
                  <a:latin typeface="微軟正黑體" pitchFamily="34" charset="-120"/>
                  <a:ea typeface="微軟正黑體" pitchFamily="34" charset="-120"/>
                </a:rPr>
                <a:t>/</a:t>
              </a:r>
              <a:r>
                <a:rPr lang="zh-TW" altLang="en-US" sz="2800" b="1" dirty="0">
                  <a:solidFill>
                    <a:srgbClr val="C00000"/>
                  </a:solidFill>
                  <a:latin typeface="微軟正黑體" pitchFamily="34" charset="-120"/>
                  <a:ea typeface="微軟正黑體" pitchFamily="34" charset="-120"/>
                </a:rPr>
                <a:t>人</a:t>
              </a:r>
              <a:r>
                <a:rPr lang="en-US" altLang="zh-TW" sz="2800" b="1" dirty="0">
                  <a:solidFill>
                    <a:srgbClr val="C00000"/>
                  </a:solidFill>
                  <a:latin typeface="微軟正黑體" pitchFamily="34" charset="-120"/>
                  <a:ea typeface="微軟正黑體" pitchFamily="34" charset="-120"/>
                </a:rPr>
                <a:t/>
              </a:r>
              <a:br>
                <a:rPr lang="en-US" altLang="zh-TW" sz="2800" b="1" dirty="0">
                  <a:solidFill>
                    <a:srgbClr val="C00000"/>
                  </a:solidFill>
                  <a:latin typeface="微軟正黑體" pitchFamily="34" charset="-120"/>
                  <a:ea typeface="微軟正黑體" pitchFamily="34" charset="-120"/>
                </a:rPr>
              </a:br>
              <a:r>
                <a:rPr lang="zh-TW" altLang="en-US" sz="1400" b="1" dirty="0">
                  <a:solidFill>
                    <a:srgbClr val="0033CC"/>
                  </a:solidFill>
                  <a:latin typeface="微軟正黑體" pitchFamily="34" charset="-120"/>
                  <a:ea typeface="微軟正黑體" pitchFamily="34" charset="-120"/>
                </a:rPr>
                <a:t>檢附報名期間內有效之「直系血親尊親屬支領失業給付證明文件」</a:t>
              </a:r>
            </a:p>
          </p:txBody>
        </p:sp>
      </p:grpSp>
      <p:sp>
        <p:nvSpPr>
          <p:cNvPr id="43014" name="文字方塊 16"/>
          <p:cNvSpPr txBox="1">
            <a:spLocks noChangeArrowheads="1"/>
          </p:cNvSpPr>
          <p:nvPr/>
        </p:nvSpPr>
        <p:spPr bwMode="auto">
          <a:xfrm>
            <a:off x="1158875" y="1592263"/>
            <a:ext cx="3057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800" b="1" dirty="0">
                <a:solidFill>
                  <a:srgbClr val="C00000"/>
                </a:solidFill>
                <a:latin typeface="微軟正黑體" panose="020B0604030504040204" pitchFamily="34" charset="-120"/>
                <a:ea typeface="微軟正黑體" panose="020B0604030504040204" pitchFamily="34" charset="-120"/>
              </a:rPr>
              <a:t>各繳費身分報名費</a:t>
            </a:r>
          </a:p>
        </p:txBody>
      </p:sp>
      <p:sp>
        <p:nvSpPr>
          <p:cNvPr id="43015" name="文字方塊 18"/>
          <p:cNvSpPr txBox="1">
            <a:spLocks noChangeArrowheads="1"/>
          </p:cNvSpPr>
          <p:nvPr/>
        </p:nvSpPr>
        <p:spPr bwMode="auto">
          <a:xfrm>
            <a:off x="9707563" y="1628775"/>
            <a:ext cx="2249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800" dirty="0">
                <a:latin typeface="微軟正黑體" panose="020B0604030504040204" pitchFamily="34" charset="-120"/>
                <a:ea typeface="微軟正黑體" panose="020B0604030504040204" pitchFamily="34" charset="-120"/>
              </a:rPr>
              <a:t>   </a:t>
            </a:r>
            <a:r>
              <a:rPr lang="zh-TW" altLang="en-US" sz="2800" b="1" dirty="0">
                <a:solidFill>
                  <a:srgbClr val="C00000"/>
                </a:solidFill>
                <a:latin typeface="微軟正黑體" panose="020B0604030504040204" pitchFamily="34" charset="-120"/>
                <a:ea typeface="微軟正黑體" panose="020B0604030504040204" pitchFamily="34" charset="-120"/>
              </a:rPr>
              <a:t>應繳報名費</a:t>
            </a:r>
          </a:p>
        </p:txBody>
      </p:sp>
      <p:sp>
        <p:nvSpPr>
          <p:cNvPr id="43016" name="文字方塊 19"/>
          <p:cNvSpPr txBox="1">
            <a:spLocks noChangeArrowheads="1"/>
          </p:cNvSpPr>
          <p:nvPr/>
        </p:nvSpPr>
        <p:spPr bwMode="auto">
          <a:xfrm>
            <a:off x="5210175" y="3552825"/>
            <a:ext cx="6715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8000">
                <a:latin typeface="微軟正黑體" panose="020B0604030504040204" pitchFamily="34" charset="-120"/>
                <a:ea typeface="微軟正黑體" panose="020B0604030504040204" pitchFamily="34" charset="-120"/>
              </a:rPr>
              <a:t>-</a:t>
            </a:r>
            <a:endParaRPr lang="zh-TW" altLang="en-US" sz="8000">
              <a:latin typeface="微軟正黑體" panose="020B0604030504040204" pitchFamily="34" charset="-120"/>
              <a:ea typeface="微軟正黑體" panose="020B0604030504040204" pitchFamily="34" charset="-120"/>
            </a:endParaRPr>
          </a:p>
        </p:txBody>
      </p:sp>
      <p:sp>
        <p:nvSpPr>
          <p:cNvPr id="43017" name="文字方塊 20"/>
          <p:cNvSpPr txBox="1">
            <a:spLocks noChangeArrowheads="1"/>
          </p:cNvSpPr>
          <p:nvPr/>
        </p:nvSpPr>
        <p:spPr bwMode="auto">
          <a:xfrm>
            <a:off x="9296400" y="3667125"/>
            <a:ext cx="8255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5000">
                <a:latin typeface="微軟正黑體" panose="020B0604030504040204" pitchFamily="34" charset="-120"/>
                <a:ea typeface="微軟正黑體" panose="020B0604030504040204" pitchFamily="34" charset="-120"/>
              </a:rPr>
              <a:t>＝</a:t>
            </a:r>
          </a:p>
        </p:txBody>
      </p:sp>
      <p:sp>
        <p:nvSpPr>
          <p:cNvPr id="43018" name="文字方塊 23"/>
          <p:cNvSpPr txBox="1">
            <a:spLocks noChangeArrowheads="1"/>
          </p:cNvSpPr>
          <p:nvPr/>
        </p:nvSpPr>
        <p:spPr bwMode="auto">
          <a:xfrm>
            <a:off x="5810250" y="1600200"/>
            <a:ext cx="341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800" b="1" dirty="0">
                <a:solidFill>
                  <a:srgbClr val="C00000"/>
                </a:solidFill>
                <a:latin typeface="微軟正黑體" panose="020B0604030504040204" pitchFamily="34" charset="-120"/>
                <a:ea typeface="微軟正黑體" panose="020B0604030504040204" pitchFamily="34" charset="-120"/>
              </a:rPr>
              <a:t>國中學校自留作業費</a:t>
            </a:r>
          </a:p>
        </p:txBody>
      </p:sp>
      <p:sp>
        <p:nvSpPr>
          <p:cNvPr id="18" name="矩形 17"/>
          <p:cNvSpPr/>
          <p:nvPr/>
        </p:nvSpPr>
        <p:spPr>
          <a:xfrm>
            <a:off x="10004425" y="2982913"/>
            <a:ext cx="1914525" cy="203835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4000"/>
              </a:lnSpc>
              <a:spcBef>
                <a:spcPts val="0"/>
              </a:spcBef>
              <a:spcAft>
                <a:spcPts val="0"/>
              </a:spcAft>
              <a:defRPr/>
            </a:pPr>
            <a:r>
              <a:rPr lang="zh-TW" altLang="en-US" sz="3000" b="1" dirty="0">
                <a:solidFill>
                  <a:srgbClr val="0033CC"/>
                </a:solidFill>
                <a:latin typeface="微軟正黑體" pitchFamily="34" charset="-120"/>
                <a:ea typeface="微軟正黑體" pitchFamily="34" charset="-120"/>
              </a:rPr>
              <a:t>國中集體報名費</a:t>
            </a:r>
            <a:endParaRPr lang="en-US" altLang="zh-TW" sz="3000" b="1" dirty="0">
              <a:solidFill>
                <a:srgbClr val="0033CC"/>
              </a:solidFill>
              <a:latin typeface="微軟正黑體" pitchFamily="34" charset="-120"/>
              <a:ea typeface="微軟正黑體" pitchFamily="34" charset="-120"/>
            </a:endParaRPr>
          </a:p>
        </p:txBody>
      </p:sp>
      <p:sp>
        <p:nvSpPr>
          <p:cNvPr id="25" name="左中括弧 24"/>
          <p:cNvSpPr/>
          <p:nvPr/>
        </p:nvSpPr>
        <p:spPr>
          <a:xfrm rot="5400000">
            <a:off x="2643187" y="6351"/>
            <a:ext cx="276225" cy="462915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26" name="左中括弧 25"/>
          <p:cNvSpPr/>
          <p:nvPr/>
        </p:nvSpPr>
        <p:spPr>
          <a:xfrm rot="5400000">
            <a:off x="7442994" y="553244"/>
            <a:ext cx="233362" cy="349250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sp>
        <p:nvSpPr>
          <p:cNvPr id="27" name="左中括弧 26"/>
          <p:cNvSpPr/>
          <p:nvPr/>
        </p:nvSpPr>
        <p:spPr>
          <a:xfrm rot="5400000">
            <a:off x="10852944" y="1334294"/>
            <a:ext cx="233362" cy="193040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zh-TW" altLang="en-US"/>
          </a:p>
        </p:txBody>
      </p:sp>
      <p:grpSp>
        <p:nvGrpSpPr>
          <p:cNvPr id="43024" name="群組 5"/>
          <p:cNvGrpSpPr>
            <a:grpSpLocks/>
          </p:cNvGrpSpPr>
          <p:nvPr/>
        </p:nvGrpSpPr>
        <p:grpSpPr bwMode="auto">
          <a:xfrm rot="999535">
            <a:off x="6356350" y="5248275"/>
            <a:ext cx="511175" cy="735013"/>
            <a:chOff x="4198989" y="1871875"/>
            <a:chExt cx="2397031" cy="3854179"/>
          </a:xfrm>
        </p:grpSpPr>
        <p:sp>
          <p:nvSpPr>
            <p:cNvPr id="43025" name="îṩ1iḍé"/>
            <p:cNvSpPr>
              <a:spLocks/>
            </p:cNvSpPr>
            <p:nvPr/>
          </p:nvSpPr>
          <p:spPr bwMode="auto">
            <a:xfrm>
              <a:off x="4198989" y="1871875"/>
              <a:ext cx="2397031" cy="2877112"/>
            </a:xfrm>
            <a:custGeom>
              <a:avLst/>
              <a:gdLst>
                <a:gd name="T0" fmla="*/ 1201349 w 423"/>
                <a:gd name="T1" fmla="*/ 0 h 508"/>
                <a:gd name="T2" fmla="*/ 0 w 423"/>
                <a:gd name="T3" fmla="*/ 1200685 h 508"/>
                <a:gd name="T4" fmla="*/ 328671 w 423"/>
                <a:gd name="T5" fmla="*/ 2038898 h 508"/>
                <a:gd name="T6" fmla="*/ 691342 w 423"/>
                <a:gd name="T7" fmla="*/ 2877112 h 508"/>
                <a:gd name="T8" fmla="*/ 1201349 w 423"/>
                <a:gd name="T9" fmla="*/ 2877112 h 508"/>
                <a:gd name="T10" fmla="*/ 1711355 w 423"/>
                <a:gd name="T11" fmla="*/ 2877112 h 508"/>
                <a:gd name="T12" fmla="*/ 2074027 w 423"/>
                <a:gd name="T13" fmla="*/ 2038898 h 508"/>
                <a:gd name="T14" fmla="*/ 2397031 w 423"/>
                <a:gd name="T15" fmla="*/ 1206348 h 508"/>
                <a:gd name="T16" fmla="*/ 1201349 w 423"/>
                <a:gd name="T17" fmla="*/ 0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3" h="508">
                  <a:moveTo>
                    <a:pt x="212" y="0"/>
                  </a:moveTo>
                  <a:cubicBezTo>
                    <a:pt x="95" y="0"/>
                    <a:pt x="0" y="95"/>
                    <a:pt x="0" y="212"/>
                  </a:cubicBezTo>
                  <a:cubicBezTo>
                    <a:pt x="0" y="268"/>
                    <a:pt x="29" y="316"/>
                    <a:pt x="58" y="360"/>
                  </a:cubicBezTo>
                  <a:cubicBezTo>
                    <a:pt x="122" y="456"/>
                    <a:pt x="85" y="508"/>
                    <a:pt x="122" y="508"/>
                  </a:cubicBezTo>
                  <a:cubicBezTo>
                    <a:pt x="212" y="508"/>
                    <a:pt x="212" y="508"/>
                    <a:pt x="212" y="508"/>
                  </a:cubicBezTo>
                  <a:cubicBezTo>
                    <a:pt x="302" y="508"/>
                    <a:pt x="302" y="508"/>
                    <a:pt x="302" y="508"/>
                  </a:cubicBezTo>
                  <a:cubicBezTo>
                    <a:pt x="339" y="508"/>
                    <a:pt x="302" y="456"/>
                    <a:pt x="366" y="360"/>
                  </a:cubicBezTo>
                  <a:cubicBezTo>
                    <a:pt x="395" y="316"/>
                    <a:pt x="423" y="269"/>
                    <a:pt x="423" y="213"/>
                  </a:cubicBezTo>
                  <a:cubicBezTo>
                    <a:pt x="423" y="97"/>
                    <a:pt x="329" y="0"/>
                    <a:pt x="212" y="0"/>
                  </a:cubicBezTo>
                  <a:close/>
                </a:path>
              </a:pathLst>
            </a:custGeom>
            <a:solidFill>
              <a:srgbClr val="FCC9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3026" name="ïsľïďe"/>
            <p:cNvSpPr>
              <a:spLocks/>
            </p:cNvSpPr>
            <p:nvPr/>
          </p:nvSpPr>
          <p:spPr bwMode="auto">
            <a:xfrm>
              <a:off x="4743309" y="3305359"/>
              <a:ext cx="1311774" cy="1524768"/>
            </a:xfrm>
            <a:custGeom>
              <a:avLst/>
              <a:gdLst>
                <a:gd name="T0" fmla="*/ 73505 w 232"/>
                <a:gd name="T1" fmla="*/ 215395 h 269"/>
                <a:gd name="T2" fmla="*/ 22617 w 232"/>
                <a:gd name="T3" fmla="*/ 209726 h 269"/>
                <a:gd name="T4" fmla="*/ 16963 w 232"/>
                <a:gd name="T5" fmla="*/ 260741 h 269"/>
                <a:gd name="T6" fmla="*/ 33925 w 232"/>
                <a:gd name="T7" fmla="*/ 289082 h 269"/>
                <a:gd name="T8" fmla="*/ 435373 w 232"/>
                <a:gd name="T9" fmla="*/ 1502095 h 269"/>
                <a:gd name="T10" fmla="*/ 469298 w 232"/>
                <a:gd name="T11" fmla="*/ 1524768 h 269"/>
                <a:gd name="T12" fmla="*/ 480607 w 232"/>
                <a:gd name="T13" fmla="*/ 1524768 h 269"/>
                <a:gd name="T14" fmla="*/ 503224 w 232"/>
                <a:gd name="T15" fmla="*/ 1473753 h 269"/>
                <a:gd name="T16" fmla="*/ 135701 w 232"/>
                <a:gd name="T17" fmla="*/ 357102 h 269"/>
                <a:gd name="T18" fmla="*/ 429719 w 232"/>
                <a:gd name="T19" fmla="*/ 391111 h 269"/>
                <a:gd name="T20" fmla="*/ 480607 w 232"/>
                <a:gd name="T21" fmla="*/ 362770 h 269"/>
                <a:gd name="T22" fmla="*/ 638924 w 232"/>
                <a:gd name="T23" fmla="*/ 413785 h 269"/>
                <a:gd name="T24" fmla="*/ 819859 w 232"/>
                <a:gd name="T25" fmla="*/ 351434 h 269"/>
                <a:gd name="T26" fmla="*/ 910326 w 232"/>
                <a:gd name="T27" fmla="*/ 385443 h 269"/>
                <a:gd name="T28" fmla="*/ 1187382 w 232"/>
                <a:gd name="T29" fmla="*/ 368438 h 269"/>
                <a:gd name="T30" fmla="*/ 825513 w 232"/>
                <a:gd name="T31" fmla="*/ 1473753 h 269"/>
                <a:gd name="T32" fmla="*/ 848130 w 232"/>
                <a:gd name="T33" fmla="*/ 1524768 h 269"/>
                <a:gd name="T34" fmla="*/ 859438 w 232"/>
                <a:gd name="T35" fmla="*/ 1524768 h 269"/>
                <a:gd name="T36" fmla="*/ 893363 w 232"/>
                <a:gd name="T37" fmla="*/ 1502095 h 269"/>
                <a:gd name="T38" fmla="*/ 1289157 w 232"/>
                <a:gd name="T39" fmla="*/ 283414 h 269"/>
                <a:gd name="T40" fmla="*/ 1300466 w 232"/>
                <a:gd name="T41" fmla="*/ 272078 h 269"/>
                <a:gd name="T42" fmla="*/ 1294811 w 232"/>
                <a:gd name="T43" fmla="*/ 221063 h 269"/>
                <a:gd name="T44" fmla="*/ 1243924 w 232"/>
                <a:gd name="T45" fmla="*/ 226731 h 269"/>
                <a:gd name="T46" fmla="*/ 932943 w 232"/>
                <a:gd name="T47" fmla="*/ 311756 h 269"/>
                <a:gd name="T48" fmla="*/ 870747 w 232"/>
                <a:gd name="T49" fmla="*/ 294751 h 269"/>
                <a:gd name="T50" fmla="*/ 904672 w 232"/>
                <a:gd name="T51" fmla="*/ 175717 h 269"/>
                <a:gd name="T52" fmla="*/ 825513 w 232"/>
                <a:gd name="T53" fmla="*/ 17005 h 269"/>
                <a:gd name="T54" fmla="*/ 746354 w 232"/>
                <a:gd name="T55" fmla="*/ 17005 h 269"/>
                <a:gd name="T56" fmla="*/ 695466 w 232"/>
                <a:gd name="T57" fmla="*/ 181385 h 269"/>
                <a:gd name="T58" fmla="*/ 757663 w 232"/>
                <a:gd name="T59" fmla="*/ 306087 h 269"/>
                <a:gd name="T60" fmla="*/ 537149 w 232"/>
                <a:gd name="T61" fmla="*/ 311756 h 269"/>
                <a:gd name="T62" fmla="*/ 582382 w 232"/>
                <a:gd name="T63" fmla="*/ 181385 h 269"/>
                <a:gd name="T64" fmla="*/ 520186 w 232"/>
                <a:gd name="T65" fmla="*/ 22673 h 269"/>
                <a:gd name="T66" fmla="*/ 435373 w 232"/>
                <a:gd name="T67" fmla="*/ 22673 h 269"/>
                <a:gd name="T68" fmla="*/ 373177 w 232"/>
                <a:gd name="T69" fmla="*/ 181385 h 269"/>
                <a:gd name="T70" fmla="*/ 424065 w 232"/>
                <a:gd name="T71" fmla="*/ 311756 h 269"/>
                <a:gd name="T72" fmla="*/ 407102 w 232"/>
                <a:gd name="T73" fmla="*/ 317424 h 269"/>
                <a:gd name="T74" fmla="*/ 73505 w 232"/>
                <a:gd name="T75" fmla="*/ 215395 h 269"/>
                <a:gd name="T76" fmla="*/ 791588 w 232"/>
                <a:gd name="T77" fmla="*/ 79356 h 269"/>
                <a:gd name="T78" fmla="*/ 791588 w 232"/>
                <a:gd name="T79" fmla="*/ 79356 h 269"/>
                <a:gd name="T80" fmla="*/ 791588 w 232"/>
                <a:gd name="T81" fmla="*/ 79356 h 269"/>
                <a:gd name="T82" fmla="*/ 831167 w 232"/>
                <a:gd name="T83" fmla="*/ 181385 h 269"/>
                <a:gd name="T84" fmla="*/ 808550 w 232"/>
                <a:gd name="T85" fmla="*/ 255073 h 269"/>
                <a:gd name="T86" fmla="*/ 768971 w 232"/>
                <a:gd name="T87" fmla="*/ 175717 h 269"/>
                <a:gd name="T88" fmla="*/ 791588 w 232"/>
                <a:gd name="T89" fmla="*/ 79356 h 269"/>
                <a:gd name="T90" fmla="*/ 474953 w 232"/>
                <a:gd name="T91" fmla="*/ 85024 h 269"/>
                <a:gd name="T92" fmla="*/ 474953 w 232"/>
                <a:gd name="T93" fmla="*/ 85024 h 269"/>
                <a:gd name="T94" fmla="*/ 480607 w 232"/>
                <a:gd name="T95" fmla="*/ 90693 h 269"/>
                <a:gd name="T96" fmla="*/ 503224 w 232"/>
                <a:gd name="T97" fmla="*/ 175717 h 269"/>
                <a:gd name="T98" fmla="*/ 480607 w 232"/>
                <a:gd name="T99" fmla="*/ 266409 h 269"/>
                <a:gd name="T100" fmla="*/ 446682 w 232"/>
                <a:gd name="T101" fmla="*/ 175717 h 269"/>
                <a:gd name="T102" fmla="*/ 474953 w 232"/>
                <a:gd name="T103" fmla="*/ 85024 h 2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2" h="269">
                  <a:moveTo>
                    <a:pt x="13" y="38"/>
                  </a:moveTo>
                  <a:cubicBezTo>
                    <a:pt x="11" y="35"/>
                    <a:pt x="6" y="35"/>
                    <a:pt x="4" y="37"/>
                  </a:cubicBezTo>
                  <a:cubicBezTo>
                    <a:pt x="1" y="39"/>
                    <a:pt x="0" y="44"/>
                    <a:pt x="3" y="46"/>
                  </a:cubicBezTo>
                  <a:cubicBezTo>
                    <a:pt x="4" y="48"/>
                    <a:pt x="5" y="49"/>
                    <a:pt x="6" y="51"/>
                  </a:cubicBezTo>
                  <a:cubicBezTo>
                    <a:pt x="77" y="265"/>
                    <a:pt x="77" y="265"/>
                    <a:pt x="77" y="265"/>
                  </a:cubicBezTo>
                  <a:cubicBezTo>
                    <a:pt x="77" y="267"/>
                    <a:pt x="80" y="269"/>
                    <a:pt x="83" y="269"/>
                  </a:cubicBezTo>
                  <a:cubicBezTo>
                    <a:pt x="83" y="269"/>
                    <a:pt x="84" y="269"/>
                    <a:pt x="85" y="269"/>
                  </a:cubicBezTo>
                  <a:cubicBezTo>
                    <a:pt x="88" y="268"/>
                    <a:pt x="90" y="264"/>
                    <a:pt x="89" y="260"/>
                  </a:cubicBezTo>
                  <a:cubicBezTo>
                    <a:pt x="24" y="63"/>
                    <a:pt x="24" y="63"/>
                    <a:pt x="24" y="63"/>
                  </a:cubicBezTo>
                  <a:cubicBezTo>
                    <a:pt x="40" y="70"/>
                    <a:pt x="60" y="74"/>
                    <a:pt x="76" y="69"/>
                  </a:cubicBezTo>
                  <a:cubicBezTo>
                    <a:pt x="79" y="68"/>
                    <a:pt x="82" y="66"/>
                    <a:pt x="85" y="64"/>
                  </a:cubicBezTo>
                  <a:cubicBezTo>
                    <a:pt x="93" y="70"/>
                    <a:pt x="103" y="73"/>
                    <a:pt x="113" y="73"/>
                  </a:cubicBezTo>
                  <a:cubicBezTo>
                    <a:pt x="125" y="73"/>
                    <a:pt x="136" y="69"/>
                    <a:pt x="145" y="62"/>
                  </a:cubicBezTo>
                  <a:cubicBezTo>
                    <a:pt x="150" y="64"/>
                    <a:pt x="155" y="67"/>
                    <a:pt x="161" y="68"/>
                  </a:cubicBezTo>
                  <a:cubicBezTo>
                    <a:pt x="180" y="73"/>
                    <a:pt x="196" y="72"/>
                    <a:pt x="210" y="65"/>
                  </a:cubicBezTo>
                  <a:cubicBezTo>
                    <a:pt x="146" y="260"/>
                    <a:pt x="146" y="260"/>
                    <a:pt x="146" y="260"/>
                  </a:cubicBezTo>
                  <a:cubicBezTo>
                    <a:pt x="144" y="264"/>
                    <a:pt x="146" y="268"/>
                    <a:pt x="150" y="269"/>
                  </a:cubicBezTo>
                  <a:cubicBezTo>
                    <a:pt x="150" y="269"/>
                    <a:pt x="151" y="269"/>
                    <a:pt x="152" y="269"/>
                  </a:cubicBezTo>
                  <a:cubicBezTo>
                    <a:pt x="155" y="269"/>
                    <a:pt x="157" y="267"/>
                    <a:pt x="158" y="265"/>
                  </a:cubicBezTo>
                  <a:cubicBezTo>
                    <a:pt x="228" y="50"/>
                    <a:pt x="228" y="50"/>
                    <a:pt x="228" y="50"/>
                  </a:cubicBezTo>
                  <a:cubicBezTo>
                    <a:pt x="229" y="50"/>
                    <a:pt x="230" y="49"/>
                    <a:pt x="230" y="48"/>
                  </a:cubicBezTo>
                  <a:cubicBezTo>
                    <a:pt x="232" y="45"/>
                    <a:pt x="232" y="41"/>
                    <a:pt x="229" y="39"/>
                  </a:cubicBezTo>
                  <a:cubicBezTo>
                    <a:pt x="226" y="37"/>
                    <a:pt x="222" y="37"/>
                    <a:pt x="220" y="40"/>
                  </a:cubicBezTo>
                  <a:cubicBezTo>
                    <a:pt x="207" y="56"/>
                    <a:pt x="189" y="62"/>
                    <a:pt x="165" y="55"/>
                  </a:cubicBezTo>
                  <a:cubicBezTo>
                    <a:pt x="162" y="55"/>
                    <a:pt x="158" y="54"/>
                    <a:pt x="154" y="52"/>
                  </a:cubicBezTo>
                  <a:cubicBezTo>
                    <a:pt x="158" y="46"/>
                    <a:pt x="160" y="38"/>
                    <a:pt x="160" y="31"/>
                  </a:cubicBezTo>
                  <a:cubicBezTo>
                    <a:pt x="159" y="17"/>
                    <a:pt x="154" y="7"/>
                    <a:pt x="146" y="3"/>
                  </a:cubicBezTo>
                  <a:cubicBezTo>
                    <a:pt x="142" y="0"/>
                    <a:pt x="137" y="0"/>
                    <a:pt x="132" y="3"/>
                  </a:cubicBezTo>
                  <a:cubicBezTo>
                    <a:pt x="125" y="8"/>
                    <a:pt x="122" y="18"/>
                    <a:pt x="123" y="32"/>
                  </a:cubicBezTo>
                  <a:cubicBezTo>
                    <a:pt x="124" y="40"/>
                    <a:pt x="127" y="48"/>
                    <a:pt x="134" y="54"/>
                  </a:cubicBezTo>
                  <a:cubicBezTo>
                    <a:pt x="123" y="61"/>
                    <a:pt x="107" y="61"/>
                    <a:pt x="95" y="55"/>
                  </a:cubicBezTo>
                  <a:cubicBezTo>
                    <a:pt x="99" y="49"/>
                    <a:pt x="102" y="41"/>
                    <a:pt x="103" y="32"/>
                  </a:cubicBezTo>
                  <a:cubicBezTo>
                    <a:pt x="103" y="19"/>
                    <a:pt x="99" y="9"/>
                    <a:pt x="92" y="4"/>
                  </a:cubicBezTo>
                  <a:cubicBezTo>
                    <a:pt x="87" y="1"/>
                    <a:pt x="82" y="1"/>
                    <a:pt x="77" y="4"/>
                  </a:cubicBezTo>
                  <a:cubicBezTo>
                    <a:pt x="70" y="8"/>
                    <a:pt x="65" y="18"/>
                    <a:pt x="66" y="32"/>
                  </a:cubicBezTo>
                  <a:cubicBezTo>
                    <a:pt x="66" y="40"/>
                    <a:pt x="69" y="48"/>
                    <a:pt x="75" y="55"/>
                  </a:cubicBezTo>
                  <a:cubicBezTo>
                    <a:pt x="74" y="56"/>
                    <a:pt x="73" y="56"/>
                    <a:pt x="72" y="56"/>
                  </a:cubicBezTo>
                  <a:cubicBezTo>
                    <a:pt x="52" y="63"/>
                    <a:pt x="23" y="52"/>
                    <a:pt x="13" y="38"/>
                  </a:cubicBezTo>
                  <a:close/>
                  <a:moveTo>
                    <a:pt x="140" y="14"/>
                  </a:moveTo>
                  <a:cubicBezTo>
                    <a:pt x="140" y="14"/>
                    <a:pt x="140" y="14"/>
                    <a:pt x="140" y="14"/>
                  </a:cubicBezTo>
                  <a:cubicBezTo>
                    <a:pt x="140" y="14"/>
                    <a:pt x="140" y="14"/>
                    <a:pt x="140" y="14"/>
                  </a:cubicBezTo>
                  <a:cubicBezTo>
                    <a:pt x="142" y="15"/>
                    <a:pt x="146" y="20"/>
                    <a:pt x="147" y="32"/>
                  </a:cubicBezTo>
                  <a:cubicBezTo>
                    <a:pt x="147" y="36"/>
                    <a:pt x="145" y="41"/>
                    <a:pt x="143" y="45"/>
                  </a:cubicBezTo>
                  <a:cubicBezTo>
                    <a:pt x="139" y="41"/>
                    <a:pt x="137" y="37"/>
                    <a:pt x="136" y="31"/>
                  </a:cubicBezTo>
                  <a:cubicBezTo>
                    <a:pt x="135" y="21"/>
                    <a:pt x="138" y="15"/>
                    <a:pt x="140" y="14"/>
                  </a:cubicBezTo>
                  <a:close/>
                  <a:moveTo>
                    <a:pt x="84" y="15"/>
                  </a:moveTo>
                  <a:cubicBezTo>
                    <a:pt x="84" y="15"/>
                    <a:pt x="84" y="15"/>
                    <a:pt x="84" y="15"/>
                  </a:cubicBezTo>
                  <a:cubicBezTo>
                    <a:pt x="84" y="15"/>
                    <a:pt x="85" y="15"/>
                    <a:pt x="85" y="16"/>
                  </a:cubicBezTo>
                  <a:cubicBezTo>
                    <a:pt x="87" y="17"/>
                    <a:pt x="90" y="21"/>
                    <a:pt x="89" y="31"/>
                  </a:cubicBezTo>
                  <a:cubicBezTo>
                    <a:pt x="89" y="37"/>
                    <a:pt x="88" y="43"/>
                    <a:pt x="85" y="47"/>
                  </a:cubicBezTo>
                  <a:cubicBezTo>
                    <a:pt x="81" y="42"/>
                    <a:pt x="79" y="37"/>
                    <a:pt x="79" y="31"/>
                  </a:cubicBezTo>
                  <a:cubicBezTo>
                    <a:pt x="79" y="21"/>
                    <a:pt x="82" y="16"/>
                    <a:pt x="84" y="15"/>
                  </a:cubicBezTo>
                  <a:close/>
                </a:path>
              </a:pathLst>
            </a:custGeom>
            <a:solidFill>
              <a:srgbClr val="3B5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3027" name="í$ḷïďe"/>
            <p:cNvSpPr>
              <a:spLocks/>
            </p:cNvSpPr>
            <p:nvPr/>
          </p:nvSpPr>
          <p:spPr bwMode="auto">
            <a:xfrm>
              <a:off x="4878543" y="4748987"/>
              <a:ext cx="1034543" cy="476702"/>
            </a:xfrm>
            <a:custGeom>
              <a:avLst/>
              <a:gdLst>
                <a:gd name="T0" fmla="*/ 938438 w 183"/>
                <a:gd name="T1" fmla="*/ 0 h 84"/>
                <a:gd name="T2" fmla="*/ 96105 w 183"/>
                <a:gd name="T3" fmla="*/ 0 h 84"/>
                <a:gd name="T4" fmla="*/ 11306 w 183"/>
                <a:gd name="T5" fmla="*/ 136201 h 84"/>
                <a:gd name="T6" fmla="*/ 96105 w 183"/>
                <a:gd name="T7" fmla="*/ 278076 h 84"/>
                <a:gd name="T8" fmla="*/ 378767 w 183"/>
                <a:gd name="T9" fmla="*/ 278076 h 84"/>
                <a:gd name="T10" fmla="*/ 73492 w 183"/>
                <a:gd name="T11" fmla="*/ 334826 h 84"/>
                <a:gd name="T12" fmla="*/ 16960 w 183"/>
                <a:gd name="T13" fmla="*/ 425627 h 84"/>
                <a:gd name="T14" fmla="*/ 96105 w 183"/>
                <a:gd name="T15" fmla="*/ 476702 h 84"/>
                <a:gd name="T16" fmla="*/ 124371 w 183"/>
                <a:gd name="T17" fmla="*/ 465352 h 84"/>
                <a:gd name="T18" fmla="*/ 966704 w 183"/>
                <a:gd name="T19" fmla="*/ 187276 h 84"/>
                <a:gd name="T20" fmla="*/ 1028890 w 183"/>
                <a:gd name="T21" fmla="*/ 79450 h 84"/>
                <a:gd name="T22" fmla="*/ 938438 w 183"/>
                <a:gd name="T23" fmla="*/ 0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3" h="84">
                  <a:moveTo>
                    <a:pt x="166" y="0"/>
                  </a:moveTo>
                  <a:cubicBezTo>
                    <a:pt x="17" y="0"/>
                    <a:pt x="17" y="0"/>
                    <a:pt x="17" y="0"/>
                  </a:cubicBezTo>
                  <a:cubicBezTo>
                    <a:pt x="9" y="0"/>
                    <a:pt x="2" y="16"/>
                    <a:pt x="2" y="24"/>
                  </a:cubicBezTo>
                  <a:cubicBezTo>
                    <a:pt x="2" y="33"/>
                    <a:pt x="9" y="49"/>
                    <a:pt x="17" y="49"/>
                  </a:cubicBezTo>
                  <a:cubicBezTo>
                    <a:pt x="67" y="49"/>
                    <a:pt x="67" y="49"/>
                    <a:pt x="67" y="49"/>
                  </a:cubicBezTo>
                  <a:cubicBezTo>
                    <a:pt x="13" y="59"/>
                    <a:pt x="13" y="59"/>
                    <a:pt x="13" y="59"/>
                  </a:cubicBezTo>
                  <a:cubicBezTo>
                    <a:pt x="4" y="62"/>
                    <a:pt x="0" y="67"/>
                    <a:pt x="3" y="75"/>
                  </a:cubicBezTo>
                  <a:cubicBezTo>
                    <a:pt x="5" y="82"/>
                    <a:pt x="11" y="84"/>
                    <a:pt x="17" y="84"/>
                  </a:cubicBezTo>
                  <a:cubicBezTo>
                    <a:pt x="19" y="84"/>
                    <a:pt x="21" y="83"/>
                    <a:pt x="22" y="82"/>
                  </a:cubicBezTo>
                  <a:cubicBezTo>
                    <a:pt x="171" y="33"/>
                    <a:pt x="171" y="33"/>
                    <a:pt x="171" y="33"/>
                  </a:cubicBezTo>
                  <a:cubicBezTo>
                    <a:pt x="178" y="31"/>
                    <a:pt x="183" y="22"/>
                    <a:pt x="182" y="14"/>
                  </a:cubicBezTo>
                  <a:cubicBezTo>
                    <a:pt x="181" y="7"/>
                    <a:pt x="174" y="0"/>
                    <a:pt x="166" y="0"/>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sp>
          <p:nvSpPr>
            <p:cNvPr id="43028" name="ïṣḻïḓe"/>
            <p:cNvSpPr>
              <a:spLocks/>
            </p:cNvSpPr>
            <p:nvPr/>
          </p:nvSpPr>
          <p:spPr bwMode="auto">
            <a:xfrm>
              <a:off x="4885305" y="5022835"/>
              <a:ext cx="1034543" cy="703219"/>
            </a:xfrm>
            <a:custGeom>
              <a:avLst/>
              <a:gdLst>
                <a:gd name="T0" fmla="*/ 932785 w 183"/>
                <a:gd name="T1" fmla="*/ 351610 h 124"/>
                <a:gd name="T2" fmla="*/ 650123 w 183"/>
                <a:gd name="T3" fmla="*/ 351610 h 124"/>
                <a:gd name="T4" fmla="*/ 961051 w 183"/>
                <a:gd name="T5" fmla="*/ 215503 h 124"/>
                <a:gd name="T6" fmla="*/ 1017583 w 183"/>
                <a:gd name="T7" fmla="*/ 79396 h 124"/>
                <a:gd name="T8" fmla="*/ 904518 w 183"/>
                <a:gd name="T9" fmla="*/ 17013 h 124"/>
                <a:gd name="T10" fmla="*/ 67839 w 183"/>
                <a:gd name="T11" fmla="*/ 283556 h 124"/>
                <a:gd name="T12" fmla="*/ 5653 w 183"/>
                <a:gd name="T13" fmla="*/ 396978 h 124"/>
                <a:gd name="T14" fmla="*/ 90452 w 183"/>
                <a:gd name="T15" fmla="*/ 493388 h 124"/>
                <a:gd name="T16" fmla="*/ 169597 w 183"/>
                <a:gd name="T17" fmla="*/ 493388 h 124"/>
                <a:gd name="T18" fmla="*/ 305275 w 183"/>
                <a:gd name="T19" fmla="*/ 703219 h 124"/>
                <a:gd name="T20" fmla="*/ 717962 w 183"/>
                <a:gd name="T21" fmla="*/ 703219 h 124"/>
                <a:gd name="T22" fmla="*/ 853639 w 183"/>
                <a:gd name="T23" fmla="*/ 493388 h 124"/>
                <a:gd name="T24" fmla="*/ 932785 w 183"/>
                <a:gd name="T25" fmla="*/ 493388 h 124"/>
                <a:gd name="T26" fmla="*/ 1023237 w 183"/>
                <a:gd name="T27" fmla="*/ 425334 h 124"/>
                <a:gd name="T28" fmla="*/ 932785 w 183"/>
                <a:gd name="T29" fmla="*/ 351610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3" h="124">
                  <a:moveTo>
                    <a:pt x="165" y="62"/>
                  </a:moveTo>
                  <a:cubicBezTo>
                    <a:pt x="115" y="62"/>
                    <a:pt x="115" y="62"/>
                    <a:pt x="115" y="62"/>
                  </a:cubicBezTo>
                  <a:cubicBezTo>
                    <a:pt x="170" y="38"/>
                    <a:pt x="170" y="38"/>
                    <a:pt x="170" y="38"/>
                  </a:cubicBezTo>
                  <a:cubicBezTo>
                    <a:pt x="178" y="35"/>
                    <a:pt x="183" y="23"/>
                    <a:pt x="180" y="14"/>
                  </a:cubicBezTo>
                  <a:cubicBezTo>
                    <a:pt x="177" y="6"/>
                    <a:pt x="169" y="0"/>
                    <a:pt x="160" y="3"/>
                  </a:cubicBezTo>
                  <a:cubicBezTo>
                    <a:pt x="12" y="50"/>
                    <a:pt x="12" y="50"/>
                    <a:pt x="12" y="50"/>
                  </a:cubicBezTo>
                  <a:cubicBezTo>
                    <a:pt x="4" y="52"/>
                    <a:pt x="0" y="63"/>
                    <a:pt x="1" y="70"/>
                  </a:cubicBezTo>
                  <a:cubicBezTo>
                    <a:pt x="2" y="78"/>
                    <a:pt x="9" y="87"/>
                    <a:pt x="16" y="87"/>
                  </a:cubicBezTo>
                  <a:cubicBezTo>
                    <a:pt x="30" y="87"/>
                    <a:pt x="30" y="87"/>
                    <a:pt x="30" y="87"/>
                  </a:cubicBezTo>
                  <a:cubicBezTo>
                    <a:pt x="54" y="124"/>
                    <a:pt x="54" y="124"/>
                    <a:pt x="54" y="124"/>
                  </a:cubicBezTo>
                  <a:cubicBezTo>
                    <a:pt x="127" y="124"/>
                    <a:pt x="127" y="124"/>
                    <a:pt x="127" y="124"/>
                  </a:cubicBezTo>
                  <a:cubicBezTo>
                    <a:pt x="151" y="87"/>
                    <a:pt x="151" y="87"/>
                    <a:pt x="151" y="87"/>
                  </a:cubicBezTo>
                  <a:cubicBezTo>
                    <a:pt x="165" y="87"/>
                    <a:pt x="165" y="87"/>
                    <a:pt x="165" y="87"/>
                  </a:cubicBezTo>
                  <a:cubicBezTo>
                    <a:pt x="174" y="87"/>
                    <a:pt x="181" y="83"/>
                    <a:pt x="181" y="75"/>
                  </a:cubicBezTo>
                  <a:cubicBezTo>
                    <a:pt x="181" y="66"/>
                    <a:pt x="174" y="62"/>
                    <a:pt x="165" y="62"/>
                  </a:cubicBezTo>
                  <a:close/>
                </a:path>
              </a:pathLst>
            </a:custGeom>
            <a:solidFill>
              <a:srgbClr val="25475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a:p>
          </p:txBody>
        </p:sp>
      </p:grpSp>
      <p:sp>
        <p:nvSpPr>
          <p:cNvPr id="28"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21</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
          <p:cNvSpPr txBox="1">
            <a:spLocks/>
          </p:cNvSpPr>
          <p:nvPr/>
        </p:nvSpPr>
        <p:spPr bwMode="auto">
          <a:xfrm>
            <a:off x="741363" y="1755775"/>
            <a:ext cx="10133012"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14350" indent="-514350">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lnSpc>
                <a:spcPts val="3600"/>
              </a:lnSpc>
              <a:spcBef>
                <a:spcPts val="1200"/>
              </a:spcBef>
              <a:spcAft>
                <a:spcPts val="1200"/>
              </a:spcAft>
              <a:buFont typeface="Calibri Light" panose="020F0302020204030204" pitchFamily="34" charset="0"/>
              <a:buAutoNum type="arabicParenR"/>
            </a:pPr>
            <a:r>
              <a:rPr lang="zh-TW" altLang="en-US" sz="2800" b="1" dirty="0">
                <a:solidFill>
                  <a:srgbClr val="C00000"/>
                </a:solidFill>
                <a:latin typeface="微軟正黑體" panose="020B0604030504040204" pitchFamily="34" charset="-120"/>
                <a:ea typeface="微軟正黑體" panose="020B0604030504040204" pitchFamily="34" charset="-120"/>
              </a:rPr>
              <a:t>身分證明文件未於報名時一併提出或證明文件已過時效。</a:t>
            </a:r>
          </a:p>
          <a:p>
            <a:pPr eaLnBrk="1" hangingPunct="1">
              <a:lnSpc>
                <a:spcPts val="3600"/>
              </a:lnSpc>
              <a:spcBef>
                <a:spcPts val="1200"/>
              </a:spcBef>
              <a:spcAft>
                <a:spcPts val="1200"/>
              </a:spcAft>
              <a:buFont typeface="Calibri Light" panose="020F0302020204030204" pitchFamily="34" charset="0"/>
              <a:buAutoNum type="arabicParenR"/>
            </a:pPr>
            <a:r>
              <a:rPr lang="en-US" altLang="zh-TW" sz="2800" b="1" dirty="0" smtClean="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zh-TW" sz="2800" b="1" dirty="0" smtClean="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學年</a:t>
            </a:r>
            <a:r>
              <a:rPr lang="zh-TW" altLang="zh-TW" sz="28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度五專入學專用</a:t>
            </a:r>
            <a:r>
              <a:rPr lang="zh-TW" altLang="en-US" sz="28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優先</a:t>
            </a:r>
            <a:r>
              <a:rPr lang="zh-TW" altLang="zh-TW" sz="28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免試入學超額比序項目積分證明單</a:t>
            </a:r>
            <a:r>
              <a:rPr lang="zh-TW" altLang="en-US" sz="2800" b="1" dirty="0">
                <a:solidFill>
                  <a:srgbClr val="C00000"/>
                </a:solidFill>
                <a:latin typeface="微軟正黑體" panose="020B0604030504040204" pitchFamily="34" charset="-120"/>
                <a:ea typeface="微軟正黑體" panose="020B0604030504040204" pitchFamily="34" charset="-120"/>
              </a:rPr>
              <a:t>未加蓋國中證明戳章。</a:t>
            </a:r>
          </a:p>
          <a:p>
            <a:pPr eaLnBrk="1" hangingPunct="1">
              <a:lnSpc>
                <a:spcPts val="3600"/>
              </a:lnSpc>
              <a:spcBef>
                <a:spcPts val="1200"/>
              </a:spcBef>
              <a:spcAft>
                <a:spcPts val="1200"/>
              </a:spcAft>
              <a:buFont typeface="Calibri Light" panose="020F0302020204030204" pitchFamily="34" charset="0"/>
              <a:buAutoNum type="arabicParenR"/>
            </a:pPr>
            <a:r>
              <a:rPr lang="zh-TW" altLang="en-US" sz="2800" b="1" dirty="0">
                <a:solidFill>
                  <a:srgbClr val="C00000"/>
                </a:solidFill>
                <a:latin typeface="微軟正黑體" panose="020B0604030504040204" pitchFamily="34" charset="-120"/>
                <a:ea typeface="微軟正黑體" panose="020B0604030504040204" pitchFamily="34" charset="-120"/>
              </a:rPr>
              <a:t>未填寫</a:t>
            </a:r>
            <a:r>
              <a:rPr lang="en-US" altLang="zh-TW" sz="2800" b="1" dirty="0" smtClean="0">
                <a:solidFill>
                  <a:srgbClr val="0070C0"/>
                </a:solidFill>
                <a:latin typeface="微軟正黑體" panose="020B0604030504040204" pitchFamily="34" charset="-120"/>
                <a:ea typeface="微軟正黑體" panose="020B0604030504040204" pitchFamily="34" charset="-120"/>
              </a:rPr>
              <a:t>110</a:t>
            </a:r>
            <a:r>
              <a:rPr lang="zh-TW" altLang="en-US" sz="2800" b="1" dirty="0" smtClean="0">
                <a:solidFill>
                  <a:srgbClr val="0070C0"/>
                </a:solidFill>
                <a:latin typeface="微軟正黑體" panose="020B0604030504040204" pitchFamily="34" charset="-120"/>
                <a:ea typeface="微軟正黑體" panose="020B0604030504040204" pitchFamily="34" charset="-120"/>
              </a:rPr>
              <a:t>年度</a:t>
            </a:r>
            <a:r>
              <a:rPr lang="zh-TW" altLang="en-US" sz="2800" b="1" dirty="0">
                <a:solidFill>
                  <a:srgbClr val="0070C0"/>
                </a:solidFill>
                <a:latin typeface="微軟正黑體" panose="020B0604030504040204" pitchFamily="34" charset="-120"/>
                <a:ea typeface="微軟正黑體" panose="020B0604030504040204" pitchFamily="34" charset="-120"/>
              </a:rPr>
              <a:t>國中教育會考准考證號碼</a:t>
            </a:r>
            <a:r>
              <a:rPr lang="zh-TW" altLang="en-US" sz="2800" b="1" dirty="0">
                <a:solidFill>
                  <a:srgbClr val="C00000"/>
                </a:solidFill>
                <a:latin typeface="微軟正黑體" panose="020B0604030504040204" pitchFamily="34" charset="-120"/>
                <a:ea typeface="微軟正黑體" panose="020B0604030504040204" pitchFamily="34" charset="-120"/>
              </a:rPr>
              <a:t>或填寫錯誤。</a:t>
            </a:r>
          </a:p>
          <a:p>
            <a:pPr eaLnBrk="1" hangingPunct="1">
              <a:lnSpc>
                <a:spcPts val="3600"/>
              </a:lnSpc>
              <a:spcBef>
                <a:spcPts val="1200"/>
              </a:spcBef>
              <a:spcAft>
                <a:spcPts val="1200"/>
              </a:spcAft>
              <a:buFont typeface="Calibri Light" panose="020F0302020204030204" pitchFamily="34" charset="0"/>
              <a:buAutoNum type="arabicParenR"/>
            </a:pPr>
            <a:r>
              <a:rPr lang="zh-TW" altLang="en-US" sz="2800" b="1" dirty="0">
                <a:solidFill>
                  <a:srgbClr val="0070C0"/>
                </a:solidFill>
                <a:latin typeface="微軟正黑體" panose="020B0604030504040204" pitchFamily="34" charset="-120"/>
                <a:ea typeface="微軟正黑體" panose="020B0604030504040204" pitchFamily="34" charset="-120"/>
              </a:rPr>
              <a:t>學校上傳報名資料電子檔與書面資料不符。</a:t>
            </a:r>
          </a:p>
          <a:p>
            <a:pPr eaLnBrk="1" hangingPunct="1">
              <a:lnSpc>
                <a:spcPts val="3600"/>
              </a:lnSpc>
              <a:spcBef>
                <a:spcPts val="1200"/>
              </a:spcBef>
              <a:spcAft>
                <a:spcPts val="1200"/>
              </a:spcAft>
              <a:buFont typeface="Calibri Light" panose="020F0302020204030204" pitchFamily="34" charset="0"/>
              <a:buAutoNum type="arabicParenR"/>
            </a:pPr>
            <a:r>
              <a:rPr lang="zh-TW" altLang="en-US" sz="2800" b="1" dirty="0">
                <a:solidFill>
                  <a:srgbClr val="C00000"/>
                </a:solidFill>
                <a:latin typeface="微軟正黑體" panose="020B0604030504040204" pitchFamily="34" charset="-120"/>
                <a:ea typeface="微軟正黑體" panose="020B0604030504040204" pitchFamily="34" charset="-120"/>
              </a:rPr>
              <a:t>報名表錯誤</a:t>
            </a:r>
            <a:r>
              <a:rPr lang="zh-TW" altLang="en-US" sz="2800" b="1" dirty="0">
                <a:solidFill>
                  <a:srgbClr val="0070C0"/>
                </a:solidFill>
                <a:latin typeface="微軟正黑體" panose="020B0604030504040204" pitchFamily="34" charset="-120"/>
                <a:ea typeface="微軟正黑體" panose="020B0604030504040204" pitchFamily="34" charset="-120"/>
              </a:rPr>
              <a:t>（特種生未使用特種身分生專用報名表或</a:t>
            </a:r>
            <a:r>
              <a:rPr lang="zh-TW" altLang="en-US" sz="2800" b="1" dirty="0" smtClean="0">
                <a:solidFill>
                  <a:srgbClr val="0070C0"/>
                </a:solidFill>
                <a:latin typeface="微軟正黑體" panose="020B0604030504040204" pitchFamily="34" charset="-120"/>
                <a:ea typeface="微軟正黑體" panose="020B0604030504040204" pitchFamily="34" charset="-120"/>
              </a:rPr>
              <a:t>使用</a:t>
            </a:r>
            <a:r>
              <a:rPr lang="en-US" altLang="zh-TW" sz="2800" b="1" dirty="0" smtClean="0">
                <a:solidFill>
                  <a:srgbClr val="0070C0"/>
                </a:solidFill>
                <a:latin typeface="微軟正黑體" panose="020B0604030504040204" pitchFamily="34" charset="-120"/>
                <a:ea typeface="微軟正黑體" panose="020B0604030504040204" pitchFamily="34" charset="-120"/>
              </a:rPr>
              <a:t/>
            </a:r>
            <a:br>
              <a:rPr lang="en-US" altLang="zh-TW" sz="2800" b="1" dirty="0" smtClean="0">
                <a:solidFill>
                  <a:srgbClr val="0070C0"/>
                </a:solidFill>
                <a:latin typeface="微軟正黑體" panose="020B0604030504040204" pitchFamily="34" charset="-120"/>
                <a:ea typeface="微軟正黑體" panose="020B0604030504040204" pitchFamily="34" charset="-120"/>
              </a:rPr>
            </a:br>
            <a:r>
              <a:rPr lang="zh-TW" altLang="en-US" sz="2800" b="1" dirty="0" smtClean="0">
                <a:solidFill>
                  <a:srgbClr val="0070C0"/>
                </a:solidFill>
                <a:latin typeface="微軟正黑體" panose="020B0604030504040204" pitchFamily="34" charset="-120"/>
                <a:ea typeface="微軟正黑體" panose="020B0604030504040204" pitchFamily="34" charset="-120"/>
              </a:rPr>
              <a:t>北</a:t>
            </a:r>
            <a:r>
              <a:rPr lang="zh-TW" altLang="en-US" sz="2800" b="1" dirty="0">
                <a:solidFill>
                  <a:srgbClr val="0070C0"/>
                </a:solidFill>
                <a:latin typeface="微軟正黑體" panose="020B0604030504040204" pitchFamily="34" charset="-120"/>
                <a:ea typeface="微軟正黑體" panose="020B0604030504040204" pitchFamily="34" charset="-120"/>
              </a:rPr>
              <a:t>、中、南三區五專聯合免試入學報名表）。</a:t>
            </a:r>
            <a:endParaRPr lang="zh-TW" altLang="en-US" sz="2800" b="1" dirty="0">
              <a:solidFill>
                <a:srgbClr val="C00000"/>
              </a:solidFill>
              <a:latin typeface="微軟正黑體" panose="020B0604030504040204" pitchFamily="34" charset="-120"/>
              <a:ea typeface="微軟正黑體" panose="020B0604030504040204" pitchFamily="34" charset="-120"/>
            </a:endParaRPr>
          </a:p>
        </p:txBody>
      </p:sp>
      <p:sp>
        <p:nvSpPr>
          <p:cNvPr id="45059" name="標題 1"/>
          <p:cNvSpPr>
            <a:spLocks noGrp="1"/>
          </p:cNvSpPr>
          <p:nvPr>
            <p:ph type="title"/>
          </p:nvPr>
        </p:nvSpPr>
        <p:spPr>
          <a:xfrm>
            <a:off x="522288" y="327025"/>
            <a:ext cx="11464925"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肆、報名作業－</a:t>
            </a:r>
            <a:r>
              <a:rPr lang="zh-TW" altLang="en-US" sz="3600" b="1" dirty="0" smtClean="0">
                <a:solidFill>
                  <a:srgbClr val="002060"/>
                </a:solidFill>
                <a:latin typeface="微軟正黑體" panose="020B0604030504040204" pitchFamily="34" charset="-120"/>
                <a:ea typeface="微軟正黑體" panose="020B0604030504040204" pitchFamily="34" charset="-120"/>
              </a:rPr>
              <a:t>集體報名提醒注意事項（</a:t>
            </a:r>
            <a:r>
              <a:rPr lang="en-US" altLang="zh-TW" sz="3600" b="1" dirty="0" smtClean="0">
                <a:solidFill>
                  <a:srgbClr val="002060"/>
                </a:solidFill>
                <a:latin typeface="微軟正黑體" panose="020B0604030504040204" pitchFamily="34" charset="-120"/>
                <a:ea typeface="微軟正黑體" panose="020B0604030504040204" pitchFamily="34" charset="-120"/>
              </a:rPr>
              <a:t>11/11</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37100" y="3341857"/>
            <a:ext cx="2618375" cy="2293256"/>
          </a:xfrm>
          <a:prstGeom prst="rect">
            <a:avLst/>
          </a:prstGeom>
        </p:spPr>
      </p:pic>
      <p:grpSp>
        <p:nvGrpSpPr>
          <p:cNvPr id="4" name="群組 3"/>
          <p:cNvGrpSpPr/>
          <p:nvPr/>
        </p:nvGrpSpPr>
        <p:grpSpPr>
          <a:xfrm>
            <a:off x="10524268" y="1202127"/>
            <a:ext cx="1462945" cy="1462944"/>
            <a:chOff x="10592530" y="1056026"/>
            <a:chExt cx="1462945" cy="1462944"/>
          </a:xfrm>
        </p:grpSpPr>
        <p:sp>
          <p:nvSpPr>
            <p:cNvPr id="7" name="椭圆 26"/>
            <p:cNvSpPr/>
            <p:nvPr/>
          </p:nvSpPr>
          <p:spPr>
            <a:xfrm>
              <a:off x="10592530" y="1056026"/>
              <a:ext cx="1462945" cy="1462944"/>
            </a:xfrm>
            <a:prstGeom prst="ellipse">
              <a:avLst/>
            </a:prstGeom>
            <a:solidFill>
              <a:srgbClr val="C0000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algn="ctr"/>
              <a:endParaRPr/>
            </a:p>
          </p:txBody>
        </p:sp>
        <p:sp>
          <p:nvSpPr>
            <p:cNvPr id="8" name="弦形 27"/>
            <p:cNvSpPr/>
            <p:nvPr/>
          </p:nvSpPr>
          <p:spPr>
            <a:xfrm>
              <a:off x="10733783" y="1202321"/>
              <a:ext cx="1175397" cy="1170353"/>
            </a:xfrm>
            <a:prstGeom prst="chord">
              <a:avLst>
                <a:gd name="adj1" fmla="val 16200000"/>
                <a:gd name="adj2" fmla="val 16200000"/>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r>
                <a:rPr lang="zh-TW" altLang="en-US" sz="2500" b="1" dirty="0" smtClean="0">
                  <a:solidFill>
                    <a:srgbClr val="C00000"/>
                  </a:solidFill>
                  <a:latin typeface="微軟正黑體" panose="020B0604030504040204" pitchFamily="34" charset="-120"/>
                  <a:ea typeface="微軟正黑體" panose="020B0604030504040204" pitchFamily="34" charset="-120"/>
                </a:rPr>
                <a:t>非常重要</a:t>
              </a:r>
              <a:endParaRPr sz="2500" b="1" dirty="0">
                <a:solidFill>
                  <a:srgbClr val="C00000"/>
                </a:solidFill>
                <a:latin typeface="微軟正黑體" panose="020B0604030504040204" pitchFamily="34" charset="-120"/>
                <a:ea typeface="微軟正黑體" panose="020B0604030504040204" pitchFamily="34" charset="-120"/>
              </a:endParaRPr>
            </a:p>
          </p:txBody>
        </p:sp>
      </p:grpSp>
      <p:sp>
        <p:nvSpPr>
          <p:cNvPr id="9"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22</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a:extLst>
              <a:ext uri="{FF2B5EF4-FFF2-40B4-BE49-F238E27FC236}">
                <a16:creationId xmlns:a16="http://schemas.microsoft.com/office/drawing/2014/main" id="{507E7E64-AA15-47F5-BC4B-C9A9C96409D4}"/>
              </a:ext>
            </a:extLst>
          </p:cNvPr>
          <p:cNvGraphicFramePr>
            <a:graphicFrameLocks noGrp="1"/>
          </p:cNvGraphicFramePr>
          <p:nvPr>
            <p:extLst>
              <p:ext uri="{D42A27DB-BD31-4B8C-83A1-F6EECF244321}">
                <p14:modId xmlns:p14="http://schemas.microsoft.com/office/powerpoint/2010/main" val="4213284242"/>
              </p:ext>
            </p:extLst>
          </p:nvPr>
        </p:nvGraphicFramePr>
        <p:xfrm>
          <a:off x="177064" y="738447"/>
          <a:ext cx="11938000" cy="6006365"/>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534659036"/>
                    </a:ext>
                  </a:extLst>
                </a:gridCol>
                <a:gridCol w="1321713">
                  <a:extLst>
                    <a:ext uri="{9D8B030D-6E8A-4147-A177-3AD203B41FA5}">
                      <a16:colId xmlns:a16="http://schemas.microsoft.com/office/drawing/2014/main" val="3338494645"/>
                    </a:ext>
                  </a:extLst>
                </a:gridCol>
                <a:gridCol w="787765">
                  <a:extLst>
                    <a:ext uri="{9D8B030D-6E8A-4147-A177-3AD203B41FA5}">
                      <a16:colId xmlns:a16="http://schemas.microsoft.com/office/drawing/2014/main" val="3464380139"/>
                    </a:ext>
                  </a:extLst>
                </a:gridCol>
                <a:gridCol w="542759">
                  <a:extLst>
                    <a:ext uri="{9D8B030D-6E8A-4147-A177-3AD203B41FA5}">
                      <a16:colId xmlns:a16="http://schemas.microsoft.com/office/drawing/2014/main" val="1635924890"/>
                    </a:ext>
                  </a:extLst>
                </a:gridCol>
                <a:gridCol w="7983143">
                  <a:extLst>
                    <a:ext uri="{9D8B030D-6E8A-4147-A177-3AD203B41FA5}">
                      <a16:colId xmlns:a16="http://schemas.microsoft.com/office/drawing/2014/main" val="477924826"/>
                    </a:ext>
                  </a:extLst>
                </a:gridCol>
              </a:tblGrid>
              <a:tr h="385582">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46439952"/>
                  </a:ext>
                </a:extLst>
              </a:tr>
              <a:tr h="683057">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志願</a:t>
                      </a:r>
                      <a:r>
                        <a:rPr lang="zh-TW" altLang="en-US" sz="2100" b="1" i="0" u="none" strike="noStrike" kern="1200" baseline="0" dirty="0">
                          <a:solidFill>
                            <a:schemeClr val="dk1"/>
                          </a:solidFill>
                          <a:latin typeface="Book Antiqua" pitchFamily="18" charset="0"/>
                          <a:ea typeface="標楷體" pitchFamily="65" charset="-120"/>
                          <a:cs typeface="+mn-cs"/>
                        </a:rPr>
                        <a:t>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smtClean="0">
                          <a:solidFill>
                            <a:schemeClr val="dk1"/>
                          </a:solidFill>
                          <a:latin typeface="Book Antiqua" pitchFamily="18" charset="0"/>
                          <a:ea typeface="標楷體" pitchFamily="65" charset="-120"/>
                          <a:cs typeface="+mn-cs"/>
                        </a:rPr>
                        <a:t>每五志願順序為一級別： 第</a:t>
                      </a:r>
                      <a:r>
                        <a:rPr lang="en-US" altLang="zh-TW" sz="1600" b="0" i="0" u="none" strike="noStrike" kern="1200" baseline="0" dirty="0" smtClean="0">
                          <a:solidFill>
                            <a:schemeClr val="dk1"/>
                          </a:solidFill>
                          <a:latin typeface="Book Antiqua" pitchFamily="18" charset="0"/>
                          <a:ea typeface="標楷體" pitchFamily="65" charset="-120"/>
                          <a:cs typeface="+mn-cs"/>
                        </a:rPr>
                        <a:t>1-</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5</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26</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6-</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10</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25</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11-</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15</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24</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16-</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20</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23</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21-</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25</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22</a:t>
                      </a:r>
                      <a:r>
                        <a:rPr lang="zh-TW" altLang="en-US" sz="1600" b="0" i="0" u="none" strike="noStrike" kern="1200" baseline="0" dirty="0" smtClean="0">
                          <a:solidFill>
                            <a:srgbClr val="FF0000"/>
                          </a:solidFill>
                          <a:latin typeface="Book Antiqua" pitchFamily="18" charset="0"/>
                          <a:ea typeface="標楷體" pitchFamily="65" charset="-120"/>
                          <a:cs typeface="+mn-cs"/>
                        </a:rPr>
                        <a:t>分</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26-</a:t>
                      </a:r>
                      <a:r>
                        <a:rPr lang="zh-TW" altLang="en-US" sz="1600" b="0" i="0" u="none" strike="noStrike" kern="1200" baseline="0" dirty="0" smtClean="0">
                          <a:solidFill>
                            <a:schemeClr val="dk1"/>
                          </a:solidFill>
                          <a:latin typeface="Book Antiqua" pitchFamily="18" charset="0"/>
                          <a:ea typeface="標楷體" pitchFamily="65" charset="-120"/>
                          <a:cs typeface="+mn-cs"/>
                        </a:rPr>
                        <a:t>第</a:t>
                      </a:r>
                      <a:r>
                        <a:rPr lang="en-US" altLang="zh-TW" sz="1600" b="0" i="0" u="none" strike="noStrike" kern="1200" baseline="0" dirty="0" smtClean="0">
                          <a:solidFill>
                            <a:schemeClr val="dk1"/>
                          </a:solidFill>
                          <a:latin typeface="Book Antiqua" pitchFamily="18" charset="0"/>
                          <a:ea typeface="標楷體" pitchFamily="65" charset="-120"/>
                          <a:cs typeface="+mn-cs"/>
                        </a:rPr>
                        <a:t>30</a:t>
                      </a:r>
                      <a:r>
                        <a:rPr lang="zh-TW" altLang="en-US" sz="1600" b="0" i="0" u="none" strike="noStrike" kern="1200" baseline="0" dirty="0" smtClean="0">
                          <a:solidFill>
                            <a:schemeClr val="dk1"/>
                          </a:solidFill>
                          <a:latin typeface="Book Antiqua" pitchFamily="18" charset="0"/>
                          <a:ea typeface="標楷體" pitchFamily="65" charset="-120"/>
                          <a:cs typeface="+mn-cs"/>
                        </a:rPr>
                        <a:t>志願：</a:t>
                      </a:r>
                      <a:r>
                        <a:rPr lang="en-US" altLang="zh-TW" sz="1600" b="0" i="0" u="none" strike="noStrike" kern="1200" baseline="0" dirty="0" smtClean="0">
                          <a:solidFill>
                            <a:srgbClr val="FF0000"/>
                          </a:solidFill>
                          <a:latin typeface="Book Antiqua" pitchFamily="18" charset="0"/>
                          <a:ea typeface="標楷體" pitchFamily="65" charset="-120"/>
                          <a:cs typeface="+mn-cs"/>
                        </a:rPr>
                        <a:t>21</a:t>
                      </a:r>
                      <a:r>
                        <a:rPr lang="zh-TW" altLang="en-US" sz="1600" b="0" i="0" u="none" strike="noStrike" kern="1200" baseline="0" dirty="0" smtClean="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30551228"/>
                  </a:ext>
                </a:extLst>
              </a:tr>
              <a:tr h="622079">
                <a:tc rowSpan="2">
                  <a:txBody>
                    <a:bodyPr/>
                    <a:lstStyle/>
                    <a:p>
                      <a:pPr marL="0" indent="0" algn="l"/>
                      <a:r>
                        <a:rPr lang="zh-TW" altLang="en-US" sz="2100" b="1" i="0" u="none" strike="noStrike" kern="1200" baseline="0" dirty="0" smtClean="0">
                          <a:solidFill>
                            <a:schemeClr val="dk1"/>
                          </a:solidFill>
                          <a:latin typeface="Book Antiqua" pitchFamily="18" charset="0"/>
                          <a:ea typeface="標楷體" pitchFamily="65" charset="-120"/>
                          <a:cs typeface="+mn-cs"/>
                        </a:rPr>
                        <a:t>多元學  </a:t>
                      </a:r>
                      <a:r>
                        <a:rPr lang="en-US" altLang="zh-TW" sz="2100" b="1" i="0" u="none" strike="noStrike" kern="1200" baseline="0" dirty="0" smtClean="0">
                          <a:solidFill>
                            <a:schemeClr val="dk1"/>
                          </a:solidFill>
                          <a:latin typeface="Book Antiqua" pitchFamily="18" charset="0"/>
                          <a:ea typeface="標楷體" pitchFamily="65" charset="-120"/>
                          <a:cs typeface="+mn-cs"/>
                        </a:rPr>
                        <a:t/>
                      </a:r>
                      <a:br>
                        <a:rPr lang="en-US" altLang="zh-TW" sz="2100" b="1" i="0" u="none" strike="noStrike" kern="1200" baseline="0" dirty="0" smtClean="0">
                          <a:solidFill>
                            <a:schemeClr val="dk1"/>
                          </a:solidFill>
                          <a:latin typeface="Book Antiqua" pitchFamily="18" charset="0"/>
                          <a:ea typeface="標楷體" pitchFamily="65" charset="-120"/>
                          <a:cs typeface="+mn-cs"/>
                        </a:rPr>
                      </a:br>
                      <a:r>
                        <a:rPr lang="zh-TW" altLang="en-US" sz="2100" b="1" i="0" u="none" strike="noStrike" kern="1200" baseline="0" dirty="0" smtClean="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smtClean="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簡章</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競賽項目：</a:t>
                      </a:r>
                      <a:r>
                        <a:rPr lang="en-US" altLang="zh-TW" sz="1800" b="0" i="0" u="none" strike="noStrike" kern="1200" baseline="0" dirty="0" smtClean="0">
                          <a:solidFill>
                            <a:srgbClr val="FF0000"/>
                          </a:solidFill>
                          <a:latin typeface="Book Antiqua" pitchFamily="18" charset="0"/>
                          <a:ea typeface="標楷體" pitchFamily="65" charset="-120"/>
                          <a:cs typeface="+mn-cs"/>
                        </a:rPr>
                        <a:t>7-1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600" b="0" i="0" u="none" strike="noStrike" kern="1200" baseline="0" dirty="0" smtClean="0">
                          <a:solidFill>
                            <a:schemeClr val="tx1"/>
                          </a:solidFill>
                          <a:latin typeface="Book Antiqua" pitchFamily="18" charset="0"/>
                          <a:ea typeface="標楷體" pitchFamily="65" charset="-120"/>
                          <a:cs typeface="+mn-cs"/>
                        </a:rPr>
                        <a:t>(</a:t>
                      </a:r>
                      <a:r>
                        <a:rPr lang="zh-TW" altLang="en-US" sz="1600" b="0" i="0" u="none" strike="noStrike" kern="1200" baseline="0" dirty="0" smtClean="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smtClean="0">
                          <a:solidFill>
                            <a:schemeClr val="tx1"/>
                          </a:solidFill>
                          <a:latin typeface="Book Antiqua" pitchFamily="18" charset="0"/>
                          <a:ea typeface="標楷體" pitchFamily="65" charset="-120"/>
                          <a:cs typeface="+mn-cs"/>
                        </a:rPr>
                        <a:t>1</a:t>
                      </a:r>
                      <a:r>
                        <a:rPr lang="zh-TW" altLang="en-US" sz="1600" b="0" i="0" u="none" strike="noStrike" kern="1200" baseline="0" dirty="0" smtClean="0">
                          <a:solidFill>
                            <a:schemeClr val="tx1"/>
                          </a:solidFill>
                          <a:latin typeface="Book Antiqua" pitchFamily="18" charset="0"/>
                          <a:ea typeface="標楷體" pitchFamily="65" charset="-120"/>
                          <a:cs typeface="+mn-cs"/>
                        </a:rPr>
                        <a:t>次採計</a:t>
                      </a:r>
                      <a:r>
                        <a:rPr lang="en-US" altLang="zh-TW" sz="1600" b="0" i="0" u="none" strike="noStrike" kern="1200" baseline="0" dirty="0" smtClean="0">
                          <a:solidFill>
                            <a:schemeClr val="tx1"/>
                          </a:solidFill>
                          <a:latin typeface="Book Antiqua" pitchFamily="18" charset="0"/>
                          <a:ea typeface="標楷體" pitchFamily="65" charset="-120"/>
                          <a:cs typeface="+mn-cs"/>
                        </a:rPr>
                        <a:t>)</a:t>
                      </a:r>
                      <a:endParaRPr lang="en-US" altLang="zh-TW" sz="1800" b="0" i="0" u="none" strike="noStrike" kern="1200" baseline="0" dirty="0" smtClean="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採計期限：國中就學期間至</a:t>
                      </a:r>
                      <a:r>
                        <a:rPr lang="en-US" altLang="zh-TW" sz="1800" b="0" i="0" u="none" strike="noStrike" kern="1200" baseline="0" dirty="0" smtClean="0">
                          <a:solidFill>
                            <a:schemeClr val="dk1"/>
                          </a:solidFill>
                          <a:latin typeface="Book Antiqua" pitchFamily="18" charset="0"/>
                          <a:ea typeface="標楷體" pitchFamily="65" charset="-120"/>
                          <a:cs typeface="+mn-cs"/>
                        </a:rPr>
                        <a:t>110.5.14(</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63629787"/>
                  </a:ext>
                </a:extLst>
              </a:tr>
              <a:tr h="831273">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smtClean="0">
                          <a:solidFill>
                            <a:srgbClr val="0000FF"/>
                          </a:solidFill>
                          <a:latin typeface="Book Antiqua" pitchFamily="18" charset="0"/>
                          <a:ea typeface="標楷體" pitchFamily="65" charset="-120"/>
                          <a:cs typeface="+mn-cs"/>
                        </a:rPr>
                        <a:t>服務學習</a:t>
                      </a:r>
                      <a:r>
                        <a:rPr lang="zh-TW" altLang="en-US" sz="2100" b="1" i="0" u="none" strike="noStrike" kern="1200" baseline="0" dirty="0">
                          <a:solidFill>
                            <a:srgbClr val="0000FF"/>
                          </a:solidFill>
                          <a:latin typeface="Book Antiqua" pitchFamily="18" charset="0"/>
                          <a:ea typeface="標楷體" pitchFamily="65" charset="-120"/>
                          <a:cs typeface="+mn-cs"/>
                        </a:rPr>
                        <a:t>	</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smtClean="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小時</a:t>
                      </a:r>
                      <a:endParaRPr lang="en-US" altLang="zh-TW" sz="1800" b="0" i="0" u="none" strike="noStrike" kern="1200" baseline="0" dirty="0" smtClean="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得 </a:t>
                      </a:r>
                      <a:r>
                        <a:rPr lang="en-US" altLang="zh-TW" sz="1800" b="0" i="0" u="none" strike="noStrike" kern="1200" baseline="0" dirty="0" smtClean="0">
                          <a:solidFill>
                            <a:srgbClr val="FF0000"/>
                          </a:solidFill>
                          <a:latin typeface="Book Antiqua" pitchFamily="18" charset="0"/>
                          <a:ea typeface="標楷體" pitchFamily="65" charset="-120"/>
                          <a:cs typeface="+mn-cs"/>
                        </a:rPr>
                        <a:t>0.25 </a:t>
                      </a:r>
                      <a:r>
                        <a:rPr lang="zh-TW" altLang="en-US" sz="1800" b="0" i="0" u="none" strike="noStrike" kern="1200" baseline="0" dirty="0" smtClean="0">
                          <a:solidFill>
                            <a:schemeClr val="dk1"/>
                          </a:solidFill>
                          <a:latin typeface="Book Antiqua" pitchFamily="18" charset="0"/>
                          <a:ea typeface="標楷體" pitchFamily="65" charset="-120"/>
                          <a:cs typeface="+mn-cs"/>
                        </a:rPr>
                        <a:t>分。</a:t>
                      </a:r>
                      <a:endParaRPr lang="zh-TW" altLang="en-US" sz="18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33073365"/>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技藝</a:t>
                      </a:r>
                      <a:r>
                        <a:rPr lang="zh-TW" altLang="en-US" sz="2100" b="1" i="0" u="none" strike="noStrike" kern="1200" baseline="0" dirty="0">
                          <a:solidFill>
                            <a:schemeClr val="dk1"/>
                          </a:solidFill>
                          <a:latin typeface="Book Antiqua" pitchFamily="18" charset="0"/>
                          <a:ea typeface="標楷體" pitchFamily="65" charset="-120"/>
                          <a:cs typeface="+mn-cs"/>
                        </a:rPr>
                        <a:t>優良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分以上：</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60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tx1"/>
                          </a:solidFill>
                          <a:latin typeface="Book Antiqua" pitchFamily="18" charset="0"/>
                          <a:ea typeface="標楷體" pitchFamily="65" charset="-120"/>
                          <a:cs typeface="+mn-cs"/>
                        </a:rPr>
                        <a:t>，其成績應於國中就學期間且至</a:t>
                      </a:r>
                      <a:r>
                        <a:rPr lang="en-US" altLang="zh-TW" sz="1800" b="0" i="0" u="none" strike="noStrike" kern="1200" baseline="0" smtClean="0">
                          <a:solidFill>
                            <a:schemeClr val="dk1"/>
                          </a:solidFill>
                          <a:latin typeface="Book Antiqua" pitchFamily="18" charset="0"/>
                          <a:ea typeface="標楷體" pitchFamily="65" charset="-120"/>
                          <a:cs typeface="+mn-cs"/>
                        </a:rPr>
                        <a:t>110.5.14</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r>
                        <a:rPr lang="zh-TW" altLang="en-US" sz="1800" b="0" i="0" u="none" strike="noStrike" kern="1200" baseline="0" dirty="0" smtClean="0">
                          <a:solidFill>
                            <a:schemeClr val="tx1"/>
                          </a:solidFill>
                          <a:latin typeface="Book Antiqua" pitchFamily="18" charset="0"/>
                          <a:ea typeface="標楷體" pitchFamily="65" charset="-120"/>
                          <a:cs typeface="+mn-cs"/>
                        </a:rPr>
                        <a:t>。</a:t>
                      </a:r>
                      <a:endParaRPr lang="zh-TW" altLang="en-US" sz="1800" dirty="0" smtClean="0">
                        <a:solidFill>
                          <a:schemeClr val="tx1"/>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069931879"/>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弱勢</a:t>
                      </a:r>
                      <a:r>
                        <a:rPr lang="zh-TW" altLang="en-US" sz="2100" b="1" i="0" u="none" strike="noStrike" kern="1200" baseline="0" dirty="0">
                          <a:solidFill>
                            <a:schemeClr val="dk1"/>
                          </a:solidFill>
                          <a:latin typeface="Book Antiqua" pitchFamily="18" charset="0"/>
                          <a:ea typeface="標楷體" pitchFamily="65" charset="-120"/>
                          <a:cs typeface="+mn-cs"/>
                        </a:rPr>
                        <a:t>身分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低收入戶：</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en-US" altLang="zh-TW" sz="180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800" b="0" i="0" u="none" strike="noStrike" kern="1200" baseline="0" dirty="0" smtClean="0">
                          <a:solidFill>
                            <a:schemeClr val="dk1"/>
                          </a:solidFill>
                          <a:latin typeface="Book Antiqua" pitchFamily="18" charset="0"/>
                          <a:ea typeface="標楷體" pitchFamily="65" charset="-120"/>
                          <a:cs typeface="+mn-cs"/>
                        </a:rPr>
                        <a:t>)</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5903771"/>
                  </a:ext>
                </a:extLst>
              </a:tr>
              <a:tr h="416756">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均衡</a:t>
                      </a:r>
                      <a:r>
                        <a:rPr lang="zh-TW" altLang="en-US" sz="2100" b="1" i="0" u="none" strike="noStrike" kern="1200" baseline="0" dirty="0">
                          <a:solidFill>
                            <a:schemeClr val="dk1"/>
                          </a:solidFill>
                          <a:latin typeface="Book Antiqua" pitchFamily="18" charset="0"/>
                          <a:ea typeface="標楷體" pitchFamily="65" charset="-120"/>
                          <a:cs typeface="+mn-cs"/>
                        </a:rPr>
                        <a:t>學習</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健康與體育、藝術與人文</a:t>
                      </a:r>
                      <a:r>
                        <a:rPr lang="zh-TW" altLang="en-US" sz="1800" b="0" i="0" u="none" strike="noStrike" kern="1200" baseline="0" dirty="0">
                          <a:solidFill>
                            <a:schemeClr val="dk1"/>
                          </a:solidFill>
                          <a:latin typeface="Book Antiqua" pitchFamily="18" charset="0"/>
                          <a:ea typeface="標楷體" pitchFamily="65" charset="-120"/>
                          <a:cs typeface="+mn-cs"/>
                        </a:rPr>
                        <a:t>、綜合：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a:t>
                      </a:r>
                      <a:r>
                        <a:rPr lang="zh-TW" altLang="en-US" sz="1800" b="0" i="0" u="none" strike="noStrike" kern="1200" baseline="0" dirty="0" smtClean="0">
                          <a:solidFill>
                            <a:srgbClr val="FF0000"/>
                          </a:solidFill>
                          <a:latin typeface="Book Antiqua" pitchFamily="18" charset="0"/>
                          <a:ea typeface="標楷體" pitchFamily="65" charset="-120"/>
                          <a:cs typeface="+mn-cs"/>
                        </a:rPr>
                        <a:t>領域 </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a:t>
                      </a:r>
                      <a:r>
                        <a:rPr lang="zh-TW" altLang="en-US" sz="1800" b="0" i="0" u="none" strike="noStrike" kern="1200" baseline="0" dirty="0" smtClean="0">
                          <a:solidFill>
                            <a:schemeClr val="dk1"/>
                          </a:solidFill>
                          <a:latin typeface="Book Antiqua" pitchFamily="18" charset="0"/>
                          <a:ea typeface="標楷體" pitchFamily="65" charset="-120"/>
                          <a:cs typeface="+mn-cs"/>
                        </a:rPr>
                        <a:t>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563036681"/>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國中</a:t>
                      </a:r>
                      <a:r>
                        <a:rPr lang="zh-TW" altLang="en-US" sz="2100" b="1" i="0" u="none" strike="noStrike" kern="1200" baseline="0" dirty="0">
                          <a:solidFill>
                            <a:schemeClr val="dk1"/>
                          </a:solidFill>
                          <a:latin typeface="Book Antiqua" pitchFamily="18" charset="0"/>
                          <a:ea typeface="標楷體" pitchFamily="65" charset="-120"/>
                          <a:cs typeface="+mn-cs"/>
                        </a:rPr>
                        <a:t>教育會考</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B  </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6.4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4</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9188298"/>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寫作</a:t>
                      </a:r>
                      <a:r>
                        <a:rPr lang="zh-TW" altLang="en-US" sz="2100" b="1" i="0" u="none" strike="noStrike" kern="1200" baseline="0" dirty="0">
                          <a:solidFill>
                            <a:schemeClr val="dk1"/>
                          </a:solidFill>
                          <a:latin typeface="Book Antiqua" pitchFamily="18" charset="0"/>
                          <a:ea typeface="標楷體" pitchFamily="65" charset="-120"/>
                          <a:cs typeface="+mn-cs"/>
                        </a:rPr>
                        <a:t>測驗</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4</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3</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0.8</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0.6</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0.4</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0.2</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18439581"/>
                  </a:ext>
                </a:extLst>
              </a:tr>
              <a:tr h="452746">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21634550"/>
                  </a:ext>
                </a:extLst>
              </a:tr>
            </a:tbl>
          </a:graphicData>
        </a:graphic>
      </p:graphicFrame>
      <p:sp>
        <p:nvSpPr>
          <p:cNvPr id="7" name="標題 1"/>
          <p:cNvSpPr txBox="1">
            <a:spLocks/>
          </p:cNvSpPr>
          <p:nvPr/>
        </p:nvSpPr>
        <p:spPr>
          <a:xfrm>
            <a:off x="501650" y="30163"/>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伍、成績採計與計算（</a:t>
            </a:r>
            <a:r>
              <a:rPr lang="en-US" altLang="zh-TW" sz="4100" b="1" dirty="0">
                <a:solidFill>
                  <a:srgbClr val="002060"/>
                </a:solidFill>
                <a:latin typeface="微軟正黑體" panose="020B0604030504040204" pitchFamily="34" charset="-120"/>
                <a:ea typeface="微軟正黑體" panose="020B0604030504040204" pitchFamily="34" charset="-120"/>
                <a:cs typeface="+mj-cs"/>
              </a:rPr>
              <a:t>1/6</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4100" b="1" dirty="0">
              <a:solidFill>
                <a:srgbClr val="C00000"/>
              </a:solidFill>
              <a:latin typeface="微軟正黑體" pitchFamily="34" charset="-120"/>
              <a:ea typeface="微軟正黑體" pitchFamily="34" charset="-120"/>
            </a:endParaRPr>
          </a:p>
        </p:txBody>
      </p:sp>
      <p:sp>
        <p:nvSpPr>
          <p:cNvPr id="5"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23</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1119"/>
          </a:xfrm>
        </p:spPr>
      </p:pic>
    </p:spTree>
    <p:extLst>
      <p:ext uri="{BB962C8B-B14F-4D97-AF65-F5344CB8AC3E}">
        <p14:creationId xmlns:p14="http://schemas.microsoft.com/office/powerpoint/2010/main" val="334100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417638" y="4551363"/>
            <a:ext cx="9834562" cy="1900237"/>
          </a:xfrm>
          <a:prstGeom prst="rect">
            <a:avLst/>
          </a:prstGeom>
          <a:solidFill>
            <a:srgbClr val="EBF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 name="矩形 10"/>
          <p:cNvSpPr/>
          <p:nvPr/>
        </p:nvSpPr>
        <p:spPr>
          <a:xfrm>
            <a:off x="1417638" y="2806700"/>
            <a:ext cx="9834562" cy="12398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標題 1"/>
          <p:cNvSpPr txBox="1">
            <a:spLocks/>
          </p:cNvSpPr>
          <p:nvPr/>
        </p:nvSpPr>
        <p:spPr>
          <a:xfrm>
            <a:off x="838200" y="53975"/>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4100" b="1" dirty="0">
                <a:solidFill>
                  <a:srgbClr val="002060"/>
                </a:solidFill>
                <a:latin typeface="微軟正黑體" panose="020B0604030504040204" pitchFamily="34" charset="-120"/>
                <a:ea typeface="微軟正黑體" panose="020B0604030504040204" pitchFamily="34" charset="-120"/>
              </a:rPr>
              <a:t>成績</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採計與</a:t>
            </a:r>
            <a:r>
              <a:rPr lang="zh-TW" altLang="en-US" sz="4100" b="1" dirty="0" smtClean="0">
                <a:solidFill>
                  <a:srgbClr val="002060"/>
                </a:solidFill>
                <a:latin typeface="微軟正黑體" panose="020B0604030504040204" pitchFamily="34" charset="-120"/>
                <a:ea typeface="微軟正黑體" panose="020B0604030504040204" pitchFamily="34" charset="-120"/>
                <a:cs typeface="+mj-cs"/>
              </a:rPr>
              <a:t>計算</a:t>
            </a:r>
            <a:r>
              <a:rPr lang="zh-TW" altLang="en-US" sz="4400" b="1" dirty="0">
                <a:solidFill>
                  <a:srgbClr val="002060"/>
                </a:solidFill>
                <a:latin typeface="微軟正黑體" panose="020B0604030504040204" pitchFamily="34" charset="-120"/>
                <a:ea typeface="微軟正黑體" panose="020B0604030504040204" pitchFamily="34" charset="-120"/>
              </a:rPr>
              <a:t>－</a:t>
            </a:r>
            <a:r>
              <a:rPr lang="zh-TW" altLang="en-US" sz="3700" b="1" dirty="0" smtClean="0">
                <a:solidFill>
                  <a:srgbClr val="002060"/>
                </a:solidFill>
                <a:latin typeface="微軟正黑體" panose="020B0604030504040204" pitchFamily="34" charset="-120"/>
                <a:ea typeface="微軟正黑體" panose="020B0604030504040204" pitchFamily="34" charset="-120"/>
                <a:cs typeface="+mj-cs"/>
              </a:rPr>
              <a:t>多元</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學習表現（</a:t>
            </a:r>
            <a:r>
              <a:rPr lang="en-US" altLang="zh-TW" sz="3700" b="1" dirty="0">
                <a:solidFill>
                  <a:srgbClr val="002060"/>
                </a:solidFill>
                <a:latin typeface="微軟正黑體" panose="020B0604030504040204" pitchFamily="34" charset="-120"/>
                <a:ea typeface="微軟正黑體" panose="020B0604030504040204" pitchFamily="34" charset="-120"/>
                <a:cs typeface="+mj-cs"/>
              </a:rPr>
              <a:t>3/6</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700" b="1" dirty="0">
              <a:solidFill>
                <a:srgbClr val="C00000"/>
              </a:solidFill>
              <a:latin typeface="微軟正黑體" panose="020B0604030504040204" pitchFamily="34" charset="-120"/>
              <a:ea typeface="微軟正黑體" panose="020B0604030504040204" pitchFamily="34" charset="-120"/>
              <a:cs typeface="+mj-cs"/>
            </a:endParaRPr>
          </a:p>
        </p:txBody>
      </p:sp>
      <p:sp>
        <p:nvSpPr>
          <p:cNvPr id="6" name="圓角矩形 5"/>
          <p:cNvSpPr/>
          <p:nvPr/>
        </p:nvSpPr>
        <p:spPr>
          <a:xfrm>
            <a:off x="6621464" y="3435350"/>
            <a:ext cx="3402754" cy="361950"/>
          </a:xfrm>
          <a:prstGeom prst="roundRect">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zh-TW" altLang="en-US"/>
          </a:p>
        </p:txBody>
      </p:sp>
      <p:sp>
        <p:nvSpPr>
          <p:cNvPr id="13" name="圓角矩形 12"/>
          <p:cNvSpPr/>
          <p:nvPr/>
        </p:nvSpPr>
        <p:spPr>
          <a:xfrm>
            <a:off x="2033587" y="3758459"/>
            <a:ext cx="3999743" cy="284163"/>
          </a:xfrm>
          <a:prstGeom prst="roundRect">
            <a:avLst/>
          </a:prstGeom>
          <a:solidFill>
            <a:srgbClr val="FFFF00"/>
          </a:solidFill>
          <a:ln>
            <a:noFill/>
          </a:ln>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zh-TW" altLang="en-US"/>
          </a:p>
        </p:txBody>
      </p:sp>
      <p:pic>
        <p:nvPicPr>
          <p:cNvPr id="51214" name="Picture 7" descr="卡通可爱素材"/>
          <p:cNvPicPr>
            <a:picLocks noChangeAspect="1" noChangeArrowheads="1"/>
          </p:cNvPicPr>
          <p:nvPr/>
        </p:nvPicPr>
        <p:blipFill>
          <a:blip r:embed="rId3">
            <a:extLst>
              <a:ext uri="{28A0092B-C50C-407E-A947-70E740481C1C}">
                <a14:useLocalDpi xmlns:a14="http://schemas.microsoft.com/office/drawing/2010/main" val="0"/>
              </a:ext>
            </a:extLst>
          </a:blip>
          <a:srcRect t="57710" r="47424"/>
          <a:stretch>
            <a:fillRect/>
          </a:stretch>
        </p:blipFill>
        <p:spPr bwMode="auto">
          <a:xfrm>
            <a:off x="9448800" y="893763"/>
            <a:ext cx="2674938"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內容版面配置區 2"/>
          <p:cNvSpPr>
            <a:spLocks noGrp="1"/>
          </p:cNvSpPr>
          <p:nvPr>
            <p:ph idx="1"/>
          </p:nvPr>
        </p:nvSpPr>
        <p:spPr>
          <a:xfrm>
            <a:off x="838200" y="827088"/>
            <a:ext cx="10612438" cy="5614987"/>
          </a:xfrm>
        </p:spPr>
        <p:txBody>
          <a:bodyPr rtlCol="0">
            <a:noAutofit/>
          </a:bodyPr>
          <a:lstStyle/>
          <a:p>
            <a:pPr marL="0" indent="0" fontAlgn="auto">
              <a:spcAft>
                <a:spcPts val="0"/>
              </a:spcAft>
              <a:buFont typeface="Arial" panose="020B0604020202020204" pitchFamily="34" charset="0"/>
              <a:buNone/>
              <a:defRPr/>
            </a:pPr>
            <a:r>
              <a:rPr lang="zh-TW" altLang="zh-TW" sz="3000" b="1" dirty="0" smtClean="0">
                <a:solidFill>
                  <a:srgbClr val="C00000"/>
                </a:solidFill>
                <a:latin typeface="微軟正黑體" panose="020B0604030504040204" pitchFamily="34" charset="-120"/>
                <a:ea typeface="微軟正黑體" panose="020B0604030504040204" pitchFamily="34" charset="-120"/>
              </a:rPr>
              <a:t>多元</a:t>
            </a:r>
            <a:r>
              <a:rPr lang="zh-TW" altLang="zh-TW" sz="3000" b="1" dirty="0">
                <a:solidFill>
                  <a:srgbClr val="C00000"/>
                </a:solidFill>
                <a:latin typeface="微軟正黑體" panose="020B0604030504040204" pitchFamily="34" charset="-120"/>
                <a:ea typeface="微軟正黑體" panose="020B0604030504040204" pitchFamily="34" charset="-120"/>
              </a:rPr>
              <a:t>學習</a:t>
            </a:r>
            <a:r>
              <a:rPr lang="zh-TW" altLang="zh-TW" sz="3000" b="1" dirty="0" smtClean="0">
                <a:solidFill>
                  <a:srgbClr val="C00000"/>
                </a:solidFill>
                <a:latin typeface="微軟正黑體" panose="020B0604030504040204" pitchFamily="34" charset="-120"/>
                <a:ea typeface="微軟正黑體" panose="020B0604030504040204" pitchFamily="34" charset="-120"/>
              </a:rPr>
              <a:t>表現</a:t>
            </a:r>
            <a:r>
              <a:rPr lang="zh-TW" altLang="en-US" sz="3000" b="1" dirty="0" smtClean="0">
                <a:solidFill>
                  <a:srgbClr val="C00000"/>
                </a:solidFill>
                <a:latin typeface="微軟正黑體" panose="020B0604030504040204" pitchFamily="34" charset="-120"/>
                <a:ea typeface="微軟正黑體" panose="020B0604030504040204" pitchFamily="34" charset="-120"/>
              </a:rPr>
              <a:t>　</a:t>
            </a:r>
            <a:r>
              <a:rPr lang="zh-TW" altLang="zh-TW" sz="3000" b="1" dirty="0" smtClean="0">
                <a:solidFill>
                  <a:srgbClr val="C00000"/>
                </a:solidFill>
                <a:latin typeface="微軟正黑體" panose="020B0604030504040204" pitchFamily="34" charset="-120"/>
                <a:ea typeface="微軟正黑體" panose="020B0604030504040204" pitchFamily="34" charset="-120"/>
              </a:rPr>
              <a:t>積分</a:t>
            </a:r>
            <a:r>
              <a:rPr lang="zh-TW" altLang="zh-TW" sz="3000" b="1" dirty="0">
                <a:solidFill>
                  <a:srgbClr val="C00000"/>
                </a:solidFill>
                <a:latin typeface="微軟正黑體" panose="020B0604030504040204" pitchFamily="34" charset="-120"/>
                <a:ea typeface="微軟正黑體" panose="020B0604030504040204" pitchFamily="34" charset="-120"/>
              </a:rPr>
              <a:t>上限為</a:t>
            </a:r>
            <a:r>
              <a:rPr lang="en-US" altLang="zh-TW" sz="3000" b="1" dirty="0" smtClean="0">
                <a:solidFill>
                  <a:srgbClr val="C00000"/>
                </a:solidFill>
                <a:latin typeface="微軟正黑體" panose="020B0604030504040204" pitchFamily="34" charset="-120"/>
                <a:ea typeface="微軟正黑體" panose="020B0604030504040204" pitchFamily="34" charset="-120"/>
              </a:rPr>
              <a:t>15</a:t>
            </a:r>
            <a:r>
              <a:rPr lang="zh-TW" altLang="zh-TW" sz="3000" b="1" dirty="0" smtClean="0">
                <a:solidFill>
                  <a:srgbClr val="C00000"/>
                </a:solidFill>
                <a:latin typeface="微軟正黑體" panose="020B0604030504040204" pitchFamily="34" charset="-120"/>
                <a:ea typeface="微軟正黑體" panose="020B0604030504040204" pitchFamily="34" charset="-120"/>
              </a:rPr>
              <a:t>分</a:t>
            </a:r>
            <a:r>
              <a:rPr lang="zh-TW" altLang="en-US" sz="3000" b="1" dirty="0" smtClean="0">
                <a:solidFill>
                  <a:srgbClr val="C00000"/>
                </a:solidFill>
                <a:latin typeface="微軟正黑體" panose="020B0604030504040204" pitchFamily="34" charset="-120"/>
                <a:ea typeface="微軟正黑體" panose="020B0604030504040204" pitchFamily="34" charset="-120"/>
              </a:rPr>
              <a:t>，分項目為二大項</a:t>
            </a:r>
            <a:endParaRPr lang="en-US" altLang="zh-TW" sz="3000" b="1" dirty="0" smtClean="0">
              <a:solidFill>
                <a:srgbClr val="C00000"/>
              </a:solidFill>
              <a:latin typeface="微軟正黑體" panose="020B0604030504040204" pitchFamily="34" charset="-120"/>
              <a:ea typeface="微軟正黑體" panose="020B0604030504040204" pitchFamily="34" charset="-120"/>
            </a:endParaRPr>
          </a:p>
          <a:p>
            <a:pPr fontAlgn="auto">
              <a:spcAft>
                <a:spcPts val="0"/>
              </a:spcAft>
              <a:defRPr/>
            </a:pPr>
            <a:endParaRPr lang="en-US" altLang="zh-TW" sz="6000" dirty="0" smtClean="0">
              <a:latin typeface="微軟正黑體" panose="020B0604030504040204" pitchFamily="34" charset="-120"/>
              <a:ea typeface="微軟正黑體" panose="020B0604030504040204" pitchFamily="34" charset="-120"/>
            </a:endParaRPr>
          </a:p>
          <a:p>
            <a:pPr fontAlgn="auto">
              <a:spcAft>
                <a:spcPts val="600"/>
              </a:spcAft>
              <a:buFont typeface="Wingdings" panose="05000000000000000000" pitchFamily="2" charset="2"/>
              <a:buChar char="l"/>
              <a:defRPr/>
            </a:pPr>
            <a:r>
              <a:rPr lang="zh-TW" altLang="zh-TW" b="1" dirty="0" smtClean="0">
                <a:solidFill>
                  <a:srgbClr val="0033CC"/>
                </a:solidFill>
                <a:latin typeface="微軟正黑體" panose="020B0604030504040204" pitchFamily="34" charset="-120"/>
                <a:ea typeface="微軟正黑體" panose="020B0604030504040204" pitchFamily="34" charset="-120"/>
              </a:rPr>
              <a:t>競賽</a:t>
            </a:r>
            <a:r>
              <a:rPr lang="zh-TW" altLang="en-US" b="1" dirty="0" smtClean="0">
                <a:solidFill>
                  <a:srgbClr val="0033CC"/>
                </a:solidFill>
                <a:latin typeface="微軟正黑體" panose="020B0604030504040204" pitchFamily="34" charset="-120"/>
                <a:ea typeface="微軟正黑體" panose="020B0604030504040204" pitchFamily="34" charset="-120"/>
              </a:rPr>
              <a:t>（上限７分）</a:t>
            </a:r>
            <a:endParaRPr lang="en-US" altLang="zh-TW" b="1" dirty="0" smtClean="0">
              <a:solidFill>
                <a:srgbClr val="0033CC"/>
              </a:solidFill>
              <a:latin typeface="微軟正黑體" panose="020B0604030504040204" pitchFamily="34" charset="-120"/>
              <a:ea typeface="微軟正黑體" panose="020B0604030504040204" pitchFamily="34" charset="-120"/>
            </a:endParaRPr>
          </a:p>
          <a:p>
            <a:pPr lvl="2" fontAlgn="auto">
              <a:spcAft>
                <a:spcPts val="0"/>
              </a:spcAft>
              <a:buFont typeface="Wingdings" panose="05000000000000000000" pitchFamily="2" charset="2"/>
              <a:buChar char="Ø"/>
              <a:defRPr/>
            </a:pPr>
            <a:r>
              <a:rPr lang="zh-TW" altLang="zh-TW" sz="1800" dirty="0" smtClean="0">
                <a:solidFill>
                  <a:srgbClr val="C00000"/>
                </a:solidFill>
                <a:latin typeface="微軟正黑體" panose="020B0604030504040204" pitchFamily="34" charset="-120"/>
                <a:ea typeface="微軟正黑體" panose="020B0604030504040204" pitchFamily="34" charset="-120"/>
              </a:rPr>
              <a:t>競賽</a:t>
            </a:r>
            <a:r>
              <a:rPr lang="zh-TW" altLang="zh-TW" sz="1800" dirty="0">
                <a:solidFill>
                  <a:srgbClr val="C00000"/>
                </a:solidFill>
                <a:latin typeface="微軟正黑體" panose="020B0604030504040204" pitchFamily="34" charset="-120"/>
                <a:ea typeface="微軟正黑體" panose="020B0604030504040204" pitchFamily="34" charset="-120"/>
              </a:rPr>
              <a:t>得獎應於國中在學期間且至</a:t>
            </a:r>
            <a:r>
              <a:rPr lang="en-US" altLang="zh-TW" sz="1800" b="1" dirty="0" smtClean="0">
                <a:solidFill>
                  <a:srgbClr val="C00000"/>
                </a:solidFill>
                <a:latin typeface="微軟正黑體" panose="020B0604030504040204" pitchFamily="34" charset="-120"/>
                <a:ea typeface="微軟正黑體" panose="020B0604030504040204" pitchFamily="34" charset="-120"/>
              </a:rPr>
              <a:t>110</a:t>
            </a:r>
            <a:r>
              <a:rPr lang="zh-TW" altLang="zh-TW" sz="1800" b="1" dirty="0" smtClean="0">
                <a:solidFill>
                  <a:srgbClr val="C00000"/>
                </a:solidFill>
                <a:latin typeface="微軟正黑體" panose="020B0604030504040204" pitchFamily="34" charset="-120"/>
                <a:ea typeface="微軟正黑體" panose="020B0604030504040204" pitchFamily="34" charset="-120"/>
              </a:rPr>
              <a:t>年</a:t>
            </a:r>
            <a:r>
              <a:rPr lang="en-US" altLang="zh-TW" sz="1800" b="1" dirty="0">
                <a:solidFill>
                  <a:srgbClr val="C00000"/>
                </a:solidFill>
                <a:latin typeface="微軟正黑體" panose="020B0604030504040204" pitchFamily="34" charset="-120"/>
                <a:ea typeface="微軟正黑體" panose="020B0604030504040204" pitchFamily="34" charset="-120"/>
              </a:rPr>
              <a:t>5</a:t>
            </a:r>
            <a:r>
              <a:rPr lang="zh-TW" altLang="zh-TW" sz="1800" b="1" dirty="0" smtClean="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14</a:t>
            </a:r>
            <a:r>
              <a:rPr lang="zh-TW" altLang="zh-TW" sz="1800" b="1" dirty="0" smtClean="0">
                <a:solidFill>
                  <a:srgbClr val="C00000"/>
                </a:solidFill>
                <a:latin typeface="微軟正黑體" panose="020B0604030504040204" pitchFamily="34" charset="-120"/>
                <a:ea typeface="微軟正黑體" panose="020B0604030504040204" pitchFamily="34" charset="-120"/>
              </a:rPr>
              <a:t>日</a:t>
            </a:r>
            <a:r>
              <a:rPr lang="zh-TW" altLang="zh-TW" sz="1800" b="1" dirty="0">
                <a:solidFill>
                  <a:srgbClr val="C00000"/>
                </a:solidFill>
                <a:latin typeface="微軟正黑體" panose="020B0604030504040204" pitchFamily="34" charset="-120"/>
                <a:ea typeface="微軟正黑體" panose="020B0604030504040204" pitchFamily="34" charset="-120"/>
              </a:rPr>
              <a:t>（</a:t>
            </a:r>
            <a:r>
              <a:rPr lang="zh-TW" altLang="zh-TW" sz="1800" b="1" dirty="0" smtClean="0">
                <a:solidFill>
                  <a:srgbClr val="C00000"/>
                </a:solidFill>
                <a:latin typeface="微軟正黑體" panose="020B0604030504040204" pitchFamily="34" charset="-120"/>
                <a:ea typeface="微軟正黑體" panose="020B0604030504040204" pitchFamily="34" charset="-120"/>
              </a:rPr>
              <a:t>星期</a:t>
            </a:r>
            <a:r>
              <a:rPr lang="zh-TW" altLang="en-US" sz="1800" b="1" dirty="0" smtClean="0">
                <a:solidFill>
                  <a:srgbClr val="C00000"/>
                </a:solidFill>
                <a:latin typeface="微軟正黑體" panose="020B0604030504040204" pitchFamily="34" charset="-120"/>
                <a:ea typeface="微軟正黑體" panose="020B0604030504040204" pitchFamily="34" charset="-120"/>
              </a:rPr>
              <a:t>五</a:t>
            </a:r>
            <a:r>
              <a:rPr lang="zh-TW" altLang="zh-TW" sz="1800" b="1" dirty="0" smtClean="0">
                <a:solidFill>
                  <a:srgbClr val="C00000"/>
                </a:solidFill>
                <a:latin typeface="微軟正黑體" panose="020B0604030504040204" pitchFamily="34" charset="-120"/>
                <a:ea typeface="微軟正黑體" panose="020B0604030504040204" pitchFamily="34" charset="-120"/>
              </a:rPr>
              <a:t>）</a:t>
            </a:r>
            <a:r>
              <a:rPr lang="zh-TW" altLang="en-US" sz="1800" b="1" dirty="0" smtClean="0">
                <a:solidFill>
                  <a:srgbClr val="C00000"/>
                </a:solidFill>
                <a:latin typeface="微軟正黑體" panose="020B0604030504040204" pitchFamily="34" charset="-120"/>
                <a:ea typeface="微軟正黑體" panose="020B0604030504040204" pitchFamily="34" charset="-120"/>
              </a:rPr>
              <a:t>（含）前</a:t>
            </a:r>
            <a:r>
              <a:rPr lang="zh-TW" altLang="zh-TW" sz="1800" b="1" dirty="0" smtClean="0">
                <a:solidFill>
                  <a:srgbClr val="C00000"/>
                </a:solidFill>
                <a:latin typeface="微軟正黑體" panose="020B0604030504040204" pitchFamily="34" charset="-120"/>
                <a:ea typeface="微軟正黑體" panose="020B0604030504040204" pitchFamily="34" charset="-120"/>
              </a:rPr>
              <a:t>取得</a:t>
            </a:r>
            <a:r>
              <a:rPr lang="zh-TW" altLang="zh-TW" sz="1800" b="1" dirty="0">
                <a:solidFill>
                  <a:srgbClr val="C00000"/>
                </a:solidFill>
                <a:latin typeface="微軟正黑體" panose="020B0604030504040204" pitchFamily="34" charset="-120"/>
                <a:ea typeface="微軟正黑體" panose="020B0604030504040204" pitchFamily="34" charset="-120"/>
              </a:rPr>
              <a:t>為限</a:t>
            </a:r>
            <a:r>
              <a:rPr lang="zh-TW" altLang="zh-TW" sz="1800" dirty="0">
                <a:latin typeface="微軟正黑體" panose="020B0604030504040204" pitchFamily="34" charset="-120"/>
                <a:ea typeface="微軟正黑體" panose="020B0604030504040204" pitchFamily="34" charset="-120"/>
              </a:rPr>
              <a:t>。</a:t>
            </a:r>
          </a:p>
          <a:p>
            <a:pPr lvl="2" fontAlgn="auto">
              <a:spcAft>
                <a:spcPts val="0"/>
              </a:spcAft>
              <a:buFont typeface="Wingdings" panose="05000000000000000000" pitchFamily="2" charset="2"/>
              <a:buChar char="Ø"/>
              <a:defRPr/>
            </a:pPr>
            <a:r>
              <a:rPr lang="zh-TW" altLang="zh-TW" sz="1800" dirty="0">
                <a:latin typeface="微軟正黑體" panose="020B0604030504040204" pitchFamily="34" charset="-120"/>
                <a:ea typeface="微軟正黑體" panose="020B0604030504040204" pitchFamily="34" charset="-120"/>
              </a:rPr>
              <a:t>國際性及全國性競賽項目</a:t>
            </a:r>
            <a:r>
              <a:rPr lang="zh-TW" altLang="zh-TW" sz="1800" dirty="0" smtClean="0">
                <a:latin typeface="微軟正黑體" panose="020B0604030504040204" pitchFamily="34" charset="-120"/>
                <a:ea typeface="微軟正黑體" panose="020B0604030504040204" pitchFamily="34" charset="-120"/>
              </a:rPr>
              <a:t>以簡章所列項目</a:t>
            </a:r>
            <a:r>
              <a:rPr lang="zh-TW" altLang="zh-TW" sz="1800" dirty="0">
                <a:latin typeface="微軟正黑體" panose="020B0604030504040204" pitchFamily="34" charset="-120"/>
                <a:ea typeface="微軟正黑體" panose="020B0604030504040204" pitchFamily="34" charset="-120"/>
              </a:rPr>
              <a:t>為限。</a:t>
            </a:r>
          </a:p>
          <a:p>
            <a:pPr lvl="2" fontAlgn="auto">
              <a:spcAft>
                <a:spcPts val="0"/>
              </a:spcAft>
              <a:buFont typeface="Wingdings" panose="05000000000000000000" pitchFamily="2" charset="2"/>
              <a:buChar char="Ø"/>
              <a:defRPr/>
            </a:pPr>
            <a:r>
              <a:rPr lang="zh-TW" altLang="zh-TW" sz="1800" dirty="0">
                <a:solidFill>
                  <a:srgbClr val="C00000"/>
                </a:solidFill>
                <a:latin typeface="微軟正黑體" panose="020B0604030504040204" pitchFamily="34" charset="-120"/>
                <a:ea typeface="微軟正黑體" panose="020B0604030504040204" pitchFamily="34" charset="-120"/>
              </a:rPr>
              <a:t>區域及縣（市）競賽</a:t>
            </a:r>
            <a:r>
              <a:rPr lang="zh-TW" altLang="zh-TW" sz="1800" dirty="0" smtClean="0">
                <a:solidFill>
                  <a:srgbClr val="C00000"/>
                </a:solidFill>
                <a:latin typeface="微軟正黑體" panose="020B0604030504040204" pitchFamily="34" charset="-120"/>
                <a:ea typeface="微軟正黑體" panose="020B0604030504040204" pitchFamily="34" charset="-120"/>
              </a:rPr>
              <a:t>以</a:t>
            </a:r>
            <a:r>
              <a:rPr lang="zh-TW" altLang="en-US" sz="1800" dirty="0" smtClean="0">
                <a:solidFill>
                  <a:srgbClr val="C00000"/>
                </a:solidFill>
                <a:latin typeface="微軟正黑體" panose="020B0604030504040204" pitchFamily="34" charset="-120"/>
                <a:ea typeface="微軟正黑體" panose="020B0604030504040204" pitchFamily="34" charset="-120"/>
              </a:rPr>
              <a:t>縣市</a:t>
            </a:r>
            <a:r>
              <a:rPr lang="zh-TW" altLang="zh-TW" sz="1800" dirty="0" smtClean="0">
                <a:solidFill>
                  <a:srgbClr val="C00000"/>
                </a:solidFill>
                <a:latin typeface="微軟正黑體" panose="020B0604030504040204" pitchFamily="34" charset="-120"/>
                <a:ea typeface="微軟正黑體" panose="020B0604030504040204" pitchFamily="34" charset="-120"/>
              </a:rPr>
              <a:t>政府主辦者為限</a:t>
            </a:r>
            <a:r>
              <a:rPr lang="zh-TW" altLang="en-US" sz="1800" dirty="0" smtClean="0">
                <a:solidFill>
                  <a:srgbClr val="C00000"/>
                </a:solidFill>
                <a:latin typeface="微軟正黑體" panose="020B0604030504040204" pitchFamily="34" charset="-120"/>
                <a:ea typeface="微軟正黑體" panose="020B0604030504040204" pitchFamily="34" charset="-120"/>
              </a:rPr>
              <a:t>，獲獎證明落款人：</a:t>
            </a:r>
            <a:r>
              <a:rPr lang="zh-TW" altLang="en-US" sz="1800" b="1" dirty="0" smtClean="0">
                <a:solidFill>
                  <a:srgbClr val="C00000"/>
                </a:solidFill>
                <a:latin typeface="微軟正黑體" panose="020B0604030504040204" pitchFamily="34" charset="-120"/>
                <a:ea typeface="微軟正黑體" panose="020B0604030504040204" pitchFamily="34" charset="-120"/>
              </a:rPr>
              <a:t>縣市為縣市長</a:t>
            </a:r>
            <a:r>
              <a:rPr lang="zh-TW" altLang="en-US"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marL="914400" lvl="2" indent="0" fontAlgn="auto">
              <a:spcAft>
                <a:spcPts val="0"/>
              </a:spcAft>
              <a:buNone/>
              <a:defRPr/>
            </a:pPr>
            <a:r>
              <a:rPr lang="en-US" altLang="zh-TW" sz="1800" dirty="0">
                <a:solidFill>
                  <a:srgbClr val="C00000"/>
                </a:solidFill>
                <a:latin typeface="微軟正黑體" panose="020B0604030504040204" pitchFamily="34" charset="-120"/>
                <a:ea typeface="微軟正黑體" panose="020B0604030504040204" pitchFamily="34" charset="-120"/>
              </a:rPr>
              <a:t> </a:t>
            </a:r>
            <a:r>
              <a:rPr lang="en-US" altLang="zh-TW" sz="1800" dirty="0" smtClean="0">
                <a:solidFill>
                  <a:srgbClr val="C00000"/>
                </a:solidFill>
                <a:latin typeface="微軟正黑體" panose="020B0604030504040204" pitchFamily="34" charset="-120"/>
                <a:ea typeface="微軟正黑體" panose="020B0604030504040204" pitchFamily="34" charset="-120"/>
              </a:rPr>
              <a:t>   </a:t>
            </a:r>
            <a:r>
              <a:rPr lang="zh-TW" altLang="en-US" sz="1800" b="1" dirty="0" smtClean="0">
                <a:solidFill>
                  <a:srgbClr val="C00000"/>
                </a:solidFill>
                <a:latin typeface="微軟正黑體" panose="020B0604030504040204" pitchFamily="34" charset="-120"/>
                <a:ea typeface="微軟正黑體" panose="020B0604030504040204" pitchFamily="34" charset="-120"/>
              </a:rPr>
              <a:t>直轄市為市長或其所屬之一級機關首長</a:t>
            </a:r>
            <a:r>
              <a:rPr lang="zh-TW" altLang="zh-TW"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a:solidFill>
                <a:srgbClr val="C00000"/>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l"/>
              <a:defRPr/>
            </a:pPr>
            <a:r>
              <a:rPr lang="zh-TW" altLang="zh-TW" b="1" dirty="0">
                <a:solidFill>
                  <a:srgbClr val="0033CC"/>
                </a:solidFill>
                <a:latin typeface="微軟正黑體" panose="020B0604030504040204" pitchFamily="34" charset="-120"/>
                <a:ea typeface="微軟正黑體" panose="020B0604030504040204" pitchFamily="34" charset="-120"/>
              </a:rPr>
              <a:t>服務學習</a:t>
            </a:r>
            <a:r>
              <a:rPr lang="zh-TW" altLang="en-US" b="1" dirty="0">
                <a:solidFill>
                  <a:srgbClr val="0033CC"/>
                </a:solidFill>
                <a:latin typeface="微軟正黑體" panose="020B0604030504040204" pitchFamily="34" charset="-120"/>
                <a:ea typeface="微軟正黑體" panose="020B0604030504040204" pitchFamily="34" charset="-120"/>
              </a:rPr>
              <a:t>（</a:t>
            </a:r>
            <a:r>
              <a:rPr lang="zh-TW" altLang="en-US" b="1" dirty="0" smtClean="0">
                <a:solidFill>
                  <a:srgbClr val="0033CC"/>
                </a:solidFill>
                <a:latin typeface="微軟正黑體" panose="020B0604030504040204" pitchFamily="34" charset="-120"/>
                <a:ea typeface="微軟正黑體" panose="020B0604030504040204" pitchFamily="34" charset="-120"/>
              </a:rPr>
              <a:t>上限</a:t>
            </a:r>
            <a:r>
              <a:rPr lang="en-US" altLang="zh-TW" b="1" dirty="0" smtClean="0">
                <a:solidFill>
                  <a:srgbClr val="0033CC"/>
                </a:solidFill>
                <a:latin typeface="微軟正黑體" panose="020B0604030504040204" pitchFamily="34" charset="-120"/>
                <a:ea typeface="微軟正黑體" panose="020B0604030504040204" pitchFamily="34" charset="-120"/>
              </a:rPr>
              <a:t>15</a:t>
            </a:r>
            <a:r>
              <a:rPr lang="zh-TW" altLang="en-US" b="1" dirty="0" smtClean="0">
                <a:solidFill>
                  <a:srgbClr val="0033CC"/>
                </a:solidFill>
                <a:latin typeface="微軟正黑體" panose="020B0604030504040204" pitchFamily="34" charset="-120"/>
                <a:ea typeface="微軟正黑體" panose="020B0604030504040204" pitchFamily="34" charset="-120"/>
              </a:rPr>
              <a:t>分</a:t>
            </a:r>
            <a:r>
              <a:rPr lang="zh-TW" altLang="en-US" b="1" dirty="0">
                <a:solidFill>
                  <a:srgbClr val="0033CC"/>
                </a:solidFill>
                <a:latin typeface="微軟正黑體" panose="020B0604030504040204" pitchFamily="34" charset="-120"/>
                <a:ea typeface="微軟正黑體" panose="020B0604030504040204" pitchFamily="34" charset="-120"/>
              </a:rPr>
              <a:t>）</a:t>
            </a:r>
            <a:endParaRPr lang="en-US" altLang="zh-TW" b="1" dirty="0">
              <a:solidFill>
                <a:srgbClr val="0033CC"/>
              </a:solidFill>
              <a:latin typeface="微軟正黑體" panose="020B0604030504040204" pitchFamily="34" charset="-120"/>
              <a:ea typeface="微軟正黑體" panose="020B0604030504040204" pitchFamily="34" charset="-120"/>
            </a:endParaRPr>
          </a:p>
          <a:p>
            <a:pPr lvl="2" fontAlgn="auto">
              <a:lnSpc>
                <a:spcPct val="100000"/>
              </a:lnSpc>
              <a:spcAft>
                <a:spcPts val="0"/>
              </a:spcAft>
              <a:buFont typeface="Wingdings" panose="05000000000000000000" pitchFamily="2" charset="2"/>
              <a:buChar char="Ø"/>
              <a:defRPr/>
            </a:pPr>
            <a:r>
              <a:rPr lang="zh-TW" altLang="zh-TW" sz="1800" dirty="0" smtClean="0">
                <a:latin typeface="微軟正黑體" panose="020B0604030504040204" pitchFamily="34" charset="-120"/>
                <a:ea typeface="微軟正黑體" panose="020B0604030504040204" pitchFamily="34" charset="-120"/>
              </a:rPr>
              <a:t>採</a:t>
            </a:r>
            <a:r>
              <a:rPr lang="zh-TW" altLang="zh-TW" sz="1800" dirty="0">
                <a:latin typeface="微軟正黑體" panose="020B0604030504040204" pitchFamily="34" charset="-120"/>
                <a:ea typeface="微軟正黑體" panose="020B0604030504040204" pitchFamily="34" charset="-120"/>
              </a:rPr>
              <a:t>計學校服務</a:t>
            </a:r>
            <a:r>
              <a:rPr lang="zh-TW" altLang="zh-TW" sz="1800" dirty="0" smtClean="0">
                <a:latin typeface="微軟正黑體" panose="020B0604030504040204" pitchFamily="34" charset="-120"/>
                <a:ea typeface="微軟正黑體" panose="020B0604030504040204" pitchFamily="34" charset="-120"/>
              </a:rPr>
              <a:t>表現</a:t>
            </a:r>
            <a:r>
              <a:rPr lang="zh-TW" altLang="en-US" sz="1800" dirty="0" smtClean="0">
                <a:latin typeface="微軟正黑體" panose="020B0604030504040204" pitchFamily="34" charset="-120"/>
                <a:ea typeface="微軟正黑體" panose="020B0604030504040204" pitchFamily="34" charset="-120"/>
              </a:rPr>
              <a:t>：</a:t>
            </a:r>
            <a:r>
              <a:rPr lang="zh-TW" altLang="zh-TW" sz="1800" dirty="0" smtClean="0">
                <a:latin typeface="微軟正黑體" panose="020B0604030504040204" pitchFamily="34" charset="-120"/>
                <a:ea typeface="微軟正黑體" panose="020B0604030504040204" pitchFamily="34" charset="-120"/>
              </a:rPr>
              <a:t>擔任</a:t>
            </a:r>
            <a:r>
              <a:rPr lang="zh-TW" altLang="zh-TW" sz="1800" dirty="0">
                <a:latin typeface="微軟正黑體" panose="020B0604030504040204" pitchFamily="34" charset="-120"/>
                <a:ea typeface="微軟正黑體" panose="020B0604030504040204" pitchFamily="34" charset="-120"/>
              </a:rPr>
              <a:t>班級幹部、小老師或社團幹部任滿一學期</a:t>
            </a:r>
            <a:r>
              <a:rPr lang="zh-TW" altLang="zh-TW" sz="1800" dirty="0" smtClean="0">
                <a:latin typeface="微軟正黑體" panose="020B0604030504040204" pitchFamily="34" charset="-120"/>
                <a:ea typeface="微軟正黑體" panose="020B0604030504040204" pitchFamily="34" charset="-120"/>
              </a:rPr>
              <a:t>得</a:t>
            </a:r>
            <a:r>
              <a:rPr lang="en-US" altLang="zh-TW" sz="1800" b="1" dirty="0" smtClean="0">
                <a:latin typeface="微軟正黑體" panose="020B0604030504040204" pitchFamily="34" charset="-120"/>
                <a:ea typeface="微軟正黑體" panose="020B0604030504040204" pitchFamily="34" charset="-120"/>
              </a:rPr>
              <a:t>2</a:t>
            </a:r>
            <a:r>
              <a:rPr lang="zh-TW" altLang="zh-TW" sz="1800" b="1" dirty="0" smtClean="0">
                <a:latin typeface="微軟正黑體" panose="020B0604030504040204" pitchFamily="34" charset="-120"/>
                <a:ea typeface="微軟正黑體" panose="020B0604030504040204" pitchFamily="34" charset="-120"/>
              </a:rPr>
              <a:t>分</a:t>
            </a:r>
            <a:r>
              <a:rPr lang="zh-TW" altLang="zh-TW" sz="18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
            </a:r>
            <a:br>
              <a:rPr lang="en-US" altLang="zh-TW" sz="1800" dirty="0" smtClean="0">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同一</a:t>
            </a:r>
            <a:r>
              <a:rPr lang="zh-TW" altLang="zh-TW" sz="1800" dirty="0">
                <a:solidFill>
                  <a:srgbClr val="C00000"/>
                </a:solidFill>
                <a:latin typeface="微軟正黑體" panose="020B0604030504040204" pitchFamily="34" charset="-120"/>
                <a:ea typeface="微軟正黑體" panose="020B0604030504040204" pitchFamily="34" charset="-120"/>
              </a:rPr>
              <a:t>學期同時擔任班級幹部、小老師或社團幹部，仍</a:t>
            </a:r>
            <a:r>
              <a:rPr lang="zh-TW" altLang="zh-TW" sz="1800" dirty="0" smtClean="0">
                <a:solidFill>
                  <a:srgbClr val="C00000"/>
                </a:solidFill>
                <a:latin typeface="微軟正黑體" panose="020B0604030504040204" pitchFamily="34" charset="-120"/>
                <a:ea typeface="微軟正黑體" panose="020B0604030504040204" pitchFamily="34" charset="-120"/>
              </a:rPr>
              <a:t>以</a:t>
            </a:r>
            <a:r>
              <a:rPr lang="en-US" altLang="zh-TW" sz="1800" b="1" dirty="0" smtClean="0">
                <a:solidFill>
                  <a:srgbClr val="C00000"/>
                </a:solidFill>
                <a:latin typeface="微軟正黑體" panose="020B0604030504040204" pitchFamily="34" charset="-120"/>
                <a:ea typeface="微軟正黑體" panose="020B0604030504040204" pitchFamily="34" charset="-120"/>
              </a:rPr>
              <a:t>2</a:t>
            </a:r>
            <a:r>
              <a:rPr lang="zh-TW" altLang="zh-TW" sz="1800" b="1" dirty="0" smtClean="0">
                <a:solidFill>
                  <a:srgbClr val="C00000"/>
                </a:solidFill>
                <a:latin typeface="微軟正黑體" panose="020B0604030504040204" pitchFamily="34" charset="-120"/>
                <a:ea typeface="微軟正黑體" panose="020B0604030504040204" pitchFamily="34" charset="-120"/>
              </a:rPr>
              <a:t>分</a:t>
            </a:r>
            <a:r>
              <a:rPr lang="zh-TW" altLang="zh-TW" sz="1800" dirty="0">
                <a:solidFill>
                  <a:srgbClr val="C00000"/>
                </a:solidFill>
                <a:latin typeface="微軟正黑體" panose="020B0604030504040204" pitchFamily="34" charset="-120"/>
                <a:ea typeface="微軟正黑體" panose="020B0604030504040204" pitchFamily="34" charset="-120"/>
              </a:rPr>
              <a:t>採計</a:t>
            </a:r>
            <a:r>
              <a:rPr lang="zh-TW" altLang="zh-TW" sz="1800" dirty="0" smtClean="0">
                <a:solidFill>
                  <a:srgbClr val="C00000"/>
                </a:solidFill>
                <a:latin typeface="微軟正黑體" panose="020B0604030504040204" pitchFamily="34" charset="-120"/>
                <a:ea typeface="微軟正黑體" panose="020B0604030504040204" pitchFamily="34" charset="-120"/>
              </a:rPr>
              <a:t>。除</a:t>
            </a:r>
            <a:r>
              <a:rPr lang="zh-TW" altLang="zh-TW" sz="1800" dirty="0">
                <a:solidFill>
                  <a:srgbClr val="C00000"/>
                </a:solidFill>
                <a:latin typeface="微軟正黑體" panose="020B0604030504040204" pitchFamily="34" charset="-120"/>
                <a:ea typeface="微軟正黑體" panose="020B0604030504040204" pitchFamily="34" charset="-120"/>
              </a:rPr>
              <a:t>副班長、副社長</a:t>
            </a:r>
            <a:r>
              <a:rPr lang="zh-TW" altLang="zh-TW" sz="1800" dirty="0" smtClean="0">
                <a:solidFill>
                  <a:srgbClr val="C00000"/>
                </a:solidFill>
                <a:latin typeface="微軟正黑體" panose="020B0604030504040204" pitchFamily="34" charset="-120"/>
                <a:ea typeface="微軟正黑體" panose="020B0604030504040204" pitchFamily="34" charset="-120"/>
              </a:rPr>
              <a:t>，</a:t>
            </a:r>
            <a:r>
              <a:rPr lang="en-US" altLang="zh-TW" sz="1800" dirty="0" smtClean="0">
                <a:solidFill>
                  <a:srgbClr val="C00000"/>
                </a:solidFill>
                <a:latin typeface="微軟正黑體" panose="020B0604030504040204" pitchFamily="34" charset="-120"/>
                <a:ea typeface="微軟正黑體" panose="020B0604030504040204" pitchFamily="34" charset="-120"/>
              </a:rPr>
              <a:t/>
            </a:r>
            <a:br>
              <a:rPr lang="en-US" altLang="zh-TW" sz="1800" dirty="0" smtClean="0">
                <a:solidFill>
                  <a:srgbClr val="C00000"/>
                </a:solidFill>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其餘</a:t>
            </a:r>
            <a:r>
              <a:rPr lang="zh-TW" altLang="zh-TW" sz="1800" dirty="0">
                <a:solidFill>
                  <a:srgbClr val="C00000"/>
                </a:solidFill>
                <a:latin typeface="微軟正黑體" panose="020B0604030504040204" pitchFamily="34" charset="-120"/>
                <a:ea typeface="微軟正黑體" panose="020B0604030504040204" pitchFamily="34" charset="-120"/>
              </a:rPr>
              <a:t>副級幹部皆不採計。</a:t>
            </a:r>
          </a:p>
          <a:p>
            <a:pPr lvl="2" fontAlgn="auto">
              <a:lnSpc>
                <a:spcPct val="100000"/>
              </a:lnSpc>
              <a:spcAft>
                <a:spcPts val="0"/>
              </a:spcAft>
              <a:buFont typeface="Wingdings" panose="05000000000000000000" pitchFamily="2" charset="2"/>
              <a:buChar char="Ø"/>
              <a:defRPr/>
            </a:pPr>
            <a:r>
              <a:rPr lang="zh-TW" altLang="zh-TW" sz="1800" dirty="0" smtClean="0">
                <a:latin typeface="微軟正黑體" panose="020B0604030504040204" pitchFamily="34" charset="-120"/>
                <a:ea typeface="微軟正黑體" panose="020B0604030504040204" pitchFamily="34" charset="-120"/>
              </a:rPr>
              <a:t>校外</a:t>
            </a:r>
            <a:r>
              <a:rPr lang="zh-TW" altLang="zh-TW" sz="1800" dirty="0">
                <a:latin typeface="微軟正黑體" panose="020B0604030504040204" pitchFamily="34" charset="-120"/>
                <a:ea typeface="微軟正黑體" panose="020B0604030504040204" pitchFamily="34" charset="-120"/>
              </a:rPr>
              <a:t>服務學習時</a:t>
            </a:r>
            <a:r>
              <a:rPr lang="zh-TW" altLang="zh-TW" sz="1800" dirty="0" smtClean="0">
                <a:latin typeface="微軟正黑體" panose="020B0604030504040204" pitchFamily="34" charset="-120"/>
                <a:ea typeface="微軟正黑體" panose="020B0604030504040204" pitchFamily="34" charset="-120"/>
              </a:rPr>
              <a:t>數</a:t>
            </a:r>
            <a:r>
              <a:rPr lang="zh-TW" altLang="en-US" sz="1800" dirty="0" smtClean="0">
                <a:latin typeface="微軟正黑體" panose="020B0604030504040204" pitchFamily="34" charset="-120"/>
                <a:ea typeface="微軟正黑體" panose="020B0604030504040204" pitchFamily="34" charset="-120"/>
              </a:rPr>
              <a:t>：</a:t>
            </a:r>
            <a:r>
              <a:rPr lang="zh-TW" altLang="zh-TW" sz="1800" dirty="0" smtClean="0">
                <a:latin typeface="微軟正黑體" panose="020B0604030504040204" pitchFamily="34" charset="-120"/>
                <a:ea typeface="微軟正黑體" panose="020B0604030504040204" pitchFamily="34" charset="-120"/>
              </a:rPr>
              <a:t>參加</a:t>
            </a:r>
            <a:r>
              <a:rPr lang="zh-TW" altLang="zh-TW" sz="1800" dirty="0">
                <a:latin typeface="微軟正黑體" panose="020B0604030504040204" pitchFamily="34" charset="-120"/>
                <a:ea typeface="微軟正黑體" panose="020B0604030504040204" pitchFamily="34" charset="-120"/>
              </a:rPr>
              <a:t>校內服務學習課程及活動，或於校外參加志工服務或社區</a:t>
            </a:r>
            <a:r>
              <a:rPr lang="zh-TW" altLang="zh-TW" sz="1800" dirty="0" smtClean="0">
                <a:latin typeface="微軟正黑體" panose="020B0604030504040204" pitchFamily="34" charset="-120"/>
                <a:ea typeface="微軟正黑體" panose="020B0604030504040204" pitchFamily="34" charset="-120"/>
              </a:rPr>
              <a:t>服務</a:t>
            </a:r>
            <a:r>
              <a:rPr lang="en-US" altLang="zh-TW" sz="1800" dirty="0" smtClean="0">
                <a:latin typeface="微軟正黑體" panose="020B0604030504040204" pitchFamily="34" charset="-120"/>
                <a:ea typeface="微軟正黑體" panose="020B0604030504040204" pitchFamily="34" charset="-120"/>
              </a:rPr>
              <a:t/>
            </a:r>
            <a:br>
              <a:rPr lang="en-US" altLang="zh-TW" sz="1800" dirty="0" smtClean="0">
                <a:latin typeface="微軟正黑體" panose="020B0604030504040204" pitchFamily="34" charset="-120"/>
                <a:ea typeface="微軟正黑體" panose="020B0604030504040204" pitchFamily="34" charset="-120"/>
              </a:rPr>
            </a:br>
            <a:r>
              <a:rPr lang="zh-TW" altLang="zh-TW" sz="1800" dirty="0" smtClean="0">
                <a:solidFill>
                  <a:srgbClr val="C00000"/>
                </a:solidFill>
                <a:latin typeface="微軟正黑體" panose="020B0604030504040204" pitchFamily="34" charset="-120"/>
                <a:ea typeface="微軟正黑體" panose="020B0604030504040204" pitchFamily="34" charset="-120"/>
              </a:rPr>
              <a:t>滿</a:t>
            </a:r>
            <a:r>
              <a:rPr lang="en-US" altLang="zh-TW" sz="1800" dirty="0" smtClean="0">
                <a:solidFill>
                  <a:srgbClr val="C00000"/>
                </a:solidFill>
                <a:latin typeface="微軟正黑體" panose="020B0604030504040204" pitchFamily="34" charset="-120"/>
                <a:ea typeface="微軟正黑體" panose="020B0604030504040204" pitchFamily="34" charset="-120"/>
              </a:rPr>
              <a:t>1</a:t>
            </a:r>
            <a:r>
              <a:rPr lang="zh-TW" altLang="zh-TW" sz="1800" dirty="0" smtClean="0">
                <a:solidFill>
                  <a:srgbClr val="C00000"/>
                </a:solidFill>
                <a:latin typeface="微軟正黑體" panose="020B0604030504040204" pitchFamily="34" charset="-120"/>
                <a:ea typeface="微軟正黑體" panose="020B0604030504040204" pitchFamily="34" charset="-120"/>
              </a:rPr>
              <a:t>小時得</a:t>
            </a:r>
            <a:r>
              <a:rPr lang="en-US" altLang="zh-TW" sz="1800" b="1" dirty="0" smtClean="0">
                <a:solidFill>
                  <a:srgbClr val="C00000"/>
                </a:solidFill>
                <a:latin typeface="微軟正黑體" panose="020B0604030504040204" pitchFamily="34" charset="-120"/>
                <a:ea typeface="微軟正黑體" panose="020B0604030504040204" pitchFamily="34" charset="-120"/>
              </a:rPr>
              <a:t>0.25</a:t>
            </a:r>
            <a:r>
              <a:rPr lang="zh-TW" altLang="zh-TW" sz="1800" b="1" dirty="0" smtClean="0">
                <a:solidFill>
                  <a:srgbClr val="C00000"/>
                </a:solidFill>
                <a:latin typeface="微軟正黑體" panose="020B0604030504040204" pitchFamily="34" charset="-120"/>
                <a:ea typeface="微軟正黑體" panose="020B0604030504040204" pitchFamily="34" charset="-120"/>
              </a:rPr>
              <a:t>分</a:t>
            </a:r>
            <a:r>
              <a:rPr lang="zh-TW" altLang="zh-TW" sz="1800" dirty="0" smtClean="0">
                <a:solidFill>
                  <a:srgbClr val="C00000"/>
                </a:solidFill>
                <a:latin typeface="微軟正黑體" panose="020B0604030504040204" pitchFamily="34" charset="-120"/>
                <a:ea typeface="微軟正黑體" panose="020B0604030504040204" pitchFamily="34" charset="-120"/>
              </a:rPr>
              <a:t>。</a:t>
            </a:r>
            <a:endParaRPr lang="en-US" altLang="zh-TW" sz="1800" dirty="0" smtClean="0">
              <a:solidFill>
                <a:srgbClr val="C00000"/>
              </a:solidFill>
              <a:latin typeface="微軟正黑體" panose="020B0604030504040204" pitchFamily="34" charset="-120"/>
              <a:ea typeface="微軟正黑體" panose="020B0604030504040204" pitchFamily="34" charset="-120"/>
            </a:endParaRPr>
          </a:p>
          <a:p>
            <a:pPr lvl="2" fontAlgn="auto">
              <a:lnSpc>
                <a:spcPct val="100000"/>
              </a:lnSpc>
              <a:spcAft>
                <a:spcPts val="0"/>
              </a:spcAft>
              <a:buFont typeface="Wingdings" panose="05000000000000000000" pitchFamily="2" charset="2"/>
              <a:buChar char="Ø"/>
              <a:defRPr/>
            </a:pPr>
            <a:r>
              <a:rPr lang="zh-TW" altLang="en-US" sz="1800" dirty="0" smtClean="0">
                <a:latin typeface="微軟正黑體" panose="020B0604030504040204" pitchFamily="34" charset="-120"/>
                <a:ea typeface="微軟正黑體" panose="020B0604030504040204" pitchFamily="34" charset="-120"/>
              </a:rPr>
              <a:t>相關服務學習應於</a:t>
            </a:r>
            <a:r>
              <a:rPr lang="zh-TW" altLang="en-US" sz="1800" dirty="0" smtClean="0">
                <a:solidFill>
                  <a:srgbClr val="C00000"/>
                </a:solidFill>
                <a:latin typeface="微軟正黑體" panose="020B0604030504040204" pitchFamily="34" charset="-120"/>
                <a:ea typeface="微軟正黑體" panose="020B0604030504040204" pitchFamily="34" charset="-120"/>
              </a:rPr>
              <a:t>國中就學期間且至</a:t>
            </a:r>
            <a:r>
              <a:rPr lang="en-US" altLang="zh-TW" sz="1800" b="1" dirty="0" smtClean="0">
                <a:solidFill>
                  <a:srgbClr val="C00000"/>
                </a:solidFill>
                <a:latin typeface="微軟正黑體" panose="020B0604030504040204" pitchFamily="34" charset="-120"/>
                <a:ea typeface="微軟正黑體" panose="020B0604030504040204" pitchFamily="34" charset="-120"/>
              </a:rPr>
              <a:t>110</a:t>
            </a:r>
            <a:r>
              <a:rPr lang="zh-TW" altLang="en-US" sz="1800" b="1" dirty="0" smtClean="0">
                <a:solidFill>
                  <a:srgbClr val="C00000"/>
                </a:solidFill>
                <a:latin typeface="微軟正黑體" panose="020B0604030504040204" pitchFamily="34" charset="-120"/>
                <a:ea typeface="微軟正黑體" panose="020B0604030504040204" pitchFamily="34" charset="-120"/>
              </a:rPr>
              <a:t>年</a:t>
            </a:r>
            <a:r>
              <a:rPr lang="en-US" altLang="zh-TW" sz="1800" b="1" dirty="0" smtClean="0">
                <a:solidFill>
                  <a:srgbClr val="C00000"/>
                </a:solidFill>
                <a:latin typeface="微軟正黑體" panose="020B0604030504040204" pitchFamily="34" charset="-120"/>
                <a:ea typeface="微軟正黑體" panose="020B0604030504040204" pitchFamily="34" charset="-120"/>
              </a:rPr>
              <a:t>5</a:t>
            </a:r>
            <a:r>
              <a:rPr lang="zh-TW" altLang="en-US" sz="1800" b="1" dirty="0" smtClean="0">
                <a:solidFill>
                  <a:srgbClr val="C00000"/>
                </a:solidFill>
                <a:latin typeface="微軟正黑體" panose="020B0604030504040204" pitchFamily="34" charset="-120"/>
                <a:ea typeface="微軟正黑體" panose="020B0604030504040204" pitchFamily="34" charset="-120"/>
              </a:rPr>
              <a:t>月</a:t>
            </a:r>
            <a:r>
              <a:rPr lang="en-US" altLang="zh-TW" sz="1800" b="1" dirty="0" smtClean="0">
                <a:solidFill>
                  <a:srgbClr val="C00000"/>
                </a:solidFill>
                <a:latin typeface="微軟正黑體" panose="020B0604030504040204" pitchFamily="34" charset="-120"/>
                <a:ea typeface="微軟正黑體" panose="020B0604030504040204" pitchFamily="34" charset="-120"/>
              </a:rPr>
              <a:t>14</a:t>
            </a:r>
            <a:r>
              <a:rPr lang="zh-TW" altLang="en-US" sz="1800" b="1" dirty="0" smtClean="0">
                <a:solidFill>
                  <a:srgbClr val="C00000"/>
                </a:solidFill>
                <a:latin typeface="微軟正黑體" panose="020B0604030504040204" pitchFamily="34" charset="-120"/>
                <a:ea typeface="微軟正黑體" panose="020B0604030504040204" pitchFamily="34" charset="-120"/>
              </a:rPr>
              <a:t>日（星期五）（含）前取得為限</a:t>
            </a:r>
            <a:r>
              <a:rPr lang="zh-TW" altLang="en-US" sz="1800" dirty="0" smtClean="0">
                <a:solidFill>
                  <a:srgbClr val="C00000"/>
                </a:solidFill>
                <a:latin typeface="微軟正黑體" panose="020B0604030504040204" pitchFamily="34" charset="-120"/>
                <a:ea typeface="微軟正黑體" panose="020B0604030504040204" pitchFamily="34" charset="-120"/>
              </a:rPr>
              <a:t>。</a:t>
            </a:r>
            <a:endParaRPr lang="zh-TW" altLang="zh-TW" sz="1800" dirty="0">
              <a:solidFill>
                <a:srgbClr val="C0000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485772" y="1467737"/>
            <a:ext cx="1879600" cy="680720"/>
          </a:xfrm>
          <a:prstGeom prst="rect">
            <a:avLst/>
          </a:prstGeom>
          <a:solidFill>
            <a:schemeClr val="accent2">
              <a:lumMod val="20000"/>
              <a:lumOff val="80000"/>
            </a:schemeClr>
          </a:solidFill>
          <a:ln>
            <a:noFill/>
          </a:ln>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zh-TW" altLang="zh-TW" sz="24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競</a:t>
            </a:r>
            <a:r>
              <a:rPr lang="zh-TW" altLang="en-US" sz="24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zh-TW" sz="24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賽</a:t>
            </a:r>
            <a:endParaRPr lang="zh-TW" altLang="en-US" sz="2400" b="1" dirty="0">
              <a:solidFill>
                <a:schemeClr val="accent5">
                  <a:lumMod val="50000"/>
                </a:schemeClr>
              </a:solidFill>
              <a:effectLst>
                <a:outerShdw blurRad="38100" dist="38100" dir="2700000" algn="tl">
                  <a:srgbClr val="000000">
                    <a:alpha val="43137"/>
                  </a:srgbClr>
                </a:outerShdw>
              </a:effectLst>
            </a:endParaRPr>
          </a:p>
        </p:txBody>
      </p:sp>
      <p:sp>
        <p:nvSpPr>
          <p:cNvPr id="8" name="矩形 7"/>
          <p:cNvSpPr/>
          <p:nvPr/>
        </p:nvSpPr>
        <p:spPr>
          <a:xfrm>
            <a:off x="3365372" y="1467737"/>
            <a:ext cx="1924473" cy="680720"/>
          </a:xfrm>
          <a:prstGeom prst="rect">
            <a:avLst/>
          </a:prstGeom>
          <a:solidFill>
            <a:schemeClr val="accent5">
              <a:lumMod val="20000"/>
              <a:lumOff val="80000"/>
            </a:schemeClr>
          </a:solidFill>
          <a:ln>
            <a:noFill/>
          </a:ln>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zh-TW" altLang="zh-TW" sz="2400" b="1" dirty="0">
                <a:solidFill>
                  <a:schemeClr val="accent5">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服務學習</a:t>
            </a:r>
            <a:endParaRPr lang="zh-TW" altLang="en-US" sz="2400" b="1" dirty="0">
              <a:solidFill>
                <a:schemeClr val="accent5">
                  <a:lumMod val="50000"/>
                </a:schemeClr>
              </a:solidFill>
              <a:effectLst>
                <a:outerShdw blurRad="38100" dist="38100" dir="2700000" algn="tl">
                  <a:srgbClr val="000000">
                    <a:alpha val="43137"/>
                  </a:srgbClr>
                </a:outerShdw>
              </a:effectLst>
            </a:endParaRPr>
          </a:p>
        </p:txBody>
      </p:sp>
      <p:sp>
        <p:nvSpPr>
          <p:cNvPr id="14"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25</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圖片 4"/>
          <p:cNvPicPr>
            <a:picLocks noChangeAspect="1"/>
          </p:cNvPicPr>
          <p:nvPr/>
        </p:nvPicPr>
        <p:blipFill rotWithShape="1">
          <a:blip r:embed="rId2" cstate="print">
            <a:extLst>
              <a:ext uri="{28A0092B-C50C-407E-A947-70E740481C1C}">
                <a14:useLocalDpi xmlns:a14="http://schemas.microsoft.com/office/drawing/2010/main" val="0"/>
              </a:ext>
            </a:extLst>
          </a:blip>
          <a:srcRect l="249" r="249"/>
          <a:stretch/>
        </p:blipFill>
        <p:spPr>
          <a:xfrm>
            <a:off x="0" y="0"/>
            <a:ext cx="12192000" cy="6845259"/>
          </a:xfrm>
          <a:prstGeom prst="rect">
            <a:avLst/>
          </a:prstGeom>
        </p:spPr>
      </p:pic>
    </p:spTree>
    <p:extLst>
      <p:ext uri="{BB962C8B-B14F-4D97-AF65-F5344CB8AC3E}">
        <p14:creationId xmlns:p14="http://schemas.microsoft.com/office/powerpoint/2010/main" val="398437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31775" y="569913"/>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4100" b="1" dirty="0">
                <a:solidFill>
                  <a:srgbClr val="002060"/>
                </a:solidFill>
                <a:latin typeface="微軟正黑體" panose="020B0604030504040204" pitchFamily="34" charset="-120"/>
                <a:ea typeface="微軟正黑體" panose="020B0604030504040204" pitchFamily="34" charset="-120"/>
              </a:rPr>
              <a:t>成績</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採計與</a:t>
            </a:r>
            <a:r>
              <a:rPr lang="zh-TW" altLang="en-US" sz="4100" b="1" dirty="0" smtClean="0">
                <a:solidFill>
                  <a:srgbClr val="002060"/>
                </a:solidFill>
                <a:latin typeface="微軟正黑體" panose="020B0604030504040204" pitchFamily="34" charset="-120"/>
                <a:ea typeface="微軟正黑體" panose="020B0604030504040204" pitchFamily="34" charset="-120"/>
                <a:cs typeface="+mj-cs"/>
              </a:rPr>
              <a:t>計算</a:t>
            </a:r>
            <a:r>
              <a:rPr lang="zh-TW" altLang="en-US" sz="4400" b="1" dirty="0">
                <a:solidFill>
                  <a:srgbClr val="002060"/>
                </a:solidFill>
                <a:latin typeface="微軟正黑體" panose="020B0604030504040204" pitchFamily="34" charset="-120"/>
                <a:ea typeface="微軟正黑體" panose="020B0604030504040204" pitchFamily="34" charset="-120"/>
              </a:rPr>
              <a:t>－</a:t>
            </a:r>
            <a:r>
              <a:rPr lang="zh-TW" altLang="en-US" sz="3700" b="1" dirty="0" smtClean="0">
                <a:solidFill>
                  <a:srgbClr val="002060"/>
                </a:solidFill>
                <a:latin typeface="微軟正黑體" panose="020B0604030504040204" pitchFamily="34" charset="-120"/>
                <a:ea typeface="微軟正黑體" panose="020B0604030504040204" pitchFamily="34" charset="-120"/>
              </a:rPr>
              <a:t>多元</a:t>
            </a:r>
            <a:r>
              <a:rPr lang="zh-TW" altLang="en-US" sz="3700" b="1" dirty="0">
                <a:solidFill>
                  <a:srgbClr val="002060"/>
                </a:solidFill>
                <a:latin typeface="微軟正黑體" panose="020B0604030504040204" pitchFamily="34" charset="-120"/>
                <a:ea typeface="微軟正黑體" panose="020B0604030504040204" pitchFamily="34" charset="-120"/>
              </a:rPr>
              <a:t>學習表現</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a:t>
            </a:r>
            <a:r>
              <a:rPr lang="en-US" altLang="zh-TW" sz="3700" b="1" dirty="0">
                <a:solidFill>
                  <a:srgbClr val="002060"/>
                </a:solidFill>
                <a:latin typeface="微軟正黑體" panose="020B0604030504040204" pitchFamily="34" charset="-120"/>
                <a:ea typeface="微軟正黑體" panose="020B0604030504040204" pitchFamily="34" charset="-120"/>
                <a:cs typeface="+mj-cs"/>
              </a:rPr>
              <a:t>4/</a:t>
            </a:r>
            <a:r>
              <a:rPr lang="en-US" altLang="zh-TW" sz="3700" b="1" dirty="0">
                <a:solidFill>
                  <a:srgbClr val="002060"/>
                </a:solidFill>
                <a:latin typeface="微軟正黑體" panose="020B0604030504040204" pitchFamily="34" charset="-120"/>
                <a:ea typeface="微軟正黑體" panose="020B0604030504040204" pitchFamily="34" charset="-120"/>
              </a:rPr>
              <a:t>6</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a:t>
            </a:r>
          </a:p>
        </p:txBody>
      </p:sp>
      <p:graphicFrame>
        <p:nvGraphicFramePr>
          <p:cNvPr id="7" name="表格 6"/>
          <p:cNvGraphicFramePr>
            <a:graphicFrameLocks noGrp="1"/>
          </p:cNvGraphicFramePr>
          <p:nvPr>
            <p:extLst>
              <p:ext uri="{D42A27DB-BD31-4B8C-83A1-F6EECF244321}">
                <p14:modId xmlns:p14="http://schemas.microsoft.com/office/powerpoint/2010/main" val="603738020"/>
              </p:ext>
            </p:extLst>
          </p:nvPr>
        </p:nvGraphicFramePr>
        <p:xfrm>
          <a:off x="151390" y="1433513"/>
          <a:ext cx="11923710" cy="4974184"/>
        </p:xfrm>
        <a:graphic>
          <a:graphicData uri="http://schemas.openxmlformats.org/drawingml/2006/table">
            <a:tbl>
              <a:tblPr firstRow="1" bandRow="1">
                <a:tableStyleId>{5DA37D80-6434-44D0-A028-1B22A696006F}</a:tableStyleId>
              </a:tblPr>
              <a:tblGrid>
                <a:gridCol w="1350228">
                  <a:extLst>
                    <a:ext uri="{9D8B030D-6E8A-4147-A177-3AD203B41FA5}">
                      <a16:colId xmlns:a16="http://schemas.microsoft.com/office/drawing/2014/main" val="20000"/>
                    </a:ext>
                  </a:extLst>
                </a:gridCol>
                <a:gridCol w="1145952">
                  <a:extLst>
                    <a:ext uri="{9D8B030D-6E8A-4147-A177-3AD203B41FA5}">
                      <a16:colId xmlns:a16="http://schemas.microsoft.com/office/drawing/2014/main" val="20001"/>
                    </a:ext>
                  </a:extLst>
                </a:gridCol>
                <a:gridCol w="473533">
                  <a:extLst>
                    <a:ext uri="{9D8B030D-6E8A-4147-A177-3AD203B41FA5}">
                      <a16:colId xmlns:a16="http://schemas.microsoft.com/office/drawing/2014/main" val="20002"/>
                    </a:ext>
                  </a:extLst>
                </a:gridCol>
                <a:gridCol w="662947">
                  <a:extLst>
                    <a:ext uri="{9D8B030D-6E8A-4147-A177-3AD203B41FA5}">
                      <a16:colId xmlns:a16="http://schemas.microsoft.com/office/drawing/2014/main" val="20003"/>
                    </a:ext>
                  </a:extLst>
                </a:gridCol>
                <a:gridCol w="340944">
                  <a:extLst>
                    <a:ext uri="{9D8B030D-6E8A-4147-A177-3AD203B41FA5}">
                      <a16:colId xmlns:a16="http://schemas.microsoft.com/office/drawing/2014/main" val="20004"/>
                    </a:ext>
                  </a:extLst>
                </a:gridCol>
                <a:gridCol w="686759">
                  <a:extLst>
                    <a:ext uri="{9D8B030D-6E8A-4147-A177-3AD203B41FA5}">
                      <a16:colId xmlns:a16="http://schemas.microsoft.com/office/drawing/2014/main" val="20005"/>
                    </a:ext>
                  </a:extLst>
                </a:gridCol>
                <a:gridCol w="1265253">
                  <a:extLst>
                    <a:ext uri="{9D8B030D-6E8A-4147-A177-3AD203B41FA5}">
                      <a16:colId xmlns:a16="http://schemas.microsoft.com/office/drawing/2014/main" val="20006"/>
                    </a:ext>
                  </a:extLst>
                </a:gridCol>
                <a:gridCol w="633483">
                  <a:extLst>
                    <a:ext uri="{9D8B030D-6E8A-4147-A177-3AD203B41FA5}">
                      <a16:colId xmlns:a16="http://schemas.microsoft.com/office/drawing/2014/main" val="20007"/>
                    </a:ext>
                  </a:extLst>
                </a:gridCol>
                <a:gridCol w="426181">
                  <a:extLst>
                    <a:ext uri="{9D8B030D-6E8A-4147-A177-3AD203B41FA5}">
                      <a16:colId xmlns:a16="http://schemas.microsoft.com/office/drawing/2014/main" val="20008"/>
                    </a:ext>
                  </a:extLst>
                </a:gridCol>
                <a:gridCol w="1117540">
                  <a:extLst>
                    <a:ext uri="{9D8B030D-6E8A-4147-A177-3AD203B41FA5}">
                      <a16:colId xmlns:a16="http://schemas.microsoft.com/office/drawing/2014/main" val="20009"/>
                    </a:ext>
                  </a:extLst>
                </a:gridCol>
                <a:gridCol w="1289418">
                  <a:extLst>
                    <a:ext uri="{9D8B030D-6E8A-4147-A177-3AD203B41FA5}">
                      <a16:colId xmlns:a16="http://schemas.microsoft.com/office/drawing/2014/main" val="20010"/>
                    </a:ext>
                  </a:extLst>
                </a:gridCol>
                <a:gridCol w="2531472">
                  <a:extLst>
                    <a:ext uri="{9D8B030D-6E8A-4147-A177-3AD203B41FA5}">
                      <a16:colId xmlns:a16="http://schemas.microsoft.com/office/drawing/2014/main" val="20011"/>
                    </a:ext>
                  </a:extLst>
                </a:gridCol>
              </a:tblGrid>
              <a:tr h="430232">
                <a:tc>
                  <a:txBody>
                    <a:bodyPr/>
                    <a:lstStyle/>
                    <a:p>
                      <a:pPr algn="ctr"/>
                      <a:r>
                        <a:rPr lang="zh-TW" altLang="en-US" sz="2200" b="1" dirty="0" smtClean="0">
                          <a:latin typeface="微軟正黑體" pitchFamily="34" charset="-120"/>
                          <a:ea typeface="微軟正黑體" pitchFamily="34" charset="-120"/>
                        </a:rPr>
                        <a:t>分項目</a:t>
                      </a:r>
                      <a:endParaRPr lang="zh-TW" altLang="en-US" sz="2200" b="1" dirty="0">
                        <a:latin typeface="微軟正黑體" pitchFamily="34" charset="-120"/>
                        <a:ea typeface="微軟正黑體" pitchFamily="34" charset="-120"/>
                      </a:endParaRPr>
                    </a:p>
                  </a:txBody>
                  <a:tcPr marL="91445" marR="91445" marT="45713" marB="45713">
                    <a:solidFill>
                      <a:schemeClr val="accent2">
                        <a:lumMod val="40000"/>
                        <a:lumOff val="60000"/>
                      </a:schemeClr>
                    </a:solidFill>
                  </a:tcPr>
                </a:tc>
                <a:tc gridSpan="11">
                  <a:txBody>
                    <a:bodyPr/>
                    <a:lstStyle/>
                    <a:p>
                      <a:pPr algn="ctr"/>
                      <a:r>
                        <a:rPr lang="zh-TW" altLang="en-US" sz="2200" b="1" dirty="0" smtClean="0">
                          <a:latin typeface="微軟正黑體" pitchFamily="34" charset="-120"/>
                          <a:ea typeface="微軟正黑體" pitchFamily="34" charset="-120"/>
                        </a:rPr>
                        <a:t>積分採計原則</a:t>
                      </a:r>
                      <a:endParaRPr lang="zh-TW" altLang="en-US" sz="2200" b="1" dirty="0">
                        <a:latin typeface="微軟正黑體" pitchFamily="34" charset="-120"/>
                        <a:ea typeface="微軟正黑體" pitchFamily="34" charset="-120"/>
                      </a:endParaRPr>
                    </a:p>
                  </a:txBody>
                  <a:tcPr marL="91445" marR="91445" marT="45713" marB="45713">
                    <a:solidFill>
                      <a:schemeClr val="accent2">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68770">
                <a:tc rowSpan="6">
                  <a:txBody>
                    <a:bodyPr/>
                    <a:lstStyle/>
                    <a:p>
                      <a:pPr algn="ctr"/>
                      <a:r>
                        <a:rPr lang="zh-TW" altLang="en-US" sz="1800" b="1" dirty="0" smtClean="0">
                          <a:latin typeface="微軟正黑體" pitchFamily="34" charset="-120"/>
                          <a:ea typeface="微軟正黑體" pitchFamily="34" charset="-120"/>
                        </a:rPr>
                        <a:t>競　　賽</a:t>
                      </a:r>
                      <a:endParaRPr lang="zh-TW" altLang="en-US" sz="1800" b="1" dirty="0">
                        <a:latin typeface="微軟正黑體" pitchFamily="34" charset="-120"/>
                        <a:ea typeface="微軟正黑體" pitchFamily="34" charset="-120"/>
                      </a:endParaRPr>
                    </a:p>
                  </a:txBody>
                  <a:tcPr marL="91445" marR="91445" marT="45713" marB="45713" anchor="ctr">
                    <a:solidFill>
                      <a:schemeClr val="accent2">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國內競賽</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800" b="1" dirty="0" smtClean="0">
                          <a:latin typeface="微軟正黑體" pitchFamily="34" charset="-120"/>
                          <a:ea typeface="微軟正黑體" pitchFamily="34" charset="-120"/>
                        </a:rPr>
                        <a:t>區域及縣市競賽</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dirty="0" smtClean="0">
                          <a:latin typeface="微軟正黑體" pitchFamily="34" charset="-120"/>
                          <a:ea typeface="微軟正黑體" pitchFamily="34" charset="-120"/>
                        </a:rPr>
                        <a:t>同學年度同項競賽擇優</a:t>
                      </a:r>
                      <a:r>
                        <a:rPr lang="en-US" altLang="zh-TW" sz="1600" b="1" dirty="0" smtClean="0">
                          <a:latin typeface="微軟正黑體" pitchFamily="34" charset="-120"/>
                          <a:ea typeface="微軟正黑體" pitchFamily="34" charset="-120"/>
                        </a:rPr>
                        <a:t>1</a:t>
                      </a:r>
                      <a:r>
                        <a:rPr lang="zh-TW" altLang="en-US" sz="1600" b="1" dirty="0" smtClean="0">
                          <a:latin typeface="微軟正黑體" pitchFamily="34" charset="-120"/>
                          <a:ea typeface="微軟正黑體" pitchFamily="34" charset="-120"/>
                        </a:rPr>
                        <a:t>次採計。</a:t>
                      </a:r>
                      <a:endParaRPr lang="en-US" altLang="zh-TW" sz="1600" b="1" dirty="0" smtClean="0">
                        <a:latin typeface="微軟正黑體" pitchFamily="34" charset="-120"/>
                        <a:ea typeface="微軟正黑體"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dirty="0" smtClean="0">
                          <a:latin typeface="微軟正黑體" pitchFamily="34" charset="-120"/>
                          <a:ea typeface="微軟正黑體" pitchFamily="34" charset="-120"/>
                        </a:rPr>
                        <a:t>參賽者</a:t>
                      </a:r>
                      <a:r>
                        <a:rPr lang="en-US" altLang="zh-TW" sz="1600" b="1" dirty="0" smtClean="0">
                          <a:latin typeface="微軟正黑體" pitchFamily="34" charset="-120"/>
                          <a:ea typeface="微軟正黑體" pitchFamily="34" charset="-120"/>
                        </a:rPr>
                        <a:t>4</a:t>
                      </a:r>
                      <a:r>
                        <a:rPr lang="zh-TW" altLang="en-US" sz="1600" b="1" dirty="0" smtClean="0">
                          <a:latin typeface="微軟正黑體" pitchFamily="34" charset="-120"/>
                          <a:ea typeface="微軟正黑體" pitchFamily="34" charset="-120"/>
                        </a:rPr>
                        <a:t>人以上為團體。團體賽依個人賽積分折半計算。</a:t>
                      </a:r>
                      <a:endParaRPr lang="en-US" altLang="zh-TW" sz="1600" b="1" dirty="0" smtClean="0">
                        <a:latin typeface="微軟正黑體" pitchFamily="34" charset="-120"/>
                        <a:ea typeface="微軟正黑體"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kern="1200" dirty="0" smtClean="0">
                          <a:solidFill>
                            <a:schemeClr val="tx1"/>
                          </a:solidFill>
                          <a:latin typeface="微軟正黑體" pitchFamily="34" charset="-120"/>
                          <a:ea typeface="微軟正黑體" pitchFamily="34" charset="-120"/>
                          <a:cs typeface="+mn-cs"/>
                        </a:rPr>
                        <a:t>區域及縣市競賽以縣市政府主辦者為限，獲獎證明之落款人在縣市須為縣市長，在直轄市須為市長或其所屬一級機關首長。</a:t>
                      </a:r>
                      <a:endParaRPr lang="en-US" altLang="zh-TW" sz="1600" b="1" kern="1200" dirty="0" smtClean="0">
                        <a:solidFill>
                          <a:schemeClr val="tx1"/>
                        </a:solidFill>
                        <a:latin typeface="微軟正黑體" pitchFamily="34" charset="-120"/>
                        <a:ea typeface="微軟正黑體" pitchFamily="34" charset="-120"/>
                        <a:cs typeface="+mn-cs"/>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600" b="1" dirty="0" smtClean="0">
                          <a:latin typeface="微軟正黑體" pitchFamily="34" charset="-120"/>
                          <a:ea typeface="微軟正黑體" pitchFamily="34" charset="-120"/>
                        </a:rPr>
                        <a:t>競賽採計範圍以</a:t>
                      </a:r>
                      <a:r>
                        <a:rPr lang="zh-TW" altLang="en-US" sz="1600" b="1" dirty="0" smtClean="0">
                          <a:solidFill>
                            <a:srgbClr val="C00000"/>
                          </a:solidFill>
                          <a:latin typeface="微軟正黑體" pitchFamily="34" charset="-120"/>
                          <a:ea typeface="微軟正黑體" pitchFamily="34" charset="-120"/>
                        </a:rPr>
                        <a:t>國中就學期間至</a:t>
                      </a:r>
                      <a:r>
                        <a:rPr lang="en-US" altLang="zh-TW" sz="1600" b="1" dirty="0" smtClean="0">
                          <a:solidFill>
                            <a:srgbClr val="C00000"/>
                          </a:solidFill>
                          <a:latin typeface="微軟正黑體" pitchFamily="34" charset="-120"/>
                          <a:ea typeface="微軟正黑體" pitchFamily="34" charset="-120"/>
                        </a:rPr>
                        <a:t>110</a:t>
                      </a:r>
                      <a:r>
                        <a:rPr lang="zh-TW" altLang="en-US" sz="1600" b="1" dirty="0" smtClean="0">
                          <a:solidFill>
                            <a:srgbClr val="C00000"/>
                          </a:solidFill>
                          <a:latin typeface="微軟正黑體" pitchFamily="34" charset="-120"/>
                          <a:ea typeface="微軟正黑體" pitchFamily="34" charset="-120"/>
                        </a:rPr>
                        <a:t>年</a:t>
                      </a:r>
                      <a:r>
                        <a:rPr lang="en-US" altLang="zh-TW" sz="1600" b="1" dirty="0" smtClean="0">
                          <a:solidFill>
                            <a:srgbClr val="C00000"/>
                          </a:solidFill>
                          <a:latin typeface="微軟正黑體" pitchFamily="34" charset="-120"/>
                          <a:ea typeface="微軟正黑體" pitchFamily="34" charset="-120"/>
                        </a:rPr>
                        <a:t>5</a:t>
                      </a:r>
                      <a:r>
                        <a:rPr lang="zh-TW" altLang="en-US" sz="1600" b="1" dirty="0" smtClean="0">
                          <a:solidFill>
                            <a:srgbClr val="C00000"/>
                          </a:solidFill>
                          <a:latin typeface="微軟正黑體" pitchFamily="34" charset="-120"/>
                          <a:ea typeface="微軟正黑體" pitchFamily="34" charset="-120"/>
                        </a:rPr>
                        <a:t>月</a:t>
                      </a:r>
                      <a:r>
                        <a:rPr lang="en-US" altLang="zh-TW" sz="1600" b="1" dirty="0" smtClean="0">
                          <a:solidFill>
                            <a:srgbClr val="C00000"/>
                          </a:solidFill>
                          <a:latin typeface="微軟正黑體" pitchFamily="34" charset="-120"/>
                          <a:ea typeface="微軟正黑體" pitchFamily="34" charset="-120"/>
                        </a:rPr>
                        <a:t>14</a:t>
                      </a:r>
                      <a:r>
                        <a:rPr lang="zh-TW" altLang="en-US" sz="1600" b="1" dirty="0" smtClean="0">
                          <a:solidFill>
                            <a:srgbClr val="C00000"/>
                          </a:solidFill>
                          <a:latin typeface="微軟正黑體" pitchFamily="34" charset="-120"/>
                          <a:ea typeface="微軟正黑體" pitchFamily="34" charset="-120"/>
                        </a:rPr>
                        <a:t>日</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含</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前</a:t>
                      </a:r>
                      <a:r>
                        <a:rPr lang="zh-TW" altLang="en-US" sz="1600" b="1" dirty="0" smtClean="0">
                          <a:latin typeface="微軟正黑體" pitchFamily="34" charset="-120"/>
                          <a:ea typeface="微軟正黑體" pitchFamily="34" charset="-120"/>
                        </a:rPr>
                        <a:t>取得為限。</a:t>
                      </a:r>
                      <a:endParaRPr lang="zh-TW" altLang="en-US" sz="1600" b="1" dirty="0">
                        <a:latin typeface="微軟正黑體" pitchFamily="34" charset="-120"/>
                        <a:ea typeface="微軟正黑體" pitchFamily="34" charset="-120"/>
                      </a:endParaRPr>
                    </a:p>
                  </a:txBody>
                  <a:tcPr marL="91445" marR="91445" marT="45713" marB="45713" anchor="ctr">
                    <a:noFill/>
                  </a:tcPr>
                </a:tc>
                <a:extLst>
                  <a:ext uri="{0D108BD9-81ED-4DB2-BD59-A6C34878D82A}">
                    <a16:rowId xmlns:a16="http://schemas.microsoft.com/office/drawing/2014/main" val="10001"/>
                  </a:ext>
                </a:extLst>
              </a:tr>
              <a:tr h="368770">
                <a:tc vMerge="1">
                  <a:txBody>
                    <a:bodyPr/>
                    <a:lstStyle/>
                    <a:p>
                      <a:pPr algn="ctr"/>
                      <a:endParaRPr lang="zh-TW" altLang="en-US" dirty="0"/>
                    </a:p>
                  </a:txBody>
                  <a:tcPr anchor="ctr"/>
                </a:tc>
                <a:tc>
                  <a:txBody>
                    <a:bodyPr/>
                    <a:lstStyle/>
                    <a:p>
                      <a:pPr algn="ctr"/>
                      <a:r>
                        <a:rPr lang="zh-TW" altLang="en-US" sz="1800" b="1" dirty="0" smtClean="0">
                          <a:latin typeface="微軟正黑體" pitchFamily="34" charset="-120"/>
                          <a:ea typeface="微軟正黑體" pitchFamily="34" charset="-120"/>
                        </a:rPr>
                        <a:t>第一名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gridSpan="2">
                  <a:txBody>
                    <a:bodyPr/>
                    <a:lstStyle/>
                    <a:p>
                      <a:pPr algn="ctr"/>
                      <a:r>
                        <a:rPr lang="zh-TW" altLang="en-US" sz="1800" b="1" dirty="0" smtClean="0">
                          <a:latin typeface="微軟正黑體" pitchFamily="34" charset="-120"/>
                          <a:ea typeface="微軟正黑體" pitchFamily="34" charset="-120"/>
                        </a:rPr>
                        <a:t>第二名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hMerge="1">
                  <a:txBody>
                    <a:bodyPr/>
                    <a:lstStyle/>
                    <a:p>
                      <a:endParaRPr lang="zh-TW" altLang="en-US"/>
                    </a:p>
                  </a:txBody>
                  <a:tcPr/>
                </a:tc>
                <a:tc gridSpan="2">
                  <a:txBody>
                    <a:bodyPr/>
                    <a:lstStyle/>
                    <a:p>
                      <a:pPr algn="ctr"/>
                      <a:r>
                        <a:rPr lang="zh-TW" altLang="en-US" sz="1800" b="1" dirty="0" smtClean="0">
                          <a:latin typeface="微軟正黑體" pitchFamily="34" charset="-120"/>
                          <a:ea typeface="微軟正黑體" pitchFamily="34" charset="-120"/>
                        </a:rPr>
                        <a:t>第三名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hMerge="1">
                  <a:txBody>
                    <a:bodyPr/>
                    <a:lstStyle/>
                    <a:p>
                      <a:endParaRPr lang="zh-TW" altLang="en-US"/>
                    </a:p>
                  </a:txBody>
                  <a:tcPr/>
                </a:tc>
                <a:tc>
                  <a:txBody>
                    <a:bodyPr/>
                    <a:lstStyle/>
                    <a:p>
                      <a:pPr algn="ctr"/>
                      <a:r>
                        <a:rPr lang="zh-TW" altLang="en-US" sz="1600" b="1" dirty="0" smtClean="0">
                          <a:latin typeface="微軟正黑體" pitchFamily="34" charset="-120"/>
                          <a:ea typeface="微軟正黑體" pitchFamily="34" charset="-120"/>
                        </a:rPr>
                        <a:t>第四～六名</a:t>
                      </a:r>
                      <a:endParaRPr lang="zh-TW" altLang="en-US" sz="16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gridSpan="2">
                  <a:txBody>
                    <a:bodyPr/>
                    <a:lstStyle/>
                    <a:p>
                      <a:pPr algn="ctr"/>
                      <a:r>
                        <a:rPr lang="zh-TW" altLang="en-US" sz="1800" b="1" dirty="0" smtClean="0">
                          <a:latin typeface="微軟正黑體" pitchFamily="34" charset="-120"/>
                          <a:ea typeface="微軟正黑體" pitchFamily="34" charset="-120"/>
                        </a:rPr>
                        <a:t>第一名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hMerge="1">
                  <a:txBody>
                    <a:bodyPr/>
                    <a:lstStyle/>
                    <a:p>
                      <a:endParaRPr lang="zh-TW" altLang="en-US"/>
                    </a:p>
                  </a:txBody>
                  <a:tcPr/>
                </a:tc>
                <a:tc>
                  <a:txBody>
                    <a:bodyPr/>
                    <a:lstStyle/>
                    <a:p>
                      <a:pPr algn="ctr"/>
                      <a:r>
                        <a:rPr lang="zh-TW" altLang="en-US" sz="1800" b="1" dirty="0" smtClean="0">
                          <a:latin typeface="微軟正黑體" pitchFamily="34" charset="-120"/>
                          <a:ea typeface="微軟正黑體" pitchFamily="34" charset="-120"/>
                        </a:rPr>
                        <a:t>第二名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a:txBody>
                    <a:bodyPr/>
                    <a:lstStyle/>
                    <a:p>
                      <a:pPr algn="ctr"/>
                      <a:r>
                        <a:rPr lang="zh-TW" altLang="en-US" sz="1800" b="1" dirty="0" smtClean="0">
                          <a:latin typeface="微軟正黑體" pitchFamily="34" charset="-120"/>
                          <a:ea typeface="微軟正黑體" pitchFamily="34" charset="-120"/>
                        </a:rPr>
                        <a:t>第三名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vMerge="1">
                  <a:txBody>
                    <a:bodyPr/>
                    <a:lstStyle/>
                    <a:p>
                      <a:endParaRPr lang="zh-TW" altLang="en-US"/>
                    </a:p>
                  </a:txBody>
                  <a:tcPr/>
                </a:tc>
                <a:extLst>
                  <a:ext uri="{0D108BD9-81ED-4DB2-BD59-A6C34878D82A}">
                    <a16:rowId xmlns:a16="http://schemas.microsoft.com/office/drawing/2014/main" val="10002"/>
                  </a:ext>
                </a:extLst>
              </a:tr>
              <a:tr h="368770">
                <a:tc vMerge="1">
                  <a:txBody>
                    <a:bodyPr/>
                    <a:lstStyle/>
                    <a:p>
                      <a:endParaRPr lang="zh-TW" altLang="en-US"/>
                    </a:p>
                  </a:txBody>
                  <a:tcPr/>
                </a:tc>
                <a:tc>
                  <a:txBody>
                    <a:bodyPr/>
                    <a:lstStyle/>
                    <a:p>
                      <a:pPr algn="ctr"/>
                      <a:r>
                        <a:rPr lang="en-US" altLang="zh-TW" sz="1800" b="1" dirty="0" smtClean="0">
                          <a:solidFill>
                            <a:srgbClr val="C00000"/>
                          </a:solidFill>
                          <a:latin typeface="微軟正黑體" pitchFamily="34" charset="-120"/>
                          <a:ea typeface="微軟正黑體" pitchFamily="34" charset="-120"/>
                        </a:rPr>
                        <a:t>6</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gridSpan="2">
                  <a:txBody>
                    <a:bodyPr/>
                    <a:lstStyle/>
                    <a:p>
                      <a:pPr algn="ctr"/>
                      <a:r>
                        <a:rPr lang="en-US" altLang="zh-TW" sz="1800" b="1" dirty="0" smtClean="0">
                          <a:solidFill>
                            <a:srgbClr val="C00000"/>
                          </a:solidFill>
                          <a:latin typeface="微軟正黑體" pitchFamily="34" charset="-120"/>
                          <a:ea typeface="微軟正黑體" pitchFamily="34" charset="-120"/>
                        </a:rPr>
                        <a:t>5</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hMerge="1">
                  <a:txBody>
                    <a:bodyPr/>
                    <a:lstStyle/>
                    <a:p>
                      <a:endParaRPr lang="zh-TW" altLang="en-US"/>
                    </a:p>
                  </a:txBody>
                  <a:tcPr/>
                </a:tc>
                <a:tc gridSpan="2">
                  <a:txBody>
                    <a:bodyPr/>
                    <a:lstStyle/>
                    <a:p>
                      <a:pPr algn="ctr"/>
                      <a:r>
                        <a:rPr lang="en-US" altLang="zh-TW" sz="1800" b="1" dirty="0" smtClean="0">
                          <a:solidFill>
                            <a:srgbClr val="C00000"/>
                          </a:solidFill>
                          <a:latin typeface="微軟正黑體" pitchFamily="34" charset="-120"/>
                          <a:ea typeface="微軟正黑體" pitchFamily="34" charset="-120"/>
                        </a:rPr>
                        <a:t>4</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hMerge="1">
                  <a:txBody>
                    <a:bodyPr/>
                    <a:lstStyle/>
                    <a:p>
                      <a:endParaRPr lang="zh-TW" altLang="en-US"/>
                    </a:p>
                  </a:txBody>
                  <a:tcPr/>
                </a:tc>
                <a:tc>
                  <a:txBody>
                    <a:bodyPr/>
                    <a:lstStyle/>
                    <a:p>
                      <a:pPr algn="ctr"/>
                      <a:r>
                        <a:rPr lang="en-US" altLang="zh-TW" sz="1800" b="1" dirty="0" smtClean="0">
                          <a:solidFill>
                            <a:srgbClr val="C00000"/>
                          </a:solidFill>
                          <a:latin typeface="微軟正黑體" pitchFamily="34" charset="-120"/>
                          <a:ea typeface="微軟正黑體" pitchFamily="34" charset="-120"/>
                        </a:rPr>
                        <a:t>3</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gridSpan="2">
                  <a:txBody>
                    <a:bodyPr/>
                    <a:lstStyle/>
                    <a:p>
                      <a:pPr algn="ctr"/>
                      <a:r>
                        <a:rPr lang="en-US" altLang="zh-TW" sz="1800" b="1" dirty="0" smtClean="0">
                          <a:solidFill>
                            <a:srgbClr val="C00000"/>
                          </a:solidFill>
                          <a:latin typeface="微軟正黑體" pitchFamily="34" charset="-120"/>
                          <a:ea typeface="微軟正黑體" pitchFamily="34" charset="-120"/>
                        </a:rPr>
                        <a:t>3</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hMerge="1">
                  <a:txBody>
                    <a:bodyPr/>
                    <a:lstStyle/>
                    <a:p>
                      <a:endParaRPr lang="zh-TW" altLang="en-US"/>
                    </a:p>
                  </a:txBody>
                  <a:tcPr/>
                </a:tc>
                <a:tc>
                  <a:txBody>
                    <a:bodyPr/>
                    <a:lstStyle/>
                    <a:p>
                      <a:pPr algn="ctr"/>
                      <a:r>
                        <a:rPr lang="en-US" altLang="zh-TW" sz="1800" b="1" dirty="0" smtClean="0">
                          <a:solidFill>
                            <a:srgbClr val="C00000"/>
                          </a:solidFill>
                          <a:latin typeface="微軟正黑體" pitchFamily="34" charset="-120"/>
                          <a:ea typeface="微軟正黑體" pitchFamily="34" charset="-120"/>
                        </a:rPr>
                        <a:t>2</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a:txBody>
                    <a:bodyPr/>
                    <a:lstStyle/>
                    <a:p>
                      <a:pPr algn="ctr"/>
                      <a:r>
                        <a:rPr lang="en-US" altLang="zh-TW" sz="1800" b="1" dirty="0" smtClean="0">
                          <a:solidFill>
                            <a:srgbClr val="C00000"/>
                          </a:solidFill>
                          <a:latin typeface="微軟正黑體" pitchFamily="34" charset="-120"/>
                          <a:ea typeface="微軟正黑體" pitchFamily="34" charset="-120"/>
                        </a:rPr>
                        <a:t>1</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oFill/>
                  </a:tcPr>
                </a:tc>
                <a:tc vMerge="1">
                  <a:txBody>
                    <a:bodyPr/>
                    <a:lstStyle/>
                    <a:p>
                      <a:endParaRPr lang="zh-TW" altLang="en-US"/>
                    </a:p>
                  </a:txBody>
                  <a:tcPr/>
                </a:tc>
                <a:extLst>
                  <a:ext uri="{0D108BD9-81ED-4DB2-BD59-A6C34878D82A}">
                    <a16:rowId xmlns:a16="http://schemas.microsoft.com/office/drawing/2014/main" val="10003"/>
                  </a:ext>
                </a:extLst>
              </a:tr>
              <a:tr h="501693">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國際科技展覽及國際運動會</a:t>
                      </a:r>
                      <a:endParaRPr lang="zh-TW" altLang="en-US" sz="1800" b="1" dirty="0">
                        <a:latin typeface="微軟正黑體" pitchFamily="34" charset="-120"/>
                        <a:ea typeface="微軟正黑體" pitchFamily="34" charset="-120"/>
                      </a:endParaRPr>
                    </a:p>
                  </a:txBody>
                  <a:tcPr marL="91445" marR="91445" marT="45713" marB="45713"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368770">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latin typeface="微軟正黑體" pitchFamily="34" charset="-120"/>
                          <a:ea typeface="微軟正黑體" pitchFamily="34" charset="-120"/>
                        </a:rPr>
                        <a:t>第一名</a:t>
                      </a:r>
                      <a:endParaRPr lang="zh-TW" altLang="en-US" sz="1800" b="1" dirty="0">
                        <a:latin typeface="微軟正黑體" pitchFamily="34" charset="-120"/>
                        <a:ea typeface="微軟正黑體" pitchFamily="34" charset="-120"/>
                      </a:endParaRPr>
                    </a:p>
                  </a:txBody>
                  <a:tcPr marL="91445" marR="91445" marT="45713" marB="45713">
                    <a:lnR w="12700" cap="flat" cmpd="sng" algn="ctr">
                      <a:solidFill>
                        <a:schemeClr val="accent2">
                          <a:lumMod val="60000"/>
                          <a:lumOff val="40000"/>
                        </a:schemeClr>
                      </a:solidFill>
                      <a:prstDash val="solid"/>
                      <a:round/>
                      <a:headEnd type="none" w="med" len="med"/>
                      <a:tailEnd type="none" w="med" len="med"/>
                    </a:ln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800" b="1" dirty="0" smtClean="0">
                          <a:latin typeface="微軟正黑體" pitchFamily="34" charset="-120"/>
                          <a:ea typeface="微軟正黑體" pitchFamily="34" charset="-120"/>
                        </a:rPr>
                        <a:t>第二名</a:t>
                      </a:r>
                      <a:endParaRPr lang="zh-TW" altLang="en-US" sz="1800" b="1" dirty="0">
                        <a:latin typeface="微軟正黑體" pitchFamily="34" charset="-120"/>
                        <a:ea typeface="微軟正黑體" pitchFamily="34" charset="-120"/>
                      </a:endParaRPr>
                    </a:p>
                  </a:txBody>
                  <a:tcPr marL="91445" marR="91445" marT="45713" marB="45713">
                    <a:lnL w="12700" cap="flat" cmpd="sng" algn="ctr">
                      <a:solidFill>
                        <a:schemeClr val="accent2">
                          <a:lumMod val="60000"/>
                          <a:lumOff val="40000"/>
                        </a:schemeClr>
                      </a:solidFill>
                      <a:prstDash val="solid"/>
                      <a:round/>
                      <a:headEnd type="none" w="med" len="med"/>
                      <a:tailEnd type="none" w="med" len="med"/>
                    </a:lnL>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800" b="1" dirty="0" smtClean="0">
                          <a:latin typeface="微軟正黑體" pitchFamily="34" charset="-120"/>
                          <a:ea typeface="微軟正黑體" pitchFamily="34" charset="-120"/>
                        </a:rPr>
                        <a:t>第三名</a:t>
                      </a:r>
                      <a:endParaRPr lang="zh-TW" altLang="en-US" sz="1800" b="1" dirty="0">
                        <a:latin typeface="微軟正黑體" pitchFamily="34" charset="-120"/>
                        <a:ea typeface="微軟正黑體" pitchFamily="34" charset="-120"/>
                      </a:endParaRPr>
                    </a:p>
                  </a:txBody>
                  <a:tcPr marL="91445" marR="91445" marT="45713" marB="45713">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1644706">
                <a:tc vMerge="1">
                  <a:txBody>
                    <a:bodyPr/>
                    <a:lstStyle/>
                    <a:p>
                      <a:pPr algn="ctr"/>
                      <a:endParaRPr lang="zh-TW" altLang="en-US" dirty="0"/>
                    </a:p>
                  </a:txBody>
                  <a:tcPr anchor="ctr"/>
                </a:tc>
                <a:tc gridSpan="4">
                  <a:txBody>
                    <a:bodyPr/>
                    <a:lstStyle/>
                    <a:p>
                      <a:pPr algn="ctr"/>
                      <a:r>
                        <a:rPr lang="en-US" altLang="zh-TW" sz="1800" b="1" dirty="0" smtClean="0">
                          <a:solidFill>
                            <a:srgbClr val="C00000"/>
                          </a:solidFill>
                          <a:latin typeface="微軟正黑體" pitchFamily="34" charset="-120"/>
                          <a:ea typeface="微軟正黑體" pitchFamily="34" charset="-120"/>
                        </a:rPr>
                        <a:t>7</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chor="ctr">
                    <a:lnR w="12700" cap="flat" cmpd="sng" algn="ctr">
                      <a:solidFill>
                        <a:schemeClr val="accent2">
                          <a:lumMod val="60000"/>
                          <a:lumOff val="40000"/>
                        </a:schemeClr>
                      </a:solidFill>
                      <a:prstDash val="solid"/>
                      <a:round/>
                      <a:headEnd type="none" w="med" len="med"/>
                      <a:tailEnd type="none" w="med" len="med"/>
                    </a:lnR>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800" b="1" dirty="0" smtClean="0">
                          <a:solidFill>
                            <a:srgbClr val="C00000"/>
                          </a:solidFill>
                          <a:latin typeface="微軟正黑體" pitchFamily="34" charset="-120"/>
                          <a:ea typeface="微軟正黑體" pitchFamily="34" charset="-120"/>
                        </a:rPr>
                        <a:t>6</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chor="ctr">
                    <a:lnL w="12700" cap="flat" cmpd="sng" algn="ctr">
                      <a:solidFill>
                        <a:schemeClr val="accent2">
                          <a:lumMod val="60000"/>
                          <a:lumOff val="40000"/>
                        </a:schemeClr>
                      </a:solidFill>
                      <a:prstDash val="solid"/>
                      <a:round/>
                      <a:headEnd type="none" w="med" len="med"/>
                      <a:tailEnd type="none" w="med" len="med"/>
                    </a:lnL>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800" b="1" dirty="0" smtClean="0">
                          <a:solidFill>
                            <a:srgbClr val="C00000"/>
                          </a:solidFill>
                          <a:latin typeface="微軟正黑體" pitchFamily="34" charset="-120"/>
                          <a:ea typeface="微軟正黑體" pitchFamily="34" charset="-120"/>
                        </a:rPr>
                        <a:t>5</a:t>
                      </a:r>
                      <a:r>
                        <a:rPr lang="zh-TW" altLang="en-US" sz="1800" b="1" dirty="0" smtClean="0">
                          <a:solidFill>
                            <a:srgbClr val="C00000"/>
                          </a:solidFill>
                          <a:latin typeface="微軟正黑體" pitchFamily="34" charset="-120"/>
                          <a:ea typeface="微軟正黑體" pitchFamily="34" charset="-120"/>
                        </a:rPr>
                        <a:t>分</a:t>
                      </a:r>
                      <a:endParaRPr lang="zh-TW" altLang="en-US" sz="1800" b="1" dirty="0">
                        <a:solidFill>
                          <a:srgbClr val="C00000"/>
                        </a:solidFill>
                        <a:latin typeface="微軟正黑體" pitchFamily="34" charset="-120"/>
                        <a:ea typeface="微軟正黑體" pitchFamily="34" charset="-120"/>
                      </a:endParaRPr>
                    </a:p>
                  </a:txBody>
                  <a:tcPr marL="91445" marR="91445" marT="45713" marB="45713" anchor="ct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460963">
                <a:tc rowSpan="2">
                  <a:txBody>
                    <a:bodyPr/>
                    <a:lstStyle/>
                    <a:p>
                      <a:pPr algn="ctr"/>
                      <a:r>
                        <a:rPr lang="zh-TW" altLang="en-US" sz="1800" b="1" dirty="0" smtClean="0">
                          <a:latin typeface="微軟正黑體" pitchFamily="34" charset="-120"/>
                          <a:ea typeface="微軟正黑體" pitchFamily="34" charset="-120"/>
                        </a:rPr>
                        <a:t>服務學習</a:t>
                      </a:r>
                      <a:endParaRPr lang="en-US" altLang="zh-TW" sz="1800" b="1" dirty="0" smtClean="0">
                        <a:latin typeface="微軟正黑體" pitchFamily="34" charset="-120"/>
                        <a:ea typeface="微軟正黑體" pitchFamily="34" charset="-120"/>
                      </a:endParaRPr>
                    </a:p>
                  </a:txBody>
                  <a:tcPr marL="91445" marR="91445" marT="45713" marB="45713" anchor="ctr">
                    <a:solidFill>
                      <a:schemeClr val="accent2">
                        <a:lumMod val="40000"/>
                        <a:lumOff val="60000"/>
                      </a:schemeClr>
                    </a:solidFill>
                  </a:tcPr>
                </a:tc>
                <a:tc gridSpan="2">
                  <a:txBody>
                    <a:bodyPr/>
                    <a:lstStyle/>
                    <a:p>
                      <a:pPr algn="ctr"/>
                      <a:r>
                        <a:rPr lang="zh-TW" altLang="en-US" sz="1800" b="1" dirty="0" smtClean="0">
                          <a:latin typeface="微軟正黑體" pitchFamily="34" charset="-120"/>
                          <a:ea typeface="微軟正黑體" pitchFamily="34" charset="-120"/>
                        </a:rPr>
                        <a:t>學校服務表現</a:t>
                      </a:r>
                      <a:endParaRPr lang="zh-TW" altLang="en-US" sz="1800" b="1" dirty="0">
                        <a:latin typeface="微軟正黑體" pitchFamily="34" charset="-120"/>
                        <a:ea typeface="微軟正黑體" pitchFamily="34" charset="-120"/>
                      </a:endParaRPr>
                    </a:p>
                  </a:txBody>
                  <a:tcPr marL="91445" marR="91445" marT="45713" marB="45713" anchor="ctr">
                    <a:solidFill>
                      <a:schemeClr val="accent2">
                        <a:lumMod val="20000"/>
                        <a:lumOff val="80000"/>
                      </a:schemeClr>
                    </a:solidFill>
                  </a:tcPr>
                </a:tc>
                <a:tc hMerge="1">
                  <a:txBody>
                    <a:bodyPr/>
                    <a:lstStyle/>
                    <a:p>
                      <a:endParaRPr lang="zh-TW" altLang="en-US"/>
                    </a:p>
                  </a:txBody>
                  <a:tcPr/>
                </a:tc>
                <a:tc gridSpan="8">
                  <a:txBody>
                    <a:bodyPr/>
                    <a:lstStyle/>
                    <a:p>
                      <a:r>
                        <a:rPr lang="zh-TW" altLang="en-US" sz="1600" b="1" dirty="0" smtClean="0">
                          <a:latin typeface="微軟正黑體" pitchFamily="34" charset="-120"/>
                          <a:ea typeface="微軟正黑體" pitchFamily="34" charset="-120"/>
                        </a:rPr>
                        <a:t>班級幹部、小老師或社團幹部任滿一學期得</a:t>
                      </a:r>
                      <a:r>
                        <a:rPr lang="en-US" altLang="zh-TW" sz="1600" b="1" dirty="0" smtClean="0">
                          <a:latin typeface="微軟正黑體" pitchFamily="34" charset="-120"/>
                          <a:ea typeface="微軟正黑體" pitchFamily="34" charset="-120"/>
                        </a:rPr>
                        <a:t>2</a:t>
                      </a:r>
                      <a:r>
                        <a:rPr lang="zh-TW" altLang="en-US" sz="1600" b="1" dirty="0" smtClean="0">
                          <a:latin typeface="微軟正黑體" pitchFamily="34" charset="-120"/>
                          <a:ea typeface="微軟正黑體" pitchFamily="34" charset="-120"/>
                        </a:rPr>
                        <a:t>分，</a:t>
                      </a:r>
                      <a:r>
                        <a:rPr lang="zh-TW" altLang="en-US" sz="1600" b="1" dirty="0" smtClean="0">
                          <a:solidFill>
                            <a:srgbClr val="C00000"/>
                          </a:solidFill>
                          <a:latin typeface="微軟正黑體" pitchFamily="34" charset="-120"/>
                          <a:ea typeface="微軟正黑體" pitchFamily="34" charset="-120"/>
                        </a:rPr>
                        <a:t>每學期至多</a:t>
                      </a:r>
                      <a:r>
                        <a:rPr lang="en-US" altLang="zh-TW" sz="1600" b="1" dirty="0" smtClean="0">
                          <a:solidFill>
                            <a:srgbClr val="C00000"/>
                          </a:solidFill>
                          <a:latin typeface="微軟正黑體" pitchFamily="34" charset="-120"/>
                          <a:ea typeface="微軟正黑體" pitchFamily="34" charset="-120"/>
                        </a:rPr>
                        <a:t>2</a:t>
                      </a:r>
                      <a:r>
                        <a:rPr lang="zh-TW" altLang="en-US" sz="1600" b="1" dirty="0" smtClean="0">
                          <a:solidFill>
                            <a:srgbClr val="C00000"/>
                          </a:solidFill>
                          <a:latin typeface="微軟正黑體" pitchFamily="34" charset="-120"/>
                          <a:ea typeface="微軟正黑體" pitchFamily="34" charset="-120"/>
                        </a:rPr>
                        <a:t>分</a:t>
                      </a:r>
                      <a:endParaRPr lang="zh-TW" altLang="en-US" sz="1600" b="1" dirty="0">
                        <a:latin typeface="微軟正黑體" pitchFamily="34" charset="-120"/>
                        <a:ea typeface="微軟正黑體" pitchFamily="34" charset="-120"/>
                      </a:endParaRPr>
                    </a:p>
                  </a:txBody>
                  <a:tcPr marL="91445" marR="91445" marT="45713" marB="45713" anchor="ctr">
                    <a:noFill/>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600" b="1" kern="1200" dirty="0" smtClean="0">
                          <a:solidFill>
                            <a:schemeClr val="tx1"/>
                          </a:solidFill>
                          <a:latin typeface="微軟正黑體" pitchFamily="34" charset="-120"/>
                          <a:ea typeface="微軟正黑體" pitchFamily="34" charset="-120"/>
                          <a:cs typeface="+mn-cs"/>
                        </a:rPr>
                        <a:t>採計至</a:t>
                      </a:r>
                      <a:r>
                        <a:rPr lang="en-US" altLang="zh-TW" sz="1600" b="1" kern="1200" dirty="0" smtClean="0">
                          <a:solidFill>
                            <a:srgbClr val="C00000"/>
                          </a:solidFill>
                          <a:latin typeface="微軟正黑體" pitchFamily="34" charset="-120"/>
                          <a:ea typeface="微軟正黑體" pitchFamily="34" charset="-120"/>
                          <a:cs typeface="+mn-cs"/>
                        </a:rPr>
                        <a:t>110</a:t>
                      </a:r>
                      <a:r>
                        <a:rPr lang="zh-TW" altLang="en-US" sz="1600" b="1" kern="1200" dirty="0" smtClean="0">
                          <a:solidFill>
                            <a:srgbClr val="C00000"/>
                          </a:solidFill>
                          <a:latin typeface="微軟正黑體" pitchFamily="34" charset="-120"/>
                          <a:ea typeface="微軟正黑體" pitchFamily="34" charset="-120"/>
                          <a:cs typeface="+mn-cs"/>
                        </a:rPr>
                        <a:t>年</a:t>
                      </a:r>
                      <a:r>
                        <a:rPr lang="en-US" altLang="zh-TW" sz="1600" b="1" kern="1200" dirty="0" smtClean="0">
                          <a:solidFill>
                            <a:srgbClr val="C00000"/>
                          </a:solidFill>
                          <a:latin typeface="微軟正黑體" pitchFamily="34" charset="-120"/>
                          <a:ea typeface="微軟正黑體" pitchFamily="34" charset="-120"/>
                          <a:cs typeface="+mn-cs"/>
                        </a:rPr>
                        <a:t>5</a:t>
                      </a:r>
                      <a:r>
                        <a:rPr lang="zh-TW" altLang="en-US" sz="1600" b="1" kern="1200" dirty="0" smtClean="0">
                          <a:solidFill>
                            <a:srgbClr val="C00000"/>
                          </a:solidFill>
                          <a:latin typeface="微軟正黑體" pitchFamily="34" charset="-120"/>
                          <a:ea typeface="微軟正黑體" pitchFamily="34" charset="-120"/>
                          <a:cs typeface="+mn-cs"/>
                        </a:rPr>
                        <a:t>月</a:t>
                      </a:r>
                      <a:r>
                        <a:rPr lang="en-US" altLang="zh-TW" sz="1600" b="1" kern="1200" dirty="0" smtClean="0">
                          <a:solidFill>
                            <a:srgbClr val="C00000"/>
                          </a:solidFill>
                          <a:latin typeface="微軟正黑體" pitchFamily="34" charset="-120"/>
                          <a:ea typeface="微軟正黑體" pitchFamily="34" charset="-120"/>
                          <a:cs typeface="+mn-cs"/>
                        </a:rPr>
                        <a:t>14</a:t>
                      </a:r>
                      <a:r>
                        <a:rPr lang="zh-TW" altLang="en-US" sz="1600" b="1" kern="1200" dirty="0" smtClean="0">
                          <a:solidFill>
                            <a:srgbClr val="C00000"/>
                          </a:solidFill>
                          <a:latin typeface="微軟正黑體" pitchFamily="34" charset="-120"/>
                          <a:ea typeface="微軟正黑體" pitchFamily="34" charset="-120"/>
                          <a:cs typeface="+mn-cs"/>
                        </a:rPr>
                        <a:t>日</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含</a:t>
                      </a:r>
                      <a:r>
                        <a:rPr lang="en-US" altLang="zh-TW" sz="1600" b="1" dirty="0" smtClean="0">
                          <a:solidFill>
                            <a:srgbClr val="C00000"/>
                          </a:solidFill>
                          <a:latin typeface="微軟正黑體" pitchFamily="34" charset="-120"/>
                          <a:ea typeface="微軟正黑體" pitchFamily="34" charset="-120"/>
                        </a:rPr>
                        <a:t>)</a:t>
                      </a:r>
                      <a:r>
                        <a:rPr lang="zh-TW" altLang="en-US" sz="1600" b="1" dirty="0" smtClean="0">
                          <a:solidFill>
                            <a:srgbClr val="C00000"/>
                          </a:solidFill>
                          <a:latin typeface="微軟正黑體" pitchFamily="34" charset="-120"/>
                          <a:ea typeface="微軟正黑體" pitchFamily="34" charset="-120"/>
                        </a:rPr>
                        <a:t>前</a:t>
                      </a:r>
                      <a:r>
                        <a:rPr lang="zh-TW" altLang="en-US" sz="1600" b="1" dirty="0" smtClean="0">
                          <a:latin typeface="微軟正黑體" pitchFamily="34" charset="-120"/>
                          <a:ea typeface="微軟正黑體" pitchFamily="34" charset="-120"/>
                        </a:rPr>
                        <a:t>取得</a:t>
                      </a:r>
                      <a:r>
                        <a:rPr lang="zh-TW" altLang="en-US" sz="1600" b="1" kern="1200" dirty="0" smtClean="0">
                          <a:solidFill>
                            <a:schemeClr val="tx1"/>
                          </a:solidFill>
                          <a:latin typeface="微軟正黑體" pitchFamily="34" charset="-120"/>
                          <a:ea typeface="微軟正黑體" pitchFamily="34" charset="-120"/>
                          <a:cs typeface="+mn-cs"/>
                        </a:rPr>
                        <a:t>。</a:t>
                      </a:r>
                      <a:endParaRPr lang="zh-TW" altLang="en-US" sz="1600" b="1" kern="1200" dirty="0">
                        <a:solidFill>
                          <a:schemeClr val="tx1"/>
                        </a:solidFill>
                        <a:latin typeface="微軟正黑體" pitchFamily="34" charset="-120"/>
                        <a:ea typeface="微軟正黑體" pitchFamily="34" charset="-120"/>
                        <a:cs typeface="+mn-cs"/>
                      </a:endParaRPr>
                    </a:p>
                  </a:txBody>
                  <a:tcPr marL="91445" marR="91445" marT="45713" marB="45713" anchor="ctr">
                    <a:noFill/>
                  </a:tcPr>
                </a:tc>
                <a:extLst>
                  <a:ext uri="{0D108BD9-81ED-4DB2-BD59-A6C34878D82A}">
                    <a16:rowId xmlns:a16="http://schemas.microsoft.com/office/drawing/2014/main" val="10007"/>
                  </a:ext>
                </a:extLst>
              </a:tr>
              <a:tr h="460963">
                <a:tc vMerge="1">
                  <a:txBody>
                    <a:bodyPr/>
                    <a:lstStyle/>
                    <a:p>
                      <a:endParaRPr lang="zh-TW" altLang="en-US" dirty="0"/>
                    </a:p>
                  </a:txBody>
                  <a:tcPr/>
                </a:tc>
                <a:tc gridSpan="2">
                  <a:txBody>
                    <a:bodyPr/>
                    <a:lstStyle/>
                    <a:p>
                      <a:pPr algn="ctr"/>
                      <a:r>
                        <a:rPr lang="zh-TW" altLang="en-US" sz="1800" b="1" dirty="0" smtClean="0">
                          <a:latin typeface="微軟正黑體" pitchFamily="34" charset="-120"/>
                          <a:ea typeface="微軟正黑體" pitchFamily="34" charset="-120"/>
                        </a:rPr>
                        <a:t>服務學習時數</a:t>
                      </a:r>
                      <a:endParaRPr lang="zh-TW" altLang="en-US" sz="1800" b="1" dirty="0">
                        <a:latin typeface="微軟正黑體" pitchFamily="34" charset="-120"/>
                        <a:ea typeface="微軟正黑體" pitchFamily="34" charset="-120"/>
                      </a:endParaRPr>
                    </a:p>
                  </a:txBody>
                  <a:tcPr marL="91445" marR="91445" marT="45713" marB="45713" anchor="ctr">
                    <a:solidFill>
                      <a:schemeClr val="accent2">
                        <a:lumMod val="20000"/>
                        <a:lumOff val="80000"/>
                      </a:schemeClr>
                    </a:solidFill>
                  </a:tcPr>
                </a:tc>
                <a:tc hMerge="1">
                  <a:txBody>
                    <a:bodyPr/>
                    <a:lstStyle/>
                    <a:p>
                      <a:endParaRPr lang="zh-TW" altLang="en-US"/>
                    </a:p>
                  </a:txBody>
                  <a:tcPr/>
                </a:tc>
                <a:tc gridSpan="8">
                  <a:txBody>
                    <a:bodyPr/>
                    <a:lstStyle/>
                    <a:p>
                      <a:pPr marL="0" algn="l" defTabSz="914400" rtl="0" eaLnBrk="1" latinLnBrk="0" hangingPunct="1"/>
                      <a:r>
                        <a:rPr lang="zh-TW" altLang="en-US" sz="1600" b="1" kern="1200" dirty="0" smtClean="0">
                          <a:solidFill>
                            <a:schemeClr val="tx1"/>
                          </a:solidFill>
                          <a:latin typeface="微軟正黑體" pitchFamily="34" charset="-120"/>
                          <a:ea typeface="微軟正黑體" pitchFamily="34" charset="-120"/>
                          <a:cs typeface="+mn-cs"/>
                        </a:rPr>
                        <a:t>參加校內或校外（須服務證明）志工或社區服務，</a:t>
                      </a:r>
                      <a:r>
                        <a:rPr lang="zh-TW" altLang="en-US" sz="1600" b="1" kern="1200" dirty="0" smtClean="0">
                          <a:solidFill>
                            <a:srgbClr val="C00000"/>
                          </a:solidFill>
                          <a:latin typeface="微軟正黑體" pitchFamily="34" charset="-120"/>
                          <a:ea typeface="微軟正黑體" pitchFamily="34" charset="-120"/>
                          <a:cs typeface="+mn-cs"/>
                        </a:rPr>
                        <a:t>累積</a:t>
                      </a:r>
                      <a:r>
                        <a:rPr lang="en-US" altLang="zh-TW" sz="1600" b="1" kern="1200" dirty="0" smtClean="0">
                          <a:solidFill>
                            <a:srgbClr val="C00000"/>
                          </a:solidFill>
                          <a:latin typeface="微軟正黑體" pitchFamily="34" charset="-120"/>
                          <a:ea typeface="微軟正黑體" pitchFamily="34" charset="-120"/>
                          <a:cs typeface="+mn-cs"/>
                        </a:rPr>
                        <a:t>1</a:t>
                      </a:r>
                      <a:r>
                        <a:rPr lang="zh-TW" altLang="en-US" sz="1600" b="1" kern="1200" dirty="0" smtClean="0">
                          <a:solidFill>
                            <a:srgbClr val="C00000"/>
                          </a:solidFill>
                          <a:latin typeface="微軟正黑體" pitchFamily="34" charset="-120"/>
                          <a:ea typeface="微軟正黑體" pitchFamily="34" charset="-120"/>
                          <a:cs typeface="+mn-cs"/>
                        </a:rPr>
                        <a:t>小時得</a:t>
                      </a:r>
                      <a:r>
                        <a:rPr lang="en-US" altLang="zh-TW" sz="1600" b="1" kern="1200" dirty="0" smtClean="0">
                          <a:solidFill>
                            <a:srgbClr val="C00000"/>
                          </a:solidFill>
                          <a:latin typeface="微軟正黑體" pitchFamily="34" charset="-120"/>
                          <a:ea typeface="微軟正黑體" pitchFamily="34" charset="-120"/>
                          <a:cs typeface="+mn-cs"/>
                        </a:rPr>
                        <a:t>0.25</a:t>
                      </a:r>
                      <a:r>
                        <a:rPr lang="zh-TW" altLang="en-US" sz="1600" b="1" kern="1200" dirty="0" smtClean="0">
                          <a:solidFill>
                            <a:srgbClr val="C00000"/>
                          </a:solidFill>
                          <a:latin typeface="微軟正黑體" pitchFamily="34" charset="-120"/>
                          <a:ea typeface="微軟正黑體" pitchFamily="34" charset="-120"/>
                          <a:cs typeface="+mn-cs"/>
                        </a:rPr>
                        <a:t>分</a:t>
                      </a:r>
                      <a:r>
                        <a:rPr lang="zh-TW" altLang="en-US" sz="1600" b="1" kern="1200" dirty="0" smtClean="0">
                          <a:solidFill>
                            <a:schemeClr val="tx1"/>
                          </a:solidFill>
                          <a:latin typeface="微軟正黑體" pitchFamily="34" charset="-120"/>
                          <a:ea typeface="微軟正黑體" pitchFamily="34" charset="-120"/>
                          <a:cs typeface="+mn-cs"/>
                        </a:rPr>
                        <a:t>。</a:t>
                      </a:r>
                      <a:endParaRPr lang="zh-TW" altLang="en-US" sz="1600" b="1" kern="1200" dirty="0">
                        <a:solidFill>
                          <a:schemeClr val="tx1"/>
                        </a:solidFill>
                        <a:latin typeface="微軟正黑體" pitchFamily="34" charset="-120"/>
                        <a:ea typeface="微軟正黑體" pitchFamily="34" charset="-120"/>
                        <a:cs typeface="+mn-cs"/>
                      </a:endParaRPr>
                    </a:p>
                  </a:txBody>
                  <a:tcPr marL="91445" marR="91445" marT="45713" marB="45713" anchor="ct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pic>
        <p:nvPicPr>
          <p:cNvPr id="55357" name="Picture 2" descr="http://image.cache.storm.mg/styles/smg-800xauto-er/s3/media/image/2015/08/28/20150828-065240_U1004_M83588_5407.jpg?itok=n1PIEmXn"/>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9925050" y="0"/>
            <a:ext cx="226695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27</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63" b="587"/>
          <a:stretch/>
        </p:blipFill>
        <p:spPr>
          <a:xfrm>
            <a:off x="-1" y="0"/>
            <a:ext cx="12230563" cy="6858000"/>
          </a:xfrm>
        </p:spPr>
      </p:pic>
    </p:spTree>
    <p:extLst>
      <p:ext uri="{BB962C8B-B14F-4D97-AF65-F5344CB8AC3E}">
        <p14:creationId xmlns:p14="http://schemas.microsoft.com/office/powerpoint/2010/main" val="2875135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39950" y="2413000"/>
            <a:ext cx="10052050" cy="1304925"/>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1054099" y="1384085"/>
            <a:ext cx="10791059" cy="4938234"/>
          </a:xfrm>
        </p:spPr>
        <p:txBody>
          <a:bodyPr rtlCol="0">
            <a:noAutofit/>
          </a:bodyPr>
          <a:lstStyle/>
          <a:p>
            <a:pPr fontAlgn="auto">
              <a:lnSpc>
                <a:spcPct val="100000"/>
              </a:lnSpc>
              <a:spcAft>
                <a:spcPts val="0"/>
              </a:spcAft>
              <a:buFont typeface="Wingdings" panose="05000000000000000000" pitchFamily="2" charset="2"/>
              <a:buChar char="l"/>
              <a:defRPr/>
            </a:pPr>
            <a:r>
              <a:rPr lang="zh-TW" altLang="zh-TW" b="1" dirty="0" smtClean="0">
                <a:solidFill>
                  <a:srgbClr val="0033CC"/>
                </a:solidFill>
                <a:latin typeface="微軟正黑體" panose="020B0604030504040204" pitchFamily="34" charset="-120"/>
                <a:ea typeface="微軟正黑體" panose="020B0604030504040204" pitchFamily="34" charset="-120"/>
              </a:rPr>
              <a:t>國中</a:t>
            </a:r>
            <a:r>
              <a:rPr lang="zh-TW" altLang="zh-TW" b="1" dirty="0">
                <a:solidFill>
                  <a:srgbClr val="0033CC"/>
                </a:solidFill>
                <a:latin typeface="微軟正黑體" panose="020B0604030504040204" pitchFamily="34" charset="-120"/>
                <a:ea typeface="微軟正黑體" panose="020B0604030504040204" pitchFamily="34" charset="-120"/>
              </a:rPr>
              <a:t>教育</a:t>
            </a:r>
            <a:r>
              <a:rPr lang="zh-TW" altLang="zh-TW" b="1" dirty="0" smtClean="0">
                <a:solidFill>
                  <a:srgbClr val="0033CC"/>
                </a:solidFill>
                <a:latin typeface="微軟正黑體" panose="020B0604030504040204" pitchFamily="34" charset="-120"/>
                <a:ea typeface="微軟正黑體" panose="020B0604030504040204" pitchFamily="34" charset="-120"/>
              </a:rPr>
              <a:t>會考</a:t>
            </a:r>
            <a:r>
              <a:rPr lang="zh-TW" altLang="en-US" b="1" dirty="0" smtClean="0">
                <a:solidFill>
                  <a:srgbClr val="0033CC"/>
                </a:solidFill>
                <a:latin typeface="微軟正黑體" panose="020B0604030504040204" pitchFamily="34" charset="-120"/>
                <a:ea typeface="微軟正黑體" panose="020B0604030504040204" pitchFamily="34" charset="-120"/>
              </a:rPr>
              <a:t>（上限</a:t>
            </a:r>
            <a:r>
              <a:rPr lang="en-US" altLang="zh-TW" b="1" dirty="0" smtClean="0">
                <a:solidFill>
                  <a:srgbClr val="0033CC"/>
                </a:solidFill>
                <a:latin typeface="微軟正黑體" panose="020B0604030504040204" pitchFamily="34" charset="-120"/>
                <a:ea typeface="微軟正黑體" panose="020B0604030504040204" pitchFamily="34" charset="-120"/>
              </a:rPr>
              <a:t>32</a:t>
            </a:r>
            <a:r>
              <a:rPr lang="zh-TW" altLang="en-US" b="1" dirty="0" smtClean="0">
                <a:solidFill>
                  <a:srgbClr val="0033CC"/>
                </a:solidFill>
                <a:latin typeface="微軟正黑體" panose="020B0604030504040204" pitchFamily="34" charset="-120"/>
                <a:ea typeface="微軟正黑體" panose="020B0604030504040204" pitchFamily="34" charset="-120"/>
              </a:rPr>
              <a:t>分</a:t>
            </a:r>
            <a:r>
              <a:rPr lang="zh-TW" altLang="en-US" b="1" dirty="0">
                <a:solidFill>
                  <a:srgbClr val="0033CC"/>
                </a:solidFill>
                <a:latin typeface="微軟正黑體" panose="020B0604030504040204" pitchFamily="34" charset="-120"/>
                <a:ea typeface="微軟正黑體" panose="020B0604030504040204" pitchFamily="34" charset="-120"/>
              </a:rPr>
              <a:t>）</a:t>
            </a:r>
            <a:endParaRPr lang="en-US" altLang="zh-TW"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1200"/>
              </a:spcBef>
              <a:spcAft>
                <a:spcPts val="1200"/>
              </a:spcAft>
              <a:buFont typeface="Wingdings" panose="05000000000000000000" pitchFamily="2" charset="2"/>
              <a:buChar char="Ø"/>
              <a:defRPr/>
            </a:pPr>
            <a:r>
              <a:rPr lang="zh-TW" altLang="en-US" sz="2400" b="1" dirty="0" smtClean="0">
                <a:solidFill>
                  <a:schemeClr val="accent6">
                    <a:lumMod val="50000"/>
                  </a:schemeClr>
                </a:solidFill>
                <a:latin typeface="微軟正黑體" panose="020B0604030504040204" pitchFamily="34" charset="-120"/>
                <a:ea typeface="微軟正黑體" panose="020B0604030504040204" pitchFamily="34" charset="-120"/>
              </a:rPr>
              <a:t>分項目為</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r>
              <a:rPr lang="zh-TW" altLang="zh-TW" sz="2400" b="1" dirty="0">
                <a:solidFill>
                  <a:schemeClr val="accent6">
                    <a:lumMod val="50000"/>
                  </a:schemeClr>
                </a:solidFill>
                <a:latin typeface="微軟正黑體" panose="020B0604030504040204" pitchFamily="34" charset="-120"/>
                <a:ea typeface="微軟正黑體" panose="020B0604030504040204" pitchFamily="34" charset="-120"/>
              </a:rPr>
              <a:t>國文」、「英語」、「數學」、「自然」及「社會</a:t>
            </a:r>
            <a:r>
              <a:rPr lang="zh-TW" altLang="zh-TW" sz="2400" b="1" dirty="0" smtClean="0">
                <a:solidFill>
                  <a:schemeClr val="accent6">
                    <a:lumMod val="50000"/>
                  </a:schemeClr>
                </a:solidFill>
                <a:latin typeface="微軟正黑體" panose="020B0604030504040204" pitchFamily="34" charset="-120"/>
                <a:ea typeface="微軟正黑體" panose="020B0604030504040204" pitchFamily="34" charset="-120"/>
              </a:rPr>
              <a:t>」</a:t>
            </a:r>
            <a:endParaRPr lang="en-US" altLang="zh-TW" sz="2400" b="1" dirty="0" smtClean="0">
              <a:solidFill>
                <a:schemeClr val="accent6">
                  <a:lumMod val="50000"/>
                </a:schemeClr>
              </a:solidFill>
              <a:latin typeface="微軟正黑體" panose="020B0604030504040204" pitchFamily="34" charset="-120"/>
              <a:ea typeface="微軟正黑體" panose="020B0604030504040204" pitchFamily="34" charset="-120"/>
            </a:endParaRPr>
          </a:p>
          <a:p>
            <a:pPr marL="1346200" lvl="5" indent="-268288">
              <a:lnSpc>
                <a:spcPct val="100000"/>
              </a:lnSpc>
              <a:spcBef>
                <a:spcPts val="0"/>
              </a:spcBef>
              <a:buFont typeface="Wingdings" panose="05000000000000000000" pitchFamily="2" charset="2"/>
              <a:buChar char="ü"/>
              <a:defRPr/>
            </a:pPr>
            <a:r>
              <a:rPr lang="en-US" altLang="zh-TW" sz="2400" b="1" dirty="0" smtClean="0">
                <a:solidFill>
                  <a:srgbClr val="C00000"/>
                </a:solidFill>
                <a:latin typeface="微軟正黑體" panose="020B0604030504040204" pitchFamily="34" charset="-120"/>
                <a:ea typeface="微軟正黑體" panose="020B0604030504040204" pitchFamily="34" charset="-120"/>
              </a:rPr>
              <a:t>A</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精熟」</a:t>
            </a:r>
            <a:r>
              <a:rPr lang="zh-TW" altLang="zh-TW" sz="2400" dirty="0" smtClean="0">
                <a:latin typeface="微軟正黑體" panose="020B0604030504040204" pitchFamily="34" charset="-120"/>
                <a:ea typeface="微軟正黑體" panose="020B0604030504040204" pitchFamily="34" charset="-120"/>
              </a:rPr>
              <a:t>科目</a:t>
            </a:r>
            <a:r>
              <a:rPr lang="en-US" altLang="zh-TW" sz="2400" b="1" dirty="0">
                <a:solidFill>
                  <a:srgbClr val="C00000"/>
                </a:solidFill>
                <a:latin typeface="微軟正黑體" panose="020B0604030504040204" pitchFamily="34" charset="-120"/>
                <a:ea typeface="微軟正黑體" panose="020B0604030504040204" pitchFamily="34" charset="-120"/>
              </a:rPr>
              <a:t>A</a:t>
            </a:r>
            <a:r>
              <a:rPr lang="en-US" altLang="zh-TW" sz="2400" baseline="30000" dirty="0">
                <a:solidFill>
                  <a:srgbClr val="C00000"/>
                </a:solidFill>
              </a:rPr>
              <a:t>++</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6.4</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A</a:t>
            </a:r>
            <a:r>
              <a:rPr lang="en-US" altLang="zh-TW" sz="2400" baseline="30000" dirty="0" smtClean="0">
                <a:solidFill>
                  <a:srgbClr val="C00000"/>
                </a:solidFill>
              </a:rPr>
              <a:t>+</a:t>
            </a:r>
            <a:r>
              <a:rPr lang="zh-TW" altLang="zh-TW" sz="2400" dirty="0">
                <a:latin typeface="微軟正黑體" panose="020B0604030504040204" pitchFamily="34" charset="-120"/>
                <a:ea typeface="微軟正黑體" panose="020B0604030504040204" pitchFamily="34" charset="-120"/>
              </a:rPr>
              <a:t>每科得</a:t>
            </a:r>
            <a:r>
              <a:rPr lang="en-US" altLang="zh-TW" sz="2400" b="1" dirty="0" smtClean="0">
                <a:latin typeface="微軟正黑體" panose="020B0604030504040204" pitchFamily="34" charset="-120"/>
                <a:ea typeface="微軟正黑體" panose="020B0604030504040204" pitchFamily="34" charset="-120"/>
              </a:rPr>
              <a:t>6</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A</a:t>
            </a:r>
            <a:r>
              <a:rPr lang="zh-TW" altLang="zh-TW" sz="2400" dirty="0">
                <a:latin typeface="微軟正黑體" panose="020B0604030504040204" pitchFamily="34" charset="-120"/>
                <a:ea typeface="微軟正黑體" panose="020B0604030504040204" pitchFamily="34" charset="-120"/>
              </a:rPr>
              <a:t>每科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5</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a:p>
            <a:pPr marL="1346200" lvl="5">
              <a:lnSpc>
                <a:spcPct val="100000"/>
              </a:lnSpc>
              <a:spcBef>
                <a:spcPts val="0"/>
              </a:spcBef>
              <a:buFont typeface="Wingdings" panose="05000000000000000000" pitchFamily="2" charset="2"/>
              <a:buChar char="ü"/>
              <a:defRPr/>
            </a:pP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基礎」</a:t>
            </a:r>
            <a:r>
              <a:rPr lang="zh-TW" altLang="zh-TW" sz="2400" dirty="0" smtClean="0">
                <a:latin typeface="微軟正黑體" panose="020B0604030504040204" pitchFamily="34" charset="-120"/>
                <a:ea typeface="微軟正黑體" panose="020B0604030504040204" pitchFamily="34" charset="-120"/>
              </a:rPr>
              <a:t>科目</a:t>
            </a: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en-US" altLang="zh-TW" sz="2400" baseline="30000" dirty="0" smtClean="0">
                <a:solidFill>
                  <a:srgbClr val="C00000"/>
                </a:solidFill>
              </a:rPr>
              <a:t>++</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a:latin typeface="微軟正黑體" panose="020B0604030504040204" pitchFamily="34" charset="-120"/>
                <a:ea typeface="微軟正黑體" panose="020B0604030504040204" pitchFamily="34" charset="-120"/>
              </a:rPr>
              <a:t>4</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smtClean="0">
                <a:latin typeface="微軟正黑體" panose="020B0604030504040204" pitchFamily="34" charset="-120"/>
                <a:ea typeface="微軟正黑體" panose="020B0604030504040204" pitchFamily="34" charset="-120"/>
              </a:rPr>
              <a:t>、</a:t>
            </a:r>
            <a:r>
              <a:rPr lang="en-US" altLang="zh-TW" sz="2400" b="1" dirty="0" smtClean="0">
                <a:solidFill>
                  <a:srgbClr val="C00000"/>
                </a:solidFill>
                <a:latin typeface="微軟正黑體" panose="020B0604030504040204" pitchFamily="34" charset="-120"/>
                <a:ea typeface="微軟正黑體" panose="020B0604030504040204" pitchFamily="34" charset="-120"/>
              </a:rPr>
              <a:t>B</a:t>
            </a:r>
            <a:r>
              <a:rPr lang="en-US" altLang="zh-TW" sz="2400" baseline="30000" dirty="0" smtClean="0">
                <a:solidFill>
                  <a:srgbClr val="C00000"/>
                </a:solidFill>
              </a:rPr>
              <a:t>+</a:t>
            </a:r>
            <a:r>
              <a:rPr lang="zh-TW" altLang="zh-TW" sz="2400" dirty="0">
                <a:latin typeface="微軟正黑體" panose="020B0604030504040204" pitchFamily="34" charset="-120"/>
                <a:ea typeface="微軟正黑體" panose="020B0604030504040204" pitchFamily="34" charset="-120"/>
              </a:rPr>
              <a:t>每科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3</a:t>
            </a:r>
            <a:r>
              <a:rPr lang="zh-TW" altLang="zh-TW" sz="2400" b="1" dirty="0" smtClean="0">
                <a:latin typeface="微軟正黑體" panose="020B0604030504040204" pitchFamily="34" charset="-120"/>
                <a:ea typeface="微軟正黑體" panose="020B0604030504040204" pitchFamily="34" charset="-120"/>
              </a:rPr>
              <a:t>分</a:t>
            </a:r>
            <a:r>
              <a:rPr lang="zh-TW" altLang="en-US" sz="2400" dirty="0">
                <a:latin typeface="微軟正黑體" panose="020B0604030504040204" pitchFamily="34" charset="-120"/>
                <a:ea typeface="微軟正黑體" panose="020B0604030504040204" pitchFamily="34" charset="-120"/>
              </a:rPr>
              <a:t>、</a:t>
            </a:r>
            <a:r>
              <a:rPr lang="en-US" altLang="zh-TW" sz="2400" b="1" dirty="0">
                <a:solidFill>
                  <a:srgbClr val="C00000"/>
                </a:solidFill>
                <a:latin typeface="微軟正黑體" panose="020B0604030504040204" pitchFamily="34" charset="-120"/>
                <a:ea typeface="微軟正黑體" panose="020B0604030504040204" pitchFamily="34" charset="-120"/>
              </a:rPr>
              <a:t> B</a:t>
            </a:r>
            <a:r>
              <a:rPr lang="zh-TW" altLang="zh-TW" sz="2400" dirty="0" smtClean="0">
                <a:latin typeface="微軟正黑體" panose="020B0604030504040204" pitchFamily="34" charset="-120"/>
                <a:ea typeface="微軟正黑體" panose="020B0604030504040204" pitchFamily="34" charset="-120"/>
              </a:rPr>
              <a:t>每</a:t>
            </a:r>
            <a:r>
              <a:rPr lang="zh-TW" altLang="zh-TW" sz="2400" dirty="0">
                <a:latin typeface="微軟正黑體" panose="020B0604030504040204" pitchFamily="34" charset="-120"/>
                <a:ea typeface="微軟正黑體" panose="020B0604030504040204" pitchFamily="34" charset="-120"/>
              </a:rPr>
              <a:t>科</a:t>
            </a:r>
            <a:r>
              <a:rPr lang="zh-TW" altLang="zh-TW" sz="2400" dirty="0" smtClean="0">
                <a:latin typeface="微軟正黑體" panose="020B0604030504040204" pitchFamily="34" charset="-120"/>
                <a:ea typeface="微軟正黑體" panose="020B0604030504040204" pitchFamily="34" charset="-120"/>
              </a:rPr>
              <a:t>得</a:t>
            </a:r>
            <a:r>
              <a:rPr lang="en-US" altLang="zh-TW" sz="2400" b="1" dirty="0" smtClean="0">
                <a:latin typeface="微軟正黑體" panose="020B0604030504040204" pitchFamily="34" charset="-120"/>
                <a:ea typeface="微軟正黑體" panose="020B0604030504040204" pitchFamily="34" charset="-120"/>
              </a:rPr>
              <a:t>2</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a:latin typeface="微軟正黑體" panose="020B0604030504040204" pitchFamily="34" charset="-120"/>
              <a:ea typeface="微軟正黑體" panose="020B0604030504040204" pitchFamily="34" charset="-120"/>
            </a:endParaRPr>
          </a:p>
          <a:p>
            <a:pPr marL="1346200" lvl="5">
              <a:lnSpc>
                <a:spcPct val="100000"/>
              </a:lnSpc>
              <a:spcBef>
                <a:spcPts val="0"/>
              </a:spcBef>
              <a:buFont typeface="Wingdings" panose="05000000000000000000" pitchFamily="2" charset="2"/>
              <a:buChar char="ü"/>
              <a:defRPr/>
            </a:pPr>
            <a:r>
              <a:rPr lang="en-US" altLang="zh-TW" sz="2400" b="1" dirty="0" smtClean="0">
                <a:solidFill>
                  <a:srgbClr val="C00000"/>
                </a:solidFill>
                <a:latin typeface="微軟正黑體" panose="020B0604030504040204" pitchFamily="34" charset="-120"/>
                <a:ea typeface="微軟正黑體" panose="020B0604030504040204" pitchFamily="34" charset="-120"/>
              </a:rPr>
              <a:t>C</a:t>
            </a:r>
            <a:r>
              <a:rPr lang="zh-TW" altLang="zh-TW" sz="2400" dirty="0" smtClean="0">
                <a:latin typeface="微軟正黑體" panose="020B0604030504040204" pitchFamily="34" charset="-120"/>
                <a:ea typeface="微軟正黑體" panose="020B0604030504040204" pitchFamily="34" charset="-120"/>
              </a:rPr>
              <a:t>「</a:t>
            </a:r>
            <a:r>
              <a:rPr lang="zh-TW" altLang="zh-TW" sz="2400" dirty="0">
                <a:latin typeface="微軟正黑體" panose="020B0604030504040204" pitchFamily="34" charset="-120"/>
                <a:ea typeface="微軟正黑體" panose="020B0604030504040204" pitchFamily="34" charset="-120"/>
              </a:rPr>
              <a:t>待加強」科目每科得</a:t>
            </a:r>
            <a:r>
              <a:rPr lang="en-US" altLang="zh-TW" sz="2400" b="1" dirty="0">
                <a:latin typeface="微軟正黑體" panose="020B0604030504040204" pitchFamily="34" charset="-120"/>
                <a:ea typeface="微軟正黑體" panose="020B0604030504040204" pitchFamily="34" charset="-120"/>
              </a:rPr>
              <a:t>1</a:t>
            </a:r>
            <a:r>
              <a:rPr lang="zh-TW" altLang="zh-TW"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a:p>
            <a:pPr fontAlgn="auto">
              <a:lnSpc>
                <a:spcPct val="110000"/>
              </a:lnSpc>
              <a:spcBef>
                <a:spcPts val="1200"/>
              </a:spcBef>
              <a:spcAft>
                <a:spcPts val="600"/>
              </a:spcAft>
              <a:buFont typeface="Wingdings" panose="05000000000000000000" pitchFamily="2" charset="2"/>
              <a:buChar char="Ø"/>
              <a:defRPr/>
            </a:pPr>
            <a:r>
              <a:rPr lang="zh-TW" altLang="zh-TW" sz="2000" dirty="0" smtClean="0">
                <a:latin typeface="微軟正黑體" panose="020B0604030504040204" pitchFamily="34" charset="-120"/>
                <a:ea typeface="微軟正黑體" panose="020B0604030504040204" pitchFamily="34" charset="-120"/>
              </a:rPr>
              <a:t>若</a:t>
            </a:r>
            <a:r>
              <a:rPr lang="zh-TW" altLang="zh-TW" sz="2000" dirty="0">
                <a:latin typeface="微軟正黑體" panose="020B0604030504040204" pitchFamily="34" charset="-120"/>
                <a:ea typeface="微軟正黑體" panose="020B0604030504040204" pitchFamily="34" charset="-120"/>
              </a:rPr>
              <a:t>違反國中教育會考試場規則，該各科目依違規情節不予列計等級或扣點，而該科目積分則不予計分或每扣一點扣該科目積分</a:t>
            </a:r>
            <a:r>
              <a:rPr lang="en-US" altLang="zh-TW" sz="2000" dirty="0">
                <a:latin typeface="微軟正黑體" panose="020B0604030504040204" pitchFamily="34" charset="-120"/>
                <a:ea typeface="微軟正黑體" panose="020B0604030504040204" pitchFamily="34" charset="-120"/>
              </a:rPr>
              <a:t>0.15</a:t>
            </a:r>
            <a:r>
              <a:rPr lang="zh-TW" altLang="zh-TW" sz="2000" dirty="0">
                <a:latin typeface="微軟正黑體" panose="020B0604030504040204" pitchFamily="34" charset="-120"/>
                <a:ea typeface="微軟正黑體" panose="020B0604030504040204" pitchFamily="34" charset="-120"/>
              </a:rPr>
              <a:t>分，扣至該</a:t>
            </a:r>
            <a:r>
              <a:rPr lang="zh-TW" altLang="zh-TW" sz="2000" dirty="0" smtClean="0">
                <a:latin typeface="微軟正黑體" panose="020B0604030504040204" pitchFamily="34" charset="-120"/>
                <a:ea typeface="微軟正黑體" panose="020B0604030504040204" pitchFamily="34" charset="-120"/>
              </a:rPr>
              <a:t>科目</a:t>
            </a:r>
            <a:r>
              <a:rPr lang="en-US" altLang="zh-TW" sz="2000" dirty="0" smtClean="0">
                <a:latin typeface="微軟正黑體" panose="020B0604030504040204" pitchFamily="34" charset="-120"/>
                <a:ea typeface="微軟正黑體" panose="020B0604030504040204" pitchFamily="34" charset="-120"/>
              </a:rPr>
              <a:t>0</a:t>
            </a:r>
            <a:r>
              <a:rPr lang="zh-TW" altLang="zh-TW" sz="2000" dirty="0" smtClean="0">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為止</a:t>
            </a:r>
            <a:r>
              <a:rPr lang="zh-TW" altLang="zh-TW" sz="2000" dirty="0" smtClean="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zh-TW" sz="2400" b="1" u="sng"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a:t>
            </a:r>
            <a:r>
              <a:rPr lang="zh-TW" altLang="zh-TW" sz="2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教育會考成績採計以</a:t>
            </a:r>
            <a:r>
              <a:rPr lang="en-US" altLang="zh-TW" sz="2400" b="1" u="sng"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zh-TW" sz="2400" b="1" u="sng" dirty="0" smtClean="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年度</a:t>
            </a:r>
            <a:r>
              <a:rPr lang="zh-TW" altLang="zh-TW" sz="2400" b="1"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取得之成績為準</a:t>
            </a:r>
            <a:r>
              <a:rPr lang="zh-TW" altLang="zh-TW" sz="2400" dirty="0" smtClean="0">
                <a:solidFill>
                  <a:srgbClr val="C00000"/>
                </a:solidFill>
                <a:latin typeface="微軟正黑體" panose="020B0604030504040204" pitchFamily="34" charset="-120"/>
                <a:ea typeface="微軟正黑體" panose="020B0604030504040204" pitchFamily="34" charset="-120"/>
              </a:rPr>
              <a:t>。</a:t>
            </a:r>
            <a:endParaRPr lang="en-US" altLang="zh-TW" sz="2400" dirty="0" smtClean="0">
              <a:solidFill>
                <a:srgbClr val="C00000"/>
              </a:solidFill>
              <a:latin typeface="微軟正黑體" panose="020B0604030504040204" pitchFamily="34" charset="-120"/>
              <a:ea typeface="微軟正黑體" panose="020B0604030504040204" pitchFamily="34" charset="-120"/>
            </a:endParaRPr>
          </a:p>
          <a:p>
            <a:pPr fontAlgn="auto">
              <a:lnSpc>
                <a:spcPct val="100000"/>
              </a:lnSpc>
              <a:spcBef>
                <a:spcPts val="0"/>
              </a:spcBef>
              <a:spcAft>
                <a:spcPts val="600"/>
              </a:spcAft>
              <a:buFont typeface="Wingdings" panose="05000000000000000000" pitchFamily="2" charset="2"/>
              <a:buChar char="l"/>
              <a:defRPr/>
            </a:pPr>
            <a:r>
              <a:rPr lang="zh-TW" altLang="en-US" b="1" dirty="0" smtClean="0">
                <a:solidFill>
                  <a:srgbClr val="0033CC"/>
                </a:solidFill>
                <a:latin typeface="微軟正黑體" panose="020B0604030504040204" pitchFamily="34" charset="-120"/>
                <a:ea typeface="微軟正黑體" panose="020B0604030504040204" pitchFamily="34" charset="-120"/>
              </a:rPr>
              <a:t>寫作測驗（上限１分）</a:t>
            </a:r>
            <a:endParaRPr lang="en-US" altLang="zh-TW" b="1" dirty="0" smtClean="0">
              <a:solidFill>
                <a:srgbClr val="0033CC"/>
              </a:solidFill>
              <a:latin typeface="微軟正黑體" panose="020B0604030504040204" pitchFamily="34" charset="-120"/>
              <a:ea typeface="微軟正黑體" panose="020B0604030504040204" pitchFamily="34" charset="-120"/>
            </a:endParaRPr>
          </a:p>
        </p:txBody>
      </p:sp>
      <p:sp>
        <p:nvSpPr>
          <p:cNvPr id="5" name="標題 1"/>
          <p:cNvSpPr txBox="1">
            <a:spLocks/>
          </p:cNvSpPr>
          <p:nvPr/>
        </p:nvSpPr>
        <p:spPr>
          <a:xfrm>
            <a:off x="850900" y="330200"/>
            <a:ext cx="10414000" cy="863600"/>
          </a:xfrm>
          <a:prstGeom prst="rect">
            <a:avLst/>
          </a:prstGeom>
        </p:spPr>
        <p:txBody>
          <a:bodyPr anchor="ctr">
            <a:normAutofit fontScale="97500"/>
          </a:bodyPr>
          <a:lstStyle/>
          <a:p>
            <a:pPr eaLnBrk="1" fontAlgn="auto" hangingPunct="1">
              <a:lnSpc>
                <a:spcPct val="90000"/>
              </a:lnSpc>
              <a:spcAft>
                <a:spcPts val="0"/>
              </a:spcAft>
              <a:defRPr/>
            </a:pPr>
            <a:r>
              <a:rPr lang="zh-TW" altLang="en-US" sz="4400" b="1" dirty="0">
                <a:solidFill>
                  <a:srgbClr val="0033CC"/>
                </a:solidFill>
                <a:effectLst>
                  <a:outerShdw blurRad="38100" dist="38100" dir="2700000" algn="tl">
                    <a:srgbClr val="C0C0C0"/>
                  </a:outerShdw>
                </a:effectLst>
                <a:latin typeface="Times New Roman" pitchFamily="18" charset="0"/>
                <a:ea typeface="+mj-ea"/>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伍、</a:t>
            </a:r>
            <a:r>
              <a:rPr lang="zh-TW" altLang="en-US" sz="4100" b="1" dirty="0">
                <a:solidFill>
                  <a:srgbClr val="002060"/>
                </a:solidFill>
                <a:latin typeface="微軟正黑體" panose="020B0604030504040204" pitchFamily="34" charset="-120"/>
                <a:ea typeface="微軟正黑體" panose="020B0604030504040204" pitchFamily="34" charset="-120"/>
              </a:rPr>
              <a:t>成績</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採計與</a:t>
            </a:r>
            <a:r>
              <a:rPr lang="zh-TW" altLang="en-US" sz="4100" b="1" dirty="0" smtClean="0">
                <a:solidFill>
                  <a:srgbClr val="002060"/>
                </a:solidFill>
                <a:latin typeface="微軟正黑體" panose="020B0604030504040204" pitchFamily="34" charset="-120"/>
                <a:ea typeface="微軟正黑體" panose="020B0604030504040204" pitchFamily="34" charset="-120"/>
                <a:cs typeface="+mj-cs"/>
              </a:rPr>
              <a:t>計算</a:t>
            </a:r>
            <a:r>
              <a:rPr lang="zh-TW" altLang="en-US" sz="4400" b="1" dirty="0">
                <a:solidFill>
                  <a:srgbClr val="002060"/>
                </a:solidFill>
                <a:latin typeface="微軟正黑體" panose="020B0604030504040204" pitchFamily="34" charset="-120"/>
                <a:ea typeface="微軟正黑體" panose="020B0604030504040204" pitchFamily="34" charset="-120"/>
              </a:rPr>
              <a:t>－</a:t>
            </a:r>
            <a:r>
              <a:rPr lang="zh-TW" altLang="en-US" sz="3700" b="1" dirty="0" smtClean="0">
                <a:solidFill>
                  <a:srgbClr val="002060"/>
                </a:solidFill>
                <a:latin typeface="微軟正黑體" panose="020B0604030504040204" pitchFamily="34" charset="-120"/>
                <a:ea typeface="微軟正黑體" panose="020B0604030504040204" pitchFamily="34" charset="-120"/>
              </a:rPr>
              <a:t>國中</a:t>
            </a:r>
            <a:r>
              <a:rPr lang="zh-TW" altLang="en-US" sz="3700" b="1" dirty="0">
                <a:solidFill>
                  <a:srgbClr val="002060"/>
                </a:solidFill>
                <a:latin typeface="微軟正黑體" panose="020B0604030504040204" pitchFamily="34" charset="-120"/>
                <a:ea typeface="微軟正黑體" panose="020B0604030504040204" pitchFamily="34" charset="-120"/>
              </a:rPr>
              <a:t>教育會考</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a:t>
            </a:r>
            <a:r>
              <a:rPr lang="en-US" altLang="zh-TW" sz="3700" b="1" dirty="0">
                <a:solidFill>
                  <a:srgbClr val="002060"/>
                </a:solidFill>
                <a:latin typeface="微軟正黑體" panose="020B0604030504040204" pitchFamily="34" charset="-120"/>
                <a:ea typeface="微軟正黑體" panose="020B0604030504040204" pitchFamily="34" charset="-120"/>
                <a:cs typeface="+mj-cs"/>
              </a:rPr>
              <a:t>6/</a:t>
            </a:r>
            <a:r>
              <a:rPr lang="en-US" altLang="zh-TW" sz="3700" b="1" dirty="0">
                <a:solidFill>
                  <a:srgbClr val="002060"/>
                </a:solidFill>
                <a:latin typeface="微軟正黑體" panose="020B0604030504040204" pitchFamily="34" charset="-120"/>
                <a:ea typeface="微軟正黑體" panose="020B0604030504040204" pitchFamily="34" charset="-120"/>
              </a:rPr>
              <a:t>6</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a:t>
            </a:r>
            <a:endParaRPr lang="zh-TW" altLang="en-US" sz="3700" b="1" dirty="0">
              <a:solidFill>
                <a:srgbClr val="C00000"/>
              </a:solidFill>
              <a:latin typeface="微軟正黑體" panose="020B0604030504040204" pitchFamily="34" charset="-120"/>
              <a:ea typeface="微軟正黑體" panose="020B0604030504040204" pitchFamily="34" charset="-120"/>
              <a:cs typeface="+mj-cs"/>
            </a:endParaRPr>
          </a:p>
        </p:txBody>
      </p:sp>
      <p:pic>
        <p:nvPicPr>
          <p:cNvPr id="59397" name="圖片 6"/>
          <p:cNvPicPr>
            <a:picLocks noChangeAspect="1"/>
          </p:cNvPicPr>
          <p:nvPr/>
        </p:nvPicPr>
        <p:blipFill>
          <a:blip r:embed="rId3">
            <a:extLst>
              <a:ext uri="{28A0092B-C50C-407E-A947-70E740481C1C}">
                <a14:useLocalDpi xmlns:a14="http://schemas.microsoft.com/office/drawing/2010/main" val="0"/>
              </a:ext>
            </a:extLst>
          </a:blip>
          <a:srcRect l="54594" t="7251" b="49590"/>
          <a:stretch>
            <a:fillRect/>
          </a:stretch>
        </p:blipFill>
        <p:spPr bwMode="auto">
          <a:xfrm>
            <a:off x="488950" y="2413000"/>
            <a:ext cx="14287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表格 3"/>
          <p:cNvGraphicFramePr>
            <a:graphicFrameLocks noGrp="1"/>
          </p:cNvGraphicFramePr>
          <p:nvPr/>
        </p:nvGraphicFramePr>
        <p:xfrm>
          <a:off x="1411288" y="5487988"/>
          <a:ext cx="8128002" cy="944820"/>
        </p:xfrm>
        <a:graphic>
          <a:graphicData uri="http://schemas.openxmlformats.org/drawingml/2006/table">
            <a:tbl>
              <a:tblPr firstRow="1" bandRow="1">
                <a:tableStyleId>{69012ECD-51FC-41F1-AA8D-1B2483CD663E}</a:tableStyleId>
              </a:tblPr>
              <a:tblGrid>
                <a:gridCol w="1354667">
                  <a:extLst>
                    <a:ext uri="{9D8B030D-6E8A-4147-A177-3AD203B41FA5}">
                      <a16:colId xmlns:a16="http://schemas.microsoft.com/office/drawing/2014/main" val="20000"/>
                    </a:ext>
                  </a:extLst>
                </a:gridCol>
                <a:gridCol w="1354667">
                  <a:extLst>
                    <a:ext uri="{9D8B030D-6E8A-4147-A177-3AD203B41FA5}">
                      <a16:colId xmlns:a16="http://schemas.microsoft.com/office/drawing/2014/main" val="20001"/>
                    </a:ext>
                  </a:extLst>
                </a:gridCol>
                <a:gridCol w="1354667">
                  <a:extLst>
                    <a:ext uri="{9D8B030D-6E8A-4147-A177-3AD203B41FA5}">
                      <a16:colId xmlns:a16="http://schemas.microsoft.com/office/drawing/2014/main" val="20002"/>
                    </a:ext>
                  </a:extLst>
                </a:gridCol>
                <a:gridCol w="1354667">
                  <a:extLst>
                    <a:ext uri="{9D8B030D-6E8A-4147-A177-3AD203B41FA5}">
                      <a16:colId xmlns:a16="http://schemas.microsoft.com/office/drawing/2014/main" val="20003"/>
                    </a:ext>
                  </a:extLst>
                </a:gridCol>
                <a:gridCol w="1354667">
                  <a:extLst>
                    <a:ext uri="{9D8B030D-6E8A-4147-A177-3AD203B41FA5}">
                      <a16:colId xmlns:a16="http://schemas.microsoft.com/office/drawing/2014/main" val="20004"/>
                    </a:ext>
                  </a:extLst>
                </a:gridCol>
                <a:gridCol w="1354667">
                  <a:extLst>
                    <a:ext uri="{9D8B030D-6E8A-4147-A177-3AD203B41FA5}">
                      <a16:colId xmlns:a16="http://schemas.microsoft.com/office/drawing/2014/main" val="20005"/>
                    </a:ext>
                  </a:extLst>
                </a:gridCol>
              </a:tblGrid>
              <a:tr h="457046">
                <a:tc>
                  <a:txBody>
                    <a:bodyPr/>
                    <a:lstStyle/>
                    <a:p>
                      <a:pPr algn="ctr"/>
                      <a:r>
                        <a:rPr lang="en-US" altLang="zh-TW" sz="2400" dirty="0" smtClean="0">
                          <a:latin typeface="微軟正黑體" panose="020B0604030504040204" pitchFamily="34" charset="-120"/>
                          <a:ea typeface="微軟正黑體" panose="020B0604030504040204" pitchFamily="34" charset="-120"/>
                        </a:rPr>
                        <a:t>6</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400" dirty="0" smtClean="0">
                          <a:latin typeface="微軟正黑體" panose="020B0604030504040204" pitchFamily="34" charset="-120"/>
                          <a:ea typeface="微軟正黑體" panose="020B0604030504040204" pitchFamily="34" charset="-120"/>
                        </a:rPr>
                        <a:t>5</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級分</a:t>
                      </a:r>
                      <a:endParaRPr lang="zh-TW" altLang="en-US" sz="2400" b="1" dirty="0">
                        <a:latin typeface="微軟正黑體" panose="020B0604030504040204" pitchFamily="34" charset="-120"/>
                        <a:ea typeface="微軟正黑體" panose="020B0604030504040204" pitchFamily="34" charset="-120"/>
                      </a:endParaRPr>
                    </a:p>
                  </a:txBody>
                  <a:tcPr marT="45705" marB="45705"/>
                </a:tc>
                <a:extLst>
                  <a:ext uri="{0D108BD9-81ED-4DB2-BD59-A6C34878D82A}">
                    <a16:rowId xmlns:a16="http://schemas.microsoft.com/office/drawing/2014/main" val="10000"/>
                  </a:ext>
                </a:extLst>
              </a:tr>
              <a:tr h="487516">
                <a:tc>
                  <a:txBody>
                    <a:bodyPr/>
                    <a:lstStyle/>
                    <a:p>
                      <a:pPr algn="ctr"/>
                      <a:r>
                        <a:rPr lang="en-US" altLang="zh-TW" sz="2600" dirty="0" smtClean="0">
                          <a:latin typeface="微軟正黑體" panose="020B0604030504040204" pitchFamily="34" charset="-120"/>
                          <a:ea typeface="微軟正黑體" panose="020B0604030504040204" pitchFamily="34" charset="-120"/>
                        </a:rPr>
                        <a:t>1</a:t>
                      </a:r>
                      <a:endParaRPr lang="zh-TW" altLang="en-US" sz="26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600" dirty="0" smtClean="0">
                          <a:latin typeface="微軟正黑體" panose="020B0604030504040204" pitchFamily="34" charset="-120"/>
                          <a:ea typeface="微軟正黑體" panose="020B0604030504040204" pitchFamily="34" charset="-120"/>
                        </a:rPr>
                        <a:t>0.8</a:t>
                      </a:r>
                      <a:endParaRPr lang="zh-TW" altLang="en-US" sz="26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600" dirty="0" smtClean="0">
                          <a:latin typeface="微軟正黑體" panose="020B0604030504040204" pitchFamily="34" charset="-120"/>
                          <a:ea typeface="微軟正黑體" panose="020B0604030504040204" pitchFamily="34" charset="-120"/>
                        </a:rPr>
                        <a:t>0.6</a:t>
                      </a:r>
                      <a:endParaRPr lang="zh-TW" altLang="en-US" sz="26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600" dirty="0" smtClean="0">
                          <a:latin typeface="微軟正黑體" panose="020B0604030504040204" pitchFamily="34" charset="-120"/>
                          <a:ea typeface="微軟正黑體" panose="020B0604030504040204" pitchFamily="34" charset="-120"/>
                        </a:rPr>
                        <a:t>0.4</a:t>
                      </a:r>
                      <a:endParaRPr lang="zh-TW" altLang="en-US" sz="26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600" dirty="0" smtClean="0">
                          <a:latin typeface="微軟正黑體" panose="020B0604030504040204" pitchFamily="34" charset="-120"/>
                          <a:ea typeface="微軟正黑體" panose="020B0604030504040204" pitchFamily="34" charset="-120"/>
                        </a:rPr>
                        <a:t>0.2</a:t>
                      </a:r>
                      <a:endParaRPr lang="zh-TW" altLang="en-US" sz="2600" b="1" dirty="0">
                        <a:latin typeface="微軟正黑體" panose="020B0604030504040204" pitchFamily="34" charset="-120"/>
                        <a:ea typeface="微軟正黑體" panose="020B0604030504040204" pitchFamily="34" charset="-120"/>
                      </a:endParaRPr>
                    </a:p>
                  </a:txBody>
                  <a:tcPr marT="45705" marB="45705"/>
                </a:tc>
                <a:tc>
                  <a:txBody>
                    <a:bodyPr/>
                    <a:lstStyle/>
                    <a:p>
                      <a:pPr algn="ctr"/>
                      <a:r>
                        <a:rPr lang="en-US" altLang="zh-TW" sz="2600" dirty="0" smtClean="0">
                          <a:latin typeface="微軟正黑體" panose="020B0604030504040204" pitchFamily="34" charset="-120"/>
                          <a:ea typeface="微軟正黑體" panose="020B0604030504040204" pitchFamily="34" charset="-120"/>
                        </a:rPr>
                        <a:t>0.1</a:t>
                      </a:r>
                      <a:endParaRPr lang="zh-TW" altLang="en-US" sz="2600" b="1" dirty="0">
                        <a:latin typeface="微軟正黑體" panose="020B0604030504040204" pitchFamily="34" charset="-120"/>
                        <a:ea typeface="微軟正黑體" panose="020B0604030504040204" pitchFamily="34" charset="-120"/>
                      </a:endParaRPr>
                    </a:p>
                  </a:txBody>
                  <a:tcPr marT="45705" marB="45705"/>
                </a:tc>
                <a:extLst>
                  <a:ext uri="{0D108BD9-81ED-4DB2-BD59-A6C34878D82A}">
                    <a16:rowId xmlns:a16="http://schemas.microsoft.com/office/drawing/2014/main" val="10001"/>
                  </a:ext>
                </a:extLst>
              </a:tr>
            </a:tbl>
          </a:graphicData>
        </a:graphic>
      </p:graphicFrame>
      <p:sp>
        <p:nvSpPr>
          <p:cNvPr id="9"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29</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54" t="644" r="432" b="587"/>
          <a:stretch/>
        </p:blipFill>
        <p:spPr>
          <a:xfrm>
            <a:off x="8312" y="0"/>
            <a:ext cx="12177262" cy="6858000"/>
          </a:xfrm>
        </p:spPr>
      </p:pic>
    </p:spTree>
    <p:extLst>
      <p:ext uri="{BB962C8B-B14F-4D97-AF65-F5344CB8AC3E}">
        <p14:creationId xmlns:p14="http://schemas.microsoft.com/office/powerpoint/2010/main" val="1302379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文字方塊 4"/>
          <p:cNvSpPr txBox="1">
            <a:spLocks noChangeArrowheads="1"/>
          </p:cNvSpPr>
          <p:nvPr/>
        </p:nvSpPr>
        <p:spPr bwMode="auto">
          <a:xfrm>
            <a:off x="930275" y="1073150"/>
            <a:ext cx="28654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400" b="1">
                <a:solidFill>
                  <a:srgbClr val="C00000"/>
                </a:solidFill>
                <a:latin typeface="微軟正黑體" panose="020B0604030504040204" pitchFamily="34" charset="-120"/>
                <a:ea typeface="微軟正黑體" panose="020B0604030504040204" pitchFamily="34" charset="-120"/>
              </a:rPr>
              <a:t>（範例）</a:t>
            </a:r>
            <a:endParaRPr lang="en-US" altLang="zh-TW" sz="2400" b="1">
              <a:solidFill>
                <a:srgbClr val="C00000"/>
              </a:solidFill>
              <a:latin typeface="微軟正黑體" panose="020B0604030504040204" pitchFamily="34" charset="-120"/>
              <a:ea typeface="微軟正黑體" panose="020B0604030504040204" pitchFamily="34" charset="-120"/>
            </a:endParaRPr>
          </a:p>
          <a:p>
            <a:pPr eaLnBrk="1" hangingPunct="1"/>
            <a:r>
              <a:rPr lang="zh-TW" altLang="zh-TW" sz="2400" b="1">
                <a:solidFill>
                  <a:srgbClr val="C00000"/>
                </a:solidFill>
                <a:latin typeface="微軟正黑體" panose="020B0604030504040204" pitchFamily="34" charset="-120"/>
                <a:ea typeface="微軟正黑體" panose="020B0604030504040204" pitchFamily="34" charset="-120"/>
              </a:rPr>
              <a:t>信義國民中學</a:t>
            </a:r>
            <a:endParaRPr lang="en-US" altLang="zh-TW" sz="2400" b="1">
              <a:solidFill>
                <a:srgbClr val="C00000"/>
              </a:solidFill>
              <a:latin typeface="微軟正黑體" panose="020B0604030504040204" pitchFamily="34" charset="-120"/>
              <a:ea typeface="微軟正黑體" panose="020B0604030504040204" pitchFamily="34" charset="-120"/>
            </a:endParaRPr>
          </a:p>
          <a:p>
            <a:pPr eaLnBrk="1" hangingPunct="1"/>
            <a:r>
              <a:rPr lang="zh-TW" altLang="zh-TW" sz="2400" b="1">
                <a:solidFill>
                  <a:srgbClr val="C00000"/>
                </a:solidFill>
                <a:latin typeface="微軟正黑體" panose="020B0604030504040204" pitchFamily="34" charset="-120"/>
                <a:ea typeface="微軟正黑體" panose="020B0604030504040204" pitchFamily="34" charset="-120"/>
              </a:rPr>
              <a:t>陳同學</a:t>
            </a:r>
            <a:r>
              <a:rPr lang="zh-TW" altLang="zh-TW" sz="3200" b="1" u="sng">
                <a:solidFill>
                  <a:srgbClr val="C00000"/>
                </a:solidFill>
                <a:latin typeface="微軟正黑體" panose="020B0604030504040204" pitchFamily="34" charset="-120"/>
                <a:ea typeface="微軟正黑體" panose="020B0604030504040204" pitchFamily="34" charset="-120"/>
              </a:rPr>
              <a:t>優先</a:t>
            </a:r>
            <a:endParaRPr lang="en-US" altLang="zh-TW" sz="3200" b="1" u="sng">
              <a:solidFill>
                <a:srgbClr val="C00000"/>
              </a:solidFill>
              <a:latin typeface="微軟正黑體" panose="020B0604030504040204" pitchFamily="34" charset="-120"/>
              <a:ea typeface="微軟正黑體" panose="020B0604030504040204" pitchFamily="34" charset="-120"/>
            </a:endParaRPr>
          </a:p>
          <a:p>
            <a:pPr eaLnBrk="1" hangingPunct="1"/>
            <a:r>
              <a:rPr lang="zh-TW" altLang="zh-TW" sz="2400" b="1">
                <a:solidFill>
                  <a:srgbClr val="C00000"/>
                </a:solidFill>
                <a:latin typeface="微軟正黑體" panose="020B0604030504040204" pitchFamily="34" charset="-120"/>
                <a:ea typeface="微軟正黑體" panose="020B0604030504040204" pitchFamily="34" charset="-120"/>
              </a:rPr>
              <a:t>免試入學報名</a:t>
            </a:r>
            <a:endParaRPr lang="en-US" altLang="zh-TW" sz="2400" b="1">
              <a:solidFill>
                <a:srgbClr val="C00000"/>
              </a:solidFill>
              <a:latin typeface="微軟正黑體" panose="020B0604030504040204" pitchFamily="34" charset="-120"/>
              <a:ea typeface="微軟正黑體" panose="020B0604030504040204" pitchFamily="34" charset="-120"/>
            </a:endParaRPr>
          </a:p>
          <a:p>
            <a:pPr eaLnBrk="1" hangingPunct="1"/>
            <a:r>
              <a:rPr lang="zh-TW" altLang="zh-TW" sz="2400" b="1">
                <a:solidFill>
                  <a:srgbClr val="C00000"/>
                </a:solidFill>
                <a:latin typeface="微軟正黑體" panose="020B0604030504040204" pitchFamily="34" charset="-120"/>
                <a:ea typeface="微軟正黑體" panose="020B0604030504040204" pitchFamily="34" charset="-120"/>
              </a:rPr>
              <a:t>之積分證明單</a:t>
            </a:r>
            <a:endParaRPr lang="zh-TW" altLang="en-US" sz="2400" b="1">
              <a:solidFill>
                <a:srgbClr val="C00000"/>
              </a:solidFill>
              <a:latin typeface="微軟正黑體" panose="020B0604030504040204" pitchFamily="34" charset="-120"/>
              <a:ea typeface="微軟正黑體" panose="020B0604030504040204" pitchFamily="34" charset="-120"/>
            </a:endParaRPr>
          </a:p>
        </p:txBody>
      </p:sp>
      <p:sp>
        <p:nvSpPr>
          <p:cNvPr id="9" name="標題 1"/>
          <p:cNvSpPr txBox="1">
            <a:spLocks/>
          </p:cNvSpPr>
          <p:nvPr/>
        </p:nvSpPr>
        <p:spPr>
          <a:xfrm>
            <a:off x="604838" y="209550"/>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4100" b="1" dirty="0">
                <a:solidFill>
                  <a:srgbClr val="002060"/>
                </a:solidFill>
                <a:latin typeface="微軟正黑體" panose="020B0604030504040204" pitchFamily="34" charset="-120"/>
                <a:ea typeface="微軟正黑體" panose="020B0604030504040204" pitchFamily="34" charset="-120"/>
                <a:cs typeface="+mj-cs"/>
              </a:rPr>
              <a:t>1/4</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p>
        </p:txBody>
      </p:sp>
      <p:graphicFrame>
        <p:nvGraphicFramePr>
          <p:cNvPr id="7" name="表格 6"/>
          <p:cNvGraphicFramePr>
            <a:graphicFrameLocks noGrp="1"/>
          </p:cNvGraphicFramePr>
          <p:nvPr>
            <p:extLst>
              <p:ext uri="{D42A27DB-BD31-4B8C-83A1-F6EECF244321}">
                <p14:modId xmlns:p14="http://schemas.microsoft.com/office/powerpoint/2010/main" val="2733496032"/>
              </p:ext>
            </p:extLst>
          </p:nvPr>
        </p:nvGraphicFramePr>
        <p:xfrm>
          <a:off x="4251325" y="1387475"/>
          <a:ext cx="6070600" cy="4410076"/>
        </p:xfrm>
        <a:graphic>
          <a:graphicData uri="http://schemas.openxmlformats.org/drawingml/2006/table">
            <a:tbl>
              <a:tblPr/>
              <a:tblGrid>
                <a:gridCol w="377825">
                  <a:extLst>
                    <a:ext uri="{9D8B030D-6E8A-4147-A177-3AD203B41FA5}">
                      <a16:colId xmlns:a16="http://schemas.microsoft.com/office/drawing/2014/main" val="2412145488"/>
                    </a:ext>
                  </a:extLst>
                </a:gridCol>
                <a:gridCol w="149225">
                  <a:extLst>
                    <a:ext uri="{9D8B030D-6E8A-4147-A177-3AD203B41FA5}">
                      <a16:colId xmlns:a16="http://schemas.microsoft.com/office/drawing/2014/main" val="2445900467"/>
                    </a:ext>
                  </a:extLst>
                </a:gridCol>
                <a:gridCol w="234950">
                  <a:extLst>
                    <a:ext uri="{9D8B030D-6E8A-4147-A177-3AD203B41FA5}">
                      <a16:colId xmlns:a16="http://schemas.microsoft.com/office/drawing/2014/main" val="2247415801"/>
                    </a:ext>
                  </a:extLst>
                </a:gridCol>
                <a:gridCol w="1263650">
                  <a:extLst>
                    <a:ext uri="{9D8B030D-6E8A-4147-A177-3AD203B41FA5}">
                      <a16:colId xmlns:a16="http://schemas.microsoft.com/office/drawing/2014/main" val="378969113"/>
                    </a:ext>
                  </a:extLst>
                </a:gridCol>
                <a:gridCol w="661988">
                  <a:extLst>
                    <a:ext uri="{9D8B030D-6E8A-4147-A177-3AD203B41FA5}">
                      <a16:colId xmlns:a16="http://schemas.microsoft.com/office/drawing/2014/main" val="1614657572"/>
                    </a:ext>
                  </a:extLst>
                </a:gridCol>
                <a:gridCol w="1050925">
                  <a:extLst>
                    <a:ext uri="{9D8B030D-6E8A-4147-A177-3AD203B41FA5}">
                      <a16:colId xmlns:a16="http://schemas.microsoft.com/office/drawing/2014/main" val="1837348424"/>
                    </a:ext>
                  </a:extLst>
                </a:gridCol>
                <a:gridCol w="1416050">
                  <a:extLst>
                    <a:ext uri="{9D8B030D-6E8A-4147-A177-3AD203B41FA5}">
                      <a16:colId xmlns:a16="http://schemas.microsoft.com/office/drawing/2014/main" val="3964698715"/>
                    </a:ext>
                  </a:extLst>
                </a:gridCol>
                <a:gridCol w="44450">
                  <a:extLst>
                    <a:ext uri="{9D8B030D-6E8A-4147-A177-3AD203B41FA5}">
                      <a16:colId xmlns:a16="http://schemas.microsoft.com/office/drawing/2014/main" val="2149978844"/>
                    </a:ext>
                  </a:extLst>
                </a:gridCol>
                <a:gridCol w="487362">
                  <a:extLst>
                    <a:ext uri="{9D8B030D-6E8A-4147-A177-3AD203B41FA5}">
                      <a16:colId xmlns:a16="http://schemas.microsoft.com/office/drawing/2014/main" val="4240950933"/>
                    </a:ext>
                  </a:extLst>
                </a:gridCol>
                <a:gridCol w="384175">
                  <a:extLst>
                    <a:ext uri="{9D8B030D-6E8A-4147-A177-3AD203B41FA5}">
                      <a16:colId xmlns:a16="http://schemas.microsoft.com/office/drawing/2014/main" val="1058245826"/>
                    </a:ext>
                  </a:extLst>
                </a:gridCol>
              </a:tblGrid>
              <a:tr h="2301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7780" marR="17780" marT="0" marB="0"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7780" marR="17780" marT="0" marB="0" anchor="ctr" horzOverflow="overflow">
                    <a:lnL>
                      <a:noFill/>
                    </a:lnL>
                    <a:lnR>
                      <a:noFill/>
                    </a:lnR>
                    <a:lnT>
                      <a:noFill/>
                    </a:lnT>
                    <a:lnB>
                      <a:noFill/>
                    </a:lnB>
                    <a:lnTlToBr>
                      <a:noFill/>
                    </a:lnTlToBr>
                    <a:lnBlToTr>
                      <a:noFill/>
                    </a:lnBlToTr>
                    <a:no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a:noFill/>
                    </a:lnL>
                    <a:lnR>
                      <a:noFill/>
                    </a:lnR>
                    <a:lnT>
                      <a:noFill/>
                    </a:lnT>
                    <a:lnB>
                      <a:noFill/>
                    </a:lnB>
                    <a:lnTlToBr>
                      <a:noFill/>
                    </a:lnTlToBr>
                    <a:lnBlToTr>
                      <a:noFill/>
                    </a:lnBlToTr>
                    <a:no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7780" marR="17780" marT="0" marB="0" anchor="ctr" horzOverflow="overflow">
                    <a:lnL>
                      <a:noFill/>
                    </a:lnL>
                    <a:lnR>
                      <a:noFill/>
                    </a:lnR>
                    <a:lnT>
                      <a:noFill/>
                    </a:lnT>
                    <a:lnB>
                      <a:noFill/>
                    </a:lnB>
                    <a:lnTlToBr>
                      <a:noFill/>
                    </a:lnTlToBr>
                    <a:lnBlToTr>
                      <a:noFill/>
                    </a:lnBlToTr>
                    <a:no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7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7780" marR="1778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7780" marR="1778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7780" marR="1778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陳筱玲</a:t>
                      </a:r>
                    </a:p>
                  </a:txBody>
                  <a:tcPr marL="17780" marR="1778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7780" marR="1778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A234567890</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48895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69903071"/>
                  </a:ext>
                </a:extLst>
              </a:tr>
              <a:tr h="614363">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2020</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等獎（國際性競賽）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109</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新北市</a:t>
                      </a: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109</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0063747"/>
                  </a:ext>
                </a:extLst>
              </a:tr>
              <a:tr h="701675">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27 </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12.75</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3174080663"/>
                  </a:ext>
                </a:extLst>
              </a:tr>
              <a:tr h="45720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技藝教育課程平均總成績</a:t>
                      </a:r>
                      <a:r>
                        <a:rPr kumimoji="0" lang="zh-TW" altLang="zh-TW" sz="1200" b="0" i="0" u="sng"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200" b="0" i="0" u="sng"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200" b="0" i="0" u="sng"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3418277"/>
                  </a:ext>
                </a:extLst>
              </a:tr>
              <a:tr h="45720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200" b="0" i="0" u="sng"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8367029"/>
                  </a:ext>
                </a:extLst>
              </a:tr>
              <a:tr h="555625">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200" b="0" i="0" u="sng"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51502954"/>
                  </a:ext>
                </a:extLst>
              </a:tr>
              <a:tr h="500063">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200" b="0" i="0" u="none" strike="noStrike" cap="none" normalizeH="0" baseline="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A"/>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4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200" b="0" i="0" u="none" strike="noStrike" cap="none" normalizeH="0" baseline="0" dirty="0" smtClean="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A"/>
                    </a:solidFill>
                  </a:tcPr>
                </a:tc>
                <a:extLst>
                  <a:ext uri="{0D108BD9-81ED-4DB2-BD59-A6C34878D82A}">
                    <a16:rowId xmlns:a16="http://schemas.microsoft.com/office/drawing/2014/main" val="4123481545"/>
                  </a:ext>
                </a:extLst>
              </a:tr>
            </a:tbl>
          </a:graphicData>
        </a:graphic>
      </p:graphicFrame>
      <p:sp>
        <p:nvSpPr>
          <p:cNvPr id="61498" name="文字方塊 17"/>
          <p:cNvSpPr txBox="1">
            <a:spLocks noChangeArrowheads="1"/>
          </p:cNvSpPr>
          <p:nvPr/>
        </p:nvSpPr>
        <p:spPr bwMode="auto">
          <a:xfrm>
            <a:off x="4141788" y="927100"/>
            <a:ext cx="61801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700" b="1" dirty="0" smtClean="0">
                <a:latin typeface="Times New Roman" panose="02020603050405020304" pitchFamily="18" charset="0"/>
                <a:ea typeface="標楷體" panose="03000509000000000000" pitchFamily="65" charset="-120"/>
                <a:cs typeface="Times New Roman" panose="02020603050405020304" pitchFamily="18" charset="0"/>
              </a:rPr>
              <a:t>110</a:t>
            </a:r>
            <a:r>
              <a:rPr lang="zh-TW" altLang="en-US" sz="1700" b="1" dirty="0" smtClean="0">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sz="1700" b="1" dirty="0">
                <a:latin typeface="Times New Roman" panose="02020603050405020304" pitchFamily="18" charset="0"/>
                <a:ea typeface="標楷體" panose="03000509000000000000" pitchFamily="65" charset="-120"/>
                <a:cs typeface="Times New Roman" panose="02020603050405020304" pitchFamily="18" charset="0"/>
              </a:rPr>
              <a:t>度五專入學專用優先免試入學超額比序項目積分證明單</a:t>
            </a:r>
          </a:p>
        </p:txBody>
      </p:sp>
      <p:grpSp>
        <p:nvGrpSpPr>
          <p:cNvPr id="4" name="群組 3"/>
          <p:cNvGrpSpPr/>
          <p:nvPr/>
        </p:nvGrpSpPr>
        <p:grpSpPr>
          <a:xfrm>
            <a:off x="4251325" y="5770084"/>
            <a:ext cx="3758758" cy="1428235"/>
            <a:chOff x="4251325" y="5770084"/>
            <a:chExt cx="3758758" cy="1428235"/>
          </a:xfrm>
        </p:grpSpPr>
        <p:sp>
          <p:nvSpPr>
            <p:cNvPr id="61500" name="文字方塊 16"/>
            <p:cNvSpPr txBox="1">
              <a:spLocks noChangeArrowheads="1"/>
            </p:cNvSpPr>
            <p:nvPr/>
          </p:nvSpPr>
          <p:spPr bwMode="auto">
            <a:xfrm>
              <a:off x="4251325" y="6210376"/>
              <a:ext cx="1621283" cy="3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400" dirty="0">
                  <a:latin typeface="標楷體" panose="03000509000000000000" pitchFamily="65" charset="-120"/>
                  <a:ea typeface="標楷體" panose="03000509000000000000" pitchFamily="65" charset="-120"/>
                </a:rPr>
                <a:t>就讀國中學校戳章</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642" y="5770084"/>
              <a:ext cx="2793441" cy="1428235"/>
            </a:xfrm>
            <a:prstGeom prst="rect">
              <a:avLst/>
            </a:prstGeom>
          </p:spPr>
        </p:pic>
      </p:grpSp>
      <p:sp>
        <p:nvSpPr>
          <p:cNvPr id="10"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30</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4713" y="3921125"/>
            <a:ext cx="8158162"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圓角矩形 3"/>
          <p:cNvSpPr/>
          <p:nvPr/>
        </p:nvSpPr>
        <p:spPr>
          <a:xfrm>
            <a:off x="8305800" y="658813"/>
            <a:ext cx="3198813" cy="2822575"/>
          </a:xfrm>
          <a:prstGeom prst="roundRect">
            <a:avLst/>
          </a:prstGeom>
          <a:solidFill>
            <a:schemeClr val="accent1">
              <a:lumMod val="20000"/>
              <a:lumOff val="80000"/>
            </a:schemeClr>
          </a:solidFill>
          <a:ln w="285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594000" indent="-625475" algn="just" eaLnBrk="1" fontAlgn="auto" hangingPunct="1">
              <a:spcBef>
                <a:spcPts val="0"/>
              </a:spcBef>
              <a:spcAft>
                <a:spcPts val="0"/>
              </a:spcAft>
              <a:defRPr/>
            </a:pPr>
            <a:r>
              <a:rPr lang="zh-TW" altLang="zh-TW" b="1" dirty="0">
                <a:solidFill>
                  <a:srgbClr val="002060"/>
                </a:solidFill>
                <a:latin typeface="微軟正黑體" panose="020B0604030504040204" pitchFamily="34" charset="-120"/>
                <a:ea typeface="微軟正黑體" panose="020B0604030504040204" pitchFamily="34" charset="-120"/>
              </a:rPr>
              <a:t>註</a:t>
            </a:r>
            <a:r>
              <a:rPr lang="en-US" altLang="zh-TW" b="1" dirty="0">
                <a:solidFill>
                  <a:srgbClr val="002060"/>
                </a:solidFill>
                <a:latin typeface="微軟正黑體" panose="020B0604030504040204" pitchFamily="34" charset="-120"/>
                <a:ea typeface="微軟正黑體" panose="020B0604030504040204" pitchFamily="34" charset="-120"/>
              </a:rPr>
              <a:t>1</a:t>
            </a:r>
            <a:r>
              <a:rPr lang="zh-TW" altLang="zh-TW" b="1" dirty="0">
                <a:solidFill>
                  <a:srgbClr val="002060"/>
                </a:solidFill>
                <a:latin typeface="微軟正黑體" panose="020B0604030504040204" pitchFamily="34" charset="-120"/>
                <a:ea typeface="微軟正黑體" panose="020B0604030504040204" pitchFamily="34" charset="-120"/>
              </a:rPr>
              <a:t>：志願序積分</a:t>
            </a:r>
            <a:r>
              <a:rPr lang="zh-TW" altLang="en-US" b="1" dirty="0">
                <a:solidFill>
                  <a:srgbClr val="002060"/>
                </a:solidFill>
                <a:latin typeface="微軟正黑體" panose="020B0604030504040204" pitchFamily="34" charset="-120"/>
                <a:ea typeface="微軟正黑體" panose="020B0604030504040204" pitchFamily="34" charset="-120"/>
              </a:rPr>
              <a:t>係</a:t>
            </a:r>
            <a:r>
              <a:rPr lang="zh-TW" altLang="zh-TW" b="1" dirty="0">
                <a:solidFill>
                  <a:srgbClr val="002060"/>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594000" indent="-625475" algn="just" eaLnBrk="1" fontAlgn="auto" hangingPunct="1">
              <a:spcBef>
                <a:spcPts val="0"/>
              </a:spcBef>
              <a:spcAft>
                <a:spcPts val="0"/>
              </a:spcAft>
              <a:defRPr/>
            </a:pPr>
            <a:r>
              <a:rPr lang="zh-TW" altLang="zh-TW" b="1" dirty="0">
                <a:solidFill>
                  <a:srgbClr val="002060"/>
                </a:solidFill>
                <a:latin typeface="微軟正黑體" panose="020B0604030504040204" pitchFamily="34" charset="-120"/>
                <a:ea typeface="微軟正黑體" panose="020B0604030504040204" pitchFamily="34" charset="-120"/>
              </a:rPr>
              <a:t>註</a:t>
            </a:r>
            <a:r>
              <a:rPr lang="en-US" altLang="zh-TW" b="1" dirty="0">
                <a:solidFill>
                  <a:srgbClr val="002060"/>
                </a:solidFill>
                <a:latin typeface="微軟正黑體" panose="020B0604030504040204" pitchFamily="34" charset="-120"/>
                <a:ea typeface="微軟正黑體" panose="020B0604030504040204" pitchFamily="34" charset="-120"/>
              </a:rPr>
              <a:t>2</a:t>
            </a:r>
            <a:r>
              <a:rPr lang="zh-TW" altLang="zh-TW" b="1" dirty="0">
                <a:solidFill>
                  <a:srgbClr val="002060"/>
                </a:solidFill>
                <a:latin typeface="微軟正黑體" panose="020B0604030504040204" pitchFamily="34" charset="-120"/>
                <a:ea typeface="微軟正黑體" panose="020B0604030504040204" pitchFamily="34" charset="-120"/>
              </a:rPr>
              <a:t>：陳同學未持有原住民文化及語言能力證明，加分比率以</a:t>
            </a:r>
            <a:r>
              <a:rPr lang="en-US" altLang="zh-TW" b="1" dirty="0">
                <a:solidFill>
                  <a:srgbClr val="002060"/>
                </a:solidFill>
                <a:latin typeface="微軟正黑體" panose="020B0604030504040204" pitchFamily="34" charset="-120"/>
                <a:ea typeface="微軟正黑體" panose="020B0604030504040204" pitchFamily="34" charset="-120"/>
              </a:rPr>
              <a:t>10%</a:t>
            </a:r>
            <a:r>
              <a:rPr lang="zh-TW" altLang="zh-TW" b="1" dirty="0">
                <a:solidFill>
                  <a:srgbClr val="002060"/>
                </a:solidFill>
                <a:latin typeface="微軟正黑體" panose="020B0604030504040204" pitchFamily="34" charset="-120"/>
                <a:ea typeface="微軟正黑體" panose="020B0604030504040204" pitchFamily="34" charset="-120"/>
              </a:rPr>
              <a:t>計算。</a:t>
            </a:r>
            <a:endParaRPr lang="zh-TW" altLang="en-US" b="1" dirty="0">
              <a:solidFill>
                <a:srgbClr val="002060"/>
              </a:solidFill>
              <a:latin typeface="微軟正黑體" panose="020B0604030504040204" pitchFamily="34" charset="-120"/>
              <a:ea typeface="微軟正黑體" panose="020B0604030504040204" pitchFamily="34" charset="-120"/>
            </a:endParaRPr>
          </a:p>
        </p:txBody>
      </p:sp>
      <p:pic>
        <p:nvPicPr>
          <p:cNvPr id="63492" name="圖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75" y="190341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標題 1"/>
          <p:cNvSpPr txBox="1">
            <a:spLocks/>
          </p:cNvSpPr>
          <p:nvPr/>
        </p:nvSpPr>
        <p:spPr>
          <a:xfrm>
            <a:off x="690563" y="207963"/>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4100" b="1" dirty="0">
                <a:solidFill>
                  <a:srgbClr val="002060"/>
                </a:solidFill>
                <a:latin typeface="微軟正黑體" panose="020B0604030504040204" pitchFamily="34" charset="-120"/>
                <a:ea typeface="微軟正黑體" panose="020B0604030504040204" pitchFamily="34" charset="-120"/>
                <a:cs typeface="+mj-cs"/>
              </a:rPr>
              <a:t>2/4</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p>
        </p:txBody>
      </p:sp>
      <p:sp>
        <p:nvSpPr>
          <p:cNvPr id="12" name="矩形 11"/>
          <p:cNvSpPr/>
          <p:nvPr/>
        </p:nvSpPr>
        <p:spPr>
          <a:xfrm>
            <a:off x="906463" y="1017588"/>
            <a:ext cx="4968875" cy="768350"/>
          </a:xfrm>
          <a:prstGeom prst="rect">
            <a:avLst/>
          </a:prstGeom>
        </p:spPr>
        <p:txBody>
          <a:bodyPr>
            <a:spAutoFit/>
          </a:bodyPr>
          <a:lstStyle/>
          <a:p>
            <a:pPr eaLnBrk="1" fontAlgn="auto" hangingPunct="1">
              <a:spcBef>
                <a:spcPts val="0"/>
              </a:spcBef>
              <a:spcAft>
                <a:spcPts val="0"/>
              </a:spcAft>
              <a:defRPr/>
            </a:pPr>
            <a:r>
              <a:rPr lang="zh-TW" altLang="en-US" sz="2200" b="1" dirty="0">
                <a:solidFill>
                  <a:srgbClr val="C00000"/>
                </a:solidFill>
                <a:latin typeface="微軟正黑體" pitchFamily="34" charset="-120"/>
                <a:ea typeface="微軟正黑體" pitchFamily="34" charset="-120"/>
              </a:rPr>
              <a:t>免試生超額比序總積分計算範例</a:t>
            </a:r>
            <a:endParaRPr lang="en-US" altLang="zh-TW" sz="22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2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200" b="1" dirty="0">
              <a:solidFill>
                <a:schemeClr val="accent6">
                  <a:lumMod val="75000"/>
                </a:schemeClr>
              </a:solidFill>
              <a:latin typeface="微軟正黑體" pitchFamily="34" charset="-120"/>
              <a:ea typeface="微軟正黑體" pitchFamily="34" charset="-120"/>
            </a:endParaRPr>
          </a:p>
        </p:txBody>
      </p:sp>
      <p:grpSp>
        <p:nvGrpSpPr>
          <p:cNvPr id="63495" name="群組 1"/>
          <p:cNvGrpSpPr>
            <a:grpSpLocks/>
          </p:cNvGrpSpPr>
          <p:nvPr/>
        </p:nvGrpSpPr>
        <p:grpSpPr bwMode="auto">
          <a:xfrm>
            <a:off x="866775" y="2946400"/>
            <a:ext cx="10236200" cy="3848100"/>
            <a:chOff x="677183" y="3166283"/>
            <a:chExt cx="8273128" cy="3631104"/>
          </a:xfrm>
        </p:grpSpPr>
        <p:grpSp>
          <p:nvGrpSpPr>
            <p:cNvPr id="63498" name="群組 18"/>
            <p:cNvGrpSpPr>
              <a:grpSpLocks/>
            </p:cNvGrpSpPr>
            <p:nvPr/>
          </p:nvGrpSpPr>
          <p:grpSpPr bwMode="auto">
            <a:xfrm>
              <a:off x="677183" y="3706060"/>
              <a:ext cx="8273128" cy="3091327"/>
              <a:chOff x="677183" y="3706060"/>
              <a:chExt cx="8273128" cy="3091327"/>
            </a:xfrm>
          </p:grpSpPr>
          <p:sp>
            <p:nvSpPr>
              <p:cNvPr id="15" name="矩形 14"/>
              <p:cNvSpPr/>
              <p:nvPr/>
            </p:nvSpPr>
            <p:spPr>
              <a:xfrm>
                <a:off x="683599" y="3705556"/>
                <a:ext cx="8266712" cy="405953"/>
              </a:xfrm>
              <a:prstGeom prst="rect">
                <a:avLst/>
              </a:prstGeom>
            </p:spPr>
            <p:txBody>
              <a:bodyPr wrap="none">
                <a:spAutoFit/>
              </a:bodyPr>
              <a:lstStyle/>
              <a:p>
                <a:pPr eaLnBrk="1" fontAlgn="auto" hangingPunct="1">
                  <a:spcBef>
                    <a:spcPts val="0"/>
                  </a:spcBef>
                  <a:spcAft>
                    <a:spcPts val="0"/>
                  </a:spcAft>
                  <a:defRPr/>
                </a:pPr>
                <a:r>
                  <a:rPr lang="zh-TW" altLang="en-US" sz="2200" b="1" dirty="0">
                    <a:solidFill>
                      <a:schemeClr val="accent6">
                        <a:lumMod val="75000"/>
                      </a:schemeClr>
                    </a:solidFill>
                    <a:latin typeface="微軟正黑體" pitchFamily="34" charset="-120"/>
                    <a:ea typeface="微軟正黑體" pitchFamily="34" charset="-120"/>
                  </a:rPr>
                  <a:t>陳同學以第</a:t>
                </a:r>
                <a:r>
                  <a:rPr lang="en-US" altLang="zh-TW" sz="2200" b="1" dirty="0">
                    <a:solidFill>
                      <a:schemeClr val="accent6">
                        <a:lumMod val="75000"/>
                      </a:schemeClr>
                    </a:solidFill>
                    <a:latin typeface="微軟正黑體" pitchFamily="34" charset="-120"/>
                    <a:ea typeface="微軟正黑體" pitchFamily="34" charset="-120"/>
                  </a:rPr>
                  <a:t>2</a:t>
                </a:r>
                <a:r>
                  <a:rPr lang="zh-TW" altLang="en-US" sz="2200"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16" name="矩形 15"/>
              <p:cNvSpPr/>
              <p:nvPr/>
            </p:nvSpPr>
            <p:spPr>
              <a:xfrm>
                <a:off x="677183" y="6201191"/>
                <a:ext cx="6592328" cy="59619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sp>
          <p:nvSpPr>
            <p:cNvPr id="22" name="矩形 21"/>
            <p:cNvSpPr/>
            <p:nvPr/>
          </p:nvSpPr>
          <p:spPr>
            <a:xfrm>
              <a:off x="697712" y="3166283"/>
              <a:ext cx="5586414" cy="42692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sp>
        <p:nvSpPr>
          <p:cNvPr id="17" name="矩形 16"/>
          <p:cNvSpPr/>
          <p:nvPr/>
        </p:nvSpPr>
        <p:spPr>
          <a:xfrm>
            <a:off x="877888" y="5561013"/>
            <a:ext cx="8154987" cy="56832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14"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31</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869950" y="196850"/>
            <a:ext cx="10769600" cy="863600"/>
          </a:xfrm>
          <a:prstGeom prst="rect">
            <a:avLst/>
          </a:prstGeom>
        </p:spPr>
        <p:txBody>
          <a:bodyPr anchor="ctr">
            <a:normAutofit fontScale="97500"/>
          </a:bodyPr>
          <a:lstStyle/>
          <a:p>
            <a:pPr eaLnBrk="1" fontAlgn="auto" hangingPunct="1">
              <a:spcAft>
                <a:spcPts val="0"/>
              </a:spcAft>
              <a:defRPr/>
            </a:pPr>
            <a:r>
              <a:rPr lang="zh-TW" altLang="en-US" sz="3700" b="1" dirty="0">
                <a:solidFill>
                  <a:srgbClr val="002060"/>
                </a:solidFill>
                <a:latin typeface="微軟正黑體" panose="020B0604030504040204" pitchFamily="34" charset="-120"/>
                <a:ea typeface="微軟正黑體" panose="020B0604030504040204" pitchFamily="34" charset="-120"/>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陸、分發比序原則 （</a:t>
            </a:r>
            <a:r>
              <a:rPr lang="en-US" altLang="zh-TW" sz="4100" b="1" dirty="0">
                <a:solidFill>
                  <a:srgbClr val="002060"/>
                </a:solidFill>
                <a:latin typeface="微軟正黑體" panose="020B0604030504040204" pitchFamily="34" charset="-120"/>
                <a:ea typeface="微軟正黑體" panose="020B0604030504040204" pitchFamily="34" charset="-120"/>
                <a:cs typeface="+mj-cs"/>
              </a:rPr>
              <a:t>3/4</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p>
        </p:txBody>
      </p:sp>
      <p:sp>
        <p:nvSpPr>
          <p:cNvPr id="7" name="標題 1"/>
          <p:cNvSpPr txBox="1">
            <a:spLocks/>
          </p:cNvSpPr>
          <p:nvPr/>
        </p:nvSpPr>
        <p:spPr>
          <a:xfrm>
            <a:off x="1119188" y="1065213"/>
            <a:ext cx="10658475" cy="576262"/>
          </a:xfrm>
          <a:prstGeom prst="rect">
            <a:avLst/>
          </a:prstGeom>
        </p:spPr>
        <p:txBody>
          <a:bodyPr anchor="ctr"/>
          <a:lstStyle/>
          <a:p>
            <a:pPr eaLnBrk="1" fontAlgn="auto" hangingPunct="1">
              <a:spcBef>
                <a:spcPts val="600"/>
              </a:spcBef>
              <a:spcAft>
                <a:spcPts val="600"/>
              </a:spcAft>
              <a:defRPr/>
            </a:pPr>
            <a:r>
              <a:rPr lang="zh-TW" altLang="en-US" sz="2000" b="1" dirty="0">
                <a:solidFill>
                  <a:schemeClr val="accent6">
                    <a:lumMod val="75000"/>
                  </a:schemeClr>
                </a:solidFill>
                <a:latin typeface="微軟正黑體" pitchFamily="34" charset="-120"/>
                <a:ea typeface="微軟正黑體" pitchFamily="34" charset="-120"/>
              </a:rPr>
              <a:t>陳同學選填登記○○科技大學○○科（組）之一般生同分比序項目積分順序採計表</a:t>
            </a:r>
            <a:endParaRPr lang="zh-TW" altLang="en-US" sz="1600" b="1" dirty="0">
              <a:solidFill>
                <a:schemeClr val="accent6">
                  <a:lumMod val="75000"/>
                </a:schemeClr>
              </a:solidFill>
              <a:latin typeface="微軟正黑體" pitchFamily="34" charset="-120"/>
              <a:ea typeface="微軟正黑體" pitchFamily="34" charset="-120"/>
            </a:endParaRPr>
          </a:p>
        </p:txBody>
      </p:sp>
      <p:sp>
        <p:nvSpPr>
          <p:cNvPr id="14" name="標題 1"/>
          <p:cNvSpPr txBox="1">
            <a:spLocks/>
          </p:cNvSpPr>
          <p:nvPr/>
        </p:nvSpPr>
        <p:spPr>
          <a:xfrm>
            <a:off x="1119188" y="3794125"/>
            <a:ext cx="11072812" cy="576263"/>
          </a:xfrm>
          <a:prstGeom prst="rect">
            <a:avLst/>
          </a:prstGeom>
        </p:spPr>
        <p:txBody>
          <a:bodyPr anchor="ctr"/>
          <a:lstStyle/>
          <a:p>
            <a:pPr eaLnBrk="1" fontAlgn="auto" hangingPunct="1">
              <a:spcBef>
                <a:spcPts val="600"/>
              </a:spcBef>
              <a:spcAft>
                <a:spcPts val="600"/>
              </a:spcAft>
              <a:defRPr/>
            </a:pPr>
            <a:r>
              <a:rPr lang="zh-TW" altLang="en-US" sz="2000" b="1" dirty="0">
                <a:solidFill>
                  <a:schemeClr val="accent6">
                    <a:lumMod val="75000"/>
                  </a:schemeClr>
                </a:solidFill>
                <a:latin typeface="微軟正黑體" pitchFamily="34" charset="-120"/>
                <a:ea typeface="微軟正黑體" pitchFamily="34" charset="-120"/>
              </a:rPr>
              <a:t>陳同學選填登記○○科技大學○○科（組）特種身分生之同分比序項目積分順序採計表</a:t>
            </a:r>
            <a:endParaRPr lang="zh-TW" altLang="en-US" sz="1600" b="1" dirty="0">
              <a:solidFill>
                <a:schemeClr val="accent6">
                  <a:lumMod val="75000"/>
                </a:schemeClr>
              </a:solidFill>
              <a:latin typeface="微軟正黑體" pitchFamily="34" charset="-120"/>
              <a:ea typeface="微軟正黑體" pitchFamily="34" charset="-120"/>
            </a:endParaRPr>
          </a:p>
        </p:txBody>
      </p:sp>
      <p:graphicFrame>
        <p:nvGraphicFramePr>
          <p:cNvPr id="3" name="表格 2"/>
          <p:cNvGraphicFramePr>
            <a:graphicFrameLocks noGrp="1"/>
          </p:cNvGraphicFramePr>
          <p:nvPr/>
        </p:nvGraphicFramePr>
        <p:xfrm>
          <a:off x="1119188" y="1538288"/>
          <a:ext cx="7864474" cy="2165635"/>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70">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2110">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75">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395">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3" name="矩形 12"/>
          <p:cNvSpPr/>
          <p:nvPr/>
        </p:nvSpPr>
        <p:spPr>
          <a:xfrm>
            <a:off x="1098550" y="2903538"/>
            <a:ext cx="7916863" cy="8112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aphicFrame>
        <p:nvGraphicFramePr>
          <p:cNvPr id="4" name="表格 3"/>
          <p:cNvGraphicFramePr>
            <a:graphicFrameLocks noGrp="1"/>
          </p:cNvGraphicFramePr>
          <p:nvPr/>
        </p:nvGraphicFramePr>
        <p:xfrm>
          <a:off x="1119188" y="4270375"/>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smtClean="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23.1</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28.6</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3.3</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16.5</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7.7</a:t>
                      </a:r>
                      <a:r>
                        <a:rPr lang="en-US" altLang="zh-TW" sz="1600" kern="0" dirty="0" smtClean="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19" name="矩形 18"/>
          <p:cNvSpPr/>
          <p:nvPr/>
        </p:nvSpPr>
        <p:spPr>
          <a:xfrm>
            <a:off x="1098550" y="5413375"/>
            <a:ext cx="8102600" cy="93027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11"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32</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06"/>
          <a:stretch/>
        </p:blipFill>
        <p:spPr>
          <a:xfrm>
            <a:off x="0" y="-1"/>
            <a:ext cx="12192000" cy="6853727"/>
          </a:xfrm>
        </p:spPr>
      </p:pic>
    </p:spTree>
    <p:extLst>
      <p:ext uri="{BB962C8B-B14F-4D97-AF65-F5344CB8AC3E}">
        <p14:creationId xmlns:p14="http://schemas.microsoft.com/office/powerpoint/2010/main" val="2676144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84200" y="3403600"/>
            <a:ext cx="11282363" cy="3024188"/>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69635" name="內容版面配置區 2"/>
          <p:cNvSpPr>
            <a:spLocks noGrp="1"/>
          </p:cNvSpPr>
          <p:nvPr>
            <p:ph idx="1"/>
          </p:nvPr>
        </p:nvSpPr>
        <p:spPr>
          <a:xfrm>
            <a:off x="584200" y="1395413"/>
            <a:ext cx="11282363" cy="4930775"/>
          </a:xfrm>
        </p:spPr>
        <p:txBody>
          <a:bodyPr/>
          <a:lstStyle/>
          <a:p>
            <a:pPr>
              <a:lnSpc>
                <a:spcPts val="2800"/>
              </a:lnSpc>
              <a:spcBef>
                <a:spcPts val="600"/>
              </a:spcBef>
              <a:spcAft>
                <a:spcPts val="600"/>
              </a:spcAft>
              <a:buFont typeface="Wingdings" panose="05000000000000000000" pitchFamily="2" charset="2"/>
              <a:buChar char="Ø"/>
            </a:pP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提供網路選填登記志願系統練習版，供免試生事先熟悉操作介面流程或試填志願順序。</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anose="05000000000000000000"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本委員會將於網路選填登記志願期間，於本委員會網站置放「網路選填登記志願系統操作手冊」供免試生下載參考使用。</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anose="05000000000000000000" pitchFamily="2" charset="2"/>
              <a:buChar char="Ø"/>
            </a:pP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本招生一律採網路選填登記志願</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，並於</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起至</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開放網路選填登記志願系統。</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anose="05000000000000000000"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本招生為全國一區，免試生可就招生學校各科（組）選填登記志願，</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最多以</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個為限</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2800"/>
              </a:lnSpc>
              <a:spcBef>
                <a:spcPts val="600"/>
              </a:spcBef>
              <a:spcAft>
                <a:spcPts val="600"/>
              </a:spcAft>
              <a:buFont typeface="Wingdings" panose="05000000000000000000" pitchFamily="2" charset="2"/>
              <a:buChar char="Ø"/>
            </a:pP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免試生於網路選填登記志願規定期間內，至本委員會網站網路選填登記志願系統，輸入「</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身分證統一編號</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居留證號或入出境許可證統一證號</a:t>
            </a:r>
            <a:r>
              <a:rPr lang="en-US" altLang="zh-TW"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出生年月日</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」及自行設定之「</a:t>
            </a:r>
            <a:r>
              <a:rPr lang="zh-TW" altLang="en-US" sz="2400" b="1" dirty="0" smtClean="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通行碼</a:t>
            </a:r>
            <a:r>
              <a:rPr lang="zh-TW" altLang="en-US"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」後，即可登入系統進行選填登記志願。</a:t>
            </a:r>
            <a:endParaRPr lang="en-US" altLang="zh-TW" sz="24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9636" name="標題 1"/>
          <p:cNvSpPr>
            <a:spLocks noGrp="1"/>
          </p:cNvSpPr>
          <p:nvPr>
            <p:ph type="title"/>
          </p:nvPr>
        </p:nvSpPr>
        <p:spPr>
          <a:xfrm>
            <a:off x="584200" y="242685"/>
            <a:ext cx="11496675"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柒、</a:t>
            </a:r>
            <a:r>
              <a:rPr lang="zh-TW" altLang="en-US" sz="4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網路選填登記志願（</a:t>
            </a:r>
            <a:r>
              <a:rPr lang="en-US" altLang="zh-TW" sz="4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4000" b="1" dirty="0" smtClean="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69637" name="AutoShape 2" descr="「系統」的圖片搜尋結果"/>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sp>
        <p:nvSpPr>
          <p:cNvPr id="69638" name="AutoShape 9"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sp>
        <p:nvSpPr>
          <p:cNvPr id="69639" name="AutoShape 11"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sp>
        <p:nvSpPr>
          <p:cNvPr id="69640" name="AutoShape 13"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sp>
        <p:nvSpPr>
          <p:cNvPr id="69641" name="AutoShape 15" descr="data:image/png;base64,iVBORw0KGgoAAAANSUhEUgAAAQQAAADBCAMAAAAehD6LAAAB3VBMVEX///8AAAAIcK///wE1qs0AAAORDYQTCoEAAQAEAAAFV4UIc7QDGCQHdLgAAAUBCxPm5ubx8fH4+PjW1tbr6+va2to/Pz//XQLJyckfHx/Q0NCKAHwTCoVKSkr19fUuLi5XV1eenp56enoNDQ22trYdHR2Li4vBwcGbm5s1NTXzAG+AgICmpqZgYGBycnKIiIj+1gIHZ6ENN5YIY6mFAHfI7POurq6QsLMnpckPB2fyAGoIS3RdXV0GAyYnJycHRGp7lpZJsdGY1OTm0+PSsM4EDiQLBUPdw9r/9AYLI1x7xd4DMk6v3+sHUoHx5e8QCHPDj7wNBlwMBlEofZb4tjWk2efcUAMNQZNjJAStYaUnKQT+4QMGGy0JBDoIJ1UGKT75mkMELS4CAhr1fUwyNAO7uwXJo8NrbQMSMjsLM3IgZnwtj6sNIygKQ5JQUATS0wW4eLGcQpT7zycDUmr0K2P0UFimpwUZSVb3uDSGiQULK174pT0MSpwdGwWGeAa4qwbfzAMFAy6Zjgb1Zlfk5AJjXwX1fE73oD3KywWeNZIrLwMLW6cwmrgIHD2srgEOOI0ITIuoPg03FwaALgYNJnEZFAWya6dxcgQgCwNsKAZLHAS6RAmVNwQoDgDiUQOmb2zeAAAfHklEQVR4nO1diUNT19L3xATuJXCzQDCEVfbdEiNGqSIKglAWzWspQqEfzyKEpVpeS2ttXVrfe3yF+rov9uvf+s3MOecuSW4SJBhi39RqCJDc+d1ZfjNnzsmJE8dC/P1t+b6EfEt5L2ON+b6IvIqv+zIDqcz3deRRgj1MiD/fl5In8bW3gPaqin+YN99Xkxdpe5ObgFo64F5i7C8YGStaSX/4M9jndpdNMNaa70t61dJWK4xgadLtdjgc7gHGevJ9Ua9UvGdAfQWMwDPYV+bg0sdYU76v69WJv5kbgaoulaARuN19g32AAjzly/e1vSIJdIGyLvh/YaCvjCAogWgw6Xa4FxgL5fvqXoX4+yuFEUz0gdpoBAOl+MQEPAYs+vN9gUcv5Y2CEixMgvrwh4wAIsNldQG+nFRfe+Ls59QYQMCEiOnAwY2AsSvnWxiPjK83cQ71CmYMsRDTAfjBhGAJrOP8+VqGkRG+yPd1Hp1UEDVGXsiNAGAYKFVlwQCGcL6HDYA/lL6+xLmcU2OVTZS4eSjo45FASFVvw5UrMjK+psQ5wFVdGHBgIDBFAin1jefPX2GeMuKM7fm+3CMRr1D1P2UIAhiBCsIUA4PK8yhNDJhj32tKnAEDhSnAjZbPoicsqSxRrhAIlQx8BTljvi/4CKQCMbigKEARb5zlVCBBasEXehohMg46KDK+fn0VXwtiUHNTQft/ju7gsUKgsMoqVnkFg8ISRkaVlef7mnMuVUzRpmuKa54wl8JuzDocZSVJ7lBL/nCFqW6KjK8fcYZaSZkuLq6ZJnXD36DFqykgAGFAl9wlr2PHuQ7U1IoBhVtYOO6Hz4KeFhBqCYArPbVXOkRkrM33NedeToOiI4jCMlbPP4YhTVpYwpUrvbVVjPWeP/8mG3RTyMj3JedeutACntQUF5NDjIQfkslLcTXRPz1oDY0UGZdeQ+LczEpXwfyvQ2y8jqlgDR1iISEq8JjAI+MgY8F8X3SOBVjCThRVvgW2oMG/anjWYgqM0iMg0NCLkdHtgO9V9jbUVlZVVfb0drX2Nwcr8q3EYaUS1I7FVIgGF4prLmBUeAAZAttoQi4jQ2isZfXwbz2bBFadlEEBla7+UOFSqG689+reDmoyXVzzHn75POxwSFNouQJ54TJjTWQNtVRIAlAtlzs6Kis7WixINHQXaKzwU9zbiCqqgigUY9W0j7FRVBC9tYoeF3vrGSt1UGSUd91f5wuEmlsbJBotjQXZhi3Ha1d31rFsXC6uuYmp4keIjSWqUUViXLyC3ddSrLXdgymIs6+8u0G4T3sB9uRbySHi26jApRpgzzxNlvGooFJQuEIK8hUIoNWqDXEOtvIWZUPhFRd4ixU1toGX/14NOQSagoh/TY3ne6uYWIvkDRePyrrsXixwhsNQaNEBS2kXpAhVA0+4Dg7hUjU9KjQ0IkZyLdJR5hikplu6jnMbmU1vgTlFMznERlzFeHCz5hL8vQgJog++7sC4qU70UcsJe06873gmfToM0BJe8yu6/BxJDzn/zirDntqFaWosPKQsQFMJvPHoEA14SBWZyVGwA42hoJiDn7RVd3iZMA3lpDQFsRyLEJQsqWQFldklQSQgLYEjvvCcSohRcFwlLZViLCeff+N2T8g1ebe7ZIGniuz77YHLB/np/MnU6MrKMD2imK42UWNNWcZy8lKYFmA4BJNGm6Uje71wQev0UV17bmRqZjdSXV0dGaWvkA0Kgbr6uqKxH8/qixAqtwJN+8mVvT+c4J2KY9yF8q3cRwSqI0Uz+nPeYHcjh0J5bxlUfsghGFSlFWhbX7INrDIasvX1IDu2M07+4fuRSKTo/tzM8LWEb9VxW1BGgDncgLzYZ0Dg0rTHX7BV594qJogsyRAubXXnXIEcyMwuaj+V+pvNzJCzkhaQdWjao8eMbTudznWEoTE7MoQht/BaMHxylYonDw1rCDtwaY/GbrtYzImyjhy7NSsagKjWHfVF51rqWEoBXxjb0tgGYRB1OqnUyCr0txZEd9p/LxIx3VS/N9Tc3ttggcDl2pp/fMelsXXC4OoQ/B3DfJrNMkztsU+UkCqLIEskPdtjMYMvvny0pWkuFkcIht666nSOR51Rlp2lo20d82pqqqioSHAFQ9qsvqAomgsZAmEwfm4oOnRu3BljbHmfZdNj7Ycy4iguPWcCGFQXJSbKXpZSYmQGb4M7vDUUBb6wP7uYXeTvON4ZAnwhci8hyoeaLFYgHwgzGCd3WIfM8eDhIqvPqtvubQse416TryhyP9EMTtRabj+lyNLtGCWFt94iHJxxeHpz1vNazKzUFVUPJz8btIKwHY9FnUPSDKJvgyusMnVk88GhGbHfp4tXl0B5+attze3OmD1hVwJicQcWdQpugJFAREQIB/vp6mT/mfoOkCZdUgcZG8kjzx6OzIlHpy2XFOcYDKEZQGZwYlt6bVNlTbY3zNd1IJ2TJI+tmLnq++KRlTSucn4EZuCEiLiHTHFzUWUNdqS5ovFwEOR14b+oSFrCiYpK8zXtoRlcjVJEJFfYHGHsjM2reG3S6wEkjyR7KlJtokyGKgr4wziaAScHKltcY7ad5AASTZehz0DJAQV7u3lsQAxXF5m/7Dc0WYXcwMlBE2CwBhHR1mvFb2i3LhC/UP/jPpDwZa889iXvRazZMmDwpD3OleOg1cjaMmOVtjV0Lf7Skws1NTX8d9ccBxI3TopmxcSPSIyIIMSvk6aY8ypwZeyk7D9Q03YNwRuU6zU4/3SJfvPG2TQaJ1iB2GeW17h4P7kePKP7g5MiIltEV0hXPbcCCB4C4Tr95pNvDHVJSZNABJgkGZgcGBgYxLk4GqY9bixUFpN7TmyvehZxmidtEYArLuwCoIBL/CAjs6h8n2qdgFKTH6lqCaKFS1zHrvfgvczzwwb8NYJmUJm2MdBNuYH8gY+GamGy8lSJkIQnEpfmUmhXDc5Np6w366aujQ7PrByRlhmlhy9Zq66RZTVDW8ArgohWjCjwyIgDsg43PGipEnKZpKqqxSDTAILaRO6ClmFyS1B9Zebe3C6UupHI7oxNb/gVyGm+D8DjymSpp9GqdzClkD8sk37PH7r5Da4XAvq3gP7GFIzL9d2pU9/jgKTDjX5TJV9vaqaIlkZodeTn4fwhgBLSrzfdypOXxhhie4yPRPIRMJqP5UNOl+vrLbrror04deqUi0ZlaalLGtu9SHURSnX17kxStf/qxcdJ9OW0+Zt+Rt2hviMTk9IgNxAE3Gt/uf5yqqCgud4BDN7RVEoOGBdF8lmJEACRuTybgCFYEmXIXO0EAiM2oVwoxpFIzCWL4bNcuSobEBCDUy9cRlwUZHTqPtQyM4m9z7xKc8bNX0Ee7Nfj+C8OShcjGjQNSIPAVfVViQCouKKjud797s8fmKpnkVeiz8tJxs66nysWX1eFP+CIMOTVMDAF9yRkh2QQXNpvp7h8zxYwOeAAaWFvv+0gxTZ4ULhZXEyzgEwNh8scDgKhJREE7Q+BwSnai+6guGhXoheGCI4d3RD+IIjzcwwKfQhCYovN9UJi8A7U3GUiLhbAaEsaERQ7tq2iG4A73BQgfMPP30gEwaX+/u4fLygufqcRaS7Ddb1Cm3+0SgXXbSemCn/gxPnH1CAASYSo6IIUqf324geNybhY6GeViP3meww3WF6SxPkGpQcFQLDYwf+9+8Mf3714550/eVwspbgI8L2Zby0OKaK/GvPI/EDEeTE8izstVWYCQdHePWUWxpYgJJRhXJSZ+NrwStIUTSEIzbgo6jZtnWC3ajhx3g+H+UksJhBcv1kwAL4IpBl4paqXkNeAM+M81cvgECgXEjBWdPypJKfaCxG7zjeILimXajhx9oTDPO6bCKOL/fr7DzwmUlxktNOQ+KLgI9cism5YOfCUy0sseojSFmrb+kpdaoV0HajdxyOfiiPSoOc0EGeUMO4rG1TNIOAMGERFDaD47sWfpyAu9om4eFm+1nARL58Ah7kDcue2JB0PK10HmK4Qcx1x6pQot8SW2+cCBDNhRBBQfoXw+OLP73GPHeeLpn7F6L37spCuPlAnoSLnIBwEhm7+C6tYQ7nYck2NojBOFIg3m18UTYBnBhCNNxOgwEhchfRPQYCc+RlqqYM4cBI1zQkMWToFP45DVXd453Cad5zXEATIfuQs2u9/GMobfHGQ6mg1QwMzW+mxU+Rw0pgdj6OfVSQI1zlxviHZEoHwXRIGGBcn3TyN5qaEPE1vX5pZPGkFG5+kkN4J6s0GBhGX+aw8+AMR50VkS9atlL9+/xsyJQHCby61Tyw55KaExFaYSy1xu8vSizvtQlDZsrjaZZfRD+vNIleVU3+pySPyg773OrHfjIQZfsClfv/DdxAXkTSDx7hyVEL6CYTB9DpmEvdZebG3im8t64txWQVIYyrYpVyvIQ8gEDT5rMuF/7uY+vsPIjxo1Exw4xB1jjYMUVW/UJZR0bQgbIoLxo3DNReeiOvP8gpaDRh4x/n5rCBCBAlT3yVyYI6L2EygbWeZfS4rnkcEXj0UBg7Hc6nGNHaIaqYvoTF0ZAnCCZ8enaffw6qaQADerH0PpXNiVIS46FIn5UEu4hWmUgxScRmORCLVu3P3ZoZHr03ZmiZfUe8TtzTdKri9nP2R66Dg+Rp0uASC0JBe9TqcvSoPtYUCFbpPXKfI+OMsb7pjQxGnYskf4E79+uuv3//++++/agybCX2mt/g5smsbgIbnquVqRHV10f17Myujo1MJP81z9STfsjLBZVDIwKQQGocwr432WUB4eEMocamGQOD013Y7aF15e6N16k92DrQL4mgOLB4oGIiYaBU0XDrBRJaQc6Cevdn7R+8ViTUJZNVEKYvmVsy1Fr0sj4x8S594IzVhUZSepG8YP1HCQQgvyjtJIEC6t199quiuTHpZKQojS8ClB6KD8t1U+gOZGFL1wsLCks4X5SrkcKRIn59KLVMryKmLTFId2TWciG9qpshYRu/sSkJeLoNyjm/CRBhE+Il44ia3BI1+pjZF1OrXLaCysb2/vy0YCoWCbf2nRdmsXEdHwlOLHH2ThvUZEdhwTbphupPPQSF9Ly0KGDh+TsRBn0ttlQbmSDgOIwvhl/dNWMI2bfIGlmwL0vWrzgQTjFdmCA+CMDIrFE4bjD2W1tou6GcbHQ25NrNrwSEiCi0sJF3invbhPd/65OlnIL+A3AXZArl9+/YX6J2YsfTFcT2pzIal1sXFxrgFHiTQYTYGv9gR0ZuC75v3EDE2m1Z7Ln3WJe+6XbCFrDoqUytzER0IaT68kOSRkXja1smM8vXXY58gGPyXwjJDLvOQwB2GFwTGYJmXR7+ulGHcawHhoa3q0h/K6JAvSwl5D1TLtn6lSEkicaPbNlHGIyNuZswMAshnYBYeAuFsWGRIPEagWByzwhif12Et5WasbYday03pQv2PcAS3VBtoOzgHTuxMTg4MQv4q9aClWU3q2m4kfXC0yNToyszMqH5HaPP3gsiRuA/+a4u2Y2Pz82+QzBty8uQv8FtLbh4S1sTV3yJD4EvsO9F1cbIGT5UU+qrSlBPBShMIPPwZWi+VelTaY2bJWEk3ePelF6R5a4NDPwCPtA9S3HgDijfmP/8YQLjrEkthEBIkTbhAIHBF4tFt8SyFL87J0vcZ2mRrdWkQtebBxxhSwr9cZhiypqRZCJ2RgschOXjHSvvM1gcIiq86vwIQ7jBB4d3h8L64qmnuDXTJMb68xsQAHwXFjJOnbR3sAGLLxl5C+PKwiIwYE56liwUfXezs/CeAgNmBKNbZcJiPIDKtRvcGlUXX5S2jSo8eZdoyHehuSNI0pdT3tjcHcrtVjKyQmzZWJa6f7CEY+6oTQPg7gOCSwH0TDgt1acigmD/eiMYlCF4dhHQT+YHujE0uBYFvag4dyQAr9XdkZEQKMGYPwvsIwvvzJ8eQNEzirzwMhwV3uG6MI7Jt56q49CYDaNvqvy2bLp+L3cEmwxFNc3OmwiMjEecP07jDRQDh87GTX2ObgyZmnus04aaRG1gsKmuMHgNo23m+LKb9FU17+gt1Wo5mmwsxFc4ZsdXN2Cf2GHx1sfOjjz8dO/khXg/9SlinCdOGN6h7MQkCv2a+TcruCjLu+lCZdvvxY02jevNoJhLofSb5aTj48BeL3u+bHn8KZnBy/o2xkx+gC/TxuCgypFJseAOL7sjrD5jew86UM4Dg0rQvno49RtzJy45ktw/FZBEZMQ/fMWMw3zlvhISLnR+fPPkGgPAtBilOlSQISJprngjOHNXTuXgP7nM2+SE9CJr27NHY2FOwA7bjdGLmPYrQiKPmMjJiheoyg/DPzn/qjz/u7BzjIHwClkCs+aFOE96rkd6gqHE9QTbIN+G8OHVesweh6c6Xjx4DPXl02wXX2ISbq+DZqpSvcjjhK5IiMiYQ5zFIBzJb/A2dgYPwGRhCqQBB0IRbNegNlChUPpiHok/y8eKhJSVxtgfhi61nT58+2wIrQGegLfjrLEe7nqaGZ2aM/pKP3o84I20gcJmI8/vICyQe6AwIArBmJhzouU4TLsgBNAAhqh+uYzgAZ6YtqWzBtHXIViAb7fENlzFw2UPvJx/9WSze6vUGLQAPiJYCvJ+JOAMG0hTAGSg8zAMIzyQI4ecyQ07ruYEt7TG5bmDqnoimQSqHtm+5GbLjlBIHzzgUXbg2U6S3VqrlQTmUpycM4my0FMADPr7Y+S98+Dl3Bg7C/4KWOGINyUGCUGPkhm3dGyzrZKf5cynK6UCixqv6I9G1Wl13GrINz770oeC+ld2IqbtULTdFUCFZyiMjrnoYkfEfFy8CP7pocgYOAvaVBjgIvJBWcBJRRAc1putgvWHc95tSxIXEqLDnXI/Hd0QNtrET3zMQwF3ImIBf7myB0bnEPqP8Dj9s02EQZxkZP+oEKwAT+JvMDBQbAAT8eWQWRoYE0jwtVVjXlUkgNrXJ5sHFnwBCVGqMYugfdQ6NvzXu5Iny4BOM6AZWCKqNzTF4CXw/jWgp/FvPiRcpLvzj5L+kMwAI8ye/RhBKOAii334TZ4647ZbGdGUSwqDQNUVY67aC4EwSBODqW+fOvUXns0SROh5sOskPbmBWH2TOMuBUKe+slTjPQ7EkUqPuDBwElwDNoAnTujewnW2ZG1oSr0Q4f4o1CcvYopKgf9Q5TgCMD0nT2IOfqj8IBDPUXqWEQMdmrYwm9mWpvuGRkYjzXa7u3zs7ZYrQnYFA+BBvuQBhhF+3nEhlmhr3SBCSd0SKbJjs0CETBuJgIoHAEAHwtgAAvjp3LsrpQkP2IAzD3b8/d28FdLfrwVH2EpzRYxBnbghoChd1ZyAQPsCtXry3FuaVkpzAwxZYXJULESmKZ9E3SV41M5eSqwYAb4MBSAC4PVwdH3IOiVO8skchs/CWt0Mnzrzj/D5FBEoShjOgl5zEhnsT50rPeSC4XlMjJzXUbWZpqFhFzIol74vxmUDYwSTAAbhqAQDgQNIYl+knpyea0ityzogtBe1D7gWygvy0cywJBEqpOk2QA3h4Gzd0ZVK91Wk7hzhtgLDtdFIMHBfpYcgAYC+2I9dvl3M0uCWFjHSAQMDlXte33Al0vT81YXASSgfpPZImsAt6blD1KtqmFcqnNJNipvwGStzphCQgABjXAYjGtgXAqrq/NvsgxzPutC3LiIzUcf5Hp7mVYAHhmWy46zShWPcG9j/i3xab7kebnSUbsTEuGAIBQDlB9wH0NG1xbfbh5ponx0dSUeen1EKcPzIZQqJsMd5rPitoguIxmJKcNrDfCcZ/IAVl0luNMT0mggVEyQf0lx95sPlwdm2RMlBuDzmmU1EEZ1xAzohEycYQQG5rOgicJjyRuUFKTxom085/JDlq6rFx3TnOaREHgDo1VJKBE8yuPeBZuelMrs/Cp9HWPhNxHnv/c/uuM3r/AG+ucS+4ZXgDSkfagCXKyRTkv10HYWicioT1uB5lVXSCTQEAq289giZbLzaEKDLiVjSDOKcWvC0lZAnP+aHFF6bNGGSo8HhnIWXbWLgS1UsyEbowDoATbK7Jpa7K00ez84k+u2JCX4tj7Kem27dv37lzZ2tr69ndu798RvLJ00++/fbbf38ge81nZYacNnlDV6apOUEVUrUERNAcMiVCgGB/bW1tX37sWG33kR0fQnen1Og40wAlzddr/EuN6ZOVDCsHYhVyWV4r9uhjPJk/F1EUECm3L1GuVjf4eyoAgGfxwYPFESZWZBv6c39Qo39YLyXpuhxyLS4L4bMJnCZcMnlD5jpfVIwpV5Ut4xpq6eKDxX29cd3TfBRnt44WVUdkLUUdrj6dOKcXnOEqIxA4Tbhu8oaMt0r2DlJPZxsDriP7+/t0BDaRsN4j2gU6CvW1Pu5EG1YneZ+Rn+EygMe3oExMTCyR4LC7i9ulqvIlad5NuGnKDVWN/WkDt09uabHZzSe+uzyiGa/ZdWRHVF7DJos+tUN5a6JMnw0SnxHtdhv/Go8RKO4OvIdwK/Gwh9ozbd7U8ZHX0pWK7XqUSKCq/AiZqjNHeD7lFG80yS/JGUsPOOl9Nszjx3spnablzTP9wYBPB6Mu0Cx6ibUYFuzOGjFPu9a3H+0Je7uWXqs5Mh4EBPQNZXk5xbEfJgfpqKytfbPD2PZ7hmoluxusx8ajogOG/EyGsGs8QZ+R3JdZcSsIVDpqSXqnk44QFQkNtpfWxY3l6E8TmyEMqk2tJqSswBmzmmsX4nZwmpA8CGwvOMtJBm9/l/1HQgeSZZQar5Yj5MRJq8rC0tLE4MDAJA4WO8rc7jIdkxSw/JhO32Qb6MI8x0Nj/g8L40HReoweL+FU8UfOyqkLSxMGJolm4r5hqzCX+t7G1q6uxtbW7v42CnHe9iYaEs//R1nUFSVjYG7s2IunlDCZLBF2smj6XkN/Y32KX2lp6Gpt729ubu5uNbY5HIOPcLiPEOxmeQy3RVQm90HggKlSaoRE/pkmvmBrFourPcfgQ37uVVvWn6Rks0DObHKh+dNt/KH+rso0OTOrLZNHLdciRUknkZN427q7ag92YrKQy21JpU1FsP9MT9IpQbXtx+SjMu9H7qcbhK4LtJ3uzWZgwCodZ9pSqeevqChva2uDkNAW8h6jT02dymoWvDuz3klS2Xqcz+I/uPD2t3ZbNFWyl9rMTZVCEcHftafPknfkZZJ8X3uupI7Co8I0bf6upqWtjl5fEIj0rGLrfWvs8Z0DOkS+Lz5H0sAPI2eIwt2xsUd3qOP61wKBOh87OB6loC3Mj409/kX7i4HQjux4lUZi+DGQj8ZAHv1yB0/5yQKKfF9/LoR6fHxehk+hAQxfPkYcxuYffXnnLwFCCHskTVE5OwpfaAquw/y09ezunZ9cWTRQ8q3B4YUTBH12MnawthFKAXyuWwYBgqCIaXIu+PF+B4PhGJTJh5QOVDlmmSKMZ9bbLPlvGR1WGvCuxxNnSWlKRBFr5LqUrqYE4XhUyoeQRtR1h8/QWmCIWxXWVrdje0OxVBi89PD5cZF2vNk0RzlOw4MWINZj8fj29nY8HpMRIxUIudy/nBcxCEL07XN8ai4RCSssKXptx/hj7bIS6iCoXGmaHDsn50ltQUiS4/0pj5nFIAh8itLJ56r1wdpkEKLJufOYf95nJvErkiBEjYHqqARCzJgnoJBkCMfu01cOKHRyQQxnZ4feNt1/bhK6b1iDRCIGKSZ1C0r4AP5qnEwhKtTWB6wNk7D4xkYCCAXeZW03NFmlTVegtq413f4E36BJywS2VOiHaVtP7VV3YgSEU7/9Q0SfLL4xngTCMVpVeCnBgbK1ByN4vr44W3MDPwPVFgh4bpxvzDMkj5/VlyNpwM/6nd1c2zdXB0aI4EBw+kRPRTGEWkorJd8qHF66GfOsbT58iEP0lvsrPMMMhL5V0QJCYX/YBAlSJRyhXZsFHDYfyLFEcg3PDvcMmTTOyQxhLh4Kv5UC0i6POAIgwCI210ZoZMWlKC4eItaFGxjZ0wLCcVhuz4FUdOtzJCOLaw/Ds/pkfUKI4EBcjZqLh1we/JRnqetvkE6g0i6bzUWPnF5SLCHCiRuzTCAUfCvFInXNciMSKL/wYHN2Vu41kbKxHROMcU9/ruBbKUnibzNNL2n7a7NiywlFB8XkGXrxUPCtlNQS1A80AF9YhliJjmEV8Az5sNBbKfYS4p9WpfDJRoiVfBcaP6CUn1wvmFWht1LSS6DVmG1UMVauPdhnyUcZH8V+lGMl3nY5w4VTCqq6v7i4KA7hl3IMBjOPXkwEgsSzvz+yrOiTG5czv8LrIb5+/bhIjSKBx9jhUOCtFC5+Htsl3bGjPQaBsEr+p9UzSUUoFCoPBtsC5aFQABy8ojzohecqvCf83jqvz+f1+k4EvH6f1xcI+HwVdV5/eZr1VAuBkHL8WymgWzDUVhcMABTl8JU3FAh4y8u9XlA96C0PlHvLfaETXm/IG4Iny+nb6V8xmHAiUgG0UnxBbzAYaAsGgoFAAECogH+5vqAwKI1AeAEE8aQ3kBGEE0ggjPnnQvikQl8Az81vBkvw9gfABSoqvKEKX10FuAH+V1HhC2FE8Hq9Fd5m+MGAP7v5Y51AFEgrxU//GWK7SOT32wbFVEIE4rVopRxOKtpfk1bKf+W/8leQ/wdU0iTDG2cOYwAAAABJRU5ErkJgg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pic>
        <p:nvPicPr>
          <p:cNvPr id="69643" name="Picture 2" descr="http://img2.hackhome.com/img/20131/20130130708718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155575"/>
            <a:ext cx="30670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34</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4486"/>
          </a:xfrm>
        </p:spPr>
      </p:pic>
    </p:spTree>
    <p:extLst>
      <p:ext uri="{BB962C8B-B14F-4D97-AF65-F5344CB8AC3E}">
        <p14:creationId xmlns:p14="http://schemas.microsoft.com/office/powerpoint/2010/main" val="3943433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49263" y="1928813"/>
            <a:ext cx="11742737" cy="4291012"/>
          </a:xfrm>
          <a:prstGeom prst="rect">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 name="內容版面配置區 2"/>
          <p:cNvSpPr>
            <a:spLocks noGrp="1"/>
          </p:cNvSpPr>
          <p:nvPr>
            <p:ph idx="1"/>
          </p:nvPr>
        </p:nvSpPr>
        <p:spPr>
          <a:xfrm>
            <a:off x="449263" y="1412875"/>
            <a:ext cx="11610975" cy="4576763"/>
          </a:xfrm>
        </p:spPr>
        <p:txBody>
          <a:bodyPr rtlCol="0">
            <a:noAutofit/>
          </a:bodyPr>
          <a:lstStyle/>
          <a:p>
            <a:pPr marL="0" indent="0" fontAlgn="auto">
              <a:lnSpc>
                <a:spcPct val="100000"/>
              </a:lnSpc>
              <a:spcBef>
                <a:spcPts val="1200"/>
              </a:spcBef>
              <a:spcAft>
                <a:spcPts val="0"/>
              </a:spcAft>
              <a:buFont typeface="Arial" panose="020B0604020202020204" pitchFamily="34" charset="0"/>
              <a:buNone/>
              <a:defRPr/>
            </a:pPr>
            <a:r>
              <a:rPr lang="zh-TW" altLang="en-US" b="1" dirty="0" smtClean="0">
                <a:solidFill>
                  <a:srgbClr val="002060"/>
                </a:solidFill>
                <a:latin typeface="微軟正黑體" panose="020B0604030504040204" pitchFamily="34" charset="-120"/>
                <a:ea typeface="微軟正黑體" panose="020B0604030504040204" pitchFamily="34" charset="-120"/>
                <a:cs typeface="+mj-cs"/>
              </a:rPr>
              <a:t>依照免試生分發順位之順序，再按免試生選填登記之志願序進行統一分發。</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a:p>
            <a:pPr fontAlgn="auto">
              <a:lnSpc>
                <a:spcPts val="3500"/>
              </a:lnSpc>
              <a:spcAft>
                <a:spcPts val="0"/>
              </a:spcAft>
              <a:buFont typeface="Wingdings" panose="05000000000000000000" pitchFamily="2" charset="2"/>
              <a:buChar char="n"/>
              <a:defRPr/>
            </a:pPr>
            <a:r>
              <a:rPr lang="zh-TW" altLang="en-US" b="1" dirty="0" smtClean="0">
                <a:solidFill>
                  <a:srgbClr val="C00000"/>
                </a:solidFill>
                <a:latin typeface="微軟正黑體" panose="020B0604030504040204" pitchFamily="34" charset="-120"/>
                <a:ea typeface="微軟正黑體" panose="020B0604030504040204" pitchFamily="34" charset="-120"/>
                <a:cs typeface="+mj-cs"/>
              </a:rPr>
              <a:t>一般生：</a:t>
            </a:r>
            <a:r>
              <a:rPr lang="zh-TW" altLang="en-US" b="1" dirty="0" smtClean="0">
                <a:solidFill>
                  <a:srgbClr val="002060"/>
                </a:solidFill>
                <a:latin typeface="微軟正黑體" panose="020B0604030504040204" pitchFamily="34" charset="-120"/>
                <a:ea typeface="微軟正黑體" panose="020B0604030504040204" pitchFamily="34" charset="-120"/>
                <a:cs typeface="+mj-cs"/>
              </a:rPr>
              <a:t>各校一般生科（組）名額，依一般生分發順位之順序錄取至額滿為止；惟大陸長期探親子女為依選填之志願順序，達該科（組）一般生之最低錄取標準者，依其分發順位順序僅限於該科組之「大陸長期探親子女」招生名額下分發。</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a:p>
            <a:pPr fontAlgn="auto">
              <a:lnSpc>
                <a:spcPts val="3500"/>
              </a:lnSpc>
              <a:spcAft>
                <a:spcPts val="0"/>
              </a:spcAft>
              <a:buFont typeface="Wingdings" panose="05000000000000000000" pitchFamily="2" charset="2"/>
              <a:buChar char="n"/>
              <a:defRPr/>
            </a:pPr>
            <a:r>
              <a:rPr lang="zh-TW" altLang="en-US" b="1" dirty="0" smtClean="0">
                <a:solidFill>
                  <a:srgbClr val="C00000"/>
                </a:solidFill>
                <a:latin typeface="微軟正黑體" panose="020B0604030504040204" pitchFamily="34" charset="-120"/>
                <a:ea typeface="微軟正黑體" panose="020B0604030504040204" pitchFamily="34" charset="-120"/>
                <a:cs typeface="+mj-cs"/>
              </a:rPr>
              <a:t>特種身分生：</a:t>
            </a:r>
            <a:r>
              <a:rPr lang="zh-TW" altLang="en-US" b="1" dirty="0" smtClean="0">
                <a:solidFill>
                  <a:srgbClr val="002060"/>
                </a:solidFill>
                <a:latin typeface="微軟正黑體" panose="020B0604030504040204" pitchFamily="34" charset="-120"/>
                <a:ea typeface="微軟正黑體" panose="020B0604030504040204" pitchFamily="34" charset="-120"/>
                <a:cs typeface="+mj-cs"/>
              </a:rPr>
              <a:t>依選填之校科（組）之志願順序，先以一般生身分與其他一般生依一般生分發順位之順序，分發於該校科（組）之一般生名額，至額滿為止；未以一般生身分獲分發錄取者，但若該校科（組）有該類特種身分生外加名額，再以特種生身分及依其特種身分生分發順位之順序，分發於該類特種身分生之外加名額，至額滿為止。</a:t>
            </a:r>
            <a:endParaRPr lang="en-US" altLang="zh-TW" b="1" dirty="0" smtClean="0">
              <a:solidFill>
                <a:srgbClr val="002060"/>
              </a:solidFill>
              <a:latin typeface="微軟正黑體" panose="020B0604030504040204" pitchFamily="34" charset="-120"/>
              <a:ea typeface="微軟正黑體" panose="020B0604030504040204" pitchFamily="34" charset="-120"/>
              <a:cs typeface="+mj-cs"/>
            </a:endParaRPr>
          </a:p>
        </p:txBody>
      </p:sp>
      <p:sp>
        <p:nvSpPr>
          <p:cNvPr id="5" name="標題 1"/>
          <p:cNvSpPr txBox="1">
            <a:spLocks/>
          </p:cNvSpPr>
          <p:nvPr/>
        </p:nvSpPr>
        <p:spPr>
          <a:xfrm>
            <a:off x="449263" y="288925"/>
            <a:ext cx="10769600" cy="863600"/>
          </a:xfrm>
          <a:prstGeom prst="rect">
            <a:avLst/>
          </a:prstGeom>
        </p:spPr>
        <p:txBody>
          <a:bodyPr anchor="ctr">
            <a:normAutofit fontScale="97500"/>
          </a:bodyPr>
          <a:lstStyle/>
          <a:p>
            <a:pPr eaLnBrk="1" fontAlgn="auto" hangingPunct="1">
              <a:spcAft>
                <a:spcPts val="0"/>
              </a:spcAft>
              <a:defRPr/>
            </a:pPr>
            <a:r>
              <a:rPr lang="zh-TW" altLang="en-US" sz="4000" b="1" dirty="0">
                <a:solidFill>
                  <a:srgbClr val="002060"/>
                </a:solidFill>
                <a:latin typeface="微軟正黑體" panose="020B0604030504040204" pitchFamily="34" charset="-120"/>
                <a:ea typeface="微軟正黑體" panose="020B0604030504040204" pitchFamily="34" charset="-120"/>
                <a:cs typeface="+mj-cs"/>
              </a:rPr>
              <a:t> </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捌、分發方式（</a:t>
            </a:r>
            <a:r>
              <a:rPr lang="en-US" altLang="zh-TW" sz="4100" b="1" dirty="0">
                <a:solidFill>
                  <a:srgbClr val="002060"/>
                </a:solidFill>
                <a:latin typeface="微軟正黑體" panose="020B0604030504040204" pitchFamily="34" charset="-120"/>
                <a:ea typeface="微軟正黑體" panose="020B0604030504040204" pitchFamily="34" charset="-120"/>
                <a:cs typeface="+mj-cs"/>
              </a:rPr>
              <a:t>1/3</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p>
        </p:txBody>
      </p:sp>
      <p:sp>
        <p:nvSpPr>
          <p:cNvPr id="7" name="KSO_Shape"/>
          <p:cNvSpPr>
            <a:spLocks noChangeArrowheads="1"/>
          </p:cNvSpPr>
          <p:nvPr/>
        </p:nvSpPr>
        <p:spPr bwMode="auto">
          <a:xfrm>
            <a:off x="10371138" y="255588"/>
            <a:ext cx="1147762" cy="933450"/>
          </a:xfrm>
          <a:custGeom>
            <a:avLst/>
            <a:gdLst>
              <a:gd name="T0" fmla="*/ 2147483647 w 112"/>
              <a:gd name="T1" fmla="*/ 2147483647 h 77"/>
              <a:gd name="T2" fmla="*/ 2147483647 w 112"/>
              <a:gd name="T3" fmla="*/ 2147483647 h 77"/>
              <a:gd name="T4" fmla="*/ 2147483647 w 112"/>
              <a:gd name="T5" fmla="*/ 2147483647 h 77"/>
              <a:gd name="T6" fmla="*/ 2147483647 w 112"/>
              <a:gd name="T7" fmla="*/ 2147483647 h 77"/>
              <a:gd name="T8" fmla="*/ 2147483647 w 112"/>
              <a:gd name="T9" fmla="*/ 2147483647 h 77"/>
              <a:gd name="T10" fmla="*/ 0 w 112"/>
              <a:gd name="T11" fmla="*/ 2147483647 h 77"/>
              <a:gd name="T12" fmla="*/ 2147483647 w 112"/>
              <a:gd name="T13" fmla="*/ 2147483647 h 77"/>
              <a:gd name="T14" fmla="*/ 2147483647 w 112"/>
              <a:gd name="T15" fmla="*/ 2147483647 h 77"/>
              <a:gd name="T16" fmla="*/ 2147483647 w 112"/>
              <a:gd name="T17" fmla="*/ 2147483647 h 77"/>
              <a:gd name="T18" fmla="*/ 2147483647 w 112"/>
              <a:gd name="T19" fmla="*/ 2147483647 h 77"/>
              <a:gd name="T20" fmla="*/ 2147483647 w 112"/>
              <a:gd name="T21" fmla="*/ 2147483647 h 77"/>
              <a:gd name="T22" fmla="*/ 2147483647 w 112"/>
              <a:gd name="T23" fmla="*/ 2147483647 h 77"/>
              <a:gd name="T24" fmla="*/ 2147483647 w 112"/>
              <a:gd name="T25" fmla="*/ 2147483647 h 77"/>
              <a:gd name="T26" fmla="*/ 2147483647 w 112"/>
              <a:gd name="T27" fmla="*/ 2147483647 h 77"/>
              <a:gd name="T28" fmla="*/ 2147483647 w 112"/>
              <a:gd name="T29" fmla="*/ 2147483647 h 77"/>
              <a:gd name="T30" fmla="*/ 2147483647 w 112"/>
              <a:gd name="T31" fmla="*/ 2147483647 h 77"/>
              <a:gd name="T32" fmla="*/ 2147483647 w 112"/>
              <a:gd name="T33" fmla="*/ 2147483647 h 77"/>
              <a:gd name="T34" fmla="*/ 2147483647 w 112"/>
              <a:gd name="T35" fmla="*/ 2147483647 h 77"/>
              <a:gd name="T36" fmla="*/ 2147483647 w 112"/>
              <a:gd name="T37" fmla="*/ 2147483647 h 77"/>
              <a:gd name="T38" fmla="*/ 2147483647 w 112"/>
              <a:gd name="T39" fmla="*/ 2147483647 h 77"/>
              <a:gd name="T40" fmla="*/ 2147483647 w 112"/>
              <a:gd name="T41" fmla="*/ 2147483647 h 77"/>
              <a:gd name="T42" fmla="*/ 2147483647 w 112"/>
              <a:gd name="T43" fmla="*/ 2147483647 h 77"/>
              <a:gd name="T44" fmla="*/ 2147483647 w 112"/>
              <a:gd name="T45" fmla="*/ 2147483647 h 77"/>
              <a:gd name="T46" fmla="*/ 2147483647 w 112"/>
              <a:gd name="T47" fmla="*/ 2147483647 h 77"/>
              <a:gd name="T48" fmla="*/ 2147483647 w 112"/>
              <a:gd name="T49" fmla="*/ 2147483647 h 77"/>
              <a:gd name="T50" fmla="*/ 2147483647 w 112"/>
              <a:gd name="T51" fmla="*/ 2147483647 h 77"/>
              <a:gd name="T52" fmla="*/ 2147483647 w 112"/>
              <a:gd name="T53" fmla="*/ 2147483647 h 77"/>
              <a:gd name="T54" fmla="*/ 2147483647 w 112"/>
              <a:gd name="T55" fmla="*/ 2147483647 h 77"/>
              <a:gd name="T56" fmla="*/ 2147483647 w 112"/>
              <a:gd name="T57" fmla="*/ 2147483647 h 77"/>
              <a:gd name="T58" fmla="*/ 2147483647 w 112"/>
              <a:gd name="T59" fmla="*/ 2147483647 h 77"/>
              <a:gd name="T60" fmla="*/ 2147483647 w 112"/>
              <a:gd name="T61" fmla="*/ 2147483647 h 77"/>
              <a:gd name="T62" fmla="*/ 2147483647 w 112"/>
              <a:gd name="T63" fmla="*/ 2147483647 h 77"/>
              <a:gd name="T64" fmla="*/ 2147483647 w 112"/>
              <a:gd name="T65" fmla="*/ 2147483647 h 77"/>
              <a:gd name="T66" fmla="*/ 2147483647 w 112"/>
              <a:gd name="T67" fmla="*/ 2147483647 h 77"/>
              <a:gd name="T68" fmla="*/ 2147483647 w 112"/>
              <a:gd name="T69" fmla="*/ 2147483647 h 77"/>
              <a:gd name="T70" fmla="*/ 2147483647 w 112"/>
              <a:gd name="T71" fmla="*/ 2147483647 h 77"/>
              <a:gd name="T72" fmla="*/ 2147483647 w 112"/>
              <a:gd name="T73" fmla="*/ 2147483647 h 77"/>
              <a:gd name="T74" fmla="*/ 2147483647 w 112"/>
              <a:gd name="T75" fmla="*/ 2147483647 h 77"/>
              <a:gd name="T76" fmla="*/ 2147483647 w 112"/>
              <a:gd name="T77" fmla="*/ 2147483647 h 77"/>
              <a:gd name="T78" fmla="*/ 2147483647 w 112"/>
              <a:gd name="T79" fmla="*/ 2147483647 h 77"/>
              <a:gd name="T80" fmla="*/ 2147483647 w 112"/>
              <a:gd name="T81" fmla="*/ 2147483647 h 77"/>
              <a:gd name="T82" fmla="*/ 2147483647 w 112"/>
              <a:gd name="T83" fmla="*/ 2147483647 h 77"/>
              <a:gd name="T84" fmla="*/ 2147483647 w 112"/>
              <a:gd name="T85" fmla="*/ 2147483647 h 77"/>
              <a:gd name="T86" fmla="*/ 2147483647 w 112"/>
              <a:gd name="T87" fmla="*/ 2147483647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2"/>
              <a:gd name="T133" fmla="*/ 0 h 77"/>
              <a:gd name="T134" fmla="*/ 112 w 112"/>
              <a:gd name="T135" fmla="*/ 77 h 7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10CCE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8"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36</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34975" y="2173288"/>
            <a:ext cx="11371263" cy="3071812"/>
          </a:xfrm>
          <a:prstGeom prst="rect">
            <a:avLst/>
          </a:prstGeom>
          <a:solidFill>
            <a:srgbClr val="EBF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5" name="標題 1"/>
          <p:cNvSpPr txBox="1">
            <a:spLocks/>
          </p:cNvSpPr>
          <p:nvPr/>
        </p:nvSpPr>
        <p:spPr>
          <a:xfrm>
            <a:off x="434975" y="392907"/>
            <a:ext cx="10769600" cy="863600"/>
          </a:xfrm>
          <a:prstGeom prst="rect">
            <a:avLst/>
          </a:prstGeom>
        </p:spPr>
        <p:txBody>
          <a:bodyPr anchor="ctr">
            <a:normAutofit fontScale="97500"/>
          </a:bodyPr>
          <a:lstStyle/>
          <a:p>
            <a:pPr eaLnBrk="1" fontAlgn="auto" hangingPunct="1">
              <a:spcAft>
                <a:spcPts val="0"/>
              </a:spcAft>
              <a:defRPr/>
            </a:pPr>
            <a:r>
              <a:rPr lang="zh-TW" altLang="en-US" sz="4000" b="1" dirty="0">
                <a:solidFill>
                  <a:srgbClr val="002060"/>
                </a:solidFill>
                <a:latin typeface="微軟正黑體" panose="020B0604030504040204" pitchFamily="34" charset="-120"/>
                <a:ea typeface="微軟正黑體" panose="020B0604030504040204" pitchFamily="34" charset="-120"/>
              </a:rPr>
              <a:t>捌</a:t>
            </a:r>
            <a:r>
              <a:rPr lang="zh-TW" altLang="en-US" sz="4000" b="1" dirty="0">
                <a:solidFill>
                  <a:srgbClr val="002060"/>
                </a:solidFill>
                <a:latin typeface="微軟正黑體" panose="020B0604030504040204" pitchFamily="34" charset="-120"/>
                <a:ea typeface="微軟正黑體" panose="020B0604030504040204" pitchFamily="34" charset="-120"/>
                <a:cs typeface="+mj-cs"/>
              </a:rPr>
              <a:t>、</a:t>
            </a:r>
            <a:r>
              <a:rPr lang="zh-TW" altLang="en-US" sz="4000" b="1" dirty="0">
                <a:solidFill>
                  <a:srgbClr val="002060"/>
                </a:solidFill>
                <a:latin typeface="微軟正黑體" panose="020B0604030504040204" pitchFamily="34" charset="-120"/>
                <a:ea typeface="微軟正黑體" panose="020B0604030504040204" pitchFamily="34" charset="-120"/>
              </a:rPr>
              <a:t>分發方式</a:t>
            </a:r>
            <a:r>
              <a:rPr lang="zh-TW" altLang="en-US" sz="4000" b="1" dirty="0">
                <a:solidFill>
                  <a:srgbClr val="002060"/>
                </a:solidFill>
                <a:latin typeface="微軟正黑體" panose="020B0604030504040204" pitchFamily="34" charset="-120"/>
                <a:ea typeface="微軟正黑體" panose="020B0604030504040204" pitchFamily="34" charset="-120"/>
                <a:cs typeface="+mj-cs"/>
              </a:rPr>
              <a:t>（</a:t>
            </a:r>
            <a:r>
              <a:rPr lang="en-US" altLang="zh-TW" sz="4000" b="1" dirty="0">
                <a:solidFill>
                  <a:srgbClr val="002060"/>
                </a:solidFill>
                <a:latin typeface="微軟正黑體" panose="020B0604030504040204" pitchFamily="34" charset="-120"/>
                <a:ea typeface="微軟正黑體" panose="020B0604030504040204" pitchFamily="34" charset="-120"/>
                <a:cs typeface="+mj-cs"/>
              </a:rPr>
              <a:t>2/3</a:t>
            </a:r>
            <a:r>
              <a:rPr lang="zh-TW" altLang="en-US" sz="4000" b="1" dirty="0">
                <a:solidFill>
                  <a:srgbClr val="002060"/>
                </a:solidFill>
                <a:latin typeface="微軟正黑體" panose="020B0604030504040204" pitchFamily="34" charset="-120"/>
                <a:ea typeface="微軟正黑體" panose="020B0604030504040204" pitchFamily="34" charset="-120"/>
                <a:cs typeface="+mj-cs"/>
              </a:rPr>
              <a:t>）</a:t>
            </a:r>
          </a:p>
        </p:txBody>
      </p:sp>
      <p:sp>
        <p:nvSpPr>
          <p:cNvPr id="4" name="內容版面配置區 3"/>
          <p:cNvSpPr>
            <a:spLocks noGrp="1"/>
          </p:cNvSpPr>
          <p:nvPr>
            <p:ph idx="1"/>
          </p:nvPr>
        </p:nvSpPr>
        <p:spPr>
          <a:xfrm>
            <a:off x="484188" y="1649413"/>
            <a:ext cx="11136312" cy="3595687"/>
          </a:xfrm>
        </p:spPr>
        <p:txBody>
          <a:bodyPr rtlCol="0">
            <a:normAutofit/>
          </a:bodyPr>
          <a:lstStyle/>
          <a:p>
            <a:pPr fontAlgn="auto">
              <a:lnSpc>
                <a:spcPts val="3500"/>
              </a:lnSpc>
              <a:spcAft>
                <a:spcPts val="600"/>
              </a:spcAft>
              <a:buFont typeface="Wingdings" panose="05000000000000000000" pitchFamily="2" charset="2"/>
              <a:buChar char="n"/>
              <a:defRPr/>
            </a:pPr>
            <a:r>
              <a:rPr lang="zh-TW" altLang="en-US" b="1" dirty="0">
                <a:solidFill>
                  <a:srgbClr val="C00000"/>
                </a:solidFill>
                <a:latin typeface="微軟正黑體" panose="020B0604030504040204" pitchFamily="34" charset="-120"/>
                <a:ea typeface="微軟正黑體" panose="020B0604030504040204" pitchFamily="34" charset="-120"/>
              </a:rPr>
              <a:t>當分發順位相同時且招生名額不足分配時，以下列方式增額錄取：</a:t>
            </a:r>
            <a:endParaRPr lang="en-US" altLang="zh-TW" b="1" dirty="0">
              <a:solidFill>
                <a:srgbClr val="C00000"/>
              </a:solidFill>
              <a:latin typeface="微軟正黑體" panose="020B0604030504040204" pitchFamily="34" charset="-120"/>
              <a:ea typeface="微軟正黑體" panose="020B0604030504040204" pitchFamily="34" charset="-120"/>
            </a:endParaRPr>
          </a:p>
          <a:p>
            <a:pPr indent="38100" fontAlgn="auto">
              <a:lnSpc>
                <a:spcPts val="3500"/>
              </a:lnSpc>
              <a:spcAft>
                <a:spcPts val="0"/>
              </a:spcAft>
              <a:buFont typeface="Wingdings" panose="05000000000000000000" pitchFamily="2" charset="2"/>
              <a:buChar char="ü"/>
              <a:defRPr/>
            </a:pPr>
            <a:r>
              <a:rPr lang="zh-TW" altLang="en-US" b="1" dirty="0">
                <a:solidFill>
                  <a:srgbClr val="C00000"/>
                </a:solidFill>
                <a:latin typeface="微軟正黑體" panose="020B0604030504040204" pitchFamily="34" charset="-120"/>
                <a:ea typeface="微軟正黑體" panose="020B0604030504040204" pitchFamily="34" charset="-120"/>
              </a:rPr>
              <a:t>增額人數以不超過該校科</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組</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招生名額之</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為原則；惟如增額</a:t>
            </a:r>
            <a:r>
              <a:rPr lang="zh-TW" altLang="en-US" b="1" dirty="0" smtClean="0">
                <a:solidFill>
                  <a:srgbClr val="C00000"/>
                </a:solidFill>
                <a:latin typeface="微軟正黑體" panose="020B0604030504040204" pitchFamily="34" charset="-120"/>
                <a:ea typeface="微軟正黑體" panose="020B0604030504040204" pitchFamily="34" charset="-120"/>
              </a:rPr>
              <a:t>人</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pPr indent="0" fontAlgn="auto">
              <a:lnSpc>
                <a:spcPts val="3500"/>
              </a:lnSpc>
              <a:spcAft>
                <a:spcPts val="0"/>
              </a:spcAft>
              <a:buFont typeface="Arial" panose="020B0604020202020204" pitchFamily="34" charset="0"/>
              <a:buNone/>
              <a:defRPr/>
            </a:pPr>
            <a:r>
              <a:rPr lang="zh-TW" altLang="en-US" b="1" dirty="0">
                <a:solidFill>
                  <a:srgbClr val="C00000"/>
                </a:solidFill>
                <a:latin typeface="微軟正黑體" panose="020B0604030504040204" pitchFamily="34" charset="-120"/>
                <a:ea typeface="微軟正黑體" panose="020B0604030504040204" pitchFamily="34" charset="-120"/>
              </a:rPr>
              <a:t> </a:t>
            </a:r>
            <a:r>
              <a:rPr lang="zh-TW" altLang="en-US" b="1" dirty="0" smtClean="0">
                <a:solidFill>
                  <a:srgbClr val="C00000"/>
                </a:solidFill>
                <a:latin typeface="微軟正黑體" panose="020B0604030504040204" pitchFamily="34" charset="-120"/>
                <a:ea typeface="微軟正黑體" panose="020B0604030504040204" pitchFamily="34" charset="-120"/>
              </a:rPr>
              <a:t>  數</a:t>
            </a:r>
            <a:r>
              <a:rPr lang="zh-TW" altLang="en-US" b="1" dirty="0">
                <a:solidFill>
                  <a:srgbClr val="C00000"/>
                </a:solidFill>
                <a:latin typeface="微軟正黑體" panose="020B0604030504040204" pitchFamily="34" charset="-120"/>
                <a:ea typeface="微軟正黑體" panose="020B0604030504040204" pitchFamily="34" charset="-120"/>
              </a:rPr>
              <a:t>逾該校科</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組</a:t>
            </a:r>
            <a:r>
              <a:rPr lang="en-US" altLang="zh-TW" b="1" dirty="0">
                <a:solidFill>
                  <a:srgbClr val="C00000"/>
                </a:solidFill>
                <a:latin typeface="微軟正黑體" panose="020B0604030504040204" pitchFamily="34" charset="-120"/>
                <a:ea typeface="微軟正黑體" panose="020B0604030504040204" pitchFamily="34" charset="-120"/>
              </a:rPr>
              <a:t>)</a:t>
            </a:r>
            <a:r>
              <a:rPr lang="zh-TW" altLang="en-US" b="1" dirty="0">
                <a:solidFill>
                  <a:srgbClr val="C00000"/>
                </a:solidFill>
                <a:latin typeface="微軟正黑體" panose="020B0604030504040204" pitchFamily="34" charset="-120"/>
                <a:ea typeface="微軟正黑體" panose="020B0604030504040204" pitchFamily="34" charset="-120"/>
              </a:rPr>
              <a:t>之招生名額</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，增額部分依免試生選填之志願</a:t>
            </a:r>
            <a:r>
              <a:rPr lang="zh-TW" altLang="en-US" b="1" dirty="0" smtClean="0">
                <a:solidFill>
                  <a:srgbClr val="C00000"/>
                </a:solidFill>
                <a:latin typeface="微軟正黑體" panose="020B0604030504040204" pitchFamily="34" charset="-120"/>
                <a:ea typeface="微軟正黑體" panose="020B0604030504040204" pitchFamily="34" charset="-120"/>
              </a:rPr>
              <a:t>序</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pPr indent="0" fontAlgn="auto">
              <a:lnSpc>
                <a:spcPts val="3500"/>
              </a:lnSpc>
              <a:spcAft>
                <a:spcPts val="0"/>
              </a:spcAft>
              <a:buFont typeface="Arial" panose="020B0604020202020204" pitchFamily="34" charset="0"/>
              <a:buNone/>
              <a:defRPr/>
            </a:pPr>
            <a:r>
              <a:rPr lang="zh-TW" altLang="en-US" b="1" dirty="0">
                <a:solidFill>
                  <a:srgbClr val="C00000"/>
                </a:solidFill>
                <a:latin typeface="微軟正黑體" panose="020B0604030504040204" pitchFamily="34" charset="-120"/>
                <a:ea typeface="微軟正黑體" panose="020B0604030504040204" pitchFamily="34" charset="-120"/>
              </a:rPr>
              <a:t> </a:t>
            </a:r>
            <a:r>
              <a:rPr lang="zh-TW" altLang="en-US" b="1" dirty="0" smtClean="0">
                <a:solidFill>
                  <a:srgbClr val="C00000"/>
                </a:solidFill>
                <a:latin typeface="微軟正黑體" panose="020B0604030504040204" pitchFamily="34" charset="-120"/>
                <a:ea typeface="微軟正黑體" panose="020B0604030504040204" pitchFamily="34" charset="-120"/>
              </a:rPr>
              <a:t>  ，</a:t>
            </a:r>
            <a:r>
              <a:rPr lang="zh-TW" altLang="en-US" b="1" dirty="0">
                <a:solidFill>
                  <a:srgbClr val="C00000"/>
                </a:solidFill>
                <a:latin typeface="微軟正黑體" panose="020B0604030504040204" pitchFamily="34" charset="-120"/>
                <a:ea typeface="微軟正黑體" panose="020B0604030504040204" pitchFamily="34" charset="-120"/>
              </a:rPr>
              <a:t>於招生名額</a:t>
            </a:r>
            <a:r>
              <a:rPr lang="en-US" altLang="zh-TW" b="1" dirty="0">
                <a:solidFill>
                  <a:srgbClr val="C00000"/>
                </a:solidFill>
                <a:latin typeface="微軟正黑體" panose="020B0604030504040204" pitchFamily="34" charset="-120"/>
                <a:ea typeface="微軟正黑體" panose="020B0604030504040204" pitchFamily="34" charset="-120"/>
              </a:rPr>
              <a:t>5%</a:t>
            </a:r>
            <a:r>
              <a:rPr lang="zh-TW" altLang="en-US" b="1" dirty="0">
                <a:solidFill>
                  <a:srgbClr val="C00000"/>
                </a:solidFill>
                <a:latin typeface="微軟正黑體" panose="020B0604030504040204" pitchFamily="34" charset="-120"/>
                <a:ea typeface="微軟正黑體" panose="020B0604030504040204" pitchFamily="34" charset="-120"/>
              </a:rPr>
              <a:t>以內依序錄取</a:t>
            </a:r>
            <a:r>
              <a:rPr lang="zh-TW" altLang="en-US" b="1" dirty="0" smtClean="0">
                <a:solidFill>
                  <a:srgbClr val="C00000"/>
                </a:solidFill>
                <a:latin typeface="微軟正黑體" panose="020B0604030504040204" pitchFamily="34" charset="-120"/>
                <a:ea typeface="微軟正黑體" panose="020B0604030504040204" pitchFamily="34" charset="-120"/>
              </a:rPr>
              <a:t>。</a:t>
            </a:r>
            <a:endParaRPr lang="en-US" altLang="zh-TW" b="1" dirty="0" smtClean="0">
              <a:solidFill>
                <a:srgbClr val="C00000"/>
              </a:solidFill>
              <a:latin typeface="微軟正黑體" panose="020B0604030504040204" pitchFamily="34" charset="-120"/>
              <a:ea typeface="微軟正黑體" panose="020B0604030504040204" pitchFamily="34" charset="-120"/>
            </a:endParaRPr>
          </a:p>
          <a:p>
            <a:pPr indent="38100" fontAlgn="auto">
              <a:lnSpc>
                <a:spcPts val="3500"/>
              </a:lnSpc>
              <a:spcAft>
                <a:spcPts val="0"/>
              </a:spcAft>
              <a:buFont typeface="Wingdings" panose="05000000000000000000" pitchFamily="2" charset="2"/>
              <a:buChar char="ü"/>
              <a:defRPr/>
            </a:pPr>
            <a:r>
              <a:rPr lang="zh-TW" altLang="en-US" b="1" dirty="0" smtClean="0">
                <a:solidFill>
                  <a:srgbClr val="002060"/>
                </a:solidFill>
                <a:latin typeface="微軟正黑體" panose="020B0604030504040204" pitchFamily="34" charset="-120"/>
                <a:ea typeface="微軟正黑體" panose="020B0604030504040204" pitchFamily="34" charset="-120"/>
              </a:rPr>
              <a:t>如</a:t>
            </a:r>
            <a:r>
              <a:rPr lang="zh-TW" altLang="en-US" b="1" dirty="0">
                <a:solidFill>
                  <a:srgbClr val="002060"/>
                </a:solidFill>
                <a:latin typeface="微軟正黑體" panose="020B0604030504040204" pitchFamily="34" charset="-120"/>
                <a:ea typeface="微軟正黑體" panose="020B0604030504040204" pitchFamily="34" charset="-120"/>
              </a:rPr>
              <a:t>經上述適當之處理後仍有超額情形，以增加名額錄取</a:t>
            </a:r>
            <a:r>
              <a:rPr lang="zh-TW" altLang="en-US" b="1" dirty="0" smtClean="0">
                <a:solidFill>
                  <a:srgbClr val="002060"/>
                </a:solidFill>
                <a:latin typeface="微軟正黑體" panose="020B0604030504040204" pitchFamily="34" charset="-120"/>
                <a:ea typeface="微軟正黑體" panose="020B0604030504040204" pitchFamily="34" charset="-120"/>
              </a:rPr>
              <a:t>。</a:t>
            </a:r>
            <a:endParaRPr lang="en-US" altLang="zh-TW" b="1" dirty="0" smtClean="0">
              <a:solidFill>
                <a:srgbClr val="002060"/>
              </a:solidFill>
              <a:latin typeface="微軟正黑體" panose="020B0604030504040204" pitchFamily="34" charset="-120"/>
              <a:ea typeface="微軟正黑體" panose="020B0604030504040204" pitchFamily="34" charset="-120"/>
            </a:endParaRPr>
          </a:p>
          <a:p>
            <a:pPr indent="38100" fontAlgn="auto">
              <a:lnSpc>
                <a:spcPts val="3500"/>
              </a:lnSpc>
              <a:spcAft>
                <a:spcPts val="0"/>
              </a:spcAft>
              <a:buFont typeface="Wingdings" panose="05000000000000000000" pitchFamily="2" charset="2"/>
              <a:buChar char="ü"/>
              <a:defRPr/>
            </a:pPr>
            <a:r>
              <a:rPr lang="zh-TW" altLang="en-US" b="1" dirty="0" smtClean="0">
                <a:solidFill>
                  <a:srgbClr val="002060"/>
                </a:solidFill>
                <a:latin typeface="微軟正黑體" panose="020B0604030504040204" pitchFamily="34" charset="-120"/>
                <a:ea typeface="微軟正黑體" panose="020B0604030504040204" pitchFamily="34" charset="-120"/>
              </a:rPr>
              <a:t>增</a:t>
            </a:r>
            <a:r>
              <a:rPr lang="zh-TW" altLang="en-US" b="1" dirty="0">
                <a:solidFill>
                  <a:srgbClr val="002060"/>
                </a:solidFill>
                <a:latin typeface="微軟正黑體" panose="020B0604030504040204" pitchFamily="34" charset="-120"/>
                <a:ea typeface="微軟正黑體" panose="020B0604030504040204" pitchFamily="34" charset="-120"/>
              </a:rPr>
              <a:t>額錄取之名額，報請教育部核准</a:t>
            </a:r>
            <a:r>
              <a:rPr lang="zh-TW" altLang="en-US" b="1" dirty="0" smtClean="0">
                <a:solidFill>
                  <a:srgbClr val="002060"/>
                </a:solidFill>
                <a:latin typeface="微軟正黑體" panose="020B0604030504040204" pitchFamily="34" charset="-120"/>
                <a:ea typeface="微軟正黑體" panose="020B0604030504040204" pitchFamily="34" charset="-120"/>
              </a:rPr>
              <a:t>。</a:t>
            </a:r>
            <a:endParaRPr lang="en-US" altLang="zh-TW" b="1" dirty="0">
              <a:solidFill>
                <a:srgbClr val="002060"/>
              </a:solidFill>
              <a:latin typeface="微軟正黑體" panose="020B0604030504040204" pitchFamily="34" charset="-120"/>
              <a:ea typeface="微軟正黑體" panose="020B0604030504040204" pitchFamily="34" charset="-120"/>
            </a:endParaRPr>
          </a:p>
        </p:txBody>
      </p:sp>
      <p:pic>
        <p:nvPicPr>
          <p:cNvPr id="75783" name="Picture 4" descr="http://www.itouchchina.com/wp-content/uploads/2013/05/723280_164919577334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0" y="0"/>
            <a:ext cx="2444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KSO_Shape"/>
          <p:cNvSpPr>
            <a:spLocks noChangeArrowheads="1"/>
          </p:cNvSpPr>
          <p:nvPr/>
        </p:nvSpPr>
        <p:spPr bwMode="auto">
          <a:xfrm>
            <a:off x="9965274" y="5948363"/>
            <a:ext cx="1657350" cy="781050"/>
          </a:xfrm>
          <a:custGeom>
            <a:avLst/>
            <a:gdLst>
              <a:gd name="T0" fmla="*/ 656121 w 1970088"/>
              <a:gd name="T1" fmla="*/ 286369 h 930275"/>
              <a:gd name="T2" fmla="*/ 528949 w 1970088"/>
              <a:gd name="T3" fmla="*/ 314172 h 930275"/>
              <a:gd name="T4" fmla="*/ 250969 w 1970088"/>
              <a:gd name="T5" fmla="*/ 314172 h 930275"/>
              <a:gd name="T6" fmla="*/ 141804 w 1970088"/>
              <a:gd name="T7" fmla="*/ 286369 h 930275"/>
              <a:gd name="T8" fmla="*/ 42204 w 1970088"/>
              <a:gd name="T9" fmla="*/ 286369 h 930275"/>
              <a:gd name="T10" fmla="*/ 555396 w 1970088"/>
              <a:gd name="T11" fmla="*/ 235212 h 930275"/>
              <a:gd name="T12" fmla="*/ 447355 w 1970088"/>
              <a:gd name="T13" fmla="*/ 268576 h 930275"/>
              <a:gd name="T14" fmla="*/ 322996 w 1970088"/>
              <a:gd name="T15" fmla="*/ 255230 h 930275"/>
              <a:gd name="T16" fmla="*/ 196386 w 1970088"/>
              <a:gd name="T17" fmla="*/ 235212 h 930275"/>
              <a:gd name="T18" fmla="*/ 113668 w 1970088"/>
              <a:gd name="T19" fmla="*/ 235212 h 930275"/>
              <a:gd name="T20" fmla="*/ 51207 w 1970088"/>
              <a:gd name="T21" fmla="*/ 234656 h 930275"/>
              <a:gd name="T22" fmla="*/ 555396 w 1970088"/>
              <a:gd name="T23" fmla="*/ 221867 h 930275"/>
              <a:gd name="T24" fmla="*/ 433288 w 1970088"/>
              <a:gd name="T25" fmla="*/ 221867 h 930275"/>
              <a:gd name="T26" fmla="*/ 322996 w 1970088"/>
              <a:gd name="T27" fmla="*/ 201848 h 930275"/>
              <a:gd name="T28" fmla="*/ 223959 w 1970088"/>
              <a:gd name="T29" fmla="*/ 201848 h 930275"/>
              <a:gd name="T30" fmla="*/ 127173 w 1970088"/>
              <a:gd name="T31" fmla="*/ 201848 h 930275"/>
              <a:gd name="T32" fmla="*/ 51207 w 1970088"/>
              <a:gd name="T33" fmla="*/ 221311 h 930275"/>
              <a:gd name="T34" fmla="*/ 380407 w 1970088"/>
              <a:gd name="T35" fmla="*/ 101944 h 930275"/>
              <a:gd name="T36" fmla="*/ 319751 w 1970088"/>
              <a:gd name="T37" fmla="*/ 101758 h 930275"/>
              <a:gd name="T38" fmla="*/ 319751 w 1970088"/>
              <a:gd name="T39" fmla="*/ 101758 h 930275"/>
              <a:gd name="T40" fmla="*/ 374261 w 1970088"/>
              <a:gd name="T41" fmla="*/ 99073 h 930275"/>
              <a:gd name="T42" fmla="*/ 327953 w 1970088"/>
              <a:gd name="T43" fmla="*/ 99167 h 930275"/>
              <a:gd name="T44" fmla="*/ 357638 w 1970088"/>
              <a:gd name="T45" fmla="*/ 95925 h 930275"/>
              <a:gd name="T46" fmla="*/ 346458 w 1970088"/>
              <a:gd name="T47" fmla="*/ 96114 h 930275"/>
              <a:gd name="T48" fmla="*/ 375477 w 1970088"/>
              <a:gd name="T49" fmla="*/ 73122 h 930275"/>
              <a:gd name="T50" fmla="*/ 323596 w 1970088"/>
              <a:gd name="T51" fmla="*/ 65059 h 930275"/>
              <a:gd name="T52" fmla="*/ 323965 w 1970088"/>
              <a:gd name="T53" fmla="*/ 72658 h 930275"/>
              <a:gd name="T54" fmla="*/ 346152 w 1970088"/>
              <a:gd name="T55" fmla="*/ 63834 h 930275"/>
              <a:gd name="T56" fmla="*/ 352820 w 1970088"/>
              <a:gd name="T57" fmla="*/ 65847 h 930275"/>
              <a:gd name="T58" fmla="*/ 354788 w 1970088"/>
              <a:gd name="T59" fmla="*/ 31140 h 930275"/>
              <a:gd name="T60" fmla="*/ 347663 w 1970088"/>
              <a:gd name="T61" fmla="*/ 31511 h 930275"/>
              <a:gd name="T62" fmla="*/ 351132 w 1970088"/>
              <a:gd name="T63" fmla="*/ 6950 h 930275"/>
              <a:gd name="T64" fmla="*/ 358820 w 1970088"/>
              <a:gd name="T65" fmla="*/ 25764 h 930275"/>
              <a:gd name="T66" fmla="*/ 370633 w 1970088"/>
              <a:gd name="T67" fmla="*/ 53474 h 930275"/>
              <a:gd name="T68" fmla="*/ 386385 w 1970088"/>
              <a:gd name="T69" fmla="*/ 89061 h 930275"/>
              <a:gd name="T70" fmla="*/ 387792 w 1970088"/>
              <a:gd name="T71" fmla="*/ 104631 h 930275"/>
              <a:gd name="T72" fmla="*/ 392292 w 1970088"/>
              <a:gd name="T73" fmla="*/ 116864 h 930275"/>
              <a:gd name="T74" fmla="*/ 394542 w 1970088"/>
              <a:gd name="T75" fmla="*/ 120294 h 930275"/>
              <a:gd name="T76" fmla="*/ 419951 w 1970088"/>
              <a:gd name="T77" fmla="*/ 117884 h 930275"/>
              <a:gd name="T78" fmla="*/ 420795 w 1970088"/>
              <a:gd name="T79" fmla="*/ 118718 h 930275"/>
              <a:gd name="T80" fmla="*/ 595845 w 1970088"/>
              <a:gd name="T81" fmla="*/ 138643 h 930275"/>
              <a:gd name="T82" fmla="*/ 620973 w 1970088"/>
              <a:gd name="T83" fmla="*/ 100739 h 930275"/>
              <a:gd name="T84" fmla="*/ 629317 w 1970088"/>
              <a:gd name="T85" fmla="*/ 147077 h 930275"/>
              <a:gd name="T86" fmla="*/ 662415 w 1970088"/>
              <a:gd name="T87" fmla="*/ 140219 h 930275"/>
              <a:gd name="T88" fmla="*/ 694950 w 1970088"/>
              <a:gd name="T89" fmla="*/ 156530 h 930275"/>
              <a:gd name="T90" fmla="*/ 693355 w 1970088"/>
              <a:gd name="T91" fmla="*/ 325849 h 930275"/>
              <a:gd name="T92" fmla="*/ 845 w 1970088"/>
              <a:gd name="T93" fmla="*/ 164222 h 930275"/>
              <a:gd name="T94" fmla="*/ 13314 w 1970088"/>
              <a:gd name="T95" fmla="*/ 151804 h 930275"/>
              <a:gd name="T96" fmla="*/ 52693 w 1970088"/>
              <a:gd name="T97" fmla="*/ 140312 h 930275"/>
              <a:gd name="T98" fmla="*/ 72102 w 1970088"/>
              <a:gd name="T99" fmla="*/ 125205 h 930275"/>
              <a:gd name="T100" fmla="*/ 97136 w 1970088"/>
              <a:gd name="T101" fmla="*/ 116680 h 930275"/>
              <a:gd name="T102" fmla="*/ 273029 w 1970088"/>
              <a:gd name="T103" fmla="*/ 131415 h 930275"/>
              <a:gd name="T104" fmla="*/ 277342 w 1970088"/>
              <a:gd name="T105" fmla="*/ 116680 h 930275"/>
              <a:gd name="T106" fmla="*/ 279592 w 1970088"/>
              <a:gd name="T107" fmla="*/ 120294 h 930275"/>
              <a:gd name="T108" fmla="*/ 304720 w 1970088"/>
              <a:gd name="T109" fmla="*/ 117791 h 930275"/>
              <a:gd name="T110" fmla="*/ 306127 w 1970088"/>
              <a:gd name="T111" fmla="*/ 118904 h 930275"/>
              <a:gd name="T112" fmla="*/ 307532 w 1970088"/>
              <a:gd name="T113" fmla="*/ 99349 h 930275"/>
              <a:gd name="T114" fmla="*/ 317191 w 1970088"/>
              <a:gd name="T115" fmla="*/ 69878 h 930275"/>
              <a:gd name="T116" fmla="*/ 339318 w 1970088"/>
              <a:gd name="T117" fmla="*/ 31417 h 930275"/>
              <a:gd name="T118" fmla="*/ 342131 w 1970088"/>
              <a:gd name="T119" fmla="*/ 17423 h 930275"/>
              <a:gd name="T120" fmla="*/ 348600 w 1970088"/>
              <a:gd name="T121" fmla="*/ 279 h 9302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70088"/>
              <a:gd name="T184" fmla="*/ 0 h 930275"/>
              <a:gd name="T185" fmla="*/ 1970088 w 1970088"/>
              <a:gd name="T186" fmla="*/ 930275 h 93027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70088" h="930275">
                <a:moveTo>
                  <a:pt x="1130300" y="830263"/>
                </a:moveTo>
                <a:lnTo>
                  <a:pt x="1130300" y="887413"/>
                </a:lnTo>
                <a:lnTo>
                  <a:pt x="1168400" y="887413"/>
                </a:lnTo>
                <a:lnTo>
                  <a:pt x="1168400" y="830263"/>
                </a:lnTo>
                <a:lnTo>
                  <a:pt x="1130300" y="830263"/>
                </a:lnTo>
                <a:close/>
                <a:moveTo>
                  <a:pt x="800100" y="830263"/>
                </a:moveTo>
                <a:lnTo>
                  <a:pt x="800100" y="887413"/>
                </a:lnTo>
                <a:lnTo>
                  <a:pt x="838200" y="887413"/>
                </a:lnTo>
                <a:lnTo>
                  <a:pt x="838200" y="830263"/>
                </a:lnTo>
                <a:lnTo>
                  <a:pt x="800100" y="830263"/>
                </a:lnTo>
                <a:close/>
                <a:moveTo>
                  <a:pt x="1862138" y="817563"/>
                </a:moveTo>
                <a:lnTo>
                  <a:pt x="1862138" y="884238"/>
                </a:lnTo>
                <a:lnTo>
                  <a:pt x="1889126" y="884238"/>
                </a:lnTo>
                <a:lnTo>
                  <a:pt x="1889126" y="817563"/>
                </a:lnTo>
                <a:lnTo>
                  <a:pt x="1862138" y="817563"/>
                </a:lnTo>
                <a:close/>
                <a:moveTo>
                  <a:pt x="1825625" y="817563"/>
                </a:moveTo>
                <a:lnTo>
                  <a:pt x="1825625" y="884238"/>
                </a:lnTo>
                <a:lnTo>
                  <a:pt x="1851025" y="884238"/>
                </a:lnTo>
                <a:lnTo>
                  <a:pt x="1851025" y="817563"/>
                </a:lnTo>
                <a:lnTo>
                  <a:pt x="1825625" y="817563"/>
                </a:lnTo>
                <a:close/>
                <a:moveTo>
                  <a:pt x="1682750" y="817563"/>
                </a:moveTo>
                <a:lnTo>
                  <a:pt x="1682750" y="896938"/>
                </a:lnTo>
                <a:lnTo>
                  <a:pt x="1722438" y="896938"/>
                </a:lnTo>
                <a:lnTo>
                  <a:pt x="1722438" y="817563"/>
                </a:lnTo>
                <a:lnTo>
                  <a:pt x="1682750" y="817563"/>
                </a:lnTo>
                <a:close/>
                <a:moveTo>
                  <a:pt x="1604963" y="817563"/>
                </a:moveTo>
                <a:lnTo>
                  <a:pt x="1604963" y="896938"/>
                </a:lnTo>
                <a:lnTo>
                  <a:pt x="1644651" y="896938"/>
                </a:lnTo>
                <a:lnTo>
                  <a:pt x="1644651" y="817563"/>
                </a:lnTo>
                <a:lnTo>
                  <a:pt x="1604963" y="817563"/>
                </a:lnTo>
                <a:close/>
                <a:moveTo>
                  <a:pt x="1528763" y="817563"/>
                </a:moveTo>
                <a:lnTo>
                  <a:pt x="1528763" y="896938"/>
                </a:lnTo>
                <a:lnTo>
                  <a:pt x="1566863" y="896938"/>
                </a:lnTo>
                <a:lnTo>
                  <a:pt x="1566863" y="817563"/>
                </a:lnTo>
                <a:lnTo>
                  <a:pt x="1528763" y="817563"/>
                </a:lnTo>
                <a:close/>
                <a:moveTo>
                  <a:pt x="1454150" y="817563"/>
                </a:moveTo>
                <a:lnTo>
                  <a:pt x="1454150" y="896938"/>
                </a:lnTo>
                <a:lnTo>
                  <a:pt x="1492250" y="896938"/>
                </a:lnTo>
                <a:lnTo>
                  <a:pt x="1492250" y="817563"/>
                </a:lnTo>
                <a:lnTo>
                  <a:pt x="1454150" y="817563"/>
                </a:lnTo>
                <a:close/>
                <a:moveTo>
                  <a:pt x="1374775" y="817563"/>
                </a:moveTo>
                <a:lnTo>
                  <a:pt x="1374775" y="896938"/>
                </a:lnTo>
                <a:lnTo>
                  <a:pt x="1412875" y="896938"/>
                </a:lnTo>
                <a:lnTo>
                  <a:pt x="1412875" y="817563"/>
                </a:lnTo>
                <a:lnTo>
                  <a:pt x="1374775" y="817563"/>
                </a:lnTo>
                <a:close/>
                <a:moveTo>
                  <a:pt x="1295400" y="817563"/>
                </a:moveTo>
                <a:lnTo>
                  <a:pt x="1295400" y="896938"/>
                </a:lnTo>
                <a:lnTo>
                  <a:pt x="1333500" y="896938"/>
                </a:lnTo>
                <a:lnTo>
                  <a:pt x="1333500" y="817563"/>
                </a:lnTo>
                <a:lnTo>
                  <a:pt x="1295400" y="817563"/>
                </a:lnTo>
                <a:close/>
                <a:moveTo>
                  <a:pt x="1222375" y="817563"/>
                </a:moveTo>
                <a:lnTo>
                  <a:pt x="1222375" y="896938"/>
                </a:lnTo>
                <a:lnTo>
                  <a:pt x="1262063" y="896938"/>
                </a:lnTo>
                <a:lnTo>
                  <a:pt x="1262063" y="817563"/>
                </a:lnTo>
                <a:lnTo>
                  <a:pt x="1222375" y="817563"/>
                </a:lnTo>
                <a:close/>
                <a:moveTo>
                  <a:pt x="708025" y="817563"/>
                </a:moveTo>
                <a:lnTo>
                  <a:pt x="708025" y="896938"/>
                </a:lnTo>
                <a:lnTo>
                  <a:pt x="747713" y="896938"/>
                </a:lnTo>
                <a:lnTo>
                  <a:pt x="747713" y="817563"/>
                </a:lnTo>
                <a:lnTo>
                  <a:pt x="708025" y="817563"/>
                </a:lnTo>
                <a:close/>
                <a:moveTo>
                  <a:pt x="631825" y="817563"/>
                </a:moveTo>
                <a:lnTo>
                  <a:pt x="631825" y="896938"/>
                </a:lnTo>
                <a:lnTo>
                  <a:pt x="669925" y="896938"/>
                </a:lnTo>
                <a:lnTo>
                  <a:pt x="669925" y="817563"/>
                </a:lnTo>
                <a:lnTo>
                  <a:pt x="631825" y="817563"/>
                </a:lnTo>
                <a:close/>
                <a:moveTo>
                  <a:pt x="554038" y="817563"/>
                </a:moveTo>
                <a:lnTo>
                  <a:pt x="554038" y="896938"/>
                </a:lnTo>
                <a:lnTo>
                  <a:pt x="593726" y="896938"/>
                </a:lnTo>
                <a:lnTo>
                  <a:pt x="593726" y="817563"/>
                </a:lnTo>
                <a:lnTo>
                  <a:pt x="554038" y="817563"/>
                </a:lnTo>
                <a:close/>
                <a:moveTo>
                  <a:pt x="479425" y="817563"/>
                </a:moveTo>
                <a:lnTo>
                  <a:pt x="479425" y="896938"/>
                </a:lnTo>
                <a:lnTo>
                  <a:pt x="519113" y="896938"/>
                </a:lnTo>
                <a:lnTo>
                  <a:pt x="519113" y="817563"/>
                </a:lnTo>
                <a:lnTo>
                  <a:pt x="479425" y="817563"/>
                </a:lnTo>
                <a:close/>
                <a:moveTo>
                  <a:pt x="400050" y="817563"/>
                </a:moveTo>
                <a:lnTo>
                  <a:pt x="400050" y="896938"/>
                </a:lnTo>
                <a:lnTo>
                  <a:pt x="439738" y="896938"/>
                </a:lnTo>
                <a:lnTo>
                  <a:pt x="439738" y="817563"/>
                </a:lnTo>
                <a:lnTo>
                  <a:pt x="400050" y="817563"/>
                </a:lnTo>
                <a:close/>
                <a:moveTo>
                  <a:pt x="320675" y="817563"/>
                </a:moveTo>
                <a:lnTo>
                  <a:pt x="320675" y="896938"/>
                </a:lnTo>
                <a:lnTo>
                  <a:pt x="358775" y="896938"/>
                </a:lnTo>
                <a:lnTo>
                  <a:pt x="358775" y="817563"/>
                </a:lnTo>
                <a:lnTo>
                  <a:pt x="320675" y="817563"/>
                </a:lnTo>
                <a:close/>
                <a:moveTo>
                  <a:pt x="247650" y="817563"/>
                </a:moveTo>
                <a:lnTo>
                  <a:pt x="247650" y="896938"/>
                </a:lnTo>
                <a:lnTo>
                  <a:pt x="287338" y="896938"/>
                </a:lnTo>
                <a:lnTo>
                  <a:pt x="287338" y="817563"/>
                </a:lnTo>
                <a:lnTo>
                  <a:pt x="247650" y="817563"/>
                </a:lnTo>
                <a:close/>
                <a:moveTo>
                  <a:pt x="119063" y="817563"/>
                </a:moveTo>
                <a:lnTo>
                  <a:pt x="119063" y="884238"/>
                </a:lnTo>
                <a:lnTo>
                  <a:pt x="144463" y="884238"/>
                </a:lnTo>
                <a:lnTo>
                  <a:pt x="144463" y="817563"/>
                </a:lnTo>
                <a:lnTo>
                  <a:pt x="119063" y="817563"/>
                </a:lnTo>
                <a:close/>
                <a:moveTo>
                  <a:pt x="80963" y="817563"/>
                </a:moveTo>
                <a:lnTo>
                  <a:pt x="80963" y="884238"/>
                </a:lnTo>
                <a:lnTo>
                  <a:pt x="107951" y="884238"/>
                </a:lnTo>
                <a:lnTo>
                  <a:pt x="107951" y="817563"/>
                </a:lnTo>
                <a:lnTo>
                  <a:pt x="80963" y="817563"/>
                </a:lnTo>
                <a:close/>
                <a:moveTo>
                  <a:pt x="1682750" y="671513"/>
                </a:moveTo>
                <a:lnTo>
                  <a:pt x="1682750" y="766763"/>
                </a:lnTo>
                <a:lnTo>
                  <a:pt x="1722438" y="766763"/>
                </a:lnTo>
                <a:lnTo>
                  <a:pt x="1722438" y="671513"/>
                </a:lnTo>
                <a:lnTo>
                  <a:pt x="1682750" y="671513"/>
                </a:lnTo>
                <a:close/>
                <a:moveTo>
                  <a:pt x="1604963" y="671513"/>
                </a:moveTo>
                <a:lnTo>
                  <a:pt x="1604963" y="766763"/>
                </a:lnTo>
                <a:lnTo>
                  <a:pt x="1644651" y="766763"/>
                </a:lnTo>
                <a:lnTo>
                  <a:pt x="1644651" y="671513"/>
                </a:lnTo>
                <a:lnTo>
                  <a:pt x="1604963" y="671513"/>
                </a:lnTo>
                <a:close/>
                <a:moveTo>
                  <a:pt x="1528763" y="671513"/>
                </a:moveTo>
                <a:lnTo>
                  <a:pt x="1528763" y="766763"/>
                </a:lnTo>
                <a:lnTo>
                  <a:pt x="1566863" y="766763"/>
                </a:lnTo>
                <a:lnTo>
                  <a:pt x="1566863" y="671513"/>
                </a:lnTo>
                <a:lnTo>
                  <a:pt x="1528763" y="671513"/>
                </a:lnTo>
                <a:close/>
                <a:moveTo>
                  <a:pt x="1454150" y="671513"/>
                </a:moveTo>
                <a:lnTo>
                  <a:pt x="1454150" y="766763"/>
                </a:lnTo>
                <a:lnTo>
                  <a:pt x="1492250" y="766763"/>
                </a:lnTo>
                <a:lnTo>
                  <a:pt x="1492250" y="671513"/>
                </a:lnTo>
                <a:lnTo>
                  <a:pt x="1454150" y="671513"/>
                </a:lnTo>
                <a:close/>
                <a:moveTo>
                  <a:pt x="1374775" y="671513"/>
                </a:moveTo>
                <a:lnTo>
                  <a:pt x="1374775" y="766763"/>
                </a:lnTo>
                <a:lnTo>
                  <a:pt x="1412875" y="766763"/>
                </a:lnTo>
                <a:lnTo>
                  <a:pt x="1412875" y="671513"/>
                </a:lnTo>
                <a:lnTo>
                  <a:pt x="1374775" y="671513"/>
                </a:lnTo>
                <a:close/>
                <a:moveTo>
                  <a:pt x="1295400" y="671513"/>
                </a:moveTo>
                <a:lnTo>
                  <a:pt x="1295400" y="766763"/>
                </a:lnTo>
                <a:lnTo>
                  <a:pt x="1333500" y="766763"/>
                </a:lnTo>
                <a:lnTo>
                  <a:pt x="1333500" y="671513"/>
                </a:lnTo>
                <a:lnTo>
                  <a:pt x="1295400" y="671513"/>
                </a:lnTo>
                <a:close/>
                <a:moveTo>
                  <a:pt x="1222375" y="671513"/>
                </a:moveTo>
                <a:lnTo>
                  <a:pt x="1222375" y="766763"/>
                </a:lnTo>
                <a:lnTo>
                  <a:pt x="1262063" y="766763"/>
                </a:lnTo>
                <a:lnTo>
                  <a:pt x="1262063" y="671513"/>
                </a:lnTo>
                <a:lnTo>
                  <a:pt x="1222375" y="671513"/>
                </a:lnTo>
                <a:close/>
                <a:moveTo>
                  <a:pt x="1130300" y="671513"/>
                </a:moveTo>
                <a:lnTo>
                  <a:pt x="1130300" y="728663"/>
                </a:lnTo>
                <a:lnTo>
                  <a:pt x="1168400" y="728663"/>
                </a:lnTo>
                <a:lnTo>
                  <a:pt x="1168400" y="671513"/>
                </a:lnTo>
                <a:lnTo>
                  <a:pt x="1130300" y="671513"/>
                </a:lnTo>
                <a:close/>
                <a:moveTo>
                  <a:pt x="1020763" y="671513"/>
                </a:moveTo>
                <a:lnTo>
                  <a:pt x="1020763" y="728663"/>
                </a:lnTo>
                <a:lnTo>
                  <a:pt x="1058863" y="728663"/>
                </a:lnTo>
                <a:lnTo>
                  <a:pt x="1058863" y="671513"/>
                </a:lnTo>
                <a:lnTo>
                  <a:pt x="1020763" y="671513"/>
                </a:lnTo>
                <a:close/>
                <a:moveTo>
                  <a:pt x="966788" y="671513"/>
                </a:moveTo>
                <a:lnTo>
                  <a:pt x="966788" y="728663"/>
                </a:lnTo>
                <a:lnTo>
                  <a:pt x="1004888" y="728663"/>
                </a:lnTo>
                <a:lnTo>
                  <a:pt x="1004888" y="671513"/>
                </a:lnTo>
                <a:lnTo>
                  <a:pt x="966788" y="671513"/>
                </a:lnTo>
                <a:close/>
                <a:moveTo>
                  <a:pt x="911225" y="671513"/>
                </a:moveTo>
                <a:lnTo>
                  <a:pt x="911225" y="728663"/>
                </a:lnTo>
                <a:lnTo>
                  <a:pt x="949325" y="728663"/>
                </a:lnTo>
                <a:lnTo>
                  <a:pt x="949325" y="671513"/>
                </a:lnTo>
                <a:lnTo>
                  <a:pt x="911225" y="671513"/>
                </a:lnTo>
                <a:close/>
                <a:moveTo>
                  <a:pt x="800100" y="671513"/>
                </a:moveTo>
                <a:lnTo>
                  <a:pt x="800100" y="728663"/>
                </a:lnTo>
                <a:lnTo>
                  <a:pt x="838200" y="728663"/>
                </a:lnTo>
                <a:lnTo>
                  <a:pt x="838200" y="671513"/>
                </a:lnTo>
                <a:lnTo>
                  <a:pt x="800100" y="671513"/>
                </a:lnTo>
                <a:close/>
                <a:moveTo>
                  <a:pt x="708025" y="671513"/>
                </a:moveTo>
                <a:lnTo>
                  <a:pt x="708025" y="766763"/>
                </a:lnTo>
                <a:lnTo>
                  <a:pt x="747713" y="766763"/>
                </a:lnTo>
                <a:lnTo>
                  <a:pt x="747713" y="671513"/>
                </a:lnTo>
                <a:lnTo>
                  <a:pt x="708025" y="671513"/>
                </a:lnTo>
                <a:close/>
                <a:moveTo>
                  <a:pt x="631825" y="671513"/>
                </a:moveTo>
                <a:lnTo>
                  <a:pt x="631825" y="766763"/>
                </a:lnTo>
                <a:lnTo>
                  <a:pt x="669925" y="766763"/>
                </a:lnTo>
                <a:lnTo>
                  <a:pt x="669925" y="671513"/>
                </a:lnTo>
                <a:lnTo>
                  <a:pt x="631825" y="671513"/>
                </a:lnTo>
                <a:close/>
                <a:moveTo>
                  <a:pt x="554038" y="671513"/>
                </a:moveTo>
                <a:lnTo>
                  <a:pt x="554038" y="766763"/>
                </a:lnTo>
                <a:lnTo>
                  <a:pt x="593726" y="766763"/>
                </a:lnTo>
                <a:lnTo>
                  <a:pt x="593726" y="671513"/>
                </a:lnTo>
                <a:lnTo>
                  <a:pt x="554038" y="671513"/>
                </a:lnTo>
                <a:close/>
                <a:moveTo>
                  <a:pt x="479425" y="671513"/>
                </a:moveTo>
                <a:lnTo>
                  <a:pt x="479425" y="766763"/>
                </a:lnTo>
                <a:lnTo>
                  <a:pt x="519113" y="766763"/>
                </a:lnTo>
                <a:lnTo>
                  <a:pt x="519113" y="671513"/>
                </a:lnTo>
                <a:lnTo>
                  <a:pt x="479425" y="671513"/>
                </a:lnTo>
                <a:close/>
                <a:moveTo>
                  <a:pt x="400050" y="671513"/>
                </a:moveTo>
                <a:lnTo>
                  <a:pt x="400050" y="766763"/>
                </a:lnTo>
                <a:lnTo>
                  <a:pt x="439738" y="766763"/>
                </a:lnTo>
                <a:lnTo>
                  <a:pt x="439738" y="671513"/>
                </a:lnTo>
                <a:lnTo>
                  <a:pt x="400050" y="671513"/>
                </a:lnTo>
                <a:close/>
                <a:moveTo>
                  <a:pt x="320675" y="671513"/>
                </a:moveTo>
                <a:lnTo>
                  <a:pt x="320675" y="766763"/>
                </a:lnTo>
                <a:lnTo>
                  <a:pt x="358775" y="766763"/>
                </a:lnTo>
                <a:lnTo>
                  <a:pt x="358775" y="671513"/>
                </a:lnTo>
                <a:lnTo>
                  <a:pt x="320675" y="671513"/>
                </a:lnTo>
                <a:close/>
                <a:moveTo>
                  <a:pt x="247650" y="671513"/>
                </a:moveTo>
                <a:lnTo>
                  <a:pt x="247650" y="766763"/>
                </a:lnTo>
                <a:lnTo>
                  <a:pt x="287338" y="766763"/>
                </a:lnTo>
                <a:lnTo>
                  <a:pt x="287338" y="671513"/>
                </a:lnTo>
                <a:lnTo>
                  <a:pt x="247650" y="671513"/>
                </a:lnTo>
                <a:close/>
                <a:moveTo>
                  <a:pt x="1862138" y="669925"/>
                </a:moveTo>
                <a:lnTo>
                  <a:pt x="1862138" y="763588"/>
                </a:lnTo>
                <a:lnTo>
                  <a:pt x="1889126" y="763588"/>
                </a:lnTo>
                <a:lnTo>
                  <a:pt x="1889126" y="669925"/>
                </a:lnTo>
                <a:lnTo>
                  <a:pt x="1862138" y="669925"/>
                </a:lnTo>
                <a:close/>
                <a:moveTo>
                  <a:pt x="1825625" y="669925"/>
                </a:moveTo>
                <a:lnTo>
                  <a:pt x="1825625" y="763588"/>
                </a:lnTo>
                <a:lnTo>
                  <a:pt x="1851025" y="763588"/>
                </a:lnTo>
                <a:lnTo>
                  <a:pt x="1851025" y="669925"/>
                </a:lnTo>
                <a:lnTo>
                  <a:pt x="1825625" y="669925"/>
                </a:lnTo>
                <a:close/>
                <a:moveTo>
                  <a:pt x="119063" y="669925"/>
                </a:moveTo>
                <a:lnTo>
                  <a:pt x="119063" y="763588"/>
                </a:lnTo>
                <a:lnTo>
                  <a:pt x="144463" y="763588"/>
                </a:lnTo>
                <a:lnTo>
                  <a:pt x="144463" y="669925"/>
                </a:lnTo>
                <a:lnTo>
                  <a:pt x="119063" y="669925"/>
                </a:lnTo>
                <a:close/>
                <a:moveTo>
                  <a:pt x="80963" y="669925"/>
                </a:moveTo>
                <a:lnTo>
                  <a:pt x="80963" y="763588"/>
                </a:lnTo>
                <a:lnTo>
                  <a:pt x="107951" y="763588"/>
                </a:lnTo>
                <a:lnTo>
                  <a:pt x="107951" y="669925"/>
                </a:lnTo>
                <a:lnTo>
                  <a:pt x="80963" y="669925"/>
                </a:lnTo>
                <a:close/>
                <a:moveTo>
                  <a:pt x="1682750" y="576263"/>
                </a:moveTo>
                <a:lnTo>
                  <a:pt x="1682750" y="633413"/>
                </a:lnTo>
                <a:lnTo>
                  <a:pt x="1722438" y="633413"/>
                </a:lnTo>
                <a:lnTo>
                  <a:pt x="1722438" y="576263"/>
                </a:lnTo>
                <a:lnTo>
                  <a:pt x="1682750" y="576263"/>
                </a:lnTo>
                <a:close/>
                <a:moveTo>
                  <a:pt x="1604963" y="576263"/>
                </a:moveTo>
                <a:lnTo>
                  <a:pt x="1604963" y="633413"/>
                </a:lnTo>
                <a:lnTo>
                  <a:pt x="1644651" y="633413"/>
                </a:lnTo>
                <a:lnTo>
                  <a:pt x="1644651" y="576263"/>
                </a:lnTo>
                <a:lnTo>
                  <a:pt x="1604963" y="576263"/>
                </a:lnTo>
                <a:close/>
                <a:moveTo>
                  <a:pt x="1528763" y="576263"/>
                </a:moveTo>
                <a:lnTo>
                  <a:pt x="1528763" y="633413"/>
                </a:lnTo>
                <a:lnTo>
                  <a:pt x="1566863" y="633413"/>
                </a:lnTo>
                <a:lnTo>
                  <a:pt x="1566863" y="576263"/>
                </a:lnTo>
                <a:lnTo>
                  <a:pt x="1528763" y="576263"/>
                </a:lnTo>
                <a:close/>
                <a:moveTo>
                  <a:pt x="1454150" y="576263"/>
                </a:moveTo>
                <a:lnTo>
                  <a:pt x="1454150" y="633413"/>
                </a:lnTo>
                <a:lnTo>
                  <a:pt x="1492250" y="633413"/>
                </a:lnTo>
                <a:lnTo>
                  <a:pt x="1492250" y="576263"/>
                </a:lnTo>
                <a:lnTo>
                  <a:pt x="1454150" y="576263"/>
                </a:lnTo>
                <a:close/>
                <a:moveTo>
                  <a:pt x="1374775" y="576263"/>
                </a:moveTo>
                <a:lnTo>
                  <a:pt x="1374775" y="633413"/>
                </a:lnTo>
                <a:lnTo>
                  <a:pt x="1412875" y="633413"/>
                </a:lnTo>
                <a:lnTo>
                  <a:pt x="1412875" y="576263"/>
                </a:lnTo>
                <a:lnTo>
                  <a:pt x="1374775" y="576263"/>
                </a:lnTo>
                <a:close/>
                <a:moveTo>
                  <a:pt x="1295400" y="576263"/>
                </a:moveTo>
                <a:lnTo>
                  <a:pt x="1295400" y="633413"/>
                </a:lnTo>
                <a:lnTo>
                  <a:pt x="1333500" y="633413"/>
                </a:lnTo>
                <a:lnTo>
                  <a:pt x="1333500" y="576263"/>
                </a:lnTo>
                <a:lnTo>
                  <a:pt x="1295400" y="576263"/>
                </a:lnTo>
                <a:close/>
                <a:moveTo>
                  <a:pt x="1222375" y="576263"/>
                </a:moveTo>
                <a:lnTo>
                  <a:pt x="1222375" y="633413"/>
                </a:lnTo>
                <a:lnTo>
                  <a:pt x="1262063" y="633413"/>
                </a:lnTo>
                <a:lnTo>
                  <a:pt x="1262063" y="576263"/>
                </a:lnTo>
                <a:lnTo>
                  <a:pt x="1222375" y="576263"/>
                </a:lnTo>
                <a:close/>
                <a:moveTo>
                  <a:pt x="1130300" y="576263"/>
                </a:moveTo>
                <a:lnTo>
                  <a:pt x="1130300" y="633413"/>
                </a:lnTo>
                <a:lnTo>
                  <a:pt x="1168400" y="633413"/>
                </a:lnTo>
                <a:lnTo>
                  <a:pt x="1168400" y="576263"/>
                </a:lnTo>
                <a:lnTo>
                  <a:pt x="1130300" y="576263"/>
                </a:lnTo>
                <a:close/>
                <a:moveTo>
                  <a:pt x="1020763" y="576263"/>
                </a:moveTo>
                <a:lnTo>
                  <a:pt x="1020763" y="633413"/>
                </a:lnTo>
                <a:lnTo>
                  <a:pt x="1058863" y="633413"/>
                </a:lnTo>
                <a:lnTo>
                  <a:pt x="1058863" y="576263"/>
                </a:lnTo>
                <a:lnTo>
                  <a:pt x="1020763" y="576263"/>
                </a:lnTo>
                <a:close/>
                <a:moveTo>
                  <a:pt x="966788" y="576263"/>
                </a:moveTo>
                <a:lnTo>
                  <a:pt x="966788" y="633413"/>
                </a:lnTo>
                <a:lnTo>
                  <a:pt x="1004888" y="633413"/>
                </a:lnTo>
                <a:lnTo>
                  <a:pt x="1004888" y="576263"/>
                </a:lnTo>
                <a:lnTo>
                  <a:pt x="966788" y="576263"/>
                </a:lnTo>
                <a:close/>
                <a:moveTo>
                  <a:pt x="911225" y="576263"/>
                </a:moveTo>
                <a:lnTo>
                  <a:pt x="911225" y="633413"/>
                </a:lnTo>
                <a:lnTo>
                  <a:pt x="949325" y="633413"/>
                </a:lnTo>
                <a:lnTo>
                  <a:pt x="949325" y="576263"/>
                </a:lnTo>
                <a:lnTo>
                  <a:pt x="911225" y="576263"/>
                </a:lnTo>
                <a:close/>
                <a:moveTo>
                  <a:pt x="800100" y="576263"/>
                </a:moveTo>
                <a:lnTo>
                  <a:pt x="800100" y="633413"/>
                </a:lnTo>
                <a:lnTo>
                  <a:pt x="838200" y="633413"/>
                </a:lnTo>
                <a:lnTo>
                  <a:pt x="838200" y="576263"/>
                </a:lnTo>
                <a:lnTo>
                  <a:pt x="800100" y="576263"/>
                </a:lnTo>
                <a:close/>
                <a:moveTo>
                  <a:pt x="708025" y="576263"/>
                </a:moveTo>
                <a:lnTo>
                  <a:pt x="708025" y="633413"/>
                </a:lnTo>
                <a:lnTo>
                  <a:pt x="747713" y="633413"/>
                </a:lnTo>
                <a:lnTo>
                  <a:pt x="747713" y="576263"/>
                </a:lnTo>
                <a:lnTo>
                  <a:pt x="708025" y="576263"/>
                </a:lnTo>
                <a:close/>
                <a:moveTo>
                  <a:pt x="631825" y="576263"/>
                </a:moveTo>
                <a:lnTo>
                  <a:pt x="631825" y="633413"/>
                </a:lnTo>
                <a:lnTo>
                  <a:pt x="669925" y="633413"/>
                </a:lnTo>
                <a:lnTo>
                  <a:pt x="669925" y="576263"/>
                </a:lnTo>
                <a:lnTo>
                  <a:pt x="631825" y="576263"/>
                </a:lnTo>
                <a:close/>
                <a:moveTo>
                  <a:pt x="554038" y="576263"/>
                </a:moveTo>
                <a:lnTo>
                  <a:pt x="554038" y="633413"/>
                </a:lnTo>
                <a:lnTo>
                  <a:pt x="593726" y="633413"/>
                </a:lnTo>
                <a:lnTo>
                  <a:pt x="593726" y="576263"/>
                </a:lnTo>
                <a:lnTo>
                  <a:pt x="554038" y="576263"/>
                </a:lnTo>
                <a:close/>
                <a:moveTo>
                  <a:pt x="479425" y="576263"/>
                </a:moveTo>
                <a:lnTo>
                  <a:pt x="479425" y="633413"/>
                </a:lnTo>
                <a:lnTo>
                  <a:pt x="519113" y="633413"/>
                </a:lnTo>
                <a:lnTo>
                  <a:pt x="519113" y="576263"/>
                </a:lnTo>
                <a:lnTo>
                  <a:pt x="479425" y="576263"/>
                </a:lnTo>
                <a:close/>
                <a:moveTo>
                  <a:pt x="400050" y="576263"/>
                </a:moveTo>
                <a:lnTo>
                  <a:pt x="400050" y="633413"/>
                </a:lnTo>
                <a:lnTo>
                  <a:pt x="439738" y="633413"/>
                </a:lnTo>
                <a:lnTo>
                  <a:pt x="439738" y="576263"/>
                </a:lnTo>
                <a:lnTo>
                  <a:pt x="400050" y="576263"/>
                </a:lnTo>
                <a:close/>
                <a:moveTo>
                  <a:pt x="320675" y="576263"/>
                </a:moveTo>
                <a:lnTo>
                  <a:pt x="320675" y="633413"/>
                </a:lnTo>
                <a:lnTo>
                  <a:pt x="358775" y="633413"/>
                </a:lnTo>
                <a:lnTo>
                  <a:pt x="358775" y="576263"/>
                </a:lnTo>
                <a:lnTo>
                  <a:pt x="320675" y="576263"/>
                </a:lnTo>
                <a:close/>
                <a:moveTo>
                  <a:pt x="247650" y="576263"/>
                </a:moveTo>
                <a:lnTo>
                  <a:pt x="247650" y="633413"/>
                </a:lnTo>
                <a:lnTo>
                  <a:pt x="287338" y="633413"/>
                </a:lnTo>
                <a:lnTo>
                  <a:pt x="287338" y="576263"/>
                </a:lnTo>
                <a:lnTo>
                  <a:pt x="247650" y="576263"/>
                </a:lnTo>
                <a:close/>
                <a:moveTo>
                  <a:pt x="1862138" y="574675"/>
                </a:moveTo>
                <a:lnTo>
                  <a:pt x="1862138" y="631825"/>
                </a:lnTo>
                <a:lnTo>
                  <a:pt x="1889126" y="631825"/>
                </a:lnTo>
                <a:lnTo>
                  <a:pt x="1889126" y="574675"/>
                </a:lnTo>
                <a:lnTo>
                  <a:pt x="1862138" y="574675"/>
                </a:lnTo>
                <a:close/>
                <a:moveTo>
                  <a:pt x="1825625" y="574675"/>
                </a:moveTo>
                <a:lnTo>
                  <a:pt x="1825625" y="631825"/>
                </a:lnTo>
                <a:lnTo>
                  <a:pt x="1851025" y="631825"/>
                </a:lnTo>
                <a:lnTo>
                  <a:pt x="1851025" y="574675"/>
                </a:lnTo>
                <a:lnTo>
                  <a:pt x="1825625" y="574675"/>
                </a:lnTo>
                <a:close/>
                <a:moveTo>
                  <a:pt x="119063" y="574675"/>
                </a:moveTo>
                <a:lnTo>
                  <a:pt x="119063" y="631825"/>
                </a:lnTo>
                <a:lnTo>
                  <a:pt x="144463" y="631825"/>
                </a:lnTo>
                <a:lnTo>
                  <a:pt x="144463" y="574675"/>
                </a:lnTo>
                <a:lnTo>
                  <a:pt x="119063" y="574675"/>
                </a:lnTo>
                <a:close/>
                <a:moveTo>
                  <a:pt x="80963" y="574675"/>
                </a:moveTo>
                <a:lnTo>
                  <a:pt x="80963" y="631825"/>
                </a:lnTo>
                <a:lnTo>
                  <a:pt x="107951" y="631825"/>
                </a:lnTo>
                <a:lnTo>
                  <a:pt x="107951" y="574675"/>
                </a:lnTo>
                <a:lnTo>
                  <a:pt x="80963" y="574675"/>
                </a:lnTo>
                <a:close/>
                <a:moveTo>
                  <a:pt x="1720850" y="361950"/>
                </a:moveTo>
                <a:lnTo>
                  <a:pt x="1720850" y="387350"/>
                </a:lnTo>
                <a:lnTo>
                  <a:pt x="1738313" y="387350"/>
                </a:lnTo>
                <a:lnTo>
                  <a:pt x="1738313" y="361950"/>
                </a:lnTo>
                <a:lnTo>
                  <a:pt x="1720850" y="361950"/>
                </a:lnTo>
                <a:close/>
                <a:moveTo>
                  <a:pt x="231775" y="361950"/>
                </a:moveTo>
                <a:lnTo>
                  <a:pt x="231775" y="387350"/>
                </a:lnTo>
                <a:lnTo>
                  <a:pt x="249238" y="387350"/>
                </a:lnTo>
                <a:lnTo>
                  <a:pt x="249238" y="361950"/>
                </a:lnTo>
                <a:lnTo>
                  <a:pt x="231775" y="361950"/>
                </a:lnTo>
                <a:close/>
                <a:moveTo>
                  <a:pt x="1074003" y="290513"/>
                </a:moveTo>
                <a:lnTo>
                  <a:pt x="1073190" y="291042"/>
                </a:lnTo>
                <a:lnTo>
                  <a:pt x="1072376" y="291572"/>
                </a:lnTo>
                <a:lnTo>
                  <a:pt x="1071834" y="292365"/>
                </a:lnTo>
                <a:lnTo>
                  <a:pt x="1071563" y="293424"/>
                </a:lnTo>
                <a:lnTo>
                  <a:pt x="1071563" y="294747"/>
                </a:lnTo>
                <a:lnTo>
                  <a:pt x="1071563" y="346076"/>
                </a:lnTo>
                <a:lnTo>
                  <a:pt x="1082676" y="349251"/>
                </a:lnTo>
                <a:lnTo>
                  <a:pt x="1082676" y="299245"/>
                </a:lnTo>
                <a:lnTo>
                  <a:pt x="1082676" y="298186"/>
                </a:lnTo>
                <a:lnTo>
                  <a:pt x="1082405" y="296863"/>
                </a:lnTo>
                <a:lnTo>
                  <a:pt x="1081863" y="295540"/>
                </a:lnTo>
                <a:lnTo>
                  <a:pt x="1081050" y="294482"/>
                </a:lnTo>
                <a:lnTo>
                  <a:pt x="1080237" y="293159"/>
                </a:lnTo>
                <a:lnTo>
                  <a:pt x="1079424" y="292365"/>
                </a:lnTo>
                <a:lnTo>
                  <a:pt x="1078339" y="291572"/>
                </a:lnTo>
                <a:lnTo>
                  <a:pt x="1076984" y="290778"/>
                </a:lnTo>
                <a:lnTo>
                  <a:pt x="1075900" y="290513"/>
                </a:lnTo>
                <a:lnTo>
                  <a:pt x="1074816" y="290513"/>
                </a:lnTo>
                <a:lnTo>
                  <a:pt x="1074003" y="290513"/>
                </a:lnTo>
                <a:close/>
                <a:moveTo>
                  <a:pt x="902070" y="290513"/>
                </a:moveTo>
                <a:lnTo>
                  <a:pt x="901036" y="290778"/>
                </a:lnTo>
                <a:lnTo>
                  <a:pt x="900002" y="291572"/>
                </a:lnTo>
                <a:lnTo>
                  <a:pt x="898710" y="292365"/>
                </a:lnTo>
                <a:lnTo>
                  <a:pt x="897676" y="293159"/>
                </a:lnTo>
                <a:lnTo>
                  <a:pt x="896901" y="294482"/>
                </a:lnTo>
                <a:lnTo>
                  <a:pt x="896384" y="295540"/>
                </a:lnTo>
                <a:lnTo>
                  <a:pt x="895867" y="296863"/>
                </a:lnTo>
                <a:lnTo>
                  <a:pt x="895609" y="298186"/>
                </a:lnTo>
                <a:lnTo>
                  <a:pt x="895350" y="299245"/>
                </a:lnTo>
                <a:lnTo>
                  <a:pt x="895350" y="349251"/>
                </a:lnTo>
                <a:lnTo>
                  <a:pt x="906463" y="346076"/>
                </a:lnTo>
                <a:lnTo>
                  <a:pt x="906463" y="294747"/>
                </a:lnTo>
                <a:lnTo>
                  <a:pt x="906463" y="293424"/>
                </a:lnTo>
                <a:lnTo>
                  <a:pt x="905946" y="292365"/>
                </a:lnTo>
                <a:lnTo>
                  <a:pt x="905688" y="291572"/>
                </a:lnTo>
                <a:lnTo>
                  <a:pt x="904913" y="291042"/>
                </a:lnTo>
                <a:lnTo>
                  <a:pt x="904137" y="290513"/>
                </a:lnTo>
                <a:lnTo>
                  <a:pt x="903104" y="290513"/>
                </a:lnTo>
                <a:lnTo>
                  <a:pt x="902070" y="290513"/>
                </a:lnTo>
                <a:close/>
                <a:moveTo>
                  <a:pt x="1054813" y="282575"/>
                </a:moveTo>
                <a:lnTo>
                  <a:pt x="1053776" y="282846"/>
                </a:lnTo>
                <a:lnTo>
                  <a:pt x="1052740" y="283116"/>
                </a:lnTo>
                <a:lnTo>
                  <a:pt x="1051962" y="283928"/>
                </a:lnTo>
                <a:lnTo>
                  <a:pt x="1051444" y="284739"/>
                </a:lnTo>
                <a:lnTo>
                  <a:pt x="1051184" y="285821"/>
                </a:lnTo>
                <a:lnTo>
                  <a:pt x="1050925" y="286904"/>
                </a:lnTo>
                <a:lnTo>
                  <a:pt x="1050925" y="339384"/>
                </a:lnTo>
                <a:lnTo>
                  <a:pt x="1063625" y="342900"/>
                </a:lnTo>
                <a:lnTo>
                  <a:pt x="1063625" y="292043"/>
                </a:lnTo>
                <a:lnTo>
                  <a:pt x="1063366" y="290691"/>
                </a:lnTo>
                <a:lnTo>
                  <a:pt x="1063107" y="289338"/>
                </a:lnTo>
                <a:lnTo>
                  <a:pt x="1062589" y="288256"/>
                </a:lnTo>
                <a:lnTo>
                  <a:pt x="1061811" y="286633"/>
                </a:lnTo>
                <a:lnTo>
                  <a:pt x="1060774" y="285551"/>
                </a:lnTo>
                <a:lnTo>
                  <a:pt x="1059737" y="284469"/>
                </a:lnTo>
                <a:lnTo>
                  <a:pt x="1058701" y="283657"/>
                </a:lnTo>
                <a:lnTo>
                  <a:pt x="1057405" y="283116"/>
                </a:lnTo>
                <a:lnTo>
                  <a:pt x="1055850" y="282846"/>
                </a:lnTo>
                <a:lnTo>
                  <a:pt x="1054813" y="282575"/>
                </a:lnTo>
                <a:close/>
                <a:moveTo>
                  <a:pt x="923317" y="282575"/>
                </a:moveTo>
                <a:lnTo>
                  <a:pt x="922236" y="282846"/>
                </a:lnTo>
                <a:lnTo>
                  <a:pt x="920885" y="283116"/>
                </a:lnTo>
                <a:lnTo>
                  <a:pt x="919534" y="283657"/>
                </a:lnTo>
                <a:lnTo>
                  <a:pt x="918453" y="284469"/>
                </a:lnTo>
                <a:lnTo>
                  <a:pt x="917373" y="285551"/>
                </a:lnTo>
                <a:lnTo>
                  <a:pt x="916292" y="286633"/>
                </a:lnTo>
                <a:lnTo>
                  <a:pt x="915481" y="288256"/>
                </a:lnTo>
                <a:lnTo>
                  <a:pt x="914941" y="289338"/>
                </a:lnTo>
                <a:lnTo>
                  <a:pt x="914670" y="290691"/>
                </a:lnTo>
                <a:lnTo>
                  <a:pt x="914400" y="292043"/>
                </a:lnTo>
                <a:lnTo>
                  <a:pt x="914400" y="342900"/>
                </a:lnTo>
                <a:lnTo>
                  <a:pt x="927100" y="339384"/>
                </a:lnTo>
                <a:lnTo>
                  <a:pt x="927100" y="286904"/>
                </a:lnTo>
                <a:lnTo>
                  <a:pt x="927100" y="285821"/>
                </a:lnTo>
                <a:lnTo>
                  <a:pt x="926830" y="284739"/>
                </a:lnTo>
                <a:lnTo>
                  <a:pt x="926019" y="283928"/>
                </a:lnTo>
                <a:lnTo>
                  <a:pt x="925209" y="283116"/>
                </a:lnTo>
                <a:lnTo>
                  <a:pt x="924398" y="282846"/>
                </a:lnTo>
                <a:lnTo>
                  <a:pt x="923317" y="282575"/>
                </a:lnTo>
                <a:close/>
                <a:moveTo>
                  <a:pt x="1004045" y="273050"/>
                </a:moveTo>
                <a:lnTo>
                  <a:pt x="1002407" y="273858"/>
                </a:lnTo>
                <a:lnTo>
                  <a:pt x="1001043" y="274397"/>
                </a:lnTo>
                <a:lnTo>
                  <a:pt x="999679" y="275205"/>
                </a:lnTo>
                <a:lnTo>
                  <a:pt x="998587" y="276283"/>
                </a:lnTo>
                <a:lnTo>
                  <a:pt x="997769" y="277361"/>
                </a:lnTo>
                <a:lnTo>
                  <a:pt x="997223" y="278708"/>
                </a:lnTo>
                <a:lnTo>
                  <a:pt x="996950" y="280054"/>
                </a:lnTo>
                <a:lnTo>
                  <a:pt x="996950" y="307802"/>
                </a:lnTo>
                <a:lnTo>
                  <a:pt x="1014413" y="317500"/>
                </a:lnTo>
                <a:lnTo>
                  <a:pt x="1014413" y="280054"/>
                </a:lnTo>
                <a:lnTo>
                  <a:pt x="1014140" y="278708"/>
                </a:lnTo>
                <a:lnTo>
                  <a:pt x="1013322" y="277361"/>
                </a:lnTo>
                <a:lnTo>
                  <a:pt x="1012503" y="276283"/>
                </a:lnTo>
                <a:lnTo>
                  <a:pt x="1011685" y="275205"/>
                </a:lnTo>
                <a:lnTo>
                  <a:pt x="1010320" y="274397"/>
                </a:lnTo>
                <a:lnTo>
                  <a:pt x="1008956" y="273858"/>
                </a:lnTo>
                <a:lnTo>
                  <a:pt x="1007319" y="273050"/>
                </a:lnTo>
                <a:lnTo>
                  <a:pt x="1005682" y="273050"/>
                </a:lnTo>
                <a:lnTo>
                  <a:pt x="1004045" y="273050"/>
                </a:lnTo>
                <a:close/>
                <a:moveTo>
                  <a:pt x="970936" y="273050"/>
                </a:moveTo>
                <a:lnTo>
                  <a:pt x="968965" y="273860"/>
                </a:lnTo>
                <a:lnTo>
                  <a:pt x="967557" y="274399"/>
                </a:lnTo>
                <a:lnTo>
                  <a:pt x="966148" y="275208"/>
                </a:lnTo>
                <a:lnTo>
                  <a:pt x="965022" y="276288"/>
                </a:lnTo>
                <a:lnTo>
                  <a:pt x="964177" y="277367"/>
                </a:lnTo>
                <a:lnTo>
                  <a:pt x="963895" y="278715"/>
                </a:lnTo>
                <a:lnTo>
                  <a:pt x="963613" y="280064"/>
                </a:lnTo>
                <a:lnTo>
                  <a:pt x="963613" y="314325"/>
                </a:lnTo>
                <a:lnTo>
                  <a:pt x="981076" y="305153"/>
                </a:lnTo>
                <a:lnTo>
                  <a:pt x="981076" y="280064"/>
                </a:lnTo>
                <a:lnTo>
                  <a:pt x="981076" y="278715"/>
                </a:lnTo>
                <a:lnTo>
                  <a:pt x="980513" y="277367"/>
                </a:lnTo>
                <a:lnTo>
                  <a:pt x="979668" y="276288"/>
                </a:lnTo>
                <a:lnTo>
                  <a:pt x="978541" y="275208"/>
                </a:lnTo>
                <a:lnTo>
                  <a:pt x="977415" y="274399"/>
                </a:lnTo>
                <a:lnTo>
                  <a:pt x="976006" y="273860"/>
                </a:lnTo>
                <a:lnTo>
                  <a:pt x="974316" y="273050"/>
                </a:lnTo>
                <a:lnTo>
                  <a:pt x="972626" y="273050"/>
                </a:lnTo>
                <a:lnTo>
                  <a:pt x="970936" y="273050"/>
                </a:lnTo>
                <a:close/>
                <a:moveTo>
                  <a:pt x="1058759" y="185738"/>
                </a:moveTo>
                <a:lnTo>
                  <a:pt x="1057198" y="186003"/>
                </a:lnTo>
                <a:lnTo>
                  <a:pt x="1055636" y="186797"/>
                </a:lnTo>
                <a:lnTo>
                  <a:pt x="1054335" y="187855"/>
                </a:lnTo>
                <a:lnTo>
                  <a:pt x="1053554" y="189442"/>
                </a:lnTo>
                <a:lnTo>
                  <a:pt x="1052773" y="191030"/>
                </a:lnTo>
                <a:lnTo>
                  <a:pt x="1052513" y="193147"/>
                </a:lnTo>
                <a:lnTo>
                  <a:pt x="1052513" y="195263"/>
                </a:lnTo>
                <a:lnTo>
                  <a:pt x="1052513" y="197380"/>
                </a:lnTo>
                <a:lnTo>
                  <a:pt x="1053034" y="199761"/>
                </a:lnTo>
                <a:lnTo>
                  <a:pt x="1053814" y="202143"/>
                </a:lnTo>
                <a:lnTo>
                  <a:pt x="1054855" y="204259"/>
                </a:lnTo>
                <a:lnTo>
                  <a:pt x="1056157" y="206112"/>
                </a:lnTo>
                <a:lnTo>
                  <a:pt x="1057718" y="207435"/>
                </a:lnTo>
                <a:lnTo>
                  <a:pt x="1059280" y="208757"/>
                </a:lnTo>
                <a:lnTo>
                  <a:pt x="1060841" y="209287"/>
                </a:lnTo>
                <a:lnTo>
                  <a:pt x="1062142" y="209551"/>
                </a:lnTo>
                <a:lnTo>
                  <a:pt x="1063704" y="209287"/>
                </a:lnTo>
                <a:lnTo>
                  <a:pt x="1065005" y="208757"/>
                </a:lnTo>
                <a:lnTo>
                  <a:pt x="1066306" y="207699"/>
                </a:lnTo>
                <a:lnTo>
                  <a:pt x="1067087" y="206376"/>
                </a:lnTo>
                <a:lnTo>
                  <a:pt x="1067868" y="204524"/>
                </a:lnTo>
                <a:lnTo>
                  <a:pt x="1068128" y="202407"/>
                </a:lnTo>
                <a:lnTo>
                  <a:pt x="1068388" y="200291"/>
                </a:lnTo>
                <a:lnTo>
                  <a:pt x="1068128" y="197909"/>
                </a:lnTo>
                <a:lnTo>
                  <a:pt x="1067608" y="195528"/>
                </a:lnTo>
                <a:lnTo>
                  <a:pt x="1066827" y="193411"/>
                </a:lnTo>
                <a:lnTo>
                  <a:pt x="1065786" y="191295"/>
                </a:lnTo>
                <a:lnTo>
                  <a:pt x="1064485" y="189707"/>
                </a:lnTo>
                <a:lnTo>
                  <a:pt x="1063183" y="187855"/>
                </a:lnTo>
                <a:lnTo>
                  <a:pt x="1061622" y="186797"/>
                </a:lnTo>
                <a:lnTo>
                  <a:pt x="1060060" y="186003"/>
                </a:lnTo>
                <a:lnTo>
                  <a:pt x="1058759" y="185738"/>
                </a:lnTo>
                <a:close/>
                <a:moveTo>
                  <a:pt x="912917" y="185738"/>
                </a:moveTo>
                <a:lnTo>
                  <a:pt x="911356" y="186003"/>
                </a:lnTo>
                <a:lnTo>
                  <a:pt x="909794" y="186797"/>
                </a:lnTo>
                <a:lnTo>
                  <a:pt x="908233" y="187855"/>
                </a:lnTo>
                <a:lnTo>
                  <a:pt x="906932" y="189707"/>
                </a:lnTo>
                <a:lnTo>
                  <a:pt x="905891" y="191295"/>
                </a:lnTo>
                <a:lnTo>
                  <a:pt x="904850" y="193411"/>
                </a:lnTo>
                <a:lnTo>
                  <a:pt x="904069" y="195528"/>
                </a:lnTo>
                <a:lnTo>
                  <a:pt x="903548" y="197909"/>
                </a:lnTo>
                <a:lnTo>
                  <a:pt x="903288" y="200291"/>
                </a:lnTo>
                <a:lnTo>
                  <a:pt x="903288" y="202407"/>
                </a:lnTo>
                <a:lnTo>
                  <a:pt x="903809" y="204524"/>
                </a:lnTo>
                <a:lnTo>
                  <a:pt x="904329" y="206376"/>
                </a:lnTo>
                <a:lnTo>
                  <a:pt x="905110" y="207699"/>
                </a:lnTo>
                <a:lnTo>
                  <a:pt x="906411" y="208757"/>
                </a:lnTo>
                <a:lnTo>
                  <a:pt x="907712" y="209287"/>
                </a:lnTo>
                <a:lnTo>
                  <a:pt x="909274" y="209551"/>
                </a:lnTo>
                <a:lnTo>
                  <a:pt x="910835" y="209287"/>
                </a:lnTo>
                <a:lnTo>
                  <a:pt x="912137" y="208757"/>
                </a:lnTo>
                <a:lnTo>
                  <a:pt x="913958" y="207435"/>
                </a:lnTo>
                <a:lnTo>
                  <a:pt x="915260" y="206112"/>
                </a:lnTo>
                <a:lnTo>
                  <a:pt x="916561" y="204259"/>
                </a:lnTo>
                <a:lnTo>
                  <a:pt x="917602" y="202143"/>
                </a:lnTo>
                <a:lnTo>
                  <a:pt x="918383" y="199761"/>
                </a:lnTo>
                <a:lnTo>
                  <a:pt x="918903" y="197380"/>
                </a:lnTo>
                <a:lnTo>
                  <a:pt x="919163" y="195263"/>
                </a:lnTo>
                <a:lnTo>
                  <a:pt x="918903" y="193147"/>
                </a:lnTo>
                <a:lnTo>
                  <a:pt x="918643" y="191030"/>
                </a:lnTo>
                <a:lnTo>
                  <a:pt x="917862" y="189442"/>
                </a:lnTo>
                <a:lnTo>
                  <a:pt x="917081" y="187855"/>
                </a:lnTo>
                <a:lnTo>
                  <a:pt x="916040" y="186797"/>
                </a:lnTo>
                <a:lnTo>
                  <a:pt x="914479" y="186003"/>
                </a:lnTo>
                <a:lnTo>
                  <a:pt x="912917" y="185738"/>
                </a:lnTo>
                <a:close/>
                <a:moveTo>
                  <a:pt x="985175" y="177800"/>
                </a:moveTo>
                <a:lnTo>
                  <a:pt x="982824" y="178061"/>
                </a:lnTo>
                <a:lnTo>
                  <a:pt x="980995" y="178584"/>
                </a:lnTo>
                <a:lnTo>
                  <a:pt x="979166" y="179368"/>
                </a:lnTo>
                <a:lnTo>
                  <a:pt x="977599" y="180674"/>
                </a:lnTo>
                <a:lnTo>
                  <a:pt x="976554" y="182241"/>
                </a:lnTo>
                <a:lnTo>
                  <a:pt x="975509" y="184070"/>
                </a:lnTo>
                <a:lnTo>
                  <a:pt x="974986" y="185899"/>
                </a:lnTo>
                <a:lnTo>
                  <a:pt x="974725" y="187989"/>
                </a:lnTo>
                <a:lnTo>
                  <a:pt x="974986" y="190340"/>
                </a:lnTo>
                <a:lnTo>
                  <a:pt x="975509" y="192168"/>
                </a:lnTo>
                <a:lnTo>
                  <a:pt x="976554" y="193997"/>
                </a:lnTo>
                <a:lnTo>
                  <a:pt x="977599" y="195565"/>
                </a:lnTo>
                <a:lnTo>
                  <a:pt x="979166" y="196610"/>
                </a:lnTo>
                <a:lnTo>
                  <a:pt x="980995" y="197655"/>
                </a:lnTo>
                <a:lnTo>
                  <a:pt x="982824" y="198177"/>
                </a:lnTo>
                <a:lnTo>
                  <a:pt x="985175" y="198438"/>
                </a:lnTo>
                <a:lnTo>
                  <a:pt x="987265" y="198177"/>
                </a:lnTo>
                <a:lnTo>
                  <a:pt x="989093" y="197655"/>
                </a:lnTo>
                <a:lnTo>
                  <a:pt x="990922" y="196610"/>
                </a:lnTo>
                <a:lnTo>
                  <a:pt x="992490" y="195565"/>
                </a:lnTo>
                <a:lnTo>
                  <a:pt x="993796" y="193997"/>
                </a:lnTo>
                <a:lnTo>
                  <a:pt x="994580" y="192168"/>
                </a:lnTo>
                <a:lnTo>
                  <a:pt x="995102" y="190340"/>
                </a:lnTo>
                <a:lnTo>
                  <a:pt x="995363" y="187989"/>
                </a:lnTo>
                <a:lnTo>
                  <a:pt x="995102" y="185899"/>
                </a:lnTo>
                <a:lnTo>
                  <a:pt x="994580" y="184070"/>
                </a:lnTo>
                <a:lnTo>
                  <a:pt x="993796" y="182241"/>
                </a:lnTo>
                <a:lnTo>
                  <a:pt x="992490" y="180674"/>
                </a:lnTo>
                <a:lnTo>
                  <a:pt x="990922" y="179368"/>
                </a:lnTo>
                <a:lnTo>
                  <a:pt x="989093" y="178584"/>
                </a:lnTo>
                <a:lnTo>
                  <a:pt x="987265" y="178061"/>
                </a:lnTo>
                <a:lnTo>
                  <a:pt x="985175" y="177800"/>
                </a:lnTo>
                <a:close/>
                <a:moveTo>
                  <a:pt x="999857" y="88900"/>
                </a:moveTo>
                <a:lnTo>
                  <a:pt x="998799" y="89165"/>
                </a:lnTo>
                <a:lnTo>
                  <a:pt x="998270" y="89959"/>
                </a:lnTo>
                <a:lnTo>
                  <a:pt x="998005" y="91281"/>
                </a:lnTo>
                <a:lnTo>
                  <a:pt x="998005" y="116946"/>
                </a:lnTo>
                <a:lnTo>
                  <a:pt x="1003825" y="119063"/>
                </a:lnTo>
                <a:lnTo>
                  <a:pt x="1003825" y="93663"/>
                </a:lnTo>
                <a:lnTo>
                  <a:pt x="1003560" y="92340"/>
                </a:lnTo>
                <a:lnTo>
                  <a:pt x="1003031" y="91017"/>
                </a:lnTo>
                <a:lnTo>
                  <a:pt x="1002238" y="89959"/>
                </a:lnTo>
                <a:lnTo>
                  <a:pt x="1000915" y="88900"/>
                </a:lnTo>
                <a:lnTo>
                  <a:pt x="999857" y="88900"/>
                </a:lnTo>
                <a:close/>
                <a:moveTo>
                  <a:pt x="968909" y="88900"/>
                </a:moveTo>
                <a:lnTo>
                  <a:pt x="967851" y="89959"/>
                </a:lnTo>
                <a:lnTo>
                  <a:pt x="966793" y="91017"/>
                </a:lnTo>
                <a:lnTo>
                  <a:pt x="966264" y="92340"/>
                </a:lnTo>
                <a:lnTo>
                  <a:pt x="965999" y="93663"/>
                </a:lnTo>
                <a:lnTo>
                  <a:pt x="965999" y="119063"/>
                </a:lnTo>
                <a:lnTo>
                  <a:pt x="971819" y="116946"/>
                </a:lnTo>
                <a:lnTo>
                  <a:pt x="971819" y="91281"/>
                </a:lnTo>
                <a:lnTo>
                  <a:pt x="971554" y="89959"/>
                </a:lnTo>
                <a:lnTo>
                  <a:pt x="971025" y="89165"/>
                </a:lnTo>
                <a:lnTo>
                  <a:pt x="969967" y="88900"/>
                </a:lnTo>
                <a:lnTo>
                  <a:pt x="968909" y="88900"/>
                </a:lnTo>
                <a:close/>
                <a:moveTo>
                  <a:pt x="985044" y="86254"/>
                </a:moveTo>
                <a:lnTo>
                  <a:pt x="983193" y="86519"/>
                </a:lnTo>
                <a:lnTo>
                  <a:pt x="981870" y="87313"/>
                </a:lnTo>
                <a:lnTo>
                  <a:pt x="981077" y="88371"/>
                </a:lnTo>
                <a:lnTo>
                  <a:pt x="980812" y="88900"/>
                </a:lnTo>
                <a:lnTo>
                  <a:pt x="980812" y="89959"/>
                </a:lnTo>
                <a:lnTo>
                  <a:pt x="980812" y="117475"/>
                </a:lnTo>
                <a:lnTo>
                  <a:pt x="989276" y="117475"/>
                </a:lnTo>
                <a:lnTo>
                  <a:pt x="989276" y="89959"/>
                </a:lnTo>
                <a:lnTo>
                  <a:pt x="989012" y="88900"/>
                </a:lnTo>
                <a:lnTo>
                  <a:pt x="988747" y="88371"/>
                </a:lnTo>
                <a:lnTo>
                  <a:pt x="987954" y="87313"/>
                </a:lnTo>
                <a:lnTo>
                  <a:pt x="986631" y="86519"/>
                </a:lnTo>
                <a:lnTo>
                  <a:pt x="985044" y="86254"/>
                </a:lnTo>
                <a:close/>
                <a:moveTo>
                  <a:pt x="985044" y="0"/>
                </a:moveTo>
                <a:lnTo>
                  <a:pt x="985838" y="265"/>
                </a:lnTo>
                <a:lnTo>
                  <a:pt x="986631" y="794"/>
                </a:lnTo>
                <a:lnTo>
                  <a:pt x="987160" y="1323"/>
                </a:lnTo>
                <a:lnTo>
                  <a:pt x="987160" y="2117"/>
                </a:lnTo>
                <a:lnTo>
                  <a:pt x="987160" y="12436"/>
                </a:lnTo>
                <a:lnTo>
                  <a:pt x="988747" y="13229"/>
                </a:lnTo>
                <a:lnTo>
                  <a:pt x="989805" y="14552"/>
                </a:lnTo>
                <a:lnTo>
                  <a:pt x="990599" y="15875"/>
                </a:lnTo>
                <a:lnTo>
                  <a:pt x="990863" y="17727"/>
                </a:lnTo>
                <a:lnTo>
                  <a:pt x="990599" y="19844"/>
                </a:lnTo>
                <a:lnTo>
                  <a:pt x="989805" y="21167"/>
                </a:lnTo>
                <a:lnTo>
                  <a:pt x="988747" y="22490"/>
                </a:lnTo>
                <a:lnTo>
                  <a:pt x="987160" y="23284"/>
                </a:lnTo>
                <a:lnTo>
                  <a:pt x="987160" y="40481"/>
                </a:lnTo>
                <a:lnTo>
                  <a:pt x="989541" y="40746"/>
                </a:lnTo>
                <a:lnTo>
                  <a:pt x="991922" y="41275"/>
                </a:lnTo>
                <a:lnTo>
                  <a:pt x="993773" y="42069"/>
                </a:lnTo>
                <a:lnTo>
                  <a:pt x="995889" y="42863"/>
                </a:lnTo>
                <a:lnTo>
                  <a:pt x="999592" y="44715"/>
                </a:lnTo>
                <a:lnTo>
                  <a:pt x="1002502" y="47361"/>
                </a:lnTo>
                <a:lnTo>
                  <a:pt x="1004883" y="49742"/>
                </a:lnTo>
                <a:lnTo>
                  <a:pt x="1006999" y="52652"/>
                </a:lnTo>
                <a:lnTo>
                  <a:pt x="1008586" y="55563"/>
                </a:lnTo>
                <a:lnTo>
                  <a:pt x="1009908" y="58209"/>
                </a:lnTo>
                <a:lnTo>
                  <a:pt x="1010702" y="61384"/>
                </a:lnTo>
                <a:lnTo>
                  <a:pt x="1011495" y="64294"/>
                </a:lnTo>
                <a:lnTo>
                  <a:pt x="1012289" y="69056"/>
                </a:lnTo>
                <a:lnTo>
                  <a:pt x="1012289" y="72231"/>
                </a:lnTo>
                <a:lnTo>
                  <a:pt x="1012289" y="73554"/>
                </a:lnTo>
                <a:lnTo>
                  <a:pt x="1015463" y="74613"/>
                </a:lnTo>
                <a:lnTo>
                  <a:pt x="1017579" y="76200"/>
                </a:lnTo>
                <a:lnTo>
                  <a:pt x="1018902" y="77523"/>
                </a:lnTo>
                <a:lnTo>
                  <a:pt x="1019431" y="79111"/>
                </a:lnTo>
                <a:lnTo>
                  <a:pt x="1019695" y="80434"/>
                </a:lnTo>
                <a:lnTo>
                  <a:pt x="1019431" y="82021"/>
                </a:lnTo>
                <a:lnTo>
                  <a:pt x="1018902" y="83344"/>
                </a:lnTo>
                <a:lnTo>
                  <a:pt x="1017844" y="84667"/>
                </a:lnTo>
                <a:lnTo>
                  <a:pt x="1016786" y="86254"/>
                </a:lnTo>
                <a:lnTo>
                  <a:pt x="1015463" y="87313"/>
                </a:lnTo>
                <a:lnTo>
                  <a:pt x="1012818" y="89694"/>
                </a:lnTo>
                <a:lnTo>
                  <a:pt x="1009908" y="91811"/>
                </a:lnTo>
                <a:lnTo>
                  <a:pt x="1009908" y="128852"/>
                </a:lnTo>
                <a:lnTo>
                  <a:pt x="1015728" y="131234"/>
                </a:lnTo>
                <a:lnTo>
                  <a:pt x="1021547" y="134409"/>
                </a:lnTo>
                <a:lnTo>
                  <a:pt x="1027631" y="137848"/>
                </a:lnTo>
                <a:lnTo>
                  <a:pt x="1033450" y="142081"/>
                </a:lnTo>
                <a:lnTo>
                  <a:pt x="1039269" y="147109"/>
                </a:lnTo>
                <a:lnTo>
                  <a:pt x="1045618" y="152665"/>
                </a:lnTo>
                <a:lnTo>
                  <a:pt x="1048527" y="155840"/>
                </a:lnTo>
                <a:lnTo>
                  <a:pt x="1051172" y="159015"/>
                </a:lnTo>
                <a:lnTo>
                  <a:pt x="1054082" y="162719"/>
                </a:lnTo>
                <a:lnTo>
                  <a:pt x="1057256" y="166423"/>
                </a:lnTo>
                <a:lnTo>
                  <a:pt x="1059901" y="170392"/>
                </a:lnTo>
                <a:lnTo>
                  <a:pt x="1062546" y="174890"/>
                </a:lnTo>
                <a:lnTo>
                  <a:pt x="1065191" y="179123"/>
                </a:lnTo>
                <a:lnTo>
                  <a:pt x="1067837" y="183886"/>
                </a:lnTo>
                <a:lnTo>
                  <a:pt x="1070482" y="188913"/>
                </a:lnTo>
                <a:lnTo>
                  <a:pt x="1072862" y="194204"/>
                </a:lnTo>
                <a:lnTo>
                  <a:pt x="1075243" y="199496"/>
                </a:lnTo>
                <a:lnTo>
                  <a:pt x="1077359" y="205581"/>
                </a:lnTo>
                <a:lnTo>
                  <a:pt x="1079475" y="211402"/>
                </a:lnTo>
                <a:lnTo>
                  <a:pt x="1081591" y="218017"/>
                </a:lnTo>
                <a:lnTo>
                  <a:pt x="1083443" y="224631"/>
                </a:lnTo>
                <a:lnTo>
                  <a:pt x="1085559" y="231775"/>
                </a:lnTo>
                <a:lnTo>
                  <a:pt x="1087146" y="238919"/>
                </a:lnTo>
                <a:lnTo>
                  <a:pt x="1088733" y="246592"/>
                </a:lnTo>
                <a:lnTo>
                  <a:pt x="1090056" y="254265"/>
                </a:lnTo>
                <a:lnTo>
                  <a:pt x="1091114" y="262731"/>
                </a:lnTo>
                <a:lnTo>
                  <a:pt x="1092172" y="263261"/>
                </a:lnTo>
                <a:lnTo>
                  <a:pt x="1094552" y="265377"/>
                </a:lnTo>
                <a:lnTo>
                  <a:pt x="1096139" y="266965"/>
                </a:lnTo>
                <a:lnTo>
                  <a:pt x="1097726" y="268552"/>
                </a:lnTo>
                <a:lnTo>
                  <a:pt x="1099578" y="270669"/>
                </a:lnTo>
                <a:lnTo>
                  <a:pt x="1100901" y="273050"/>
                </a:lnTo>
                <a:lnTo>
                  <a:pt x="1101959" y="275961"/>
                </a:lnTo>
                <a:lnTo>
                  <a:pt x="1102488" y="278871"/>
                </a:lnTo>
                <a:lnTo>
                  <a:pt x="1102752" y="281781"/>
                </a:lnTo>
                <a:lnTo>
                  <a:pt x="1102488" y="283634"/>
                </a:lnTo>
                <a:lnTo>
                  <a:pt x="1102223" y="285221"/>
                </a:lnTo>
                <a:lnTo>
                  <a:pt x="1101694" y="286809"/>
                </a:lnTo>
                <a:lnTo>
                  <a:pt x="1100901" y="288925"/>
                </a:lnTo>
                <a:lnTo>
                  <a:pt x="1100107" y="290777"/>
                </a:lnTo>
                <a:lnTo>
                  <a:pt x="1099049" y="292629"/>
                </a:lnTo>
                <a:lnTo>
                  <a:pt x="1097462" y="294746"/>
                </a:lnTo>
                <a:lnTo>
                  <a:pt x="1095875" y="296598"/>
                </a:lnTo>
                <a:lnTo>
                  <a:pt x="1094023" y="298715"/>
                </a:lnTo>
                <a:lnTo>
                  <a:pt x="1091907" y="300567"/>
                </a:lnTo>
                <a:lnTo>
                  <a:pt x="1091907" y="360363"/>
                </a:lnTo>
                <a:lnTo>
                  <a:pt x="1104868" y="367242"/>
                </a:lnTo>
                <a:lnTo>
                  <a:pt x="1104868" y="348456"/>
                </a:lnTo>
                <a:lnTo>
                  <a:pt x="1103810" y="348456"/>
                </a:lnTo>
                <a:lnTo>
                  <a:pt x="1103810" y="343429"/>
                </a:lnTo>
                <a:lnTo>
                  <a:pt x="1104339" y="343429"/>
                </a:lnTo>
                <a:lnTo>
                  <a:pt x="1104339" y="342900"/>
                </a:lnTo>
                <a:lnTo>
                  <a:pt x="1104604" y="341577"/>
                </a:lnTo>
                <a:lnTo>
                  <a:pt x="1105397" y="340254"/>
                </a:lnTo>
                <a:lnTo>
                  <a:pt x="1106455" y="339461"/>
                </a:lnTo>
                <a:lnTo>
                  <a:pt x="1107778" y="338931"/>
                </a:lnTo>
                <a:lnTo>
                  <a:pt x="1107778" y="337079"/>
                </a:lnTo>
                <a:lnTo>
                  <a:pt x="1106984" y="336550"/>
                </a:lnTo>
                <a:lnTo>
                  <a:pt x="1106720" y="336286"/>
                </a:lnTo>
                <a:lnTo>
                  <a:pt x="1106455" y="335492"/>
                </a:lnTo>
                <a:lnTo>
                  <a:pt x="1106191" y="334963"/>
                </a:lnTo>
                <a:lnTo>
                  <a:pt x="1106455" y="334169"/>
                </a:lnTo>
                <a:lnTo>
                  <a:pt x="1106720" y="333640"/>
                </a:lnTo>
                <a:lnTo>
                  <a:pt x="1106984" y="333111"/>
                </a:lnTo>
                <a:lnTo>
                  <a:pt x="1107778" y="332846"/>
                </a:lnTo>
                <a:lnTo>
                  <a:pt x="1107778" y="328084"/>
                </a:lnTo>
                <a:lnTo>
                  <a:pt x="1109365" y="328084"/>
                </a:lnTo>
                <a:lnTo>
                  <a:pt x="1109365" y="332846"/>
                </a:lnTo>
                <a:lnTo>
                  <a:pt x="1109894" y="333111"/>
                </a:lnTo>
                <a:lnTo>
                  <a:pt x="1110423" y="333640"/>
                </a:lnTo>
                <a:lnTo>
                  <a:pt x="1110688" y="334169"/>
                </a:lnTo>
                <a:lnTo>
                  <a:pt x="1110952" y="334963"/>
                </a:lnTo>
                <a:lnTo>
                  <a:pt x="1110688" y="335492"/>
                </a:lnTo>
                <a:lnTo>
                  <a:pt x="1110423" y="336286"/>
                </a:lnTo>
                <a:lnTo>
                  <a:pt x="1109894" y="336550"/>
                </a:lnTo>
                <a:lnTo>
                  <a:pt x="1109365" y="337079"/>
                </a:lnTo>
                <a:lnTo>
                  <a:pt x="1109365" y="338931"/>
                </a:lnTo>
                <a:lnTo>
                  <a:pt x="1110688" y="339461"/>
                </a:lnTo>
                <a:lnTo>
                  <a:pt x="1111746" y="340254"/>
                </a:lnTo>
                <a:lnTo>
                  <a:pt x="1112804" y="341577"/>
                </a:lnTo>
                <a:lnTo>
                  <a:pt x="1113068" y="342900"/>
                </a:lnTo>
                <a:lnTo>
                  <a:pt x="1113068" y="343429"/>
                </a:lnTo>
                <a:lnTo>
                  <a:pt x="1113597" y="343429"/>
                </a:lnTo>
                <a:lnTo>
                  <a:pt x="1113597" y="348456"/>
                </a:lnTo>
                <a:lnTo>
                  <a:pt x="1112275" y="348456"/>
                </a:lnTo>
                <a:lnTo>
                  <a:pt x="1112275" y="371211"/>
                </a:lnTo>
                <a:lnTo>
                  <a:pt x="1118358" y="374650"/>
                </a:lnTo>
                <a:lnTo>
                  <a:pt x="1175229" y="374650"/>
                </a:lnTo>
                <a:lnTo>
                  <a:pt x="1175229" y="368036"/>
                </a:lnTo>
                <a:lnTo>
                  <a:pt x="1182106" y="368036"/>
                </a:lnTo>
                <a:lnTo>
                  <a:pt x="1182106" y="348456"/>
                </a:lnTo>
                <a:lnTo>
                  <a:pt x="1181312" y="348456"/>
                </a:lnTo>
                <a:lnTo>
                  <a:pt x="1181312" y="343429"/>
                </a:lnTo>
                <a:lnTo>
                  <a:pt x="1181841" y="343429"/>
                </a:lnTo>
                <a:lnTo>
                  <a:pt x="1181841" y="342900"/>
                </a:lnTo>
                <a:lnTo>
                  <a:pt x="1182106" y="341577"/>
                </a:lnTo>
                <a:lnTo>
                  <a:pt x="1182899" y="340254"/>
                </a:lnTo>
                <a:lnTo>
                  <a:pt x="1184222" y="339461"/>
                </a:lnTo>
                <a:lnTo>
                  <a:pt x="1185545" y="338931"/>
                </a:lnTo>
                <a:lnTo>
                  <a:pt x="1185545" y="337079"/>
                </a:lnTo>
                <a:lnTo>
                  <a:pt x="1184751" y="336550"/>
                </a:lnTo>
                <a:lnTo>
                  <a:pt x="1184487" y="336286"/>
                </a:lnTo>
                <a:lnTo>
                  <a:pt x="1184222" y="335492"/>
                </a:lnTo>
                <a:lnTo>
                  <a:pt x="1183957" y="334963"/>
                </a:lnTo>
                <a:lnTo>
                  <a:pt x="1184222" y="334169"/>
                </a:lnTo>
                <a:lnTo>
                  <a:pt x="1184487" y="333640"/>
                </a:lnTo>
                <a:lnTo>
                  <a:pt x="1184751" y="333111"/>
                </a:lnTo>
                <a:lnTo>
                  <a:pt x="1185545" y="332846"/>
                </a:lnTo>
                <a:lnTo>
                  <a:pt x="1185545" y="328084"/>
                </a:lnTo>
                <a:lnTo>
                  <a:pt x="1187132" y="328084"/>
                </a:lnTo>
                <a:lnTo>
                  <a:pt x="1187132" y="332846"/>
                </a:lnTo>
                <a:lnTo>
                  <a:pt x="1187661" y="333111"/>
                </a:lnTo>
                <a:lnTo>
                  <a:pt x="1188190" y="333640"/>
                </a:lnTo>
                <a:lnTo>
                  <a:pt x="1188454" y="334169"/>
                </a:lnTo>
                <a:lnTo>
                  <a:pt x="1188719" y="334963"/>
                </a:lnTo>
                <a:lnTo>
                  <a:pt x="1188454" y="335492"/>
                </a:lnTo>
                <a:lnTo>
                  <a:pt x="1188190" y="336286"/>
                </a:lnTo>
                <a:lnTo>
                  <a:pt x="1187661" y="336550"/>
                </a:lnTo>
                <a:lnTo>
                  <a:pt x="1187132" y="337079"/>
                </a:lnTo>
                <a:lnTo>
                  <a:pt x="1187132" y="338931"/>
                </a:lnTo>
                <a:lnTo>
                  <a:pt x="1188454" y="339461"/>
                </a:lnTo>
                <a:lnTo>
                  <a:pt x="1189512" y="340254"/>
                </a:lnTo>
                <a:lnTo>
                  <a:pt x="1190306" y="341577"/>
                </a:lnTo>
                <a:lnTo>
                  <a:pt x="1190570" y="342900"/>
                </a:lnTo>
                <a:lnTo>
                  <a:pt x="1190570" y="343429"/>
                </a:lnTo>
                <a:lnTo>
                  <a:pt x="1191099" y="343429"/>
                </a:lnTo>
                <a:lnTo>
                  <a:pt x="1191099" y="348456"/>
                </a:lnTo>
                <a:lnTo>
                  <a:pt x="1190041" y="348456"/>
                </a:lnTo>
                <a:lnTo>
                  <a:pt x="1190041" y="368036"/>
                </a:lnTo>
                <a:lnTo>
                  <a:pt x="1199828" y="368036"/>
                </a:lnTo>
                <a:lnTo>
                  <a:pt x="1199828" y="375179"/>
                </a:lnTo>
                <a:lnTo>
                  <a:pt x="1203796" y="375179"/>
                </a:lnTo>
                <a:lnTo>
                  <a:pt x="1203796" y="388144"/>
                </a:lnTo>
                <a:lnTo>
                  <a:pt x="1213054" y="388144"/>
                </a:lnTo>
                <a:lnTo>
                  <a:pt x="1213054" y="392113"/>
                </a:lnTo>
                <a:lnTo>
                  <a:pt x="1206177" y="402431"/>
                </a:lnTo>
                <a:lnTo>
                  <a:pt x="1206177" y="442913"/>
                </a:lnTo>
                <a:lnTo>
                  <a:pt x="1680976" y="442913"/>
                </a:lnTo>
                <a:lnTo>
                  <a:pt x="1680976" y="395817"/>
                </a:lnTo>
                <a:lnTo>
                  <a:pt x="1673834" y="395817"/>
                </a:lnTo>
                <a:lnTo>
                  <a:pt x="1673834" y="382852"/>
                </a:lnTo>
                <a:lnTo>
                  <a:pt x="1678331" y="382852"/>
                </a:lnTo>
                <a:lnTo>
                  <a:pt x="1681241" y="377825"/>
                </a:lnTo>
                <a:lnTo>
                  <a:pt x="1684415" y="370946"/>
                </a:lnTo>
                <a:lnTo>
                  <a:pt x="1687854" y="362479"/>
                </a:lnTo>
                <a:lnTo>
                  <a:pt x="1689441" y="357452"/>
                </a:lnTo>
                <a:lnTo>
                  <a:pt x="1691292" y="351896"/>
                </a:lnTo>
                <a:lnTo>
                  <a:pt x="1692879" y="346340"/>
                </a:lnTo>
                <a:lnTo>
                  <a:pt x="1694466" y="339725"/>
                </a:lnTo>
                <a:lnTo>
                  <a:pt x="1696053" y="333111"/>
                </a:lnTo>
                <a:lnTo>
                  <a:pt x="1697376" y="325702"/>
                </a:lnTo>
                <a:lnTo>
                  <a:pt x="1698699" y="318294"/>
                </a:lnTo>
                <a:lnTo>
                  <a:pt x="1699492" y="310092"/>
                </a:lnTo>
                <a:lnTo>
                  <a:pt x="1700286" y="301361"/>
                </a:lnTo>
                <a:lnTo>
                  <a:pt x="1700815" y="292365"/>
                </a:lnTo>
                <a:lnTo>
                  <a:pt x="1704518" y="292365"/>
                </a:lnTo>
                <a:lnTo>
                  <a:pt x="1704518" y="287602"/>
                </a:lnTo>
                <a:lnTo>
                  <a:pt x="1751865" y="287602"/>
                </a:lnTo>
                <a:lnTo>
                  <a:pt x="1751865" y="292365"/>
                </a:lnTo>
                <a:lnTo>
                  <a:pt x="1755569" y="292365"/>
                </a:lnTo>
                <a:lnTo>
                  <a:pt x="1756098" y="301361"/>
                </a:lnTo>
                <a:lnTo>
                  <a:pt x="1756627" y="310092"/>
                </a:lnTo>
                <a:lnTo>
                  <a:pt x="1757685" y="318294"/>
                </a:lnTo>
                <a:lnTo>
                  <a:pt x="1758743" y="325702"/>
                </a:lnTo>
                <a:lnTo>
                  <a:pt x="1760065" y="333111"/>
                </a:lnTo>
                <a:lnTo>
                  <a:pt x="1761652" y="339725"/>
                </a:lnTo>
                <a:lnTo>
                  <a:pt x="1763240" y="346340"/>
                </a:lnTo>
                <a:lnTo>
                  <a:pt x="1764827" y="351896"/>
                </a:lnTo>
                <a:lnTo>
                  <a:pt x="1766678" y="357452"/>
                </a:lnTo>
                <a:lnTo>
                  <a:pt x="1768530" y="362479"/>
                </a:lnTo>
                <a:lnTo>
                  <a:pt x="1771968" y="370946"/>
                </a:lnTo>
                <a:lnTo>
                  <a:pt x="1774878" y="377825"/>
                </a:lnTo>
                <a:lnTo>
                  <a:pt x="1777788" y="382852"/>
                </a:lnTo>
                <a:lnTo>
                  <a:pt x="1782549" y="382852"/>
                </a:lnTo>
                <a:lnTo>
                  <a:pt x="1782549" y="395817"/>
                </a:lnTo>
                <a:lnTo>
                  <a:pt x="1775407" y="395817"/>
                </a:lnTo>
                <a:lnTo>
                  <a:pt x="1775407" y="419894"/>
                </a:lnTo>
                <a:lnTo>
                  <a:pt x="1778846" y="417513"/>
                </a:lnTo>
                <a:lnTo>
                  <a:pt x="1782813" y="415131"/>
                </a:lnTo>
                <a:lnTo>
                  <a:pt x="1786517" y="412750"/>
                </a:lnTo>
                <a:lnTo>
                  <a:pt x="1790484" y="410898"/>
                </a:lnTo>
                <a:lnTo>
                  <a:pt x="1794716" y="409046"/>
                </a:lnTo>
                <a:lnTo>
                  <a:pt x="1798949" y="407194"/>
                </a:lnTo>
                <a:lnTo>
                  <a:pt x="1803181" y="405606"/>
                </a:lnTo>
                <a:lnTo>
                  <a:pt x="1807413" y="404284"/>
                </a:lnTo>
                <a:lnTo>
                  <a:pt x="1812174" y="402961"/>
                </a:lnTo>
                <a:lnTo>
                  <a:pt x="1816671" y="401902"/>
                </a:lnTo>
                <a:lnTo>
                  <a:pt x="1821432" y="400579"/>
                </a:lnTo>
                <a:lnTo>
                  <a:pt x="1826458" y="399786"/>
                </a:lnTo>
                <a:lnTo>
                  <a:pt x="1831219" y="399256"/>
                </a:lnTo>
                <a:lnTo>
                  <a:pt x="1835980" y="398727"/>
                </a:lnTo>
                <a:lnTo>
                  <a:pt x="1841271" y="398463"/>
                </a:lnTo>
                <a:lnTo>
                  <a:pt x="1846296" y="398463"/>
                </a:lnTo>
                <a:lnTo>
                  <a:pt x="1853967" y="398727"/>
                </a:lnTo>
                <a:lnTo>
                  <a:pt x="1861374" y="399256"/>
                </a:lnTo>
                <a:lnTo>
                  <a:pt x="1868780" y="400315"/>
                </a:lnTo>
                <a:lnTo>
                  <a:pt x="1875657" y="401902"/>
                </a:lnTo>
                <a:lnTo>
                  <a:pt x="1882535" y="403490"/>
                </a:lnTo>
                <a:lnTo>
                  <a:pt x="1889147" y="405606"/>
                </a:lnTo>
                <a:lnTo>
                  <a:pt x="1895760" y="407988"/>
                </a:lnTo>
                <a:lnTo>
                  <a:pt x="1901844" y="410634"/>
                </a:lnTo>
                <a:lnTo>
                  <a:pt x="1907663" y="413809"/>
                </a:lnTo>
                <a:lnTo>
                  <a:pt x="1913483" y="417248"/>
                </a:lnTo>
                <a:lnTo>
                  <a:pt x="1918508" y="420952"/>
                </a:lnTo>
                <a:lnTo>
                  <a:pt x="1923799" y="424656"/>
                </a:lnTo>
                <a:lnTo>
                  <a:pt x="1928295" y="428625"/>
                </a:lnTo>
                <a:lnTo>
                  <a:pt x="1932527" y="433388"/>
                </a:lnTo>
                <a:lnTo>
                  <a:pt x="1936760" y="437886"/>
                </a:lnTo>
                <a:lnTo>
                  <a:pt x="1940198" y="442648"/>
                </a:lnTo>
                <a:lnTo>
                  <a:pt x="1944960" y="442913"/>
                </a:lnTo>
                <a:lnTo>
                  <a:pt x="1949456" y="443442"/>
                </a:lnTo>
                <a:lnTo>
                  <a:pt x="1954217" y="444500"/>
                </a:lnTo>
                <a:lnTo>
                  <a:pt x="1956598" y="445294"/>
                </a:lnTo>
                <a:lnTo>
                  <a:pt x="1958450" y="446088"/>
                </a:lnTo>
                <a:lnTo>
                  <a:pt x="1960566" y="446881"/>
                </a:lnTo>
                <a:lnTo>
                  <a:pt x="1962153" y="447940"/>
                </a:lnTo>
                <a:lnTo>
                  <a:pt x="1964004" y="449263"/>
                </a:lnTo>
                <a:lnTo>
                  <a:pt x="1965591" y="450586"/>
                </a:lnTo>
                <a:lnTo>
                  <a:pt x="1966914" y="452438"/>
                </a:lnTo>
                <a:lnTo>
                  <a:pt x="1968237" y="454290"/>
                </a:lnTo>
                <a:lnTo>
                  <a:pt x="1969030" y="456142"/>
                </a:lnTo>
                <a:lnTo>
                  <a:pt x="1969824" y="458788"/>
                </a:lnTo>
                <a:lnTo>
                  <a:pt x="1970088" y="461434"/>
                </a:lnTo>
                <a:lnTo>
                  <a:pt x="1969824" y="464079"/>
                </a:lnTo>
                <a:lnTo>
                  <a:pt x="1969030" y="466461"/>
                </a:lnTo>
                <a:lnTo>
                  <a:pt x="1967708" y="468842"/>
                </a:lnTo>
                <a:lnTo>
                  <a:pt x="1966385" y="470694"/>
                </a:lnTo>
                <a:lnTo>
                  <a:pt x="1964533" y="472546"/>
                </a:lnTo>
                <a:lnTo>
                  <a:pt x="1954217" y="488156"/>
                </a:lnTo>
                <a:lnTo>
                  <a:pt x="1954217" y="868098"/>
                </a:lnTo>
                <a:lnTo>
                  <a:pt x="1967708" y="868098"/>
                </a:lnTo>
                <a:lnTo>
                  <a:pt x="1967708" y="885825"/>
                </a:lnTo>
                <a:lnTo>
                  <a:pt x="1956069" y="895350"/>
                </a:lnTo>
                <a:lnTo>
                  <a:pt x="1956069" y="930275"/>
                </a:lnTo>
                <a:lnTo>
                  <a:pt x="1954217" y="930275"/>
                </a:lnTo>
                <a:lnTo>
                  <a:pt x="1886238" y="930275"/>
                </a:lnTo>
                <a:lnTo>
                  <a:pt x="1085294" y="930275"/>
                </a:lnTo>
                <a:lnTo>
                  <a:pt x="1009651" y="930275"/>
                </a:lnTo>
                <a:lnTo>
                  <a:pt x="1009651" y="828675"/>
                </a:lnTo>
                <a:lnTo>
                  <a:pt x="954088" y="828675"/>
                </a:lnTo>
                <a:lnTo>
                  <a:pt x="954088" y="930275"/>
                </a:lnTo>
                <a:lnTo>
                  <a:pt x="884794" y="930275"/>
                </a:lnTo>
                <a:lnTo>
                  <a:pt x="83851" y="930275"/>
                </a:lnTo>
                <a:lnTo>
                  <a:pt x="15871" y="930275"/>
                </a:lnTo>
                <a:lnTo>
                  <a:pt x="14019" y="930275"/>
                </a:lnTo>
                <a:lnTo>
                  <a:pt x="14019" y="895350"/>
                </a:lnTo>
                <a:lnTo>
                  <a:pt x="2381" y="885825"/>
                </a:lnTo>
                <a:lnTo>
                  <a:pt x="2381" y="868098"/>
                </a:lnTo>
                <a:lnTo>
                  <a:pt x="15871" y="868098"/>
                </a:lnTo>
                <a:lnTo>
                  <a:pt x="15871" y="488156"/>
                </a:lnTo>
                <a:lnTo>
                  <a:pt x="5555" y="472546"/>
                </a:lnTo>
                <a:lnTo>
                  <a:pt x="3703" y="470694"/>
                </a:lnTo>
                <a:lnTo>
                  <a:pt x="2381" y="468842"/>
                </a:lnTo>
                <a:lnTo>
                  <a:pt x="1058" y="466461"/>
                </a:lnTo>
                <a:lnTo>
                  <a:pt x="265" y="464079"/>
                </a:lnTo>
                <a:lnTo>
                  <a:pt x="0" y="461434"/>
                </a:lnTo>
                <a:lnTo>
                  <a:pt x="265" y="458788"/>
                </a:lnTo>
                <a:lnTo>
                  <a:pt x="1058" y="456142"/>
                </a:lnTo>
                <a:lnTo>
                  <a:pt x="1852" y="454290"/>
                </a:lnTo>
                <a:lnTo>
                  <a:pt x="2910" y="452438"/>
                </a:lnTo>
                <a:lnTo>
                  <a:pt x="4497" y="450586"/>
                </a:lnTo>
                <a:lnTo>
                  <a:pt x="6084" y="449263"/>
                </a:lnTo>
                <a:lnTo>
                  <a:pt x="7936" y="447940"/>
                </a:lnTo>
                <a:lnTo>
                  <a:pt x="9523" y="446881"/>
                </a:lnTo>
                <a:lnTo>
                  <a:pt x="11639" y="446088"/>
                </a:lnTo>
                <a:lnTo>
                  <a:pt x="13490" y="445294"/>
                </a:lnTo>
                <a:lnTo>
                  <a:pt x="15871" y="444500"/>
                </a:lnTo>
                <a:lnTo>
                  <a:pt x="20632" y="443442"/>
                </a:lnTo>
                <a:lnTo>
                  <a:pt x="25129" y="442913"/>
                </a:lnTo>
                <a:lnTo>
                  <a:pt x="29890" y="442648"/>
                </a:lnTo>
                <a:lnTo>
                  <a:pt x="33593" y="437886"/>
                </a:lnTo>
                <a:lnTo>
                  <a:pt x="37561" y="433388"/>
                </a:lnTo>
                <a:lnTo>
                  <a:pt x="41793" y="428625"/>
                </a:lnTo>
                <a:lnTo>
                  <a:pt x="46290" y="424656"/>
                </a:lnTo>
                <a:lnTo>
                  <a:pt x="51580" y="420952"/>
                </a:lnTo>
                <a:lnTo>
                  <a:pt x="56606" y="417248"/>
                </a:lnTo>
                <a:lnTo>
                  <a:pt x="62425" y="413809"/>
                </a:lnTo>
                <a:lnTo>
                  <a:pt x="68244" y="410634"/>
                </a:lnTo>
                <a:lnTo>
                  <a:pt x="74328" y="407988"/>
                </a:lnTo>
                <a:lnTo>
                  <a:pt x="80941" y="405606"/>
                </a:lnTo>
                <a:lnTo>
                  <a:pt x="87554" y="403490"/>
                </a:lnTo>
                <a:lnTo>
                  <a:pt x="94431" y="401902"/>
                </a:lnTo>
                <a:lnTo>
                  <a:pt x="101308" y="400315"/>
                </a:lnTo>
                <a:lnTo>
                  <a:pt x="108715" y="399256"/>
                </a:lnTo>
                <a:lnTo>
                  <a:pt x="116121" y="398727"/>
                </a:lnTo>
                <a:lnTo>
                  <a:pt x="123792" y="398463"/>
                </a:lnTo>
                <a:lnTo>
                  <a:pt x="128818" y="398463"/>
                </a:lnTo>
                <a:lnTo>
                  <a:pt x="134108" y="398727"/>
                </a:lnTo>
                <a:lnTo>
                  <a:pt x="138869" y="399256"/>
                </a:lnTo>
                <a:lnTo>
                  <a:pt x="143630" y="399786"/>
                </a:lnTo>
                <a:lnTo>
                  <a:pt x="148656" y="400579"/>
                </a:lnTo>
                <a:lnTo>
                  <a:pt x="153417" y="401902"/>
                </a:lnTo>
                <a:lnTo>
                  <a:pt x="157914" y="402961"/>
                </a:lnTo>
                <a:lnTo>
                  <a:pt x="162675" y="404284"/>
                </a:lnTo>
                <a:lnTo>
                  <a:pt x="166908" y="405606"/>
                </a:lnTo>
                <a:lnTo>
                  <a:pt x="171140" y="407194"/>
                </a:lnTo>
                <a:lnTo>
                  <a:pt x="175636" y="409046"/>
                </a:lnTo>
                <a:lnTo>
                  <a:pt x="179604" y="410898"/>
                </a:lnTo>
                <a:lnTo>
                  <a:pt x="183572" y="412750"/>
                </a:lnTo>
                <a:lnTo>
                  <a:pt x="187275" y="415131"/>
                </a:lnTo>
                <a:lnTo>
                  <a:pt x="191243" y="417513"/>
                </a:lnTo>
                <a:lnTo>
                  <a:pt x="194681" y="419894"/>
                </a:lnTo>
                <a:lnTo>
                  <a:pt x="194681" y="395817"/>
                </a:lnTo>
                <a:lnTo>
                  <a:pt x="187539" y="395817"/>
                </a:lnTo>
                <a:lnTo>
                  <a:pt x="187539" y="382852"/>
                </a:lnTo>
                <a:lnTo>
                  <a:pt x="192301" y="382852"/>
                </a:lnTo>
                <a:lnTo>
                  <a:pt x="195210" y="377825"/>
                </a:lnTo>
                <a:lnTo>
                  <a:pt x="198120" y="370946"/>
                </a:lnTo>
                <a:lnTo>
                  <a:pt x="201559" y="362479"/>
                </a:lnTo>
                <a:lnTo>
                  <a:pt x="203410" y="357452"/>
                </a:lnTo>
                <a:lnTo>
                  <a:pt x="205262" y="351896"/>
                </a:lnTo>
                <a:lnTo>
                  <a:pt x="206849" y="346340"/>
                </a:lnTo>
                <a:lnTo>
                  <a:pt x="208436" y="339725"/>
                </a:lnTo>
                <a:lnTo>
                  <a:pt x="210023" y="333111"/>
                </a:lnTo>
                <a:lnTo>
                  <a:pt x="211346" y="325702"/>
                </a:lnTo>
                <a:lnTo>
                  <a:pt x="212404" y="318294"/>
                </a:lnTo>
                <a:lnTo>
                  <a:pt x="213462" y="310092"/>
                </a:lnTo>
                <a:lnTo>
                  <a:pt x="213991" y="301361"/>
                </a:lnTo>
                <a:lnTo>
                  <a:pt x="214520" y="292365"/>
                </a:lnTo>
                <a:lnTo>
                  <a:pt x="218487" y="292365"/>
                </a:lnTo>
                <a:lnTo>
                  <a:pt x="218487" y="287602"/>
                </a:lnTo>
                <a:lnTo>
                  <a:pt x="265571" y="287602"/>
                </a:lnTo>
                <a:lnTo>
                  <a:pt x="265571" y="292365"/>
                </a:lnTo>
                <a:lnTo>
                  <a:pt x="269274" y="292365"/>
                </a:lnTo>
                <a:lnTo>
                  <a:pt x="269803" y="301361"/>
                </a:lnTo>
                <a:lnTo>
                  <a:pt x="270596" y="310092"/>
                </a:lnTo>
                <a:lnTo>
                  <a:pt x="271390" y="318294"/>
                </a:lnTo>
                <a:lnTo>
                  <a:pt x="272712" y="325702"/>
                </a:lnTo>
                <a:lnTo>
                  <a:pt x="274035" y="333111"/>
                </a:lnTo>
                <a:lnTo>
                  <a:pt x="275622" y="339725"/>
                </a:lnTo>
                <a:lnTo>
                  <a:pt x="277209" y="346340"/>
                </a:lnTo>
                <a:lnTo>
                  <a:pt x="278796" y="351896"/>
                </a:lnTo>
                <a:lnTo>
                  <a:pt x="280648" y="357452"/>
                </a:lnTo>
                <a:lnTo>
                  <a:pt x="282235" y="362479"/>
                </a:lnTo>
                <a:lnTo>
                  <a:pt x="285674" y="370946"/>
                </a:lnTo>
                <a:lnTo>
                  <a:pt x="289112" y="377825"/>
                </a:lnTo>
                <a:lnTo>
                  <a:pt x="291757" y="382852"/>
                </a:lnTo>
                <a:lnTo>
                  <a:pt x="296254" y="382852"/>
                </a:lnTo>
                <a:lnTo>
                  <a:pt x="296254" y="395817"/>
                </a:lnTo>
                <a:lnTo>
                  <a:pt x="289377" y="395817"/>
                </a:lnTo>
                <a:lnTo>
                  <a:pt x="289377" y="442913"/>
                </a:lnTo>
                <a:lnTo>
                  <a:pt x="763912" y="442913"/>
                </a:lnTo>
                <a:lnTo>
                  <a:pt x="763912" y="402431"/>
                </a:lnTo>
                <a:lnTo>
                  <a:pt x="757299" y="392113"/>
                </a:lnTo>
                <a:lnTo>
                  <a:pt x="757299" y="388144"/>
                </a:lnTo>
                <a:lnTo>
                  <a:pt x="766293" y="388144"/>
                </a:lnTo>
                <a:lnTo>
                  <a:pt x="766293" y="375179"/>
                </a:lnTo>
                <a:lnTo>
                  <a:pt x="770260" y="375179"/>
                </a:lnTo>
                <a:lnTo>
                  <a:pt x="770260" y="368036"/>
                </a:lnTo>
                <a:lnTo>
                  <a:pt x="780047" y="368036"/>
                </a:lnTo>
                <a:lnTo>
                  <a:pt x="780047" y="348456"/>
                </a:lnTo>
                <a:lnTo>
                  <a:pt x="778989" y="348456"/>
                </a:lnTo>
                <a:lnTo>
                  <a:pt x="778989" y="343429"/>
                </a:lnTo>
                <a:lnTo>
                  <a:pt x="779518" y="343429"/>
                </a:lnTo>
                <a:lnTo>
                  <a:pt x="779518" y="342900"/>
                </a:lnTo>
                <a:lnTo>
                  <a:pt x="779783" y="341577"/>
                </a:lnTo>
                <a:lnTo>
                  <a:pt x="780576" y="340254"/>
                </a:lnTo>
                <a:lnTo>
                  <a:pt x="781634" y="339461"/>
                </a:lnTo>
                <a:lnTo>
                  <a:pt x="782957" y="338931"/>
                </a:lnTo>
                <a:lnTo>
                  <a:pt x="782957" y="337079"/>
                </a:lnTo>
                <a:lnTo>
                  <a:pt x="782428" y="336550"/>
                </a:lnTo>
                <a:lnTo>
                  <a:pt x="781899" y="336286"/>
                </a:lnTo>
                <a:lnTo>
                  <a:pt x="781634" y="335492"/>
                </a:lnTo>
                <a:lnTo>
                  <a:pt x="781370" y="334963"/>
                </a:lnTo>
                <a:lnTo>
                  <a:pt x="781634" y="334169"/>
                </a:lnTo>
                <a:lnTo>
                  <a:pt x="781899" y="333640"/>
                </a:lnTo>
                <a:lnTo>
                  <a:pt x="782428" y="333111"/>
                </a:lnTo>
                <a:lnTo>
                  <a:pt x="782957" y="332846"/>
                </a:lnTo>
                <a:lnTo>
                  <a:pt x="782957" y="328084"/>
                </a:lnTo>
                <a:lnTo>
                  <a:pt x="784544" y="328084"/>
                </a:lnTo>
                <a:lnTo>
                  <a:pt x="784544" y="332846"/>
                </a:lnTo>
                <a:lnTo>
                  <a:pt x="785337" y="333111"/>
                </a:lnTo>
                <a:lnTo>
                  <a:pt x="785602" y="333640"/>
                </a:lnTo>
                <a:lnTo>
                  <a:pt x="785866" y="334169"/>
                </a:lnTo>
                <a:lnTo>
                  <a:pt x="786395" y="334963"/>
                </a:lnTo>
                <a:lnTo>
                  <a:pt x="785866" y="335492"/>
                </a:lnTo>
                <a:lnTo>
                  <a:pt x="785602" y="336286"/>
                </a:lnTo>
                <a:lnTo>
                  <a:pt x="785337" y="336550"/>
                </a:lnTo>
                <a:lnTo>
                  <a:pt x="784544" y="337079"/>
                </a:lnTo>
                <a:lnTo>
                  <a:pt x="784544" y="338931"/>
                </a:lnTo>
                <a:lnTo>
                  <a:pt x="785866" y="339461"/>
                </a:lnTo>
                <a:lnTo>
                  <a:pt x="787189" y="340254"/>
                </a:lnTo>
                <a:lnTo>
                  <a:pt x="787983" y="341577"/>
                </a:lnTo>
                <a:lnTo>
                  <a:pt x="788247" y="342900"/>
                </a:lnTo>
                <a:lnTo>
                  <a:pt x="788247" y="343429"/>
                </a:lnTo>
                <a:lnTo>
                  <a:pt x="788776" y="343429"/>
                </a:lnTo>
                <a:lnTo>
                  <a:pt x="788776" y="348456"/>
                </a:lnTo>
                <a:lnTo>
                  <a:pt x="787983" y="348456"/>
                </a:lnTo>
                <a:lnTo>
                  <a:pt x="787983" y="368036"/>
                </a:lnTo>
                <a:lnTo>
                  <a:pt x="794860" y="368036"/>
                </a:lnTo>
                <a:lnTo>
                  <a:pt x="794860" y="374650"/>
                </a:lnTo>
                <a:lnTo>
                  <a:pt x="851730" y="374650"/>
                </a:lnTo>
                <a:lnTo>
                  <a:pt x="857814" y="371211"/>
                </a:lnTo>
                <a:lnTo>
                  <a:pt x="857814" y="348456"/>
                </a:lnTo>
                <a:lnTo>
                  <a:pt x="856491" y="348456"/>
                </a:lnTo>
                <a:lnTo>
                  <a:pt x="856491" y="343429"/>
                </a:lnTo>
                <a:lnTo>
                  <a:pt x="857285" y="343429"/>
                </a:lnTo>
                <a:lnTo>
                  <a:pt x="857285" y="342900"/>
                </a:lnTo>
                <a:lnTo>
                  <a:pt x="857549" y="341577"/>
                </a:lnTo>
                <a:lnTo>
                  <a:pt x="858343" y="340254"/>
                </a:lnTo>
                <a:lnTo>
                  <a:pt x="859401" y="339461"/>
                </a:lnTo>
                <a:lnTo>
                  <a:pt x="860723" y="338931"/>
                </a:lnTo>
                <a:lnTo>
                  <a:pt x="860723" y="337079"/>
                </a:lnTo>
                <a:lnTo>
                  <a:pt x="860194" y="336550"/>
                </a:lnTo>
                <a:lnTo>
                  <a:pt x="859665" y="336286"/>
                </a:lnTo>
                <a:lnTo>
                  <a:pt x="859401" y="335492"/>
                </a:lnTo>
                <a:lnTo>
                  <a:pt x="859136" y="334963"/>
                </a:lnTo>
                <a:lnTo>
                  <a:pt x="859401" y="334169"/>
                </a:lnTo>
                <a:lnTo>
                  <a:pt x="859665" y="333640"/>
                </a:lnTo>
                <a:lnTo>
                  <a:pt x="860194" y="333111"/>
                </a:lnTo>
                <a:lnTo>
                  <a:pt x="860723" y="332846"/>
                </a:lnTo>
                <a:lnTo>
                  <a:pt x="860723" y="328084"/>
                </a:lnTo>
                <a:lnTo>
                  <a:pt x="862310" y="328084"/>
                </a:lnTo>
                <a:lnTo>
                  <a:pt x="862310" y="332846"/>
                </a:lnTo>
                <a:lnTo>
                  <a:pt x="863104" y="333111"/>
                </a:lnTo>
                <a:lnTo>
                  <a:pt x="863369" y="333640"/>
                </a:lnTo>
                <a:lnTo>
                  <a:pt x="863633" y="334169"/>
                </a:lnTo>
                <a:lnTo>
                  <a:pt x="863898" y="334963"/>
                </a:lnTo>
                <a:lnTo>
                  <a:pt x="863633" y="335492"/>
                </a:lnTo>
                <a:lnTo>
                  <a:pt x="863369" y="336286"/>
                </a:lnTo>
                <a:lnTo>
                  <a:pt x="863104" y="336550"/>
                </a:lnTo>
                <a:lnTo>
                  <a:pt x="862310" y="337079"/>
                </a:lnTo>
                <a:lnTo>
                  <a:pt x="862310" y="338931"/>
                </a:lnTo>
                <a:lnTo>
                  <a:pt x="863633" y="339461"/>
                </a:lnTo>
                <a:lnTo>
                  <a:pt x="864691" y="340254"/>
                </a:lnTo>
                <a:lnTo>
                  <a:pt x="865485" y="341577"/>
                </a:lnTo>
                <a:lnTo>
                  <a:pt x="865749" y="342900"/>
                </a:lnTo>
                <a:lnTo>
                  <a:pt x="865749" y="343429"/>
                </a:lnTo>
                <a:lnTo>
                  <a:pt x="866278" y="343429"/>
                </a:lnTo>
                <a:lnTo>
                  <a:pt x="866278" y="348456"/>
                </a:lnTo>
                <a:lnTo>
                  <a:pt x="865485" y="348456"/>
                </a:lnTo>
                <a:lnTo>
                  <a:pt x="865485" y="367242"/>
                </a:lnTo>
                <a:lnTo>
                  <a:pt x="878181" y="360363"/>
                </a:lnTo>
                <a:lnTo>
                  <a:pt x="878181" y="300567"/>
                </a:lnTo>
                <a:lnTo>
                  <a:pt x="876065" y="298715"/>
                </a:lnTo>
                <a:lnTo>
                  <a:pt x="874214" y="296598"/>
                </a:lnTo>
                <a:lnTo>
                  <a:pt x="872626" y="294746"/>
                </a:lnTo>
                <a:lnTo>
                  <a:pt x="871039" y="292629"/>
                </a:lnTo>
                <a:lnTo>
                  <a:pt x="869981" y="290777"/>
                </a:lnTo>
                <a:lnTo>
                  <a:pt x="869188" y="288925"/>
                </a:lnTo>
                <a:lnTo>
                  <a:pt x="868394" y="286809"/>
                </a:lnTo>
                <a:lnTo>
                  <a:pt x="867865" y="285221"/>
                </a:lnTo>
                <a:lnTo>
                  <a:pt x="867601" y="283634"/>
                </a:lnTo>
                <a:lnTo>
                  <a:pt x="867336" y="281781"/>
                </a:lnTo>
                <a:lnTo>
                  <a:pt x="867601" y="278871"/>
                </a:lnTo>
                <a:lnTo>
                  <a:pt x="868130" y="275961"/>
                </a:lnTo>
                <a:lnTo>
                  <a:pt x="869188" y="273050"/>
                </a:lnTo>
                <a:lnTo>
                  <a:pt x="870510" y="270669"/>
                </a:lnTo>
                <a:lnTo>
                  <a:pt x="872362" y="268552"/>
                </a:lnTo>
                <a:lnTo>
                  <a:pt x="873949" y="266965"/>
                </a:lnTo>
                <a:lnTo>
                  <a:pt x="875536" y="265377"/>
                </a:lnTo>
                <a:lnTo>
                  <a:pt x="877917" y="263261"/>
                </a:lnTo>
                <a:lnTo>
                  <a:pt x="878975" y="262731"/>
                </a:lnTo>
                <a:lnTo>
                  <a:pt x="880033" y="254265"/>
                </a:lnTo>
                <a:lnTo>
                  <a:pt x="881355" y="246592"/>
                </a:lnTo>
                <a:lnTo>
                  <a:pt x="882942" y="238919"/>
                </a:lnTo>
                <a:lnTo>
                  <a:pt x="884530" y="231775"/>
                </a:lnTo>
                <a:lnTo>
                  <a:pt x="886646" y="224631"/>
                </a:lnTo>
                <a:lnTo>
                  <a:pt x="888497" y="218017"/>
                </a:lnTo>
                <a:lnTo>
                  <a:pt x="890613" y="211402"/>
                </a:lnTo>
                <a:lnTo>
                  <a:pt x="892729" y="205581"/>
                </a:lnTo>
                <a:lnTo>
                  <a:pt x="894846" y="199496"/>
                </a:lnTo>
                <a:lnTo>
                  <a:pt x="897226" y="194204"/>
                </a:lnTo>
                <a:lnTo>
                  <a:pt x="899871" y="188913"/>
                </a:lnTo>
                <a:lnTo>
                  <a:pt x="902252" y="183886"/>
                </a:lnTo>
                <a:lnTo>
                  <a:pt x="904897" y="179123"/>
                </a:lnTo>
                <a:lnTo>
                  <a:pt x="907542" y="174890"/>
                </a:lnTo>
                <a:lnTo>
                  <a:pt x="910187" y="170392"/>
                </a:lnTo>
                <a:lnTo>
                  <a:pt x="912832" y="166423"/>
                </a:lnTo>
                <a:lnTo>
                  <a:pt x="916006" y="162719"/>
                </a:lnTo>
                <a:lnTo>
                  <a:pt x="918916" y="159015"/>
                </a:lnTo>
                <a:lnTo>
                  <a:pt x="921561" y="155840"/>
                </a:lnTo>
                <a:lnTo>
                  <a:pt x="924471" y="152665"/>
                </a:lnTo>
                <a:lnTo>
                  <a:pt x="930819" y="147109"/>
                </a:lnTo>
                <a:lnTo>
                  <a:pt x="936638" y="142081"/>
                </a:lnTo>
                <a:lnTo>
                  <a:pt x="942722" y="137848"/>
                </a:lnTo>
                <a:lnTo>
                  <a:pt x="948542" y="134409"/>
                </a:lnTo>
                <a:lnTo>
                  <a:pt x="954361" y="131234"/>
                </a:lnTo>
                <a:lnTo>
                  <a:pt x="960180" y="128852"/>
                </a:lnTo>
                <a:lnTo>
                  <a:pt x="960180" y="91811"/>
                </a:lnTo>
                <a:lnTo>
                  <a:pt x="957270" y="89694"/>
                </a:lnTo>
                <a:lnTo>
                  <a:pt x="954625" y="87313"/>
                </a:lnTo>
                <a:lnTo>
                  <a:pt x="953303" y="86254"/>
                </a:lnTo>
                <a:lnTo>
                  <a:pt x="952245" y="84667"/>
                </a:lnTo>
                <a:lnTo>
                  <a:pt x="951187" y="83344"/>
                </a:lnTo>
                <a:lnTo>
                  <a:pt x="950658" y="82021"/>
                </a:lnTo>
                <a:lnTo>
                  <a:pt x="950393" y="80434"/>
                </a:lnTo>
                <a:lnTo>
                  <a:pt x="950658" y="79111"/>
                </a:lnTo>
                <a:lnTo>
                  <a:pt x="951187" y="77523"/>
                </a:lnTo>
                <a:lnTo>
                  <a:pt x="952509" y="76200"/>
                </a:lnTo>
                <a:lnTo>
                  <a:pt x="954625" y="74613"/>
                </a:lnTo>
                <a:lnTo>
                  <a:pt x="957799" y="73554"/>
                </a:lnTo>
                <a:lnTo>
                  <a:pt x="957799" y="72231"/>
                </a:lnTo>
                <a:lnTo>
                  <a:pt x="957799" y="69056"/>
                </a:lnTo>
                <a:lnTo>
                  <a:pt x="958593" y="64294"/>
                </a:lnTo>
                <a:lnTo>
                  <a:pt x="959387" y="61384"/>
                </a:lnTo>
                <a:lnTo>
                  <a:pt x="960445" y="58209"/>
                </a:lnTo>
                <a:lnTo>
                  <a:pt x="961503" y="55563"/>
                </a:lnTo>
                <a:lnTo>
                  <a:pt x="963090" y="52652"/>
                </a:lnTo>
                <a:lnTo>
                  <a:pt x="965206" y="49742"/>
                </a:lnTo>
                <a:lnTo>
                  <a:pt x="967586" y="47361"/>
                </a:lnTo>
                <a:lnTo>
                  <a:pt x="970761" y="44715"/>
                </a:lnTo>
                <a:lnTo>
                  <a:pt x="974199" y="42863"/>
                </a:lnTo>
                <a:lnTo>
                  <a:pt x="976315" y="42069"/>
                </a:lnTo>
                <a:lnTo>
                  <a:pt x="978167" y="41275"/>
                </a:lnTo>
                <a:lnTo>
                  <a:pt x="980548" y="40746"/>
                </a:lnTo>
                <a:lnTo>
                  <a:pt x="982928" y="40481"/>
                </a:lnTo>
                <a:lnTo>
                  <a:pt x="982928" y="23284"/>
                </a:lnTo>
                <a:lnTo>
                  <a:pt x="981341" y="22490"/>
                </a:lnTo>
                <a:lnTo>
                  <a:pt x="980283" y="21167"/>
                </a:lnTo>
                <a:lnTo>
                  <a:pt x="979489" y="19844"/>
                </a:lnTo>
                <a:lnTo>
                  <a:pt x="979225" y="17727"/>
                </a:lnTo>
                <a:lnTo>
                  <a:pt x="979489" y="15875"/>
                </a:lnTo>
                <a:lnTo>
                  <a:pt x="980283" y="14552"/>
                </a:lnTo>
                <a:lnTo>
                  <a:pt x="981341" y="13229"/>
                </a:lnTo>
                <a:lnTo>
                  <a:pt x="982928" y="12436"/>
                </a:lnTo>
                <a:lnTo>
                  <a:pt x="982928" y="2117"/>
                </a:lnTo>
                <a:lnTo>
                  <a:pt x="982928" y="1323"/>
                </a:lnTo>
                <a:lnTo>
                  <a:pt x="983457" y="794"/>
                </a:lnTo>
                <a:lnTo>
                  <a:pt x="984251" y="265"/>
                </a:lnTo>
                <a:lnTo>
                  <a:pt x="985044" y="0"/>
                </a:lnTo>
                <a:close/>
              </a:path>
            </a:pathLst>
          </a:custGeom>
          <a:solidFill>
            <a:schemeClr val="accent2">
              <a:lumMod val="40000"/>
              <a:lumOff val="60000"/>
            </a:schemeClr>
          </a:solidFill>
          <a:ln>
            <a:noFill/>
          </a:ln>
          <a:effectLst/>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hangingPunct="1"/>
            <a:endParaRPr lang="zh-CN" altLang="en-US"/>
          </a:p>
        </p:txBody>
      </p:sp>
      <p:sp>
        <p:nvSpPr>
          <p:cNvPr id="9"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37</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916613" y="4662488"/>
            <a:ext cx="6215062" cy="151457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9" name="矩形 8"/>
          <p:cNvSpPr/>
          <p:nvPr/>
        </p:nvSpPr>
        <p:spPr>
          <a:xfrm>
            <a:off x="5875335" y="2297113"/>
            <a:ext cx="6275796" cy="1454249"/>
          </a:xfrm>
          <a:prstGeom prst="rect">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77828" name="矩形 12"/>
          <p:cNvSpPr>
            <a:spLocks noChangeArrowheads="1"/>
          </p:cNvSpPr>
          <p:nvPr/>
        </p:nvSpPr>
        <p:spPr bwMode="auto">
          <a:xfrm>
            <a:off x="5957888" y="4731324"/>
            <a:ext cx="6132512" cy="139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just" eaLnBrk="1" hangingPunct="1">
              <a:lnSpc>
                <a:spcPts val="2600"/>
              </a:lnSpc>
            </a:pP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增額條件同上，假設免試生分發順位皆為第</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者</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有</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b="1"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，依志願序順序，</a:t>
            </a:r>
            <a:r>
              <a:rPr lang="en-US" altLang="zh-TW" sz="2500" b="1" u="sng"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b="1" u="sng"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為招生名額內，</a:t>
            </a:r>
            <a:r>
              <a:rPr lang="zh-TW" altLang="en-US" sz="20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另</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0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為增額錄取</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；雖增額錄取超過</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，但因均為同一志願序，故皆為增額錄取。</a:t>
            </a:r>
            <a:endParaRPr lang="zh-TW" altLang="en-US" sz="28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7829" name="內容版面配置區 2"/>
          <p:cNvSpPr txBox="1">
            <a:spLocks/>
          </p:cNvSpPr>
          <p:nvPr/>
        </p:nvSpPr>
        <p:spPr bwMode="auto">
          <a:xfrm>
            <a:off x="533400" y="992188"/>
            <a:ext cx="1068387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2800"/>
              </a:lnSpc>
              <a:spcBef>
                <a:spcPts val="600"/>
              </a:spcBef>
              <a:spcAft>
                <a:spcPts val="2400"/>
              </a:spcAft>
              <a:buFont typeface="Wingdings" panose="05000000000000000000" pitchFamily="2" charset="2"/>
              <a:buChar char="Ø"/>
            </a:pPr>
            <a:r>
              <a:rPr lang="zh-TW" altLang="en-US" sz="26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當分發順位相同，且招生名額不足分配時之釋例說明：</a:t>
            </a:r>
            <a:r>
              <a:rPr lang="en-US" altLang="zh-TW" sz="26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6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例一、國立臺北科技大學</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智慧自動化工程科：招生名額</a:t>
            </a:r>
            <a:r>
              <a:rPr lang="en-US" altLang="zh-TW" sz="2600" b="1" u="sng" dirty="0">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名</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
            </a:r>
            <a:b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最低錄取標準：</a:t>
            </a:r>
            <a:r>
              <a:rPr lang="en-US" altLang="zh-TW" sz="26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（分發順位）</a:t>
            </a:r>
            <a:r>
              <a:rPr lang="en-US" altLang="zh-TW"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7830" name="內容版面配置區 2"/>
          <p:cNvSpPr txBox="1">
            <a:spLocks/>
          </p:cNvSpPr>
          <p:nvPr/>
        </p:nvSpPr>
        <p:spPr bwMode="auto">
          <a:xfrm>
            <a:off x="5851526" y="2336800"/>
            <a:ext cx="6215062" cy="13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algn="just" eaLnBrk="1" hangingPunct="1">
              <a:lnSpc>
                <a:spcPts val="2700"/>
              </a:lnSpc>
              <a:spcBef>
                <a:spcPct val="0"/>
              </a:spcBef>
              <a:buFont typeface="Arial" panose="020B0604020202020204" pitchFamily="34" charset="0"/>
              <a:buNone/>
            </a:pP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增額：</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24</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5%=1.2</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無條件進位為</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增額</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名</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，假設免試生</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分發順位皆為第</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者</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有</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b="1"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，依志願序順序，</a:t>
            </a:r>
            <a:r>
              <a:rPr lang="en-US" altLang="zh-TW" sz="2500" b="1" u="sng" dirty="0" smtClean="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000" b="1" u="sng"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為招生名額內，</a:t>
            </a:r>
            <a:r>
              <a:rPr lang="zh-TW" altLang="en-US" sz="20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另</a:t>
            </a:r>
            <a:r>
              <a:rPr lang="en-US" altLang="zh-TW" sz="25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0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位</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為增額錄取</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，故增額錄取</a:t>
            </a:r>
            <a:r>
              <a:rPr lang="en-US" altLang="zh-TW"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000" b="1" dirty="0">
                <a:solidFill>
                  <a:srgbClr val="002060"/>
                </a:solidFill>
                <a:latin typeface="Times New Roman" panose="02020603050405020304" pitchFamily="18" charset="0"/>
                <a:ea typeface="微軟正黑體" panose="020B0604030504040204" pitchFamily="34" charset="-120"/>
                <a:cs typeface="Times New Roman" panose="02020603050405020304" pitchFamily="18" charset="0"/>
              </a:rPr>
              <a:t>名。</a:t>
            </a:r>
          </a:p>
        </p:txBody>
      </p:sp>
      <p:cxnSp>
        <p:nvCxnSpPr>
          <p:cNvPr id="10" name="直線接點 9"/>
          <p:cNvCxnSpPr/>
          <p:nvPr/>
        </p:nvCxnSpPr>
        <p:spPr>
          <a:xfrm>
            <a:off x="119063" y="3981450"/>
            <a:ext cx="11836400" cy="0"/>
          </a:xfrm>
          <a:prstGeom prst="line">
            <a:avLst/>
          </a:prstGeom>
          <a:ln w="19050">
            <a:solidFill>
              <a:srgbClr val="0070C0"/>
            </a:solidFill>
            <a:prstDash val="lgDash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52475" y="4135438"/>
            <a:ext cx="7310438" cy="466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ts val="2600"/>
              </a:lnSpc>
              <a:spcBef>
                <a:spcPts val="0"/>
              </a:spcBef>
              <a:spcAft>
                <a:spcPts val="0"/>
              </a:spcAft>
              <a:buFont typeface="Arial" panose="020B0604020202020204" pitchFamily="34" charset="0"/>
              <a:buNone/>
              <a:defRPr/>
            </a:pP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例二、同範例一，</a:t>
            </a:r>
            <a:r>
              <a:rPr lang="en-US" altLang="zh-TW"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最低</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錄取標準</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6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分發順位</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marL="449263" indent="-271463" fontAlgn="auto">
              <a:lnSpc>
                <a:spcPts val="2600"/>
              </a:lnSpc>
              <a:spcBef>
                <a:spcPts val="0"/>
              </a:spcBef>
              <a:spcAft>
                <a:spcPts val="0"/>
              </a:spcAft>
              <a:buFont typeface="Wingdings" panose="05000000000000000000" pitchFamily="2" charset="2"/>
              <a:buChar char="ü"/>
              <a:defRPr/>
            </a:pP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2" name="表格 11"/>
          <p:cNvGraphicFramePr>
            <a:graphicFrameLocks noGrp="1"/>
          </p:cNvGraphicFramePr>
          <p:nvPr/>
        </p:nvGraphicFramePr>
        <p:xfrm>
          <a:off x="279400" y="4714875"/>
          <a:ext cx="5595935" cy="1219200"/>
        </p:xfrm>
        <a:graphic>
          <a:graphicData uri="http://schemas.openxmlformats.org/drawingml/2006/table">
            <a:tbl>
              <a:tblPr firstRow="1" bandRow="1">
                <a:tableStyleId>{5C22544A-7EE6-4342-B048-85BDC9FD1C3A}</a:tableStyleId>
              </a:tblPr>
              <a:tblGrid>
                <a:gridCol w="1160030">
                  <a:extLst>
                    <a:ext uri="{9D8B030D-6E8A-4147-A177-3AD203B41FA5}">
                      <a16:colId xmlns:a16="http://schemas.microsoft.com/office/drawing/2014/main" val="20000"/>
                    </a:ext>
                  </a:extLst>
                </a:gridCol>
                <a:gridCol w="660860">
                  <a:extLst>
                    <a:ext uri="{9D8B030D-6E8A-4147-A177-3AD203B41FA5}">
                      <a16:colId xmlns:a16="http://schemas.microsoft.com/office/drawing/2014/main" val="20001"/>
                    </a:ext>
                  </a:extLst>
                </a:gridCol>
                <a:gridCol w="755009">
                  <a:extLst>
                    <a:ext uri="{9D8B030D-6E8A-4147-A177-3AD203B41FA5}">
                      <a16:colId xmlns:a16="http://schemas.microsoft.com/office/drawing/2014/main" val="20002"/>
                    </a:ext>
                  </a:extLst>
                </a:gridCol>
                <a:gridCol w="755009">
                  <a:extLst>
                    <a:ext uri="{9D8B030D-6E8A-4147-A177-3AD203B41FA5}">
                      <a16:colId xmlns:a16="http://schemas.microsoft.com/office/drawing/2014/main" val="20003"/>
                    </a:ext>
                  </a:extLst>
                </a:gridCol>
                <a:gridCol w="755009">
                  <a:extLst>
                    <a:ext uri="{9D8B030D-6E8A-4147-A177-3AD203B41FA5}">
                      <a16:colId xmlns:a16="http://schemas.microsoft.com/office/drawing/2014/main" val="20004"/>
                    </a:ext>
                  </a:extLst>
                </a:gridCol>
                <a:gridCol w="755009">
                  <a:extLst>
                    <a:ext uri="{9D8B030D-6E8A-4147-A177-3AD203B41FA5}">
                      <a16:colId xmlns:a16="http://schemas.microsoft.com/office/drawing/2014/main" val="20005"/>
                    </a:ext>
                  </a:extLst>
                </a:gridCol>
                <a:gridCol w="755009">
                  <a:extLst>
                    <a:ext uri="{9D8B030D-6E8A-4147-A177-3AD203B41FA5}">
                      <a16:colId xmlns:a16="http://schemas.microsoft.com/office/drawing/2014/main" val="20006"/>
                    </a:ext>
                  </a:extLst>
                </a:gridCol>
              </a:tblGrid>
              <a:tr h="1422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免試生</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tc>
                <a:tc rowSpan="3">
                  <a:txBody>
                    <a:bodyPr/>
                    <a:lstStyle/>
                    <a:p>
                      <a:pPr marL="0" algn="ctr" defTabSz="914400" rtl="0" eaLnBrk="1" latinLnBrk="0" hangingPunct="1"/>
                      <a:r>
                        <a:rPr lang="en-US" altLang="zh-TW"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1~23</a:t>
                      </a:r>
                      <a:r>
                        <a:rPr lang="zh-TW" altLang="en-US"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名</a:t>
                      </a:r>
                      <a:endParaRPr lang="zh-TW" altLang="en-US" sz="1800" b="1" kern="1200" dirty="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nchor="ct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甲</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丁</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辰</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0"/>
                  </a:ext>
                </a:extLst>
              </a:tr>
              <a:tr h="3708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分發順位</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tc>
                <a:tc vMerge="1">
                  <a:txBody>
                    <a:bodyPr/>
                    <a:lstStyle/>
                    <a:p>
                      <a:endParaRPr lang="zh-TW" altLang="en-US" dirty="0"/>
                    </a:p>
                  </a:txBody>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solidFill>
                      <a:srgbClr val="FFFF00"/>
                    </a:solidFill>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TlToBr w="28575" cap="flat" cmpd="sng" algn="ctr">
                      <a:solidFill>
                        <a:schemeClr val="tx1">
                          <a:lumMod val="65000"/>
                          <a:lumOff val="35000"/>
                        </a:schemeClr>
                      </a:solidFill>
                      <a:prstDash val="solid"/>
                      <a:round/>
                      <a:headEnd type="none" w="med" len="med"/>
                      <a:tailEnd type="none" w="med" len="med"/>
                    </a:lnTlToBr>
                    <a:solidFill>
                      <a:srgbClr val="FFFF00"/>
                    </a:solidFill>
                  </a:tcPr>
                </a:tc>
                <a:extLst>
                  <a:ext uri="{0D108BD9-81ED-4DB2-BD59-A6C34878D82A}">
                    <a16:rowId xmlns:a16="http://schemas.microsoft.com/office/drawing/2014/main" val="10001"/>
                  </a:ext>
                </a:extLst>
              </a:tr>
              <a:tr h="370840">
                <a:tc>
                  <a:txBody>
                    <a:bodyP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志 願 序</a:t>
                      </a:r>
                      <a:endPar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tc>
                <a:tc vMerge="1">
                  <a:txBody>
                    <a:bodyPr/>
                    <a:lstStyle/>
                    <a:p>
                      <a:endParaRPr lang="zh-TW" altLang="en-US" dirty="0"/>
                    </a:p>
                  </a:txBody>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L w="28575" cap="flat" cmpd="sng" algn="ctr">
                      <a:solidFill>
                        <a:srgbClr val="FF0000"/>
                      </a:solidFill>
                      <a:prstDash val="solid"/>
                      <a:round/>
                      <a:headEnd type="none" w="med" len="med"/>
                      <a:tailEnd type="none" w="med" len="med"/>
                    </a:lnL>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4" marR="91434">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2"/>
                  </a:ext>
                </a:extLst>
              </a:tr>
            </a:tbl>
          </a:graphicData>
        </a:graphic>
      </p:graphicFrame>
      <p:sp>
        <p:nvSpPr>
          <p:cNvPr id="77878" name="矩形 6"/>
          <p:cNvSpPr>
            <a:spLocks noChangeArrowheads="1"/>
          </p:cNvSpPr>
          <p:nvPr/>
        </p:nvSpPr>
        <p:spPr bwMode="auto">
          <a:xfrm>
            <a:off x="3846513" y="3502025"/>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7879" name="矩形 17"/>
          <p:cNvSpPr>
            <a:spLocks noChangeArrowheads="1"/>
          </p:cNvSpPr>
          <p:nvPr/>
        </p:nvSpPr>
        <p:spPr bwMode="auto">
          <a:xfrm>
            <a:off x="3735388" y="5895975"/>
            <a:ext cx="49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6" name="表格 15"/>
          <p:cNvGraphicFramePr>
            <a:graphicFrameLocks noGrp="1"/>
          </p:cNvGraphicFramePr>
          <p:nvPr/>
        </p:nvGraphicFramePr>
        <p:xfrm>
          <a:off x="365125" y="2336800"/>
          <a:ext cx="4841875" cy="1219200"/>
        </p:xfrm>
        <a:graphic>
          <a:graphicData uri="http://schemas.openxmlformats.org/drawingml/2006/table">
            <a:tbl>
              <a:tblPr firstRow="1" bandRow="1">
                <a:tableStyleId>{5C22544A-7EE6-4342-B048-85BDC9FD1C3A}</a:tableStyleId>
              </a:tblPr>
              <a:tblGrid>
                <a:gridCol w="1160257">
                  <a:extLst>
                    <a:ext uri="{9D8B030D-6E8A-4147-A177-3AD203B41FA5}">
                      <a16:colId xmlns:a16="http://schemas.microsoft.com/office/drawing/2014/main" val="20000"/>
                    </a:ext>
                  </a:extLst>
                </a:gridCol>
                <a:gridCol w="660990">
                  <a:extLst>
                    <a:ext uri="{9D8B030D-6E8A-4147-A177-3AD203B41FA5}">
                      <a16:colId xmlns:a16="http://schemas.microsoft.com/office/drawing/2014/main" val="20001"/>
                    </a:ext>
                  </a:extLst>
                </a:gridCol>
                <a:gridCol w="755157">
                  <a:extLst>
                    <a:ext uri="{9D8B030D-6E8A-4147-A177-3AD203B41FA5}">
                      <a16:colId xmlns:a16="http://schemas.microsoft.com/office/drawing/2014/main" val="20002"/>
                    </a:ext>
                  </a:extLst>
                </a:gridCol>
                <a:gridCol w="755157">
                  <a:extLst>
                    <a:ext uri="{9D8B030D-6E8A-4147-A177-3AD203B41FA5}">
                      <a16:colId xmlns:a16="http://schemas.microsoft.com/office/drawing/2014/main" val="20003"/>
                    </a:ext>
                  </a:extLst>
                </a:gridCol>
                <a:gridCol w="755157">
                  <a:extLst>
                    <a:ext uri="{9D8B030D-6E8A-4147-A177-3AD203B41FA5}">
                      <a16:colId xmlns:a16="http://schemas.microsoft.com/office/drawing/2014/main" val="20004"/>
                    </a:ext>
                  </a:extLst>
                </a:gridCol>
                <a:gridCol w="755157">
                  <a:extLst>
                    <a:ext uri="{9D8B030D-6E8A-4147-A177-3AD203B41FA5}">
                      <a16:colId xmlns:a16="http://schemas.microsoft.com/office/drawing/2014/main" val="20005"/>
                    </a:ext>
                  </a:extLst>
                </a:gridCol>
              </a:tblGrid>
              <a:tr h="1422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免試生</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tc>
                <a:tc rowSpan="3">
                  <a:txBody>
                    <a:bodyPr/>
                    <a:lstStyle/>
                    <a:p>
                      <a:pPr marL="0" algn="ctr" defTabSz="914400" rtl="0" eaLnBrk="1" latinLnBrk="0" hangingPunct="1"/>
                      <a:r>
                        <a:rPr lang="en-US" altLang="zh-TW"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1~23</a:t>
                      </a:r>
                      <a:r>
                        <a:rPr lang="zh-TW" altLang="en-US" sz="1800" b="1" kern="1200" dirty="0" smtClean="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rPr>
                        <a:t>名</a:t>
                      </a:r>
                      <a:endParaRPr lang="zh-TW" altLang="en-US" sz="1800" b="1" kern="1200" dirty="0">
                        <a:solidFill>
                          <a:schemeClr val="lt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nchor="ct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甲</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丙</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tcPr>
                </a:tc>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丁</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0"/>
                  </a:ext>
                </a:extLst>
              </a:tr>
              <a:tr h="370840">
                <a:tc>
                  <a:txBody>
                    <a:bodyPr/>
                    <a:lstStyle/>
                    <a:p>
                      <a:pPr algn="ctr"/>
                      <a:r>
                        <a:rPr lang="zh-TW" altLang="en-US" b="1" dirty="0" smtClean="0">
                          <a:latin typeface="微軟正黑體" panose="020B0604030504040204" pitchFamily="34" charset="-120"/>
                          <a:ea typeface="微軟正黑體" panose="020B0604030504040204" pitchFamily="34" charset="-120"/>
                          <a:cs typeface="Times New Roman" panose="02020603050405020304" pitchFamily="18" charset="0"/>
                        </a:rPr>
                        <a:t>分發順位</a:t>
                      </a:r>
                      <a:endParaRPr lang="zh-TW" altLang="en-US"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tc>
                <a:tc vMerge="1">
                  <a:txBody>
                    <a:bodyPr/>
                    <a:lstStyle/>
                    <a:p>
                      <a:endParaRPr lang="zh-TW" altLang="en-US" dirty="0"/>
                    </a:p>
                  </a:txBody>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solidFill>
                      <a:srgbClr val="FFFF00"/>
                    </a:solidFill>
                  </a:tcPr>
                </a:tc>
                <a:tc>
                  <a:txBody>
                    <a:bodyPr/>
                    <a:lstStyle/>
                    <a:p>
                      <a:pPr algn="ct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200" b="1" dirty="0" smtClean="0">
                          <a:latin typeface="微軟正黑體" panose="020B0604030504040204" pitchFamily="34" charset="-120"/>
                          <a:ea typeface="微軟正黑體" panose="020B0604030504040204" pitchFamily="34" charset="-120"/>
                          <a:cs typeface="Times New Roman" panose="02020603050405020304" pitchFamily="18" charset="0"/>
                        </a:rPr>
                        <a:t>18</a:t>
                      </a:r>
                      <a:endPar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lToBr w="28575" cap="flat" cmpd="sng" algn="ctr">
                      <a:solidFill>
                        <a:schemeClr val="tx1">
                          <a:lumMod val="65000"/>
                          <a:lumOff val="35000"/>
                        </a:schemeClr>
                      </a:solidFill>
                      <a:prstDash val="solid"/>
                      <a:round/>
                      <a:headEnd type="none" w="med" len="med"/>
                      <a:tailEnd type="none" w="med" len="med"/>
                    </a:lnTlToBr>
                    <a:solidFill>
                      <a:srgbClr val="FFFF00"/>
                    </a:solidFill>
                  </a:tcPr>
                </a:tc>
                <a:extLst>
                  <a:ext uri="{0D108BD9-81ED-4DB2-BD59-A6C34878D82A}">
                    <a16:rowId xmlns:a16="http://schemas.microsoft.com/office/drawing/2014/main" val="10001"/>
                  </a:ext>
                </a:extLst>
              </a:tr>
              <a:tr h="370840">
                <a:tc>
                  <a:txBody>
                    <a:bodyPr/>
                    <a:lstStyle/>
                    <a:p>
                      <a:pPr algn="ctr"/>
                      <a:r>
                        <a:rPr lang="zh-TW" altLang="en-US"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志 願 序</a:t>
                      </a:r>
                      <a:endPar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tc>
                <a:tc vMerge="1">
                  <a:txBody>
                    <a:bodyPr/>
                    <a:lstStyle/>
                    <a:p>
                      <a:endParaRPr lang="zh-TW" altLang="en-US" dirty="0"/>
                    </a:p>
                  </a:txBody>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R w="28575" cap="flat" cmpd="sng" algn="ctr">
                      <a:solidFill>
                        <a:srgbClr val="FF0000"/>
                      </a:solidFill>
                      <a:prstDash val="solid"/>
                      <a:round/>
                      <a:headEnd type="none" w="med" len="med"/>
                      <a:tailEnd type="none" w="med" len="med"/>
                    </a:lnR>
                    <a:lnB w="28575" cap="flat" cmpd="sng" algn="ctr">
                      <a:solidFill>
                        <a:srgbClr val="FF0000"/>
                      </a:solidFill>
                      <a:prstDash val="solid"/>
                      <a:round/>
                      <a:headEnd type="none" w="med" len="med"/>
                      <a:tailEnd type="none" w="med" len="med"/>
                    </a:lnB>
                  </a:tcPr>
                </a:tc>
                <a:tc>
                  <a:txBody>
                    <a:bodyPr/>
                    <a:lstStyle/>
                    <a:p>
                      <a:pPr algn="ctr"/>
                      <a:r>
                        <a:rPr lang="en-US" altLang="zh-TW" sz="22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52" marR="91452">
                    <a:lnL w="28575" cap="flat" cmpd="sng" algn="ctr">
                      <a:solidFill>
                        <a:srgbClr val="FF0000"/>
                      </a:solidFill>
                      <a:prstDash val="solid"/>
                      <a:round/>
                      <a:headEnd type="none" w="med" len="med"/>
                      <a:tailEnd type="none" w="med" len="med"/>
                    </a:lnL>
                    <a:lnTlToBr w="28575" cap="flat" cmpd="sng" algn="ctr">
                      <a:solidFill>
                        <a:schemeClr val="tx1">
                          <a:lumMod val="65000"/>
                          <a:lumOff val="35000"/>
                        </a:schemeClr>
                      </a:solidFill>
                      <a:prstDash val="solid"/>
                      <a:round/>
                      <a:headEnd type="none" w="med" len="med"/>
                      <a:tailEnd type="none" w="med" len="med"/>
                    </a:lnTlToBr>
                  </a:tcPr>
                </a:tc>
                <a:extLst>
                  <a:ext uri="{0D108BD9-81ED-4DB2-BD59-A6C34878D82A}">
                    <a16:rowId xmlns:a16="http://schemas.microsoft.com/office/drawing/2014/main" val="10002"/>
                  </a:ext>
                </a:extLst>
              </a:tr>
            </a:tbl>
          </a:graphicData>
        </a:graphic>
      </p:graphicFrame>
      <p:sp>
        <p:nvSpPr>
          <p:cNvPr id="2" name="向下箭號 1"/>
          <p:cNvSpPr/>
          <p:nvPr/>
        </p:nvSpPr>
        <p:spPr>
          <a:xfrm>
            <a:off x="3948113" y="2117725"/>
            <a:ext cx="246062" cy="285750"/>
          </a:xfrm>
          <a:prstGeom prst="downArrow">
            <a:avLst/>
          </a:prstGeom>
          <a:solidFill>
            <a:schemeClr val="accent4">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17" name="向下箭號 16"/>
          <p:cNvSpPr/>
          <p:nvPr/>
        </p:nvSpPr>
        <p:spPr>
          <a:xfrm>
            <a:off x="3859213" y="4494213"/>
            <a:ext cx="246062" cy="285750"/>
          </a:xfrm>
          <a:prstGeom prst="downArrow">
            <a:avLst/>
          </a:prstGeom>
          <a:solidFill>
            <a:schemeClr val="accent2">
              <a:lumMod val="40000"/>
              <a:lumOff val="6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latin typeface="Times New Roman" panose="02020603050405020304" pitchFamily="18" charset="0"/>
              <a:cs typeface="Times New Roman" panose="02020603050405020304" pitchFamily="18" charset="0"/>
            </a:endParaRPr>
          </a:p>
        </p:txBody>
      </p:sp>
      <p:sp>
        <p:nvSpPr>
          <p:cNvPr id="19" name="標題 1"/>
          <p:cNvSpPr txBox="1">
            <a:spLocks/>
          </p:cNvSpPr>
          <p:nvPr/>
        </p:nvSpPr>
        <p:spPr>
          <a:xfrm>
            <a:off x="365125" y="93663"/>
            <a:ext cx="10769600" cy="865187"/>
          </a:xfrm>
          <a:prstGeom prst="rect">
            <a:avLst/>
          </a:prstGeom>
        </p:spPr>
        <p:txBody>
          <a:bodyPr anchor="ctr">
            <a:normAutofit fontScale="97500"/>
          </a:bodyPr>
          <a:lstStyle/>
          <a:p>
            <a:pPr eaLnBrk="1" fontAlgn="auto" hangingPunct="1">
              <a:spcAft>
                <a:spcPts val="0"/>
              </a:spcAft>
              <a:defRPr/>
            </a:pPr>
            <a:r>
              <a:rPr lang="zh-TW" altLang="en-US" sz="4100" b="1" dirty="0">
                <a:solidFill>
                  <a:srgbClr val="002060"/>
                </a:solidFill>
                <a:latin typeface="微軟正黑體" panose="020B0604030504040204" pitchFamily="34" charset="-120"/>
                <a:ea typeface="微軟正黑體" panose="020B0604030504040204" pitchFamily="34" charset="-120"/>
              </a:rPr>
              <a:t>捌</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r>
              <a:rPr lang="zh-TW" altLang="en-US" sz="4100" b="1" dirty="0">
                <a:solidFill>
                  <a:srgbClr val="002060"/>
                </a:solidFill>
                <a:latin typeface="微軟正黑體" panose="020B0604030504040204" pitchFamily="34" charset="-120"/>
                <a:ea typeface="微軟正黑體" panose="020B0604030504040204" pitchFamily="34" charset="-120"/>
              </a:rPr>
              <a:t>分發方式</a:t>
            </a:r>
            <a:r>
              <a:rPr lang="zh-TW" altLang="en-US" sz="4100" b="1" dirty="0">
                <a:solidFill>
                  <a:srgbClr val="002060"/>
                </a:solidFill>
                <a:latin typeface="微軟正黑體" panose="020B0604030504040204" pitchFamily="34" charset="-120"/>
                <a:ea typeface="微軟正黑體" panose="020B0604030504040204" pitchFamily="34" charset="-120"/>
                <a:cs typeface="+mj-cs"/>
              </a:rPr>
              <a:t>（</a:t>
            </a:r>
            <a:r>
              <a:rPr lang="en-US" altLang="zh-TW" sz="4100" b="1" dirty="0">
                <a:solidFill>
                  <a:srgbClr val="002060"/>
                </a:solidFill>
                <a:latin typeface="微軟正黑體" panose="020B0604030504040204" pitchFamily="34" charset="-120"/>
                <a:ea typeface="微軟正黑體" panose="020B0604030504040204" pitchFamily="34" charset="-120"/>
                <a:cs typeface="+mj-cs"/>
              </a:rPr>
              <a:t>3/3</a:t>
            </a:r>
            <a:r>
              <a:rPr lang="zh-TW" altLang="en-US" sz="4100" b="1" dirty="0" smtClean="0">
                <a:solidFill>
                  <a:srgbClr val="002060"/>
                </a:solidFill>
                <a:latin typeface="微軟正黑體" panose="020B0604030504040204" pitchFamily="34" charset="-120"/>
                <a:ea typeface="微軟正黑體" panose="020B0604030504040204" pitchFamily="34" charset="-120"/>
                <a:cs typeface="+mj-cs"/>
              </a:rPr>
              <a:t>）</a:t>
            </a:r>
            <a:r>
              <a:rPr lang="zh-TW" altLang="en-US" sz="4400" b="1" dirty="0" smtClean="0">
                <a:solidFill>
                  <a:srgbClr val="002060"/>
                </a:solidFill>
                <a:latin typeface="微軟正黑體" panose="020B0604030504040204" pitchFamily="34" charset="-120"/>
                <a:ea typeface="微軟正黑體" panose="020B0604030504040204" pitchFamily="34" charset="-120"/>
              </a:rPr>
              <a:t>－</a:t>
            </a:r>
            <a:r>
              <a:rPr lang="zh-TW" altLang="en-US" sz="3700" b="1" dirty="0" smtClean="0">
                <a:solidFill>
                  <a:srgbClr val="002060"/>
                </a:solidFill>
                <a:latin typeface="微軟正黑體" panose="020B0604030504040204" pitchFamily="34" charset="-120"/>
                <a:ea typeface="微軟正黑體" panose="020B0604030504040204" pitchFamily="34" charset="-120"/>
                <a:cs typeface="+mj-cs"/>
              </a:rPr>
              <a:t>增</a:t>
            </a:r>
            <a:r>
              <a:rPr lang="zh-TW" altLang="en-US" sz="3700" b="1" dirty="0">
                <a:solidFill>
                  <a:srgbClr val="002060"/>
                </a:solidFill>
                <a:latin typeface="微軟正黑體" panose="020B0604030504040204" pitchFamily="34" charset="-120"/>
                <a:ea typeface="微軟正黑體" panose="020B0604030504040204" pitchFamily="34" charset="-120"/>
                <a:cs typeface="+mj-cs"/>
              </a:rPr>
              <a:t>額錄取釋例</a:t>
            </a:r>
          </a:p>
        </p:txBody>
      </p:sp>
      <p:pic>
        <p:nvPicPr>
          <p:cNvPr id="77924" name="Picture 2" descr="http://image.cache.storm.mg/styles/smg-800xauto-er/s3/media/image/2015/08/28/20150828-065240_U1004_M83588_5407.jpg?itok=n1PIEmXn"/>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9477375" y="0"/>
            <a:ext cx="27146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r" fontAlgn="base">
              <a:spcBef>
                <a:spcPct val="0"/>
              </a:spcBef>
              <a:spcAft>
                <a:spcPct val="0"/>
              </a:spcAft>
            </a:pPr>
            <a:fld id="{0BC16F49-14F1-4F20-9C56-7C98539F8DBD}" type="slidenum">
              <a:rPr lang="zh-TW" altLang="en-US" sz="2000" b="1" u="sng">
                <a:latin typeface="Arial" panose="020B0604020202020204" pitchFamily="34" charset="0"/>
                <a:cs typeface="Arial" panose="020B0604020202020204" pitchFamily="34" charset="0"/>
              </a:rPr>
              <a:pPr algn="r" fontAlgn="base">
                <a:spcBef>
                  <a:spcPct val="0"/>
                </a:spcBef>
                <a:spcAft>
                  <a:spcPct val="0"/>
                </a:spcAft>
              </a:pPr>
              <a:t>38</a:t>
            </a:fld>
            <a:endParaRPr lang="zh-TW" altLang="en-US" sz="2000" b="1" u="sng"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接點 22"/>
          <p:cNvCxnSpPr/>
          <p:nvPr/>
        </p:nvCxnSpPr>
        <p:spPr>
          <a:xfrm>
            <a:off x="887413" y="0"/>
            <a:ext cx="0" cy="6858000"/>
          </a:xfrm>
          <a:prstGeom prst="line">
            <a:avLst/>
          </a:prstGeom>
          <a:ln w="57150"/>
        </p:spPr>
        <p:style>
          <a:lnRef idx="1">
            <a:schemeClr val="dk1"/>
          </a:lnRef>
          <a:fillRef idx="0">
            <a:schemeClr val="dk1"/>
          </a:fillRef>
          <a:effectRef idx="0">
            <a:schemeClr val="dk1"/>
          </a:effectRef>
          <a:fontRef idx="minor">
            <a:schemeClr val="tx1"/>
          </a:fontRef>
        </p:style>
      </p:cxnSp>
      <p:sp>
        <p:nvSpPr>
          <p:cNvPr id="7" name="標題 1"/>
          <p:cNvSpPr txBox="1">
            <a:spLocks/>
          </p:cNvSpPr>
          <p:nvPr/>
        </p:nvSpPr>
        <p:spPr>
          <a:xfrm>
            <a:off x="1360488" y="441325"/>
            <a:ext cx="7124700" cy="936625"/>
          </a:xfrm>
          <a:prstGeom prst="rect">
            <a:avLst/>
          </a:prstGeom>
        </p:spPr>
        <p:txBody>
          <a:bodyPr anchor="ctr">
            <a:normAutofit/>
          </a:bodyPr>
          <a:lstStyle/>
          <a:p>
            <a:pPr eaLnBrk="1" fontAlgn="auto" hangingPunct="1">
              <a:lnSpc>
                <a:spcPct val="90000"/>
              </a:lnSpc>
              <a:spcAft>
                <a:spcPts val="0"/>
              </a:spcAft>
              <a:defRPr/>
            </a:pPr>
            <a:r>
              <a:rPr lang="zh-TW" altLang="en-US" sz="4000" b="1" dirty="0">
                <a:solidFill>
                  <a:srgbClr val="002060"/>
                </a:solidFill>
                <a:latin typeface="微軟正黑體" panose="020B0604030504040204" pitchFamily="34" charset="-120"/>
                <a:ea typeface="微軟正黑體" panose="020B0604030504040204" pitchFamily="34" charset="-120"/>
                <a:cs typeface="+mj-cs"/>
              </a:rPr>
              <a:t>玖、報到及放棄</a:t>
            </a:r>
          </a:p>
        </p:txBody>
      </p:sp>
      <p:sp>
        <p:nvSpPr>
          <p:cNvPr id="79876" name="文字方塊 7"/>
          <p:cNvSpPr txBox="1">
            <a:spLocks noChangeArrowheads="1"/>
          </p:cNvSpPr>
          <p:nvPr/>
        </p:nvSpPr>
        <p:spPr bwMode="auto">
          <a:xfrm>
            <a:off x="1186435" y="1803197"/>
            <a:ext cx="10660063" cy="413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ts val="3000"/>
              </a:lnSpc>
              <a:spcBef>
                <a:spcPts val="1200"/>
              </a:spcBef>
              <a:spcAft>
                <a:spcPts val="2400"/>
              </a:spcAft>
              <a:buClr>
                <a:schemeClr val="accent2"/>
              </a:buClr>
              <a:buFontTx/>
              <a:buNone/>
            </a:pPr>
            <a:r>
              <a:rPr lang="zh-TW" altLang="en-US" sz="2200" b="1" dirty="0">
                <a:solidFill>
                  <a:srgbClr val="0070C0"/>
                </a:solidFill>
                <a:latin typeface="微軟正黑體" panose="020B0604030504040204" pitchFamily="34" charset="-120"/>
                <a:ea typeface="微軟正黑體" panose="020B0604030504040204" pitchFamily="34" charset="-120"/>
              </a:rPr>
              <a:t>依所錄取招生學校之報到規定辦理報到手續，</a:t>
            </a:r>
            <a:r>
              <a:rPr lang="zh-TW" altLang="en-US" sz="2200" b="1" dirty="0">
                <a:solidFill>
                  <a:srgbClr val="C00000"/>
                </a:solidFill>
                <a:latin typeface="微軟正黑體" panose="020B0604030504040204" pitchFamily="34" charset="-120"/>
                <a:ea typeface="微軟正黑體" panose="020B0604030504040204" pitchFamily="34" charset="-120"/>
              </a:rPr>
              <a:t>逾期未完成報到手續者，取消錄取資格，錄取生不得異議</a:t>
            </a:r>
            <a:r>
              <a:rPr lang="zh-TW" altLang="en-US" sz="2200" b="1" dirty="0">
                <a:solidFill>
                  <a:srgbClr val="0070C0"/>
                </a:solidFill>
                <a:latin typeface="微軟正黑體" panose="020B0604030504040204" pitchFamily="34" charset="-120"/>
                <a:ea typeface="微軟正黑體" panose="020B0604030504040204" pitchFamily="34" charset="-120"/>
              </a:rPr>
              <a:t>。錄取生請務必詳閱所錄取招生學校「錄取生報到相關資訊」之規定，或向所錄取學校查詢。</a:t>
            </a:r>
            <a:endParaRPr lang="en-US" altLang="zh-TW" sz="2200" b="1" dirty="0">
              <a:solidFill>
                <a:srgbClr val="0070C0"/>
              </a:solidFill>
              <a:latin typeface="微軟正黑體" panose="020B0604030504040204" pitchFamily="34" charset="-120"/>
              <a:ea typeface="微軟正黑體" panose="020B0604030504040204" pitchFamily="34" charset="-120"/>
            </a:endParaRPr>
          </a:p>
          <a:p>
            <a:pPr eaLnBrk="1" hangingPunct="1">
              <a:lnSpc>
                <a:spcPts val="3000"/>
              </a:lnSpc>
              <a:spcBef>
                <a:spcPts val="1200"/>
              </a:spcBef>
              <a:spcAft>
                <a:spcPts val="600"/>
              </a:spcAft>
              <a:buClr>
                <a:schemeClr val="accent2"/>
              </a:buClr>
              <a:buFontTx/>
              <a:buNone/>
            </a:pPr>
            <a:r>
              <a:rPr lang="zh-TW" altLang="en-US" sz="2200" b="1" dirty="0">
                <a:solidFill>
                  <a:srgbClr val="0070C0"/>
                </a:solidFill>
                <a:latin typeface="微軟正黑體" panose="020B0604030504040204" pitchFamily="34" charset="-120"/>
                <a:ea typeface="微軟正黑體" panose="020B0604030504040204" pitchFamily="34" charset="-120"/>
              </a:rPr>
              <a:t>錄取生完成報到後，如欲放棄錄取資格者，應填寫</a:t>
            </a:r>
            <a:r>
              <a:rPr lang="zh-TW" altLang="en-US" sz="2200" b="1" dirty="0">
                <a:solidFill>
                  <a:srgbClr val="C00000"/>
                </a:solidFill>
                <a:latin typeface="微軟正黑體" panose="020B0604030504040204" pitchFamily="34" charset="-120"/>
                <a:ea typeface="微軟正黑體" panose="020B0604030504040204" pitchFamily="34" charset="-120"/>
              </a:rPr>
              <a:t>「</a:t>
            </a:r>
            <a:r>
              <a:rPr lang="en-US" altLang="zh-TW" sz="2200" b="1" dirty="0" smtClean="0">
                <a:solidFill>
                  <a:srgbClr val="C00000"/>
                </a:solidFill>
                <a:latin typeface="微軟正黑體" panose="020B0604030504040204" pitchFamily="34" charset="-120"/>
                <a:ea typeface="微軟正黑體" panose="020B0604030504040204" pitchFamily="34" charset="-120"/>
              </a:rPr>
              <a:t>110</a:t>
            </a:r>
            <a:r>
              <a:rPr lang="zh-TW" altLang="en-US" sz="2200" b="1" dirty="0" smtClean="0">
                <a:solidFill>
                  <a:srgbClr val="C00000"/>
                </a:solidFill>
                <a:latin typeface="微軟正黑體" panose="020B0604030504040204" pitchFamily="34" charset="-120"/>
                <a:ea typeface="微軟正黑體" panose="020B0604030504040204" pitchFamily="34" charset="-120"/>
              </a:rPr>
              <a:t>學年</a:t>
            </a:r>
            <a:r>
              <a:rPr lang="zh-TW" altLang="en-US" sz="2200" b="1" dirty="0">
                <a:solidFill>
                  <a:srgbClr val="C00000"/>
                </a:solidFill>
                <a:latin typeface="微軟正黑體" panose="020B0604030504040204" pitchFamily="34" charset="-120"/>
                <a:ea typeface="微軟正黑體" panose="020B0604030504040204" pitchFamily="34" charset="-120"/>
              </a:rPr>
              <a:t>度五專優先免試入學錄取報到生放棄錄取資格聲明書」</a:t>
            </a:r>
            <a:r>
              <a:rPr lang="zh-TW" altLang="en-US" sz="2200" b="1" dirty="0">
                <a:solidFill>
                  <a:srgbClr val="0070C0"/>
                </a:solidFill>
                <a:latin typeface="微軟正黑體" panose="020B0604030504040204" pitchFamily="34" charset="-120"/>
                <a:ea typeface="微軟正黑體" panose="020B0604030504040204" pitchFamily="34" charset="-120"/>
              </a:rPr>
              <a:t>，於</a:t>
            </a:r>
            <a:r>
              <a:rPr lang="en-US" altLang="zh-TW" sz="2200" b="1" dirty="0" smtClean="0">
                <a:solidFill>
                  <a:srgbClr val="C00000"/>
                </a:solidFill>
                <a:latin typeface="微軟正黑體" panose="020B0604030504040204" pitchFamily="34" charset="-120"/>
                <a:ea typeface="微軟正黑體" panose="020B0604030504040204" pitchFamily="34" charset="-120"/>
              </a:rPr>
              <a:t>110</a:t>
            </a:r>
            <a:r>
              <a:rPr lang="zh-TW" altLang="en-US" sz="2200" b="1" dirty="0" smtClean="0">
                <a:solidFill>
                  <a:srgbClr val="C00000"/>
                </a:solidFill>
                <a:latin typeface="微軟正黑體" panose="020B0604030504040204" pitchFamily="34" charset="-120"/>
                <a:ea typeface="微軟正黑體" panose="020B0604030504040204" pitchFamily="34" charset="-120"/>
              </a:rPr>
              <a:t>年</a:t>
            </a:r>
            <a:r>
              <a:rPr lang="en-US" altLang="zh-TW" sz="2200" b="1" dirty="0">
                <a:solidFill>
                  <a:srgbClr val="C00000"/>
                </a:solidFill>
                <a:latin typeface="微軟正黑體" panose="020B0604030504040204" pitchFamily="34" charset="-120"/>
                <a:ea typeface="微軟正黑體" panose="020B0604030504040204" pitchFamily="34" charset="-120"/>
              </a:rPr>
              <a:t>6</a:t>
            </a:r>
            <a:r>
              <a:rPr lang="zh-TW" altLang="en-US" sz="2200" b="1" dirty="0">
                <a:solidFill>
                  <a:srgbClr val="C00000"/>
                </a:solidFill>
                <a:latin typeface="微軟正黑體" panose="020B0604030504040204" pitchFamily="34" charset="-120"/>
                <a:ea typeface="微軟正黑體" panose="020B0604030504040204" pitchFamily="34" charset="-120"/>
              </a:rPr>
              <a:t>月</a:t>
            </a:r>
            <a:r>
              <a:rPr lang="en-US" altLang="zh-TW" sz="2200" b="1" dirty="0">
                <a:solidFill>
                  <a:srgbClr val="C00000"/>
                </a:solidFill>
                <a:latin typeface="微軟正黑體" panose="020B0604030504040204" pitchFamily="34" charset="-120"/>
                <a:ea typeface="微軟正黑體" panose="020B0604030504040204" pitchFamily="34" charset="-120"/>
              </a:rPr>
              <a:t>15</a:t>
            </a:r>
            <a:r>
              <a:rPr lang="zh-TW" altLang="en-US" sz="2200" b="1" dirty="0">
                <a:solidFill>
                  <a:srgbClr val="C00000"/>
                </a:solidFill>
                <a:latin typeface="微軟正黑體" panose="020B0604030504040204" pitchFamily="34" charset="-120"/>
                <a:ea typeface="微軟正黑體" panose="020B0604030504040204" pitchFamily="34" charset="-120"/>
              </a:rPr>
              <a:t>日（</a:t>
            </a:r>
            <a:r>
              <a:rPr lang="zh-TW" altLang="en-US" sz="2200" b="1" dirty="0" smtClean="0">
                <a:solidFill>
                  <a:srgbClr val="C00000"/>
                </a:solidFill>
                <a:latin typeface="微軟正黑體" panose="020B0604030504040204" pitchFamily="34" charset="-120"/>
                <a:ea typeface="微軟正黑體" panose="020B0604030504040204" pitchFamily="34" charset="-120"/>
              </a:rPr>
              <a:t>星期二）</a:t>
            </a:r>
            <a:r>
              <a:rPr lang="en-US" altLang="zh-TW" sz="2200" b="1" dirty="0">
                <a:solidFill>
                  <a:srgbClr val="C00000"/>
                </a:solidFill>
                <a:latin typeface="微軟正黑體" panose="020B0604030504040204" pitchFamily="34" charset="-120"/>
                <a:ea typeface="微軟正黑體" panose="020B0604030504040204" pitchFamily="34" charset="-120"/>
              </a:rPr>
              <a:t>15:00</a:t>
            </a:r>
            <a:r>
              <a:rPr lang="zh-TW" altLang="en-US" sz="2200" b="1" dirty="0">
                <a:solidFill>
                  <a:srgbClr val="C00000"/>
                </a:solidFill>
                <a:latin typeface="微軟正黑體" panose="020B0604030504040204" pitchFamily="34" charset="-120"/>
                <a:ea typeface="微軟正黑體" panose="020B0604030504040204" pitchFamily="34" charset="-120"/>
              </a:rPr>
              <a:t>前</a:t>
            </a:r>
            <a:r>
              <a:rPr lang="zh-TW" altLang="en-US" sz="2200" b="1" dirty="0">
                <a:solidFill>
                  <a:srgbClr val="0070C0"/>
                </a:solidFill>
                <a:latin typeface="微軟正黑體" panose="020B0604030504040204" pitchFamily="34" charset="-120"/>
                <a:ea typeface="微軟正黑體" panose="020B0604030504040204" pitchFamily="34" charset="-120"/>
              </a:rPr>
              <a:t>傳真並同時以電話確認後，再以限時掛號郵寄（郵戳為憑，逾期不予受理）至錄取學校辦理。</a:t>
            </a:r>
            <a:endParaRPr lang="en-US" altLang="zh-TW" sz="2200" b="1" dirty="0">
              <a:solidFill>
                <a:srgbClr val="0070C0"/>
              </a:solidFill>
              <a:latin typeface="微軟正黑體" panose="020B0604030504040204" pitchFamily="34" charset="-120"/>
              <a:ea typeface="微軟正黑體" panose="020B0604030504040204" pitchFamily="34" charset="-120"/>
            </a:endParaRPr>
          </a:p>
          <a:p>
            <a:pPr algn="just" eaLnBrk="1" hangingPunct="1">
              <a:lnSpc>
                <a:spcPts val="3000"/>
              </a:lnSpc>
              <a:spcBef>
                <a:spcPts val="3600"/>
              </a:spcBef>
              <a:spcAft>
                <a:spcPts val="600"/>
              </a:spcAft>
              <a:buClr>
                <a:schemeClr val="accent2"/>
              </a:buClr>
              <a:buFontTx/>
              <a:buNone/>
            </a:pPr>
            <a:r>
              <a:rPr lang="zh-TW" altLang="en-US" sz="2200" b="1" dirty="0">
                <a:solidFill>
                  <a:srgbClr val="0070C0"/>
                </a:solidFill>
                <a:latin typeface="微軟正黑體" panose="020B0604030504040204" pitchFamily="34" charset="-120"/>
                <a:ea typeface="微軟正黑體" panose="020B0604030504040204" pitchFamily="34" charset="-120"/>
              </a:rPr>
              <a:t>錄取生已完成報到且</a:t>
            </a:r>
            <a:r>
              <a:rPr lang="zh-TW" altLang="en-US" sz="2200" b="1" dirty="0">
                <a:solidFill>
                  <a:srgbClr val="C00000"/>
                </a:solidFill>
                <a:latin typeface="微軟正黑體" panose="020B0604030504040204" pitchFamily="34" charset="-120"/>
                <a:ea typeface="微軟正黑體" panose="020B0604030504040204" pitchFamily="34" charset="-120"/>
              </a:rPr>
              <a:t>未聲明放棄錄取資格</a:t>
            </a:r>
            <a:r>
              <a:rPr kumimoji="1" lang="zh-TW" altLang="zh-TW" sz="2200" b="1" dirty="0">
                <a:solidFill>
                  <a:srgbClr val="C00000"/>
                </a:solidFill>
                <a:latin typeface="微軟正黑體" panose="020B0604030504040204" pitchFamily="34" charset="-120"/>
                <a:ea typeface="微軟正黑體" panose="020B0604030504040204" pitchFamily="34" charset="-120"/>
              </a:rPr>
              <a:t>者，不得</a:t>
            </a:r>
            <a:r>
              <a:rPr kumimoji="1" lang="zh-TW" altLang="en-US" sz="2200" b="1" dirty="0">
                <a:solidFill>
                  <a:srgbClr val="C00000"/>
                </a:solidFill>
                <a:latin typeface="微軟正黑體" panose="020B0604030504040204" pitchFamily="34" charset="-120"/>
                <a:ea typeface="微軟正黑體" panose="020B0604030504040204" pitchFamily="34" charset="-120"/>
              </a:rPr>
              <a:t>再</a:t>
            </a:r>
            <a:r>
              <a:rPr kumimoji="1" lang="zh-TW" altLang="zh-TW" sz="2200" b="1" dirty="0">
                <a:solidFill>
                  <a:srgbClr val="C00000"/>
                </a:solidFill>
                <a:latin typeface="微軟正黑體" panose="020B0604030504040204" pitchFamily="34" charset="-120"/>
                <a:ea typeface="微軟正黑體" panose="020B0604030504040204" pitchFamily="34" charset="-120"/>
              </a:rPr>
              <a:t>參加</a:t>
            </a:r>
            <a:r>
              <a:rPr kumimoji="1" lang="zh-TW" altLang="en-US" sz="2200" b="1" dirty="0">
                <a:solidFill>
                  <a:srgbClr val="C00000"/>
                </a:solidFill>
                <a:latin typeface="微軟正黑體" panose="020B0604030504040204" pitchFamily="34" charset="-120"/>
                <a:ea typeface="微軟正黑體" panose="020B0604030504040204" pitchFamily="34" charset="-120"/>
              </a:rPr>
              <a:t>本學</a:t>
            </a:r>
            <a:r>
              <a:rPr kumimoji="1" lang="zh-TW" altLang="zh-TW" sz="2200" b="1" dirty="0">
                <a:solidFill>
                  <a:srgbClr val="C00000"/>
                </a:solidFill>
                <a:latin typeface="微軟正黑體" panose="020B0604030504040204" pitchFamily="34" charset="-120"/>
                <a:ea typeface="微軟正黑體" panose="020B0604030504040204" pitchFamily="34" charset="-120"/>
              </a:rPr>
              <a:t>年度</a:t>
            </a:r>
            <a:r>
              <a:rPr kumimoji="1" lang="zh-TW" altLang="en-US" sz="2200" b="1" dirty="0">
                <a:solidFill>
                  <a:srgbClr val="C00000"/>
                </a:solidFill>
                <a:latin typeface="微軟正黑體" panose="020B0604030504040204" pitchFamily="34" charset="-120"/>
                <a:ea typeface="微軟正黑體" panose="020B0604030504040204" pitchFamily="34" charset="-120"/>
              </a:rPr>
              <a:t>其後高級中等學校</a:t>
            </a:r>
            <a:r>
              <a:rPr kumimoji="1" lang="zh-TW" altLang="zh-TW" sz="2200" b="1" dirty="0">
                <a:solidFill>
                  <a:srgbClr val="C00000"/>
                </a:solidFill>
                <a:latin typeface="微軟正黑體" panose="020B0604030504040204" pitchFamily="34" charset="-120"/>
                <a:ea typeface="微軟正黑體" panose="020B0604030504040204" pitchFamily="34" charset="-120"/>
              </a:rPr>
              <a:t>及五專各項入學</a:t>
            </a:r>
            <a:r>
              <a:rPr kumimoji="1" lang="zh-TW" altLang="en-US" sz="2200" b="1" dirty="0">
                <a:solidFill>
                  <a:srgbClr val="C00000"/>
                </a:solidFill>
                <a:latin typeface="微軟正黑體" panose="020B0604030504040204" pitchFamily="34" charset="-120"/>
                <a:ea typeface="微軟正黑體" panose="020B0604030504040204" pitchFamily="34" charset="-120"/>
              </a:rPr>
              <a:t>招生，違者取消其五專優先免試入學錄取資格</a:t>
            </a:r>
            <a:r>
              <a:rPr kumimoji="1" lang="zh-TW" altLang="zh-TW" sz="2200" b="1" dirty="0">
                <a:solidFill>
                  <a:srgbClr val="C00000"/>
                </a:solidFill>
                <a:latin typeface="微軟正黑體" panose="020B0604030504040204" pitchFamily="34" charset="-120"/>
                <a:ea typeface="微軟正黑體" panose="020B0604030504040204" pitchFamily="34" charset="-120"/>
              </a:rPr>
              <a:t>。</a:t>
            </a:r>
            <a:endParaRPr lang="zh-TW" altLang="en-US" sz="2200" b="1" dirty="0">
              <a:solidFill>
                <a:srgbClr val="C00000"/>
              </a:solidFill>
              <a:latin typeface="微軟正黑體" panose="020B0604030504040204" pitchFamily="34" charset="-120"/>
              <a:ea typeface="微軟正黑體" panose="020B0604030504040204" pitchFamily="34" charset="-120"/>
            </a:endParaRPr>
          </a:p>
        </p:txBody>
      </p:sp>
      <p:grpSp>
        <p:nvGrpSpPr>
          <p:cNvPr id="79877" name="群組 20"/>
          <p:cNvGrpSpPr>
            <a:grpSpLocks/>
          </p:cNvGrpSpPr>
          <p:nvPr/>
        </p:nvGrpSpPr>
        <p:grpSpPr bwMode="auto">
          <a:xfrm>
            <a:off x="296863" y="1735138"/>
            <a:ext cx="1131887" cy="4313237"/>
            <a:chOff x="350468" y="1200639"/>
            <a:chExt cx="1133364" cy="4313559"/>
          </a:xfrm>
        </p:grpSpPr>
        <p:grpSp>
          <p:nvGrpSpPr>
            <p:cNvPr id="79909" name="群組 17"/>
            <p:cNvGrpSpPr>
              <a:grpSpLocks/>
            </p:cNvGrpSpPr>
            <p:nvPr/>
          </p:nvGrpSpPr>
          <p:grpSpPr bwMode="auto">
            <a:xfrm>
              <a:off x="415122" y="2818737"/>
              <a:ext cx="1052877" cy="1077363"/>
              <a:chOff x="375899" y="2755362"/>
              <a:chExt cx="1052877" cy="1077363"/>
            </a:xfrm>
          </p:grpSpPr>
          <p:sp>
            <p:nvSpPr>
              <p:cNvPr id="11" name="橢圓 10"/>
              <p:cNvSpPr/>
              <p:nvPr/>
            </p:nvSpPr>
            <p:spPr>
              <a:xfrm>
                <a:off x="376417" y="2755047"/>
                <a:ext cx="1052296" cy="107799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600" b="1" dirty="0">
                  <a:latin typeface="微軟正黑體" pitchFamily="34" charset="-120"/>
                  <a:ea typeface="微軟正黑體" pitchFamily="34" charset="-120"/>
                </a:endParaRPr>
              </a:p>
            </p:txBody>
          </p:sp>
          <p:sp>
            <p:nvSpPr>
              <p:cNvPr id="79917" name="文字方塊 11"/>
              <p:cNvSpPr txBox="1">
                <a:spLocks noChangeArrowheads="1"/>
              </p:cNvSpPr>
              <p:nvPr/>
            </p:nvSpPr>
            <p:spPr bwMode="auto">
              <a:xfrm>
                <a:off x="425284" y="3017044"/>
                <a:ext cx="9541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3000" b="1" dirty="0">
                    <a:solidFill>
                      <a:schemeClr val="bg1"/>
                    </a:solidFill>
                    <a:latin typeface="微軟正黑體" panose="020B0604030504040204" pitchFamily="34" charset="-120"/>
                    <a:ea typeface="微軟正黑體" panose="020B0604030504040204" pitchFamily="34" charset="-120"/>
                  </a:rPr>
                  <a:t>放棄</a:t>
                </a:r>
              </a:p>
            </p:txBody>
          </p:sp>
        </p:grpSp>
        <p:grpSp>
          <p:nvGrpSpPr>
            <p:cNvPr id="79910" name="群組 18"/>
            <p:cNvGrpSpPr>
              <a:grpSpLocks/>
            </p:cNvGrpSpPr>
            <p:nvPr/>
          </p:nvGrpSpPr>
          <p:grpSpPr bwMode="auto">
            <a:xfrm>
              <a:off x="350468" y="1200639"/>
              <a:ext cx="1052877" cy="1077363"/>
              <a:chOff x="276540" y="1101051"/>
              <a:chExt cx="1052877" cy="1077363"/>
            </a:xfrm>
          </p:grpSpPr>
          <p:sp>
            <p:nvSpPr>
              <p:cNvPr id="10" name="橢圓 9"/>
              <p:cNvSpPr/>
              <p:nvPr/>
            </p:nvSpPr>
            <p:spPr>
              <a:xfrm>
                <a:off x="276540" y="1101051"/>
                <a:ext cx="1052296" cy="10779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400" b="1" dirty="0">
                  <a:latin typeface="微軟正黑體" pitchFamily="34" charset="-120"/>
                  <a:ea typeface="微軟正黑體" pitchFamily="34" charset="-120"/>
                </a:endParaRPr>
              </a:p>
            </p:txBody>
          </p:sp>
          <p:sp>
            <p:nvSpPr>
              <p:cNvPr id="79915" name="文字方塊 13"/>
              <p:cNvSpPr txBox="1">
                <a:spLocks noChangeArrowheads="1"/>
              </p:cNvSpPr>
              <p:nvPr/>
            </p:nvSpPr>
            <p:spPr bwMode="auto">
              <a:xfrm>
                <a:off x="325925" y="1362733"/>
                <a:ext cx="9541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r>
                  <a:rPr lang="zh-TW" altLang="en-US" sz="3000" b="1" dirty="0">
                    <a:solidFill>
                      <a:schemeClr val="bg1"/>
                    </a:solidFill>
                    <a:latin typeface="微軟正黑體" panose="020B0604030504040204" pitchFamily="34" charset="-120"/>
                    <a:ea typeface="微軟正黑體" panose="020B0604030504040204" pitchFamily="34" charset="-120"/>
                  </a:rPr>
                  <a:t>報到</a:t>
                </a:r>
              </a:p>
            </p:txBody>
          </p:sp>
        </p:grpSp>
        <p:grpSp>
          <p:nvGrpSpPr>
            <p:cNvPr id="79911" name="群組 16"/>
            <p:cNvGrpSpPr>
              <a:grpSpLocks/>
            </p:cNvGrpSpPr>
            <p:nvPr/>
          </p:nvGrpSpPr>
          <p:grpSpPr bwMode="auto">
            <a:xfrm>
              <a:off x="375836" y="4436835"/>
              <a:ext cx="1107996" cy="1077363"/>
              <a:chOff x="375836" y="4282927"/>
              <a:chExt cx="1107996" cy="1077363"/>
            </a:xfrm>
          </p:grpSpPr>
          <p:sp>
            <p:nvSpPr>
              <p:cNvPr id="15" name="橢圓 14"/>
              <p:cNvSpPr/>
              <p:nvPr/>
            </p:nvSpPr>
            <p:spPr>
              <a:xfrm>
                <a:off x="399744" y="4282298"/>
                <a:ext cx="1052296" cy="10779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2600" b="1" dirty="0">
                  <a:latin typeface="微軟正黑體" pitchFamily="34" charset="-120"/>
                  <a:ea typeface="微軟正黑體" pitchFamily="34" charset="-120"/>
                </a:endParaRPr>
              </a:p>
            </p:txBody>
          </p:sp>
          <p:sp>
            <p:nvSpPr>
              <p:cNvPr id="79913" name="文字方塊 15"/>
              <p:cNvSpPr txBox="1">
                <a:spLocks noChangeArrowheads="1"/>
              </p:cNvSpPr>
              <p:nvPr/>
            </p:nvSpPr>
            <p:spPr bwMode="auto">
              <a:xfrm>
                <a:off x="375836" y="4590775"/>
                <a:ext cx="1107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400" b="1" dirty="0">
                    <a:solidFill>
                      <a:schemeClr val="bg1"/>
                    </a:solidFill>
                    <a:latin typeface="微軟正黑體" panose="020B0604030504040204" pitchFamily="34" charset="-120"/>
                    <a:ea typeface="微軟正黑體" panose="020B0604030504040204" pitchFamily="34" charset="-120"/>
                  </a:rPr>
                  <a:t>未放棄</a:t>
                </a:r>
              </a:p>
            </p:txBody>
          </p:sp>
        </p:grpSp>
      </p:grpSp>
      <p:grpSp>
        <p:nvGrpSpPr>
          <p:cNvPr id="79878" name="群組 27"/>
          <p:cNvGrpSpPr>
            <a:grpSpLocks/>
          </p:cNvGrpSpPr>
          <p:nvPr/>
        </p:nvGrpSpPr>
        <p:grpSpPr bwMode="auto">
          <a:xfrm>
            <a:off x="625475" y="588963"/>
            <a:ext cx="506413" cy="506412"/>
            <a:chOff x="1973655" y="5640309"/>
            <a:chExt cx="760492" cy="760492"/>
          </a:xfrm>
        </p:grpSpPr>
        <p:sp>
          <p:nvSpPr>
            <p:cNvPr id="26" name="橢圓 25"/>
            <p:cNvSpPr/>
            <p:nvPr/>
          </p:nvSpPr>
          <p:spPr>
            <a:xfrm>
              <a:off x="1973655" y="5640309"/>
              <a:ext cx="760492" cy="7604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27" name="等腰三角形 26"/>
            <p:cNvSpPr/>
            <p:nvPr/>
          </p:nvSpPr>
          <p:spPr>
            <a:xfrm rot="5400000">
              <a:off x="2216821" y="5847716"/>
              <a:ext cx="355215" cy="345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grpSp>
        <p:nvGrpSpPr>
          <p:cNvPr id="50" name="组合 2"/>
          <p:cNvGrpSpPr/>
          <p:nvPr/>
        </p:nvGrpSpPr>
        <p:grpSpPr>
          <a:xfrm>
            <a:off x="8086725" y="619919"/>
            <a:ext cx="3696197" cy="527050"/>
            <a:chOff x="1424763" y="2076450"/>
            <a:chExt cx="9024973" cy="1249363"/>
          </a:xfrm>
        </p:grpSpPr>
        <p:grpSp>
          <p:nvGrpSpPr>
            <p:cNvPr id="51" name="组合 3"/>
            <p:cNvGrpSpPr/>
            <p:nvPr/>
          </p:nvGrpSpPr>
          <p:grpSpPr>
            <a:xfrm>
              <a:off x="1424763" y="2076450"/>
              <a:ext cx="9024973" cy="1249363"/>
              <a:chOff x="2559050" y="2346325"/>
              <a:chExt cx="7075488" cy="979488"/>
            </a:xfrm>
          </p:grpSpPr>
          <p:sp>
            <p:nvSpPr>
              <p:cNvPr id="64" name="MH_Other_1"/>
              <p:cNvSpPr/>
              <p:nvPr>
                <p:custDataLst>
                  <p:tags r:id="rId1"/>
                </p:custDataLst>
              </p:nvPr>
            </p:nvSpPr>
            <p:spPr>
              <a:xfrm>
                <a:off x="2559050" y="2346325"/>
                <a:ext cx="979488" cy="979488"/>
              </a:xfrm>
              <a:prstGeom prst="donut">
                <a:avLst>
                  <a:gd name="adj" fmla="val 114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endParaRPr lang="zh-CN" altLang="en-US" sz="1200">
                  <a:solidFill>
                    <a:schemeClr val="tx1"/>
                  </a:solidFill>
                  <a:ea typeface="微软雅黑" panose="020B0503020204020204" pitchFamily="34" charset="-122"/>
                </a:endParaRPr>
              </a:p>
            </p:txBody>
          </p:sp>
          <p:cxnSp>
            <p:nvCxnSpPr>
              <p:cNvPr id="65" name="MH_Other_2"/>
              <p:cNvCxnSpPr/>
              <p:nvPr>
                <p:custDataLst>
                  <p:tags r:id="rId2"/>
                </p:custDataLst>
              </p:nvPr>
            </p:nvCxnSpPr>
            <p:spPr>
              <a:xfrm>
                <a:off x="3810000" y="2857500"/>
                <a:ext cx="515938" cy="0"/>
              </a:xfrm>
              <a:prstGeom prst="line">
                <a:avLst/>
              </a:prstGeom>
              <a:ln w="15875">
                <a:solidFill>
                  <a:srgbClr val="DDDDDD"/>
                </a:solidFill>
                <a:prstDash val="sysDash"/>
              </a:ln>
            </p:spPr>
            <p:style>
              <a:lnRef idx="1">
                <a:schemeClr val="accent1"/>
              </a:lnRef>
              <a:fillRef idx="0">
                <a:schemeClr val="accent1"/>
              </a:fillRef>
              <a:effectRef idx="0">
                <a:schemeClr val="accent1"/>
              </a:effectRef>
              <a:fontRef idx="minor">
                <a:schemeClr val="tx1"/>
              </a:fontRef>
            </p:style>
          </p:cxnSp>
          <p:sp>
            <p:nvSpPr>
              <p:cNvPr id="66" name="MH_Other_3"/>
              <p:cNvSpPr/>
              <p:nvPr>
                <p:custDataLst>
                  <p:tags r:id="rId3"/>
                </p:custDataLst>
              </p:nvPr>
            </p:nvSpPr>
            <p:spPr>
              <a:xfrm>
                <a:off x="4591050" y="2346325"/>
                <a:ext cx="979488" cy="979488"/>
              </a:xfrm>
              <a:prstGeom prst="donut">
                <a:avLst>
                  <a:gd name="adj" fmla="val 114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endParaRPr lang="zh-CN" altLang="en-US" sz="1200">
                  <a:solidFill>
                    <a:schemeClr val="tx1"/>
                  </a:solidFill>
                  <a:ea typeface="微软雅黑" panose="020B0503020204020204" pitchFamily="34" charset="-122"/>
                </a:endParaRPr>
              </a:p>
            </p:txBody>
          </p:sp>
          <p:cxnSp>
            <p:nvCxnSpPr>
              <p:cNvPr id="67" name="MH_Other_4"/>
              <p:cNvCxnSpPr/>
              <p:nvPr>
                <p:custDataLst>
                  <p:tags r:id="rId4"/>
                </p:custDataLst>
              </p:nvPr>
            </p:nvCxnSpPr>
            <p:spPr>
              <a:xfrm>
                <a:off x="5842000" y="2857500"/>
                <a:ext cx="515938" cy="0"/>
              </a:xfrm>
              <a:prstGeom prst="line">
                <a:avLst/>
              </a:prstGeom>
              <a:ln w="15875">
                <a:solidFill>
                  <a:srgbClr val="DDDDDD"/>
                </a:solidFill>
                <a:prstDash val="sysDash"/>
              </a:ln>
            </p:spPr>
            <p:style>
              <a:lnRef idx="1">
                <a:schemeClr val="accent1"/>
              </a:lnRef>
              <a:fillRef idx="0">
                <a:schemeClr val="accent1"/>
              </a:fillRef>
              <a:effectRef idx="0">
                <a:schemeClr val="accent1"/>
              </a:effectRef>
              <a:fontRef idx="minor">
                <a:schemeClr val="tx1"/>
              </a:fontRef>
            </p:style>
          </p:cxnSp>
          <p:sp>
            <p:nvSpPr>
              <p:cNvPr id="68" name="MH_Other_5"/>
              <p:cNvSpPr/>
              <p:nvPr>
                <p:custDataLst>
                  <p:tags r:id="rId5"/>
                </p:custDataLst>
              </p:nvPr>
            </p:nvSpPr>
            <p:spPr>
              <a:xfrm>
                <a:off x="6623050" y="2346325"/>
                <a:ext cx="979488" cy="979488"/>
              </a:xfrm>
              <a:prstGeom prst="donut">
                <a:avLst>
                  <a:gd name="adj" fmla="val 1143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endParaRPr lang="zh-CN" altLang="en-US" sz="1200">
                  <a:solidFill>
                    <a:schemeClr val="tx1"/>
                  </a:solidFill>
                  <a:ea typeface="微软雅黑" panose="020B0503020204020204" pitchFamily="34" charset="-122"/>
                </a:endParaRPr>
              </a:p>
            </p:txBody>
          </p:sp>
          <p:cxnSp>
            <p:nvCxnSpPr>
              <p:cNvPr id="69" name="MH_Other_6"/>
              <p:cNvCxnSpPr/>
              <p:nvPr>
                <p:custDataLst>
                  <p:tags r:id="rId6"/>
                </p:custDataLst>
              </p:nvPr>
            </p:nvCxnSpPr>
            <p:spPr>
              <a:xfrm>
                <a:off x="7874000" y="2857500"/>
                <a:ext cx="515938" cy="0"/>
              </a:xfrm>
              <a:prstGeom prst="line">
                <a:avLst/>
              </a:prstGeom>
              <a:ln w="15875">
                <a:solidFill>
                  <a:srgbClr val="DDDDDD"/>
                </a:solidFill>
                <a:prstDash val="sysDash"/>
              </a:ln>
            </p:spPr>
            <p:style>
              <a:lnRef idx="1">
                <a:schemeClr val="accent1"/>
              </a:lnRef>
              <a:fillRef idx="0">
                <a:schemeClr val="accent1"/>
              </a:fillRef>
              <a:effectRef idx="0">
                <a:schemeClr val="accent1"/>
              </a:effectRef>
              <a:fontRef idx="minor">
                <a:schemeClr val="tx1"/>
              </a:fontRef>
            </p:style>
          </p:cxnSp>
          <p:sp>
            <p:nvSpPr>
              <p:cNvPr id="70" name="MH_Other_7"/>
              <p:cNvSpPr/>
              <p:nvPr>
                <p:custDataLst>
                  <p:tags r:id="rId7"/>
                </p:custDataLst>
              </p:nvPr>
            </p:nvSpPr>
            <p:spPr>
              <a:xfrm>
                <a:off x="8655050" y="2346325"/>
                <a:ext cx="979488" cy="979488"/>
              </a:xfrm>
              <a:prstGeom prst="donut">
                <a:avLst>
                  <a:gd name="adj" fmla="val 114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defRPr/>
                </a:pPr>
                <a:endParaRPr lang="zh-CN" altLang="en-US" sz="1200">
                  <a:solidFill>
                    <a:schemeClr val="tx1"/>
                  </a:solidFill>
                  <a:ea typeface="微软雅黑" panose="020B0503020204020204" pitchFamily="34" charset="-122"/>
                </a:endParaRPr>
              </a:p>
            </p:txBody>
          </p:sp>
        </p:grpSp>
        <p:grpSp>
          <p:nvGrpSpPr>
            <p:cNvPr id="52" name="组合 4"/>
            <p:cNvGrpSpPr/>
            <p:nvPr/>
          </p:nvGrpSpPr>
          <p:grpSpPr>
            <a:xfrm>
              <a:off x="1733531" y="2258218"/>
              <a:ext cx="631825" cy="885825"/>
              <a:chOff x="8502651" y="2933700"/>
              <a:chExt cx="631825" cy="885825"/>
            </a:xfrm>
            <a:solidFill>
              <a:srgbClr val="D9D9D9"/>
            </a:solidFill>
          </p:grpSpPr>
          <p:sp>
            <p:nvSpPr>
              <p:cNvPr id="62" name="Freeform 52"/>
              <p:cNvSpPr>
                <a:spLocks/>
              </p:cNvSpPr>
              <p:nvPr/>
            </p:nvSpPr>
            <p:spPr bwMode="auto">
              <a:xfrm>
                <a:off x="8680451" y="2933700"/>
                <a:ext cx="276225" cy="377825"/>
              </a:xfrm>
              <a:custGeom>
                <a:avLst/>
                <a:gdLst>
                  <a:gd name="T0" fmla="*/ 6 w 158"/>
                  <a:gd name="T1" fmla="*/ 102 h 217"/>
                  <a:gd name="T2" fmla="*/ 0 w 158"/>
                  <a:gd name="T3" fmla="*/ 126 h 217"/>
                  <a:gd name="T4" fmla="*/ 6 w 158"/>
                  <a:gd name="T5" fmla="*/ 151 h 217"/>
                  <a:gd name="T6" fmla="*/ 10 w 158"/>
                  <a:gd name="T7" fmla="*/ 145 h 217"/>
                  <a:gd name="T8" fmla="*/ 80 w 158"/>
                  <a:gd name="T9" fmla="*/ 217 h 217"/>
                  <a:gd name="T10" fmla="*/ 147 w 158"/>
                  <a:gd name="T11" fmla="*/ 142 h 217"/>
                  <a:gd name="T12" fmla="*/ 152 w 158"/>
                  <a:gd name="T13" fmla="*/ 150 h 217"/>
                  <a:gd name="T14" fmla="*/ 158 w 158"/>
                  <a:gd name="T15" fmla="*/ 125 h 217"/>
                  <a:gd name="T16" fmla="*/ 152 w 158"/>
                  <a:gd name="T17" fmla="*/ 100 h 217"/>
                  <a:gd name="T18" fmla="*/ 150 w 158"/>
                  <a:gd name="T19" fmla="*/ 102 h 217"/>
                  <a:gd name="T20" fmla="*/ 149 w 158"/>
                  <a:gd name="T21" fmla="*/ 81 h 217"/>
                  <a:gd name="T22" fmla="*/ 91 w 158"/>
                  <a:gd name="T23" fmla="*/ 67 h 217"/>
                  <a:gd name="T24" fmla="*/ 100 w 158"/>
                  <a:gd name="T25" fmla="*/ 70 h 217"/>
                  <a:gd name="T26" fmla="*/ 156 w 158"/>
                  <a:gd name="T27" fmla="*/ 52 h 217"/>
                  <a:gd name="T28" fmla="*/ 27 w 158"/>
                  <a:gd name="T29" fmla="*/ 39 h 217"/>
                  <a:gd name="T30" fmla="*/ 2 w 158"/>
                  <a:gd name="T31" fmla="*/ 56 h 217"/>
                  <a:gd name="T32" fmla="*/ 19 w 158"/>
                  <a:gd name="T33" fmla="*/ 55 h 217"/>
                  <a:gd name="T34" fmla="*/ 8 w 158"/>
                  <a:gd name="T35" fmla="*/ 90 h 217"/>
                  <a:gd name="T36" fmla="*/ 7 w 158"/>
                  <a:gd name="T37" fmla="*/ 102 h 217"/>
                  <a:gd name="T38" fmla="*/ 6 w 158"/>
                  <a:gd name="T39" fmla="*/ 10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17">
                    <a:moveTo>
                      <a:pt x="6" y="102"/>
                    </a:moveTo>
                    <a:cubicBezTo>
                      <a:pt x="3" y="102"/>
                      <a:pt x="0" y="113"/>
                      <a:pt x="0" y="126"/>
                    </a:cubicBezTo>
                    <a:cubicBezTo>
                      <a:pt x="0" y="140"/>
                      <a:pt x="3" y="151"/>
                      <a:pt x="6" y="151"/>
                    </a:cubicBezTo>
                    <a:cubicBezTo>
                      <a:pt x="8" y="151"/>
                      <a:pt x="9" y="148"/>
                      <a:pt x="10" y="145"/>
                    </a:cubicBezTo>
                    <a:cubicBezTo>
                      <a:pt x="21" y="186"/>
                      <a:pt x="59" y="217"/>
                      <a:pt x="80" y="217"/>
                    </a:cubicBezTo>
                    <a:cubicBezTo>
                      <a:pt x="106" y="217"/>
                      <a:pt x="142" y="188"/>
                      <a:pt x="147" y="142"/>
                    </a:cubicBezTo>
                    <a:cubicBezTo>
                      <a:pt x="148" y="147"/>
                      <a:pt x="150" y="150"/>
                      <a:pt x="152" y="150"/>
                    </a:cubicBezTo>
                    <a:cubicBezTo>
                      <a:pt x="155" y="150"/>
                      <a:pt x="158" y="139"/>
                      <a:pt x="158" y="125"/>
                    </a:cubicBezTo>
                    <a:cubicBezTo>
                      <a:pt x="158" y="111"/>
                      <a:pt x="155" y="100"/>
                      <a:pt x="152" y="100"/>
                    </a:cubicBezTo>
                    <a:cubicBezTo>
                      <a:pt x="151" y="100"/>
                      <a:pt x="150" y="101"/>
                      <a:pt x="150" y="102"/>
                    </a:cubicBezTo>
                    <a:cubicBezTo>
                      <a:pt x="150" y="95"/>
                      <a:pt x="150" y="89"/>
                      <a:pt x="149" y="81"/>
                    </a:cubicBezTo>
                    <a:cubicBezTo>
                      <a:pt x="137" y="90"/>
                      <a:pt x="115" y="78"/>
                      <a:pt x="91" y="67"/>
                    </a:cubicBezTo>
                    <a:cubicBezTo>
                      <a:pt x="94" y="68"/>
                      <a:pt x="97" y="69"/>
                      <a:pt x="100" y="70"/>
                    </a:cubicBezTo>
                    <a:cubicBezTo>
                      <a:pt x="140" y="90"/>
                      <a:pt x="156" y="52"/>
                      <a:pt x="156" y="52"/>
                    </a:cubicBezTo>
                    <a:cubicBezTo>
                      <a:pt x="156" y="52"/>
                      <a:pt x="106" y="0"/>
                      <a:pt x="27" y="39"/>
                    </a:cubicBezTo>
                    <a:cubicBezTo>
                      <a:pt x="20" y="43"/>
                      <a:pt x="11" y="52"/>
                      <a:pt x="2" y="56"/>
                    </a:cubicBezTo>
                    <a:cubicBezTo>
                      <a:pt x="2" y="56"/>
                      <a:pt x="9" y="55"/>
                      <a:pt x="19" y="55"/>
                    </a:cubicBezTo>
                    <a:cubicBezTo>
                      <a:pt x="11" y="60"/>
                      <a:pt x="6" y="71"/>
                      <a:pt x="8" y="90"/>
                    </a:cubicBezTo>
                    <a:cubicBezTo>
                      <a:pt x="7" y="93"/>
                      <a:pt x="7" y="98"/>
                      <a:pt x="7" y="102"/>
                    </a:cubicBezTo>
                    <a:cubicBezTo>
                      <a:pt x="6" y="102"/>
                      <a:pt x="6" y="102"/>
                      <a:pt x="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sp>
            <p:nvSpPr>
              <p:cNvPr id="63" name="Freeform 53"/>
              <p:cNvSpPr>
                <a:spLocks noEditPoints="1"/>
              </p:cNvSpPr>
              <p:nvPr/>
            </p:nvSpPr>
            <p:spPr bwMode="auto">
              <a:xfrm>
                <a:off x="8502651" y="3295650"/>
                <a:ext cx="631825" cy="523875"/>
              </a:xfrm>
              <a:custGeom>
                <a:avLst/>
                <a:gdLst>
                  <a:gd name="T0" fmla="*/ 322 w 362"/>
                  <a:gd name="T1" fmla="*/ 195 h 300"/>
                  <a:gd name="T2" fmla="*/ 357 w 362"/>
                  <a:gd name="T3" fmla="*/ 63 h 300"/>
                  <a:gd name="T4" fmla="*/ 237 w 362"/>
                  <a:gd name="T5" fmla="*/ 7 h 300"/>
                  <a:gd name="T6" fmla="*/ 230 w 362"/>
                  <a:gd name="T7" fmla="*/ 11 h 300"/>
                  <a:gd name="T8" fmla="*/ 203 w 362"/>
                  <a:gd name="T9" fmla="*/ 124 h 300"/>
                  <a:gd name="T10" fmla="*/ 193 w 362"/>
                  <a:gd name="T11" fmla="*/ 40 h 300"/>
                  <a:gd name="T12" fmla="*/ 196 w 362"/>
                  <a:gd name="T13" fmla="*/ 31 h 300"/>
                  <a:gd name="T14" fmla="*/ 190 w 362"/>
                  <a:gd name="T15" fmla="*/ 21 h 300"/>
                  <a:gd name="T16" fmla="*/ 176 w 362"/>
                  <a:gd name="T17" fmla="*/ 21 h 300"/>
                  <a:gd name="T18" fmla="*/ 169 w 362"/>
                  <a:gd name="T19" fmla="*/ 31 h 300"/>
                  <a:gd name="T20" fmla="*/ 173 w 362"/>
                  <a:gd name="T21" fmla="*/ 39 h 300"/>
                  <a:gd name="T22" fmla="*/ 161 w 362"/>
                  <a:gd name="T23" fmla="*/ 118 h 300"/>
                  <a:gd name="T24" fmla="*/ 161 w 362"/>
                  <a:gd name="T25" fmla="*/ 123 h 300"/>
                  <a:gd name="T26" fmla="*/ 128 w 362"/>
                  <a:gd name="T27" fmla="*/ 7 h 300"/>
                  <a:gd name="T28" fmla="*/ 123 w 362"/>
                  <a:gd name="T29" fmla="*/ 7 h 300"/>
                  <a:gd name="T30" fmla="*/ 4 w 362"/>
                  <a:gd name="T31" fmla="*/ 67 h 300"/>
                  <a:gd name="T32" fmla="*/ 26 w 362"/>
                  <a:gd name="T33" fmla="*/ 221 h 300"/>
                  <a:gd name="T34" fmla="*/ 68 w 362"/>
                  <a:gd name="T35" fmla="*/ 218 h 300"/>
                  <a:gd name="T36" fmla="*/ 76 w 362"/>
                  <a:gd name="T37" fmla="*/ 300 h 300"/>
                  <a:gd name="T38" fmla="*/ 278 w 362"/>
                  <a:gd name="T39" fmla="*/ 300 h 300"/>
                  <a:gd name="T40" fmla="*/ 285 w 362"/>
                  <a:gd name="T41" fmla="*/ 235 h 300"/>
                  <a:gd name="T42" fmla="*/ 286 w 362"/>
                  <a:gd name="T43" fmla="*/ 215 h 300"/>
                  <a:gd name="T44" fmla="*/ 313 w 362"/>
                  <a:gd name="T45" fmla="*/ 221 h 300"/>
                  <a:gd name="T46" fmla="*/ 322 w 362"/>
                  <a:gd name="T47" fmla="*/ 195 h 300"/>
                  <a:gd name="T48" fmla="*/ 289 w 362"/>
                  <a:gd name="T49" fmla="*/ 98 h 300"/>
                  <a:gd name="T50" fmla="*/ 291 w 362"/>
                  <a:gd name="T51" fmla="*/ 101 h 300"/>
                  <a:gd name="T52" fmla="*/ 289 w 362"/>
                  <a:gd name="T53" fmla="*/ 98 h 300"/>
                  <a:gd name="T54" fmla="*/ 73 w 362"/>
                  <a:gd name="T55" fmla="*/ 157 h 300"/>
                  <a:gd name="T56" fmla="*/ 159 w 362"/>
                  <a:gd name="T57" fmla="*/ 149 h 300"/>
                  <a:gd name="T58" fmla="*/ 166 w 362"/>
                  <a:gd name="T59" fmla="*/ 149 h 300"/>
                  <a:gd name="T60" fmla="*/ 180 w 362"/>
                  <a:gd name="T61" fmla="*/ 148 h 300"/>
                  <a:gd name="T62" fmla="*/ 229 w 362"/>
                  <a:gd name="T63" fmla="*/ 146 h 300"/>
                  <a:gd name="T64" fmla="*/ 198 w 362"/>
                  <a:gd name="T65" fmla="*/ 151 h 300"/>
                  <a:gd name="T66" fmla="*/ 195 w 362"/>
                  <a:gd name="T67" fmla="*/ 151 h 300"/>
                  <a:gd name="T68" fmla="*/ 179 w 362"/>
                  <a:gd name="T69" fmla="*/ 154 h 300"/>
                  <a:gd name="T70" fmla="*/ 42 w 362"/>
                  <a:gd name="T71" fmla="*/ 174 h 300"/>
                  <a:gd name="T72" fmla="*/ 68 w 362"/>
                  <a:gd name="T73" fmla="*/ 160 h 300"/>
                  <a:gd name="T74" fmla="*/ 73 w 362"/>
                  <a:gd name="T75" fmla="*/ 157 h 300"/>
                  <a:gd name="T76" fmla="*/ 179 w 362"/>
                  <a:gd name="T77" fmla="*/ 187 h 300"/>
                  <a:gd name="T78" fmla="*/ 171 w 362"/>
                  <a:gd name="T79" fmla="*/ 188 h 300"/>
                  <a:gd name="T80" fmla="*/ 154 w 362"/>
                  <a:gd name="T81" fmla="*/ 190 h 300"/>
                  <a:gd name="T82" fmla="*/ 172 w 362"/>
                  <a:gd name="T83" fmla="*/ 183 h 300"/>
                  <a:gd name="T84" fmla="*/ 182 w 362"/>
                  <a:gd name="T85" fmla="*/ 179 h 300"/>
                  <a:gd name="T86" fmla="*/ 187 w 362"/>
                  <a:gd name="T87" fmla="*/ 177 h 300"/>
                  <a:gd name="T88" fmla="*/ 288 w 362"/>
                  <a:gd name="T89" fmla="*/ 165 h 300"/>
                  <a:gd name="T90" fmla="*/ 306 w 362"/>
                  <a:gd name="T91" fmla="*/ 163 h 300"/>
                  <a:gd name="T92" fmla="*/ 312 w 362"/>
                  <a:gd name="T93" fmla="*/ 169 h 300"/>
                  <a:gd name="T94" fmla="*/ 313 w 362"/>
                  <a:gd name="T95" fmla="*/ 171 h 300"/>
                  <a:gd name="T96" fmla="*/ 179 w 362"/>
                  <a:gd name="T97" fmla="*/ 1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300">
                    <a:moveTo>
                      <a:pt x="322" y="195"/>
                    </a:moveTo>
                    <a:cubicBezTo>
                      <a:pt x="341" y="148"/>
                      <a:pt x="362" y="94"/>
                      <a:pt x="357" y="63"/>
                    </a:cubicBezTo>
                    <a:cubicBezTo>
                      <a:pt x="356" y="43"/>
                      <a:pt x="289" y="0"/>
                      <a:pt x="237" y="7"/>
                    </a:cubicBezTo>
                    <a:cubicBezTo>
                      <a:pt x="237" y="7"/>
                      <a:pt x="235" y="9"/>
                      <a:pt x="230" y="11"/>
                    </a:cubicBezTo>
                    <a:cubicBezTo>
                      <a:pt x="203" y="124"/>
                      <a:pt x="203" y="124"/>
                      <a:pt x="203" y="124"/>
                    </a:cubicBezTo>
                    <a:cubicBezTo>
                      <a:pt x="193" y="40"/>
                      <a:pt x="193" y="40"/>
                      <a:pt x="193" y="40"/>
                    </a:cubicBezTo>
                    <a:cubicBezTo>
                      <a:pt x="196" y="31"/>
                      <a:pt x="196" y="31"/>
                      <a:pt x="196" y="31"/>
                    </a:cubicBezTo>
                    <a:cubicBezTo>
                      <a:pt x="190" y="21"/>
                      <a:pt x="190" y="21"/>
                      <a:pt x="190" y="21"/>
                    </a:cubicBezTo>
                    <a:cubicBezTo>
                      <a:pt x="176" y="21"/>
                      <a:pt x="176" y="21"/>
                      <a:pt x="176" y="21"/>
                    </a:cubicBezTo>
                    <a:cubicBezTo>
                      <a:pt x="169" y="31"/>
                      <a:pt x="169" y="31"/>
                      <a:pt x="169" y="31"/>
                    </a:cubicBezTo>
                    <a:cubicBezTo>
                      <a:pt x="173" y="39"/>
                      <a:pt x="173" y="39"/>
                      <a:pt x="173" y="39"/>
                    </a:cubicBezTo>
                    <a:cubicBezTo>
                      <a:pt x="161" y="118"/>
                      <a:pt x="161" y="118"/>
                      <a:pt x="161" y="118"/>
                    </a:cubicBezTo>
                    <a:cubicBezTo>
                      <a:pt x="161" y="123"/>
                      <a:pt x="161" y="123"/>
                      <a:pt x="161" y="123"/>
                    </a:cubicBezTo>
                    <a:cubicBezTo>
                      <a:pt x="128" y="7"/>
                      <a:pt x="128" y="7"/>
                      <a:pt x="128" y="7"/>
                    </a:cubicBezTo>
                    <a:cubicBezTo>
                      <a:pt x="127" y="7"/>
                      <a:pt x="125" y="7"/>
                      <a:pt x="123" y="7"/>
                    </a:cubicBezTo>
                    <a:cubicBezTo>
                      <a:pt x="71" y="14"/>
                      <a:pt x="5" y="32"/>
                      <a:pt x="4" y="67"/>
                    </a:cubicBezTo>
                    <a:cubicBezTo>
                      <a:pt x="0" y="83"/>
                      <a:pt x="18" y="183"/>
                      <a:pt x="26" y="221"/>
                    </a:cubicBezTo>
                    <a:cubicBezTo>
                      <a:pt x="35" y="226"/>
                      <a:pt x="54" y="222"/>
                      <a:pt x="68" y="218"/>
                    </a:cubicBezTo>
                    <a:cubicBezTo>
                      <a:pt x="72" y="260"/>
                      <a:pt x="75" y="292"/>
                      <a:pt x="76" y="300"/>
                    </a:cubicBezTo>
                    <a:cubicBezTo>
                      <a:pt x="278" y="300"/>
                      <a:pt x="278" y="300"/>
                      <a:pt x="278" y="300"/>
                    </a:cubicBezTo>
                    <a:cubicBezTo>
                      <a:pt x="279" y="293"/>
                      <a:pt x="282" y="269"/>
                      <a:pt x="285" y="235"/>
                    </a:cubicBezTo>
                    <a:cubicBezTo>
                      <a:pt x="286" y="215"/>
                      <a:pt x="286" y="215"/>
                      <a:pt x="286" y="215"/>
                    </a:cubicBezTo>
                    <a:cubicBezTo>
                      <a:pt x="313" y="221"/>
                      <a:pt x="313" y="221"/>
                      <a:pt x="313" y="221"/>
                    </a:cubicBezTo>
                    <a:lnTo>
                      <a:pt x="322" y="195"/>
                    </a:lnTo>
                    <a:close/>
                    <a:moveTo>
                      <a:pt x="289" y="98"/>
                    </a:moveTo>
                    <a:cubicBezTo>
                      <a:pt x="290" y="96"/>
                      <a:pt x="290" y="98"/>
                      <a:pt x="291" y="101"/>
                    </a:cubicBezTo>
                    <a:cubicBezTo>
                      <a:pt x="289" y="100"/>
                      <a:pt x="288" y="99"/>
                      <a:pt x="289" y="98"/>
                    </a:cubicBezTo>
                    <a:close/>
                    <a:moveTo>
                      <a:pt x="73" y="157"/>
                    </a:moveTo>
                    <a:cubicBezTo>
                      <a:pt x="159" y="149"/>
                      <a:pt x="159" y="149"/>
                      <a:pt x="159" y="149"/>
                    </a:cubicBezTo>
                    <a:cubicBezTo>
                      <a:pt x="166" y="149"/>
                      <a:pt x="166" y="149"/>
                      <a:pt x="166" y="149"/>
                    </a:cubicBezTo>
                    <a:cubicBezTo>
                      <a:pt x="180" y="148"/>
                      <a:pt x="180" y="148"/>
                      <a:pt x="180" y="148"/>
                    </a:cubicBezTo>
                    <a:cubicBezTo>
                      <a:pt x="229" y="146"/>
                      <a:pt x="229" y="146"/>
                      <a:pt x="229" y="146"/>
                    </a:cubicBezTo>
                    <a:cubicBezTo>
                      <a:pt x="198" y="151"/>
                      <a:pt x="198" y="151"/>
                      <a:pt x="198" y="151"/>
                    </a:cubicBezTo>
                    <a:cubicBezTo>
                      <a:pt x="195" y="151"/>
                      <a:pt x="195" y="151"/>
                      <a:pt x="195" y="151"/>
                    </a:cubicBezTo>
                    <a:cubicBezTo>
                      <a:pt x="179" y="154"/>
                      <a:pt x="179" y="154"/>
                      <a:pt x="179" y="154"/>
                    </a:cubicBezTo>
                    <a:cubicBezTo>
                      <a:pt x="42" y="174"/>
                      <a:pt x="42" y="174"/>
                      <a:pt x="42" y="174"/>
                    </a:cubicBezTo>
                    <a:cubicBezTo>
                      <a:pt x="68" y="160"/>
                      <a:pt x="68" y="160"/>
                      <a:pt x="68" y="160"/>
                    </a:cubicBezTo>
                    <a:lnTo>
                      <a:pt x="73" y="157"/>
                    </a:lnTo>
                    <a:close/>
                    <a:moveTo>
                      <a:pt x="179" y="187"/>
                    </a:moveTo>
                    <a:cubicBezTo>
                      <a:pt x="171" y="188"/>
                      <a:pt x="171" y="188"/>
                      <a:pt x="171" y="188"/>
                    </a:cubicBezTo>
                    <a:cubicBezTo>
                      <a:pt x="154" y="190"/>
                      <a:pt x="154" y="190"/>
                      <a:pt x="154" y="190"/>
                    </a:cubicBezTo>
                    <a:cubicBezTo>
                      <a:pt x="172" y="183"/>
                      <a:pt x="172" y="183"/>
                      <a:pt x="172" y="183"/>
                    </a:cubicBezTo>
                    <a:cubicBezTo>
                      <a:pt x="182" y="179"/>
                      <a:pt x="182" y="179"/>
                      <a:pt x="182" y="179"/>
                    </a:cubicBezTo>
                    <a:cubicBezTo>
                      <a:pt x="187" y="177"/>
                      <a:pt x="187" y="177"/>
                      <a:pt x="187" y="177"/>
                    </a:cubicBezTo>
                    <a:cubicBezTo>
                      <a:pt x="288" y="165"/>
                      <a:pt x="288" y="165"/>
                      <a:pt x="288" y="165"/>
                    </a:cubicBezTo>
                    <a:cubicBezTo>
                      <a:pt x="306" y="163"/>
                      <a:pt x="306" y="163"/>
                      <a:pt x="306" y="163"/>
                    </a:cubicBezTo>
                    <a:cubicBezTo>
                      <a:pt x="312" y="169"/>
                      <a:pt x="312" y="169"/>
                      <a:pt x="312" y="169"/>
                    </a:cubicBezTo>
                    <a:cubicBezTo>
                      <a:pt x="313" y="171"/>
                      <a:pt x="313" y="171"/>
                      <a:pt x="313" y="171"/>
                    </a:cubicBezTo>
                    <a:lnTo>
                      <a:pt x="179"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grpSp>
        <p:grpSp>
          <p:nvGrpSpPr>
            <p:cNvPr id="53" name="组合 5"/>
            <p:cNvGrpSpPr/>
            <p:nvPr/>
          </p:nvGrpSpPr>
          <p:grpSpPr>
            <a:xfrm>
              <a:off x="4334574" y="2258218"/>
              <a:ext cx="606425" cy="841375"/>
              <a:chOff x="4403726" y="1663700"/>
              <a:chExt cx="606425" cy="841375"/>
            </a:xfrm>
            <a:solidFill>
              <a:srgbClr val="FACE45"/>
            </a:solidFill>
          </p:grpSpPr>
          <p:sp>
            <p:nvSpPr>
              <p:cNvPr id="60" name="Freeform 15"/>
              <p:cNvSpPr>
                <a:spLocks/>
              </p:cNvSpPr>
              <p:nvPr/>
            </p:nvSpPr>
            <p:spPr bwMode="auto">
              <a:xfrm>
                <a:off x="4403726" y="2098675"/>
                <a:ext cx="606425" cy="406400"/>
              </a:xfrm>
              <a:custGeom>
                <a:avLst/>
                <a:gdLst>
                  <a:gd name="T0" fmla="*/ 1 w 348"/>
                  <a:gd name="T1" fmla="*/ 119 h 233"/>
                  <a:gd name="T2" fmla="*/ 1 w 348"/>
                  <a:gd name="T3" fmla="*/ 233 h 233"/>
                  <a:gd name="T4" fmla="*/ 47 w 348"/>
                  <a:gd name="T5" fmla="*/ 233 h 233"/>
                  <a:gd name="T6" fmla="*/ 47 w 348"/>
                  <a:gd name="T7" fmla="*/ 141 h 233"/>
                  <a:gd name="T8" fmla="*/ 52 w 348"/>
                  <a:gd name="T9" fmla="*/ 148 h 233"/>
                  <a:gd name="T10" fmla="*/ 52 w 348"/>
                  <a:gd name="T11" fmla="*/ 148 h 233"/>
                  <a:gd name="T12" fmla="*/ 70 w 348"/>
                  <a:gd name="T13" fmla="*/ 233 h 233"/>
                  <a:gd name="T14" fmla="*/ 279 w 348"/>
                  <a:gd name="T15" fmla="*/ 233 h 233"/>
                  <a:gd name="T16" fmla="*/ 290 w 348"/>
                  <a:gd name="T17" fmla="*/ 153 h 233"/>
                  <a:gd name="T18" fmla="*/ 291 w 348"/>
                  <a:gd name="T19" fmla="*/ 152 h 233"/>
                  <a:gd name="T20" fmla="*/ 297 w 348"/>
                  <a:gd name="T21" fmla="*/ 141 h 233"/>
                  <a:gd name="T22" fmla="*/ 300 w 348"/>
                  <a:gd name="T23" fmla="*/ 233 h 233"/>
                  <a:gd name="T24" fmla="*/ 345 w 348"/>
                  <a:gd name="T25" fmla="*/ 233 h 233"/>
                  <a:gd name="T26" fmla="*/ 340 w 348"/>
                  <a:gd name="T27" fmla="*/ 82 h 233"/>
                  <a:gd name="T28" fmla="*/ 233 w 348"/>
                  <a:gd name="T29" fmla="*/ 10 h 233"/>
                  <a:gd name="T30" fmla="*/ 225 w 348"/>
                  <a:gd name="T31" fmla="*/ 15 h 233"/>
                  <a:gd name="T32" fmla="*/ 198 w 348"/>
                  <a:gd name="T33" fmla="*/ 177 h 233"/>
                  <a:gd name="T34" fmla="*/ 188 w 348"/>
                  <a:gd name="T35" fmla="*/ 57 h 233"/>
                  <a:gd name="T36" fmla="*/ 191 w 348"/>
                  <a:gd name="T37" fmla="*/ 44 h 233"/>
                  <a:gd name="T38" fmla="*/ 185 w 348"/>
                  <a:gd name="T39" fmla="*/ 29 h 233"/>
                  <a:gd name="T40" fmla="*/ 170 w 348"/>
                  <a:gd name="T41" fmla="*/ 29 h 233"/>
                  <a:gd name="T42" fmla="*/ 164 w 348"/>
                  <a:gd name="T43" fmla="*/ 44 h 233"/>
                  <a:gd name="T44" fmla="*/ 167 w 348"/>
                  <a:gd name="T45" fmla="*/ 55 h 233"/>
                  <a:gd name="T46" fmla="*/ 156 w 348"/>
                  <a:gd name="T47" fmla="*/ 168 h 233"/>
                  <a:gd name="T48" fmla="*/ 155 w 348"/>
                  <a:gd name="T49" fmla="*/ 175 h 233"/>
                  <a:gd name="T50" fmla="*/ 122 w 348"/>
                  <a:gd name="T51" fmla="*/ 10 h 233"/>
                  <a:gd name="T52" fmla="*/ 117 w 348"/>
                  <a:gd name="T53" fmla="*/ 10 h 233"/>
                  <a:gd name="T54" fmla="*/ 1 w 348"/>
                  <a:gd name="T55" fmla="*/ 1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8" h="233">
                    <a:moveTo>
                      <a:pt x="1" y="119"/>
                    </a:moveTo>
                    <a:cubicBezTo>
                      <a:pt x="0" y="129"/>
                      <a:pt x="0" y="178"/>
                      <a:pt x="1" y="233"/>
                    </a:cubicBezTo>
                    <a:cubicBezTo>
                      <a:pt x="47" y="233"/>
                      <a:pt x="47" y="233"/>
                      <a:pt x="47" y="233"/>
                    </a:cubicBezTo>
                    <a:cubicBezTo>
                      <a:pt x="46" y="181"/>
                      <a:pt x="45" y="139"/>
                      <a:pt x="47" y="141"/>
                    </a:cubicBezTo>
                    <a:cubicBezTo>
                      <a:pt x="49" y="144"/>
                      <a:pt x="51" y="146"/>
                      <a:pt x="52" y="148"/>
                    </a:cubicBezTo>
                    <a:cubicBezTo>
                      <a:pt x="52" y="148"/>
                      <a:pt x="52" y="148"/>
                      <a:pt x="52" y="148"/>
                    </a:cubicBezTo>
                    <a:cubicBezTo>
                      <a:pt x="70" y="233"/>
                      <a:pt x="70" y="233"/>
                      <a:pt x="70" y="233"/>
                    </a:cubicBezTo>
                    <a:cubicBezTo>
                      <a:pt x="279" y="233"/>
                      <a:pt x="279" y="233"/>
                      <a:pt x="279" y="233"/>
                    </a:cubicBezTo>
                    <a:cubicBezTo>
                      <a:pt x="290" y="153"/>
                      <a:pt x="290" y="153"/>
                      <a:pt x="290" y="153"/>
                    </a:cubicBezTo>
                    <a:cubicBezTo>
                      <a:pt x="290" y="153"/>
                      <a:pt x="291" y="152"/>
                      <a:pt x="291" y="152"/>
                    </a:cubicBezTo>
                    <a:cubicBezTo>
                      <a:pt x="293" y="148"/>
                      <a:pt x="295" y="144"/>
                      <a:pt x="297" y="141"/>
                    </a:cubicBezTo>
                    <a:cubicBezTo>
                      <a:pt x="299" y="137"/>
                      <a:pt x="300" y="181"/>
                      <a:pt x="300" y="233"/>
                    </a:cubicBezTo>
                    <a:cubicBezTo>
                      <a:pt x="345" y="233"/>
                      <a:pt x="345" y="233"/>
                      <a:pt x="345" y="233"/>
                    </a:cubicBezTo>
                    <a:cubicBezTo>
                      <a:pt x="348" y="167"/>
                      <a:pt x="347" y="102"/>
                      <a:pt x="340" y="82"/>
                    </a:cubicBezTo>
                    <a:cubicBezTo>
                      <a:pt x="336" y="68"/>
                      <a:pt x="286" y="0"/>
                      <a:pt x="233" y="10"/>
                    </a:cubicBezTo>
                    <a:cubicBezTo>
                      <a:pt x="233" y="10"/>
                      <a:pt x="230" y="12"/>
                      <a:pt x="225" y="15"/>
                    </a:cubicBezTo>
                    <a:cubicBezTo>
                      <a:pt x="198" y="177"/>
                      <a:pt x="198" y="177"/>
                      <a:pt x="198" y="177"/>
                    </a:cubicBezTo>
                    <a:cubicBezTo>
                      <a:pt x="188" y="57"/>
                      <a:pt x="188" y="57"/>
                      <a:pt x="188" y="57"/>
                    </a:cubicBezTo>
                    <a:cubicBezTo>
                      <a:pt x="191" y="44"/>
                      <a:pt x="191" y="44"/>
                      <a:pt x="191" y="44"/>
                    </a:cubicBezTo>
                    <a:cubicBezTo>
                      <a:pt x="185" y="29"/>
                      <a:pt x="185" y="29"/>
                      <a:pt x="185" y="29"/>
                    </a:cubicBezTo>
                    <a:cubicBezTo>
                      <a:pt x="170" y="29"/>
                      <a:pt x="170" y="29"/>
                      <a:pt x="170" y="29"/>
                    </a:cubicBezTo>
                    <a:cubicBezTo>
                      <a:pt x="164" y="44"/>
                      <a:pt x="164" y="44"/>
                      <a:pt x="164" y="44"/>
                    </a:cubicBezTo>
                    <a:cubicBezTo>
                      <a:pt x="167" y="55"/>
                      <a:pt x="167" y="55"/>
                      <a:pt x="167" y="55"/>
                    </a:cubicBezTo>
                    <a:cubicBezTo>
                      <a:pt x="156" y="168"/>
                      <a:pt x="156" y="168"/>
                      <a:pt x="156" y="168"/>
                    </a:cubicBezTo>
                    <a:cubicBezTo>
                      <a:pt x="155" y="175"/>
                      <a:pt x="155" y="175"/>
                      <a:pt x="155" y="175"/>
                    </a:cubicBezTo>
                    <a:cubicBezTo>
                      <a:pt x="122" y="10"/>
                      <a:pt x="122" y="10"/>
                      <a:pt x="122" y="10"/>
                    </a:cubicBezTo>
                    <a:cubicBezTo>
                      <a:pt x="120" y="10"/>
                      <a:pt x="119" y="10"/>
                      <a:pt x="117" y="10"/>
                    </a:cubicBezTo>
                    <a:cubicBezTo>
                      <a:pt x="63" y="20"/>
                      <a:pt x="4" y="54"/>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sp>
            <p:nvSpPr>
              <p:cNvPr id="61" name="Freeform 16"/>
              <p:cNvSpPr>
                <a:spLocks/>
              </p:cNvSpPr>
              <p:nvPr/>
            </p:nvSpPr>
            <p:spPr bwMode="auto">
              <a:xfrm>
                <a:off x="4473576" y="1663700"/>
                <a:ext cx="485775" cy="477838"/>
              </a:xfrm>
              <a:custGeom>
                <a:avLst/>
                <a:gdLst>
                  <a:gd name="T0" fmla="*/ 0 w 279"/>
                  <a:gd name="T1" fmla="*/ 237 h 274"/>
                  <a:gd name="T2" fmla="*/ 52 w 279"/>
                  <a:gd name="T3" fmla="*/ 255 h 274"/>
                  <a:gd name="T4" fmla="*/ 80 w 279"/>
                  <a:gd name="T5" fmla="*/ 244 h 274"/>
                  <a:gd name="T6" fmla="*/ 70 w 279"/>
                  <a:gd name="T7" fmla="*/ 170 h 274"/>
                  <a:gd name="T8" fmla="*/ 136 w 279"/>
                  <a:gd name="T9" fmla="*/ 253 h 274"/>
                  <a:gd name="T10" fmla="*/ 204 w 279"/>
                  <a:gd name="T11" fmla="*/ 160 h 274"/>
                  <a:gd name="T12" fmla="*/ 198 w 279"/>
                  <a:gd name="T13" fmla="*/ 244 h 274"/>
                  <a:gd name="T14" fmla="*/ 226 w 279"/>
                  <a:gd name="T15" fmla="*/ 255 h 274"/>
                  <a:gd name="T16" fmla="*/ 279 w 279"/>
                  <a:gd name="T17" fmla="*/ 237 h 274"/>
                  <a:gd name="T18" fmla="*/ 246 w 279"/>
                  <a:gd name="T19" fmla="*/ 178 h 274"/>
                  <a:gd name="T20" fmla="*/ 229 w 279"/>
                  <a:gd name="T21" fmla="*/ 62 h 274"/>
                  <a:gd name="T22" fmla="*/ 137 w 279"/>
                  <a:gd name="T23" fmla="*/ 13 h 274"/>
                  <a:gd name="T24" fmla="*/ 135 w 279"/>
                  <a:gd name="T25" fmla="*/ 13 h 274"/>
                  <a:gd name="T26" fmla="*/ 154 w 279"/>
                  <a:gd name="T27" fmla="*/ 5 h 274"/>
                  <a:gd name="T28" fmla="*/ 63 w 279"/>
                  <a:gd name="T29" fmla="*/ 41 h 274"/>
                  <a:gd name="T30" fmla="*/ 58 w 279"/>
                  <a:gd name="T31" fmla="*/ 44 h 274"/>
                  <a:gd name="T32" fmla="*/ 60 w 279"/>
                  <a:gd name="T33" fmla="*/ 44 h 274"/>
                  <a:gd name="T34" fmla="*/ 49 w 279"/>
                  <a:gd name="T35" fmla="*/ 62 h 274"/>
                  <a:gd name="T36" fmla="*/ 41 w 279"/>
                  <a:gd name="T37" fmla="*/ 182 h 274"/>
                  <a:gd name="T38" fmla="*/ 0 w 279"/>
                  <a:gd name="T39" fmla="*/ 23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274">
                    <a:moveTo>
                      <a:pt x="0" y="237"/>
                    </a:moveTo>
                    <a:cubicBezTo>
                      <a:pt x="0" y="237"/>
                      <a:pt x="8" y="274"/>
                      <a:pt x="52" y="255"/>
                    </a:cubicBezTo>
                    <a:cubicBezTo>
                      <a:pt x="74" y="246"/>
                      <a:pt x="80" y="244"/>
                      <a:pt x="80" y="244"/>
                    </a:cubicBezTo>
                    <a:cubicBezTo>
                      <a:pt x="80" y="244"/>
                      <a:pt x="72" y="211"/>
                      <a:pt x="70" y="170"/>
                    </a:cubicBezTo>
                    <a:cubicBezTo>
                      <a:pt x="82" y="215"/>
                      <a:pt x="105" y="252"/>
                      <a:pt x="136" y="253"/>
                    </a:cubicBezTo>
                    <a:cubicBezTo>
                      <a:pt x="172" y="255"/>
                      <a:pt x="197" y="213"/>
                      <a:pt x="204" y="160"/>
                    </a:cubicBezTo>
                    <a:cubicBezTo>
                      <a:pt x="207" y="206"/>
                      <a:pt x="198" y="244"/>
                      <a:pt x="198" y="244"/>
                    </a:cubicBezTo>
                    <a:cubicBezTo>
                      <a:pt x="198" y="244"/>
                      <a:pt x="204" y="246"/>
                      <a:pt x="226" y="255"/>
                    </a:cubicBezTo>
                    <a:cubicBezTo>
                      <a:pt x="270" y="274"/>
                      <a:pt x="279" y="237"/>
                      <a:pt x="279" y="237"/>
                    </a:cubicBezTo>
                    <a:cubicBezTo>
                      <a:pt x="279" y="237"/>
                      <a:pt x="233" y="247"/>
                      <a:pt x="246" y="178"/>
                    </a:cubicBezTo>
                    <a:cubicBezTo>
                      <a:pt x="251" y="146"/>
                      <a:pt x="252" y="114"/>
                      <a:pt x="229" y="62"/>
                    </a:cubicBezTo>
                    <a:cubicBezTo>
                      <a:pt x="208" y="16"/>
                      <a:pt x="164" y="11"/>
                      <a:pt x="137" y="13"/>
                    </a:cubicBezTo>
                    <a:cubicBezTo>
                      <a:pt x="137" y="13"/>
                      <a:pt x="136" y="13"/>
                      <a:pt x="135" y="13"/>
                    </a:cubicBezTo>
                    <a:cubicBezTo>
                      <a:pt x="141" y="10"/>
                      <a:pt x="147" y="7"/>
                      <a:pt x="154" y="5"/>
                    </a:cubicBezTo>
                    <a:cubicBezTo>
                      <a:pt x="154" y="5"/>
                      <a:pt x="97" y="0"/>
                      <a:pt x="63" y="41"/>
                    </a:cubicBezTo>
                    <a:cubicBezTo>
                      <a:pt x="61" y="42"/>
                      <a:pt x="59" y="43"/>
                      <a:pt x="58" y="44"/>
                    </a:cubicBezTo>
                    <a:cubicBezTo>
                      <a:pt x="58" y="44"/>
                      <a:pt x="59" y="44"/>
                      <a:pt x="60" y="44"/>
                    </a:cubicBezTo>
                    <a:cubicBezTo>
                      <a:pt x="56" y="49"/>
                      <a:pt x="52" y="55"/>
                      <a:pt x="49" y="62"/>
                    </a:cubicBezTo>
                    <a:cubicBezTo>
                      <a:pt x="25" y="114"/>
                      <a:pt x="35" y="149"/>
                      <a:pt x="41" y="182"/>
                    </a:cubicBezTo>
                    <a:cubicBezTo>
                      <a:pt x="53" y="251"/>
                      <a:pt x="0" y="237"/>
                      <a:pt x="0"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grpSp>
        <p:grpSp>
          <p:nvGrpSpPr>
            <p:cNvPr id="54" name="组合 6"/>
            <p:cNvGrpSpPr/>
            <p:nvPr/>
          </p:nvGrpSpPr>
          <p:grpSpPr>
            <a:xfrm>
              <a:off x="9521841" y="2258218"/>
              <a:ext cx="606425" cy="841375"/>
              <a:chOff x="4403726" y="1663700"/>
              <a:chExt cx="606425" cy="841375"/>
            </a:xfrm>
            <a:solidFill>
              <a:srgbClr val="FACE45"/>
            </a:solidFill>
          </p:grpSpPr>
          <p:sp>
            <p:nvSpPr>
              <p:cNvPr id="58" name="Freeform 15"/>
              <p:cNvSpPr>
                <a:spLocks/>
              </p:cNvSpPr>
              <p:nvPr/>
            </p:nvSpPr>
            <p:spPr bwMode="auto">
              <a:xfrm>
                <a:off x="4403726" y="2098675"/>
                <a:ext cx="606425" cy="406400"/>
              </a:xfrm>
              <a:custGeom>
                <a:avLst/>
                <a:gdLst>
                  <a:gd name="T0" fmla="*/ 1 w 348"/>
                  <a:gd name="T1" fmla="*/ 119 h 233"/>
                  <a:gd name="T2" fmla="*/ 1 w 348"/>
                  <a:gd name="T3" fmla="*/ 233 h 233"/>
                  <a:gd name="T4" fmla="*/ 47 w 348"/>
                  <a:gd name="T5" fmla="*/ 233 h 233"/>
                  <a:gd name="T6" fmla="*/ 47 w 348"/>
                  <a:gd name="T7" fmla="*/ 141 h 233"/>
                  <a:gd name="T8" fmla="*/ 52 w 348"/>
                  <a:gd name="T9" fmla="*/ 148 h 233"/>
                  <a:gd name="T10" fmla="*/ 52 w 348"/>
                  <a:gd name="T11" fmla="*/ 148 h 233"/>
                  <a:gd name="T12" fmla="*/ 70 w 348"/>
                  <a:gd name="T13" fmla="*/ 233 h 233"/>
                  <a:gd name="T14" fmla="*/ 279 w 348"/>
                  <a:gd name="T15" fmla="*/ 233 h 233"/>
                  <a:gd name="T16" fmla="*/ 290 w 348"/>
                  <a:gd name="T17" fmla="*/ 153 h 233"/>
                  <a:gd name="T18" fmla="*/ 291 w 348"/>
                  <a:gd name="T19" fmla="*/ 152 h 233"/>
                  <a:gd name="T20" fmla="*/ 297 w 348"/>
                  <a:gd name="T21" fmla="*/ 141 h 233"/>
                  <a:gd name="T22" fmla="*/ 300 w 348"/>
                  <a:gd name="T23" fmla="*/ 233 h 233"/>
                  <a:gd name="T24" fmla="*/ 345 w 348"/>
                  <a:gd name="T25" fmla="*/ 233 h 233"/>
                  <a:gd name="T26" fmla="*/ 340 w 348"/>
                  <a:gd name="T27" fmla="*/ 82 h 233"/>
                  <a:gd name="T28" fmla="*/ 233 w 348"/>
                  <a:gd name="T29" fmla="*/ 10 h 233"/>
                  <a:gd name="T30" fmla="*/ 225 w 348"/>
                  <a:gd name="T31" fmla="*/ 15 h 233"/>
                  <a:gd name="T32" fmla="*/ 198 w 348"/>
                  <a:gd name="T33" fmla="*/ 177 h 233"/>
                  <a:gd name="T34" fmla="*/ 188 w 348"/>
                  <a:gd name="T35" fmla="*/ 57 h 233"/>
                  <a:gd name="T36" fmla="*/ 191 w 348"/>
                  <a:gd name="T37" fmla="*/ 44 h 233"/>
                  <a:gd name="T38" fmla="*/ 185 w 348"/>
                  <a:gd name="T39" fmla="*/ 29 h 233"/>
                  <a:gd name="T40" fmla="*/ 170 w 348"/>
                  <a:gd name="T41" fmla="*/ 29 h 233"/>
                  <a:gd name="T42" fmla="*/ 164 w 348"/>
                  <a:gd name="T43" fmla="*/ 44 h 233"/>
                  <a:gd name="T44" fmla="*/ 167 w 348"/>
                  <a:gd name="T45" fmla="*/ 55 h 233"/>
                  <a:gd name="T46" fmla="*/ 156 w 348"/>
                  <a:gd name="T47" fmla="*/ 168 h 233"/>
                  <a:gd name="T48" fmla="*/ 155 w 348"/>
                  <a:gd name="T49" fmla="*/ 175 h 233"/>
                  <a:gd name="T50" fmla="*/ 122 w 348"/>
                  <a:gd name="T51" fmla="*/ 10 h 233"/>
                  <a:gd name="T52" fmla="*/ 117 w 348"/>
                  <a:gd name="T53" fmla="*/ 10 h 233"/>
                  <a:gd name="T54" fmla="*/ 1 w 348"/>
                  <a:gd name="T55" fmla="*/ 1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8" h="233">
                    <a:moveTo>
                      <a:pt x="1" y="119"/>
                    </a:moveTo>
                    <a:cubicBezTo>
                      <a:pt x="0" y="129"/>
                      <a:pt x="0" y="178"/>
                      <a:pt x="1" y="233"/>
                    </a:cubicBezTo>
                    <a:cubicBezTo>
                      <a:pt x="47" y="233"/>
                      <a:pt x="47" y="233"/>
                      <a:pt x="47" y="233"/>
                    </a:cubicBezTo>
                    <a:cubicBezTo>
                      <a:pt x="46" y="181"/>
                      <a:pt x="45" y="139"/>
                      <a:pt x="47" y="141"/>
                    </a:cubicBezTo>
                    <a:cubicBezTo>
                      <a:pt x="49" y="144"/>
                      <a:pt x="51" y="146"/>
                      <a:pt x="52" y="148"/>
                    </a:cubicBezTo>
                    <a:cubicBezTo>
                      <a:pt x="52" y="148"/>
                      <a:pt x="52" y="148"/>
                      <a:pt x="52" y="148"/>
                    </a:cubicBezTo>
                    <a:cubicBezTo>
                      <a:pt x="70" y="233"/>
                      <a:pt x="70" y="233"/>
                      <a:pt x="70" y="233"/>
                    </a:cubicBezTo>
                    <a:cubicBezTo>
                      <a:pt x="279" y="233"/>
                      <a:pt x="279" y="233"/>
                      <a:pt x="279" y="233"/>
                    </a:cubicBezTo>
                    <a:cubicBezTo>
                      <a:pt x="290" y="153"/>
                      <a:pt x="290" y="153"/>
                      <a:pt x="290" y="153"/>
                    </a:cubicBezTo>
                    <a:cubicBezTo>
                      <a:pt x="290" y="153"/>
                      <a:pt x="291" y="152"/>
                      <a:pt x="291" y="152"/>
                    </a:cubicBezTo>
                    <a:cubicBezTo>
                      <a:pt x="293" y="148"/>
                      <a:pt x="295" y="144"/>
                      <a:pt x="297" y="141"/>
                    </a:cubicBezTo>
                    <a:cubicBezTo>
                      <a:pt x="299" y="137"/>
                      <a:pt x="300" y="181"/>
                      <a:pt x="300" y="233"/>
                    </a:cubicBezTo>
                    <a:cubicBezTo>
                      <a:pt x="345" y="233"/>
                      <a:pt x="345" y="233"/>
                      <a:pt x="345" y="233"/>
                    </a:cubicBezTo>
                    <a:cubicBezTo>
                      <a:pt x="348" y="167"/>
                      <a:pt x="347" y="102"/>
                      <a:pt x="340" y="82"/>
                    </a:cubicBezTo>
                    <a:cubicBezTo>
                      <a:pt x="336" y="68"/>
                      <a:pt x="286" y="0"/>
                      <a:pt x="233" y="10"/>
                    </a:cubicBezTo>
                    <a:cubicBezTo>
                      <a:pt x="233" y="10"/>
                      <a:pt x="230" y="12"/>
                      <a:pt x="225" y="15"/>
                    </a:cubicBezTo>
                    <a:cubicBezTo>
                      <a:pt x="198" y="177"/>
                      <a:pt x="198" y="177"/>
                      <a:pt x="198" y="177"/>
                    </a:cubicBezTo>
                    <a:cubicBezTo>
                      <a:pt x="188" y="57"/>
                      <a:pt x="188" y="57"/>
                      <a:pt x="188" y="57"/>
                    </a:cubicBezTo>
                    <a:cubicBezTo>
                      <a:pt x="191" y="44"/>
                      <a:pt x="191" y="44"/>
                      <a:pt x="191" y="44"/>
                    </a:cubicBezTo>
                    <a:cubicBezTo>
                      <a:pt x="185" y="29"/>
                      <a:pt x="185" y="29"/>
                      <a:pt x="185" y="29"/>
                    </a:cubicBezTo>
                    <a:cubicBezTo>
                      <a:pt x="170" y="29"/>
                      <a:pt x="170" y="29"/>
                      <a:pt x="170" y="29"/>
                    </a:cubicBezTo>
                    <a:cubicBezTo>
                      <a:pt x="164" y="44"/>
                      <a:pt x="164" y="44"/>
                      <a:pt x="164" y="44"/>
                    </a:cubicBezTo>
                    <a:cubicBezTo>
                      <a:pt x="167" y="55"/>
                      <a:pt x="167" y="55"/>
                      <a:pt x="167" y="55"/>
                    </a:cubicBezTo>
                    <a:cubicBezTo>
                      <a:pt x="156" y="168"/>
                      <a:pt x="156" y="168"/>
                      <a:pt x="156" y="168"/>
                    </a:cubicBezTo>
                    <a:cubicBezTo>
                      <a:pt x="155" y="175"/>
                      <a:pt x="155" y="175"/>
                      <a:pt x="155" y="175"/>
                    </a:cubicBezTo>
                    <a:cubicBezTo>
                      <a:pt x="122" y="10"/>
                      <a:pt x="122" y="10"/>
                      <a:pt x="122" y="10"/>
                    </a:cubicBezTo>
                    <a:cubicBezTo>
                      <a:pt x="120" y="10"/>
                      <a:pt x="119" y="10"/>
                      <a:pt x="117" y="10"/>
                    </a:cubicBezTo>
                    <a:cubicBezTo>
                      <a:pt x="63" y="20"/>
                      <a:pt x="4" y="54"/>
                      <a:pt x="1"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sp>
            <p:nvSpPr>
              <p:cNvPr id="59" name="Freeform 16"/>
              <p:cNvSpPr>
                <a:spLocks/>
              </p:cNvSpPr>
              <p:nvPr/>
            </p:nvSpPr>
            <p:spPr bwMode="auto">
              <a:xfrm>
                <a:off x="4473576" y="1663700"/>
                <a:ext cx="485775" cy="477838"/>
              </a:xfrm>
              <a:custGeom>
                <a:avLst/>
                <a:gdLst>
                  <a:gd name="T0" fmla="*/ 0 w 279"/>
                  <a:gd name="T1" fmla="*/ 237 h 274"/>
                  <a:gd name="T2" fmla="*/ 52 w 279"/>
                  <a:gd name="T3" fmla="*/ 255 h 274"/>
                  <a:gd name="T4" fmla="*/ 80 w 279"/>
                  <a:gd name="T5" fmla="*/ 244 h 274"/>
                  <a:gd name="T6" fmla="*/ 70 w 279"/>
                  <a:gd name="T7" fmla="*/ 170 h 274"/>
                  <a:gd name="T8" fmla="*/ 136 w 279"/>
                  <a:gd name="T9" fmla="*/ 253 h 274"/>
                  <a:gd name="T10" fmla="*/ 204 w 279"/>
                  <a:gd name="T11" fmla="*/ 160 h 274"/>
                  <a:gd name="T12" fmla="*/ 198 w 279"/>
                  <a:gd name="T13" fmla="*/ 244 h 274"/>
                  <a:gd name="T14" fmla="*/ 226 w 279"/>
                  <a:gd name="T15" fmla="*/ 255 h 274"/>
                  <a:gd name="T16" fmla="*/ 279 w 279"/>
                  <a:gd name="T17" fmla="*/ 237 h 274"/>
                  <a:gd name="T18" fmla="*/ 246 w 279"/>
                  <a:gd name="T19" fmla="*/ 178 h 274"/>
                  <a:gd name="T20" fmla="*/ 229 w 279"/>
                  <a:gd name="T21" fmla="*/ 62 h 274"/>
                  <a:gd name="T22" fmla="*/ 137 w 279"/>
                  <a:gd name="T23" fmla="*/ 13 h 274"/>
                  <a:gd name="T24" fmla="*/ 135 w 279"/>
                  <a:gd name="T25" fmla="*/ 13 h 274"/>
                  <a:gd name="T26" fmla="*/ 154 w 279"/>
                  <a:gd name="T27" fmla="*/ 5 h 274"/>
                  <a:gd name="T28" fmla="*/ 63 w 279"/>
                  <a:gd name="T29" fmla="*/ 41 h 274"/>
                  <a:gd name="T30" fmla="*/ 58 w 279"/>
                  <a:gd name="T31" fmla="*/ 44 h 274"/>
                  <a:gd name="T32" fmla="*/ 60 w 279"/>
                  <a:gd name="T33" fmla="*/ 44 h 274"/>
                  <a:gd name="T34" fmla="*/ 49 w 279"/>
                  <a:gd name="T35" fmla="*/ 62 h 274"/>
                  <a:gd name="T36" fmla="*/ 41 w 279"/>
                  <a:gd name="T37" fmla="*/ 182 h 274"/>
                  <a:gd name="T38" fmla="*/ 0 w 279"/>
                  <a:gd name="T39" fmla="*/ 23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274">
                    <a:moveTo>
                      <a:pt x="0" y="237"/>
                    </a:moveTo>
                    <a:cubicBezTo>
                      <a:pt x="0" y="237"/>
                      <a:pt x="8" y="274"/>
                      <a:pt x="52" y="255"/>
                    </a:cubicBezTo>
                    <a:cubicBezTo>
                      <a:pt x="74" y="246"/>
                      <a:pt x="80" y="244"/>
                      <a:pt x="80" y="244"/>
                    </a:cubicBezTo>
                    <a:cubicBezTo>
                      <a:pt x="80" y="244"/>
                      <a:pt x="72" y="211"/>
                      <a:pt x="70" y="170"/>
                    </a:cubicBezTo>
                    <a:cubicBezTo>
                      <a:pt x="82" y="215"/>
                      <a:pt x="105" y="252"/>
                      <a:pt x="136" y="253"/>
                    </a:cubicBezTo>
                    <a:cubicBezTo>
                      <a:pt x="172" y="255"/>
                      <a:pt x="197" y="213"/>
                      <a:pt x="204" y="160"/>
                    </a:cubicBezTo>
                    <a:cubicBezTo>
                      <a:pt x="207" y="206"/>
                      <a:pt x="198" y="244"/>
                      <a:pt x="198" y="244"/>
                    </a:cubicBezTo>
                    <a:cubicBezTo>
                      <a:pt x="198" y="244"/>
                      <a:pt x="204" y="246"/>
                      <a:pt x="226" y="255"/>
                    </a:cubicBezTo>
                    <a:cubicBezTo>
                      <a:pt x="270" y="274"/>
                      <a:pt x="279" y="237"/>
                      <a:pt x="279" y="237"/>
                    </a:cubicBezTo>
                    <a:cubicBezTo>
                      <a:pt x="279" y="237"/>
                      <a:pt x="233" y="247"/>
                      <a:pt x="246" y="178"/>
                    </a:cubicBezTo>
                    <a:cubicBezTo>
                      <a:pt x="251" y="146"/>
                      <a:pt x="252" y="114"/>
                      <a:pt x="229" y="62"/>
                    </a:cubicBezTo>
                    <a:cubicBezTo>
                      <a:pt x="208" y="16"/>
                      <a:pt x="164" y="11"/>
                      <a:pt x="137" y="13"/>
                    </a:cubicBezTo>
                    <a:cubicBezTo>
                      <a:pt x="137" y="13"/>
                      <a:pt x="136" y="13"/>
                      <a:pt x="135" y="13"/>
                    </a:cubicBezTo>
                    <a:cubicBezTo>
                      <a:pt x="141" y="10"/>
                      <a:pt x="147" y="7"/>
                      <a:pt x="154" y="5"/>
                    </a:cubicBezTo>
                    <a:cubicBezTo>
                      <a:pt x="154" y="5"/>
                      <a:pt x="97" y="0"/>
                      <a:pt x="63" y="41"/>
                    </a:cubicBezTo>
                    <a:cubicBezTo>
                      <a:pt x="61" y="42"/>
                      <a:pt x="59" y="43"/>
                      <a:pt x="58" y="44"/>
                    </a:cubicBezTo>
                    <a:cubicBezTo>
                      <a:pt x="58" y="44"/>
                      <a:pt x="59" y="44"/>
                      <a:pt x="60" y="44"/>
                    </a:cubicBezTo>
                    <a:cubicBezTo>
                      <a:pt x="56" y="49"/>
                      <a:pt x="52" y="55"/>
                      <a:pt x="49" y="62"/>
                    </a:cubicBezTo>
                    <a:cubicBezTo>
                      <a:pt x="25" y="114"/>
                      <a:pt x="35" y="149"/>
                      <a:pt x="41" y="182"/>
                    </a:cubicBezTo>
                    <a:cubicBezTo>
                      <a:pt x="53" y="251"/>
                      <a:pt x="0" y="237"/>
                      <a:pt x="0" y="2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grpSp>
        <p:grpSp>
          <p:nvGrpSpPr>
            <p:cNvPr id="55" name="组合 7"/>
            <p:cNvGrpSpPr/>
            <p:nvPr/>
          </p:nvGrpSpPr>
          <p:grpSpPr>
            <a:xfrm>
              <a:off x="6901044" y="2213768"/>
              <a:ext cx="631825" cy="885825"/>
              <a:chOff x="8502651" y="2933700"/>
              <a:chExt cx="631825" cy="885825"/>
            </a:xfrm>
            <a:solidFill>
              <a:srgbClr val="D9D9D9"/>
            </a:solidFill>
          </p:grpSpPr>
          <p:sp>
            <p:nvSpPr>
              <p:cNvPr id="56" name="Freeform 52"/>
              <p:cNvSpPr>
                <a:spLocks/>
              </p:cNvSpPr>
              <p:nvPr/>
            </p:nvSpPr>
            <p:spPr bwMode="auto">
              <a:xfrm>
                <a:off x="8680451" y="2933700"/>
                <a:ext cx="276225" cy="377825"/>
              </a:xfrm>
              <a:custGeom>
                <a:avLst/>
                <a:gdLst>
                  <a:gd name="T0" fmla="*/ 6 w 158"/>
                  <a:gd name="T1" fmla="*/ 102 h 217"/>
                  <a:gd name="T2" fmla="*/ 0 w 158"/>
                  <a:gd name="T3" fmla="*/ 126 h 217"/>
                  <a:gd name="T4" fmla="*/ 6 w 158"/>
                  <a:gd name="T5" fmla="*/ 151 h 217"/>
                  <a:gd name="T6" fmla="*/ 10 w 158"/>
                  <a:gd name="T7" fmla="*/ 145 h 217"/>
                  <a:gd name="T8" fmla="*/ 80 w 158"/>
                  <a:gd name="T9" fmla="*/ 217 h 217"/>
                  <a:gd name="T10" fmla="*/ 147 w 158"/>
                  <a:gd name="T11" fmla="*/ 142 h 217"/>
                  <a:gd name="T12" fmla="*/ 152 w 158"/>
                  <a:gd name="T13" fmla="*/ 150 h 217"/>
                  <a:gd name="T14" fmla="*/ 158 w 158"/>
                  <a:gd name="T15" fmla="*/ 125 h 217"/>
                  <a:gd name="T16" fmla="*/ 152 w 158"/>
                  <a:gd name="T17" fmla="*/ 100 h 217"/>
                  <a:gd name="T18" fmla="*/ 150 w 158"/>
                  <a:gd name="T19" fmla="*/ 102 h 217"/>
                  <a:gd name="T20" fmla="*/ 149 w 158"/>
                  <a:gd name="T21" fmla="*/ 81 h 217"/>
                  <a:gd name="T22" fmla="*/ 91 w 158"/>
                  <a:gd name="T23" fmla="*/ 67 h 217"/>
                  <a:gd name="T24" fmla="*/ 100 w 158"/>
                  <a:gd name="T25" fmla="*/ 70 h 217"/>
                  <a:gd name="T26" fmla="*/ 156 w 158"/>
                  <a:gd name="T27" fmla="*/ 52 h 217"/>
                  <a:gd name="T28" fmla="*/ 27 w 158"/>
                  <a:gd name="T29" fmla="*/ 39 h 217"/>
                  <a:gd name="T30" fmla="*/ 2 w 158"/>
                  <a:gd name="T31" fmla="*/ 56 h 217"/>
                  <a:gd name="T32" fmla="*/ 19 w 158"/>
                  <a:gd name="T33" fmla="*/ 55 h 217"/>
                  <a:gd name="T34" fmla="*/ 8 w 158"/>
                  <a:gd name="T35" fmla="*/ 90 h 217"/>
                  <a:gd name="T36" fmla="*/ 7 w 158"/>
                  <a:gd name="T37" fmla="*/ 102 h 217"/>
                  <a:gd name="T38" fmla="*/ 6 w 158"/>
                  <a:gd name="T39" fmla="*/ 10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17">
                    <a:moveTo>
                      <a:pt x="6" y="102"/>
                    </a:moveTo>
                    <a:cubicBezTo>
                      <a:pt x="3" y="102"/>
                      <a:pt x="0" y="113"/>
                      <a:pt x="0" y="126"/>
                    </a:cubicBezTo>
                    <a:cubicBezTo>
                      <a:pt x="0" y="140"/>
                      <a:pt x="3" y="151"/>
                      <a:pt x="6" y="151"/>
                    </a:cubicBezTo>
                    <a:cubicBezTo>
                      <a:pt x="8" y="151"/>
                      <a:pt x="9" y="148"/>
                      <a:pt x="10" y="145"/>
                    </a:cubicBezTo>
                    <a:cubicBezTo>
                      <a:pt x="21" y="186"/>
                      <a:pt x="59" y="217"/>
                      <a:pt x="80" y="217"/>
                    </a:cubicBezTo>
                    <a:cubicBezTo>
                      <a:pt x="106" y="217"/>
                      <a:pt x="142" y="188"/>
                      <a:pt x="147" y="142"/>
                    </a:cubicBezTo>
                    <a:cubicBezTo>
                      <a:pt x="148" y="147"/>
                      <a:pt x="150" y="150"/>
                      <a:pt x="152" y="150"/>
                    </a:cubicBezTo>
                    <a:cubicBezTo>
                      <a:pt x="155" y="150"/>
                      <a:pt x="158" y="139"/>
                      <a:pt x="158" y="125"/>
                    </a:cubicBezTo>
                    <a:cubicBezTo>
                      <a:pt x="158" y="111"/>
                      <a:pt x="155" y="100"/>
                      <a:pt x="152" y="100"/>
                    </a:cubicBezTo>
                    <a:cubicBezTo>
                      <a:pt x="151" y="100"/>
                      <a:pt x="150" y="101"/>
                      <a:pt x="150" y="102"/>
                    </a:cubicBezTo>
                    <a:cubicBezTo>
                      <a:pt x="150" y="95"/>
                      <a:pt x="150" y="89"/>
                      <a:pt x="149" y="81"/>
                    </a:cubicBezTo>
                    <a:cubicBezTo>
                      <a:pt x="137" y="90"/>
                      <a:pt x="115" y="78"/>
                      <a:pt x="91" y="67"/>
                    </a:cubicBezTo>
                    <a:cubicBezTo>
                      <a:pt x="94" y="68"/>
                      <a:pt x="97" y="69"/>
                      <a:pt x="100" y="70"/>
                    </a:cubicBezTo>
                    <a:cubicBezTo>
                      <a:pt x="140" y="90"/>
                      <a:pt x="156" y="52"/>
                      <a:pt x="156" y="52"/>
                    </a:cubicBezTo>
                    <a:cubicBezTo>
                      <a:pt x="156" y="52"/>
                      <a:pt x="106" y="0"/>
                      <a:pt x="27" y="39"/>
                    </a:cubicBezTo>
                    <a:cubicBezTo>
                      <a:pt x="20" y="43"/>
                      <a:pt x="11" y="52"/>
                      <a:pt x="2" y="56"/>
                    </a:cubicBezTo>
                    <a:cubicBezTo>
                      <a:pt x="2" y="56"/>
                      <a:pt x="9" y="55"/>
                      <a:pt x="19" y="55"/>
                    </a:cubicBezTo>
                    <a:cubicBezTo>
                      <a:pt x="11" y="60"/>
                      <a:pt x="6" y="71"/>
                      <a:pt x="8" y="90"/>
                    </a:cubicBezTo>
                    <a:cubicBezTo>
                      <a:pt x="7" y="93"/>
                      <a:pt x="7" y="98"/>
                      <a:pt x="7" y="102"/>
                    </a:cubicBezTo>
                    <a:cubicBezTo>
                      <a:pt x="6" y="102"/>
                      <a:pt x="6" y="102"/>
                      <a:pt x="6" y="1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sp>
            <p:nvSpPr>
              <p:cNvPr id="57" name="Freeform 53"/>
              <p:cNvSpPr>
                <a:spLocks noEditPoints="1"/>
              </p:cNvSpPr>
              <p:nvPr/>
            </p:nvSpPr>
            <p:spPr bwMode="auto">
              <a:xfrm>
                <a:off x="8502651" y="3295650"/>
                <a:ext cx="631825" cy="523875"/>
              </a:xfrm>
              <a:custGeom>
                <a:avLst/>
                <a:gdLst>
                  <a:gd name="T0" fmla="*/ 322 w 362"/>
                  <a:gd name="T1" fmla="*/ 195 h 300"/>
                  <a:gd name="T2" fmla="*/ 357 w 362"/>
                  <a:gd name="T3" fmla="*/ 63 h 300"/>
                  <a:gd name="T4" fmla="*/ 237 w 362"/>
                  <a:gd name="T5" fmla="*/ 7 h 300"/>
                  <a:gd name="T6" fmla="*/ 230 w 362"/>
                  <a:gd name="T7" fmla="*/ 11 h 300"/>
                  <a:gd name="T8" fmla="*/ 203 w 362"/>
                  <a:gd name="T9" fmla="*/ 124 h 300"/>
                  <a:gd name="T10" fmla="*/ 193 w 362"/>
                  <a:gd name="T11" fmla="*/ 40 h 300"/>
                  <a:gd name="T12" fmla="*/ 196 w 362"/>
                  <a:gd name="T13" fmla="*/ 31 h 300"/>
                  <a:gd name="T14" fmla="*/ 190 w 362"/>
                  <a:gd name="T15" fmla="*/ 21 h 300"/>
                  <a:gd name="T16" fmla="*/ 176 w 362"/>
                  <a:gd name="T17" fmla="*/ 21 h 300"/>
                  <a:gd name="T18" fmla="*/ 169 w 362"/>
                  <a:gd name="T19" fmla="*/ 31 h 300"/>
                  <a:gd name="T20" fmla="*/ 173 w 362"/>
                  <a:gd name="T21" fmla="*/ 39 h 300"/>
                  <a:gd name="T22" fmla="*/ 161 w 362"/>
                  <a:gd name="T23" fmla="*/ 118 h 300"/>
                  <a:gd name="T24" fmla="*/ 161 w 362"/>
                  <a:gd name="T25" fmla="*/ 123 h 300"/>
                  <a:gd name="T26" fmla="*/ 128 w 362"/>
                  <a:gd name="T27" fmla="*/ 7 h 300"/>
                  <a:gd name="T28" fmla="*/ 123 w 362"/>
                  <a:gd name="T29" fmla="*/ 7 h 300"/>
                  <a:gd name="T30" fmla="*/ 4 w 362"/>
                  <a:gd name="T31" fmla="*/ 67 h 300"/>
                  <a:gd name="T32" fmla="*/ 26 w 362"/>
                  <a:gd name="T33" fmla="*/ 221 h 300"/>
                  <a:gd name="T34" fmla="*/ 68 w 362"/>
                  <a:gd name="T35" fmla="*/ 218 h 300"/>
                  <a:gd name="T36" fmla="*/ 76 w 362"/>
                  <a:gd name="T37" fmla="*/ 300 h 300"/>
                  <a:gd name="T38" fmla="*/ 278 w 362"/>
                  <a:gd name="T39" fmla="*/ 300 h 300"/>
                  <a:gd name="T40" fmla="*/ 285 w 362"/>
                  <a:gd name="T41" fmla="*/ 235 h 300"/>
                  <a:gd name="T42" fmla="*/ 286 w 362"/>
                  <a:gd name="T43" fmla="*/ 215 h 300"/>
                  <a:gd name="T44" fmla="*/ 313 w 362"/>
                  <a:gd name="T45" fmla="*/ 221 h 300"/>
                  <a:gd name="T46" fmla="*/ 322 w 362"/>
                  <a:gd name="T47" fmla="*/ 195 h 300"/>
                  <a:gd name="T48" fmla="*/ 289 w 362"/>
                  <a:gd name="T49" fmla="*/ 98 h 300"/>
                  <a:gd name="T50" fmla="*/ 291 w 362"/>
                  <a:gd name="T51" fmla="*/ 101 h 300"/>
                  <a:gd name="T52" fmla="*/ 289 w 362"/>
                  <a:gd name="T53" fmla="*/ 98 h 300"/>
                  <a:gd name="T54" fmla="*/ 73 w 362"/>
                  <a:gd name="T55" fmla="*/ 157 h 300"/>
                  <a:gd name="T56" fmla="*/ 159 w 362"/>
                  <a:gd name="T57" fmla="*/ 149 h 300"/>
                  <a:gd name="T58" fmla="*/ 166 w 362"/>
                  <a:gd name="T59" fmla="*/ 149 h 300"/>
                  <a:gd name="T60" fmla="*/ 180 w 362"/>
                  <a:gd name="T61" fmla="*/ 148 h 300"/>
                  <a:gd name="T62" fmla="*/ 229 w 362"/>
                  <a:gd name="T63" fmla="*/ 146 h 300"/>
                  <a:gd name="T64" fmla="*/ 198 w 362"/>
                  <a:gd name="T65" fmla="*/ 151 h 300"/>
                  <a:gd name="T66" fmla="*/ 195 w 362"/>
                  <a:gd name="T67" fmla="*/ 151 h 300"/>
                  <a:gd name="T68" fmla="*/ 179 w 362"/>
                  <a:gd name="T69" fmla="*/ 154 h 300"/>
                  <a:gd name="T70" fmla="*/ 42 w 362"/>
                  <a:gd name="T71" fmla="*/ 174 h 300"/>
                  <a:gd name="T72" fmla="*/ 68 w 362"/>
                  <a:gd name="T73" fmla="*/ 160 h 300"/>
                  <a:gd name="T74" fmla="*/ 73 w 362"/>
                  <a:gd name="T75" fmla="*/ 157 h 300"/>
                  <a:gd name="T76" fmla="*/ 179 w 362"/>
                  <a:gd name="T77" fmla="*/ 187 h 300"/>
                  <a:gd name="T78" fmla="*/ 171 w 362"/>
                  <a:gd name="T79" fmla="*/ 188 h 300"/>
                  <a:gd name="T80" fmla="*/ 154 w 362"/>
                  <a:gd name="T81" fmla="*/ 190 h 300"/>
                  <a:gd name="T82" fmla="*/ 172 w 362"/>
                  <a:gd name="T83" fmla="*/ 183 h 300"/>
                  <a:gd name="T84" fmla="*/ 182 w 362"/>
                  <a:gd name="T85" fmla="*/ 179 h 300"/>
                  <a:gd name="T86" fmla="*/ 187 w 362"/>
                  <a:gd name="T87" fmla="*/ 177 h 300"/>
                  <a:gd name="T88" fmla="*/ 288 w 362"/>
                  <a:gd name="T89" fmla="*/ 165 h 300"/>
                  <a:gd name="T90" fmla="*/ 306 w 362"/>
                  <a:gd name="T91" fmla="*/ 163 h 300"/>
                  <a:gd name="T92" fmla="*/ 312 w 362"/>
                  <a:gd name="T93" fmla="*/ 169 h 300"/>
                  <a:gd name="T94" fmla="*/ 313 w 362"/>
                  <a:gd name="T95" fmla="*/ 171 h 300"/>
                  <a:gd name="T96" fmla="*/ 179 w 362"/>
                  <a:gd name="T97" fmla="*/ 1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300">
                    <a:moveTo>
                      <a:pt x="322" y="195"/>
                    </a:moveTo>
                    <a:cubicBezTo>
                      <a:pt x="341" y="148"/>
                      <a:pt x="362" y="94"/>
                      <a:pt x="357" y="63"/>
                    </a:cubicBezTo>
                    <a:cubicBezTo>
                      <a:pt x="356" y="43"/>
                      <a:pt x="289" y="0"/>
                      <a:pt x="237" y="7"/>
                    </a:cubicBezTo>
                    <a:cubicBezTo>
                      <a:pt x="237" y="7"/>
                      <a:pt x="235" y="9"/>
                      <a:pt x="230" y="11"/>
                    </a:cubicBezTo>
                    <a:cubicBezTo>
                      <a:pt x="203" y="124"/>
                      <a:pt x="203" y="124"/>
                      <a:pt x="203" y="124"/>
                    </a:cubicBezTo>
                    <a:cubicBezTo>
                      <a:pt x="193" y="40"/>
                      <a:pt x="193" y="40"/>
                      <a:pt x="193" y="40"/>
                    </a:cubicBezTo>
                    <a:cubicBezTo>
                      <a:pt x="196" y="31"/>
                      <a:pt x="196" y="31"/>
                      <a:pt x="196" y="31"/>
                    </a:cubicBezTo>
                    <a:cubicBezTo>
                      <a:pt x="190" y="21"/>
                      <a:pt x="190" y="21"/>
                      <a:pt x="190" y="21"/>
                    </a:cubicBezTo>
                    <a:cubicBezTo>
                      <a:pt x="176" y="21"/>
                      <a:pt x="176" y="21"/>
                      <a:pt x="176" y="21"/>
                    </a:cubicBezTo>
                    <a:cubicBezTo>
                      <a:pt x="169" y="31"/>
                      <a:pt x="169" y="31"/>
                      <a:pt x="169" y="31"/>
                    </a:cubicBezTo>
                    <a:cubicBezTo>
                      <a:pt x="173" y="39"/>
                      <a:pt x="173" y="39"/>
                      <a:pt x="173" y="39"/>
                    </a:cubicBezTo>
                    <a:cubicBezTo>
                      <a:pt x="161" y="118"/>
                      <a:pt x="161" y="118"/>
                      <a:pt x="161" y="118"/>
                    </a:cubicBezTo>
                    <a:cubicBezTo>
                      <a:pt x="161" y="123"/>
                      <a:pt x="161" y="123"/>
                      <a:pt x="161" y="123"/>
                    </a:cubicBezTo>
                    <a:cubicBezTo>
                      <a:pt x="128" y="7"/>
                      <a:pt x="128" y="7"/>
                      <a:pt x="128" y="7"/>
                    </a:cubicBezTo>
                    <a:cubicBezTo>
                      <a:pt x="127" y="7"/>
                      <a:pt x="125" y="7"/>
                      <a:pt x="123" y="7"/>
                    </a:cubicBezTo>
                    <a:cubicBezTo>
                      <a:pt x="71" y="14"/>
                      <a:pt x="5" y="32"/>
                      <a:pt x="4" y="67"/>
                    </a:cubicBezTo>
                    <a:cubicBezTo>
                      <a:pt x="0" y="83"/>
                      <a:pt x="18" y="183"/>
                      <a:pt x="26" y="221"/>
                    </a:cubicBezTo>
                    <a:cubicBezTo>
                      <a:pt x="35" y="226"/>
                      <a:pt x="54" y="222"/>
                      <a:pt x="68" y="218"/>
                    </a:cubicBezTo>
                    <a:cubicBezTo>
                      <a:pt x="72" y="260"/>
                      <a:pt x="75" y="292"/>
                      <a:pt x="76" y="300"/>
                    </a:cubicBezTo>
                    <a:cubicBezTo>
                      <a:pt x="278" y="300"/>
                      <a:pt x="278" y="300"/>
                      <a:pt x="278" y="300"/>
                    </a:cubicBezTo>
                    <a:cubicBezTo>
                      <a:pt x="279" y="293"/>
                      <a:pt x="282" y="269"/>
                      <a:pt x="285" y="235"/>
                    </a:cubicBezTo>
                    <a:cubicBezTo>
                      <a:pt x="286" y="215"/>
                      <a:pt x="286" y="215"/>
                      <a:pt x="286" y="215"/>
                    </a:cubicBezTo>
                    <a:cubicBezTo>
                      <a:pt x="313" y="221"/>
                      <a:pt x="313" y="221"/>
                      <a:pt x="313" y="221"/>
                    </a:cubicBezTo>
                    <a:lnTo>
                      <a:pt x="322" y="195"/>
                    </a:lnTo>
                    <a:close/>
                    <a:moveTo>
                      <a:pt x="289" y="98"/>
                    </a:moveTo>
                    <a:cubicBezTo>
                      <a:pt x="290" y="96"/>
                      <a:pt x="290" y="98"/>
                      <a:pt x="291" y="101"/>
                    </a:cubicBezTo>
                    <a:cubicBezTo>
                      <a:pt x="289" y="100"/>
                      <a:pt x="288" y="99"/>
                      <a:pt x="289" y="98"/>
                    </a:cubicBezTo>
                    <a:close/>
                    <a:moveTo>
                      <a:pt x="73" y="157"/>
                    </a:moveTo>
                    <a:cubicBezTo>
                      <a:pt x="159" y="149"/>
                      <a:pt x="159" y="149"/>
                      <a:pt x="159" y="149"/>
                    </a:cubicBezTo>
                    <a:cubicBezTo>
                      <a:pt x="166" y="149"/>
                      <a:pt x="166" y="149"/>
                      <a:pt x="166" y="149"/>
                    </a:cubicBezTo>
                    <a:cubicBezTo>
                      <a:pt x="180" y="148"/>
                      <a:pt x="180" y="148"/>
                      <a:pt x="180" y="148"/>
                    </a:cubicBezTo>
                    <a:cubicBezTo>
                      <a:pt x="229" y="146"/>
                      <a:pt x="229" y="146"/>
                      <a:pt x="229" y="146"/>
                    </a:cubicBezTo>
                    <a:cubicBezTo>
                      <a:pt x="198" y="151"/>
                      <a:pt x="198" y="151"/>
                      <a:pt x="198" y="151"/>
                    </a:cubicBezTo>
                    <a:cubicBezTo>
                      <a:pt x="195" y="151"/>
                      <a:pt x="195" y="151"/>
                      <a:pt x="195" y="151"/>
                    </a:cubicBezTo>
                    <a:cubicBezTo>
                      <a:pt x="179" y="154"/>
                      <a:pt x="179" y="154"/>
                      <a:pt x="179" y="154"/>
                    </a:cubicBezTo>
                    <a:cubicBezTo>
                      <a:pt x="42" y="174"/>
                      <a:pt x="42" y="174"/>
                      <a:pt x="42" y="174"/>
                    </a:cubicBezTo>
                    <a:cubicBezTo>
                      <a:pt x="68" y="160"/>
                      <a:pt x="68" y="160"/>
                      <a:pt x="68" y="160"/>
                    </a:cubicBezTo>
                    <a:lnTo>
                      <a:pt x="73" y="157"/>
                    </a:lnTo>
                    <a:close/>
                    <a:moveTo>
                      <a:pt x="179" y="187"/>
                    </a:moveTo>
                    <a:cubicBezTo>
                      <a:pt x="171" y="188"/>
                      <a:pt x="171" y="188"/>
                      <a:pt x="171" y="188"/>
                    </a:cubicBezTo>
                    <a:cubicBezTo>
                      <a:pt x="154" y="190"/>
                      <a:pt x="154" y="190"/>
                      <a:pt x="154" y="190"/>
                    </a:cubicBezTo>
                    <a:cubicBezTo>
                      <a:pt x="172" y="183"/>
                      <a:pt x="172" y="183"/>
                      <a:pt x="172" y="183"/>
                    </a:cubicBezTo>
                    <a:cubicBezTo>
                      <a:pt x="182" y="179"/>
                      <a:pt x="182" y="179"/>
                      <a:pt x="182" y="179"/>
                    </a:cubicBezTo>
                    <a:cubicBezTo>
                      <a:pt x="187" y="177"/>
                      <a:pt x="187" y="177"/>
                      <a:pt x="187" y="177"/>
                    </a:cubicBezTo>
                    <a:cubicBezTo>
                      <a:pt x="288" y="165"/>
                      <a:pt x="288" y="165"/>
                      <a:pt x="288" y="165"/>
                    </a:cubicBezTo>
                    <a:cubicBezTo>
                      <a:pt x="306" y="163"/>
                      <a:pt x="306" y="163"/>
                      <a:pt x="306" y="163"/>
                    </a:cubicBezTo>
                    <a:cubicBezTo>
                      <a:pt x="312" y="169"/>
                      <a:pt x="312" y="169"/>
                      <a:pt x="312" y="169"/>
                    </a:cubicBezTo>
                    <a:cubicBezTo>
                      <a:pt x="313" y="171"/>
                      <a:pt x="313" y="171"/>
                      <a:pt x="313" y="171"/>
                    </a:cubicBezTo>
                    <a:lnTo>
                      <a:pt x="179"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1500"/>
                  </a:lnSpc>
                  <a:spcBef>
                    <a:spcPct val="0"/>
                  </a:spcBef>
                  <a:spcAft>
                    <a:spcPct val="0"/>
                  </a:spcAft>
                </a:pPr>
                <a:endParaRPr lang="en-US" sz="1200">
                  <a:ea typeface="微软雅黑" panose="020B0503020204020204" pitchFamily="34" charset="-122"/>
                </a:endParaRPr>
              </a:p>
            </p:txBody>
          </p:sp>
        </p:grpSp>
      </p:grpSp>
      <p:sp>
        <p:nvSpPr>
          <p:cNvPr id="40"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39</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37" r="458" b="778"/>
          <a:stretch/>
        </p:blipFill>
        <p:spPr>
          <a:xfrm>
            <a:off x="0" y="-1"/>
            <a:ext cx="12272194" cy="6858001"/>
          </a:xfrm>
        </p:spPr>
      </p:pic>
    </p:spTree>
    <p:extLst>
      <p:ext uri="{BB962C8B-B14F-4D97-AF65-F5344CB8AC3E}">
        <p14:creationId xmlns:p14="http://schemas.microsoft.com/office/powerpoint/2010/main" val="1942411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a:extLst>
              <a:ext uri="{28A0092B-C50C-407E-A947-70E740481C1C}">
                <a14:useLocalDpi xmlns:a14="http://schemas.microsoft.com/office/drawing/2010/main" val="0"/>
              </a:ext>
            </a:extLst>
          </a:blip>
          <a:srcRect t="646" r="303" b="587"/>
          <a:stretch/>
        </p:blipFill>
        <p:spPr>
          <a:xfrm>
            <a:off x="0" y="24938"/>
            <a:ext cx="12192000" cy="6820711"/>
          </a:xfrm>
        </p:spPr>
      </p:pic>
    </p:spTree>
    <p:extLst>
      <p:ext uri="{BB962C8B-B14F-4D97-AF65-F5344CB8AC3E}">
        <p14:creationId xmlns:p14="http://schemas.microsoft.com/office/powerpoint/2010/main" val="3804411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75" b="587"/>
          <a:stretch/>
        </p:blipFill>
        <p:spPr>
          <a:xfrm>
            <a:off x="0" y="0"/>
            <a:ext cx="12192000" cy="6845452"/>
          </a:xfrm>
        </p:spPr>
      </p:pic>
    </p:spTree>
    <p:extLst>
      <p:ext uri="{BB962C8B-B14F-4D97-AF65-F5344CB8AC3E}">
        <p14:creationId xmlns:p14="http://schemas.microsoft.com/office/powerpoint/2010/main" val="4056908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l="1317"/>
          <a:stretch/>
        </p:blipFill>
        <p:spPr>
          <a:xfrm>
            <a:off x="4678516" y="513367"/>
            <a:ext cx="4842545" cy="6293486"/>
          </a:xfrm>
          <a:prstGeom prst="rect">
            <a:avLst/>
          </a:prstGeom>
        </p:spPr>
      </p:pic>
      <p:sp>
        <p:nvSpPr>
          <p:cNvPr id="30" name="矩形 29"/>
          <p:cNvSpPr/>
          <p:nvPr/>
        </p:nvSpPr>
        <p:spPr bwMode="auto">
          <a:xfrm>
            <a:off x="381000" y="2613025"/>
            <a:ext cx="3797300" cy="83185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請將學生「</a:t>
            </a:r>
            <a:r>
              <a:rPr lang="en-US" altLang="zh-TW" sz="1600" dirty="0" smtClean="0">
                <a:solidFill>
                  <a:srgbClr val="0070C0"/>
                </a:solidFill>
                <a:latin typeface="微軟正黑體" pitchFamily="34" charset="-120"/>
                <a:ea typeface="微軟正黑體" pitchFamily="34" charset="-120"/>
              </a:rPr>
              <a:t>110</a:t>
            </a:r>
            <a:r>
              <a:rPr lang="zh-TW" altLang="zh-TW" sz="1600" dirty="0" smtClean="0">
                <a:solidFill>
                  <a:srgbClr val="0070C0"/>
                </a:solidFill>
                <a:latin typeface="微軟正黑體" pitchFamily="34" charset="-120"/>
                <a:ea typeface="微軟正黑體" pitchFamily="34" charset="-120"/>
              </a:rPr>
              <a:t>學年</a:t>
            </a:r>
            <a:r>
              <a:rPr lang="zh-TW" altLang="zh-TW" sz="1600" dirty="0">
                <a:solidFill>
                  <a:srgbClr val="0070C0"/>
                </a:solidFill>
                <a:latin typeface="微軟正黑體" pitchFamily="34" charset="-120"/>
                <a:ea typeface="微軟正黑體" pitchFamily="34" charset="-120"/>
              </a:rPr>
              <a:t>度五專入學專用</a:t>
            </a:r>
            <a:r>
              <a:rPr lang="zh-TW" altLang="en-US" sz="1600" dirty="0">
                <a:solidFill>
                  <a:srgbClr val="0070C0"/>
                </a:solidFill>
                <a:latin typeface="微軟正黑體" pitchFamily="34" charset="-120"/>
                <a:ea typeface="微軟正黑體" pitchFamily="34" charset="-120"/>
              </a:rPr>
              <a:t>優先</a:t>
            </a:r>
            <a:r>
              <a:rPr lang="zh-TW" altLang="zh-TW" sz="1600" dirty="0">
                <a:solidFill>
                  <a:srgbClr val="0070C0"/>
                </a:solidFill>
                <a:latin typeface="微軟正黑體" pitchFamily="34" charset="-120"/>
                <a:ea typeface="微軟正黑體" pitchFamily="34" charset="-120"/>
              </a:rPr>
              <a:t>免試入學超額比序項目積分證明單</a:t>
            </a:r>
            <a:r>
              <a:rPr lang="zh-TW" altLang="en-US" sz="1600" dirty="0">
                <a:solidFill>
                  <a:srgbClr val="0070C0"/>
                </a:solidFill>
                <a:latin typeface="微軟正黑體" pitchFamily="34" charset="-120"/>
                <a:ea typeface="微軟正黑體" pitchFamily="34" charset="-120"/>
              </a:rPr>
              <a:t>」中，</a:t>
            </a:r>
            <a:r>
              <a:rPr lang="en-US" altLang="zh-TW" sz="1600" dirty="0">
                <a:solidFill>
                  <a:srgbClr val="0070C0"/>
                </a:solidFill>
                <a:latin typeface="微軟正黑體" pitchFamily="34" charset="-120"/>
                <a:ea typeface="微軟正黑體" pitchFamily="34" charset="-120"/>
              </a:rPr>
              <a:t/>
            </a:r>
            <a:br>
              <a:rPr lang="en-US" altLang="zh-TW" sz="1600" dirty="0">
                <a:solidFill>
                  <a:srgbClr val="0070C0"/>
                </a:solidFill>
                <a:latin typeface="微軟正黑體" pitchFamily="34" charset="-120"/>
                <a:ea typeface="微軟正黑體" pitchFamily="34" charset="-120"/>
              </a:rPr>
            </a:br>
            <a:r>
              <a:rPr lang="zh-TW" altLang="en-US" sz="1600" b="1" dirty="0">
                <a:solidFill>
                  <a:srgbClr val="C00000"/>
                </a:solidFill>
                <a:latin typeface="微軟正黑體" pitchFamily="34" charset="-120"/>
                <a:ea typeface="微軟正黑體" pitchFamily="34" charset="-120"/>
              </a:rPr>
              <a:t>已審核確認後之項目勾</a:t>
            </a:r>
            <a:r>
              <a:rPr lang="zh-TW" altLang="en-US" sz="1600" b="1" dirty="0" smtClean="0">
                <a:solidFill>
                  <a:srgbClr val="C00000"/>
                </a:solidFill>
                <a:latin typeface="微軟正黑體" pitchFamily="34" charset="-120"/>
                <a:ea typeface="微軟正黑體" pitchFamily="34" charset="-120"/>
              </a:rPr>
              <a:t>選 </a:t>
            </a:r>
            <a:endParaRPr lang="zh-TW" altLang="en-US" sz="1600" b="1" dirty="0">
              <a:solidFill>
                <a:srgbClr val="C00000"/>
              </a:solidFill>
              <a:latin typeface="微軟正黑體" pitchFamily="34" charset="-120"/>
              <a:ea typeface="微軟正黑體" pitchFamily="34" charset="-120"/>
            </a:endParaRPr>
          </a:p>
        </p:txBody>
      </p:sp>
      <p:sp>
        <p:nvSpPr>
          <p:cNvPr id="34" name="矩形 33"/>
          <p:cNvSpPr/>
          <p:nvPr/>
        </p:nvSpPr>
        <p:spPr>
          <a:xfrm>
            <a:off x="4665663" y="3629026"/>
            <a:ext cx="2908299" cy="14412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5" name="矩形 34"/>
          <p:cNvSpPr/>
          <p:nvPr/>
        </p:nvSpPr>
        <p:spPr>
          <a:xfrm>
            <a:off x="4665508" y="3303588"/>
            <a:ext cx="2921000" cy="3254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36" name="矩形 35"/>
          <p:cNvSpPr/>
          <p:nvPr/>
        </p:nvSpPr>
        <p:spPr>
          <a:xfrm>
            <a:off x="4673600" y="6416067"/>
            <a:ext cx="4808538" cy="36353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74" name="矩形 73"/>
          <p:cNvSpPr/>
          <p:nvPr/>
        </p:nvSpPr>
        <p:spPr>
          <a:xfrm>
            <a:off x="8221054" y="903139"/>
            <a:ext cx="1261084" cy="3676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3" name="矩形 82"/>
          <p:cNvSpPr/>
          <p:nvPr/>
        </p:nvSpPr>
        <p:spPr>
          <a:xfrm>
            <a:off x="7615390" y="3309938"/>
            <a:ext cx="1846109" cy="176033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103" name="直線單箭頭接點 102"/>
          <p:cNvCxnSpPr>
            <a:stCxn id="34" idx="1"/>
            <a:endCxn id="86019" idx="3"/>
          </p:cNvCxnSpPr>
          <p:nvPr/>
        </p:nvCxnSpPr>
        <p:spPr>
          <a:xfrm flipH="1">
            <a:off x="4318000" y="4349652"/>
            <a:ext cx="347663" cy="1797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投影片編號版面配置區 1"/>
          <p:cNvSpPr txBox="1">
            <a:spLocks/>
          </p:cNvSpPr>
          <p:nvPr/>
        </p:nvSpPr>
        <p:spPr>
          <a:xfrm>
            <a:off x="7934325" y="6508750"/>
            <a:ext cx="1466850" cy="365125"/>
          </a:xfrm>
          <a:prstGeom prst="rect">
            <a:avLst/>
          </a:prstGeom>
        </p:spPr>
        <p:txBody>
          <a:bodyPr anchor="ctr"/>
          <a:lstStyle/>
          <a:p>
            <a:pPr algn="r" eaLnBrk="1" fontAlgn="auto" hangingPunct="1">
              <a:spcBef>
                <a:spcPts val="0"/>
              </a:spcBef>
              <a:spcAft>
                <a:spcPts val="0"/>
              </a:spcAft>
              <a:defRPr/>
            </a:pPr>
            <a:endParaRPr lang="zh-TW" altLang="en-US" sz="1200" dirty="0">
              <a:solidFill>
                <a:schemeClr val="tx1">
                  <a:tint val="75000"/>
                </a:schemeClr>
              </a:solidFill>
              <a:latin typeface="+mn-lt"/>
              <a:ea typeface="+mn-ea"/>
            </a:endParaRPr>
          </a:p>
        </p:txBody>
      </p:sp>
      <p:cxnSp>
        <p:nvCxnSpPr>
          <p:cNvPr id="84" name="直線單箭頭接點 83"/>
          <p:cNvCxnSpPr/>
          <p:nvPr/>
        </p:nvCxnSpPr>
        <p:spPr>
          <a:xfrm flipV="1">
            <a:off x="9482138" y="2946400"/>
            <a:ext cx="492125" cy="434226"/>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線單箭頭接點 87"/>
          <p:cNvCxnSpPr>
            <a:stCxn id="74" idx="3"/>
          </p:cNvCxnSpPr>
          <p:nvPr/>
        </p:nvCxnSpPr>
        <p:spPr>
          <a:xfrm flipV="1">
            <a:off x="9482138" y="727412"/>
            <a:ext cx="1028700" cy="359542"/>
          </a:xfrm>
          <a:prstGeom prst="straightConnector1">
            <a:avLst/>
          </a:prstGeom>
          <a:ln w="38100">
            <a:solidFill>
              <a:srgbClr val="0033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endCxn id="2" idx="3"/>
          </p:cNvCxnSpPr>
          <p:nvPr/>
        </p:nvCxnSpPr>
        <p:spPr>
          <a:xfrm flipH="1" flipV="1">
            <a:off x="3935413" y="2144713"/>
            <a:ext cx="730250" cy="1208087"/>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9" name="淘宝网Chenying0907出品 1"/>
          <p:cNvGrpSpPr>
            <a:grpSpLocks/>
          </p:cNvGrpSpPr>
          <p:nvPr/>
        </p:nvGrpSpPr>
        <p:grpSpPr bwMode="auto">
          <a:xfrm>
            <a:off x="122237" y="45843"/>
            <a:ext cx="1119188" cy="1035050"/>
            <a:chOff x="3392486" y="1165291"/>
            <a:chExt cx="5736833" cy="5045287"/>
          </a:xfrm>
        </p:grpSpPr>
        <p:pic>
          <p:nvPicPr>
            <p:cNvPr id="86054"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2486" y="4406005"/>
              <a:ext cx="5736833" cy="180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55" name="淘宝网Chenying0907出品 5619"/>
            <p:cNvSpPr>
              <a:spLocks/>
            </p:cNvSpPr>
            <p:nvPr/>
          </p:nvSpPr>
          <p:spPr bwMode="auto">
            <a:xfrm>
              <a:off x="4628132" y="2901027"/>
              <a:ext cx="621387" cy="2839449"/>
            </a:xfrm>
            <a:custGeom>
              <a:avLst/>
              <a:gdLst>
                <a:gd name="T0" fmla="*/ 604926 w 151"/>
                <a:gd name="T1" fmla="*/ 2839449 h 690"/>
                <a:gd name="T2" fmla="*/ 53497 w 151"/>
                <a:gd name="T3" fmla="*/ 1600791 h 690"/>
                <a:gd name="T4" fmla="*/ 0 w 151"/>
                <a:gd name="T5" fmla="*/ 0 h 690"/>
                <a:gd name="T6" fmla="*/ 621387 w 151"/>
                <a:gd name="T7" fmla="*/ 991750 h 690"/>
                <a:gd name="T8" fmla="*/ 604926 w 151"/>
                <a:gd name="T9" fmla="*/ 2839449 h 6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 h="690">
                  <a:moveTo>
                    <a:pt x="147" y="690"/>
                  </a:moveTo>
                  <a:lnTo>
                    <a:pt x="13" y="389"/>
                  </a:lnTo>
                  <a:lnTo>
                    <a:pt x="0" y="0"/>
                  </a:lnTo>
                  <a:lnTo>
                    <a:pt x="151" y="241"/>
                  </a:lnTo>
                  <a:lnTo>
                    <a:pt x="147" y="690"/>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2" name="淘宝网Chenying0907出品 5627"/>
            <p:cNvSpPr>
              <a:spLocks/>
            </p:cNvSpPr>
            <p:nvPr/>
          </p:nvSpPr>
          <p:spPr bwMode="auto">
            <a:xfrm>
              <a:off x="4479241" y="2068614"/>
              <a:ext cx="2329169" cy="868296"/>
            </a:xfrm>
            <a:custGeom>
              <a:avLst/>
              <a:gdLst>
                <a:gd name="T0" fmla="*/ 52 w 566"/>
                <a:gd name="T1" fmla="*/ 211 h 211"/>
                <a:gd name="T2" fmla="*/ 0 w 566"/>
                <a:gd name="T3" fmla="*/ 41 h 211"/>
                <a:gd name="T4" fmla="*/ 485 w 566"/>
                <a:gd name="T5" fmla="*/ 0 h 211"/>
                <a:gd name="T6" fmla="*/ 566 w 566"/>
                <a:gd name="T7" fmla="*/ 155 h 211"/>
                <a:gd name="T8" fmla="*/ 52 w 566"/>
                <a:gd name="T9" fmla="*/ 211 h 211"/>
              </a:gdLst>
              <a:ahLst/>
              <a:cxnLst>
                <a:cxn ang="0">
                  <a:pos x="T0" y="T1"/>
                </a:cxn>
                <a:cxn ang="0">
                  <a:pos x="T2" y="T3"/>
                </a:cxn>
                <a:cxn ang="0">
                  <a:pos x="T4" y="T5"/>
                </a:cxn>
                <a:cxn ang="0">
                  <a:pos x="T6" y="T7"/>
                </a:cxn>
                <a:cxn ang="0">
                  <a:pos x="T8" y="T9"/>
                </a:cxn>
              </a:cxnLst>
              <a:rect l="0" t="0" r="r" b="b"/>
              <a:pathLst>
                <a:path w="566" h="211">
                  <a:moveTo>
                    <a:pt x="52" y="211"/>
                  </a:moveTo>
                  <a:lnTo>
                    <a:pt x="0" y="41"/>
                  </a:lnTo>
                  <a:lnTo>
                    <a:pt x="485" y="0"/>
                  </a:lnTo>
                  <a:lnTo>
                    <a:pt x="566" y="155"/>
                  </a:lnTo>
                  <a:lnTo>
                    <a:pt x="52" y="21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43" name="淘宝网Chenying0907出品 5631"/>
            <p:cNvSpPr>
              <a:spLocks/>
            </p:cNvSpPr>
            <p:nvPr/>
          </p:nvSpPr>
          <p:spPr bwMode="auto">
            <a:xfrm>
              <a:off x="6776641" y="2242559"/>
              <a:ext cx="2234521" cy="1304502"/>
            </a:xfrm>
            <a:custGeom>
              <a:avLst/>
              <a:gdLst>
                <a:gd name="T0" fmla="*/ 0 w 543"/>
                <a:gd name="T1" fmla="*/ 109 h 317"/>
                <a:gd name="T2" fmla="*/ 230 w 543"/>
                <a:gd name="T3" fmla="*/ 0 h 317"/>
                <a:gd name="T4" fmla="*/ 543 w 543"/>
                <a:gd name="T5" fmla="*/ 182 h 317"/>
                <a:gd name="T6" fmla="*/ 264 w 543"/>
                <a:gd name="T7" fmla="*/ 317 h 317"/>
                <a:gd name="T8" fmla="*/ 0 w 543"/>
                <a:gd name="T9" fmla="*/ 109 h 317"/>
              </a:gdLst>
              <a:ahLst/>
              <a:cxnLst>
                <a:cxn ang="0">
                  <a:pos x="T0" y="T1"/>
                </a:cxn>
                <a:cxn ang="0">
                  <a:pos x="T2" y="T3"/>
                </a:cxn>
                <a:cxn ang="0">
                  <a:pos x="T4" y="T5"/>
                </a:cxn>
                <a:cxn ang="0">
                  <a:pos x="T6" y="T7"/>
                </a:cxn>
                <a:cxn ang="0">
                  <a:pos x="T8" y="T9"/>
                </a:cxn>
              </a:cxnLst>
              <a:rect l="0" t="0" r="r" b="b"/>
              <a:pathLst>
                <a:path w="543" h="317">
                  <a:moveTo>
                    <a:pt x="0" y="109"/>
                  </a:moveTo>
                  <a:lnTo>
                    <a:pt x="230" y="0"/>
                  </a:lnTo>
                  <a:lnTo>
                    <a:pt x="543" y="182"/>
                  </a:lnTo>
                  <a:lnTo>
                    <a:pt x="264" y="317"/>
                  </a:lnTo>
                  <a:lnTo>
                    <a:pt x="0" y="109"/>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44" name="淘宝网Chenying0907出品 5619"/>
            <p:cNvSpPr>
              <a:spLocks/>
            </p:cNvSpPr>
            <p:nvPr/>
          </p:nvSpPr>
          <p:spPr bwMode="auto">
            <a:xfrm>
              <a:off x="4645638" y="2960546"/>
              <a:ext cx="618438" cy="2839911"/>
            </a:xfrm>
            <a:custGeom>
              <a:avLst/>
              <a:gdLst>
                <a:gd name="T0" fmla="*/ 147 w 151"/>
                <a:gd name="T1" fmla="*/ 690 h 690"/>
                <a:gd name="T2" fmla="*/ 13 w 151"/>
                <a:gd name="T3" fmla="*/ 389 h 690"/>
                <a:gd name="T4" fmla="*/ 0 w 151"/>
                <a:gd name="T5" fmla="*/ 0 h 690"/>
                <a:gd name="T6" fmla="*/ 151 w 151"/>
                <a:gd name="T7" fmla="*/ 241 h 690"/>
                <a:gd name="T8" fmla="*/ 147 w 151"/>
                <a:gd name="T9" fmla="*/ 690 h 690"/>
              </a:gdLst>
              <a:ahLst/>
              <a:cxnLst>
                <a:cxn ang="0">
                  <a:pos x="T0" y="T1"/>
                </a:cxn>
                <a:cxn ang="0">
                  <a:pos x="T2" y="T3"/>
                </a:cxn>
                <a:cxn ang="0">
                  <a:pos x="T4" y="T5"/>
                </a:cxn>
                <a:cxn ang="0">
                  <a:pos x="T6" y="T7"/>
                </a:cxn>
                <a:cxn ang="0">
                  <a:pos x="T8" y="T9"/>
                </a:cxn>
              </a:cxnLst>
              <a:rect l="0" t="0" r="r" b="b"/>
              <a:pathLst>
                <a:path w="151" h="690">
                  <a:moveTo>
                    <a:pt x="147" y="690"/>
                  </a:moveTo>
                  <a:lnTo>
                    <a:pt x="13" y="389"/>
                  </a:lnTo>
                  <a:lnTo>
                    <a:pt x="0" y="0"/>
                  </a:lnTo>
                  <a:lnTo>
                    <a:pt x="151" y="241"/>
                  </a:lnTo>
                  <a:lnTo>
                    <a:pt x="147" y="690"/>
                  </a:lnTo>
                  <a:close/>
                </a:path>
              </a:pathLst>
            </a:custGeom>
            <a:gradFill flip="none" rotWithShape="1">
              <a:gsLst>
                <a:gs pos="92000">
                  <a:schemeClr val="bg1">
                    <a:lumMod val="65000"/>
                    <a:alpha val="50000"/>
                  </a:schemeClr>
                </a:gs>
                <a:gs pos="40000">
                  <a:schemeClr val="bg1">
                    <a:alpha val="0"/>
                  </a:schemeClr>
                </a:gs>
                <a:gs pos="8000">
                  <a:schemeClr val="bg1">
                    <a:lumMod val="65000"/>
                    <a:alpha val="50000"/>
                  </a:schemeClr>
                </a:gs>
              </a:gsLst>
              <a:lin ang="0" scaled="0"/>
              <a:tileRect/>
            </a:gradFill>
            <a:ln>
              <a:noFill/>
            </a:ln>
          </p:spPr>
          <p:txBody>
            <a:bodyPr/>
            <a:lstStyle/>
            <a:p>
              <a:pPr eaLnBrk="1" fontAlgn="auto" hangingPunct="1">
                <a:spcBef>
                  <a:spcPts val="0"/>
                </a:spcBef>
                <a:spcAft>
                  <a:spcPts val="0"/>
                </a:spcAft>
                <a:defRPr/>
              </a:pPr>
              <a:endParaRPr lang="zh-CN" altLang="en-US">
                <a:latin typeface="+mn-lt"/>
                <a:ea typeface="+mn-ea"/>
              </a:endParaRPr>
            </a:p>
          </p:txBody>
        </p:sp>
        <p:sp>
          <p:nvSpPr>
            <p:cNvPr id="45" name="淘宝网Chenying0907出品 5623"/>
            <p:cNvSpPr>
              <a:spLocks/>
            </p:cNvSpPr>
            <p:nvPr/>
          </p:nvSpPr>
          <p:spPr bwMode="auto">
            <a:xfrm>
              <a:off x="3536391" y="2622965"/>
              <a:ext cx="1757163" cy="1312730"/>
            </a:xfrm>
            <a:custGeom>
              <a:avLst/>
              <a:gdLst>
                <a:gd name="T0" fmla="*/ 178 w 178"/>
                <a:gd name="T1" fmla="*/ 131 h 132"/>
                <a:gd name="T2" fmla="*/ 119 w 178"/>
                <a:gd name="T3" fmla="*/ 30 h 132"/>
                <a:gd name="T4" fmla="*/ 0 w 178"/>
                <a:gd name="T5" fmla="*/ 0 h 132"/>
                <a:gd name="T6" fmla="*/ 31 w 178"/>
                <a:gd name="T7" fmla="*/ 98 h 132"/>
                <a:gd name="T8" fmla="*/ 177 w 178"/>
                <a:gd name="T9" fmla="*/ 131 h 132"/>
                <a:gd name="T10" fmla="*/ 178 w 178"/>
                <a:gd name="T11" fmla="*/ 132 h 132"/>
                <a:gd name="T12" fmla="*/ 178 w 178"/>
                <a:gd name="T13" fmla="*/ 131 h 132"/>
              </a:gdLst>
              <a:ahLst/>
              <a:cxnLst>
                <a:cxn ang="0">
                  <a:pos x="T0" y="T1"/>
                </a:cxn>
                <a:cxn ang="0">
                  <a:pos x="T2" y="T3"/>
                </a:cxn>
                <a:cxn ang="0">
                  <a:pos x="T4" y="T5"/>
                </a:cxn>
                <a:cxn ang="0">
                  <a:pos x="T6" y="T7"/>
                </a:cxn>
                <a:cxn ang="0">
                  <a:pos x="T8" y="T9"/>
                </a:cxn>
                <a:cxn ang="0">
                  <a:pos x="T10" y="T11"/>
                </a:cxn>
                <a:cxn ang="0">
                  <a:pos x="T12" y="T13"/>
                </a:cxn>
              </a:cxnLst>
              <a:rect l="0" t="0" r="r" b="b"/>
              <a:pathLst>
                <a:path w="178" h="132">
                  <a:moveTo>
                    <a:pt x="178" y="131"/>
                  </a:moveTo>
                  <a:cubicBezTo>
                    <a:pt x="119" y="30"/>
                    <a:pt x="119" y="30"/>
                    <a:pt x="119" y="30"/>
                  </a:cubicBezTo>
                  <a:cubicBezTo>
                    <a:pt x="0" y="0"/>
                    <a:pt x="0" y="0"/>
                    <a:pt x="0" y="0"/>
                  </a:cubicBezTo>
                  <a:cubicBezTo>
                    <a:pt x="31" y="98"/>
                    <a:pt x="31" y="98"/>
                    <a:pt x="31" y="98"/>
                  </a:cubicBezTo>
                  <a:cubicBezTo>
                    <a:pt x="31" y="98"/>
                    <a:pt x="176" y="130"/>
                    <a:pt x="177" y="131"/>
                  </a:cubicBezTo>
                  <a:cubicBezTo>
                    <a:pt x="178" y="131"/>
                    <a:pt x="178" y="132"/>
                    <a:pt x="178" y="132"/>
                  </a:cubicBezTo>
                  <a:lnTo>
                    <a:pt x="178" y="131"/>
                  </a:lnTo>
                  <a:close/>
                </a:path>
              </a:pathLst>
            </a:custGeom>
            <a:solidFill>
              <a:srgbClr val="FFFFFF"/>
            </a:solidFill>
            <a:ln>
              <a:noFill/>
            </a:ln>
            <a:scene3d>
              <a:camera prst="orthographicFront"/>
              <a:lightRig rig="threePt" dir="t"/>
            </a:scene3d>
            <a:sp3d>
              <a:bevelT w="12700" h="12700" prst="angle"/>
            </a:sp3d>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nvGrpSpPr>
            <p:cNvPr id="47" name="Group 5788"/>
            <p:cNvGrpSpPr>
              <a:grpSpLocks noChangeAspect="1"/>
            </p:cNvGrpSpPr>
            <p:nvPr/>
          </p:nvGrpSpPr>
          <p:grpSpPr bwMode="auto">
            <a:xfrm>
              <a:off x="4674924" y="3788296"/>
              <a:ext cx="571108" cy="1947511"/>
              <a:chOff x="2534" y="2472"/>
              <a:chExt cx="139" cy="474"/>
            </a:xfrm>
            <a:gradFill>
              <a:gsLst>
                <a:gs pos="100000">
                  <a:schemeClr val="bg1">
                    <a:alpha val="0"/>
                  </a:schemeClr>
                </a:gs>
                <a:gs pos="0">
                  <a:schemeClr val="bg1">
                    <a:lumMod val="65000"/>
                    <a:alpha val="32000"/>
                  </a:schemeClr>
                </a:gs>
              </a:gsLst>
              <a:lin ang="5400000" scaled="0"/>
            </a:gradFill>
          </p:grpSpPr>
          <p:sp>
            <p:nvSpPr>
              <p:cNvPr id="102" name="淘宝网Chenying0907出品 5789"/>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04" name="淘宝网Chenying0907出品 5790"/>
              <p:cNvSpPr>
                <a:spLocks/>
              </p:cNvSpPr>
              <p:nvPr/>
            </p:nvSpPr>
            <p:spPr bwMode="auto">
              <a:xfrm>
                <a:off x="2534" y="2472"/>
                <a:ext cx="139" cy="474"/>
              </a:xfrm>
              <a:custGeom>
                <a:avLst/>
                <a:gdLst>
                  <a:gd name="T0" fmla="*/ 0 w 139"/>
                  <a:gd name="T1" fmla="*/ 0 h 474"/>
                  <a:gd name="T2" fmla="*/ 5 w 139"/>
                  <a:gd name="T3" fmla="*/ 175 h 474"/>
                  <a:gd name="T4" fmla="*/ 139 w 139"/>
                  <a:gd name="T5" fmla="*/ 474 h 474"/>
                  <a:gd name="T6" fmla="*/ 139 w 139"/>
                  <a:gd name="T7" fmla="*/ 29 h 474"/>
                  <a:gd name="T8" fmla="*/ 0 w 139"/>
                  <a:gd name="T9" fmla="*/ 0 h 474"/>
                </a:gdLst>
                <a:ahLst/>
                <a:cxnLst>
                  <a:cxn ang="0">
                    <a:pos x="T0" y="T1"/>
                  </a:cxn>
                  <a:cxn ang="0">
                    <a:pos x="T2" y="T3"/>
                  </a:cxn>
                  <a:cxn ang="0">
                    <a:pos x="T4" y="T5"/>
                  </a:cxn>
                  <a:cxn ang="0">
                    <a:pos x="T6" y="T7"/>
                  </a:cxn>
                  <a:cxn ang="0">
                    <a:pos x="T8" y="T9"/>
                  </a:cxn>
                </a:cxnLst>
                <a:rect l="0" t="0" r="r" b="b"/>
                <a:pathLst>
                  <a:path w="139" h="474">
                    <a:moveTo>
                      <a:pt x="0" y="0"/>
                    </a:moveTo>
                    <a:lnTo>
                      <a:pt x="5" y="175"/>
                    </a:lnTo>
                    <a:lnTo>
                      <a:pt x="139" y="474"/>
                    </a:lnTo>
                    <a:lnTo>
                      <a:pt x="139" y="2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nvGrpSpPr>
            <p:cNvPr id="48" name="Group 5638"/>
            <p:cNvGrpSpPr>
              <a:grpSpLocks noChangeAspect="1"/>
            </p:cNvGrpSpPr>
            <p:nvPr/>
          </p:nvGrpSpPr>
          <p:grpSpPr bwMode="auto">
            <a:xfrm>
              <a:off x="4702621" y="2696801"/>
              <a:ext cx="3176887" cy="1242773"/>
              <a:chOff x="3454" y="2010"/>
              <a:chExt cx="772" cy="302"/>
            </a:xfrm>
            <a:solidFill>
              <a:schemeClr val="bg1">
                <a:lumMod val="85000"/>
              </a:schemeClr>
            </a:solidFill>
          </p:grpSpPr>
          <p:sp>
            <p:nvSpPr>
              <p:cNvPr id="100" name="淘宝网Chenying0907出品 5639"/>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101" name="淘宝网Chenying0907出品 5640"/>
              <p:cNvSpPr>
                <a:spLocks/>
              </p:cNvSpPr>
              <p:nvPr/>
            </p:nvSpPr>
            <p:spPr bwMode="auto">
              <a:xfrm>
                <a:off x="3454" y="2010"/>
                <a:ext cx="772" cy="302"/>
              </a:xfrm>
              <a:custGeom>
                <a:avLst/>
                <a:gdLst>
                  <a:gd name="T0" fmla="*/ 510 w 772"/>
                  <a:gd name="T1" fmla="*/ 0 h 302"/>
                  <a:gd name="T2" fmla="*/ 0 w 772"/>
                  <a:gd name="T3" fmla="*/ 56 h 302"/>
                  <a:gd name="T4" fmla="*/ 141 w 772"/>
                  <a:gd name="T5" fmla="*/ 302 h 302"/>
                  <a:gd name="T6" fmla="*/ 772 w 772"/>
                  <a:gd name="T7" fmla="*/ 208 h 302"/>
                  <a:gd name="T8" fmla="*/ 510 w 772"/>
                  <a:gd name="T9" fmla="*/ 0 h 302"/>
                </a:gdLst>
                <a:ahLst/>
                <a:cxnLst>
                  <a:cxn ang="0">
                    <a:pos x="T0" y="T1"/>
                  </a:cxn>
                  <a:cxn ang="0">
                    <a:pos x="T2" y="T3"/>
                  </a:cxn>
                  <a:cxn ang="0">
                    <a:pos x="T4" y="T5"/>
                  </a:cxn>
                  <a:cxn ang="0">
                    <a:pos x="T6" y="T7"/>
                  </a:cxn>
                  <a:cxn ang="0">
                    <a:pos x="T8" y="T9"/>
                  </a:cxn>
                </a:cxnLst>
                <a:rect l="0" t="0" r="r" b="b"/>
                <a:pathLst>
                  <a:path w="772" h="302">
                    <a:moveTo>
                      <a:pt x="510" y="0"/>
                    </a:moveTo>
                    <a:lnTo>
                      <a:pt x="0" y="56"/>
                    </a:lnTo>
                    <a:lnTo>
                      <a:pt x="141" y="302"/>
                    </a:lnTo>
                    <a:lnTo>
                      <a:pt x="772" y="208"/>
                    </a:lnTo>
                    <a:lnTo>
                      <a:pt x="5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6068" name="淘宝网Chenying0907出品 10"/>
            <p:cNvGrpSpPr>
              <a:grpSpLocks/>
            </p:cNvGrpSpPr>
            <p:nvPr/>
          </p:nvGrpSpPr>
          <p:grpSpPr bwMode="auto">
            <a:xfrm>
              <a:off x="4585523" y="1271914"/>
              <a:ext cx="4353645" cy="3457512"/>
              <a:chOff x="4585524" y="1271913"/>
              <a:chExt cx="4353648" cy="3457509"/>
            </a:xfrm>
          </p:grpSpPr>
          <p:grpSp>
            <p:nvGrpSpPr>
              <p:cNvPr id="86081" name="淘宝网Chenying0907出品 17"/>
              <p:cNvGrpSpPr>
                <a:grpSpLocks/>
              </p:cNvGrpSpPr>
              <p:nvPr/>
            </p:nvGrpSpPr>
            <p:grpSpPr bwMode="auto">
              <a:xfrm>
                <a:off x="4585524" y="1778245"/>
                <a:ext cx="1411857" cy="2951177"/>
                <a:chOff x="4400552" y="1170243"/>
                <a:chExt cx="1411857" cy="2951180"/>
              </a:xfrm>
            </p:grpSpPr>
            <p:sp>
              <p:nvSpPr>
                <p:cNvPr id="86103" name="淘宝网Chenying0907出品 5702"/>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4" name="淘宝网Chenying0907出品 5704"/>
                <p:cNvSpPr>
                  <a:spLocks/>
                </p:cNvSpPr>
                <p:nvPr/>
              </p:nvSpPr>
              <p:spPr bwMode="auto">
                <a:xfrm>
                  <a:off x="4400552" y="1170243"/>
                  <a:ext cx="493713" cy="893763"/>
                </a:xfrm>
                <a:custGeom>
                  <a:avLst/>
                  <a:gdLst>
                    <a:gd name="T0" fmla="*/ 253277 w 10074"/>
                    <a:gd name="T1" fmla="*/ 892631 h 10261"/>
                    <a:gd name="T2" fmla="*/ 364232 w 10074"/>
                    <a:gd name="T3" fmla="*/ 846815 h 10261"/>
                    <a:gd name="T4" fmla="*/ 465925 w 10074"/>
                    <a:gd name="T5" fmla="*/ 800998 h 10261"/>
                    <a:gd name="T6" fmla="*/ 465925 w 10074"/>
                    <a:gd name="T7" fmla="*/ 636200 h 10261"/>
                    <a:gd name="T8" fmla="*/ 401234 w 10074"/>
                    <a:gd name="T9" fmla="*/ 489780 h 10261"/>
                    <a:gd name="T10" fmla="*/ 345756 w 10074"/>
                    <a:gd name="T11" fmla="*/ 398147 h 10261"/>
                    <a:gd name="T12" fmla="*/ 345756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7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5" name="淘宝网Chenying0907出品 5715"/>
                <p:cNvSpPr>
                  <a:spLocks/>
                </p:cNvSpPr>
                <p:nvPr/>
              </p:nvSpPr>
              <p:spPr bwMode="auto">
                <a:xfrm>
                  <a:off x="4476484" y="1752667"/>
                  <a:ext cx="1084263" cy="2273301"/>
                </a:xfrm>
                <a:custGeom>
                  <a:avLst/>
                  <a:gdLst>
                    <a:gd name="T0" fmla="*/ 973057 w 117"/>
                    <a:gd name="T1" fmla="*/ 2273301 h 248"/>
                    <a:gd name="T2" fmla="*/ 9267 w 117"/>
                    <a:gd name="T3" fmla="*/ 73332 h 248"/>
                    <a:gd name="T4" fmla="*/ 27802 w 117"/>
                    <a:gd name="T5" fmla="*/ 18333 h 248"/>
                    <a:gd name="T6" fmla="*/ 120474 w 117"/>
                    <a:gd name="T7" fmla="*/ 45833 h 248"/>
                    <a:gd name="T8" fmla="*/ 1084263 w 117"/>
                    <a:gd name="T9" fmla="*/ 2264134 h 248"/>
                    <a:gd name="T10" fmla="*/ 973057 w 117"/>
                    <a:gd name="T11" fmla="*/ 227330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6" name="淘宝网Chenying0907出品 5716"/>
                <p:cNvSpPr>
                  <a:spLocks/>
                </p:cNvSpPr>
                <p:nvPr/>
              </p:nvSpPr>
              <p:spPr bwMode="auto">
                <a:xfrm>
                  <a:off x="4713020" y="1641541"/>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E3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7" name="淘宝网Chenying0907出品 5717"/>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9" name="淘宝网Chenying0907出品 5703"/>
                <p:cNvSpPr>
                  <a:spLocks/>
                </p:cNvSpPr>
                <p:nvPr/>
              </p:nvSpPr>
              <p:spPr bwMode="auto">
                <a:xfrm>
                  <a:off x="4411844" y="1184082"/>
                  <a:ext cx="187162" cy="317263"/>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6082" name="淘宝网Chenying0907出品 18"/>
              <p:cNvGrpSpPr>
                <a:grpSpLocks/>
              </p:cNvGrpSpPr>
              <p:nvPr/>
            </p:nvGrpSpPr>
            <p:grpSpPr bwMode="auto">
              <a:xfrm rot="781172">
                <a:off x="5242049" y="1323326"/>
                <a:ext cx="1411857" cy="2951177"/>
                <a:chOff x="4400552" y="1170242"/>
                <a:chExt cx="1411857" cy="2951181"/>
              </a:xfrm>
            </p:grpSpPr>
            <p:sp>
              <p:nvSpPr>
                <p:cNvPr id="86097" name="淘宝网Chenying0907出品 5702"/>
                <p:cNvSpPr>
                  <a:spLocks/>
                </p:cNvSpPr>
                <p:nvPr/>
              </p:nvSpPr>
              <p:spPr bwMode="auto">
                <a:xfrm>
                  <a:off x="5450459" y="3873773"/>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8" name="淘宝网Chenying0907出品 5704"/>
                <p:cNvSpPr>
                  <a:spLocks/>
                </p:cNvSpPr>
                <p:nvPr/>
              </p:nvSpPr>
              <p:spPr bwMode="auto">
                <a:xfrm>
                  <a:off x="4400552" y="1170242"/>
                  <a:ext cx="493713" cy="893764"/>
                </a:xfrm>
                <a:custGeom>
                  <a:avLst/>
                  <a:gdLst>
                    <a:gd name="T0" fmla="*/ 253277 w 10074"/>
                    <a:gd name="T1" fmla="*/ 892632 h 10261"/>
                    <a:gd name="T2" fmla="*/ 364232 w 10074"/>
                    <a:gd name="T3" fmla="*/ 846815 h 10261"/>
                    <a:gd name="T4" fmla="*/ 465925 w 10074"/>
                    <a:gd name="T5" fmla="*/ 800999 h 10261"/>
                    <a:gd name="T6" fmla="*/ 465925 w 10074"/>
                    <a:gd name="T7" fmla="*/ 636200 h 10261"/>
                    <a:gd name="T8" fmla="*/ 401234 w 10074"/>
                    <a:gd name="T9" fmla="*/ 489780 h 10261"/>
                    <a:gd name="T10" fmla="*/ 345756 w 10074"/>
                    <a:gd name="T11" fmla="*/ 398148 h 10261"/>
                    <a:gd name="T12" fmla="*/ 345756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7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9" name="淘宝网Chenying0907出品 5715"/>
                <p:cNvSpPr>
                  <a:spLocks/>
                </p:cNvSpPr>
                <p:nvPr/>
              </p:nvSpPr>
              <p:spPr bwMode="auto">
                <a:xfrm>
                  <a:off x="4476483" y="1752666"/>
                  <a:ext cx="1084263" cy="2273302"/>
                </a:xfrm>
                <a:custGeom>
                  <a:avLst/>
                  <a:gdLst>
                    <a:gd name="T0" fmla="*/ 973057 w 117"/>
                    <a:gd name="T1" fmla="*/ 2273302 h 248"/>
                    <a:gd name="T2" fmla="*/ 9267 w 117"/>
                    <a:gd name="T3" fmla="*/ 73332 h 248"/>
                    <a:gd name="T4" fmla="*/ 27802 w 117"/>
                    <a:gd name="T5" fmla="*/ 18333 h 248"/>
                    <a:gd name="T6" fmla="*/ 120474 w 117"/>
                    <a:gd name="T7" fmla="*/ 45833 h 248"/>
                    <a:gd name="T8" fmla="*/ 1084263 w 117"/>
                    <a:gd name="T9" fmla="*/ 2264135 h 248"/>
                    <a:gd name="T10" fmla="*/ 973057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0" name="淘宝网Chenying0907出品 5716"/>
                <p:cNvSpPr>
                  <a:spLocks/>
                </p:cNvSpPr>
                <p:nvPr/>
              </p:nvSpPr>
              <p:spPr bwMode="auto">
                <a:xfrm>
                  <a:off x="4713021" y="1641541"/>
                  <a:ext cx="1055688" cy="2328865"/>
                </a:xfrm>
                <a:custGeom>
                  <a:avLst/>
                  <a:gdLst>
                    <a:gd name="T0" fmla="*/ 972344 w 114"/>
                    <a:gd name="T1" fmla="*/ 2328865 h 254"/>
                    <a:gd name="T2" fmla="*/ 0 w 114"/>
                    <a:gd name="T3" fmla="*/ 110025 h 254"/>
                    <a:gd name="T4" fmla="*/ 55563 w 114"/>
                    <a:gd name="T5" fmla="*/ 18338 h 254"/>
                    <a:gd name="T6" fmla="*/ 101865 w 114"/>
                    <a:gd name="T7" fmla="*/ 45844 h 254"/>
                    <a:gd name="T8" fmla="*/ 1055688 w 114"/>
                    <a:gd name="T9" fmla="*/ 2246346 h 254"/>
                    <a:gd name="T10" fmla="*/ 972344 w 114"/>
                    <a:gd name="T11" fmla="*/ 2328865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018B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101" name="淘宝网Chenying0907出品 5717"/>
                <p:cNvSpPr>
                  <a:spLocks/>
                </p:cNvSpPr>
                <p:nvPr/>
              </p:nvSpPr>
              <p:spPr bwMode="auto">
                <a:xfrm>
                  <a:off x="4597132" y="1733617"/>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01AC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0" name="淘宝网Chenying0907出品 5703"/>
                <p:cNvSpPr>
                  <a:spLocks/>
                </p:cNvSpPr>
                <p:nvPr/>
              </p:nvSpPr>
              <p:spPr bwMode="auto">
                <a:xfrm>
                  <a:off x="4407012" y="1185837"/>
                  <a:ext cx="187162" cy="309527"/>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6083" name="淘宝网Chenying0907出品 19"/>
              <p:cNvGrpSpPr>
                <a:grpSpLocks/>
              </p:cNvGrpSpPr>
              <p:nvPr/>
            </p:nvGrpSpPr>
            <p:grpSpPr bwMode="auto">
              <a:xfrm rot="1701895">
                <a:off x="6140258" y="1271913"/>
                <a:ext cx="1411857" cy="2951177"/>
                <a:chOff x="4400548" y="1170243"/>
                <a:chExt cx="1411855" cy="2951179"/>
              </a:xfrm>
            </p:grpSpPr>
            <p:sp>
              <p:nvSpPr>
                <p:cNvPr id="86091" name="淘宝网Chenying0907出品 5702"/>
                <p:cNvSpPr>
                  <a:spLocks/>
                </p:cNvSpPr>
                <p:nvPr/>
              </p:nvSpPr>
              <p:spPr bwMode="auto">
                <a:xfrm>
                  <a:off x="5450453" y="3873772"/>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2" name="淘宝网Chenying0907出品 5704"/>
                <p:cNvSpPr>
                  <a:spLocks/>
                </p:cNvSpPr>
                <p:nvPr/>
              </p:nvSpPr>
              <p:spPr bwMode="auto">
                <a:xfrm>
                  <a:off x="4400548" y="1170243"/>
                  <a:ext cx="493712" cy="893763"/>
                </a:xfrm>
                <a:custGeom>
                  <a:avLst/>
                  <a:gdLst>
                    <a:gd name="T0" fmla="*/ 253276 w 10074"/>
                    <a:gd name="T1" fmla="*/ 892631 h 10261"/>
                    <a:gd name="T2" fmla="*/ 364231 w 10074"/>
                    <a:gd name="T3" fmla="*/ 846815 h 10261"/>
                    <a:gd name="T4" fmla="*/ 465924 w 10074"/>
                    <a:gd name="T5" fmla="*/ 800998 h 10261"/>
                    <a:gd name="T6" fmla="*/ 465924 w 10074"/>
                    <a:gd name="T7" fmla="*/ 636200 h 10261"/>
                    <a:gd name="T8" fmla="*/ 401233 w 10074"/>
                    <a:gd name="T9" fmla="*/ 489780 h 10261"/>
                    <a:gd name="T10" fmla="*/ 345755 w 10074"/>
                    <a:gd name="T11" fmla="*/ 398147 h 10261"/>
                    <a:gd name="T12" fmla="*/ 345755 w 10074"/>
                    <a:gd name="T13" fmla="*/ 398147 h 10261"/>
                    <a:gd name="T14" fmla="*/ 22054 w 10074"/>
                    <a:gd name="T15" fmla="*/ 31880 h 10261"/>
                    <a:gd name="T16" fmla="*/ 3578 w 10074"/>
                    <a:gd name="T17" fmla="*/ 22734 h 10261"/>
                    <a:gd name="T18" fmla="*/ 3578 w 10074"/>
                    <a:gd name="T19" fmla="*/ 41025 h 10261"/>
                    <a:gd name="T20" fmla="*/ 52243 w 10074"/>
                    <a:gd name="T21" fmla="*/ 526014 h 10261"/>
                    <a:gd name="T22" fmla="*/ 77777 w 10074"/>
                    <a:gd name="T23" fmla="*/ 627054 h 10261"/>
                    <a:gd name="T24" fmla="*/ 137812 w 10074"/>
                    <a:gd name="T25" fmla="*/ 773561 h 10261"/>
                    <a:gd name="T26" fmla="*/ 253276 w 10074"/>
                    <a:gd name="T27" fmla="*/ 892631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3" name="淘宝网Chenying0907出品 5715"/>
                <p:cNvSpPr>
                  <a:spLocks/>
                </p:cNvSpPr>
                <p:nvPr/>
              </p:nvSpPr>
              <p:spPr bwMode="auto">
                <a:xfrm>
                  <a:off x="4476479" y="1752665"/>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4" name="淘宝网Chenying0907出品 5716"/>
                <p:cNvSpPr>
                  <a:spLocks/>
                </p:cNvSpPr>
                <p:nvPr/>
              </p:nvSpPr>
              <p:spPr bwMode="auto">
                <a:xfrm>
                  <a:off x="4713018" y="1641539"/>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FFA2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95" name="淘宝网Chenying0907出品 5717"/>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FFB8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76" name="淘宝网Chenying0907出品 5703"/>
                <p:cNvSpPr>
                  <a:spLocks/>
                </p:cNvSpPr>
                <p:nvPr/>
              </p:nvSpPr>
              <p:spPr bwMode="auto">
                <a:xfrm>
                  <a:off x="4406334" y="1189603"/>
                  <a:ext cx="187157" cy="317262"/>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nvGrpSpPr>
              <p:cNvPr id="86084" name="淘宝网Chenying0907出品 20"/>
              <p:cNvGrpSpPr>
                <a:grpSpLocks/>
              </p:cNvGrpSpPr>
              <p:nvPr/>
            </p:nvGrpSpPr>
            <p:grpSpPr bwMode="auto">
              <a:xfrm rot="2920266">
                <a:off x="6757655" y="1950494"/>
                <a:ext cx="1411858" cy="2951176"/>
                <a:chOff x="4400552" y="1170242"/>
                <a:chExt cx="1411857" cy="2951182"/>
              </a:xfrm>
            </p:grpSpPr>
            <p:sp>
              <p:nvSpPr>
                <p:cNvPr id="86085" name="淘宝网Chenying0907出品 5702"/>
                <p:cNvSpPr>
                  <a:spLocks/>
                </p:cNvSpPr>
                <p:nvPr/>
              </p:nvSpPr>
              <p:spPr bwMode="auto">
                <a:xfrm>
                  <a:off x="5450459" y="3873774"/>
                  <a:ext cx="361950" cy="247650"/>
                </a:xfrm>
                <a:custGeom>
                  <a:avLst/>
                  <a:gdLst>
                    <a:gd name="T0" fmla="*/ 361950 w 39"/>
                    <a:gd name="T1" fmla="*/ 100894 h 27"/>
                    <a:gd name="T2" fmla="*/ 361950 w 39"/>
                    <a:gd name="T3" fmla="*/ 110067 h 27"/>
                    <a:gd name="T4" fmla="*/ 352669 w 39"/>
                    <a:gd name="T5" fmla="*/ 119239 h 27"/>
                    <a:gd name="T6" fmla="*/ 287704 w 39"/>
                    <a:gd name="T7" fmla="*/ 174272 h 27"/>
                    <a:gd name="T8" fmla="*/ 278423 w 39"/>
                    <a:gd name="T9" fmla="*/ 183444 h 27"/>
                    <a:gd name="T10" fmla="*/ 269142 w 39"/>
                    <a:gd name="T11" fmla="*/ 192617 h 27"/>
                    <a:gd name="T12" fmla="*/ 176335 w 39"/>
                    <a:gd name="T13" fmla="*/ 229306 h 27"/>
                    <a:gd name="T14" fmla="*/ 157773 w 39"/>
                    <a:gd name="T15" fmla="*/ 238478 h 27"/>
                    <a:gd name="T16" fmla="*/ 148492 w 39"/>
                    <a:gd name="T17" fmla="*/ 238478 h 27"/>
                    <a:gd name="T18" fmla="*/ 64965 w 39"/>
                    <a:gd name="T19" fmla="*/ 247650 h 27"/>
                    <a:gd name="T20" fmla="*/ 55685 w 39"/>
                    <a:gd name="T21" fmla="*/ 238478 h 27"/>
                    <a:gd name="T22" fmla="*/ 46404 w 39"/>
                    <a:gd name="T23" fmla="*/ 238478 h 27"/>
                    <a:gd name="T24" fmla="*/ 0 w 39"/>
                    <a:gd name="T25" fmla="*/ 137583 h 27"/>
                    <a:gd name="T26" fmla="*/ 102088 w 39"/>
                    <a:gd name="T27" fmla="*/ 128411 h 27"/>
                    <a:gd name="T28" fmla="*/ 102088 w 39"/>
                    <a:gd name="T29" fmla="*/ 137583 h 27"/>
                    <a:gd name="T30" fmla="*/ 111369 w 39"/>
                    <a:gd name="T31" fmla="*/ 128411 h 27"/>
                    <a:gd name="T32" fmla="*/ 241300 w 39"/>
                    <a:gd name="T33" fmla="*/ 73378 h 27"/>
                    <a:gd name="T34" fmla="*/ 241300 w 39"/>
                    <a:gd name="T35" fmla="*/ 73378 h 27"/>
                    <a:gd name="T36" fmla="*/ 315546 w 39"/>
                    <a:gd name="T37" fmla="*/ 0 h 27"/>
                    <a:gd name="T38" fmla="*/ 361950 w 39"/>
                    <a:gd name="T39" fmla="*/ 100894 h 2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9" h="27">
                      <a:moveTo>
                        <a:pt x="39" y="11"/>
                      </a:moveTo>
                      <a:cubicBezTo>
                        <a:pt x="39" y="11"/>
                        <a:pt x="39" y="12"/>
                        <a:pt x="39" y="12"/>
                      </a:cubicBezTo>
                      <a:cubicBezTo>
                        <a:pt x="39" y="12"/>
                        <a:pt x="38" y="13"/>
                        <a:pt x="38" y="13"/>
                      </a:cubicBezTo>
                      <a:cubicBezTo>
                        <a:pt x="31" y="19"/>
                        <a:pt x="31" y="19"/>
                        <a:pt x="31" y="19"/>
                      </a:cubicBezTo>
                      <a:cubicBezTo>
                        <a:pt x="31" y="20"/>
                        <a:pt x="31" y="20"/>
                        <a:pt x="30" y="20"/>
                      </a:cubicBezTo>
                      <a:cubicBezTo>
                        <a:pt x="30" y="20"/>
                        <a:pt x="29" y="21"/>
                        <a:pt x="29" y="21"/>
                      </a:cubicBezTo>
                      <a:cubicBezTo>
                        <a:pt x="19" y="25"/>
                        <a:pt x="19" y="25"/>
                        <a:pt x="19" y="25"/>
                      </a:cubicBezTo>
                      <a:cubicBezTo>
                        <a:pt x="18" y="26"/>
                        <a:pt x="18" y="26"/>
                        <a:pt x="17" y="26"/>
                      </a:cubicBezTo>
                      <a:cubicBezTo>
                        <a:pt x="17" y="26"/>
                        <a:pt x="16" y="26"/>
                        <a:pt x="16" y="26"/>
                      </a:cubicBezTo>
                      <a:cubicBezTo>
                        <a:pt x="7" y="27"/>
                        <a:pt x="7" y="27"/>
                        <a:pt x="7" y="27"/>
                      </a:cubicBezTo>
                      <a:cubicBezTo>
                        <a:pt x="6" y="26"/>
                        <a:pt x="6" y="26"/>
                        <a:pt x="6" y="26"/>
                      </a:cubicBezTo>
                      <a:cubicBezTo>
                        <a:pt x="5" y="26"/>
                        <a:pt x="5" y="26"/>
                        <a:pt x="5" y="26"/>
                      </a:cubicBezTo>
                      <a:cubicBezTo>
                        <a:pt x="0" y="15"/>
                        <a:pt x="0" y="15"/>
                        <a:pt x="0" y="15"/>
                      </a:cubicBezTo>
                      <a:cubicBezTo>
                        <a:pt x="11" y="14"/>
                        <a:pt x="11" y="14"/>
                        <a:pt x="11" y="14"/>
                      </a:cubicBezTo>
                      <a:cubicBezTo>
                        <a:pt x="11" y="15"/>
                        <a:pt x="11" y="15"/>
                        <a:pt x="11" y="15"/>
                      </a:cubicBezTo>
                      <a:cubicBezTo>
                        <a:pt x="12" y="14"/>
                        <a:pt x="12" y="14"/>
                        <a:pt x="12" y="14"/>
                      </a:cubicBezTo>
                      <a:cubicBezTo>
                        <a:pt x="26" y="8"/>
                        <a:pt x="26" y="8"/>
                        <a:pt x="26" y="8"/>
                      </a:cubicBezTo>
                      <a:cubicBezTo>
                        <a:pt x="26" y="8"/>
                        <a:pt x="26" y="8"/>
                        <a:pt x="26" y="8"/>
                      </a:cubicBezTo>
                      <a:cubicBezTo>
                        <a:pt x="34" y="0"/>
                        <a:pt x="34" y="0"/>
                        <a:pt x="34" y="0"/>
                      </a:cubicBezTo>
                      <a:lnTo>
                        <a:pt x="39" y="11"/>
                      </a:lnTo>
                      <a:close/>
                    </a:path>
                  </a:pathLst>
                </a:custGeom>
                <a:solidFill>
                  <a:srgbClr val="E870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86" name="淘宝网Chenying0907出品 5704"/>
                <p:cNvSpPr>
                  <a:spLocks/>
                </p:cNvSpPr>
                <p:nvPr/>
              </p:nvSpPr>
              <p:spPr bwMode="auto">
                <a:xfrm>
                  <a:off x="4400552" y="1170242"/>
                  <a:ext cx="493712" cy="893764"/>
                </a:xfrm>
                <a:custGeom>
                  <a:avLst/>
                  <a:gdLst>
                    <a:gd name="T0" fmla="*/ 253276 w 10074"/>
                    <a:gd name="T1" fmla="*/ 892632 h 10261"/>
                    <a:gd name="T2" fmla="*/ 364231 w 10074"/>
                    <a:gd name="T3" fmla="*/ 846815 h 10261"/>
                    <a:gd name="T4" fmla="*/ 465924 w 10074"/>
                    <a:gd name="T5" fmla="*/ 800999 h 10261"/>
                    <a:gd name="T6" fmla="*/ 465924 w 10074"/>
                    <a:gd name="T7" fmla="*/ 636200 h 10261"/>
                    <a:gd name="T8" fmla="*/ 401233 w 10074"/>
                    <a:gd name="T9" fmla="*/ 489780 h 10261"/>
                    <a:gd name="T10" fmla="*/ 345755 w 10074"/>
                    <a:gd name="T11" fmla="*/ 398148 h 10261"/>
                    <a:gd name="T12" fmla="*/ 345755 w 10074"/>
                    <a:gd name="T13" fmla="*/ 398148 h 10261"/>
                    <a:gd name="T14" fmla="*/ 22054 w 10074"/>
                    <a:gd name="T15" fmla="*/ 31880 h 10261"/>
                    <a:gd name="T16" fmla="*/ 3578 w 10074"/>
                    <a:gd name="T17" fmla="*/ 22734 h 10261"/>
                    <a:gd name="T18" fmla="*/ 3578 w 10074"/>
                    <a:gd name="T19" fmla="*/ 41026 h 10261"/>
                    <a:gd name="T20" fmla="*/ 52243 w 10074"/>
                    <a:gd name="T21" fmla="*/ 526015 h 10261"/>
                    <a:gd name="T22" fmla="*/ 77777 w 10074"/>
                    <a:gd name="T23" fmla="*/ 627055 h 10261"/>
                    <a:gd name="T24" fmla="*/ 137812 w 10074"/>
                    <a:gd name="T25" fmla="*/ 773562 h 10261"/>
                    <a:gd name="T26" fmla="*/ 253276 w 10074"/>
                    <a:gd name="T27" fmla="*/ 892632 h 102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74" h="10261">
                      <a:moveTo>
                        <a:pt x="5168" y="10248"/>
                      </a:moveTo>
                      <a:lnTo>
                        <a:pt x="7432" y="9722"/>
                      </a:lnTo>
                      <a:lnTo>
                        <a:pt x="9507" y="9196"/>
                      </a:lnTo>
                      <a:cubicBezTo>
                        <a:pt x="10263" y="8986"/>
                        <a:pt x="10263" y="8146"/>
                        <a:pt x="9507" y="7304"/>
                      </a:cubicBezTo>
                      <a:lnTo>
                        <a:pt x="8187" y="5623"/>
                      </a:lnTo>
                      <a:cubicBezTo>
                        <a:pt x="7810" y="5097"/>
                        <a:pt x="7620" y="4886"/>
                        <a:pt x="7055" y="4571"/>
                      </a:cubicBezTo>
                      <a:lnTo>
                        <a:pt x="450" y="366"/>
                      </a:lnTo>
                      <a:lnTo>
                        <a:pt x="73" y="261"/>
                      </a:lnTo>
                      <a:cubicBezTo>
                        <a:pt x="73" y="331"/>
                        <a:pt x="-92" y="-492"/>
                        <a:pt x="73" y="471"/>
                      </a:cubicBezTo>
                      <a:cubicBezTo>
                        <a:pt x="238" y="1434"/>
                        <a:pt x="813" y="4917"/>
                        <a:pt x="1066" y="6039"/>
                      </a:cubicBezTo>
                      <a:cubicBezTo>
                        <a:pt x="1318" y="7160"/>
                        <a:pt x="1399" y="6778"/>
                        <a:pt x="1587" y="7199"/>
                      </a:cubicBezTo>
                      <a:cubicBezTo>
                        <a:pt x="2909" y="8881"/>
                        <a:pt x="2812" y="8881"/>
                        <a:pt x="2812" y="8881"/>
                      </a:cubicBezTo>
                      <a:cubicBezTo>
                        <a:pt x="3566" y="9827"/>
                        <a:pt x="4601" y="10353"/>
                        <a:pt x="5168" y="10248"/>
                      </a:cubicBezTo>
                    </a:path>
                  </a:pathLst>
                </a:custGeom>
                <a:solidFill>
                  <a:srgbClr val="F3D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87" name="淘宝网Chenying0907出品 5715"/>
                <p:cNvSpPr>
                  <a:spLocks/>
                </p:cNvSpPr>
                <p:nvPr/>
              </p:nvSpPr>
              <p:spPr bwMode="auto">
                <a:xfrm>
                  <a:off x="4476483" y="1752666"/>
                  <a:ext cx="1084262" cy="2273302"/>
                </a:xfrm>
                <a:custGeom>
                  <a:avLst/>
                  <a:gdLst>
                    <a:gd name="T0" fmla="*/ 973056 w 117"/>
                    <a:gd name="T1" fmla="*/ 2273302 h 248"/>
                    <a:gd name="T2" fmla="*/ 9267 w 117"/>
                    <a:gd name="T3" fmla="*/ 73332 h 248"/>
                    <a:gd name="T4" fmla="*/ 27802 w 117"/>
                    <a:gd name="T5" fmla="*/ 18333 h 248"/>
                    <a:gd name="T6" fmla="*/ 120474 w 117"/>
                    <a:gd name="T7" fmla="*/ 45833 h 248"/>
                    <a:gd name="T8" fmla="*/ 1084262 w 117"/>
                    <a:gd name="T9" fmla="*/ 2264135 h 248"/>
                    <a:gd name="T10" fmla="*/ 973056 w 117"/>
                    <a:gd name="T11" fmla="*/ 2273302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7" h="248">
                      <a:moveTo>
                        <a:pt x="105" y="248"/>
                      </a:moveTo>
                      <a:cubicBezTo>
                        <a:pt x="1" y="8"/>
                        <a:pt x="1" y="8"/>
                        <a:pt x="1" y="8"/>
                      </a:cubicBezTo>
                      <a:cubicBezTo>
                        <a:pt x="0" y="7"/>
                        <a:pt x="0" y="4"/>
                        <a:pt x="3" y="2"/>
                      </a:cubicBezTo>
                      <a:cubicBezTo>
                        <a:pt x="7" y="0"/>
                        <a:pt x="12" y="4"/>
                        <a:pt x="13" y="5"/>
                      </a:cubicBezTo>
                      <a:cubicBezTo>
                        <a:pt x="117" y="247"/>
                        <a:pt x="117" y="247"/>
                        <a:pt x="117" y="247"/>
                      </a:cubicBezTo>
                      <a:lnTo>
                        <a:pt x="105" y="248"/>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88" name="淘宝网Chenying0907出品 5716"/>
                <p:cNvSpPr>
                  <a:spLocks/>
                </p:cNvSpPr>
                <p:nvPr/>
              </p:nvSpPr>
              <p:spPr bwMode="auto">
                <a:xfrm>
                  <a:off x="4713019" y="1641542"/>
                  <a:ext cx="1055688" cy="2328864"/>
                </a:xfrm>
                <a:custGeom>
                  <a:avLst/>
                  <a:gdLst>
                    <a:gd name="T0" fmla="*/ 972344 w 114"/>
                    <a:gd name="T1" fmla="*/ 2328864 h 254"/>
                    <a:gd name="T2" fmla="*/ 0 w 114"/>
                    <a:gd name="T3" fmla="*/ 110025 h 254"/>
                    <a:gd name="T4" fmla="*/ 55563 w 114"/>
                    <a:gd name="T5" fmla="*/ 18338 h 254"/>
                    <a:gd name="T6" fmla="*/ 101865 w 114"/>
                    <a:gd name="T7" fmla="*/ 45844 h 254"/>
                    <a:gd name="T8" fmla="*/ 1055688 w 114"/>
                    <a:gd name="T9" fmla="*/ 2246345 h 254"/>
                    <a:gd name="T10" fmla="*/ 972344 w 114"/>
                    <a:gd name="T11" fmla="*/ 2328864 h 2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254">
                      <a:moveTo>
                        <a:pt x="105" y="254"/>
                      </a:moveTo>
                      <a:cubicBezTo>
                        <a:pt x="0" y="12"/>
                        <a:pt x="0" y="12"/>
                        <a:pt x="0" y="12"/>
                      </a:cubicBezTo>
                      <a:cubicBezTo>
                        <a:pt x="0" y="10"/>
                        <a:pt x="1" y="4"/>
                        <a:pt x="6" y="2"/>
                      </a:cubicBezTo>
                      <a:cubicBezTo>
                        <a:pt x="10" y="0"/>
                        <a:pt x="10" y="3"/>
                        <a:pt x="11" y="5"/>
                      </a:cubicBezTo>
                      <a:cubicBezTo>
                        <a:pt x="114" y="245"/>
                        <a:pt x="114" y="245"/>
                        <a:pt x="114" y="245"/>
                      </a:cubicBezTo>
                      <a:lnTo>
                        <a:pt x="105" y="254"/>
                      </a:lnTo>
                      <a:close/>
                    </a:path>
                  </a:pathLst>
                </a:custGeom>
                <a:solidFill>
                  <a:srgbClr val="7D47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6089" name="淘宝网Chenying0907出品 5717"/>
                <p:cNvSpPr>
                  <a:spLocks/>
                </p:cNvSpPr>
                <p:nvPr/>
              </p:nvSpPr>
              <p:spPr bwMode="auto">
                <a:xfrm>
                  <a:off x="4597131" y="1733615"/>
                  <a:ext cx="1093788" cy="2282828"/>
                </a:xfrm>
                <a:custGeom>
                  <a:avLst/>
                  <a:gdLst>
                    <a:gd name="T0" fmla="*/ 964017 w 118"/>
                    <a:gd name="T1" fmla="*/ 2282828 h 249"/>
                    <a:gd name="T2" fmla="*/ 9269 w 118"/>
                    <a:gd name="T3" fmla="*/ 91680 h 249"/>
                    <a:gd name="T4" fmla="*/ 46347 w 118"/>
                    <a:gd name="T5" fmla="*/ 18336 h 249"/>
                    <a:gd name="T6" fmla="*/ 129771 w 118"/>
                    <a:gd name="T7" fmla="*/ 36672 h 249"/>
                    <a:gd name="T8" fmla="*/ 1093788 w 118"/>
                    <a:gd name="T9" fmla="*/ 2236988 h 249"/>
                    <a:gd name="T10" fmla="*/ 964017 w 118"/>
                    <a:gd name="T11" fmla="*/ 2282828 h 2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 h="249">
                      <a:moveTo>
                        <a:pt x="104" y="249"/>
                      </a:moveTo>
                      <a:cubicBezTo>
                        <a:pt x="1" y="10"/>
                        <a:pt x="1" y="10"/>
                        <a:pt x="1" y="10"/>
                      </a:cubicBezTo>
                      <a:cubicBezTo>
                        <a:pt x="0" y="8"/>
                        <a:pt x="1" y="4"/>
                        <a:pt x="5" y="2"/>
                      </a:cubicBezTo>
                      <a:cubicBezTo>
                        <a:pt x="11" y="0"/>
                        <a:pt x="13" y="3"/>
                        <a:pt x="14" y="4"/>
                      </a:cubicBezTo>
                      <a:cubicBezTo>
                        <a:pt x="118" y="244"/>
                        <a:pt x="118" y="244"/>
                        <a:pt x="118" y="244"/>
                      </a:cubicBezTo>
                      <a:lnTo>
                        <a:pt x="104" y="249"/>
                      </a:lnTo>
                      <a:close/>
                    </a:path>
                  </a:pathLst>
                </a:custGeom>
                <a:solidFill>
                  <a:srgbClr val="985C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7" name="淘宝网Chenying0907出品 5703"/>
                <p:cNvSpPr>
                  <a:spLocks/>
                </p:cNvSpPr>
                <p:nvPr/>
              </p:nvSpPr>
              <p:spPr bwMode="auto">
                <a:xfrm>
                  <a:off x="4404980" y="1183867"/>
                  <a:ext cx="185715" cy="309220"/>
                </a:xfrm>
                <a:custGeom>
                  <a:avLst/>
                  <a:gdLst>
                    <a:gd name="T0" fmla="*/ 18 w 18"/>
                    <a:gd name="T1" fmla="*/ 22 h 30"/>
                    <a:gd name="T2" fmla="*/ 0 w 18"/>
                    <a:gd name="T3" fmla="*/ 0 h 30"/>
                    <a:gd name="T4" fmla="*/ 4 w 18"/>
                    <a:gd name="T5" fmla="*/ 28 h 30"/>
                    <a:gd name="T6" fmla="*/ 12 w 18"/>
                    <a:gd name="T7" fmla="*/ 29 h 30"/>
                    <a:gd name="T8" fmla="*/ 18 w 18"/>
                    <a:gd name="T9" fmla="*/ 22 h 30"/>
                  </a:gdLst>
                  <a:ahLst/>
                  <a:cxnLst>
                    <a:cxn ang="0">
                      <a:pos x="T0" y="T1"/>
                    </a:cxn>
                    <a:cxn ang="0">
                      <a:pos x="T2" y="T3"/>
                    </a:cxn>
                    <a:cxn ang="0">
                      <a:pos x="T4" y="T5"/>
                    </a:cxn>
                    <a:cxn ang="0">
                      <a:pos x="T6" y="T7"/>
                    </a:cxn>
                    <a:cxn ang="0">
                      <a:pos x="T8" y="T9"/>
                    </a:cxn>
                  </a:cxnLst>
                  <a:rect l="0" t="0" r="r" b="b"/>
                  <a:pathLst>
                    <a:path w="18" h="30">
                      <a:moveTo>
                        <a:pt x="18" y="22"/>
                      </a:moveTo>
                      <a:cubicBezTo>
                        <a:pt x="0" y="0"/>
                        <a:pt x="0" y="0"/>
                        <a:pt x="0" y="0"/>
                      </a:cubicBezTo>
                      <a:cubicBezTo>
                        <a:pt x="4" y="28"/>
                        <a:pt x="4" y="28"/>
                        <a:pt x="4" y="28"/>
                      </a:cubicBezTo>
                      <a:cubicBezTo>
                        <a:pt x="7" y="30"/>
                        <a:pt x="10" y="30"/>
                        <a:pt x="12" y="29"/>
                      </a:cubicBezTo>
                      <a:cubicBezTo>
                        <a:pt x="15" y="27"/>
                        <a:pt x="17" y="25"/>
                        <a:pt x="18" y="22"/>
                      </a:cubicBezTo>
                    </a:path>
                  </a:pathLst>
                </a:custGeom>
                <a:solidFill>
                  <a:schemeClr val="tx1">
                    <a:lumMod val="75000"/>
                    <a:lumOff val="25000"/>
                  </a:schemeClr>
                </a:solidFill>
                <a:ln>
                  <a:noFill/>
                </a:ln>
              </p:spPr>
              <p:txBody>
                <a:bodyPr/>
                <a:lstStyle/>
                <a:p>
                  <a:pPr eaLnBrk="1" fontAlgn="auto" hangingPunct="1">
                    <a:spcBef>
                      <a:spcPts val="0"/>
                    </a:spcBef>
                    <a:spcAft>
                      <a:spcPts val="0"/>
                    </a:spcAft>
                    <a:defRPr/>
                  </a:pPr>
                  <a:endParaRPr lang="zh-CN" altLang="en-US">
                    <a:latin typeface="+mn-lt"/>
                    <a:ea typeface="+mn-ea"/>
                  </a:endParaRPr>
                </a:p>
              </p:txBody>
            </p:sp>
          </p:grpSp>
        </p:grpSp>
        <p:sp>
          <p:nvSpPr>
            <p:cNvPr id="86069" name="AutoShape 5699"/>
            <p:cNvSpPr>
              <a:spLocks noChangeAspect="1" noChangeArrowheads="1" noTextEdit="1"/>
            </p:cNvSpPr>
            <p:nvPr/>
          </p:nvSpPr>
          <p:spPr bwMode="auto">
            <a:xfrm>
              <a:off x="4389170" y="1165291"/>
              <a:ext cx="1417638" cy="297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grpSp>
          <p:nvGrpSpPr>
            <p:cNvPr id="86070" name="淘宝网Chenying0907出品 12"/>
            <p:cNvGrpSpPr>
              <a:grpSpLocks/>
            </p:cNvGrpSpPr>
            <p:nvPr/>
          </p:nvGrpSpPr>
          <p:grpSpPr bwMode="auto">
            <a:xfrm>
              <a:off x="5249118" y="3524742"/>
              <a:ext cx="2602836" cy="2233477"/>
              <a:chOff x="9473194" y="1739131"/>
              <a:chExt cx="2602839" cy="2233476"/>
            </a:xfrm>
          </p:grpSpPr>
          <p:sp>
            <p:nvSpPr>
              <p:cNvPr id="86074" name="淘宝网Chenying0907出品 5615"/>
              <p:cNvSpPr>
                <a:spLocks/>
              </p:cNvSpPr>
              <p:nvPr/>
            </p:nvSpPr>
            <p:spPr bwMode="auto">
              <a:xfrm>
                <a:off x="9473194" y="1739131"/>
                <a:ext cx="2600768" cy="2226291"/>
              </a:xfrm>
              <a:custGeom>
                <a:avLst/>
                <a:gdLst>
                  <a:gd name="T0" fmla="*/ 2366205 w 632"/>
                  <a:gd name="T1" fmla="*/ 1790086 h 541"/>
                  <a:gd name="T2" fmla="*/ 0 w 632"/>
                  <a:gd name="T3" fmla="*/ 2226291 h 541"/>
                  <a:gd name="T4" fmla="*/ 0 w 632"/>
                  <a:gd name="T5" fmla="*/ 386823 h 541"/>
                  <a:gd name="T6" fmla="*/ 2600768 w 632"/>
                  <a:gd name="T7" fmla="*/ 0 h 541"/>
                  <a:gd name="T8" fmla="*/ 2366205 w 632"/>
                  <a:gd name="T9" fmla="*/ 1790086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 h="541">
                    <a:moveTo>
                      <a:pt x="575" y="435"/>
                    </a:moveTo>
                    <a:lnTo>
                      <a:pt x="0" y="541"/>
                    </a:lnTo>
                    <a:lnTo>
                      <a:pt x="0" y="94"/>
                    </a:lnTo>
                    <a:lnTo>
                      <a:pt x="632" y="0"/>
                    </a:lnTo>
                    <a:lnTo>
                      <a:pt x="575" y="4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55" name="淘宝网Chenying0907出品 5615"/>
              <p:cNvSpPr>
                <a:spLocks/>
              </p:cNvSpPr>
              <p:nvPr/>
            </p:nvSpPr>
            <p:spPr bwMode="auto">
              <a:xfrm>
                <a:off x="9473195" y="1746316"/>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alpha val="3000"/>
                    </a:schemeClr>
                  </a:gs>
                  <a:gs pos="0">
                    <a:schemeClr val="bg1">
                      <a:lumMod val="65000"/>
                    </a:schemeClr>
                  </a:gs>
                </a:gsLst>
                <a:lin ang="540000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sp>
            <p:nvSpPr>
              <p:cNvPr id="56" name="淘宝网Chenying0907出品 5615"/>
              <p:cNvSpPr>
                <a:spLocks/>
              </p:cNvSpPr>
              <p:nvPr/>
            </p:nvSpPr>
            <p:spPr bwMode="auto">
              <a:xfrm>
                <a:off x="9475265" y="1744163"/>
                <a:ext cx="2600768" cy="2226291"/>
              </a:xfrm>
              <a:custGeom>
                <a:avLst/>
                <a:gdLst>
                  <a:gd name="T0" fmla="*/ 575 w 632"/>
                  <a:gd name="T1" fmla="*/ 435 h 541"/>
                  <a:gd name="T2" fmla="*/ 0 w 632"/>
                  <a:gd name="T3" fmla="*/ 541 h 541"/>
                  <a:gd name="T4" fmla="*/ 0 w 632"/>
                  <a:gd name="T5" fmla="*/ 94 h 541"/>
                  <a:gd name="T6" fmla="*/ 632 w 632"/>
                  <a:gd name="T7" fmla="*/ 0 h 541"/>
                  <a:gd name="T8" fmla="*/ 575 w 632"/>
                  <a:gd name="T9" fmla="*/ 435 h 541"/>
                </a:gdLst>
                <a:ahLst/>
                <a:cxnLst>
                  <a:cxn ang="0">
                    <a:pos x="T0" y="T1"/>
                  </a:cxn>
                  <a:cxn ang="0">
                    <a:pos x="T2" y="T3"/>
                  </a:cxn>
                  <a:cxn ang="0">
                    <a:pos x="T4" y="T5"/>
                  </a:cxn>
                  <a:cxn ang="0">
                    <a:pos x="T6" y="T7"/>
                  </a:cxn>
                  <a:cxn ang="0">
                    <a:pos x="T8" y="T9"/>
                  </a:cxn>
                </a:cxnLst>
                <a:rect l="0" t="0" r="r" b="b"/>
                <a:pathLst>
                  <a:path w="632" h="541">
                    <a:moveTo>
                      <a:pt x="575" y="435"/>
                    </a:moveTo>
                    <a:lnTo>
                      <a:pt x="0" y="541"/>
                    </a:lnTo>
                    <a:lnTo>
                      <a:pt x="0" y="94"/>
                    </a:lnTo>
                    <a:lnTo>
                      <a:pt x="632" y="0"/>
                    </a:lnTo>
                    <a:lnTo>
                      <a:pt x="575" y="435"/>
                    </a:lnTo>
                    <a:close/>
                  </a:path>
                </a:pathLst>
              </a:custGeom>
              <a:gradFill>
                <a:gsLst>
                  <a:gs pos="100000">
                    <a:schemeClr val="bg1">
                      <a:lumMod val="95000"/>
                      <a:alpha val="27000"/>
                    </a:schemeClr>
                  </a:gs>
                  <a:gs pos="0">
                    <a:schemeClr val="bg1">
                      <a:lumMod val="65000"/>
                      <a:alpha val="61000"/>
                    </a:schemeClr>
                  </a:gs>
                </a:gsLst>
                <a:lin ang="0" scaled="0"/>
              </a:gradFill>
              <a:ln>
                <a:noFill/>
              </a:ln>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sp>
          <p:nvSpPr>
            <p:cNvPr id="53" name="淘宝网Chenying0907出品 5785"/>
            <p:cNvSpPr>
              <a:spLocks/>
            </p:cNvSpPr>
            <p:nvPr/>
          </p:nvSpPr>
          <p:spPr bwMode="auto">
            <a:xfrm>
              <a:off x="5221288" y="3516314"/>
              <a:ext cx="3430587" cy="612775"/>
            </a:xfrm>
            <a:custGeom>
              <a:avLst/>
              <a:gdLst>
                <a:gd name="T0" fmla="*/ 0 w 350"/>
                <a:gd name="T1" fmla="*/ 38 h 60"/>
                <a:gd name="T2" fmla="*/ 266 w 350"/>
                <a:gd name="T3" fmla="*/ 0 h 60"/>
                <a:gd name="T4" fmla="*/ 350 w 350"/>
                <a:gd name="T5" fmla="*/ 12 h 60"/>
                <a:gd name="T6" fmla="*/ 37 w 350"/>
                <a:gd name="T7" fmla="*/ 60 h 60"/>
                <a:gd name="T8" fmla="*/ 1 w 350"/>
                <a:gd name="T9" fmla="*/ 39 h 60"/>
                <a:gd name="T10" fmla="*/ 0 w 350"/>
                <a:gd name="T11" fmla="*/ 39 h 60"/>
                <a:gd name="T12" fmla="*/ 0 w 350"/>
                <a:gd name="T13" fmla="*/ 38 h 60"/>
              </a:gdLst>
              <a:ahLst/>
              <a:cxnLst>
                <a:cxn ang="0">
                  <a:pos x="T0" y="T1"/>
                </a:cxn>
                <a:cxn ang="0">
                  <a:pos x="T2" y="T3"/>
                </a:cxn>
                <a:cxn ang="0">
                  <a:pos x="T4" y="T5"/>
                </a:cxn>
                <a:cxn ang="0">
                  <a:pos x="T6" y="T7"/>
                </a:cxn>
                <a:cxn ang="0">
                  <a:pos x="T8" y="T9"/>
                </a:cxn>
                <a:cxn ang="0">
                  <a:pos x="T10" y="T11"/>
                </a:cxn>
                <a:cxn ang="0">
                  <a:pos x="T12" y="T13"/>
                </a:cxn>
              </a:cxnLst>
              <a:rect l="0" t="0" r="r" b="b"/>
              <a:pathLst>
                <a:path w="350" h="60">
                  <a:moveTo>
                    <a:pt x="0" y="38"/>
                  </a:moveTo>
                  <a:cubicBezTo>
                    <a:pt x="266" y="0"/>
                    <a:pt x="266" y="0"/>
                    <a:pt x="266" y="0"/>
                  </a:cubicBezTo>
                  <a:cubicBezTo>
                    <a:pt x="350" y="12"/>
                    <a:pt x="350" y="12"/>
                    <a:pt x="350" y="12"/>
                  </a:cubicBezTo>
                  <a:cubicBezTo>
                    <a:pt x="37" y="60"/>
                    <a:pt x="37" y="60"/>
                    <a:pt x="37" y="60"/>
                  </a:cubicBezTo>
                  <a:cubicBezTo>
                    <a:pt x="37" y="60"/>
                    <a:pt x="2" y="38"/>
                    <a:pt x="1" y="39"/>
                  </a:cubicBezTo>
                  <a:cubicBezTo>
                    <a:pt x="0" y="39"/>
                    <a:pt x="0" y="39"/>
                    <a:pt x="0" y="39"/>
                  </a:cubicBezTo>
                  <a:lnTo>
                    <a:pt x="0" y="38"/>
                  </a:lnTo>
                  <a:close/>
                </a:path>
              </a:pathLst>
            </a:custGeom>
            <a:solidFill>
              <a:srgbClr val="FFFFFF"/>
            </a:solidFill>
            <a:ln w="22225">
              <a:noFill/>
              <a:round/>
              <a:headEnd/>
              <a:tailEnd/>
            </a:ln>
            <a:scene3d>
              <a:camera prst="orthographicFront"/>
              <a:lightRig rig="threePt" dir="t"/>
            </a:scene3d>
            <a:sp3d>
              <a:bevelT w="12700" h="12700" prst="angle"/>
            </a:sp3d>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ea typeface="SimSun" panose="02010600030101010101" pitchFamily="2" charset="-122"/>
              </a:endParaRPr>
            </a:p>
          </p:txBody>
        </p:sp>
      </p:grpSp>
      <p:cxnSp>
        <p:nvCxnSpPr>
          <p:cNvPr id="114" name="直線單箭頭接點 113"/>
          <p:cNvCxnSpPr>
            <a:stCxn id="36" idx="1"/>
            <a:endCxn id="108" idx="3"/>
          </p:cNvCxnSpPr>
          <p:nvPr/>
        </p:nvCxnSpPr>
        <p:spPr>
          <a:xfrm flipH="1" flipV="1">
            <a:off x="3709988" y="6355557"/>
            <a:ext cx="963612" cy="24227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6042" name="文字方塊 109"/>
          <p:cNvSpPr txBox="1">
            <a:spLocks noChangeArrowheads="1"/>
          </p:cNvSpPr>
          <p:nvPr/>
        </p:nvSpPr>
        <p:spPr bwMode="auto">
          <a:xfrm>
            <a:off x="1241425" y="176213"/>
            <a:ext cx="3930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400" b="1" dirty="0">
                <a:latin typeface="微軟正黑體" panose="020B0604030504040204" pitchFamily="34" charset="-120"/>
                <a:ea typeface="微軟正黑體" panose="020B0604030504040204" pitchFamily="34" charset="-120"/>
              </a:rPr>
              <a:t>一般生報名表範例（白色）</a:t>
            </a:r>
          </a:p>
        </p:txBody>
      </p:sp>
      <p:sp>
        <p:nvSpPr>
          <p:cNvPr id="126" name="矩形 125"/>
          <p:cNvSpPr/>
          <p:nvPr/>
        </p:nvSpPr>
        <p:spPr>
          <a:xfrm>
            <a:off x="4673600" y="5914417"/>
            <a:ext cx="4787900" cy="47307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3120307064"/>
              </p:ext>
            </p:extLst>
          </p:nvPr>
        </p:nvGraphicFramePr>
        <p:xfrm>
          <a:off x="519113" y="1885950"/>
          <a:ext cx="3416300" cy="519113"/>
        </p:xfrm>
        <a:graphic>
          <a:graphicData uri="http://schemas.openxmlformats.org/drawingml/2006/table">
            <a:tbl>
              <a:tblPr firstRow="1" bandRow="1">
                <a:tableStyleId>{5C22544A-7EE6-4342-B048-85BDC9FD1C3A}</a:tableStyleId>
              </a:tblPr>
              <a:tblGrid>
                <a:gridCol w="2698075">
                  <a:extLst>
                    <a:ext uri="{9D8B030D-6E8A-4147-A177-3AD203B41FA5}">
                      <a16:colId xmlns:a16="http://schemas.microsoft.com/office/drawing/2014/main" val="20000"/>
                    </a:ext>
                  </a:extLst>
                </a:gridCol>
                <a:gridCol w="718225">
                  <a:extLst>
                    <a:ext uri="{9D8B030D-6E8A-4147-A177-3AD203B41FA5}">
                      <a16:colId xmlns:a16="http://schemas.microsoft.com/office/drawing/2014/main" val="20001"/>
                    </a:ext>
                  </a:extLst>
                </a:gridCol>
              </a:tblGrid>
              <a:tr h="519113">
                <a:tc>
                  <a:txBody>
                    <a:bodyPr/>
                    <a:lstStyle/>
                    <a:p>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已報考</a:t>
                      </a:r>
                      <a:r>
                        <a:rPr lang="en-US" altLang="zh-TW" sz="14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110</a:t>
                      </a:r>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en-US" altLang="zh-TW"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endParaRPr>
                    </a:p>
                    <a:p>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未報考</a:t>
                      </a:r>
                      <a:r>
                        <a:rPr lang="en-US" altLang="zh-TW" sz="1400" b="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110</a:t>
                      </a:r>
                      <a:r>
                        <a:rPr lang="zh-TW" altLang="en-US" sz="1400" b="0" dirty="0" smtClean="0">
                          <a:solidFill>
                            <a:schemeClr val="tx1"/>
                          </a:solidFill>
                          <a:latin typeface="標楷體" panose="03000509000000000000" pitchFamily="65" charset="-120"/>
                          <a:ea typeface="標楷體" panose="03000509000000000000" pitchFamily="65" charset="-120"/>
                          <a:sym typeface="Wingdings" panose="05000000000000000000" pitchFamily="2" charset="2"/>
                        </a:rPr>
                        <a:t>年國中教育會考</a:t>
                      </a:r>
                      <a:endParaRPr lang="zh-TW" altLang="en-US" sz="1400" b="0" dirty="0">
                        <a:solidFill>
                          <a:schemeClr val="tx1"/>
                        </a:solidFill>
                        <a:latin typeface="標楷體" panose="03000509000000000000" pitchFamily="65" charset="-120"/>
                        <a:ea typeface="標楷體" panose="03000509000000000000" pitchFamily="65" charset="-120"/>
                      </a:endParaRPr>
                    </a:p>
                  </a:txBody>
                  <a:tcPr marL="91435" marR="91435" marT="45804" marB="45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1400" b="0" dirty="0" smtClean="0">
                          <a:solidFill>
                            <a:schemeClr val="tx1"/>
                          </a:solidFill>
                          <a:latin typeface="標楷體" panose="03000509000000000000" pitchFamily="65" charset="-120"/>
                          <a:ea typeface="標楷體" panose="03000509000000000000" pitchFamily="65" charset="-120"/>
                        </a:rPr>
                        <a:t>准考證號碼</a:t>
                      </a:r>
                      <a:endParaRPr lang="zh-TW" altLang="en-US" sz="1400" b="0" dirty="0">
                        <a:solidFill>
                          <a:schemeClr val="tx1"/>
                        </a:solidFill>
                        <a:latin typeface="標楷體" panose="03000509000000000000" pitchFamily="65" charset="-120"/>
                        <a:ea typeface="標楷體" panose="03000509000000000000" pitchFamily="65" charset="-120"/>
                      </a:endParaRPr>
                    </a:p>
                  </a:txBody>
                  <a:tcPr marL="91435" marR="91435" marT="45804" marB="458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pSp>
        <p:nvGrpSpPr>
          <p:cNvPr id="13" name="群組 12"/>
          <p:cNvGrpSpPr/>
          <p:nvPr/>
        </p:nvGrpSpPr>
        <p:grpSpPr>
          <a:xfrm>
            <a:off x="341296" y="3528303"/>
            <a:ext cx="3976704" cy="2007995"/>
            <a:chOff x="341296" y="3528303"/>
            <a:chExt cx="3976704" cy="2007995"/>
          </a:xfrm>
        </p:grpSpPr>
        <p:pic>
          <p:nvPicPr>
            <p:cNvPr id="86019" name="圖片 9"/>
            <p:cNvPicPr>
              <a:picLocks noChangeAspect="1"/>
            </p:cNvPicPr>
            <p:nvPr/>
          </p:nvPicPr>
          <p:blipFill rotWithShape="1">
            <a:blip r:embed="rId5">
              <a:extLst>
                <a:ext uri="{28A0092B-C50C-407E-A947-70E740481C1C}">
                  <a14:useLocalDpi xmlns:a14="http://schemas.microsoft.com/office/drawing/2010/main" val="0"/>
                </a:ext>
              </a:extLst>
            </a:blip>
            <a:srcRect t="656"/>
            <a:stretch/>
          </p:blipFill>
          <p:spPr bwMode="auto">
            <a:xfrm>
              <a:off x="371475" y="3531079"/>
              <a:ext cx="3946525" cy="19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p:cNvPicPr>
              <a:picLocks noChangeAspect="1"/>
            </p:cNvPicPr>
            <p:nvPr/>
          </p:nvPicPr>
          <p:blipFill rotWithShape="1">
            <a:blip r:embed="rId6"/>
            <a:srcRect t="1425"/>
            <a:stretch/>
          </p:blipFill>
          <p:spPr>
            <a:xfrm>
              <a:off x="341296" y="3528303"/>
              <a:ext cx="3085896" cy="2007995"/>
            </a:xfrm>
            <a:prstGeom prst="rect">
              <a:avLst/>
            </a:prstGeom>
          </p:spPr>
        </p:pic>
      </p:grpSp>
      <p:sp>
        <p:nvSpPr>
          <p:cNvPr id="289" name="矩形 288"/>
          <p:cNvSpPr/>
          <p:nvPr/>
        </p:nvSpPr>
        <p:spPr>
          <a:xfrm>
            <a:off x="3406775" y="3508375"/>
            <a:ext cx="892175" cy="20304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14" name="群組 13"/>
          <p:cNvGrpSpPr/>
          <p:nvPr/>
        </p:nvGrpSpPr>
        <p:grpSpPr>
          <a:xfrm>
            <a:off x="10415074" y="366218"/>
            <a:ext cx="1481261" cy="499245"/>
            <a:chOff x="10514673" y="357690"/>
            <a:chExt cx="1481261" cy="499245"/>
          </a:xfrm>
        </p:grpSpPr>
        <p:sp>
          <p:nvSpPr>
            <p:cNvPr id="27" name="矩形 26"/>
            <p:cNvSpPr/>
            <p:nvPr/>
          </p:nvSpPr>
          <p:spPr bwMode="auto">
            <a:xfrm>
              <a:off x="10665609" y="487603"/>
              <a:ext cx="1330325" cy="369332"/>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zh-TW" altLang="en-US" dirty="0" smtClean="0">
                  <a:solidFill>
                    <a:srgbClr val="0070C0"/>
                  </a:solidFill>
                  <a:latin typeface="微軟正黑體" pitchFamily="34" charset="-120"/>
                  <a:ea typeface="微軟正黑體" pitchFamily="34" charset="-120"/>
                </a:rPr>
                <a:t>委員會</a:t>
              </a:r>
              <a:r>
                <a:rPr lang="zh-TW" altLang="en-US" dirty="0">
                  <a:solidFill>
                    <a:srgbClr val="0070C0"/>
                  </a:solidFill>
                  <a:latin typeface="微軟正黑體" pitchFamily="34" charset="-120"/>
                  <a:ea typeface="微軟正黑體" pitchFamily="34" charset="-120"/>
                </a:rPr>
                <a:t>填寫</a:t>
              </a:r>
            </a:p>
          </p:txBody>
        </p:sp>
        <p:sp>
          <p:nvSpPr>
            <p:cNvPr id="112" name="Freeform 17"/>
            <p:cNvSpPr>
              <a:spLocks noEditPoints="1"/>
            </p:cNvSpPr>
            <p:nvPr/>
          </p:nvSpPr>
          <p:spPr bwMode="auto">
            <a:xfrm>
              <a:off x="10514673" y="357690"/>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 name="群組 14"/>
          <p:cNvGrpSpPr/>
          <p:nvPr/>
        </p:nvGrpSpPr>
        <p:grpSpPr>
          <a:xfrm>
            <a:off x="9846397" y="2435267"/>
            <a:ext cx="1494702" cy="520654"/>
            <a:chOff x="9846397" y="2435267"/>
            <a:chExt cx="1494702" cy="520654"/>
          </a:xfrm>
        </p:grpSpPr>
        <p:sp>
          <p:nvSpPr>
            <p:cNvPr id="81" name="矩形 80"/>
            <p:cNvSpPr/>
            <p:nvPr/>
          </p:nvSpPr>
          <p:spPr bwMode="auto">
            <a:xfrm>
              <a:off x="10010774" y="2587621"/>
              <a:ext cx="1330325" cy="3683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委員會填寫</a:t>
              </a:r>
            </a:p>
          </p:txBody>
        </p:sp>
        <p:sp>
          <p:nvSpPr>
            <p:cNvPr id="113" name="Freeform 17"/>
            <p:cNvSpPr>
              <a:spLocks noEditPoints="1"/>
            </p:cNvSpPr>
            <p:nvPr/>
          </p:nvSpPr>
          <p:spPr bwMode="auto">
            <a:xfrm>
              <a:off x="9846397" y="2435267"/>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群組 15"/>
          <p:cNvGrpSpPr/>
          <p:nvPr/>
        </p:nvGrpSpPr>
        <p:grpSpPr>
          <a:xfrm>
            <a:off x="443432" y="4586288"/>
            <a:ext cx="2963343" cy="1069380"/>
            <a:chOff x="443432" y="4586288"/>
            <a:chExt cx="2963343" cy="1069380"/>
          </a:xfrm>
        </p:grpSpPr>
        <p:grpSp>
          <p:nvGrpSpPr>
            <p:cNvPr id="86025" name="群組 117"/>
            <p:cNvGrpSpPr>
              <a:grpSpLocks/>
            </p:cNvGrpSpPr>
            <p:nvPr/>
          </p:nvGrpSpPr>
          <p:grpSpPr bwMode="auto">
            <a:xfrm>
              <a:off x="608013" y="4586288"/>
              <a:ext cx="2798762" cy="1069380"/>
              <a:chOff x="597537" y="5130915"/>
              <a:chExt cx="2751502" cy="998823"/>
            </a:xfrm>
          </p:grpSpPr>
          <p:cxnSp>
            <p:nvCxnSpPr>
              <p:cNvPr id="57" name="直線單箭頭接點 56"/>
              <p:cNvCxnSpPr/>
              <p:nvPr/>
            </p:nvCxnSpPr>
            <p:spPr>
              <a:xfrm flipH="1">
                <a:off x="2743490" y="5130915"/>
                <a:ext cx="605549" cy="597551"/>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矩形 115"/>
              <p:cNvSpPr/>
              <p:nvPr/>
            </p:nvSpPr>
            <p:spPr bwMode="auto">
              <a:xfrm>
                <a:off x="597537" y="5267329"/>
                <a:ext cx="2145953" cy="862409"/>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defTabSz="968375" eaLnBrk="1" fontAlgn="auto" hangingPunct="1">
                  <a:spcBef>
                    <a:spcPct val="20000"/>
                  </a:spcBef>
                  <a:spcAft>
                    <a:spcPts val="0"/>
                  </a:spcAft>
                  <a:defRPr/>
                </a:pPr>
                <a:r>
                  <a:rPr lang="zh-TW" altLang="en-US" dirty="0">
                    <a:solidFill>
                      <a:srgbClr val="0070C0"/>
                    </a:solidFill>
                    <a:latin typeface="微軟正黑體" pitchFamily="34" charset="-120"/>
                    <a:ea typeface="微軟正黑體" pitchFamily="34" charset="-120"/>
                  </a:rPr>
                  <a:t>勾選黏貼在</a:t>
                </a:r>
                <a:r>
                  <a:rPr lang="zh-TW" altLang="zh-TW" dirty="0">
                    <a:solidFill>
                      <a:srgbClr val="0070C0"/>
                    </a:solidFill>
                    <a:latin typeface="微軟正黑體" pitchFamily="34" charset="-120"/>
                    <a:ea typeface="微軟正黑體" pitchFamily="34" charset="-120"/>
                  </a:rPr>
                  <a:t>相關證明文件黏貼表</a:t>
                </a:r>
                <a:r>
                  <a:rPr lang="zh-TW" altLang="en-US" dirty="0">
                    <a:solidFill>
                      <a:srgbClr val="0070C0"/>
                    </a:solidFill>
                    <a:latin typeface="微軟正黑體" pitchFamily="34" charset="-120"/>
                    <a:ea typeface="微軟正黑體" pitchFamily="34" charset="-120"/>
                  </a:rPr>
                  <a:t>中之證明</a:t>
                </a:r>
                <a:r>
                  <a:rPr lang="zh-TW" altLang="en-US" dirty="0" smtClean="0">
                    <a:solidFill>
                      <a:srgbClr val="0070C0"/>
                    </a:solidFill>
                    <a:latin typeface="微軟正黑體" pitchFamily="34" charset="-120"/>
                    <a:ea typeface="微軟正黑體" pitchFamily="34" charset="-120"/>
                  </a:rPr>
                  <a:t>文件</a:t>
                </a:r>
                <a:endParaRPr lang="zh-TW" altLang="en-US" dirty="0">
                  <a:solidFill>
                    <a:srgbClr val="0070C0"/>
                  </a:solidFill>
                  <a:latin typeface="微軟正黑體" pitchFamily="34" charset="-120"/>
                  <a:ea typeface="微軟正黑體" pitchFamily="34" charset="-120"/>
                </a:endParaRPr>
              </a:p>
            </p:txBody>
          </p:sp>
        </p:grpSp>
        <p:sp>
          <p:nvSpPr>
            <p:cNvPr id="117" name="Freeform 17"/>
            <p:cNvSpPr>
              <a:spLocks noEditPoints="1"/>
            </p:cNvSpPr>
            <p:nvPr/>
          </p:nvSpPr>
          <p:spPr bwMode="auto">
            <a:xfrm>
              <a:off x="443432" y="4586288"/>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118" name="Freeform 17"/>
          <p:cNvSpPr>
            <a:spLocks noEditPoints="1"/>
          </p:cNvSpPr>
          <p:nvPr/>
        </p:nvSpPr>
        <p:spPr bwMode="auto">
          <a:xfrm>
            <a:off x="190360" y="2449558"/>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nvGrpSpPr>
          <p:cNvPr id="18" name="群組 17"/>
          <p:cNvGrpSpPr/>
          <p:nvPr/>
        </p:nvGrpSpPr>
        <p:grpSpPr>
          <a:xfrm>
            <a:off x="373123" y="1122607"/>
            <a:ext cx="3233572" cy="732936"/>
            <a:chOff x="375475" y="1009128"/>
            <a:chExt cx="3233572" cy="732936"/>
          </a:xfrm>
        </p:grpSpPr>
        <p:sp>
          <p:nvSpPr>
            <p:cNvPr id="69" name="矩形 68"/>
            <p:cNvSpPr/>
            <p:nvPr/>
          </p:nvSpPr>
          <p:spPr bwMode="auto">
            <a:xfrm>
              <a:off x="522288" y="1157289"/>
              <a:ext cx="3086759" cy="58477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eaLnBrk="1" fontAlgn="auto" hangingPunct="1">
                <a:spcBef>
                  <a:spcPct val="20000"/>
                </a:spcBef>
                <a:spcAft>
                  <a:spcPts val="0"/>
                </a:spcAft>
                <a:defRPr/>
              </a:pPr>
              <a:r>
                <a:rPr lang="zh-TW" altLang="en-US" sz="1600" dirty="0">
                  <a:solidFill>
                    <a:srgbClr val="0070C0"/>
                  </a:solidFill>
                  <a:latin typeface="微軟正黑體" pitchFamily="34" charset="-120"/>
                  <a:ea typeface="微軟正黑體" pitchFamily="34" charset="-120"/>
                </a:rPr>
                <a:t>勾選是否報考</a:t>
              </a:r>
              <a:r>
                <a:rPr lang="en-US" altLang="zh-TW" sz="1600" dirty="0" smtClean="0">
                  <a:solidFill>
                    <a:srgbClr val="0070C0"/>
                  </a:solidFill>
                  <a:latin typeface="微軟正黑體" pitchFamily="34" charset="-120"/>
                  <a:ea typeface="微軟正黑體" pitchFamily="34" charset="-120"/>
                </a:rPr>
                <a:t>110</a:t>
              </a:r>
              <a:r>
                <a:rPr lang="zh-TW" altLang="en-US" sz="1600" dirty="0" smtClean="0">
                  <a:solidFill>
                    <a:srgbClr val="0070C0"/>
                  </a:solidFill>
                  <a:latin typeface="微軟正黑體" pitchFamily="34" charset="-120"/>
                  <a:ea typeface="微軟正黑體" pitchFamily="34" charset="-120"/>
                </a:rPr>
                <a:t>國中</a:t>
              </a:r>
              <a:r>
                <a:rPr lang="zh-TW" altLang="en-US" sz="1600" dirty="0">
                  <a:solidFill>
                    <a:srgbClr val="0070C0"/>
                  </a:solidFill>
                  <a:latin typeface="微軟正黑體" pitchFamily="34" charset="-120"/>
                  <a:ea typeface="微軟正黑體" pitchFamily="34" charset="-120"/>
                </a:rPr>
                <a:t>教育會考並填寫</a:t>
              </a:r>
              <a:r>
                <a:rPr lang="zh-TW" altLang="en-US" sz="1600" dirty="0" smtClean="0">
                  <a:solidFill>
                    <a:srgbClr val="0070C0"/>
                  </a:solidFill>
                  <a:latin typeface="微軟正黑體" pitchFamily="34" charset="-120"/>
                  <a:ea typeface="微軟正黑體" pitchFamily="34" charset="-120"/>
                </a:rPr>
                <a:t>國中教育會考</a:t>
              </a:r>
              <a:r>
                <a:rPr lang="zh-TW" altLang="en-US" sz="1600" dirty="0">
                  <a:solidFill>
                    <a:srgbClr val="0070C0"/>
                  </a:solidFill>
                  <a:latin typeface="微軟正黑體" pitchFamily="34" charset="-120"/>
                  <a:ea typeface="微軟正黑體" pitchFamily="34" charset="-120"/>
                </a:rPr>
                <a:t>准考證號碼</a:t>
              </a:r>
            </a:p>
          </p:txBody>
        </p:sp>
        <p:sp>
          <p:nvSpPr>
            <p:cNvPr id="119" name="Freeform 17"/>
            <p:cNvSpPr>
              <a:spLocks noEditPoints="1"/>
            </p:cNvSpPr>
            <p:nvPr/>
          </p:nvSpPr>
          <p:spPr bwMode="auto">
            <a:xfrm>
              <a:off x="375475" y="1009128"/>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20" name="群組 19"/>
          <p:cNvGrpSpPr/>
          <p:nvPr/>
        </p:nvGrpSpPr>
        <p:grpSpPr>
          <a:xfrm>
            <a:off x="9611673" y="3241420"/>
            <a:ext cx="2405701" cy="3180019"/>
            <a:chOff x="9611673" y="3241420"/>
            <a:chExt cx="2405701" cy="3180019"/>
          </a:xfrm>
        </p:grpSpPr>
        <p:sp>
          <p:nvSpPr>
            <p:cNvPr id="29" name="矩形 28"/>
            <p:cNvSpPr/>
            <p:nvPr/>
          </p:nvSpPr>
          <p:spPr bwMode="auto">
            <a:xfrm>
              <a:off x="9667874" y="3313114"/>
              <a:ext cx="2349500" cy="3108325"/>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algn="just" eaLnBrk="1" fontAlgn="auto" hangingPunct="1">
                <a:spcBef>
                  <a:spcPts val="0"/>
                </a:spcBef>
                <a:spcAft>
                  <a:spcPts val="0"/>
                </a:spcAft>
                <a:defRPr/>
              </a:pPr>
              <a:r>
                <a:rPr lang="zh-TW" altLang="en-US" sz="1400" dirty="0" smtClean="0">
                  <a:solidFill>
                    <a:srgbClr val="0070C0"/>
                  </a:solidFill>
                  <a:latin typeface="微軟正黑體" pitchFamily="34" charset="-120"/>
                  <a:ea typeface="微軟正黑體" pitchFamily="34" charset="-120"/>
                </a:rPr>
                <a:t>      免試</a:t>
              </a:r>
              <a:r>
                <a:rPr lang="zh-TW" altLang="en-US" sz="1400" dirty="0">
                  <a:solidFill>
                    <a:srgbClr val="0070C0"/>
                  </a:solidFill>
                  <a:latin typeface="微軟正黑體" pitchFamily="34" charset="-120"/>
                  <a:ea typeface="微軟正黑體" pitchFamily="34" charset="-120"/>
                </a:rPr>
                <a:t>生</a:t>
              </a:r>
              <a:r>
                <a:rPr lang="zh-TW" altLang="zh-TW" sz="1400" dirty="0">
                  <a:solidFill>
                    <a:srgbClr val="0070C0"/>
                  </a:solidFill>
                  <a:latin typeface="微軟正黑體" pitchFamily="34" charset="-120"/>
                  <a:ea typeface="微軟正黑體" pitchFamily="34" charset="-120"/>
                </a:rPr>
                <a:t>完成報</a:t>
              </a:r>
              <a:r>
                <a:rPr lang="zh-TW" altLang="en-US" sz="1400" dirty="0">
                  <a:solidFill>
                    <a:srgbClr val="0070C0"/>
                  </a:solidFill>
                  <a:latin typeface="微軟正黑體" pitchFamily="34" charset="-120"/>
                  <a:ea typeface="微軟正黑體" pitchFamily="34" charset="-120"/>
                </a:rPr>
                <a:t>名作業</a:t>
              </a:r>
              <a:endParaRPr lang="en-US" altLang="zh-TW" sz="1400" dirty="0">
                <a:solidFill>
                  <a:srgbClr val="0070C0"/>
                </a:solidFill>
                <a:latin typeface="微軟正黑體" pitchFamily="34" charset="-120"/>
                <a:ea typeface="微軟正黑體" pitchFamily="34" charset="-120"/>
              </a:endParaRPr>
            </a:p>
            <a:p>
              <a:pPr algn="just" eaLnBrk="1" fontAlgn="auto" hangingPunct="1">
                <a:spcBef>
                  <a:spcPts val="0"/>
                </a:spcBef>
                <a:spcAft>
                  <a:spcPts val="0"/>
                </a:spcAft>
                <a:buFont typeface="Wingdings" pitchFamily="2" charset="2"/>
                <a:buChar char="ü"/>
                <a:defRPr/>
              </a:pPr>
              <a:r>
                <a:rPr lang="zh-TW" altLang="zh-TW" sz="1400" b="1" dirty="0">
                  <a:solidFill>
                    <a:srgbClr val="C00000"/>
                  </a:solidFill>
                  <a:latin typeface="微軟正黑體" pitchFamily="34" charset="-120"/>
                  <a:ea typeface="微軟正黑體" pitchFamily="34" charset="-120"/>
                </a:rPr>
                <a:t>已詳實檢閱國中提供之「</a:t>
              </a:r>
              <a:r>
                <a:rPr lang="en-US" altLang="zh-TW" sz="1400" b="1" dirty="0" smtClean="0">
                  <a:solidFill>
                    <a:srgbClr val="C00000"/>
                  </a:solidFill>
                  <a:latin typeface="微軟正黑體" pitchFamily="34" charset="-120"/>
                  <a:ea typeface="微軟正黑體" pitchFamily="34" charset="-120"/>
                </a:rPr>
                <a:t>110</a:t>
              </a:r>
              <a:r>
                <a:rPr lang="zh-TW" altLang="zh-TW" sz="1400" b="1" dirty="0" smtClean="0">
                  <a:solidFill>
                    <a:srgbClr val="C00000"/>
                  </a:solidFill>
                  <a:latin typeface="微軟正黑體" pitchFamily="34" charset="-120"/>
                  <a:ea typeface="微軟正黑體" pitchFamily="34" charset="-120"/>
                </a:rPr>
                <a:t>學年</a:t>
              </a:r>
              <a:r>
                <a:rPr lang="zh-TW" altLang="zh-TW" sz="1400" b="1" dirty="0">
                  <a:solidFill>
                    <a:srgbClr val="C00000"/>
                  </a:solidFill>
                  <a:latin typeface="微軟正黑體" pitchFamily="34" charset="-120"/>
                  <a:ea typeface="微軟正黑體" pitchFamily="34" charset="-120"/>
                </a:rPr>
                <a:t>度五專入學專用優先免試入學超額比序項目積分證明單」內各項積分登載正確，及所檢附之國中學校積分證明單及各項證明文件皆已符合簡章所列規定。</a:t>
              </a:r>
              <a:endParaRPr lang="en-US" altLang="zh-TW" sz="1400" b="1" dirty="0">
                <a:solidFill>
                  <a:srgbClr val="C00000"/>
                </a:solidFill>
                <a:latin typeface="微軟正黑體" pitchFamily="34" charset="-120"/>
                <a:ea typeface="微軟正黑體" pitchFamily="34" charset="-120"/>
              </a:endParaRPr>
            </a:p>
            <a:p>
              <a:pPr algn="just" eaLnBrk="1" fontAlgn="auto" hangingPunct="1">
                <a:spcBef>
                  <a:spcPts val="0"/>
                </a:spcBef>
                <a:spcAft>
                  <a:spcPts val="0"/>
                </a:spcAft>
                <a:defRPr/>
              </a:pPr>
              <a:endParaRPr lang="en-US" altLang="zh-TW" sz="1400" dirty="0">
                <a:solidFill>
                  <a:srgbClr val="0070C0"/>
                </a:solidFill>
                <a:latin typeface="微軟正黑體" pitchFamily="34" charset="-120"/>
                <a:ea typeface="微軟正黑體" pitchFamily="34" charset="-120"/>
              </a:endParaRPr>
            </a:p>
            <a:p>
              <a:pPr algn="just" eaLnBrk="1" fontAlgn="auto" hangingPunct="1">
                <a:spcBef>
                  <a:spcPts val="0"/>
                </a:spcBef>
                <a:spcAft>
                  <a:spcPts val="0"/>
                </a:spcAft>
                <a:buFont typeface="Wingdings" pitchFamily="2" charset="2"/>
                <a:buChar char="ü"/>
                <a:defRPr/>
              </a:pPr>
              <a:r>
                <a:rPr lang="zh-TW" altLang="zh-TW" sz="1400" b="1" dirty="0">
                  <a:solidFill>
                    <a:srgbClr val="C00000"/>
                  </a:solidFill>
                  <a:latin typeface="微軟正黑體" pitchFamily="34" charset="-120"/>
                  <a:ea typeface="微軟正黑體" pitchFamily="34" charset="-120"/>
                </a:rPr>
                <a:t>已詳閱簡章有關網路選填登記志願之相關規定，同意遵守在家長</a:t>
              </a:r>
              <a:r>
                <a:rPr lang="en-US" altLang="zh-TW" sz="1400" b="1" dirty="0">
                  <a:solidFill>
                    <a:srgbClr val="C0000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監護人</a:t>
              </a:r>
              <a:r>
                <a:rPr lang="en-US" altLang="zh-TW" sz="1400" b="1" dirty="0">
                  <a:solidFill>
                    <a:srgbClr val="C00000"/>
                  </a:solidFill>
                  <a:latin typeface="微軟正黑體" pitchFamily="34" charset="-120"/>
                  <a:ea typeface="微軟正黑體" pitchFamily="34" charset="-120"/>
                </a:rPr>
                <a:t>)</a:t>
              </a:r>
              <a:r>
                <a:rPr lang="zh-TW" altLang="zh-TW" sz="1400" b="1" dirty="0">
                  <a:solidFill>
                    <a:srgbClr val="C00000"/>
                  </a:solidFill>
                  <a:latin typeface="微軟正黑體" pitchFamily="34" charset="-120"/>
                  <a:ea typeface="微軟正黑體" pitchFamily="34" charset="-120"/>
                </a:rPr>
                <a:t>陪同下，於規定時間內共同完成網路選填登記志願並確定送出。</a:t>
              </a:r>
              <a:endParaRPr lang="zh-TW" altLang="en-US" sz="1400" dirty="0">
                <a:solidFill>
                  <a:srgbClr val="C00000"/>
                </a:solidFill>
                <a:latin typeface="微軟正黑體" pitchFamily="34" charset="-120"/>
                <a:ea typeface="微軟正黑體" pitchFamily="34" charset="-120"/>
              </a:endParaRPr>
            </a:p>
          </p:txBody>
        </p:sp>
        <p:sp>
          <p:nvSpPr>
            <p:cNvPr id="124" name="Freeform 17"/>
            <p:cNvSpPr>
              <a:spLocks noEditPoints="1"/>
            </p:cNvSpPr>
            <p:nvPr/>
          </p:nvSpPr>
          <p:spPr bwMode="auto">
            <a:xfrm>
              <a:off x="9611673" y="3241420"/>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22" name="群組 21"/>
          <p:cNvGrpSpPr/>
          <p:nvPr/>
        </p:nvGrpSpPr>
        <p:grpSpPr>
          <a:xfrm>
            <a:off x="1628005" y="5899270"/>
            <a:ext cx="2081982" cy="779343"/>
            <a:chOff x="1628005" y="5899270"/>
            <a:chExt cx="2081982" cy="779343"/>
          </a:xfrm>
        </p:grpSpPr>
        <p:sp>
          <p:nvSpPr>
            <p:cNvPr id="108" name="矩形 107"/>
            <p:cNvSpPr/>
            <p:nvPr/>
          </p:nvSpPr>
          <p:spPr bwMode="auto">
            <a:xfrm>
              <a:off x="1762124" y="6032500"/>
              <a:ext cx="1947863" cy="646113"/>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algn="ct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請報名</a:t>
              </a:r>
              <a:r>
                <a:rPr lang="zh-TW" altLang="en-US" b="1" dirty="0">
                  <a:solidFill>
                    <a:srgbClr val="0070C0"/>
                  </a:solidFill>
                  <a:latin typeface="微軟正黑體" pitchFamily="34" charset="-120"/>
                  <a:ea typeface="微軟正黑體" pitchFamily="34" charset="-120"/>
                </a:rPr>
                <a:t>免試生</a:t>
              </a:r>
              <a:r>
                <a:rPr lang="zh-TW" altLang="en-US" dirty="0">
                  <a:solidFill>
                    <a:srgbClr val="0070C0"/>
                  </a:solidFill>
                  <a:latin typeface="微軟正黑體" pitchFamily="34" charset="-120"/>
                  <a:ea typeface="微軟正黑體" pitchFamily="34" charset="-120"/>
                </a:rPr>
                <a:t>及</a:t>
              </a:r>
              <a:endParaRPr lang="en-US" altLang="zh-TW" dirty="0">
                <a:solidFill>
                  <a:srgbClr val="0070C0"/>
                </a:solidFill>
                <a:latin typeface="微軟正黑體" pitchFamily="34" charset="-120"/>
                <a:ea typeface="微軟正黑體" pitchFamily="34" charset="-120"/>
              </a:endParaRPr>
            </a:p>
            <a:p>
              <a:pPr algn="ctr" eaLnBrk="1" fontAlgn="auto" hangingPunct="1">
                <a:spcBef>
                  <a:spcPts val="0"/>
                </a:spcBef>
                <a:spcAft>
                  <a:spcPts val="0"/>
                </a:spcAft>
                <a:defRPr/>
              </a:pPr>
              <a:r>
                <a:rPr lang="zh-TW" altLang="en-US" b="1" dirty="0">
                  <a:solidFill>
                    <a:srgbClr val="0070C0"/>
                  </a:solidFill>
                  <a:latin typeface="微軟正黑體" pitchFamily="34" charset="-120"/>
                  <a:ea typeface="微軟正黑體" pitchFamily="34" charset="-120"/>
                </a:rPr>
                <a:t>家長</a:t>
              </a:r>
              <a:r>
                <a:rPr lang="en-US" altLang="zh-TW" b="1" dirty="0">
                  <a:solidFill>
                    <a:srgbClr val="0070C0"/>
                  </a:solidFill>
                  <a:latin typeface="微軟正黑體" pitchFamily="34" charset="-120"/>
                  <a:ea typeface="微軟正黑體" pitchFamily="34" charset="-120"/>
                </a:rPr>
                <a:t>(</a:t>
              </a:r>
              <a:r>
                <a:rPr lang="zh-TW" altLang="en-US" b="1" dirty="0">
                  <a:solidFill>
                    <a:srgbClr val="0070C0"/>
                  </a:solidFill>
                  <a:latin typeface="微軟正黑體" pitchFamily="34" charset="-120"/>
                  <a:ea typeface="微軟正黑體" pitchFamily="34" charset="-120"/>
                </a:rPr>
                <a:t>監護人</a:t>
              </a:r>
              <a:r>
                <a:rPr lang="en-US" altLang="zh-TW" b="1" dirty="0">
                  <a:solidFill>
                    <a:srgbClr val="0070C0"/>
                  </a:solidFill>
                  <a:latin typeface="微軟正黑體" pitchFamily="34" charset="-120"/>
                  <a:ea typeface="微軟正黑體" pitchFamily="34" charset="-120"/>
                </a:rPr>
                <a:t>)</a:t>
              </a:r>
              <a:r>
                <a:rPr lang="zh-TW" altLang="en-US" b="1" dirty="0">
                  <a:solidFill>
                    <a:srgbClr val="C00000"/>
                  </a:solidFill>
                  <a:latin typeface="微軟正黑體" pitchFamily="34" charset="-120"/>
                  <a:ea typeface="微軟正黑體" pitchFamily="34" charset="-120"/>
                </a:rPr>
                <a:t>簽章</a:t>
              </a:r>
            </a:p>
          </p:txBody>
        </p:sp>
        <p:sp>
          <p:nvSpPr>
            <p:cNvPr id="127" name="Freeform 17"/>
            <p:cNvSpPr>
              <a:spLocks noEditPoints="1"/>
            </p:cNvSpPr>
            <p:nvPr/>
          </p:nvSpPr>
          <p:spPr bwMode="auto">
            <a:xfrm>
              <a:off x="1628005" y="5899270"/>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cxnSp>
        <p:nvCxnSpPr>
          <p:cNvPr id="92" name="直線單箭頭接點 91"/>
          <p:cNvCxnSpPr>
            <a:stCxn id="126" idx="3"/>
          </p:cNvCxnSpPr>
          <p:nvPr/>
        </p:nvCxnSpPr>
        <p:spPr>
          <a:xfrm flipV="1">
            <a:off x="9461500" y="5214026"/>
            <a:ext cx="246704" cy="93692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42</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583" t="619" r="542" b="14"/>
          <a:stretch/>
        </p:blipFill>
        <p:spPr>
          <a:xfrm>
            <a:off x="4137468" y="94225"/>
            <a:ext cx="4756852" cy="6734637"/>
          </a:xfrm>
          <a:prstGeom prst="rect">
            <a:avLst/>
          </a:prstGeom>
        </p:spPr>
      </p:pic>
      <p:sp>
        <p:nvSpPr>
          <p:cNvPr id="21" name="矩形 20"/>
          <p:cNvSpPr/>
          <p:nvPr/>
        </p:nvSpPr>
        <p:spPr>
          <a:xfrm>
            <a:off x="4181475" y="808038"/>
            <a:ext cx="4664075" cy="2857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sp>
        <p:nvSpPr>
          <p:cNvPr id="88071" name="文字方塊 25"/>
          <p:cNvSpPr txBox="1">
            <a:spLocks noChangeArrowheads="1"/>
          </p:cNvSpPr>
          <p:nvPr/>
        </p:nvSpPr>
        <p:spPr bwMode="auto">
          <a:xfrm>
            <a:off x="227013" y="261938"/>
            <a:ext cx="3567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2300" b="1">
                <a:latin typeface="微軟正黑體" panose="020B0604030504040204" pitchFamily="34" charset="-120"/>
                <a:ea typeface="微軟正黑體" panose="020B0604030504040204" pitchFamily="34" charset="-120"/>
              </a:rPr>
              <a:t>一般生報名表範例（白色）</a:t>
            </a:r>
          </a:p>
        </p:txBody>
      </p:sp>
      <p:cxnSp>
        <p:nvCxnSpPr>
          <p:cNvPr id="27" name="直線單箭頭接點 26"/>
          <p:cNvCxnSpPr>
            <a:stCxn id="29" idx="1"/>
            <a:endCxn id="23" idx="3"/>
          </p:cNvCxnSpPr>
          <p:nvPr/>
        </p:nvCxnSpPr>
        <p:spPr>
          <a:xfrm flipH="1">
            <a:off x="3300413" y="2093808"/>
            <a:ext cx="885825" cy="5169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4186238" y="1807601"/>
            <a:ext cx="4659312" cy="5724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cxnSp>
        <p:nvCxnSpPr>
          <p:cNvPr id="56" name="直線單箭頭接點 55"/>
          <p:cNvCxnSpPr>
            <a:stCxn id="21" idx="1"/>
            <a:endCxn id="22" idx="3"/>
          </p:cNvCxnSpPr>
          <p:nvPr/>
        </p:nvCxnSpPr>
        <p:spPr>
          <a:xfrm flipH="1">
            <a:off x="3455988" y="950913"/>
            <a:ext cx="725487" cy="14287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群組 2"/>
          <p:cNvGrpSpPr/>
          <p:nvPr/>
        </p:nvGrpSpPr>
        <p:grpSpPr>
          <a:xfrm>
            <a:off x="789086" y="785159"/>
            <a:ext cx="2666902" cy="492779"/>
            <a:chOff x="789086" y="785159"/>
            <a:chExt cx="2666902" cy="492779"/>
          </a:xfrm>
        </p:grpSpPr>
        <p:sp>
          <p:nvSpPr>
            <p:cNvPr id="22" name="矩形 21"/>
            <p:cNvSpPr/>
            <p:nvPr/>
          </p:nvSpPr>
          <p:spPr>
            <a:xfrm>
              <a:off x="962025" y="908050"/>
              <a:ext cx="2493963" cy="369888"/>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弱勢身分別限</a:t>
              </a:r>
              <a:r>
                <a:rPr lang="zh-TW" altLang="en-US" b="1" dirty="0">
                  <a:solidFill>
                    <a:srgbClr val="C00000"/>
                  </a:solidFill>
                  <a:latin typeface="微軟正黑體" pitchFamily="34" charset="-120"/>
                  <a:ea typeface="微軟正黑體" pitchFamily="34" charset="-120"/>
                </a:rPr>
                <a:t>擇一</a:t>
              </a:r>
              <a:r>
                <a:rPr lang="zh-TW" altLang="en-US" dirty="0">
                  <a:solidFill>
                    <a:srgbClr val="0070C0"/>
                  </a:solidFill>
                  <a:latin typeface="微軟正黑體" pitchFamily="34" charset="-120"/>
                  <a:ea typeface="微軟正黑體" pitchFamily="34" charset="-120"/>
                </a:rPr>
                <a:t>勾選</a:t>
              </a:r>
            </a:p>
          </p:txBody>
        </p:sp>
        <p:sp>
          <p:nvSpPr>
            <p:cNvPr id="28" name="Freeform 17"/>
            <p:cNvSpPr>
              <a:spLocks noEditPoints="1"/>
            </p:cNvSpPr>
            <p:nvPr/>
          </p:nvSpPr>
          <p:spPr bwMode="auto">
            <a:xfrm>
              <a:off x="789086" y="785159"/>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9" name="群組 8"/>
          <p:cNvGrpSpPr/>
          <p:nvPr/>
        </p:nvGrpSpPr>
        <p:grpSpPr>
          <a:xfrm>
            <a:off x="7549871" y="2478138"/>
            <a:ext cx="4600854" cy="1493227"/>
            <a:chOff x="7549871" y="2478138"/>
            <a:chExt cx="4600854" cy="1493227"/>
          </a:xfrm>
        </p:grpSpPr>
        <p:grpSp>
          <p:nvGrpSpPr>
            <p:cNvPr id="88079" name="群組 40"/>
            <p:cNvGrpSpPr>
              <a:grpSpLocks/>
            </p:cNvGrpSpPr>
            <p:nvPr/>
          </p:nvGrpSpPr>
          <p:grpSpPr bwMode="auto">
            <a:xfrm>
              <a:off x="7549871" y="2557818"/>
              <a:ext cx="4514847" cy="1413547"/>
              <a:chOff x="7626844" y="3142620"/>
              <a:chExt cx="4514723" cy="1413864"/>
            </a:xfrm>
          </p:grpSpPr>
          <p:sp>
            <p:nvSpPr>
              <p:cNvPr id="17" name="文字方塊 16"/>
              <p:cNvSpPr txBox="1"/>
              <p:nvPr/>
            </p:nvSpPr>
            <p:spPr>
              <a:xfrm>
                <a:off x="8587375" y="4217854"/>
                <a:ext cx="3554192" cy="33863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3</a:t>
                </a:r>
                <a:r>
                  <a:rPr lang="zh-TW" altLang="en-US" sz="1600" dirty="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a:t>
                </a:r>
                <a:r>
                  <a:rPr lang="zh-TW" altLang="en-US" sz="1600" dirty="0">
                    <a:solidFill>
                      <a:srgbClr val="0070C0"/>
                    </a:solidFill>
                    <a:latin typeface="微軟正黑體" pitchFamily="34" charset="-120"/>
                    <a:ea typeface="微軟正黑體" pitchFamily="34" charset="-120"/>
                  </a:rPr>
                  <a:t>「</a:t>
                </a:r>
                <a:r>
                  <a:rPr lang="zh-TW" altLang="en-US" sz="1600" b="1" dirty="0">
                    <a:solidFill>
                      <a:srgbClr val="0070C0"/>
                    </a:solidFill>
                    <a:latin typeface="微軟正黑體" pitchFamily="34" charset="-120"/>
                    <a:ea typeface="微軟正黑體" pitchFamily="34" charset="-120"/>
                  </a:rPr>
                  <a:t>弱勢身分</a:t>
                </a:r>
                <a:r>
                  <a:rPr lang="zh-TW" altLang="en-US" sz="1600" dirty="0">
                    <a:solidFill>
                      <a:srgbClr val="0070C0"/>
                    </a:solidFill>
                    <a:latin typeface="微軟正黑體" pitchFamily="34" charset="-120"/>
                    <a:ea typeface="微軟正黑體" pitchFamily="34" charset="-120"/>
                  </a:rPr>
                  <a:t>」</a:t>
                </a:r>
                <a:r>
                  <a:rPr lang="zh-TW" altLang="zh-TW" sz="1600" b="1" dirty="0" smtClean="0">
                    <a:solidFill>
                      <a:srgbClr val="C00000"/>
                    </a:solidFill>
                    <a:latin typeface="微軟正黑體" pitchFamily="34" charset="-120"/>
                    <a:ea typeface="微軟正黑體" pitchFamily="34" charset="-120"/>
                  </a:rPr>
                  <a:t>證明</a:t>
                </a:r>
                <a:r>
                  <a:rPr lang="zh-TW" altLang="en-US" sz="1600" b="1" dirty="0" smtClean="0">
                    <a:solidFill>
                      <a:srgbClr val="C00000"/>
                    </a:solidFill>
                    <a:latin typeface="微軟正黑體" pitchFamily="34" charset="-120"/>
                    <a:ea typeface="微軟正黑體" pitchFamily="34" charset="-120"/>
                  </a:rPr>
                  <a:t>文件影</a:t>
                </a:r>
                <a:r>
                  <a:rPr lang="zh-TW" altLang="en-US" sz="1600" b="1" dirty="0">
                    <a:solidFill>
                      <a:srgbClr val="C00000"/>
                    </a:solidFill>
                    <a:latin typeface="微軟正黑體" pitchFamily="34" charset="-120"/>
                    <a:ea typeface="微軟正黑體" pitchFamily="34" charset="-120"/>
                  </a:rPr>
                  <a:t>本</a:t>
                </a:r>
                <a:endParaRPr lang="zh-TW" altLang="zh-TW" sz="1600" b="1" dirty="0">
                  <a:solidFill>
                    <a:srgbClr val="C00000"/>
                  </a:solidFill>
                  <a:latin typeface="微軟正黑體" pitchFamily="34" charset="-120"/>
                  <a:ea typeface="微軟正黑體" pitchFamily="34" charset="-120"/>
                </a:endParaRPr>
              </a:p>
            </p:txBody>
          </p:sp>
          <p:sp>
            <p:nvSpPr>
              <p:cNvPr id="15" name="文字方塊 14"/>
              <p:cNvSpPr txBox="1"/>
              <p:nvPr/>
            </p:nvSpPr>
            <p:spPr>
              <a:xfrm>
                <a:off x="8485938" y="3185135"/>
                <a:ext cx="3573609" cy="584906"/>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square">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2</a:t>
                </a:r>
                <a:r>
                  <a:rPr lang="zh-TW" altLang="en-US" sz="1600" dirty="0" smtClean="0">
                    <a:solidFill>
                      <a:srgbClr val="0070C0"/>
                    </a:solidFill>
                    <a:latin typeface="微軟正黑體" pitchFamily="34" charset="-120"/>
                    <a:ea typeface="微軟正黑體" pitchFamily="34" charset="-120"/>
                  </a:rPr>
                  <a:t>）</a:t>
                </a:r>
                <a:r>
                  <a:rPr lang="zh-TW" altLang="zh-TW" sz="1600" dirty="0">
                    <a:solidFill>
                      <a:srgbClr val="0070C0"/>
                    </a:solidFill>
                    <a:latin typeface="微軟正黑體" pitchFamily="34" charset="-120"/>
                    <a:ea typeface="微軟正黑體" pitchFamily="34" charset="-120"/>
                  </a:rPr>
                  <a:t>浮貼學歷或同等學力證明</a:t>
                </a:r>
                <a:r>
                  <a:rPr lang="zh-TW" altLang="en-US" sz="1600" dirty="0">
                    <a:solidFill>
                      <a:srgbClr val="0070C0"/>
                    </a:solidFill>
                    <a:latin typeface="微軟正黑體" pitchFamily="34" charset="-120"/>
                    <a:ea typeface="微軟正黑體" pitchFamily="34" charset="-120"/>
                  </a:rPr>
                  <a:t>影本</a:t>
                </a:r>
                <a:endParaRPr lang="en-US" altLang="zh-TW" sz="1600" dirty="0">
                  <a:solidFill>
                    <a:srgbClr val="0070C0"/>
                  </a:solidFill>
                  <a:latin typeface="微軟正黑體" pitchFamily="34" charset="-120"/>
                  <a:ea typeface="微軟正黑體" pitchFamily="34" charset="-120"/>
                </a:endParaRPr>
              </a:p>
              <a:p>
                <a:pPr eaLnBrk="1" fontAlgn="auto" hangingPunct="1">
                  <a:spcBef>
                    <a:spcPts val="0"/>
                  </a:spcBef>
                  <a:spcAft>
                    <a:spcPts val="0"/>
                  </a:spcAft>
                  <a:defRPr/>
                </a:pPr>
                <a:r>
                  <a:rPr lang="zh-TW" altLang="en-US" sz="1600" dirty="0" smtClean="0">
                    <a:solidFill>
                      <a:srgbClr val="C00000"/>
                    </a:solidFill>
                    <a:latin typeface="微軟正黑體" pitchFamily="34" charset="-120"/>
                    <a:ea typeface="微軟正黑體" pitchFamily="34" charset="-120"/>
                  </a:rPr>
                  <a:t>          國中</a:t>
                </a:r>
                <a:r>
                  <a:rPr lang="zh-TW" altLang="en-US" sz="1600" dirty="0">
                    <a:solidFill>
                      <a:srgbClr val="C00000"/>
                    </a:solidFill>
                    <a:latin typeface="微軟正黑體" pitchFamily="34" charset="-120"/>
                    <a:ea typeface="微軟正黑體" pitchFamily="34" charset="-120"/>
                  </a:rPr>
                  <a:t>集體報名</a:t>
                </a:r>
                <a:r>
                  <a:rPr lang="zh-TW" altLang="en-US" sz="1600" b="1" dirty="0">
                    <a:solidFill>
                      <a:srgbClr val="C00000"/>
                    </a:solidFill>
                    <a:latin typeface="微軟正黑體" pitchFamily="34" charset="-120"/>
                    <a:ea typeface="微軟正黑體" pitchFamily="34" charset="-120"/>
                  </a:rPr>
                  <a:t>免貼</a:t>
                </a:r>
                <a:r>
                  <a:rPr lang="zh-TW" altLang="en-US" sz="1600" dirty="0" smtClean="0">
                    <a:solidFill>
                      <a:srgbClr val="C00000"/>
                    </a:solidFill>
                    <a:latin typeface="微軟正黑體" pitchFamily="34" charset="-120"/>
                    <a:ea typeface="微軟正黑體" pitchFamily="34" charset="-120"/>
                  </a:rPr>
                  <a:t>畢業證書影本</a:t>
                </a:r>
                <a:endParaRPr lang="zh-TW" altLang="zh-TW" sz="1600" dirty="0">
                  <a:solidFill>
                    <a:srgbClr val="C00000"/>
                  </a:solidFill>
                  <a:latin typeface="微軟正黑體" pitchFamily="34" charset="-120"/>
                  <a:ea typeface="微軟正黑體" pitchFamily="34" charset="-120"/>
                </a:endParaRPr>
              </a:p>
            </p:txBody>
          </p:sp>
          <p:cxnSp>
            <p:nvCxnSpPr>
              <p:cNvPr id="32" name="直線單箭頭接點 31"/>
              <p:cNvCxnSpPr>
                <a:stCxn id="15" idx="1"/>
              </p:cNvCxnSpPr>
              <p:nvPr/>
            </p:nvCxnSpPr>
            <p:spPr>
              <a:xfrm flipH="1" flipV="1">
                <a:off x="7626844" y="3142620"/>
                <a:ext cx="859094" cy="334968"/>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p:nvPr/>
            </p:nvCxnSpPr>
            <p:spPr>
              <a:xfrm flipH="1" flipV="1">
                <a:off x="8144718" y="3836509"/>
                <a:ext cx="584101" cy="37914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Freeform 17"/>
            <p:cNvSpPr>
              <a:spLocks noEditPoints="1"/>
            </p:cNvSpPr>
            <p:nvPr/>
          </p:nvSpPr>
          <p:spPr bwMode="auto">
            <a:xfrm>
              <a:off x="11848854" y="3428070"/>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31" name="Freeform 17"/>
            <p:cNvSpPr>
              <a:spLocks noEditPoints="1"/>
            </p:cNvSpPr>
            <p:nvPr/>
          </p:nvSpPr>
          <p:spPr bwMode="auto">
            <a:xfrm>
              <a:off x="11789895" y="2478138"/>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 name="群組 17"/>
          <p:cNvGrpSpPr/>
          <p:nvPr/>
        </p:nvGrpSpPr>
        <p:grpSpPr>
          <a:xfrm>
            <a:off x="244352" y="3262406"/>
            <a:ext cx="4521857" cy="1032821"/>
            <a:chOff x="244352" y="3262406"/>
            <a:chExt cx="4521857" cy="1032821"/>
          </a:xfrm>
        </p:grpSpPr>
        <p:cxnSp>
          <p:nvCxnSpPr>
            <p:cNvPr id="46" name="直線單箭頭接點 45"/>
            <p:cNvCxnSpPr/>
            <p:nvPr/>
          </p:nvCxnSpPr>
          <p:spPr>
            <a:xfrm flipV="1">
              <a:off x="3741738" y="3722336"/>
              <a:ext cx="1024471" cy="103539"/>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 name="群組 6"/>
            <p:cNvGrpSpPr/>
            <p:nvPr/>
          </p:nvGrpSpPr>
          <p:grpSpPr>
            <a:xfrm>
              <a:off x="244352" y="3262406"/>
              <a:ext cx="3497386" cy="1032821"/>
              <a:chOff x="244352" y="3262406"/>
              <a:chExt cx="3497386" cy="1032821"/>
            </a:xfrm>
          </p:grpSpPr>
          <p:sp>
            <p:nvSpPr>
              <p:cNvPr id="13" name="文字方塊 12"/>
              <p:cNvSpPr txBox="1"/>
              <p:nvPr/>
            </p:nvSpPr>
            <p:spPr>
              <a:xfrm>
                <a:off x="395288" y="3371897"/>
                <a:ext cx="3346450" cy="92333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just" eaLnBrk="1" fontAlgn="auto" hangingPunct="1">
                  <a:spcBef>
                    <a:spcPts val="0"/>
                  </a:spcBef>
                  <a:spcAft>
                    <a:spcPts val="0"/>
                  </a:spcAft>
                  <a:defRPr/>
                </a:pPr>
                <a:r>
                  <a:rPr lang="zh-TW" altLang="en-US" dirty="0">
                    <a:solidFill>
                      <a:srgbClr val="0070C0"/>
                    </a:solidFill>
                    <a:latin typeface="微軟正黑體" pitchFamily="34" charset="-120"/>
                    <a:ea typeface="微軟正黑體" pitchFamily="34" charset="-120"/>
                  </a:rPr>
                  <a:t>（</a:t>
                </a:r>
                <a:r>
                  <a:rPr lang="en-US" altLang="zh-TW" dirty="0">
                    <a:solidFill>
                      <a:srgbClr val="0070C0"/>
                    </a:solidFill>
                    <a:latin typeface="微軟正黑體" pitchFamily="34" charset="-120"/>
                    <a:ea typeface="微軟正黑體" pitchFamily="34" charset="-120"/>
                  </a:rPr>
                  <a:t>4</a:t>
                </a:r>
                <a:r>
                  <a:rPr lang="zh-TW" altLang="en-US" dirty="0">
                    <a:solidFill>
                      <a:srgbClr val="0070C0"/>
                    </a:solidFill>
                    <a:latin typeface="微軟正黑體" pitchFamily="34" charset="-120"/>
                    <a:ea typeface="微軟正黑體" pitchFamily="34" charset="-120"/>
                  </a:rPr>
                  <a:t>）</a:t>
                </a:r>
                <a:r>
                  <a:rPr lang="zh-TW" altLang="zh-TW" dirty="0">
                    <a:solidFill>
                      <a:srgbClr val="C00000"/>
                    </a:solidFill>
                    <a:latin typeface="微軟正黑體" pitchFamily="34" charset="-120"/>
                    <a:ea typeface="微軟正黑體" pitchFamily="34" charset="-120"/>
                  </a:rPr>
                  <a:t>超額比序項目積分證明</a:t>
                </a:r>
                <a:r>
                  <a:rPr lang="zh-TW" altLang="zh-TW" dirty="0" smtClean="0">
                    <a:solidFill>
                      <a:srgbClr val="C00000"/>
                    </a:solidFill>
                    <a:latin typeface="微軟正黑體" pitchFamily="34" charset="-120"/>
                    <a:ea typeface="微軟正黑體" pitchFamily="34" charset="-120"/>
                  </a:rPr>
                  <a:t>單</a:t>
                </a:r>
                <a:endParaRPr lang="en-US" altLang="zh-TW" dirty="0" smtClean="0">
                  <a:solidFill>
                    <a:srgbClr val="C00000"/>
                  </a:solidFill>
                  <a:latin typeface="微軟正黑體" pitchFamily="34" charset="-120"/>
                  <a:ea typeface="微軟正黑體" pitchFamily="34" charset="-120"/>
                </a:endParaRPr>
              </a:p>
              <a:p>
                <a:pPr algn="just" eaLnBrk="1" fontAlgn="auto" hangingPunct="1">
                  <a:spcBef>
                    <a:spcPts val="0"/>
                  </a:spcBef>
                  <a:spcAft>
                    <a:spcPts val="0"/>
                  </a:spcAft>
                  <a:defRPr/>
                </a:pPr>
                <a:r>
                  <a:rPr lang="en-US" altLang="zh-TW" dirty="0">
                    <a:solidFill>
                      <a:srgbClr val="C00000"/>
                    </a:solidFill>
                    <a:latin typeface="微軟正黑體" pitchFamily="34" charset="-120"/>
                    <a:ea typeface="微軟正黑體" pitchFamily="34" charset="-120"/>
                  </a:rPr>
                  <a:t> </a:t>
                </a:r>
                <a:r>
                  <a:rPr lang="en-US" altLang="zh-TW" dirty="0" smtClean="0">
                    <a:solidFill>
                      <a:srgbClr val="C00000"/>
                    </a:solidFill>
                    <a:latin typeface="微軟正黑體" pitchFamily="34" charset="-120"/>
                    <a:ea typeface="微軟正黑體" pitchFamily="34" charset="-120"/>
                  </a:rPr>
                  <a:t>         </a:t>
                </a:r>
                <a:r>
                  <a:rPr lang="zh-TW" altLang="en-US" dirty="0" smtClean="0">
                    <a:solidFill>
                      <a:srgbClr val="C00000"/>
                    </a:solidFill>
                    <a:latin typeface="微軟正黑體" pitchFamily="34" charset="-120"/>
                    <a:ea typeface="微軟正黑體" pitchFamily="34" charset="-120"/>
                  </a:rPr>
                  <a:t>正本</a:t>
                </a:r>
                <a:r>
                  <a:rPr lang="zh-TW" altLang="en-US" dirty="0">
                    <a:solidFill>
                      <a:srgbClr val="C00000"/>
                    </a:solidFill>
                    <a:latin typeface="微軟正黑體" pitchFamily="34" charset="-120"/>
                    <a:ea typeface="微軟正黑體" pitchFamily="34" charset="-120"/>
                  </a:rPr>
                  <a:t>審核確認後，</a:t>
                </a:r>
                <a:r>
                  <a:rPr lang="zh-TW" altLang="en-US" b="1" dirty="0">
                    <a:solidFill>
                      <a:srgbClr val="C00000"/>
                    </a:solidFill>
                    <a:latin typeface="微軟正黑體" pitchFamily="34" charset="-120"/>
                    <a:ea typeface="微軟正黑體" pitchFamily="34" charset="-120"/>
                  </a:rPr>
                  <a:t>加</a:t>
                </a:r>
                <a:r>
                  <a:rPr lang="zh-TW" altLang="en-US" b="1" dirty="0" smtClean="0">
                    <a:solidFill>
                      <a:srgbClr val="C00000"/>
                    </a:solidFill>
                    <a:latin typeface="微軟正黑體" pitchFamily="34" charset="-120"/>
                    <a:ea typeface="微軟正黑體" pitchFamily="34" charset="-120"/>
                  </a:rPr>
                  <a:t>蓋</a:t>
                </a:r>
                <a:endParaRPr lang="en-US" altLang="zh-TW" b="1" dirty="0" smtClean="0">
                  <a:solidFill>
                    <a:srgbClr val="C00000"/>
                  </a:solidFill>
                  <a:latin typeface="微軟正黑體" pitchFamily="34" charset="-120"/>
                  <a:ea typeface="微軟正黑體" pitchFamily="34" charset="-120"/>
                </a:endParaRPr>
              </a:p>
              <a:p>
                <a:pPr algn="just" eaLnBrk="1" fontAlgn="auto" hangingPunct="1">
                  <a:spcBef>
                    <a:spcPts val="0"/>
                  </a:spcBef>
                  <a:spcAft>
                    <a:spcPts val="0"/>
                  </a:spcAft>
                  <a:defRPr/>
                </a:pPr>
                <a:r>
                  <a:rPr lang="en-US" altLang="zh-TW" b="1" dirty="0">
                    <a:solidFill>
                      <a:srgbClr val="C00000"/>
                    </a:solidFill>
                    <a:latin typeface="微軟正黑體" pitchFamily="34" charset="-120"/>
                    <a:ea typeface="微軟正黑體" pitchFamily="34" charset="-120"/>
                  </a:rPr>
                  <a:t> </a:t>
                </a:r>
                <a:r>
                  <a:rPr lang="en-US" altLang="zh-TW" b="1" dirty="0" smtClean="0">
                    <a:solidFill>
                      <a:srgbClr val="C00000"/>
                    </a:solidFill>
                    <a:latin typeface="微軟正黑體" pitchFamily="34" charset="-120"/>
                    <a:ea typeface="微軟正黑體" pitchFamily="34" charset="-120"/>
                  </a:rPr>
                  <a:t>         </a:t>
                </a:r>
                <a:r>
                  <a:rPr lang="zh-TW" altLang="en-US" b="1" u="sng" dirty="0" smtClean="0">
                    <a:solidFill>
                      <a:srgbClr val="C00000"/>
                    </a:solidFill>
                    <a:latin typeface="微軟正黑體" pitchFamily="34" charset="-120"/>
                    <a:ea typeface="微軟正黑體" pitchFamily="34" charset="-120"/>
                  </a:rPr>
                  <a:t>學校</a:t>
                </a:r>
                <a:r>
                  <a:rPr lang="zh-TW" altLang="en-US" b="1" u="sng" dirty="0">
                    <a:solidFill>
                      <a:srgbClr val="C00000"/>
                    </a:solidFill>
                    <a:latin typeface="微軟正黑體" pitchFamily="34" charset="-120"/>
                    <a:ea typeface="微軟正黑體" pitchFamily="34" charset="-120"/>
                  </a:rPr>
                  <a:t>章戳</a:t>
                </a:r>
                <a:r>
                  <a:rPr lang="zh-TW" altLang="en-US" dirty="0">
                    <a:solidFill>
                      <a:srgbClr val="C00000"/>
                    </a:solidFill>
                    <a:latin typeface="微軟正黑體" pitchFamily="34" charset="-120"/>
                    <a:ea typeface="微軟正黑體" pitchFamily="34" charset="-120"/>
                  </a:rPr>
                  <a:t>浮貼</a:t>
                </a:r>
                <a:r>
                  <a:rPr lang="zh-TW" altLang="en-US" dirty="0" smtClean="0">
                    <a:solidFill>
                      <a:srgbClr val="C00000"/>
                    </a:solidFill>
                    <a:latin typeface="微軟正黑體" pitchFamily="34" charset="-120"/>
                    <a:ea typeface="微軟正黑體" pitchFamily="34" charset="-120"/>
                  </a:rPr>
                  <a:t>於此</a:t>
                </a:r>
                <a:endParaRPr lang="zh-TW" altLang="en-US" dirty="0">
                  <a:solidFill>
                    <a:srgbClr val="C00000"/>
                  </a:solidFill>
                  <a:latin typeface="微軟正黑體" pitchFamily="34" charset="-120"/>
                  <a:ea typeface="微軟正黑體" pitchFamily="34" charset="-120"/>
                </a:endParaRPr>
              </a:p>
            </p:txBody>
          </p:sp>
          <p:sp>
            <p:nvSpPr>
              <p:cNvPr id="33" name="Freeform 17"/>
              <p:cNvSpPr>
                <a:spLocks noEditPoints="1"/>
              </p:cNvSpPr>
              <p:nvPr/>
            </p:nvSpPr>
            <p:spPr bwMode="auto">
              <a:xfrm>
                <a:off x="244352" y="3262406"/>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1" name="群組 10"/>
          <p:cNvGrpSpPr/>
          <p:nvPr/>
        </p:nvGrpSpPr>
        <p:grpSpPr>
          <a:xfrm>
            <a:off x="7737475" y="4973684"/>
            <a:ext cx="4245221" cy="595266"/>
            <a:chOff x="7737475" y="4973684"/>
            <a:chExt cx="4245221" cy="595266"/>
          </a:xfrm>
        </p:grpSpPr>
        <p:cxnSp>
          <p:nvCxnSpPr>
            <p:cNvPr id="53" name="直線單箭頭接點 52"/>
            <p:cNvCxnSpPr/>
            <p:nvPr/>
          </p:nvCxnSpPr>
          <p:spPr>
            <a:xfrm flipH="1" flipV="1">
              <a:off x="7737475" y="5021263"/>
              <a:ext cx="1022350" cy="27305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p:nvPr/>
          </p:nvCxnSpPr>
          <p:spPr>
            <a:xfrm flipH="1">
              <a:off x="7808814" y="5303838"/>
              <a:ext cx="981174" cy="265112"/>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8759825" y="4973684"/>
              <a:ext cx="3222871" cy="490491"/>
              <a:chOff x="8759825" y="4973684"/>
              <a:chExt cx="3222871" cy="490491"/>
            </a:xfrm>
          </p:grpSpPr>
          <p:sp>
            <p:nvSpPr>
              <p:cNvPr id="52" name="文字方塊 51"/>
              <p:cNvSpPr txBox="1"/>
              <p:nvPr/>
            </p:nvSpPr>
            <p:spPr>
              <a:xfrm>
                <a:off x="8759825" y="5126038"/>
                <a:ext cx="3095625" cy="33813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6</a:t>
                </a:r>
                <a:r>
                  <a:rPr lang="zh-TW" altLang="en-US" sz="1600" dirty="0">
                    <a:solidFill>
                      <a:srgbClr val="0070C0"/>
                    </a:solidFill>
                    <a:latin typeface="微軟正黑體" pitchFamily="34" charset="-120"/>
                    <a:ea typeface="微軟正黑體" pitchFamily="34" charset="-120"/>
                  </a:rPr>
                  <a:t>）（</a:t>
                </a:r>
                <a:r>
                  <a:rPr lang="en-US" altLang="zh-TW" sz="1600" dirty="0">
                    <a:solidFill>
                      <a:srgbClr val="0070C0"/>
                    </a:solidFill>
                    <a:latin typeface="微軟正黑體" pitchFamily="34" charset="-120"/>
                    <a:ea typeface="微軟正黑體" pitchFamily="34" charset="-120"/>
                  </a:rPr>
                  <a:t>7</a:t>
                </a:r>
                <a:r>
                  <a:rPr lang="zh-TW" altLang="en-US" sz="1600" dirty="0">
                    <a:solidFill>
                      <a:srgbClr val="0070C0"/>
                    </a:solidFill>
                    <a:latin typeface="微軟正黑體" pitchFamily="34" charset="-120"/>
                    <a:ea typeface="微軟正黑體" pitchFamily="34" charset="-120"/>
                  </a:rPr>
                  <a:t>）</a:t>
                </a:r>
                <a:r>
                  <a:rPr lang="zh-TW" altLang="en-US" sz="1600" b="1" dirty="0">
                    <a:solidFill>
                      <a:srgbClr val="0070C0"/>
                    </a:solidFill>
                    <a:latin typeface="微軟正黑體" pitchFamily="34" charset="-120"/>
                    <a:ea typeface="微軟正黑體" pitchFamily="34" charset="-120"/>
                  </a:rPr>
                  <a:t>競賽證明</a:t>
                </a:r>
                <a:r>
                  <a:rPr lang="zh-TW" altLang="en-US" sz="1600" dirty="0">
                    <a:solidFill>
                      <a:srgbClr val="0070C0"/>
                    </a:solidFill>
                    <a:latin typeface="微軟正黑體" pitchFamily="34" charset="-120"/>
                    <a:ea typeface="微軟正黑體" pitchFamily="34" charset="-120"/>
                  </a:rPr>
                  <a:t>文件影本</a:t>
                </a:r>
                <a:endParaRPr lang="zh-TW" altLang="zh-TW" sz="1600" dirty="0">
                  <a:solidFill>
                    <a:srgbClr val="0070C0"/>
                  </a:solidFill>
                  <a:latin typeface="微軟正黑體" pitchFamily="34" charset="-120"/>
                  <a:ea typeface="微軟正黑體" pitchFamily="34" charset="-120"/>
                </a:endParaRPr>
              </a:p>
            </p:txBody>
          </p:sp>
          <p:sp>
            <p:nvSpPr>
              <p:cNvPr id="34" name="Freeform 17"/>
              <p:cNvSpPr>
                <a:spLocks noEditPoints="1"/>
              </p:cNvSpPr>
              <p:nvPr/>
            </p:nvSpPr>
            <p:spPr bwMode="auto">
              <a:xfrm>
                <a:off x="11680825" y="4973684"/>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4" name="群組 3"/>
          <p:cNvGrpSpPr/>
          <p:nvPr/>
        </p:nvGrpSpPr>
        <p:grpSpPr>
          <a:xfrm>
            <a:off x="523752" y="1731309"/>
            <a:ext cx="2776661" cy="716616"/>
            <a:chOff x="523752" y="1731309"/>
            <a:chExt cx="2776661" cy="716616"/>
          </a:xfrm>
        </p:grpSpPr>
        <p:sp>
          <p:nvSpPr>
            <p:cNvPr id="23" name="矩形 22"/>
            <p:cNvSpPr/>
            <p:nvPr/>
          </p:nvSpPr>
          <p:spPr>
            <a:xfrm>
              <a:off x="674688" y="1843088"/>
              <a:ext cx="2625725" cy="604837"/>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txBody>
            <a:bodyPr wrap="none">
              <a:spAutoFit/>
            </a:bodyPr>
            <a:lstStyle/>
            <a:p>
              <a:pPr eaLnBrk="1" fontAlgn="auto" hangingPunct="1">
                <a:lnSpc>
                  <a:spcPts val="2000"/>
                </a:lnSpc>
                <a:spcBef>
                  <a:spcPts val="0"/>
                </a:spcBef>
                <a:spcAft>
                  <a:spcPts val="0"/>
                </a:spcAft>
                <a:defRPr/>
              </a:pPr>
              <a:r>
                <a:rPr lang="zh-TW" altLang="en-US" dirty="0">
                  <a:solidFill>
                    <a:srgbClr val="0070C0"/>
                  </a:solidFill>
                  <a:latin typeface="微軟正黑體" pitchFamily="34" charset="-120"/>
                  <a:ea typeface="微軟正黑體" pitchFamily="34" charset="-120"/>
                </a:rPr>
                <a:t>（</a:t>
              </a:r>
              <a:r>
                <a:rPr lang="en-US" altLang="zh-TW" dirty="0">
                  <a:solidFill>
                    <a:srgbClr val="0070C0"/>
                  </a:solidFill>
                  <a:latin typeface="微軟正黑體" pitchFamily="34" charset="-120"/>
                  <a:ea typeface="微軟正黑體" pitchFamily="34" charset="-120"/>
                </a:rPr>
                <a:t>1</a:t>
              </a:r>
              <a:r>
                <a:rPr lang="zh-TW" altLang="en-US" dirty="0">
                  <a:solidFill>
                    <a:srgbClr val="0070C0"/>
                  </a:solidFill>
                  <a:latin typeface="微軟正黑體" pitchFamily="34" charset="-120"/>
                  <a:ea typeface="微軟正黑體" pitchFamily="34" charset="-120"/>
                </a:rPr>
                <a:t>）</a:t>
              </a:r>
              <a:r>
                <a:rPr lang="zh-TW" altLang="zh-TW" dirty="0">
                  <a:solidFill>
                    <a:srgbClr val="0070C0"/>
                  </a:solidFill>
                  <a:latin typeface="微軟正黑體" pitchFamily="34" charset="-120"/>
                  <a:ea typeface="微軟正黑體" pitchFamily="34" charset="-120"/>
                </a:rPr>
                <a:t>浮貼繳費證明</a:t>
              </a:r>
              <a:r>
                <a:rPr lang="zh-TW" altLang="en-US" dirty="0">
                  <a:solidFill>
                    <a:srgbClr val="0070C0"/>
                  </a:solidFill>
                  <a:latin typeface="微軟正黑體" pitchFamily="34" charset="-120"/>
                  <a:ea typeface="微軟正黑體" pitchFamily="34" charset="-120"/>
                </a:rPr>
                <a:t>影本</a:t>
              </a:r>
              <a:endParaRPr lang="en-US" altLang="zh-TW" dirty="0">
                <a:solidFill>
                  <a:srgbClr val="0070C0"/>
                </a:solidFill>
                <a:latin typeface="微軟正黑體" pitchFamily="34" charset="-120"/>
                <a:ea typeface="微軟正黑體" pitchFamily="34" charset="-120"/>
              </a:endParaRPr>
            </a:p>
            <a:p>
              <a:pPr eaLnBrk="1" fontAlgn="auto" hangingPunct="1">
                <a:lnSpc>
                  <a:spcPts val="2000"/>
                </a:lnSpc>
                <a:spcBef>
                  <a:spcPts val="0"/>
                </a:spcBef>
                <a:spcAft>
                  <a:spcPts val="0"/>
                </a:spcAft>
                <a:defRPr/>
              </a:pPr>
              <a:r>
                <a:rPr lang="zh-TW" altLang="en-US" dirty="0">
                  <a:solidFill>
                    <a:srgbClr val="C00000"/>
                  </a:solidFill>
                  <a:latin typeface="微軟正黑體" pitchFamily="34" charset="-120"/>
                  <a:ea typeface="微軟正黑體" pitchFamily="34" charset="-120"/>
                </a:rPr>
                <a:t>          國中集體報名</a:t>
              </a:r>
              <a:r>
                <a:rPr lang="zh-TW" altLang="en-US" b="1" dirty="0">
                  <a:solidFill>
                    <a:srgbClr val="C00000"/>
                  </a:solidFill>
                  <a:latin typeface="微軟正黑體" pitchFamily="34" charset="-120"/>
                  <a:ea typeface="微軟正黑體" pitchFamily="34" charset="-120"/>
                </a:rPr>
                <a:t>免貼</a:t>
              </a:r>
              <a:endParaRPr lang="zh-TW" altLang="zh-TW" b="1" dirty="0">
                <a:solidFill>
                  <a:srgbClr val="C00000"/>
                </a:solidFill>
                <a:latin typeface="微軟正黑體" pitchFamily="34" charset="-120"/>
                <a:ea typeface="微軟正黑體" pitchFamily="34" charset="-120"/>
              </a:endParaRPr>
            </a:p>
          </p:txBody>
        </p:sp>
        <p:sp>
          <p:nvSpPr>
            <p:cNvPr id="35" name="Freeform 17"/>
            <p:cNvSpPr>
              <a:spLocks noEditPoints="1"/>
            </p:cNvSpPr>
            <p:nvPr/>
          </p:nvSpPr>
          <p:spPr bwMode="auto">
            <a:xfrm>
              <a:off x="523752" y="1731309"/>
              <a:ext cx="301871" cy="304707"/>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00"/>
                </a:lnSpc>
              </a:pPr>
              <a:endParaRPr lang="zh-CN" altLang="en-US" sz="1200">
                <a:ln w="0"/>
                <a:solidFill>
                  <a:schemeClr val="accent1"/>
                </a:solidFill>
                <a:effectLst>
                  <a:outerShdw blurRad="38100" dist="25400" dir="5400000" algn="ctr" rotWithShape="0">
                    <a:srgbClr val="6E747A">
                      <a:alpha val="43000"/>
                    </a:srgbClr>
                  </a:outerShdw>
                </a:effectLst>
                <a:latin typeface="Arial" panose="020B0604020202020204" pitchFamily="34" charset="0"/>
                <a:ea typeface="微软雅黑" panose="020B0503020204020204" pitchFamily="34" charset="-122"/>
                <a:cs typeface="Arial" panose="020B0604020202020204" pitchFamily="34" charset="0"/>
              </a:endParaRPr>
            </a:p>
          </p:txBody>
        </p:sp>
      </p:grpSp>
      <p:sp>
        <p:nvSpPr>
          <p:cNvPr id="36" name="投影片編號版面配置區 4"/>
          <p:cNvSpPr>
            <a:spLocks noGrp="1"/>
          </p:cNvSpPr>
          <p:nvPr>
            <p:ph type="sldNum" sz="quarter" idx="11"/>
          </p:nvPr>
        </p:nvSpPr>
        <p:spPr bwMode="auto">
          <a:xfrm>
            <a:off x="9323388" y="64071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pPr>
            <a:fld id="{0BC16F49-14F1-4F20-9C56-7C98539F8DBD}" type="slidenum">
              <a:rPr lang="zh-TW" altLang="en-US" sz="2000">
                <a:latin typeface="Arial" panose="020B0604020202020204" pitchFamily="34" charset="0"/>
                <a:cs typeface="Arial" panose="020B0604020202020204" pitchFamily="34" charset="0"/>
              </a:rPr>
              <a:pPr fontAlgn="base">
                <a:spcBef>
                  <a:spcPct val="0"/>
                </a:spcBef>
                <a:spcAft>
                  <a:spcPct val="0"/>
                </a:spcAft>
              </a:pPr>
              <a:t>43</a:t>
            </a:fld>
            <a:endParaRPr lang="zh-TW" altLang="en-US" sz="2000"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46" b="587"/>
          <a:stretch/>
        </p:blipFill>
        <p:spPr>
          <a:xfrm>
            <a:off x="24938" y="58187"/>
            <a:ext cx="12128269" cy="6757431"/>
          </a:xfrm>
        </p:spPr>
      </p:pic>
    </p:spTree>
    <p:extLst>
      <p:ext uri="{BB962C8B-B14F-4D97-AF65-F5344CB8AC3E}">
        <p14:creationId xmlns:p14="http://schemas.microsoft.com/office/powerpoint/2010/main" val="3250853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49158"/>
          </a:xfrm>
        </p:spPr>
      </p:pic>
    </p:spTree>
    <p:extLst>
      <p:ext uri="{BB962C8B-B14F-4D97-AF65-F5344CB8AC3E}">
        <p14:creationId xmlns:p14="http://schemas.microsoft.com/office/powerpoint/2010/main" val="3734296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48131"/>
          </a:xfrm>
        </p:spPr>
      </p:pic>
    </p:spTree>
    <p:extLst>
      <p:ext uri="{BB962C8B-B14F-4D97-AF65-F5344CB8AC3E}">
        <p14:creationId xmlns:p14="http://schemas.microsoft.com/office/powerpoint/2010/main" val="363984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701675" y="9525"/>
            <a:ext cx="10515600" cy="1325563"/>
          </a:xfrm>
        </p:spPr>
        <p:txBody>
          <a:bodyPr/>
          <a:lstStyle/>
          <a:p>
            <a:r>
              <a:rPr lang="zh-TW" altLang="en-US" sz="4000" b="1" dirty="0" smtClean="0">
                <a:solidFill>
                  <a:srgbClr val="002060"/>
                </a:solidFill>
                <a:latin typeface="微軟正黑體" panose="020B0604030504040204" pitchFamily="34" charset="-120"/>
                <a:ea typeface="微軟正黑體" panose="020B0604030504040204" pitchFamily="34" charset="-120"/>
              </a:rPr>
              <a:t>壹、五專優先</a:t>
            </a:r>
            <a:r>
              <a:rPr lang="zh-TW" altLang="zh-TW" sz="4000" b="1" dirty="0" smtClean="0">
                <a:solidFill>
                  <a:srgbClr val="002060"/>
                </a:solidFill>
                <a:latin typeface="微軟正黑體" panose="020B0604030504040204" pitchFamily="34" charset="-120"/>
                <a:ea typeface="微軟正黑體" panose="020B0604030504040204" pitchFamily="34" charset="-120"/>
              </a:rPr>
              <a:t>免試</a:t>
            </a:r>
            <a:r>
              <a:rPr lang="zh-TW" altLang="en-US" sz="4000" b="1" dirty="0">
                <a:solidFill>
                  <a:srgbClr val="002060"/>
                </a:solidFill>
                <a:latin typeface="微軟正黑體" panose="020B0604030504040204" pitchFamily="34" charset="-120"/>
                <a:ea typeface="微軟正黑體" panose="020B0604030504040204" pitchFamily="34" charset="-120"/>
              </a:rPr>
              <a:t>入學－</a:t>
            </a:r>
            <a:r>
              <a:rPr lang="zh-TW" altLang="zh-TW" sz="3600" b="1" dirty="0" smtClean="0">
                <a:solidFill>
                  <a:srgbClr val="002060"/>
                </a:solidFill>
                <a:latin typeface="微軟正黑體" panose="020B0604030504040204" pitchFamily="34" charset="-120"/>
                <a:ea typeface="微軟正黑體" panose="020B0604030504040204" pitchFamily="34" charset="-120"/>
              </a:rPr>
              <a:t>招生</a:t>
            </a:r>
            <a:r>
              <a:rPr lang="zh-TW" altLang="en-US" sz="3600" b="1" dirty="0" smtClean="0">
                <a:solidFill>
                  <a:srgbClr val="002060"/>
                </a:solidFill>
                <a:latin typeface="微軟正黑體" panose="020B0604030504040204" pitchFamily="34" charset="-120"/>
                <a:ea typeface="微軟正黑體" panose="020B0604030504040204" pitchFamily="34" charset="-120"/>
              </a:rPr>
              <a:t>學校（</a:t>
            </a:r>
            <a:r>
              <a:rPr lang="en-US" altLang="zh-TW" sz="3600" b="1" dirty="0" smtClean="0">
                <a:solidFill>
                  <a:srgbClr val="002060"/>
                </a:solidFill>
                <a:latin typeface="微軟正黑體" panose="020B0604030504040204" pitchFamily="34" charset="-120"/>
                <a:ea typeface="微軟正黑體" panose="020B0604030504040204" pitchFamily="34" charset="-120"/>
              </a:rPr>
              <a:t>3/4</a:t>
            </a:r>
            <a:r>
              <a:rPr lang="zh-TW" altLang="en-US" sz="3600" b="1" dirty="0" smtClean="0">
                <a:solidFill>
                  <a:srgbClr val="002060"/>
                </a:solidFill>
                <a:latin typeface="微軟正黑體" panose="020B0604030504040204" pitchFamily="34" charset="-120"/>
                <a:ea typeface="微軟正黑體" panose="020B0604030504040204" pitchFamily="34" charset="-120"/>
              </a:rPr>
              <a:t>）</a:t>
            </a:r>
            <a:endParaRPr lang="zh-TW" altLang="en-US" sz="3600" dirty="0" smtClean="0">
              <a:solidFill>
                <a:srgbClr val="00206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88764688"/>
              </p:ext>
            </p:extLst>
          </p:nvPr>
        </p:nvGraphicFramePr>
        <p:xfrm>
          <a:off x="426721" y="1553698"/>
          <a:ext cx="11373397" cy="4760499"/>
        </p:xfrm>
        <a:graphic>
          <a:graphicData uri="http://schemas.openxmlformats.org/drawingml/2006/table">
            <a:tbl>
              <a:tblPr firstRow="1" bandRow="1">
                <a:tableStyleId>{21E4AEA4-8DFA-4A89-87EB-49C32662AFE0}</a:tableStyleId>
              </a:tblPr>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代碼</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學校</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397806">
                <a:tc>
                  <a:txBody>
                    <a:bodyPr/>
                    <a:lstStyle/>
                    <a:p>
                      <a:pPr algn="ctr">
                        <a:lnSpc>
                          <a:spcPts val="2300"/>
                        </a:lnSpc>
                      </a:pPr>
                      <a:r>
                        <a:rPr lang="en-US" altLang="zh-TW" b="1" dirty="0" smtClean="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tc>
                <a:tc>
                  <a:txBody>
                    <a:bodyPr/>
                    <a:lstStyle/>
                    <a:p>
                      <a:pPr>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latin typeface="微軟正黑體" panose="020B0604030504040204" pitchFamily="34" charset="-120"/>
                          <a:ea typeface="微軟正黑體" panose="020B0604030504040204" pitchFamily="34" charset="-120"/>
                        </a:rPr>
                        <a:t>211</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1"/>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latin typeface="微軟正黑體" panose="020B0604030504040204" pitchFamily="34" charset="-120"/>
                          <a:ea typeface="微軟正黑體" panose="020B0604030504040204" pitchFamily="34" charset="-120"/>
                        </a:rPr>
                        <a:t>603</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spcAft>
                          <a:spcPts val="0"/>
                        </a:spcAft>
                      </a:pPr>
                      <a:r>
                        <a:rPr lang="en-US" altLang="zh-TW" sz="3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tc>
                <a:extLst>
                  <a:ext uri="{0D108BD9-81ED-4DB2-BD59-A6C34878D82A}">
                    <a16:rowId xmlns:a16="http://schemas.microsoft.com/office/drawing/2014/main" val="10002"/>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3"/>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4"/>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5"/>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6"/>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7"/>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8"/>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algn="ctr">
                        <a:lnSpc>
                          <a:spcPts val="2300"/>
                        </a:lnSpc>
                      </a:pPr>
                      <a:r>
                        <a:rPr lang="en-US" altLang="zh-TW" sz="1800" b="1" kern="1200" dirty="0" smtClean="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a:lnSpc>
                          <a:spcPts val="2300"/>
                        </a:lnSpc>
                      </a:pPr>
                      <a:r>
                        <a:rPr lang="zh-TW" altLang="en-US"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9"/>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smtClean="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10"/>
                  </a:ext>
                </a:extLst>
              </a:tr>
              <a:tr h="397806">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latin typeface="微軟正黑體" panose="020B0604030504040204" pitchFamily="34" charset="-120"/>
                          <a:ea typeface="微軟正黑體" panose="020B0604030504040204" pitchFamily="34" charset="-120"/>
                        </a:rPr>
                        <a:t>245</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algn="ctr" defTabSz="914400" rtl="0" eaLnBrk="1" latinLnBrk="0" hangingPunct="1">
                        <a:lnSpc>
                          <a:spcPts val="2300"/>
                        </a:lnSpc>
                      </a:pPr>
                      <a:r>
                        <a:rPr lang="en-US" altLang="zh-TW" sz="1800" b="1" kern="1200" dirty="0" smtClean="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algn="l" defTabSz="914400" rtl="0" eaLnBrk="1" latinLnBrk="0" hangingPunct="1">
                        <a:lnSpc>
                          <a:spcPts val="2300"/>
                        </a:lnSpc>
                      </a:pPr>
                      <a:r>
                        <a:rPr lang="zh-TW" altLang="zh-TW" sz="1400" b="1" kern="1200" dirty="0" smtClean="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smtClean="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smtClean="0">
                        <a:solidFill>
                          <a:schemeClr val="dk1"/>
                        </a:solidFill>
                        <a:latin typeface="微軟正黑體" panose="020B0604030504040204" pitchFamily="34" charset="-120"/>
                        <a:ea typeface="微軟正黑體" panose="020B0604030504040204" pitchFamily="34" charset="-120"/>
                        <a:cs typeface="+mn-cs"/>
                      </a:endParaRPr>
                    </a:p>
                  </a:txBody>
                  <a:tcPr/>
                </a:tc>
                <a:tc>
                  <a:txBody>
                    <a:body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smtClean="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endPar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11"/>
                  </a:ext>
                </a:extLst>
              </a:tr>
            </a:tbl>
          </a:graphicData>
        </a:graphic>
      </p:graphicFrame>
      <p:sp>
        <p:nvSpPr>
          <p:cNvPr id="14341" name="文字方塊 6"/>
          <p:cNvSpPr txBox="1">
            <a:spLocks noChangeArrowheads="1"/>
          </p:cNvSpPr>
          <p:nvPr/>
        </p:nvSpPr>
        <p:spPr bwMode="auto">
          <a:xfrm>
            <a:off x="568325" y="1055688"/>
            <a:ext cx="1123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en-US" altLang="zh-TW" sz="2000" b="1" dirty="0" smtClean="0">
                <a:latin typeface="微軟正黑體" panose="020B0604030504040204" pitchFamily="34" charset="-120"/>
                <a:ea typeface="微軟正黑體" panose="020B0604030504040204" pitchFamily="34" charset="-120"/>
              </a:rPr>
              <a:t>110</a:t>
            </a:r>
            <a:r>
              <a:rPr lang="zh-TW" altLang="en-US" sz="2000" b="1" dirty="0" smtClean="0">
                <a:latin typeface="微軟正黑體" panose="020B0604030504040204" pitchFamily="34" charset="-120"/>
                <a:ea typeface="微軟正黑體" panose="020B0604030504040204" pitchFamily="34" charset="-120"/>
              </a:rPr>
              <a:t>學年</a:t>
            </a:r>
            <a:r>
              <a:rPr lang="zh-TW" altLang="en-US" sz="2000" b="1" dirty="0">
                <a:latin typeface="微軟正黑體" panose="020B0604030504040204" pitchFamily="34" charset="-120"/>
                <a:ea typeface="微軟正黑體" panose="020B0604030504040204" pitchFamily="34" charset="-120"/>
              </a:rPr>
              <a:t>度五專優先免試入學各招生學校（計</a:t>
            </a:r>
            <a:r>
              <a:rPr lang="en-US" altLang="zh-TW" sz="2000" b="1" dirty="0" smtClean="0">
                <a:latin typeface="微軟正黑體" panose="020B0604030504040204" pitchFamily="34" charset="-120"/>
                <a:ea typeface="微軟正黑體" panose="020B0604030504040204" pitchFamily="34" charset="-120"/>
              </a:rPr>
              <a:t>44</a:t>
            </a:r>
            <a:r>
              <a:rPr lang="zh-TW" altLang="en-US" sz="2000" b="1" dirty="0" smtClean="0">
                <a:latin typeface="微軟正黑體" panose="020B0604030504040204" pitchFamily="34" charset="-120"/>
                <a:ea typeface="微軟正黑體" panose="020B0604030504040204" pitchFamily="34" charset="-120"/>
              </a:rPr>
              <a:t>校</a:t>
            </a:r>
            <a:r>
              <a:rPr lang="zh-TW" altLang="en-US" sz="2000" b="1" dirty="0">
                <a:latin typeface="微軟正黑體" panose="020B0604030504040204" pitchFamily="34" charset="-120"/>
                <a:ea typeface="微軟正黑體" panose="020B0604030504040204" pitchFamily="34" charset="-120"/>
              </a:rPr>
              <a:t>，其中</a:t>
            </a:r>
            <a:r>
              <a:rPr lang="en-US" altLang="zh-TW" sz="2000" b="1" dirty="0">
                <a:latin typeface="微軟正黑體" panose="020B0604030504040204" pitchFamily="34" charset="-120"/>
                <a:ea typeface="微軟正黑體" panose="020B0604030504040204" pitchFamily="34" charset="-120"/>
              </a:rPr>
              <a:t>9</a:t>
            </a:r>
            <a:r>
              <a:rPr lang="zh-TW" altLang="en-US" sz="2000" b="1" dirty="0">
                <a:latin typeface="微軟正黑體" panose="020B0604030504040204" pitchFamily="34" charset="-120"/>
                <a:ea typeface="微軟正黑體" panose="020B0604030504040204" pitchFamily="34" charset="-120"/>
              </a:rPr>
              <a:t>校為國立校院，</a:t>
            </a:r>
            <a:r>
              <a:rPr lang="en-US" altLang="zh-TW" sz="2000" b="1" dirty="0" smtClean="0">
                <a:latin typeface="微軟正黑體" panose="020B0604030504040204" pitchFamily="34" charset="-120"/>
                <a:ea typeface="微軟正黑體" panose="020B0604030504040204" pitchFamily="34" charset="-120"/>
              </a:rPr>
              <a:t>35</a:t>
            </a:r>
            <a:r>
              <a:rPr lang="zh-TW" altLang="en-US" sz="2000" b="1" dirty="0" smtClean="0">
                <a:latin typeface="微軟正黑體" panose="020B0604030504040204" pitchFamily="34" charset="-120"/>
                <a:ea typeface="微軟正黑體" panose="020B0604030504040204" pitchFamily="34" charset="-120"/>
              </a:rPr>
              <a:t>校</a:t>
            </a:r>
            <a:r>
              <a:rPr lang="zh-TW" altLang="en-US" sz="2000" b="1" dirty="0">
                <a:latin typeface="微軟正黑體" panose="020B0604030504040204" pitchFamily="34" charset="-120"/>
                <a:ea typeface="微軟正黑體" panose="020B0604030504040204" pitchFamily="34" charset="-120"/>
              </a:rPr>
              <a:t>為私立校院）</a:t>
            </a:r>
          </a:p>
        </p:txBody>
      </p:sp>
      <p:sp>
        <p:nvSpPr>
          <p:cNvPr id="14342" name="文字方塊 133"/>
          <p:cNvSpPr txBox="1">
            <a:spLocks noChangeArrowheads="1"/>
          </p:cNvSpPr>
          <p:nvPr/>
        </p:nvSpPr>
        <p:spPr bwMode="auto">
          <a:xfrm>
            <a:off x="8840788" y="6314196"/>
            <a:ext cx="2376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2000" b="1" dirty="0">
                <a:solidFill>
                  <a:srgbClr val="0033CC"/>
                </a:solidFill>
                <a:latin typeface="微軟正黑體" panose="020B0604030504040204" pitchFamily="34" charset="-120"/>
                <a:ea typeface="微軟正黑體" panose="020B0604030504040204" pitchFamily="34" charset="-120"/>
              </a:rPr>
              <a:t>（依簡章公告為準）</a:t>
            </a:r>
          </a:p>
        </p:txBody>
      </p:sp>
      <p:sp>
        <p:nvSpPr>
          <p:cNvPr id="7" name="投影片編號版面配置區 4"/>
          <p:cNvSpPr txBox="1">
            <a:spLocks/>
          </p:cNvSpPr>
          <p:nvPr/>
        </p:nvSpPr>
        <p:spPr bwMode="auto">
          <a:xfrm>
            <a:off x="9323388" y="64071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zh-TW"/>
            </a:defPPr>
            <a:lvl1pPr algn="r" rtl="0" eaLnBrk="1" fontAlgn="auto" hangingPunct="1">
              <a:spcBef>
                <a:spcPts val="0"/>
              </a:spcBef>
              <a:spcAft>
                <a:spcPts val="0"/>
              </a:spcAft>
              <a:defRPr sz="1800" b="1" u="sng" kern="1200">
                <a:solidFill>
                  <a:schemeClr val="tx1"/>
                </a:solidFill>
                <a:latin typeface="Calibri" panose="020F0502020204030204" pitchFamily="34" charset="0"/>
                <a:ea typeface="新細明體" panose="02020500000000000000" pitchFamily="18" charset="-120"/>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5pPr>
            <a:lvl6pPr marL="25146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6pPr>
            <a:lvl7pPr marL="29718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7pPr>
            <a:lvl8pPr marL="34290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8pPr>
            <a:lvl9pPr marL="3886200" indent="-228600" algn="l" defTabSz="914400" rtl="0" eaLnBrk="1" fontAlgn="base" latinLnBrk="0" hangingPunct="1">
              <a:spcBef>
                <a:spcPct val="0"/>
              </a:spcBef>
              <a:spcAft>
                <a:spcPct val="0"/>
              </a:spcAft>
              <a:defRPr kern="1200">
                <a:solidFill>
                  <a:schemeClr val="tx1"/>
                </a:solidFill>
                <a:latin typeface="Calibri" panose="020F0502020204030204" pitchFamily="34" charset="0"/>
                <a:ea typeface="新細明體" panose="02020500000000000000" pitchFamily="18" charset="-120"/>
                <a:cs typeface="+mn-cs"/>
              </a:defRPr>
            </a:lvl9pPr>
          </a:lstStyle>
          <a:p>
            <a:pPr fontAlgn="base">
              <a:spcBef>
                <a:spcPct val="0"/>
              </a:spcBef>
              <a:spcAft>
                <a:spcPct val="0"/>
              </a:spcAft>
            </a:pPr>
            <a:fld id="{0BC16F49-14F1-4F20-9C56-7C98539F8DBD}" type="slidenum">
              <a:rPr lang="zh-TW" altLang="en-US" sz="2000" smtClean="0">
                <a:latin typeface="Arial" panose="020B0604020202020204" pitchFamily="34" charset="0"/>
                <a:cs typeface="Arial" panose="020B0604020202020204" pitchFamily="34" charset="0"/>
              </a:rPr>
              <a:pPr fontAlgn="base">
                <a:spcBef>
                  <a:spcPct val="0"/>
                </a:spcBef>
                <a:spcAft>
                  <a:spcPct val="0"/>
                </a:spcAft>
              </a:pPr>
              <a:t>5</a:t>
            </a:fld>
            <a:endParaRPr lang="zh-TW" alt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4" r="355" b="969"/>
          <a:stretch/>
        </p:blipFill>
        <p:spPr>
          <a:xfrm>
            <a:off x="0" y="0"/>
            <a:ext cx="12192000" cy="6858000"/>
          </a:xfrm>
        </p:spPr>
      </p:pic>
    </p:spTree>
    <p:extLst>
      <p:ext uri="{BB962C8B-B14F-4D97-AF65-F5344CB8AC3E}">
        <p14:creationId xmlns:p14="http://schemas.microsoft.com/office/powerpoint/2010/main" val="2499941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5523"/>
          </a:xfrm>
        </p:spPr>
      </p:pic>
    </p:spTree>
    <p:extLst>
      <p:ext uri="{BB962C8B-B14F-4D97-AF65-F5344CB8AC3E}">
        <p14:creationId xmlns:p14="http://schemas.microsoft.com/office/powerpoint/2010/main" val="426435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5"/>
          <a:stretch/>
        </p:blipFill>
        <p:spPr>
          <a:xfrm>
            <a:off x="0" y="0"/>
            <a:ext cx="12192000" cy="6846454"/>
          </a:xfrm>
        </p:spPr>
      </p:pic>
    </p:spTree>
    <p:extLst>
      <p:ext uri="{BB962C8B-B14F-4D97-AF65-F5344CB8AC3E}">
        <p14:creationId xmlns:p14="http://schemas.microsoft.com/office/powerpoint/2010/main" val="401322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 r="671" b="395"/>
          <a:stretch/>
        </p:blipFill>
        <p:spPr>
          <a:xfrm>
            <a:off x="0" y="-1"/>
            <a:ext cx="12192000" cy="6882713"/>
          </a:xfrm>
        </p:spPr>
      </p:pic>
    </p:spTree>
    <p:extLst>
      <p:ext uri="{BB962C8B-B14F-4D97-AF65-F5344CB8AC3E}">
        <p14:creationId xmlns:p14="http://schemas.microsoft.com/office/powerpoint/2010/main" val="2818077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70602105609"/>
  <p:tag name="MH_LIBRARY" val="GRAPHIC"/>
  <p:tag name="MH_TYPE" val="Other"/>
  <p:tag name="MH_ORDER" val="7"/>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17268</TotalTime>
  <Words>4046</Words>
  <Application>Microsoft Office PowerPoint</Application>
  <PresentationFormat>寬螢幕</PresentationFormat>
  <Paragraphs>543</Paragraphs>
  <Slides>46</Slides>
  <Notes>20</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46</vt:i4>
      </vt:variant>
    </vt:vector>
  </HeadingPairs>
  <TitlesOfParts>
    <vt:vector size="61" baseType="lpstr">
      <vt:lpstr>SimSun</vt:lpstr>
      <vt:lpstr>Microsoft YaHei</vt:lpstr>
      <vt:lpstr>Wingdings</vt:lpstr>
      <vt:lpstr>Arial</vt:lpstr>
      <vt:lpstr>Calibri</vt:lpstr>
      <vt:lpstr>微軟正黑體</vt:lpstr>
      <vt:lpstr>Times New Roman</vt:lpstr>
      <vt:lpstr>Book Antiqua</vt:lpstr>
      <vt:lpstr>Calibri Light</vt:lpstr>
      <vt:lpstr>Malgun Gothic</vt:lpstr>
      <vt:lpstr>新細明體</vt:lpstr>
      <vt:lpstr>SimSun</vt:lpstr>
      <vt:lpstr>華康儷楷書</vt:lpstr>
      <vt:lpstr>標楷體</vt:lpstr>
      <vt:lpstr>Office 佈景主題</vt:lpstr>
      <vt:lpstr>PowerPoint 簡報</vt:lpstr>
      <vt:lpstr>PowerPoint 簡報</vt:lpstr>
      <vt:lpstr>PowerPoint 簡報</vt:lpstr>
      <vt:lpstr>PowerPoint 簡報</vt:lpstr>
      <vt:lpstr>壹、五專優先免試入學－招生學校（3/4）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肆、報名作業－集體報名應繳報名資料（6/11）</vt:lpstr>
      <vt:lpstr>肆、報名作業－集體報名應繳報名資料（7/11）</vt:lpstr>
      <vt:lpstr>肆、報名作業－集體報名應繳報名資料（8/11）</vt:lpstr>
      <vt:lpstr>肆、報名作業－集體報名應繳報名資料（9/11）</vt:lpstr>
      <vt:lpstr>肆、報名作業－報名費繳交說明（10/11）</vt:lpstr>
      <vt:lpstr>肆、報名作業－集體報名提醒注意事項（11/11）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柒、網路選填登記志願（1/2）</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五專優先免試入學試務作業說明</dc:title>
  <dc:creator>T.S Wang</dc:creator>
  <cp:lastModifiedBy>王翠霜</cp:lastModifiedBy>
  <cp:revision>801</cp:revision>
  <cp:lastPrinted>2020-11-25T01:23:19Z</cp:lastPrinted>
  <dcterms:created xsi:type="dcterms:W3CDTF">2016-04-01T05:47:41Z</dcterms:created>
  <dcterms:modified xsi:type="dcterms:W3CDTF">2020-12-15T13:15:53Z</dcterms:modified>
</cp:coreProperties>
</file>