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drawings/drawing1.xml" ContentType="application/vnd.openxmlformats-officedocument.drawingml.chartshapes+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52"/>
  </p:notesMasterIdLst>
  <p:handoutMasterIdLst>
    <p:handoutMasterId r:id="rId53"/>
  </p:handoutMasterIdLst>
  <p:sldIdLst>
    <p:sldId id="319" r:id="rId2"/>
    <p:sldId id="320" r:id="rId3"/>
    <p:sldId id="435" r:id="rId4"/>
    <p:sldId id="396" r:id="rId5"/>
    <p:sldId id="434" r:id="rId6"/>
    <p:sldId id="395" r:id="rId7"/>
    <p:sldId id="440" r:id="rId8"/>
    <p:sldId id="428" r:id="rId9"/>
    <p:sldId id="429" r:id="rId10"/>
    <p:sldId id="442" r:id="rId11"/>
    <p:sldId id="362" r:id="rId12"/>
    <p:sldId id="422" r:id="rId13"/>
    <p:sldId id="443" r:id="rId14"/>
    <p:sldId id="436" r:id="rId15"/>
    <p:sldId id="444" r:id="rId16"/>
    <p:sldId id="445" r:id="rId17"/>
    <p:sldId id="370" r:id="rId18"/>
    <p:sldId id="437" r:id="rId19"/>
    <p:sldId id="446" r:id="rId20"/>
    <p:sldId id="447" r:id="rId21"/>
    <p:sldId id="448" r:id="rId22"/>
    <p:sldId id="405" r:id="rId23"/>
    <p:sldId id="431" r:id="rId24"/>
    <p:sldId id="406" r:id="rId25"/>
    <p:sldId id="430" r:id="rId26"/>
    <p:sldId id="380" r:id="rId27"/>
    <p:sldId id="381" r:id="rId28"/>
    <p:sldId id="424" r:id="rId29"/>
    <p:sldId id="423" r:id="rId30"/>
    <p:sldId id="359" r:id="rId31"/>
    <p:sldId id="372" r:id="rId32"/>
    <p:sldId id="385" r:id="rId33"/>
    <p:sldId id="439" r:id="rId34"/>
    <p:sldId id="410" r:id="rId35"/>
    <p:sldId id="425" r:id="rId36"/>
    <p:sldId id="376" r:id="rId37"/>
    <p:sldId id="373" r:id="rId38"/>
    <p:sldId id="377" r:id="rId39"/>
    <p:sldId id="378" r:id="rId40"/>
    <p:sldId id="379" r:id="rId41"/>
    <p:sldId id="409" r:id="rId42"/>
    <p:sldId id="452" r:id="rId43"/>
    <p:sldId id="413" r:id="rId44"/>
    <p:sldId id="426" r:id="rId45"/>
    <p:sldId id="451" r:id="rId46"/>
    <p:sldId id="418" r:id="rId47"/>
    <p:sldId id="450" r:id="rId48"/>
    <p:sldId id="453" r:id="rId49"/>
    <p:sldId id="449" r:id="rId50"/>
    <p:sldId id="389" r:id="rId51"/>
  </p:sldIdLst>
  <p:sldSz cx="9144000" cy="6858000" type="screen4x3"/>
  <p:notesSz cx="7099300" cy="10234613"/>
  <p:defaultTextStyle>
    <a:defPPr>
      <a:defRPr lang="zh-TW"/>
    </a:defPPr>
    <a:lvl1pPr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1pPr>
    <a:lvl2pPr marL="4572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2pPr>
    <a:lvl3pPr marL="9144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3pPr>
    <a:lvl4pPr marL="13716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4pPr>
    <a:lvl5pPr marL="1828800" algn="l" rtl="0" eaLnBrk="0" fontAlgn="base" hangingPunct="0">
      <a:spcBef>
        <a:spcPct val="0"/>
      </a:spcBef>
      <a:spcAft>
        <a:spcPct val="0"/>
      </a:spcAft>
      <a:defRPr kumimoji="1" kern="1200">
        <a:solidFill>
          <a:schemeClr val="tx1"/>
        </a:solidFill>
        <a:latin typeface="Arial" panose="020B0604020202020204" pitchFamily="34" charset="0"/>
        <a:ea typeface="新細明體" panose="02020500000000000000" pitchFamily="18" charset="-120"/>
        <a:cs typeface="+mn-cs"/>
      </a:defRPr>
    </a:lvl5pPr>
    <a:lvl6pPr marL="22860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6pPr>
    <a:lvl7pPr marL="27432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7pPr>
    <a:lvl8pPr marL="32004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8pPr>
    <a:lvl9pPr marL="3657600" algn="l" defTabSz="914400" rtl="0" eaLnBrk="1" latinLnBrk="0" hangingPunct="1">
      <a:defRPr kumimoji="1" kern="1200">
        <a:solidFill>
          <a:schemeClr val="tx1"/>
        </a:solidFill>
        <a:latin typeface="Arial" panose="020B0604020202020204" pitchFamily="34" charset="0"/>
        <a:ea typeface="新細明體" panose="02020500000000000000" pitchFamily="18" charset="-120"/>
        <a:cs typeface="+mn-cs"/>
      </a:defRPr>
    </a:lvl9pPr>
  </p:defaultTextStyle>
  <p:extLst>
    <p:ext uri="{521415D9-36F7-43E2-AB2F-B90AF26B5E84}">
      <p14:sectionLst xmlns:p14="http://schemas.microsoft.com/office/powerpoint/2010/main">
        <p14:section name="預設章節" id="{2F829DDB-AD12-4DAF-AF84-A4494CE1D8EB}">
          <p14:sldIdLst>
            <p14:sldId id="319"/>
            <p14:sldId id="320"/>
            <p14:sldId id="435"/>
            <p14:sldId id="396"/>
            <p14:sldId id="434"/>
            <p14:sldId id="395"/>
            <p14:sldId id="440"/>
            <p14:sldId id="428"/>
            <p14:sldId id="429"/>
            <p14:sldId id="442"/>
            <p14:sldId id="362"/>
            <p14:sldId id="422"/>
            <p14:sldId id="443"/>
          </p14:sldIdLst>
        </p14:section>
        <p14:section name="未命名的章節" id="{2812CBF7-4B46-4FC6-B4E1-C845C99706A5}">
          <p14:sldIdLst>
            <p14:sldId id="436"/>
            <p14:sldId id="444"/>
            <p14:sldId id="445"/>
            <p14:sldId id="370"/>
            <p14:sldId id="437"/>
            <p14:sldId id="446"/>
            <p14:sldId id="447"/>
            <p14:sldId id="448"/>
            <p14:sldId id="405"/>
            <p14:sldId id="431"/>
            <p14:sldId id="406"/>
            <p14:sldId id="430"/>
            <p14:sldId id="380"/>
            <p14:sldId id="381"/>
            <p14:sldId id="424"/>
            <p14:sldId id="423"/>
            <p14:sldId id="359"/>
            <p14:sldId id="372"/>
            <p14:sldId id="385"/>
            <p14:sldId id="439"/>
            <p14:sldId id="410"/>
            <p14:sldId id="425"/>
            <p14:sldId id="376"/>
            <p14:sldId id="373"/>
            <p14:sldId id="377"/>
            <p14:sldId id="378"/>
            <p14:sldId id="379"/>
          </p14:sldIdLst>
        </p14:section>
        <p14:section name="未命名的章節" id="{B7B4CF4A-4F74-44FD-943A-276D36D7F6E7}">
          <p14:sldIdLst>
            <p14:sldId id="409"/>
            <p14:sldId id="452"/>
            <p14:sldId id="413"/>
            <p14:sldId id="426"/>
            <p14:sldId id="451"/>
            <p14:sldId id="418"/>
            <p14:sldId id="450"/>
            <p14:sldId id="453"/>
            <p14:sldId id="449"/>
            <p14:sldId id="389"/>
          </p14:sldIdLst>
        </p14:section>
      </p14:sectionLst>
    </p:ex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D60093"/>
    <a:srgbClr val="990000"/>
    <a:srgbClr val="993300"/>
    <a:srgbClr val="0000CC"/>
    <a:srgbClr val="FFFFCC"/>
    <a:srgbClr val="CC0000"/>
    <a:srgbClr val="6600FF"/>
    <a:srgbClr val="FFFF99"/>
    <a:srgbClr val="FF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等深淺樣式 2 - 輔色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1E171933-4619-4E11-9A3F-F7608DF75F80}" styleName="中等深淺樣式 1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22838BEF-8BB2-4498-84A7-C5851F593DF1}" styleName="中等深淺樣式 4 - 輔色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25400" cmpd="sng">
              <a:solidFill>
                <a:schemeClr val="accent5"/>
              </a:solidFill>
            </a:ln>
          </a:top>
        </a:tcBdr>
        <a:fill>
          <a:solidFill>
            <a:schemeClr val="accent5">
              <a:tint val="20000"/>
            </a:schemeClr>
          </a:solidFill>
        </a:fill>
      </a:tcStyle>
    </a:lastRow>
    <a:firstRow>
      <a:tcTxStyle b="on"/>
      <a:tcStyle>
        <a:tcBdr/>
        <a:fill>
          <a:solidFill>
            <a:schemeClr val="accent5">
              <a:tint val="20000"/>
            </a:schemeClr>
          </a:solidFill>
        </a:fill>
      </a:tcStyle>
    </a:firstRow>
  </a:tblStyle>
  <a:tblStyle styleId="{08FB837D-C827-4EFA-A057-4D05807E0F7C}" styleName="佈景主題樣式 1 - 輔色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793D81CF-94F2-401A-BA57-92F5A7B2D0C5}" styleName="中等深淺樣式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C89EF96-8CEA-46FF-86C4-4CE0E7609802}" styleName="淺色樣式 3 - 輔色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69CF1AB2-1976-4502-BF36-3FF5EA218861}" styleName="中等深淺樣式 4 - 輔色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21E4AEA4-8DFA-4A89-87EB-49C32662AFE0}" styleName="中等深淺樣式 2 - 輔色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中等深淺樣式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DF18680-E054-41AD-8BC1-D1AEF772440D}" styleName="中等深淺樣式 2 - 輔色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C4B1156A-380E-4F78-BDF5-A606A8083BF9}" styleName="中等深淺樣式 4 - 輔色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3C2FFA5D-87B4-456A-9821-1D502468CF0F}" styleName="佈景主題樣式 1 - 輔色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D113A9D2-9D6B-4929-AA2D-F23B5EE8CBE7}" styleName="佈景主題樣式 2 - 輔色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E8B1032C-EA38-4F05-BA0D-38AFFFC7BED3}" styleName="淺色樣式 3 - 輔色 6">
    <a:wholeTbl>
      <a:tcTxStyle>
        <a:fontRef idx="minor">
          <a:scrgbClr r="0" g="0" b="0"/>
        </a:fontRef>
        <a:schemeClr val="tx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w="12700" cmpd="sng">
              <a:solidFill>
                <a:schemeClr val="accent6"/>
              </a:solidFill>
            </a:ln>
          </a:insideV>
        </a:tcBdr>
        <a:fill>
          <a:noFill/>
        </a:fill>
      </a:tcStyle>
    </a:wholeTbl>
    <a:band1H>
      <a:tcStyle>
        <a:tcBdr/>
        <a:fill>
          <a:solidFill>
            <a:schemeClr val="accent6">
              <a:alpha val="20000"/>
            </a:schemeClr>
          </a:solidFill>
        </a:fill>
      </a:tcStyle>
    </a:band1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noFill/>
        </a:fill>
      </a:tcStyle>
    </a:lastRow>
    <a:firstRow>
      <a:tcTxStyle b="on"/>
      <a:tcStyle>
        <a:tcBdr>
          <a:bottom>
            <a:ln w="25400" cmpd="sng">
              <a:solidFill>
                <a:schemeClr val="accent6"/>
              </a:solidFill>
            </a:ln>
          </a:bottom>
        </a:tcBdr>
        <a:fill>
          <a:noFill/>
        </a:fill>
      </a:tcStyle>
    </a:firstRow>
  </a:tblStyle>
  <a:tblStyle styleId="{0660B408-B3CF-4A94-85FC-2B1E0A45F4A2}" styleName="深色樣式 2 - 輔色 1/輔色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125E5076-3810-47DD-B79F-674D7AD40C01}" styleName="深色樣式 1 - 輔色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93296810-A885-4BE3-A3E7-6D5BEEA58F35}" styleName="中等深淺樣式 2 - 輔色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2A488322-F2BA-4B5B-9748-0D474271808F}" styleName="中等深淺樣式 3 - 輔色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35758FB7-9AC5-4552-8A53-C91805E547FA}" styleName="佈景主題樣式 1 - 輔色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 styleId="{5DA37D80-6434-44D0-A028-1B22A696006F}" styleName="淺色樣式 3 - 輔色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8034" autoAdjust="0"/>
    <p:restoredTop sz="93248" autoAdjust="0"/>
  </p:normalViewPr>
  <p:slideViewPr>
    <p:cSldViewPr>
      <p:cViewPr varScale="1">
        <p:scale>
          <a:sx n="104" d="100"/>
          <a:sy n="104" d="100"/>
        </p:scale>
        <p:origin x="1608" y="96"/>
      </p:cViewPr>
      <p:guideLst>
        <p:guide orient="horz" pos="2160"/>
        <p:guide pos="2880"/>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20052"/>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handoutMaster" Target="handoutMasters/handoutMaster1.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5" Type="http://schemas.openxmlformats.org/officeDocument/2006/relationships/chartUserShapes" Target="../drawings/drawing1.xml"/><Relationship Id="rId4" Type="http://schemas.openxmlformats.org/officeDocument/2006/relationships/oleObject" Target="../embeddings/oleObject1.bin"/></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TW"/>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6.1950944528623264E-2"/>
          <c:y val="3.8936206498306945E-2"/>
          <c:w val="0.91959751605561302"/>
          <c:h val="0.84753520256146964"/>
        </c:manualLayout>
      </c:layout>
      <c:barChart>
        <c:barDir val="col"/>
        <c:grouping val="clustered"/>
        <c:varyColors val="0"/>
        <c:ser>
          <c:idx val="0"/>
          <c:order val="0"/>
          <c:tx>
            <c:strRef>
              <c:f>國立私立招生狀況!$Z$8</c:f>
              <c:strCache>
                <c:ptCount val="1"/>
                <c:pt idx="0">
                  <c:v>可選填志願數</c:v>
                </c:pt>
              </c:strCache>
            </c:strRef>
          </c:tx>
          <c:spPr>
            <a:gradFill rotWithShape="1">
              <a:gsLst>
                <a:gs pos="0">
                  <a:schemeClr val="accent6">
                    <a:shade val="51000"/>
                    <a:satMod val="130000"/>
                  </a:schemeClr>
                </a:gs>
                <a:gs pos="80000">
                  <a:schemeClr val="accent6">
                    <a:shade val="93000"/>
                    <a:satMod val="130000"/>
                  </a:schemeClr>
                </a:gs>
                <a:gs pos="100000">
                  <a:schemeClr val="accent6">
                    <a:shade val="94000"/>
                    <a:satMod val="135000"/>
                  </a:schemeClr>
                </a:gs>
              </a:gsLst>
              <a:lin ang="16200000" scaled="0"/>
            </a:gradFill>
            <a:ln w="28575">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國立私立招生狀況!$AA$7:$AC$7</c:f>
              <c:strCache>
                <c:ptCount val="3"/>
                <c:pt idx="0">
                  <c:v>107學年度</c:v>
                </c:pt>
                <c:pt idx="1">
                  <c:v>108學年度</c:v>
                </c:pt>
                <c:pt idx="2">
                  <c:v>109學年度</c:v>
                </c:pt>
              </c:strCache>
            </c:strRef>
          </c:cat>
          <c:val>
            <c:numRef>
              <c:f>國立私立招生狀況!$AA$8:$AC$8</c:f>
              <c:numCache>
                <c:formatCode>General</c:formatCode>
                <c:ptCount val="3"/>
                <c:pt idx="0">
                  <c:v>25</c:v>
                </c:pt>
                <c:pt idx="1">
                  <c:v>25</c:v>
                </c:pt>
                <c:pt idx="2">
                  <c:v>25</c:v>
                </c:pt>
              </c:numCache>
            </c:numRef>
          </c:val>
          <c:extLst>
            <c:ext xmlns:c16="http://schemas.microsoft.com/office/drawing/2014/chart" uri="{C3380CC4-5D6E-409C-BE32-E72D297353CC}">
              <c16:uniqueId val="{00000000-3B55-4FD4-ADD3-6D4C2949DB57}"/>
            </c:ext>
          </c:extLst>
        </c:ser>
        <c:ser>
          <c:idx val="1"/>
          <c:order val="1"/>
          <c:tx>
            <c:strRef>
              <c:f>國立私立招生狀況!$Z$9</c:f>
              <c:strCache>
                <c:ptCount val="1"/>
                <c:pt idx="0">
                  <c:v>平均志願數</c:v>
                </c:pt>
              </c:strCache>
            </c:strRef>
          </c:tx>
          <c:spPr>
            <a:gradFill rotWithShape="1">
              <a:gsLst>
                <a:gs pos="0">
                  <a:schemeClr val="accent5">
                    <a:shade val="51000"/>
                    <a:satMod val="130000"/>
                  </a:schemeClr>
                </a:gs>
                <a:gs pos="80000">
                  <a:schemeClr val="accent5">
                    <a:shade val="93000"/>
                    <a:satMod val="130000"/>
                  </a:schemeClr>
                </a:gs>
                <a:gs pos="100000">
                  <a:schemeClr val="accent5">
                    <a:shade val="94000"/>
                    <a:satMod val="135000"/>
                  </a:schemeClr>
                </a:gs>
              </a:gsLst>
              <a:lin ang="16200000" scaled="0"/>
            </a:gradFill>
            <a:ln w="28575">
              <a:solidFill>
                <a:schemeClr val="bg1"/>
              </a:solid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c:spPr>
          <c:invertIfNegative val="0"/>
          <c:dLbls>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mn-lt"/>
                    <a:ea typeface="+mn-ea"/>
                    <a:cs typeface="+mn-cs"/>
                  </a:defRPr>
                </a:pPr>
                <a:endParaRPr lang="zh-TW"/>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1"/>
                <c15:leaderLines>
                  <c:spPr>
                    <a:ln w="9525" cap="flat" cmpd="sng" algn="ctr">
                      <a:solidFill>
                        <a:schemeClr val="tx1">
                          <a:lumMod val="35000"/>
                          <a:lumOff val="65000"/>
                        </a:schemeClr>
                      </a:solidFill>
                      <a:round/>
                    </a:ln>
                    <a:effectLst/>
                  </c:spPr>
                </c15:leaderLines>
              </c:ext>
            </c:extLst>
          </c:dLbls>
          <c:cat>
            <c:strRef>
              <c:f>國立私立招生狀況!$AA$7:$AC$7</c:f>
              <c:strCache>
                <c:ptCount val="3"/>
                <c:pt idx="0">
                  <c:v>107學年度</c:v>
                </c:pt>
                <c:pt idx="1">
                  <c:v>108學年度</c:v>
                </c:pt>
                <c:pt idx="2">
                  <c:v>109學年度</c:v>
                </c:pt>
              </c:strCache>
            </c:strRef>
          </c:cat>
          <c:val>
            <c:numRef>
              <c:f>國立私立招生狀況!$AA$9:$AC$9</c:f>
              <c:numCache>
                <c:formatCode>General</c:formatCode>
                <c:ptCount val="3"/>
                <c:pt idx="0">
                  <c:v>17.7</c:v>
                </c:pt>
                <c:pt idx="1">
                  <c:v>10.5</c:v>
                </c:pt>
                <c:pt idx="2">
                  <c:v>10.8</c:v>
                </c:pt>
              </c:numCache>
            </c:numRef>
          </c:val>
          <c:extLst>
            <c:ext xmlns:c16="http://schemas.microsoft.com/office/drawing/2014/chart" uri="{C3380CC4-5D6E-409C-BE32-E72D297353CC}">
              <c16:uniqueId val="{00000001-3B55-4FD4-ADD3-6D4C2949DB57}"/>
            </c:ext>
          </c:extLst>
        </c:ser>
        <c:dLbls>
          <c:dLblPos val="inEnd"/>
          <c:showLegendKey val="0"/>
          <c:showVal val="1"/>
          <c:showCatName val="0"/>
          <c:showSerName val="0"/>
          <c:showPercent val="0"/>
          <c:showBubbleSize val="0"/>
        </c:dLbls>
        <c:gapWidth val="100"/>
        <c:overlap val="-24"/>
        <c:axId val="112617472"/>
        <c:axId val="96790208"/>
      </c:barChart>
      <c:catAx>
        <c:axId val="112617472"/>
        <c:scaling>
          <c:orientation val="minMax"/>
        </c:scaling>
        <c:delete val="0"/>
        <c:axPos val="b"/>
        <c:numFmt formatCode="General" sourceLinked="1"/>
        <c:majorTickMark val="none"/>
        <c:minorTickMark val="none"/>
        <c:tickLblPos val="nextTo"/>
        <c:spPr>
          <a:noFill/>
          <a:ln w="12700" cap="flat" cmpd="sng" algn="ctr">
            <a:solidFill>
              <a:schemeClr val="tx1">
                <a:lumMod val="15000"/>
                <a:lumOff val="85000"/>
              </a:schemeClr>
            </a:solidFill>
            <a:round/>
          </a:ln>
          <a:effectLst/>
        </c:spPr>
        <c:txPr>
          <a:bodyPr rot="-60000000" spcFirstLastPara="1" vertOverflow="ellipsis" vert="horz" wrap="square" anchor="ctr" anchorCtr="1"/>
          <a:lstStyle/>
          <a:p>
            <a:pPr>
              <a:defRPr sz="1800" b="1" i="0" u="none" strike="noStrike" kern="1200" baseline="0">
                <a:solidFill>
                  <a:schemeClr val="tx1">
                    <a:lumMod val="85000"/>
                    <a:lumOff val="15000"/>
                  </a:schemeClr>
                </a:solidFill>
                <a:latin typeface="Book Antiqua" panose="02040602050305030304" pitchFamily="18" charset="0"/>
                <a:ea typeface="+mn-ea"/>
                <a:cs typeface="+mn-cs"/>
              </a:defRPr>
            </a:pPr>
            <a:endParaRPr lang="zh-TW"/>
          </a:p>
        </c:txPr>
        <c:crossAx val="96790208"/>
        <c:crosses val="autoZero"/>
        <c:auto val="1"/>
        <c:lblAlgn val="ctr"/>
        <c:lblOffset val="100"/>
        <c:noMultiLvlLbl val="0"/>
      </c:catAx>
      <c:valAx>
        <c:axId val="9679020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600" b="1" i="0" u="none" strike="noStrike" kern="1200" baseline="0">
                <a:solidFill>
                  <a:schemeClr val="tx1"/>
                </a:solidFill>
                <a:latin typeface="Book Antiqua" panose="02040602050305030304" pitchFamily="18" charset="0"/>
                <a:ea typeface="+mn-ea"/>
                <a:cs typeface="+mn-cs"/>
              </a:defRPr>
            </a:pPr>
            <a:endParaRPr lang="zh-TW"/>
          </a:p>
        </c:txPr>
        <c:crossAx val="112617472"/>
        <c:crosses val="autoZero"/>
        <c:crossBetween val="between"/>
      </c:valAx>
      <c:spPr>
        <a:noFill/>
        <a:ln>
          <a:noFill/>
        </a:ln>
        <a:effectLst/>
      </c:spPr>
    </c:plotArea>
    <c:legend>
      <c:legendPos val="b"/>
      <c:layout>
        <c:manualLayout>
          <c:xMode val="edge"/>
          <c:yMode val="edge"/>
          <c:x val="0.80815536909418662"/>
          <c:y val="3.787618309579667E-2"/>
          <c:w val="0.18381510738611026"/>
          <c:h val="0.11938830563416389"/>
        </c:manualLayout>
      </c:layout>
      <c:overlay val="0"/>
      <c:spPr>
        <a:noFill/>
        <a:ln>
          <a:noFill/>
        </a:ln>
        <a:effectLst/>
      </c:spPr>
      <c:txPr>
        <a:bodyPr rot="0" spcFirstLastPara="1" vertOverflow="ellipsis" vert="horz" wrap="square" anchor="ctr" anchorCtr="1"/>
        <a:lstStyle/>
        <a:p>
          <a:pPr>
            <a:defRPr sz="1400" b="1" i="0" u="none" strike="noStrike" kern="1200" baseline="0">
              <a:solidFill>
                <a:schemeClr val="tx1"/>
              </a:solidFill>
              <a:latin typeface="+mn-lt"/>
              <a:ea typeface="+mn-ea"/>
              <a:cs typeface="+mn-cs"/>
            </a:defRPr>
          </a:pPr>
          <a:endParaRPr lang="zh-TW"/>
        </a:p>
      </c:txPr>
    </c:legend>
    <c:plotVisOnly val="1"/>
    <c:dispBlanksAs val="gap"/>
    <c:showDLblsOverMax val="0"/>
  </c:chart>
  <c:spPr>
    <a:solidFill>
      <a:schemeClr val="accent3">
        <a:lumMod val="20000"/>
        <a:lumOff val="80000"/>
      </a:schemeClr>
    </a:solidFill>
    <a:ln>
      <a:noFill/>
    </a:ln>
    <a:effectLst/>
  </c:spPr>
  <c:txPr>
    <a:bodyPr/>
    <a:lstStyle/>
    <a:p>
      <a:pPr>
        <a:defRPr/>
      </a:pPr>
      <a:endParaRPr lang="zh-TW"/>
    </a:p>
  </c:txPr>
  <c:externalData r:id="rId4">
    <c:autoUpdate val="0"/>
  </c:externalData>
  <c:userShapes r:id="rId5"/>
</c:chartSpace>
</file>

<file path=ppt/charts/colors1.xml><?xml version="1.0" encoding="utf-8"?>
<cs:colorStyle xmlns:cs="http://schemas.microsoft.com/office/drawing/2012/chartStyle" xmlns:a="http://schemas.openxmlformats.org/drawingml/2006/main" meth="cycle" id="13">
  <a:schemeClr val="accent6"/>
  <a:schemeClr val="accent5"/>
  <a:schemeClr val="accent4"/>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340">
  <cs:axisTitle>
    <cs:lnRef idx="0"/>
    <cs:fillRef idx="0"/>
    <cs:effectRef idx="0"/>
    <cs:fontRef idx="minor">
      <a:schemeClr val="tx1">
        <a:lumMod val="65000"/>
        <a:lumOff val="35000"/>
      </a:schemeClr>
    </cs:fontRef>
    <cs:defRPr sz="1197" kern="1200"/>
  </cs:axisTitle>
  <cs:category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2"/>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3">
      <cs:styleClr val="auto"/>
    </cs:fillRef>
    <cs:effectRef idx="3"/>
    <cs:fontRef idx="minor">
      <a:schemeClr val="lt1"/>
    </cs:fontRef>
  </cs:dataPoint>
  <cs:dataPoint3D>
    <cs:lnRef idx="0"/>
    <cs:fillRef idx="3">
      <cs:styleClr val="auto"/>
    </cs:fillRef>
    <cs:effectRef idx="3"/>
    <cs:fontRef idx="minor">
      <a:schemeClr val="lt1"/>
    </cs:fontRef>
  </cs:dataPoint3D>
  <cs:dataPointLine>
    <cs:lnRef idx="0">
      <cs:styleClr val="auto"/>
    </cs:lnRef>
    <cs:fillRef idx="3"/>
    <cs:effectRef idx="3"/>
    <cs:fontRef idx="minor">
      <a:schemeClr val="lt1"/>
    </cs:fontRef>
    <cs:spPr>
      <a:ln w="34925" cap="rnd">
        <a:solidFill>
          <a:schemeClr val="phClr"/>
        </a:solidFill>
        <a:round/>
      </a:ln>
    </cs:spPr>
  </cs:dataPointLine>
  <cs:dataPointMarker>
    <cs:lnRef idx="0">
      <cs:styleClr val="auto"/>
    </cs:lnRef>
    <cs:fillRef idx="3">
      <cs:styleClr val="auto"/>
    </cs:fillRef>
    <cs:effectRef idx="3"/>
    <cs:fontRef idx="minor">
      <a:schemeClr val="lt1"/>
    </cs:fontRef>
    <cs:spPr>
      <a:ln w="9525">
        <a:solidFill>
          <a:schemeClr val="phClr"/>
        </a:solidFill>
        <a:round/>
      </a:ln>
    </cs:spPr>
  </cs:dataPointMarker>
  <cs:dataPointMarkerLayout symbol="circle" size="6"/>
  <cs:dataPointWireframe>
    <cs:lnRef idx="0">
      <cs:styleClr val="auto"/>
    </cs:lnRef>
    <cs:fillRef idx="3"/>
    <cs:effectRef idx="3"/>
    <cs:fontRef idx="minor">
      <a:schemeClr val="lt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lt1"/>
    </cs:fontRef>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cs:lnRef idx="0"/>
    <cs:fillRef idx="0"/>
    <cs:effectRef idx="0"/>
    <cs:fontRef idx="minor">
      <a:schemeClr val="lt1"/>
    </cs:fontRef>
  </cs:plotArea>
  <cs:plotArea3D>
    <cs:lnRef idx="0"/>
    <cs:fillRef idx="0"/>
    <cs:effectRef idx="0"/>
    <cs:fontRef idx="minor">
      <a:schemeClr val="lt1"/>
    </cs:fontRef>
  </cs:plotArea3D>
  <cs:seriesAxis>
    <cs:lnRef idx="0"/>
    <cs:fillRef idx="0"/>
    <cs:effectRef idx="0"/>
    <cs:fontRef idx="minor">
      <a:schemeClr val="tx1">
        <a:lumMod val="65000"/>
        <a:lumOff val="35000"/>
      </a:schemeClr>
    </cs:fontRef>
    <cs:spPr>
      <a:ln w="12700" cap="flat" cmpd="sng" algn="ctr">
        <a:solidFill>
          <a:schemeClr val="tx1">
            <a:lumMod val="15000"/>
            <a:lumOff val="85000"/>
          </a:schemeClr>
        </a:solidFill>
        <a:round/>
      </a:ln>
    </cs:spPr>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baseline="0"/>
  </cs:title>
  <cs:trendline>
    <cs:lnRef idx="0">
      <cs:styleClr val="auto"/>
    </cs:lnRef>
    <cs:fillRef idx="0"/>
    <cs:effectRef idx="0"/>
    <cs:fontRef idx="minor">
      <a:schemeClr val="lt1"/>
    </cs:fontRef>
    <cs:spPr>
      <a:ln w="19050" cap="rnd">
        <a:solidFill>
          <a:schemeClr val="phClr"/>
        </a:solidFill>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lt1"/>
    </cs:fontRef>
  </cs:wall>
</cs:chartStyle>
</file>

<file path=ppt/diagrams/colors1.xml><?xml version="1.0" encoding="utf-8"?>
<dgm:colorsDef xmlns:dgm="http://schemas.openxmlformats.org/drawingml/2006/diagram" xmlns:a="http://schemas.openxmlformats.org/drawingml/2006/main" uniqueId="urn:microsoft.com/office/officeart/2005/8/colors/accent6_2">
  <dgm:title val=""/>
  <dgm:desc val=""/>
  <dgm:catLst>
    <dgm:cat type="accent6" pri="11200"/>
  </dgm:catLst>
  <dgm:styleLbl name="node0">
    <dgm:fillClrLst meth="repeat">
      <a:schemeClr val="accent6"/>
    </dgm:fillClrLst>
    <dgm:linClrLst meth="repeat">
      <a:schemeClr val="lt1"/>
    </dgm:linClrLst>
    <dgm:effectClrLst/>
    <dgm:txLinClrLst/>
    <dgm:txFillClrLst/>
    <dgm:txEffectClrLst/>
  </dgm:styleLbl>
  <dgm:styleLbl name="node1">
    <dgm:fillClrLst meth="repeat">
      <a:schemeClr val="accent6"/>
    </dgm:fillClrLst>
    <dgm:linClrLst meth="repeat">
      <a:schemeClr val="lt1"/>
    </dgm:linClrLst>
    <dgm:effectClrLst/>
    <dgm:txLinClrLst/>
    <dgm:txFillClrLst/>
    <dgm:txEffectClrLst/>
  </dgm:styleLbl>
  <dgm:styleLbl name="alignNode1">
    <dgm:fillClrLst meth="repeat">
      <a:schemeClr val="accent6"/>
    </dgm:fillClrLst>
    <dgm:linClrLst meth="repeat">
      <a:schemeClr val="accent6"/>
    </dgm:linClrLst>
    <dgm:effectClrLst/>
    <dgm:txLinClrLst/>
    <dgm:txFillClrLst/>
    <dgm:txEffectClrLst/>
  </dgm:styleLbl>
  <dgm:styleLbl name="lnNode1">
    <dgm:fillClrLst meth="repeat">
      <a:schemeClr val="accent6"/>
    </dgm:fillClrLst>
    <dgm:linClrLst meth="repeat">
      <a:schemeClr val="lt1"/>
    </dgm:linClrLst>
    <dgm:effectClrLst/>
    <dgm:txLinClrLst/>
    <dgm:txFillClrLst/>
    <dgm:txEffectClrLst/>
  </dgm:styleLbl>
  <dgm:styleLbl name="vennNode1">
    <dgm:fillClrLst meth="repeat">
      <a:schemeClr val="accent6">
        <a:alpha val="50000"/>
      </a:schemeClr>
    </dgm:fillClrLst>
    <dgm:linClrLst meth="repeat">
      <a:schemeClr val="lt1"/>
    </dgm:linClrLst>
    <dgm:effectClrLst/>
    <dgm:txLinClrLst/>
    <dgm:txFillClrLst/>
    <dgm:txEffectClrLst/>
  </dgm:styleLbl>
  <dgm:styleLbl name="node2">
    <dgm:fillClrLst meth="repeat">
      <a:schemeClr val="accent6"/>
    </dgm:fillClrLst>
    <dgm:linClrLst meth="repeat">
      <a:schemeClr val="lt1"/>
    </dgm:linClrLst>
    <dgm:effectClrLst/>
    <dgm:txLinClrLst/>
    <dgm:txFillClrLst/>
    <dgm:txEffectClrLst/>
  </dgm:styleLbl>
  <dgm:styleLbl name="node3">
    <dgm:fillClrLst meth="repeat">
      <a:schemeClr val="accent6"/>
    </dgm:fillClrLst>
    <dgm:linClrLst meth="repeat">
      <a:schemeClr val="lt1"/>
    </dgm:linClrLst>
    <dgm:effectClrLst/>
    <dgm:txLinClrLst/>
    <dgm:txFillClrLst/>
    <dgm:txEffectClrLst/>
  </dgm:styleLbl>
  <dgm:styleLbl name="node4">
    <dgm:fillClrLst meth="repeat">
      <a:schemeClr val="accent6"/>
    </dgm:fillClrLst>
    <dgm:linClrLst meth="repeat">
      <a:schemeClr val="lt1"/>
    </dgm:linClrLst>
    <dgm:effectClrLst/>
    <dgm:txLinClrLst/>
    <dgm:txFillClrLst/>
    <dgm:txEffectClrLst/>
  </dgm:styleLbl>
  <dgm:styleLbl name="f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6">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6">
        <a:tint val="60000"/>
      </a:schemeClr>
    </dgm:fillClrLst>
    <dgm:linClrLst meth="repeat">
      <a:schemeClr val="accent6">
        <a:tint val="60000"/>
      </a:schemeClr>
    </dgm:linClrLst>
    <dgm:effectClrLst/>
    <dgm:txLinClrLst/>
    <dgm:txFillClrLst/>
    <dgm:txEffectClrLst/>
  </dgm:styleLbl>
  <dgm:styleLbl name="fgSibTrans2D1">
    <dgm:fillClrLst meth="repeat">
      <a:schemeClr val="accent6">
        <a:tint val="60000"/>
      </a:schemeClr>
    </dgm:fillClrLst>
    <dgm:linClrLst meth="repeat">
      <a:schemeClr val="accent6">
        <a:tint val="60000"/>
      </a:schemeClr>
    </dgm:linClrLst>
    <dgm:effectClrLst/>
    <dgm:txLinClrLst/>
    <dgm:txFillClrLst/>
    <dgm:txEffectClrLst/>
  </dgm:styleLbl>
  <dgm:styleLbl name="bgSibTrans2D1">
    <dgm:fillClrLst meth="repeat">
      <a:schemeClr val="accent6">
        <a:tint val="60000"/>
      </a:schemeClr>
    </dgm:fillClrLst>
    <dgm:linClrLst meth="repeat">
      <a:schemeClr val="accent6">
        <a:tint val="60000"/>
      </a:schemeClr>
    </dgm:linClrLst>
    <dgm:effectClrLst/>
    <dgm:txLinClrLst/>
    <dgm:txFillClrLst/>
    <dgm:txEffectClrLst/>
  </dgm:styleLbl>
  <dgm:styleLbl name="sibTrans1D1">
    <dgm:fillClrLst meth="repeat">
      <a:schemeClr val="accent6"/>
    </dgm:fillClrLst>
    <dgm:linClrLst meth="repeat">
      <a:schemeClr val="accent6"/>
    </dgm:linClrLst>
    <dgm:effectClrLst/>
    <dgm:txLinClrLst/>
    <dgm:txFillClrLst meth="repeat">
      <a:schemeClr val="tx1"/>
    </dgm:txFillClrLst>
    <dgm:txEffectClrLst/>
  </dgm:styleLbl>
  <dgm:styleLbl name="callout">
    <dgm:fillClrLst meth="repeat">
      <a:schemeClr val="accent6"/>
    </dgm:fillClrLst>
    <dgm:linClrLst meth="repeat">
      <a:schemeClr val="accent6">
        <a:tint val="50000"/>
      </a:schemeClr>
    </dgm:linClrLst>
    <dgm:effectClrLst/>
    <dgm:txLinClrLst/>
    <dgm:txFillClrLst meth="repeat">
      <a:schemeClr val="tx1"/>
    </dgm:txFillClrLst>
    <dgm:txEffectClrLst/>
  </dgm:styleLbl>
  <dgm:styleLbl name="asst0">
    <dgm:fillClrLst meth="repeat">
      <a:schemeClr val="accent6"/>
    </dgm:fillClrLst>
    <dgm:linClrLst meth="repeat">
      <a:schemeClr val="lt1"/>
    </dgm:linClrLst>
    <dgm:effectClrLst/>
    <dgm:txLinClrLst/>
    <dgm:txFillClrLst/>
    <dgm:txEffectClrLst/>
  </dgm:styleLbl>
  <dgm:styleLbl name="asst1">
    <dgm:fillClrLst meth="repeat">
      <a:schemeClr val="accent6"/>
    </dgm:fillClrLst>
    <dgm:linClrLst meth="repeat">
      <a:schemeClr val="lt1"/>
    </dgm:linClrLst>
    <dgm:effectClrLst/>
    <dgm:txLinClrLst/>
    <dgm:txFillClrLst/>
    <dgm:txEffectClrLst/>
  </dgm:styleLbl>
  <dgm:styleLbl name="asst2">
    <dgm:fillClrLst meth="repeat">
      <a:schemeClr val="accent6"/>
    </dgm:fillClrLst>
    <dgm:linClrLst meth="repeat">
      <a:schemeClr val="lt1"/>
    </dgm:linClrLst>
    <dgm:effectClrLst/>
    <dgm:txLinClrLst/>
    <dgm:txFillClrLst/>
    <dgm:txEffectClrLst/>
  </dgm:styleLbl>
  <dgm:styleLbl name="asst3">
    <dgm:fillClrLst meth="repeat">
      <a:schemeClr val="accent6"/>
    </dgm:fillClrLst>
    <dgm:linClrLst meth="repeat">
      <a:schemeClr val="lt1"/>
    </dgm:linClrLst>
    <dgm:effectClrLst/>
    <dgm:txLinClrLst/>
    <dgm:txFillClrLst/>
    <dgm:txEffectClrLst/>
  </dgm:styleLbl>
  <dgm:styleLbl name="asst4">
    <dgm:fillClrLst meth="repeat">
      <a:schemeClr val="accent6"/>
    </dgm:fillClrLst>
    <dgm:linClrLst meth="repeat">
      <a:schemeClr val="lt1"/>
    </dgm:linClrLst>
    <dgm:effectClrLst/>
    <dgm:txLinClrLst/>
    <dgm:txFillClrLst/>
    <dgm:txEffectClrLst/>
  </dgm:styleLbl>
  <dgm:styleLbl name="parChTrans2D1">
    <dgm:fillClrLst meth="repeat">
      <a:schemeClr val="accent6">
        <a:tint val="60000"/>
      </a:schemeClr>
    </dgm:fillClrLst>
    <dgm:linClrLst meth="repeat">
      <a:schemeClr val="accent6">
        <a:tint val="60000"/>
      </a:schemeClr>
    </dgm:linClrLst>
    <dgm:effectClrLst/>
    <dgm:txLinClrLst/>
    <dgm:txFillClrLst meth="repeat">
      <a:schemeClr val="lt1"/>
    </dgm:txFillClrLst>
    <dgm:txEffectClrLst/>
  </dgm:styleLbl>
  <dgm:styleLbl name="parChTrans2D2">
    <dgm:fillClrLst meth="repeat">
      <a:schemeClr val="accent6"/>
    </dgm:fillClrLst>
    <dgm:linClrLst meth="repeat">
      <a:schemeClr val="accent6"/>
    </dgm:linClrLst>
    <dgm:effectClrLst/>
    <dgm:txLinClrLst/>
    <dgm:txFillClrLst meth="repeat">
      <a:schemeClr val="lt1"/>
    </dgm:txFillClrLst>
    <dgm:txEffectClrLst/>
  </dgm:styleLbl>
  <dgm:styleLbl name="parChTrans2D3">
    <dgm:fillClrLst meth="repeat">
      <a:schemeClr val="accent6"/>
    </dgm:fillClrLst>
    <dgm:linClrLst meth="repeat">
      <a:schemeClr val="accent6"/>
    </dgm:linClrLst>
    <dgm:effectClrLst/>
    <dgm:txLinClrLst/>
    <dgm:txFillClrLst meth="repeat">
      <a:schemeClr val="lt1"/>
    </dgm:txFillClrLst>
    <dgm:txEffectClrLst/>
  </dgm:styleLbl>
  <dgm:styleLbl name="parChTrans2D4">
    <dgm:fillClrLst meth="repeat">
      <a:schemeClr val="accent6"/>
    </dgm:fillClrLst>
    <dgm:linClrLst meth="repeat">
      <a:schemeClr val="accent6"/>
    </dgm:linClrLst>
    <dgm:effectClrLst/>
    <dgm:txLinClrLst/>
    <dgm:txFillClrLst meth="repeat">
      <a:schemeClr val="lt1"/>
    </dgm:txFillClrLst>
    <dgm:txEffectClrLst/>
  </dgm:styleLbl>
  <dgm:styleLbl name="parChTrans1D1">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2">
    <dgm:fillClrLst meth="repeat">
      <a:schemeClr val="accent6"/>
    </dgm:fillClrLst>
    <dgm:linClrLst meth="repeat">
      <a:schemeClr val="accent6">
        <a:shade val="60000"/>
      </a:schemeClr>
    </dgm:linClrLst>
    <dgm:effectClrLst/>
    <dgm:txLinClrLst/>
    <dgm:txFillClrLst meth="repeat">
      <a:schemeClr val="tx1"/>
    </dgm:txFillClrLst>
    <dgm:txEffectClrLst/>
  </dgm:styleLbl>
  <dgm:styleLbl name="parChTrans1D3">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parChTrans1D4">
    <dgm:fillClrLst meth="repeat">
      <a:schemeClr val="accent6"/>
    </dgm:fillClrLst>
    <dgm:linClrLst meth="repeat">
      <a:schemeClr val="accent6">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6"/>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6"/>
    </dgm:linClrLst>
    <dgm:effectClrLst/>
    <dgm:txLinClrLst/>
    <dgm:txFillClrLst meth="repeat">
      <a:schemeClr val="dk1"/>
    </dgm:txFillClrLst>
    <dgm:txEffectClrLst/>
  </dgm:styleLbl>
  <dgm:styleLbl name="f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align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bgAccFollowNode1">
    <dgm:fillClrLst meth="repeat">
      <a:schemeClr val="accent6">
        <a:alpha val="90000"/>
        <a:tint val="40000"/>
      </a:schemeClr>
    </dgm:fillClrLst>
    <dgm:linClrLst meth="repeat">
      <a:schemeClr val="accent6">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6"/>
    </dgm:linClrLst>
    <dgm:effectClrLst/>
    <dgm:txLinClrLst/>
    <dgm:txFillClrLst meth="repeat">
      <a:schemeClr val="dk1"/>
    </dgm:txFillClrLst>
    <dgm:txEffectClrLst/>
  </dgm:styleLbl>
  <dgm:styleLbl name="bgShp">
    <dgm:fillClrLst meth="repeat">
      <a:schemeClr val="accent6">
        <a:tint val="40000"/>
      </a:schemeClr>
    </dgm:fillClrLst>
    <dgm:linClrLst meth="repeat">
      <a:schemeClr val="accent6"/>
    </dgm:linClrLst>
    <dgm:effectClrLst/>
    <dgm:txLinClrLst/>
    <dgm:txFillClrLst meth="repeat">
      <a:schemeClr val="dk1"/>
    </dgm:txFillClrLst>
    <dgm:txEffectClrLst/>
  </dgm:styleLbl>
  <dgm:styleLbl name="dkBgShp">
    <dgm:fillClrLst meth="repeat">
      <a:schemeClr val="accent6">
        <a:shade val="80000"/>
      </a:schemeClr>
    </dgm:fillClrLst>
    <dgm:linClrLst meth="repeat">
      <a:schemeClr val="accent6"/>
    </dgm:linClrLst>
    <dgm:effectClrLst/>
    <dgm:txLinClrLst/>
    <dgm:txFillClrLst meth="repeat">
      <a:schemeClr val="lt1"/>
    </dgm:txFillClrLst>
    <dgm:txEffectClrLst/>
  </dgm:styleLbl>
  <dgm:styleLbl name="trBgShp">
    <dgm:fillClrLst meth="repeat">
      <a:schemeClr val="accent6">
        <a:tint val="50000"/>
        <a:alpha val="40000"/>
      </a:schemeClr>
    </dgm:fillClrLst>
    <dgm:linClrLst meth="repeat">
      <a:schemeClr val="accent6"/>
    </dgm:linClrLst>
    <dgm:effectClrLst/>
    <dgm:txLinClrLst/>
    <dgm:txFillClrLst meth="repeat">
      <a:schemeClr val="lt1"/>
    </dgm:txFillClrLst>
    <dgm:txEffectClrLst/>
  </dgm:styleLbl>
  <dgm:styleLbl name="fgShp">
    <dgm:fillClrLst meth="repeat">
      <a:schemeClr val="accent6">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2_5">
  <dgm:title val=""/>
  <dgm:desc val=""/>
  <dgm:catLst>
    <dgm:cat type="accent2" pri="11500"/>
  </dgm:catLst>
  <dgm:styleLbl name="node0">
    <dgm:fillClrLst meth="cycle">
      <a:schemeClr val="accent2">
        <a:alpha val="80000"/>
      </a:schemeClr>
    </dgm:fillClrLst>
    <dgm:linClrLst meth="repeat">
      <a:schemeClr val="lt1"/>
    </dgm:linClrLst>
    <dgm:effectClrLst/>
    <dgm:txLinClrLst/>
    <dgm:txFillClrLst/>
    <dgm:txEffectClrLst/>
  </dgm:styleLbl>
  <dgm:styleLbl name="node1">
    <dgm:fillClrLst>
      <a:schemeClr val="accent2">
        <a:alpha val="90000"/>
      </a:schemeClr>
      <a:schemeClr val="accent2">
        <a:alpha val="50000"/>
      </a:schemeClr>
    </dgm:fillClrLst>
    <dgm:linClrLst meth="repeat">
      <a:schemeClr val="lt1"/>
    </dgm:linClrLst>
    <dgm:effectClrLst/>
    <dgm:txLinClrLst/>
    <dgm:txFillClrLst/>
    <dgm:txEffectClrLst/>
  </dgm:styleLbl>
  <dgm:styleLbl name="alignNode1">
    <dgm:fillClrLst>
      <a:schemeClr val="accent2">
        <a:alpha val="90000"/>
      </a:schemeClr>
      <a:schemeClr val="accent2">
        <a:alpha val="50000"/>
      </a:schemeClr>
    </dgm:fillClrLst>
    <dgm:linClrLst>
      <a:schemeClr val="accent2">
        <a:alpha val="90000"/>
      </a:schemeClr>
      <a:schemeClr val="accent2">
        <a:alpha val="50000"/>
      </a:schemeClr>
    </dgm:linClrLst>
    <dgm:effectClrLst/>
    <dgm:txLinClrLst/>
    <dgm:txFillClrLst/>
    <dgm:txEffectClrLst/>
  </dgm:styleLbl>
  <dgm:styleLbl name="lnNode1">
    <dgm:fillClrLst>
      <a:schemeClr val="accent2">
        <a:shade val="90000"/>
      </a:schemeClr>
      <a:schemeClr val="accent2">
        <a:alpha val="50000"/>
        <a:tint val="50000"/>
      </a:schemeClr>
    </dgm:fillClrLst>
    <dgm:linClrLst meth="repeat">
      <a:schemeClr val="lt1"/>
    </dgm:linClrLst>
    <dgm:effectClrLst/>
    <dgm:txLinClrLst/>
    <dgm:txFillClrLst/>
    <dgm:txEffectClrLst/>
  </dgm:styleLbl>
  <dgm:styleLbl name="vennNode1">
    <dgm:fillClrLst>
      <a:schemeClr val="accent2">
        <a:shade val="80000"/>
        <a:alpha val="50000"/>
      </a:schemeClr>
      <a:schemeClr val="accent2">
        <a:alpha val="20000"/>
      </a:schemeClr>
    </dgm:fillClrLst>
    <dgm:linClrLst meth="repeat">
      <a:schemeClr val="lt1"/>
    </dgm:linClrLst>
    <dgm:effectClrLst/>
    <dgm:txLinClrLst/>
    <dgm:txFillClrLst/>
    <dgm:txEffectClrLst/>
  </dgm:styleLbl>
  <dgm:styleLbl name="node2">
    <dgm:fillClrLst>
      <a:schemeClr val="accent2">
        <a:alpha val="70000"/>
      </a:schemeClr>
    </dgm:fillClrLst>
    <dgm:linClrLst meth="repeat">
      <a:schemeClr val="lt1"/>
    </dgm:linClrLst>
    <dgm:effectClrLst/>
    <dgm:txLinClrLst/>
    <dgm:txFillClrLst/>
    <dgm:txEffectClrLst/>
  </dgm:styleLbl>
  <dgm:styleLbl name="node3">
    <dgm:fillClrLst>
      <a:schemeClr val="accent2">
        <a:alpha val="50000"/>
      </a:schemeClr>
    </dgm:fillClrLst>
    <dgm:linClrLst meth="repeat">
      <a:schemeClr val="lt1"/>
    </dgm:linClrLst>
    <dgm:effectClrLst/>
    <dgm:txLinClrLst/>
    <dgm:txFillClrLst/>
    <dgm:txEffectClrLst/>
  </dgm:styleLbl>
  <dgm:styleLbl name="node4">
    <dgm:fillClrLst>
      <a:schemeClr val="accent2">
        <a:alpha val="30000"/>
      </a:schemeClr>
    </dgm:fillClrLst>
    <dgm:linClrLst meth="repeat">
      <a:schemeClr val="lt1"/>
    </dgm:linClrLst>
    <dgm:effectClrLst/>
    <dgm:txLinClrLst/>
    <dgm:txFillClrLst/>
    <dgm:txEffectClrLst/>
  </dgm:styleLbl>
  <dgm:styleLbl name="fgImgPlace1">
    <dgm:fillClrLst>
      <a:schemeClr val="accent2">
        <a:tint val="50000"/>
        <a:alpha val="90000"/>
      </a:schemeClr>
      <a:schemeClr val="accent2">
        <a:tint val="20000"/>
        <a:alpha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f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bgSibTrans2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dgm:txEffectClrLst/>
  </dgm:styleLbl>
  <dgm:styleLbl name="sibTrans1D1">
    <dgm:fillClrLst>
      <a:schemeClr val="accent2">
        <a:shade val="90000"/>
      </a:schemeClr>
      <a:schemeClr val="accent2">
        <a:tint val="50000"/>
      </a:schemeClr>
    </dgm:fillClrLst>
    <dgm:linClrLst>
      <a:schemeClr val="accent2">
        <a:shade val="90000"/>
      </a:schemeClr>
      <a:schemeClr val="accent2">
        <a:tint val="50000"/>
      </a:schemeClr>
    </dgm:linClrLst>
    <dgm:effectClrLst/>
    <dgm:txLinClrLst/>
    <dgm:txFillClrLst meth="repeat">
      <a:schemeClr val="tx1"/>
    </dgm:txFillClrLst>
    <dgm:txEffectClrLst/>
  </dgm:styleLbl>
  <dgm:styleLbl name="callout">
    <dgm:fillClrLst meth="repeat">
      <a:schemeClr val="accent2"/>
    </dgm:fillClrLst>
    <dgm:linClrLst meth="repeat">
      <a:schemeClr val="accent2"/>
    </dgm:linClrLst>
    <dgm:effectClrLst/>
    <dgm:txLinClrLst/>
    <dgm:txFillClrLst meth="repeat">
      <a:schemeClr val="tx1"/>
    </dgm:txFillClrLst>
    <dgm:txEffectClrLst/>
  </dgm:styleLbl>
  <dgm:styleLbl name="asst0">
    <dgm:fillClrLst meth="repeat">
      <a:schemeClr val="accent2">
        <a:alpha val="90000"/>
      </a:schemeClr>
    </dgm:fillClrLst>
    <dgm:linClrLst meth="repeat">
      <a:schemeClr val="lt1"/>
    </dgm:linClrLst>
    <dgm:effectClrLst/>
    <dgm:txLinClrLst/>
    <dgm:txFillClrLst/>
    <dgm:txEffectClrLst/>
  </dgm:styleLbl>
  <dgm:styleLbl name="asst1">
    <dgm:fillClrLst meth="repeat">
      <a:schemeClr val="accent2">
        <a:alpha val="90000"/>
      </a:schemeClr>
    </dgm:fillClrLst>
    <dgm:linClrLst meth="repeat">
      <a:schemeClr val="lt1"/>
    </dgm:linClrLst>
    <dgm:effectClrLst/>
    <dgm:txLinClrLst/>
    <dgm:txFillClrLst/>
    <dgm:txEffectClrLst/>
  </dgm:styleLbl>
  <dgm:styleLbl name="asst2">
    <dgm:fillClrLst>
      <a:schemeClr val="accent2">
        <a:alpha val="90000"/>
      </a:schemeClr>
    </dgm:fillClrLst>
    <dgm:linClrLst meth="repeat">
      <a:schemeClr val="lt1"/>
    </dgm:linClrLst>
    <dgm:effectClrLst/>
    <dgm:txLinClrLst/>
    <dgm:txFillClrLst/>
    <dgm:txEffectClrLst/>
  </dgm:styleLbl>
  <dgm:styleLbl name="asst3">
    <dgm:fillClrLst>
      <a:schemeClr val="accent2">
        <a:alpha val="70000"/>
      </a:schemeClr>
    </dgm:fillClrLst>
    <dgm:linClrLst meth="repeat">
      <a:schemeClr val="lt1"/>
    </dgm:linClrLst>
    <dgm:effectClrLst/>
    <dgm:txLinClrLst/>
    <dgm:txFillClrLst/>
    <dgm:txEffectClrLst/>
  </dgm:styleLbl>
  <dgm:styleLbl name="asst4">
    <dgm:fillClrLst>
      <a:schemeClr val="accent2">
        <a:alpha val="50000"/>
      </a:schemeClr>
    </dgm:fillClrLst>
    <dgm:linClrLst meth="repeat">
      <a:schemeClr val="lt1"/>
    </dgm:linClrLst>
    <dgm:effectClrLst/>
    <dgm:txLinClrLst/>
    <dgm:txFillClrLst/>
    <dgm:txEffectClrLst/>
  </dgm:styleLbl>
  <dgm:styleLbl name="parChTrans2D1">
    <dgm:fillClrLst meth="repeat">
      <a:schemeClr val="accent2">
        <a:shade val="80000"/>
      </a:schemeClr>
    </dgm:fillClrLst>
    <dgm:linClrLst meth="repeat">
      <a:schemeClr val="accent2">
        <a:shade val="80000"/>
      </a:schemeClr>
    </dgm:linClrLst>
    <dgm:effectClrLst/>
    <dgm:txLinClrLst/>
    <dgm:txFillClrLst/>
    <dgm:txEffectClrLst/>
  </dgm:styleLbl>
  <dgm:styleLbl name="parChTrans2D2">
    <dgm:fillClrLst meth="repeat">
      <a:schemeClr val="accent2">
        <a:tint val="90000"/>
      </a:schemeClr>
    </dgm:fillClrLst>
    <dgm:linClrLst meth="repeat">
      <a:schemeClr val="accent2">
        <a:tint val="90000"/>
      </a:schemeClr>
    </dgm:linClrLst>
    <dgm:effectClrLst/>
    <dgm:txLinClrLst/>
    <dgm:txFillClrLst/>
    <dgm:txEffectClrLst/>
  </dgm:styleLbl>
  <dgm:styleLbl name="parChTrans2D3">
    <dgm:fillClrLst meth="repeat">
      <a:schemeClr val="accent2">
        <a:tint val="70000"/>
      </a:schemeClr>
    </dgm:fillClrLst>
    <dgm:linClrLst meth="repeat">
      <a:schemeClr val="accent2">
        <a:tint val="70000"/>
      </a:schemeClr>
    </dgm:linClrLst>
    <dgm:effectClrLst/>
    <dgm:txLinClrLst/>
    <dgm:txFillClrLst/>
    <dgm:txEffectClrLst/>
  </dgm:styleLbl>
  <dgm:styleLbl name="parChTrans2D4">
    <dgm:fillClrLst meth="repeat">
      <a:schemeClr val="accent2">
        <a:tint val="50000"/>
      </a:schemeClr>
    </dgm:fillClrLst>
    <dgm:linClrLst meth="repeat">
      <a:schemeClr val="accent2">
        <a:tint val="50000"/>
      </a:schemeClr>
    </dgm:linClrLst>
    <dgm:effectClrLst/>
    <dgm:txLinClrLst/>
    <dgm:txFillClrLst meth="repeat">
      <a:schemeClr val="dk1"/>
    </dgm:txFillClrLst>
    <dgm:txEffectClrLst/>
  </dgm:styleLbl>
  <dgm:styleLbl name="parChTrans1D1">
    <dgm:fillClrLst meth="repeat">
      <a:schemeClr val="accent2">
        <a:shade val="80000"/>
      </a:schemeClr>
    </dgm:fillClrLst>
    <dgm:linClrLst meth="repeat">
      <a:schemeClr val="accent2">
        <a:shade val="80000"/>
      </a:schemeClr>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2">
        <a:tint val="90000"/>
      </a:schemeClr>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2">
        <a:tint val="70000"/>
      </a:schemeClr>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2">
        <a:tint val="50000"/>
      </a:schemeClr>
    </dgm:linClrLst>
    <dgm:effectClrLst/>
    <dgm:txLinClrLst/>
    <dgm:txFillClrLst meth="repeat">
      <a:schemeClr val="tx1"/>
    </dgm:txFillClrLst>
    <dgm:txEffectClrLst/>
  </dgm:styleLbl>
  <dgm:styleLbl name="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trAlignAcc1">
    <dgm:fillClrLst meth="repeat">
      <a:schemeClr val="lt1">
        <a:alpha val="4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bgAcc1">
    <dgm:fillClrLst meth="repeat">
      <a:schemeClr val="lt1">
        <a:alpha val="90000"/>
      </a:schemeClr>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FgAcc1">
    <dgm:fillClrLst meth="repeat">
      <a:schemeClr val="lt1"/>
    </dgm:fillClrLst>
    <dgm:linClrLst>
      <a:schemeClr val="accent2">
        <a:alpha val="90000"/>
      </a:schemeClr>
      <a:schemeClr val="accent2">
        <a:alpha val="50000"/>
      </a:schemeClr>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a:schemeClr val="accent2">
        <a:alpha val="90000"/>
        <a:tint val="40000"/>
      </a:schemeClr>
      <a:schemeClr val="accent2">
        <a:alpha val="5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lt1"/>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a:shade val="80000"/>
      </a:schemeClr>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a:tint val="90000"/>
      </a:schemeClr>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a:tint val="70000"/>
      </a:schemeClr>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a:tint val="50000"/>
      </a:schemeClr>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79C88D5-5221-4DEC-98C2-E5AB21F50208}" type="doc">
      <dgm:prSet loTypeId="urn:microsoft.com/office/officeart/2005/8/layout/vList5" loCatId="list" qsTypeId="urn:microsoft.com/office/officeart/2005/8/quickstyle/3d3" qsCatId="3D" csTypeId="urn:microsoft.com/office/officeart/2005/8/colors/accent6_2" csCatId="accent6" phldr="1"/>
      <dgm:spPr/>
      <dgm:t>
        <a:bodyPr/>
        <a:lstStyle/>
        <a:p>
          <a:endParaRPr lang="zh-TW" altLang="en-US"/>
        </a:p>
      </dgm:t>
    </dgm:pt>
    <dgm:pt modelId="{447C6B3B-AC95-4183-B32C-950F8F1E0FF9}">
      <dgm:prSet phldrT="[文字]" custT="1"/>
      <dgm:spPr/>
      <dgm:t>
        <a:bodyPr/>
        <a:lstStyle/>
        <a:p>
          <a:r>
            <a:rPr lang="zh-TW" altLang="en-US" sz="4000" b="1" dirty="0" smtClean="0">
              <a:latin typeface="標楷體" pitchFamily="65" charset="-120"/>
              <a:ea typeface="標楷體" pitchFamily="65" charset="-120"/>
            </a:rPr>
            <a:t>應屆</a:t>
          </a:r>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000" b="1" dirty="0" smtClean="0">
              <a:latin typeface="標楷體" pitchFamily="65" charset="-120"/>
              <a:ea typeface="標楷體" pitchFamily="65" charset="-120"/>
            </a:rPr>
            <a:t>畢業生</a:t>
          </a:r>
          <a:endParaRPr lang="zh-TW" altLang="en-US" sz="4000" dirty="0"/>
        </a:p>
      </dgm:t>
    </dgm:pt>
    <dgm:pt modelId="{A66C06FD-F709-45B8-A57C-9726CD9B2A83}" type="parTrans" cxnId="{2488DE8D-9BB1-4AD7-B45D-9771349C8497}">
      <dgm:prSet/>
      <dgm:spPr/>
      <dgm:t>
        <a:bodyPr/>
        <a:lstStyle/>
        <a:p>
          <a:endParaRPr lang="zh-TW" altLang="en-US"/>
        </a:p>
      </dgm:t>
    </dgm:pt>
    <dgm:pt modelId="{499E6282-5B8B-4506-803C-34F177BA700E}" type="sibTrans" cxnId="{2488DE8D-9BB1-4AD7-B45D-9771349C8497}">
      <dgm:prSet/>
      <dgm:spPr/>
      <dgm:t>
        <a:bodyPr/>
        <a:lstStyle/>
        <a:p>
          <a:endParaRPr lang="zh-TW" altLang="en-US"/>
        </a:p>
      </dgm:t>
    </dgm:pt>
    <dgm:pt modelId="{BCF802C1-7777-4768-9538-3FC617B4D5A2}">
      <dgm:prSet phldrT="[文字]" custT="1"/>
      <dgm:spPr/>
      <dgm:t>
        <a:bodyPr/>
        <a:lstStyle/>
        <a:p>
          <a:pPr rtl="0"/>
          <a:r>
            <a:rPr lang="zh-TW" sz="1800" b="0" i="0" u="none" dirty="0" smtClean="0">
              <a:latin typeface="Times New Roman" panose="02020603050405020304" pitchFamily="18" charset="0"/>
              <a:ea typeface="標楷體" panose="03000509000000000000" pitchFamily="65" charset="-120"/>
              <a:cs typeface="Times New Roman" panose="02020603050405020304" pitchFamily="18" charset="0"/>
            </a:rPr>
            <a:t>各高職學校</a:t>
          </a:r>
          <a:r>
            <a:rPr lang="en-US" sz="1800" b="0" i="0" u="none"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sz="1800" b="0" i="0" u="none"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zh-TW" sz="1800" b="1" i="0" u="none" dirty="0" smtClean="0">
              <a:latin typeface="Times New Roman" panose="02020603050405020304" pitchFamily="18" charset="0"/>
              <a:ea typeface="標楷體" panose="03000509000000000000" pitchFamily="65" charset="-120"/>
              <a:cs typeface="Times New Roman" panose="02020603050405020304" pitchFamily="18" charset="0"/>
            </a:rPr>
            <a:t>應屆畢業生</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16D8E655-2CC4-4CFF-9932-0A0926FEFFEE}" type="parTrans" cxnId="{0763E679-316E-460B-A010-9050FBDD5416}">
      <dgm:prSet/>
      <dgm:spPr/>
      <dgm:t>
        <a:bodyPr/>
        <a:lstStyle/>
        <a:p>
          <a:endParaRPr lang="zh-TW" altLang="en-US"/>
        </a:p>
      </dgm:t>
    </dgm:pt>
    <dgm:pt modelId="{EA5A3AB9-69F1-4FB2-A2F0-05D3B5258713}" type="sibTrans" cxnId="{0763E679-316E-460B-A010-9050FBDD5416}">
      <dgm:prSet/>
      <dgm:spPr/>
      <dgm:t>
        <a:bodyPr/>
        <a:lstStyle/>
        <a:p>
          <a:endParaRPr lang="zh-TW" altLang="en-US"/>
        </a:p>
      </dgm:t>
    </dgm:pt>
    <dgm:pt modelId="{4554714B-40ED-4909-8B17-FFC3AEF82FEF}">
      <dgm:prSet phldrT="[文字]" custT="1"/>
      <dgm:spPr/>
      <dgm:t>
        <a:bodyPr/>
        <a:lstStyle/>
        <a:p>
          <a:r>
            <a:rPr lang="zh-TW" altLang="en-US" sz="4000" b="1" dirty="0" smtClean="0">
              <a:latin typeface="標楷體" pitchFamily="65" charset="-120"/>
              <a:ea typeface="標楷體" pitchFamily="65" charset="-120"/>
            </a:rPr>
            <a:t>學業成績</a:t>
          </a:r>
          <a:r>
            <a:rPr lang="en-US" altLang="zh-TW" sz="4000" b="1" dirty="0" smtClean="0">
              <a:latin typeface="標楷體" pitchFamily="65" charset="-120"/>
              <a:ea typeface="標楷體" pitchFamily="65" charset="-120"/>
            </a:rPr>
            <a:t/>
          </a:r>
          <a:br>
            <a:rPr lang="en-US" altLang="zh-TW" sz="4000" b="1" dirty="0" smtClean="0">
              <a:latin typeface="標楷體" pitchFamily="65" charset="-120"/>
              <a:ea typeface="標楷體" pitchFamily="65" charset="-120"/>
            </a:rPr>
          </a:br>
          <a:r>
            <a:rPr lang="zh-TW" altLang="en-US" sz="4000" b="1" dirty="0" smtClean="0">
              <a:latin typeface="標楷體" pitchFamily="65" charset="-120"/>
              <a:ea typeface="標楷體" pitchFamily="65" charset="-120"/>
            </a:rPr>
            <a:t>前</a:t>
          </a:r>
          <a:r>
            <a:rPr lang="en-US" altLang="zh-TW" sz="4000" b="1" dirty="0" smtClean="0">
              <a:latin typeface="Times New Roman" panose="02020603050405020304" pitchFamily="18" charset="0"/>
              <a:ea typeface="標楷體" pitchFamily="65" charset="-120"/>
              <a:cs typeface="Times New Roman" panose="02020603050405020304" pitchFamily="18" charset="0"/>
            </a:rPr>
            <a:t>30%</a:t>
          </a:r>
          <a:r>
            <a:rPr lang="zh-TW" altLang="en-US" sz="4000" b="1" dirty="0" smtClean="0">
              <a:latin typeface="標楷體" pitchFamily="65" charset="-120"/>
              <a:ea typeface="標楷體" pitchFamily="65" charset="-120"/>
            </a:rPr>
            <a:t>以內</a:t>
          </a:r>
          <a:endParaRPr lang="zh-TW" altLang="en-US" sz="4000" dirty="0"/>
        </a:p>
      </dgm:t>
    </dgm:pt>
    <dgm:pt modelId="{3187CACC-D5B4-4C75-9A0C-A85128D34991}" type="parTrans" cxnId="{32E3D451-CA90-4A9E-A713-F27FB6598A6D}">
      <dgm:prSet/>
      <dgm:spPr/>
      <dgm:t>
        <a:bodyPr/>
        <a:lstStyle/>
        <a:p>
          <a:endParaRPr lang="zh-TW" altLang="en-US"/>
        </a:p>
      </dgm:t>
    </dgm:pt>
    <dgm:pt modelId="{6AFAE5F6-34B6-40F7-9BAC-62E36EE77182}" type="sibTrans" cxnId="{32E3D451-CA90-4A9E-A713-F27FB6598A6D}">
      <dgm:prSet/>
      <dgm:spPr/>
      <dgm:t>
        <a:bodyPr/>
        <a:lstStyle/>
        <a:p>
          <a:endParaRPr lang="zh-TW" altLang="en-US"/>
        </a:p>
      </dgm:t>
    </dgm:pt>
    <dgm:pt modelId="{427A3573-3A73-4680-99F8-0956787A7AFC}">
      <dgm:prSet phldrT="[文字]" custT="1"/>
      <dgm:spPr/>
      <dgm:t>
        <a:bodyPr/>
        <a:lstStyle/>
        <a:p>
          <a:pPr rtl="0"/>
          <a:r>
            <a:rPr lang="zh-TW" sz="1800" b="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sz="1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a:t>
          </a:r>
          <a:r>
            <a:rPr 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科（組）、學程</a:t>
          </a:r>
          <a:r>
            <a:rPr lang="zh-TW" sz="1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前</a:t>
          </a:r>
          <a:r>
            <a:rPr lang="en-US" sz="1800" b="1"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30%</a:t>
          </a:r>
          <a:r>
            <a:rPr lang="zh-TW" sz="1800" b="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1600" b="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sng" spc="0" baseline="0" dirty="0" smtClean="0">
              <a:latin typeface="Times New Roman" panose="02020603050405020304" pitchFamily="18" charset="0"/>
              <a:ea typeface="標楷體" panose="03000509000000000000" pitchFamily="65" charset="-120"/>
              <a:cs typeface="Times New Roman" panose="02020603050405020304" pitchFamily="18" charset="0"/>
            </a:rPr>
            <a:t>非指被推薦生所屬群別排名之前</a:t>
          </a:r>
          <a:r>
            <a:rPr lang="en-US" altLang="zh-TW" sz="1600" b="0" u="sng" spc="0" baseline="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CA9FEA97-9A74-48A2-958A-E86C36A697B3}" type="parTrans" cxnId="{5C8C9056-CA9D-4CD1-B761-7087C988CDBF}">
      <dgm:prSet/>
      <dgm:spPr/>
      <dgm:t>
        <a:bodyPr/>
        <a:lstStyle/>
        <a:p>
          <a:endParaRPr lang="zh-TW" altLang="en-US"/>
        </a:p>
      </dgm:t>
    </dgm:pt>
    <dgm:pt modelId="{5B55AE27-2DFE-4918-BC3B-BDABF3C3DDB2}" type="sibTrans" cxnId="{5C8C9056-CA9D-4CD1-B761-7087C988CDBF}">
      <dgm:prSet/>
      <dgm:spPr/>
      <dgm:t>
        <a:bodyPr/>
        <a:lstStyle/>
        <a:p>
          <a:endParaRPr lang="zh-TW" altLang="en-US"/>
        </a:p>
      </dgm:t>
    </dgm:pt>
    <dgm:pt modelId="{DB1CC5CC-3953-4867-ACA2-FB3C72E8163F}">
      <dgm:prSet phldrT="[文字]" custT="1"/>
      <dgm:spPr/>
      <dgm:t>
        <a:bodyPr/>
        <a:lstStyle/>
        <a:p>
          <a:pPr rtl="0"/>
          <a:r>
            <a:rPr lang="zh-TW" altLang="en-US" sz="4000" b="1" dirty="0" smtClean="0">
              <a:latin typeface="標楷體" pitchFamily="65" charset="-120"/>
              <a:ea typeface="標楷體" pitchFamily="65" charset="-120"/>
              <a:cs typeface="+mn-cs"/>
            </a:rPr>
            <a:t>全程就讀</a:t>
          </a:r>
          <a:r>
            <a:rPr lang="en-US" altLang="zh-TW" sz="4000" b="1" dirty="0" smtClean="0">
              <a:latin typeface="標楷體" pitchFamily="65" charset="-120"/>
              <a:ea typeface="標楷體" pitchFamily="65" charset="-120"/>
              <a:cs typeface="+mn-cs"/>
            </a:rPr>
            <a:t/>
          </a:r>
          <a:br>
            <a:rPr lang="en-US" altLang="zh-TW" sz="4000" b="1" dirty="0" smtClean="0">
              <a:latin typeface="標楷體" pitchFamily="65" charset="-120"/>
              <a:ea typeface="標楷體" pitchFamily="65" charset="-120"/>
              <a:cs typeface="+mn-cs"/>
            </a:rPr>
          </a:br>
          <a:r>
            <a:rPr lang="zh-TW" altLang="en-US" sz="4000" b="1" dirty="0" smtClean="0">
              <a:latin typeface="標楷體" pitchFamily="65" charset="-120"/>
              <a:ea typeface="標楷體" pitchFamily="65" charset="-120"/>
              <a:cs typeface="+mn-cs"/>
            </a:rPr>
            <a:t>同一學校</a:t>
          </a:r>
          <a:endParaRPr lang="zh-TW" altLang="en-US" sz="4000" dirty="0"/>
        </a:p>
      </dgm:t>
    </dgm:pt>
    <dgm:pt modelId="{DF91208A-D983-4868-AD05-72F30F0B702B}" type="parTrans" cxnId="{23B9A871-19A6-45C0-8C89-2439764B108A}">
      <dgm:prSet/>
      <dgm:spPr/>
      <dgm:t>
        <a:bodyPr/>
        <a:lstStyle/>
        <a:p>
          <a:endParaRPr lang="zh-TW" altLang="en-US"/>
        </a:p>
      </dgm:t>
    </dgm:pt>
    <dgm:pt modelId="{45851CFF-B01B-4759-A05E-D562AE40B9A1}" type="sibTrans" cxnId="{23B9A871-19A6-45C0-8C89-2439764B108A}">
      <dgm:prSet/>
      <dgm:spPr/>
      <dgm:t>
        <a:bodyPr/>
        <a:lstStyle/>
        <a:p>
          <a:endParaRPr lang="zh-TW" altLang="en-US"/>
        </a:p>
      </dgm:t>
    </dgm:pt>
    <dgm:pt modelId="{79F8D9B2-5C92-4A7C-8C74-433B5348D9E4}">
      <dgm:prSet phldrT="[文字]" custT="1"/>
      <dgm:spPr/>
      <dgm:t>
        <a:bodyPr/>
        <a:lstStyle/>
        <a:p>
          <a:pPr rtl="0"/>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含同一學校不同學制、科別間之轉換。</a:t>
          </a:r>
          <a:r>
            <a:rPr lang="zh-TW" sz="1800" dirty="0" smtClean="0">
              <a:latin typeface="Times New Roman" panose="02020603050405020304" pitchFamily="18" charset="0"/>
              <a:ea typeface="標楷體" panose="03000509000000000000" pitchFamily="65" charset="-120"/>
              <a:cs typeface="Times New Roman" panose="02020603050405020304" pitchFamily="18" charset="0"/>
            </a:rPr>
            <a:t>學生高一、高二及高三全程學籍均於國內同一學校之事實</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955A1D78-D7E4-4605-B027-9308747B6A57}" type="parTrans" cxnId="{02E010A3-70FE-4DF7-9B8C-B5A9F73A3C78}">
      <dgm:prSet/>
      <dgm:spPr/>
      <dgm:t>
        <a:bodyPr/>
        <a:lstStyle/>
        <a:p>
          <a:endParaRPr lang="zh-TW" altLang="en-US"/>
        </a:p>
      </dgm:t>
    </dgm:pt>
    <dgm:pt modelId="{12481D9C-06A1-4F89-8B4C-37A6CC15B8A6}" type="sibTrans" cxnId="{02E010A3-70FE-4DF7-9B8C-B5A9F73A3C78}">
      <dgm:prSet/>
      <dgm:spPr/>
      <dgm:t>
        <a:bodyPr/>
        <a:lstStyle/>
        <a:p>
          <a:endParaRPr lang="zh-TW" altLang="en-US"/>
        </a:p>
      </dgm:t>
    </dgm:pt>
    <dgm:pt modelId="{6C5D0CA8-EAA1-4348-B6CA-4A7ECBF5D387}">
      <dgm:prSet custT="1"/>
      <dgm:spPr/>
      <dgm:t>
        <a:bodyPr/>
        <a:lstStyle/>
        <a:p>
          <a:pPr rtl="0"/>
          <a:r>
            <a:rPr lang="zh-TW" sz="1800" b="0" i="0" u="none" baseline="0" dirty="0" smtClean="0">
              <a:latin typeface="Times New Roman" panose="02020603050405020304" pitchFamily="18" charset="0"/>
              <a:ea typeface="標楷體" panose="03000509000000000000" pitchFamily="65" charset="-120"/>
              <a:cs typeface="Times New Roman" panose="02020603050405020304" pitchFamily="18" charset="0"/>
            </a:rPr>
            <a:t>綜合高中修畢專門學程科目</a:t>
          </a:r>
          <a:r>
            <a:rPr lang="en-US" sz="1800" b="0" i="0" u="none" baseline="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sz="1800" b="0" i="0" u="none" baseline="0" dirty="0" smtClean="0">
              <a:latin typeface="Times New Roman" panose="02020603050405020304" pitchFamily="18" charset="0"/>
              <a:ea typeface="標楷體" panose="03000509000000000000" pitchFamily="65" charset="-120"/>
              <a:cs typeface="Times New Roman" panose="02020603050405020304" pitchFamily="18" charset="0"/>
            </a:rPr>
            <a:t>學分以上</a:t>
          </a:r>
          <a:endParaRPr lang="zh-TW" sz="1800" b="0" i="0" u="none"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FFD4DC23-3124-4E9C-B3F7-970C1D4DB850}" type="parTrans" cxnId="{3486AC50-1BF4-494D-BC92-B845A639FEA4}">
      <dgm:prSet/>
      <dgm:spPr/>
      <dgm:t>
        <a:bodyPr/>
        <a:lstStyle/>
        <a:p>
          <a:endParaRPr lang="zh-TW" altLang="en-US"/>
        </a:p>
      </dgm:t>
    </dgm:pt>
    <dgm:pt modelId="{0E357186-66D2-42D5-83D0-D25682789A54}" type="sibTrans" cxnId="{3486AC50-1BF4-494D-BC92-B845A639FEA4}">
      <dgm:prSet/>
      <dgm:spPr/>
      <dgm:t>
        <a:bodyPr/>
        <a:lstStyle/>
        <a:p>
          <a:endParaRPr lang="zh-TW" altLang="en-US"/>
        </a:p>
      </dgm:t>
    </dgm:pt>
    <dgm:pt modelId="{D4E14BAA-3C8F-4DA8-898B-E9C9317FF730}">
      <dgm:prSet phldrT="[文字]" custT="1"/>
      <dgm:spPr/>
      <dgm:t>
        <a:bodyPr/>
        <a:lstStyle/>
        <a:p>
          <a:r>
            <a:rPr lang="zh-TW" altLang="en-US" sz="1800" b="0" dirty="0" smtClean="0">
              <a:latin typeface="Times New Roman" panose="02020603050405020304" pitchFamily="18" charset="0"/>
              <a:ea typeface="標楷體" panose="03000509000000000000" pitchFamily="65" charset="-120"/>
              <a:cs typeface="Times New Roman" panose="02020603050405020304" pitchFamily="18" charset="0"/>
            </a:rPr>
            <a:t>採計至畢業前一學期之各學期學業成績平均</a:t>
          </a:r>
          <a:endParaRPr lang="zh-TW" altLang="en-US" sz="1800" b="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E0E9394-07E1-49F7-8136-836CC62524EC}" type="parTrans" cxnId="{74F4109D-0307-4548-8A83-0F47544EF3CC}">
      <dgm:prSet/>
      <dgm:spPr/>
      <dgm:t>
        <a:bodyPr/>
        <a:lstStyle/>
        <a:p>
          <a:endParaRPr lang="zh-TW" altLang="en-US"/>
        </a:p>
      </dgm:t>
    </dgm:pt>
    <dgm:pt modelId="{96275B8A-5EC2-4F65-B564-B3AEC34F7DB0}" type="sibTrans" cxnId="{74F4109D-0307-4548-8A83-0F47544EF3CC}">
      <dgm:prSet/>
      <dgm:spPr/>
      <dgm:t>
        <a:bodyPr/>
        <a:lstStyle/>
        <a:p>
          <a:endParaRPr lang="zh-TW" altLang="en-US"/>
        </a:p>
      </dgm:t>
    </dgm:pt>
    <dgm:pt modelId="{396758AC-6267-4AE3-B277-B5EA09B1E838}">
      <dgm:prSet phldrT="[文字]" custT="1"/>
      <dgm:spPr/>
      <dgm:t>
        <a:bodyPr/>
        <a:lstStyle/>
        <a:p>
          <a:r>
            <a:rPr lang="zh-TW" sz="1800" dirty="0" smtClean="0">
              <a:latin typeface="Times New Roman" panose="02020603050405020304" pitchFamily="18" charset="0"/>
              <a:ea typeface="標楷體" panose="03000509000000000000" pitchFamily="65" charset="-120"/>
              <a:cs typeface="Times New Roman" panose="02020603050405020304" pitchFamily="18" charset="0"/>
            </a:rPr>
            <a:t>在校學業成績及基本學科之評量方式一致</a:t>
          </a:r>
          <a:endParaRPr lang="zh-TW" altLang="en-US" sz="18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39A2B02-6BF1-44A8-9598-6FD32A096BC5}" type="parTrans" cxnId="{06F8AD93-F253-41BF-8934-67B220B5E6E2}">
      <dgm:prSet/>
      <dgm:spPr/>
      <dgm:t>
        <a:bodyPr/>
        <a:lstStyle/>
        <a:p>
          <a:endParaRPr lang="zh-TW" altLang="en-US"/>
        </a:p>
      </dgm:t>
    </dgm:pt>
    <dgm:pt modelId="{FF32E5CA-635E-4293-BB33-1F58DFF7C7AD}" type="sibTrans" cxnId="{06F8AD93-F253-41BF-8934-67B220B5E6E2}">
      <dgm:prSet/>
      <dgm:spPr/>
      <dgm:t>
        <a:bodyPr/>
        <a:lstStyle/>
        <a:p>
          <a:endParaRPr lang="zh-TW" altLang="en-US"/>
        </a:p>
      </dgm:t>
    </dgm:pt>
    <dgm:pt modelId="{C4949353-9733-4726-B802-07BB670F7294}">
      <dgm:prSet phldrT="[文字]" custT="1"/>
      <dgm:spPr/>
      <dgm:t>
        <a:bodyPr/>
        <a:lstStyle/>
        <a:p>
          <a:r>
            <a:rPr lang="zh-TW" sz="1800" b="1" dirty="0" smtClean="0">
              <a:latin typeface="Times New Roman" panose="02020603050405020304" pitchFamily="18" charset="0"/>
              <a:ea typeface="標楷體" panose="03000509000000000000" pitchFamily="65" charset="-120"/>
              <a:cs typeface="Times New Roman" panose="02020603050405020304" pitchFamily="18" charset="0"/>
            </a:rPr>
            <a:t>校內推薦機制相關會議審議</a:t>
          </a:r>
          <a:endParaRPr lang="zh-TW" altLang="en-US" sz="1800" b="1"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739CF7E5-7EC0-48B8-AF2A-F4EDEA1ADF6E}" type="parTrans" cxnId="{A3D53669-2842-42A3-81E5-EFCAF388BF03}">
      <dgm:prSet/>
      <dgm:spPr/>
      <dgm:t>
        <a:bodyPr/>
        <a:lstStyle/>
        <a:p>
          <a:endParaRPr lang="zh-TW" altLang="en-US"/>
        </a:p>
      </dgm:t>
    </dgm:pt>
    <dgm:pt modelId="{115FF159-6DCF-4F55-8AD9-1DA0BA3FE260}" type="sibTrans" cxnId="{A3D53669-2842-42A3-81E5-EFCAF388BF03}">
      <dgm:prSet/>
      <dgm:spPr/>
      <dgm:t>
        <a:bodyPr/>
        <a:lstStyle/>
        <a:p>
          <a:endParaRPr lang="zh-TW" altLang="en-US"/>
        </a:p>
      </dgm:t>
    </dgm:pt>
    <dgm:pt modelId="{830EFA58-C04C-473F-A951-F9BB0F90281E}" type="pres">
      <dgm:prSet presAssocID="{C79C88D5-5221-4DEC-98C2-E5AB21F50208}" presName="Name0" presStyleCnt="0">
        <dgm:presLayoutVars>
          <dgm:dir/>
          <dgm:animLvl val="lvl"/>
          <dgm:resizeHandles val="exact"/>
        </dgm:presLayoutVars>
      </dgm:prSet>
      <dgm:spPr/>
      <dgm:t>
        <a:bodyPr/>
        <a:lstStyle/>
        <a:p>
          <a:endParaRPr lang="zh-TW" altLang="en-US"/>
        </a:p>
      </dgm:t>
    </dgm:pt>
    <dgm:pt modelId="{11AB43E3-8AF9-4C99-9702-07C43AA986C1}" type="pres">
      <dgm:prSet presAssocID="{447C6B3B-AC95-4183-B32C-950F8F1E0FF9}" presName="linNode" presStyleCnt="0"/>
      <dgm:spPr/>
    </dgm:pt>
    <dgm:pt modelId="{6B7C98DB-FCFD-4FDB-A306-2FF0BBF1D364}" type="pres">
      <dgm:prSet presAssocID="{447C6B3B-AC95-4183-B32C-950F8F1E0FF9}" presName="parentText" presStyleLbl="node1" presStyleIdx="0" presStyleCnt="3">
        <dgm:presLayoutVars>
          <dgm:chMax val="1"/>
          <dgm:bulletEnabled val="1"/>
        </dgm:presLayoutVars>
      </dgm:prSet>
      <dgm:spPr/>
      <dgm:t>
        <a:bodyPr/>
        <a:lstStyle/>
        <a:p>
          <a:endParaRPr lang="zh-TW" altLang="en-US"/>
        </a:p>
      </dgm:t>
    </dgm:pt>
    <dgm:pt modelId="{FE356BC8-C866-4815-9D08-53EB761C6E81}" type="pres">
      <dgm:prSet presAssocID="{447C6B3B-AC95-4183-B32C-950F8F1E0FF9}" presName="descendantText" presStyleLbl="alignAccFollowNode1" presStyleIdx="0" presStyleCnt="3" custLinFactNeighborX="182" custLinFactNeighborY="-244">
        <dgm:presLayoutVars>
          <dgm:bulletEnabled val="1"/>
        </dgm:presLayoutVars>
      </dgm:prSet>
      <dgm:spPr/>
      <dgm:t>
        <a:bodyPr/>
        <a:lstStyle/>
        <a:p>
          <a:endParaRPr lang="zh-TW" altLang="en-US"/>
        </a:p>
      </dgm:t>
    </dgm:pt>
    <dgm:pt modelId="{164B14BE-25D0-41CF-BD31-AE36CCE5F2E3}" type="pres">
      <dgm:prSet presAssocID="{499E6282-5B8B-4506-803C-34F177BA700E}" presName="sp" presStyleCnt="0"/>
      <dgm:spPr/>
    </dgm:pt>
    <dgm:pt modelId="{0E278819-A140-4569-B3DB-BD87C834F835}" type="pres">
      <dgm:prSet presAssocID="{4554714B-40ED-4909-8B17-FFC3AEF82FEF}" presName="linNode" presStyleCnt="0"/>
      <dgm:spPr/>
    </dgm:pt>
    <dgm:pt modelId="{59ACD2A8-9D1A-4817-A0F6-3CC128194919}" type="pres">
      <dgm:prSet presAssocID="{4554714B-40ED-4909-8B17-FFC3AEF82FEF}" presName="parentText" presStyleLbl="node1" presStyleIdx="1" presStyleCnt="3">
        <dgm:presLayoutVars>
          <dgm:chMax val="1"/>
          <dgm:bulletEnabled val="1"/>
        </dgm:presLayoutVars>
      </dgm:prSet>
      <dgm:spPr/>
      <dgm:t>
        <a:bodyPr/>
        <a:lstStyle/>
        <a:p>
          <a:endParaRPr lang="zh-TW" altLang="en-US"/>
        </a:p>
      </dgm:t>
    </dgm:pt>
    <dgm:pt modelId="{C048AC47-0195-4685-BF84-5EF1D489D050}" type="pres">
      <dgm:prSet presAssocID="{4554714B-40ED-4909-8B17-FFC3AEF82FEF}" presName="descendantText" presStyleLbl="alignAccFollowNode1" presStyleIdx="1" presStyleCnt="3">
        <dgm:presLayoutVars>
          <dgm:bulletEnabled val="1"/>
        </dgm:presLayoutVars>
      </dgm:prSet>
      <dgm:spPr/>
      <dgm:t>
        <a:bodyPr/>
        <a:lstStyle/>
        <a:p>
          <a:endParaRPr lang="zh-TW" altLang="en-US"/>
        </a:p>
      </dgm:t>
    </dgm:pt>
    <dgm:pt modelId="{5F65D99B-7050-4929-8D0D-AAEC7A1FE73C}" type="pres">
      <dgm:prSet presAssocID="{6AFAE5F6-34B6-40F7-9BAC-62E36EE77182}" presName="sp" presStyleCnt="0"/>
      <dgm:spPr/>
    </dgm:pt>
    <dgm:pt modelId="{C1938BB4-C9A4-4BF2-944A-8ADAFC813644}" type="pres">
      <dgm:prSet presAssocID="{DB1CC5CC-3953-4867-ACA2-FB3C72E8163F}" presName="linNode" presStyleCnt="0"/>
      <dgm:spPr/>
    </dgm:pt>
    <dgm:pt modelId="{63D05109-B763-4790-B274-6EA58E72ADC3}" type="pres">
      <dgm:prSet presAssocID="{DB1CC5CC-3953-4867-ACA2-FB3C72E8163F}" presName="parentText" presStyleLbl="node1" presStyleIdx="2" presStyleCnt="3">
        <dgm:presLayoutVars>
          <dgm:chMax val="1"/>
          <dgm:bulletEnabled val="1"/>
        </dgm:presLayoutVars>
      </dgm:prSet>
      <dgm:spPr/>
      <dgm:t>
        <a:bodyPr/>
        <a:lstStyle/>
        <a:p>
          <a:endParaRPr lang="zh-TW" altLang="en-US"/>
        </a:p>
      </dgm:t>
    </dgm:pt>
    <dgm:pt modelId="{E7E42FF0-86F3-4CA6-AEC4-1EB2B64D65E9}" type="pres">
      <dgm:prSet presAssocID="{DB1CC5CC-3953-4867-ACA2-FB3C72E8163F}" presName="descendantText" presStyleLbl="alignAccFollowNode1" presStyleIdx="2" presStyleCnt="3">
        <dgm:presLayoutVars>
          <dgm:bulletEnabled val="1"/>
        </dgm:presLayoutVars>
      </dgm:prSet>
      <dgm:spPr/>
      <dgm:t>
        <a:bodyPr/>
        <a:lstStyle/>
        <a:p>
          <a:endParaRPr lang="zh-TW" altLang="en-US"/>
        </a:p>
      </dgm:t>
    </dgm:pt>
  </dgm:ptLst>
  <dgm:cxnLst>
    <dgm:cxn modelId="{74F4109D-0307-4548-8A83-0F47544EF3CC}" srcId="{4554714B-40ED-4909-8B17-FFC3AEF82FEF}" destId="{D4E14BAA-3C8F-4DA8-898B-E9C9317FF730}" srcOrd="1" destOrd="0" parTransId="{6E0E9394-07E1-49F7-8136-836CC62524EC}" sibTransId="{96275B8A-5EC2-4F65-B564-B3AEC34F7DB0}"/>
    <dgm:cxn modelId="{0763E679-316E-460B-A010-9050FBDD5416}" srcId="{447C6B3B-AC95-4183-B32C-950F8F1E0FF9}" destId="{BCF802C1-7777-4768-9538-3FC617B4D5A2}" srcOrd="0" destOrd="0" parTransId="{16D8E655-2CC4-4CFF-9932-0A0926FEFFEE}" sibTransId="{EA5A3AB9-69F1-4FB2-A2F0-05D3B5258713}"/>
    <dgm:cxn modelId="{6F4DCF61-F053-47D5-916F-369712C84489}" type="presOf" srcId="{DB1CC5CC-3953-4867-ACA2-FB3C72E8163F}" destId="{63D05109-B763-4790-B274-6EA58E72ADC3}" srcOrd="0" destOrd="0" presId="urn:microsoft.com/office/officeart/2005/8/layout/vList5"/>
    <dgm:cxn modelId="{5C8C9056-CA9D-4CD1-B761-7087C988CDBF}" srcId="{4554714B-40ED-4909-8B17-FFC3AEF82FEF}" destId="{427A3573-3A73-4680-99F8-0956787A7AFC}" srcOrd="0" destOrd="0" parTransId="{CA9FEA97-9A74-48A2-958A-E86C36A697B3}" sibTransId="{5B55AE27-2DFE-4918-BC3B-BDABF3C3DDB2}"/>
    <dgm:cxn modelId="{3CA3FCD4-DB72-411B-8427-239250D824FC}" type="presOf" srcId="{396758AC-6267-4AE3-B277-B5EA09B1E838}" destId="{E7E42FF0-86F3-4CA6-AEC4-1EB2B64D65E9}" srcOrd="0" destOrd="1" presId="urn:microsoft.com/office/officeart/2005/8/layout/vList5"/>
    <dgm:cxn modelId="{B29BB1DF-925C-4EE0-BCAE-D766C8FE7B14}" type="presOf" srcId="{4554714B-40ED-4909-8B17-FFC3AEF82FEF}" destId="{59ACD2A8-9D1A-4817-A0F6-3CC128194919}" srcOrd="0" destOrd="0" presId="urn:microsoft.com/office/officeart/2005/8/layout/vList5"/>
    <dgm:cxn modelId="{3C76FD5F-42AF-45E4-BB4C-89AD7D64C00D}" type="presOf" srcId="{D4E14BAA-3C8F-4DA8-898B-E9C9317FF730}" destId="{C048AC47-0195-4685-BF84-5EF1D489D050}" srcOrd="0" destOrd="1" presId="urn:microsoft.com/office/officeart/2005/8/layout/vList5"/>
    <dgm:cxn modelId="{BD570C27-C3B7-421F-90AD-DB48154C77C8}" type="presOf" srcId="{427A3573-3A73-4680-99F8-0956787A7AFC}" destId="{C048AC47-0195-4685-BF84-5EF1D489D050}" srcOrd="0" destOrd="0" presId="urn:microsoft.com/office/officeart/2005/8/layout/vList5"/>
    <dgm:cxn modelId="{06F8AD93-F253-41BF-8934-67B220B5E6E2}" srcId="{DB1CC5CC-3953-4867-ACA2-FB3C72E8163F}" destId="{396758AC-6267-4AE3-B277-B5EA09B1E838}" srcOrd="1" destOrd="0" parTransId="{639A2B02-6BF1-44A8-9598-6FD32A096BC5}" sibTransId="{FF32E5CA-635E-4293-BB33-1F58DFF7C7AD}"/>
    <dgm:cxn modelId="{A3D53669-2842-42A3-81E5-EFCAF388BF03}" srcId="{DB1CC5CC-3953-4867-ACA2-FB3C72E8163F}" destId="{C4949353-9733-4726-B802-07BB670F7294}" srcOrd="2" destOrd="0" parTransId="{739CF7E5-7EC0-48B8-AF2A-F4EDEA1ADF6E}" sibTransId="{115FF159-6DCF-4F55-8AD9-1DA0BA3FE260}"/>
    <dgm:cxn modelId="{A3AC827B-CC52-42B2-BD22-CA03ECEA4105}" type="presOf" srcId="{6C5D0CA8-EAA1-4348-B6CA-4A7ECBF5D387}" destId="{FE356BC8-C866-4815-9D08-53EB761C6E81}" srcOrd="0" destOrd="1" presId="urn:microsoft.com/office/officeart/2005/8/layout/vList5"/>
    <dgm:cxn modelId="{02E010A3-70FE-4DF7-9B8C-B5A9F73A3C78}" srcId="{DB1CC5CC-3953-4867-ACA2-FB3C72E8163F}" destId="{79F8D9B2-5C92-4A7C-8C74-433B5348D9E4}" srcOrd="0" destOrd="0" parTransId="{955A1D78-D7E4-4605-B027-9308747B6A57}" sibTransId="{12481D9C-06A1-4F89-8B4C-37A6CC15B8A6}"/>
    <dgm:cxn modelId="{23B9A871-19A6-45C0-8C89-2439764B108A}" srcId="{C79C88D5-5221-4DEC-98C2-E5AB21F50208}" destId="{DB1CC5CC-3953-4867-ACA2-FB3C72E8163F}" srcOrd="2" destOrd="0" parTransId="{DF91208A-D983-4868-AD05-72F30F0B702B}" sibTransId="{45851CFF-B01B-4759-A05E-D562AE40B9A1}"/>
    <dgm:cxn modelId="{EAB5960C-9F25-4A75-A326-083D7DCA9D6C}" type="presOf" srcId="{79F8D9B2-5C92-4A7C-8C74-433B5348D9E4}" destId="{E7E42FF0-86F3-4CA6-AEC4-1EB2B64D65E9}" srcOrd="0" destOrd="0" presId="urn:microsoft.com/office/officeart/2005/8/layout/vList5"/>
    <dgm:cxn modelId="{3486AC50-1BF4-494D-BC92-B845A639FEA4}" srcId="{447C6B3B-AC95-4183-B32C-950F8F1E0FF9}" destId="{6C5D0CA8-EAA1-4348-B6CA-4A7ECBF5D387}" srcOrd="1" destOrd="0" parTransId="{FFD4DC23-3124-4E9C-B3F7-970C1D4DB850}" sibTransId="{0E357186-66D2-42D5-83D0-D25682789A54}"/>
    <dgm:cxn modelId="{10F6541F-DAED-4CE7-A448-637F587E312A}" type="presOf" srcId="{C4949353-9733-4726-B802-07BB670F7294}" destId="{E7E42FF0-86F3-4CA6-AEC4-1EB2B64D65E9}" srcOrd="0" destOrd="2" presId="urn:microsoft.com/office/officeart/2005/8/layout/vList5"/>
    <dgm:cxn modelId="{2D97B0B7-21C3-4F71-B480-C267A113430B}" type="presOf" srcId="{BCF802C1-7777-4768-9538-3FC617B4D5A2}" destId="{FE356BC8-C866-4815-9D08-53EB761C6E81}" srcOrd="0" destOrd="0" presId="urn:microsoft.com/office/officeart/2005/8/layout/vList5"/>
    <dgm:cxn modelId="{32E3D451-CA90-4A9E-A713-F27FB6598A6D}" srcId="{C79C88D5-5221-4DEC-98C2-E5AB21F50208}" destId="{4554714B-40ED-4909-8B17-FFC3AEF82FEF}" srcOrd="1" destOrd="0" parTransId="{3187CACC-D5B4-4C75-9A0C-A85128D34991}" sibTransId="{6AFAE5F6-34B6-40F7-9BAC-62E36EE77182}"/>
    <dgm:cxn modelId="{2488DE8D-9BB1-4AD7-B45D-9771349C8497}" srcId="{C79C88D5-5221-4DEC-98C2-E5AB21F50208}" destId="{447C6B3B-AC95-4183-B32C-950F8F1E0FF9}" srcOrd="0" destOrd="0" parTransId="{A66C06FD-F709-45B8-A57C-9726CD9B2A83}" sibTransId="{499E6282-5B8B-4506-803C-34F177BA700E}"/>
    <dgm:cxn modelId="{C08A80A2-99E9-49B9-8D2D-873FCFD84720}" type="presOf" srcId="{C79C88D5-5221-4DEC-98C2-E5AB21F50208}" destId="{830EFA58-C04C-473F-A951-F9BB0F90281E}" srcOrd="0" destOrd="0" presId="urn:microsoft.com/office/officeart/2005/8/layout/vList5"/>
    <dgm:cxn modelId="{CA9C6850-9890-4FF1-A5FB-946B4AE7F28C}" type="presOf" srcId="{447C6B3B-AC95-4183-B32C-950F8F1E0FF9}" destId="{6B7C98DB-FCFD-4FDB-A306-2FF0BBF1D364}" srcOrd="0" destOrd="0" presId="urn:microsoft.com/office/officeart/2005/8/layout/vList5"/>
    <dgm:cxn modelId="{D5AF7AB5-1300-46B9-B332-54A077608A6E}" type="presParOf" srcId="{830EFA58-C04C-473F-A951-F9BB0F90281E}" destId="{11AB43E3-8AF9-4C99-9702-07C43AA986C1}" srcOrd="0" destOrd="0" presId="urn:microsoft.com/office/officeart/2005/8/layout/vList5"/>
    <dgm:cxn modelId="{6CAE1182-2184-4BF8-9282-A18D31446532}" type="presParOf" srcId="{11AB43E3-8AF9-4C99-9702-07C43AA986C1}" destId="{6B7C98DB-FCFD-4FDB-A306-2FF0BBF1D364}" srcOrd="0" destOrd="0" presId="urn:microsoft.com/office/officeart/2005/8/layout/vList5"/>
    <dgm:cxn modelId="{E4DAF782-82EE-4387-AACF-CEBB756CD8E3}" type="presParOf" srcId="{11AB43E3-8AF9-4C99-9702-07C43AA986C1}" destId="{FE356BC8-C866-4815-9D08-53EB761C6E81}" srcOrd="1" destOrd="0" presId="urn:microsoft.com/office/officeart/2005/8/layout/vList5"/>
    <dgm:cxn modelId="{D3292B6B-453F-41F8-930B-869B70BCD416}" type="presParOf" srcId="{830EFA58-C04C-473F-A951-F9BB0F90281E}" destId="{164B14BE-25D0-41CF-BD31-AE36CCE5F2E3}" srcOrd="1" destOrd="0" presId="urn:microsoft.com/office/officeart/2005/8/layout/vList5"/>
    <dgm:cxn modelId="{BA6AED22-3A33-4C42-8092-6626CF5F4866}" type="presParOf" srcId="{830EFA58-C04C-473F-A951-F9BB0F90281E}" destId="{0E278819-A140-4569-B3DB-BD87C834F835}" srcOrd="2" destOrd="0" presId="urn:microsoft.com/office/officeart/2005/8/layout/vList5"/>
    <dgm:cxn modelId="{156009FE-F5EE-4DA6-8739-46519566D563}" type="presParOf" srcId="{0E278819-A140-4569-B3DB-BD87C834F835}" destId="{59ACD2A8-9D1A-4817-A0F6-3CC128194919}" srcOrd="0" destOrd="0" presId="urn:microsoft.com/office/officeart/2005/8/layout/vList5"/>
    <dgm:cxn modelId="{64B2D51C-3E34-4121-A3C9-03E5FE09C364}" type="presParOf" srcId="{0E278819-A140-4569-B3DB-BD87C834F835}" destId="{C048AC47-0195-4685-BF84-5EF1D489D050}" srcOrd="1" destOrd="0" presId="urn:microsoft.com/office/officeart/2005/8/layout/vList5"/>
    <dgm:cxn modelId="{68800A0C-A37E-4CA3-B512-DE691E3C3618}" type="presParOf" srcId="{830EFA58-C04C-473F-A951-F9BB0F90281E}" destId="{5F65D99B-7050-4929-8D0D-AAEC7A1FE73C}" srcOrd="3" destOrd="0" presId="urn:microsoft.com/office/officeart/2005/8/layout/vList5"/>
    <dgm:cxn modelId="{C1CA811E-4B39-4131-9C46-4A9BC378BC2D}" type="presParOf" srcId="{830EFA58-C04C-473F-A951-F9BB0F90281E}" destId="{C1938BB4-C9A4-4BF2-944A-8ADAFC813644}" srcOrd="4" destOrd="0" presId="urn:microsoft.com/office/officeart/2005/8/layout/vList5"/>
    <dgm:cxn modelId="{A81511F6-6CEF-4E9E-B002-186A3BAAEB1F}" type="presParOf" srcId="{C1938BB4-C9A4-4BF2-944A-8ADAFC813644}" destId="{63D05109-B763-4790-B274-6EA58E72ADC3}" srcOrd="0" destOrd="0" presId="urn:microsoft.com/office/officeart/2005/8/layout/vList5"/>
    <dgm:cxn modelId="{9F41E8E0-89DC-4096-A0E4-B74DC6A87D30}" type="presParOf" srcId="{C1938BB4-C9A4-4BF2-944A-8ADAFC813644}" destId="{E7E42FF0-86F3-4CA6-AEC4-1EB2B64D65E9}" srcOrd="1" destOrd="0" presId="urn:microsoft.com/office/officeart/2005/8/layout/vList5"/>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CE19499-31DC-4D14-902E-78B391682971}" type="doc">
      <dgm:prSet loTypeId="urn:microsoft.com/office/officeart/2005/8/layout/vList2" loCatId="list" qsTypeId="urn:microsoft.com/office/officeart/2005/8/quickstyle/3d1" qsCatId="3D" csTypeId="urn:microsoft.com/office/officeart/2005/8/colors/accent2_5" csCatId="accent2" phldr="1"/>
      <dgm:spPr/>
      <dgm:t>
        <a:bodyPr/>
        <a:lstStyle/>
        <a:p>
          <a:endParaRPr lang="zh-TW" altLang="en-US"/>
        </a:p>
      </dgm:t>
    </dgm:pt>
    <dgm:pt modelId="{B0CE326D-33DC-41AF-9529-DA11C8E6534D}">
      <dgm:prSet phldrT="[文字]" custT="1"/>
      <dgm:spPr>
        <a:gradFill rotWithShape="0">
          <a:gsLst>
            <a:gs pos="21000">
              <a:srgbClr val="FCDA84"/>
            </a:gs>
            <a:gs pos="100000">
              <a:srgbClr val="FFCC00"/>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9D3ACFAF-918A-476C-B7A6-425B467E0ED4}" type="parTrans" cxnId="{BB3318B8-BB56-4F53-8762-377B40E53FDA}">
      <dgm:prSet/>
      <dgm:spPr/>
      <dgm:t>
        <a:bodyPr/>
        <a:lstStyle/>
        <a:p>
          <a:endParaRPr lang="zh-TW" altLang="en-US"/>
        </a:p>
      </dgm:t>
    </dgm:pt>
    <dgm:pt modelId="{73667950-D945-4335-A22B-29E04FD74995}" type="sibTrans" cxnId="{BB3318B8-BB56-4F53-8762-377B40E53FDA}">
      <dgm:prSet/>
      <dgm:spPr/>
      <dgm:t>
        <a:bodyPr/>
        <a:lstStyle/>
        <a:p>
          <a:endParaRPr lang="zh-TW" altLang="en-US"/>
        </a:p>
      </dgm:t>
    </dgm:pt>
    <dgm:pt modelId="{26284DBD-992F-496D-84AF-01920755B2BF}">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2C0E5A4-8F5D-4957-8720-A1D7FEBC73CF}" type="parTrans" cxnId="{3B52D82C-4B76-46A9-B765-DD7101550071}">
      <dgm:prSet/>
      <dgm:spPr/>
      <dgm:t>
        <a:bodyPr/>
        <a:lstStyle/>
        <a:p>
          <a:endParaRPr lang="zh-TW" altLang="en-US"/>
        </a:p>
      </dgm:t>
    </dgm:pt>
    <dgm:pt modelId="{F4CE7827-1851-4E36-83E2-3B69C1C98608}" type="sibTrans" cxnId="{3B52D82C-4B76-46A9-B765-DD7101550071}">
      <dgm:prSet/>
      <dgm:spPr/>
      <dgm:t>
        <a:bodyPr/>
        <a:lstStyle/>
        <a:p>
          <a:endParaRPr lang="zh-TW" altLang="en-US"/>
        </a:p>
      </dgm:t>
    </dgm:pt>
    <dgm:pt modelId="{48FAACE7-00D1-4A91-871E-8708B712A55B}">
      <dgm:prSet phldrT="[文字]" custT="1"/>
      <dgm:spPr>
        <a:gradFill rotWithShape="0">
          <a:gsLst>
            <a:gs pos="0">
              <a:srgbClr val="CC00FF">
                <a:alpha val="49804"/>
              </a:srgbClr>
            </a:gs>
            <a:gs pos="81000">
              <a:srgbClr val="FF66FF">
                <a:alpha val="49804"/>
              </a:srgbClr>
            </a:gs>
            <a:gs pos="100000">
              <a:srgbClr val="CC00FF"/>
            </a:gs>
          </a:gsLst>
        </a:gradFill>
      </dgm:spPr>
      <dgm:t>
        <a:bodyPr/>
        <a:lstStyle/>
        <a:p>
          <a:pPr marL="809625" indent="-809625">
            <a:tabLst>
              <a:tab pos="809625" algn="l"/>
            </a:tabLst>
          </a:pP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27EA2B21-A3CD-4B58-8051-A495ED64A989}" type="parTrans" cxnId="{D4AD24F5-058F-4394-A04D-2DBFD6A084C3}">
      <dgm:prSet/>
      <dgm:spPr/>
      <dgm:t>
        <a:bodyPr/>
        <a:lstStyle/>
        <a:p>
          <a:endParaRPr lang="zh-TW" altLang="en-US"/>
        </a:p>
      </dgm:t>
    </dgm:pt>
    <dgm:pt modelId="{4F3680CF-D235-4233-BB64-90A08A56F6FF}" type="sibTrans" cxnId="{D4AD24F5-058F-4394-A04D-2DBFD6A084C3}">
      <dgm:prSet/>
      <dgm:spPr/>
      <dgm:t>
        <a:bodyPr/>
        <a:lstStyle/>
        <a:p>
          <a:endParaRPr lang="zh-TW" altLang="en-US"/>
        </a:p>
      </dgm:t>
    </dgm:pt>
    <dgm:pt modelId="{F4638D49-7971-4B98-AB91-B67B3FE7291B}">
      <dgm:prSet phldrT="[文字]" custT="1"/>
      <dgm:spPr/>
      <dgm:t>
        <a:bodyPr/>
        <a:lstStyle/>
        <a:p>
          <a:pPr>
            <a:lnSpc>
              <a:spcPts val="2100"/>
            </a:lnSpc>
            <a:spcBef>
              <a:spcPts val="400"/>
            </a:spcBef>
            <a:spcAft>
              <a:spcPts val="400"/>
            </a:spcAft>
          </a:pP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F0D32646-E4F1-4359-9473-53C1D21DDDCB}" type="parTrans" cxnId="{1132CA7F-0977-426C-BAC4-E3E5DE0AC352}">
      <dgm:prSet/>
      <dgm:spPr/>
      <dgm:t>
        <a:bodyPr/>
        <a:lstStyle/>
        <a:p>
          <a:endParaRPr lang="zh-TW" altLang="en-US"/>
        </a:p>
      </dgm:t>
    </dgm:pt>
    <dgm:pt modelId="{866BAE1E-7B83-45AE-B04D-5F69045F22B5}" type="sibTrans" cxnId="{1132CA7F-0977-426C-BAC4-E3E5DE0AC352}">
      <dgm:prSet/>
      <dgm:spPr/>
      <dgm:t>
        <a:bodyPr/>
        <a:lstStyle/>
        <a:p>
          <a:endParaRPr lang="zh-TW" altLang="en-US"/>
        </a:p>
      </dgm:t>
    </dgm:pt>
    <dgm:pt modelId="{777B5399-6B3C-48BA-9495-C5E0E14D7D8B}">
      <dgm:prSet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E5749AD1-7FFE-432B-97D0-BC14BBCCDEC5}" type="parTrans" cxnId="{CC39EE48-D634-4A24-A24F-E85A5783705B}">
      <dgm:prSet/>
      <dgm:spPr/>
      <dgm:t>
        <a:bodyPr/>
        <a:lstStyle/>
        <a:p>
          <a:endParaRPr lang="zh-TW" altLang="en-US"/>
        </a:p>
      </dgm:t>
    </dgm:pt>
    <dgm:pt modelId="{7C315006-3EA9-4843-B328-5A47F3F8C450}" type="sibTrans" cxnId="{CC39EE48-D634-4A24-A24F-E85A5783705B}">
      <dgm:prSet/>
      <dgm:spPr/>
      <dgm:t>
        <a:bodyPr/>
        <a:lstStyle/>
        <a:p>
          <a:endParaRPr lang="zh-TW" altLang="en-US"/>
        </a:p>
      </dgm:t>
    </dgm:pt>
    <dgm:pt modelId="{0D7238FE-F4FD-4E67-AE4E-7728B629BA97}">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64CBD643-0D1E-46E3-B254-B5629A21A132}" type="parTrans" cxnId="{AA73245C-BA0F-4C37-A014-7EF0789E2495}">
      <dgm:prSet/>
      <dgm:spPr/>
      <dgm:t>
        <a:bodyPr/>
        <a:lstStyle/>
        <a:p>
          <a:endParaRPr lang="zh-TW" altLang="en-US"/>
        </a:p>
      </dgm:t>
    </dgm:pt>
    <dgm:pt modelId="{78407534-98A3-4819-A32D-713DC56C1611}" type="sibTrans" cxnId="{AA73245C-BA0F-4C37-A014-7EF0789E2495}">
      <dgm:prSet/>
      <dgm:spPr/>
      <dgm:t>
        <a:bodyPr/>
        <a:lstStyle/>
        <a:p>
          <a:endParaRPr lang="zh-TW" altLang="en-US"/>
        </a:p>
      </dgm:t>
    </dgm:pt>
    <dgm:pt modelId="{A93A3E21-2BA0-4DDA-B5B9-7E99E12F6AAC}">
      <dgm:prSet phldrT="[文字]" custT="1"/>
      <dgm:spPr/>
      <dgm:t>
        <a:bodyPr/>
        <a:lstStyle/>
        <a:p>
          <a:pPr>
            <a:lnSpc>
              <a:spcPts val="2100"/>
            </a:lnSpc>
            <a:spcBef>
              <a:spcPts val="400"/>
            </a:spcBef>
            <a:spcAft>
              <a:spcPts val="400"/>
            </a:spcAft>
          </a:pP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dirty="0">
            <a:latin typeface="Times New Roman" panose="02020603050405020304" pitchFamily="18" charset="0"/>
            <a:ea typeface="標楷體" panose="03000509000000000000" pitchFamily="65" charset="-120"/>
            <a:cs typeface="Times New Roman" panose="02020603050405020304" pitchFamily="18" charset="0"/>
          </a:endParaRPr>
        </a:p>
      </dgm:t>
    </dgm:pt>
    <dgm:pt modelId="{DB9C0314-B735-48A9-90BC-1253C328301E}" type="parTrans" cxnId="{5D83388B-D339-4D6F-8A4B-F30EE44937C0}">
      <dgm:prSet/>
      <dgm:spPr/>
      <dgm:t>
        <a:bodyPr/>
        <a:lstStyle/>
        <a:p>
          <a:endParaRPr lang="zh-TW" altLang="en-US"/>
        </a:p>
      </dgm:t>
    </dgm:pt>
    <dgm:pt modelId="{1EFFD8CB-7577-44F1-9D29-1F8A22E00668}" type="sibTrans" cxnId="{5D83388B-D339-4D6F-8A4B-F30EE44937C0}">
      <dgm:prSet/>
      <dgm:spPr/>
      <dgm:t>
        <a:bodyPr/>
        <a:lstStyle/>
        <a:p>
          <a:endParaRPr lang="zh-TW" altLang="en-US"/>
        </a:p>
      </dgm:t>
    </dgm:pt>
    <dgm:pt modelId="{DA155F4E-7838-45D2-900C-E9C37C62FBC0}">
      <dgm:prSet phldrT="[文字]" custT="1"/>
      <dgm:spPr/>
      <dgm:t>
        <a:bodyPr/>
        <a:lstStyle/>
        <a:p>
          <a:pPr>
            <a:lnSpc>
              <a:spcPts val="2100"/>
            </a:lnSpc>
            <a:spcBef>
              <a:spcPts val="400"/>
            </a:spcBef>
            <a:spcAft>
              <a:spcPts val="400"/>
            </a:spcAft>
          </a:pP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dgm:t>
    </dgm:pt>
    <dgm:pt modelId="{B437803D-A52B-4D0F-B466-5EB23BE90C4C}" type="parTrans" cxnId="{E38D496F-6C11-4E9C-B344-D15ACDC67389}">
      <dgm:prSet/>
      <dgm:spPr/>
      <dgm:t>
        <a:bodyPr/>
        <a:lstStyle/>
        <a:p>
          <a:endParaRPr lang="zh-TW" altLang="en-US"/>
        </a:p>
      </dgm:t>
    </dgm:pt>
    <dgm:pt modelId="{31A220FB-A428-4489-A6D6-033F280D1FF8}" type="sibTrans" cxnId="{E38D496F-6C11-4E9C-B344-D15ACDC67389}">
      <dgm:prSet/>
      <dgm:spPr/>
      <dgm:t>
        <a:bodyPr/>
        <a:lstStyle/>
        <a:p>
          <a:endParaRPr lang="zh-TW" altLang="en-US"/>
        </a:p>
      </dgm:t>
    </dgm:pt>
    <dgm:pt modelId="{D92B622C-6ABF-42CE-802E-0D53AD64D129}" type="pres">
      <dgm:prSet presAssocID="{7CE19499-31DC-4D14-902E-78B391682971}" presName="linear" presStyleCnt="0">
        <dgm:presLayoutVars>
          <dgm:animLvl val="lvl"/>
          <dgm:resizeHandles val="exact"/>
        </dgm:presLayoutVars>
      </dgm:prSet>
      <dgm:spPr/>
      <dgm:t>
        <a:bodyPr/>
        <a:lstStyle/>
        <a:p>
          <a:endParaRPr lang="zh-TW" altLang="en-US"/>
        </a:p>
      </dgm:t>
    </dgm:pt>
    <dgm:pt modelId="{50404A41-DDEC-4D58-ACC9-66C1EEA50753}" type="pres">
      <dgm:prSet presAssocID="{B0CE326D-33DC-41AF-9529-DA11C8E6534D}" presName="parentText" presStyleLbl="node1" presStyleIdx="0" presStyleCnt="2" custScaleY="58749" custLinFactNeighborY="254">
        <dgm:presLayoutVars>
          <dgm:chMax val="0"/>
          <dgm:bulletEnabled val="1"/>
        </dgm:presLayoutVars>
      </dgm:prSet>
      <dgm:spPr/>
      <dgm:t>
        <a:bodyPr/>
        <a:lstStyle/>
        <a:p>
          <a:endParaRPr lang="zh-TW" altLang="en-US"/>
        </a:p>
      </dgm:t>
    </dgm:pt>
    <dgm:pt modelId="{763B0DA7-4D65-41E8-8031-AD8BE5118BC7}" type="pres">
      <dgm:prSet presAssocID="{B0CE326D-33DC-41AF-9529-DA11C8E6534D}" presName="childText" presStyleLbl="revTx" presStyleIdx="0" presStyleCnt="2">
        <dgm:presLayoutVars>
          <dgm:bulletEnabled val="1"/>
        </dgm:presLayoutVars>
      </dgm:prSet>
      <dgm:spPr/>
      <dgm:t>
        <a:bodyPr/>
        <a:lstStyle/>
        <a:p>
          <a:endParaRPr lang="zh-TW" altLang="en-US"/>
        </a:p>
      </dgm:t>
    </dgm:pt>
    <dgm:pt modelId="{079DD5F2-D9B8-4AC9-9275-97C1CF626293}" type="pres">
      <dgm:prSet presAssocID="{48FAACE7-00D1-4A91-871E-8708B712A55B}" presName="parentText" presStyleLbl="node1" presStyleIdx="1" presStyleCnt="2" custScaleY="59087">
        <dgm:presLayoutVars>
          <dgm:chMax val="0"/>
          <dgm:bulletEnabled val="1"/>
        </dgm:presLayoutVars>
      </dgm:prSet>
      <dgm:spPr/>
      <dgm:t>
        <a:bodyPr/>
        <a:lstStyle/>
        <a:p>
          <a:endParaRPr lang="zh-TW" altLang="en-US"/>
        </a:p>
      </dgm:t>
    </dgm:pt>
    <dgm:pt modelId="{C2FBDC99-BA2F-465C-84B1-20660A191428}" type="pres">
      <dgm:prSet presAssocID="{48FAACE7-00D1-4A91-871E-8708B712A55B}" presName="childText" presStyleLbl="revTx" presStyleIdx="1" presStyleCnt="2">
        <dgm:presLayoutVars>
          <dgm:bulletEnabled val="1"/>
        </dgm:presLayoutVars>
      </dgm:prSet>
      <dgm:spPr/>
      <dgm:t>
        <a:bodyPr/>
        <a:lstStyle/>
        <a:p>
          <a:endParaRPr lang="zh-TW" altLang="en-US"/>
        </a:p>
      </dgm:t>
    </dgm:pt>
  </dgm:ptLst>
  <dgm:cxnLst>
    <dgm:cxn modelId="{1132CA7F-0977-426C-BAC4-E3E5DE0AC352}" srcId="{48FAACE7-00D1-4A91-871E-8708B712A55B}" destId="{F4638D49-7971-4B98-AB91-B67B3FE7291B}" srcOrd="0" destOrd="0" parTransId="{F0D32646-E4F1-4359-9473-53C1D21DDDCB}" sibTransId="{866BAE1E-7B83-45AE-B04D-5F69045F22B5}"/>
    <dgm:cxn modelId="{E38D496F-6C11-4E9C-B344-D15ACDC67389}" srcId="{B0CE326D-33DC-41AF-9529-DA11C8E6534D}" destId="{DA155F4E-7838-45D2-900C-E9C37C62FBC0}" srcOrd="1" destOrd="0" parTransId="{B437803D-A52B-4D0F-B466-5EB23BE90C4C}" sibTransId="{31A220FB-A428-4489-A6D6-033F280D1FF8}"/>
    <dgm:cxn modelId="{BB3318B8-BB56-4F53-8762-377B40E53FDA}" srcId="{7CE19499-31DC-4D14-902E-78B391682971}" destId="{B0CE326D-33DC-41AF-9529-DA11C8E6534D}" srcOrd="0" destOrd="0" parTransId="{9D3ACFAF-918A-476C-B7A6-425B467E0ED4}" sibTransId="{73667950-D945-4335-A22B-29E04FD74995}"/>
    <dgm:cxn modelId="{0DBEA2C0-9CF1-4F3B-A586-A86F0831087C}" type="presOf" srcId="{777B5399-6B3C-48BA-9495-C5E0E14D7D8B}" destId="{763B0DA7-4D65-41E8-8031-AD8BE5118BC7}" srcOrd="0" destOrd="2" presId="urn:microsoft.com/office/officeart/2005/8/layout/vList2"/>
    <dgm:cxn modelId="{C99AF49D-95E6-4583-BDB0-1AC525D5E918}" type="presOf" srcId="{B0CE326D-33DC-41AF-9529-DA11C8E6534D}" destId="{50404A41-DDEC-4D58-ACC9-66C1EEA50753}" srcOrd="0" destOrd="0" presId="urn:microsoft.com/office/officeart/2005/8/layout/vList2"/>
    <dgm:cxn modelId="{D322DB16-14BB-494F-95A2-4A98862438A8}" type="presOf" srcId="{0D7238FE-F4FD-4E67-AE4E-7728B629BA97}" destId="{C2FBDC99-BA2F-465C-84B1-20660A191428}" srcOrd="0" destOrd="1" presId="urn:microsoft.com/office/officeart/2005/8/layout/vList2"/>
    <dgm:cxn modelId="{A171FB91-A77D-4690-AAFA-3421B549E9DA}" type="presOf" srcId="{A93A3E21-2BA0-4DDA-B5B9-7E99E12F6AAC}" destId="{C2FBDC99-BA2F-465C-84B1-20660A191428}" srcOrd="0" destOrd="2" presId="urn:microsoft.com/office/officeart/2005/8/layout/vList2"/>
    <dgm:cxn modelId="{C6100221-24C4-4673-A776-6D6BA1BC0413}" type="presOf" srcId="{7CE19499-31DC-4D14-902E-78B391682971}" destId="{D92B622C-6ABF-42CE-802E-0D53AD64D129}" srcOrd="0" destOrd="0" presId="urn:microsoft.com/office/officeart/2005/8/layout/vList2"/>
    <dgm:cxn modelId="{5D83388B-D339-4D6F-8A4B-F30EE44937C0}" srcId="{48FAACE7-00D1-4A91-871E-8708B712A55B}" destId="{A93A3E21-2BA0-4DDA-B5B9-7E99E12F6AAC}" srcOrd="2" destOrd="0" parTransId="{DB9C0314-B735-48A9-90BC-1253C328301E}" sibTransId="{1EFFD8CB-7577-44F1-9D29-1F8A22E00668}"/>
    <dgm:cxn modelId="{468EFCAE-AE9E-4A43-AA6C-CAC8034D1733}" type="presOf" srcId="{DA155F4E-7838-45D2-900C-E9C37C62FBC0}" destId="{763B0DA7-4D65-41E8-8031-AD8BE5118BC7}" srcOrd="0" destOrd="1" presId="urn:microsoft.com/office/officeart/2005/8/layout/vList2"/>
    <dgm:cxn modelId="{AA73245C-BA0F-4C37-A014-7EF0789E2495}" srcId="{48FAACE7-00D1-4A91-871E-8708B712A55B}" destId="{0D7238FE-F4FD-4E67-AE4E-7728B629BA97}" srcOrd="1" destOrd="0" parTransId="{64CBD643-0D1E-46E3-B254-B5629A21A132}" sibTransId="{78407534-98A3-4819-A32D-713DC56C1611}"/>
    <dgm:cxn modelId="{3B52D82C-4B76-46A9-B765-DD7101550071}" srcId="{B0CE326D-33DC-41AF-9529-DA11C8E6534D}" destId="{26284DBD-992F-496D-84AF-01920755B2BF}" srcOrd="0" destOrd="0" parTransId="{B2C0E5A4-8F5D-4957-8720-A1D7FEBC73CF}" sibTransId="{F4CE7827-1851-4E36-83E2-3B69C1C98608}"/>
    <dgm:cxn modelId="{D4AD24F5-058F-4394-A04D-2DBFD6A084C3}" srcId="{7CE19499-31DC-4D14-902E-78B391682971}" destId="{48FAACE7-00D1-4A91-871E-8708B712A55B}" srcOrd="1" destOrd="0" parTransId="{27EA2B21-A3CD-4B58-8051-A495ED64A989}" sibTransId="{4F3680CF-D235-4233-BB64-90A08A56F6FF}"/>
    <dgm:cxn modelId="{43996244-DDCB-48AD-93C9-5946CFEA29D4}" type="presOf" srcId="{F4638D49-7971-4B98-AB91-B67B3FE7291B}" destId="{C2FBDC99-BA2F-465C-84B1-20660A191428}" srcOrd="0" destOrd="0" presId="urn:microsoft.com/office/officeart/2005/8/layout/vList2"/>
    <dgm:cxn modelId="{4200BD7E-8B81-4C76-BABD-8D1E168DD770}" type="presOf" srcId="{26284DBD-992F-496D-84AF-01920755B2BF}" destId="{763B0DA7-4D65-41E8-8031-AD8BE5118BC7}" srcOrd="0" destOrd="0" presId="urn:microsoft.com/office/officeart/2005/8/layout/vList2"/>
    <dgm:cxn modelId="{029C3283-E3BC-404A-B3D5-49991064BA7A}" type="presOf" srcId="{48FAACE7-00D1-4A91-871E-8708B712A55B}" destId="{079DD5F2-D9B8-4AC9-9275-97C1CF626293}" srcOrd="0" destOrd="0" presId="urn:microsoft.com/office/officeart/2005/8/layout/vList2"/>
    <dgm:cxn modelId="{CC39EE48-D634-4A24-A24F-E85A5783705B}" srcId="{B0CE326D-33DC-41AF-9529-DA11C8E6534D}" destId="{777B5399-6B3C-48BA-9495-C5E0E14D7D8B}" srcOrd="2" destOrd="0" parTransId="{E5749AD1-7FFE-432B-97D0-BC14BBCCDEC5}" sibTransId="{7C315006-3EA9-4843-B328-5A47F3F8C450}"/>
    <dgm:cxn modelId="{A0DC7A5C-9F74-46F8-88B9-2ADF2E714FB9}" type="presParOf" srcId="{D92B622C-6ABF-42CE-802E-0D53AD64D129}" destId="{50404A41-DDEC-4D58-ACC9-66C1EEA50753}" srcOrd="0" destOrd="0" presId="urn:microsoft.com/office/officeart/2005/8/layout/vList2"/>
    <dgm:cxn modelId="{19C1DC15-6F22-4502-B43A-7E108CEB9FF0}" type="presParOf" srcId="{D92B622C-6ABF-42CE-802E-0D53AD64D129}" destId="{763B0DA7-4D65-41E8-8031-AD8BE5118BC7}" srcOrd="1" destOrd="0" presId="urn:microsoft.com/office/officeart/2005/8/layout/vList2"/>
    <dgm:cxn modelId="{D798D039-80AB-466F-85DF-D37491B3B520}" type="presParOf" srcId="{D92B622C-6ABF-42CE-802E-0D53AD64D129}" destId="{079DD5F2-D9B8-4AC9-9275-97C1CF626293}" srcOrd="2" destOrd="0" presId="urn:microsoft.com/office/officeart/2005/8/layout/vList2"/>
    <dgm:cxn modelId="{76569A9C-DB2D-4C22-9EA1-AFAC013C1FAA}" type="presParOf" srcId="{D92B622C-6ABF-42CE-802E-0D53AD64D129}" destId="{C2FBDC99-BA2F-465C-84B1-20660A191428}" srcOrd="3" destOrd="0" presId="urn:microsoft.com/office/officeart/2005/8/layout/vList2"/>
  </dgm:cxnLst>
  <dgm:bg>
    <a:solidFill>
      <a:schemeClr val="bg1"/>
    </a:solidFill>
  </dgm:bg>
  <dgm:whole/>
  <dgm:extLst>
    <a:ext uri="http://schemas.microsoft.com/office/drawing/2008/diagram">
      <dsp:dataModelExt xmlns:dsp="http://schemas.microsoft.com/office/drawing/2008/diagram" relId="rId6" minVer="http://schemas.openxmlformats.org/drawingml/2006/diagram"/>
    </a:ext>
    <a:ext uri="{C62137D5-CB1D-491B-B009-E17868A290BF}">
      <dgm14:recolorImg xmlns:dgm14="http://schemas.microsoft.com/office/drawing/2010/diagram" val="1"/>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356BC8-C866-4815-9D08-53EB761C6E81}">
      <dsp:nvSpPr>
        <dsp:cNvPr id="0" name=""/>
        <dsp:cNvSpPr/>
      </dsp:nvSpPr>
      <dsp:spPr>
        <a:xfrm rot="5400000">
          <a:off x="5340259" y="-2019979"/>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各高職學校</a:t>
          </a:r>
          <a:r>
            <a:rPr lang="en-US"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sz="1800" b="0" i="0" u="none" kern="1200" dirty="0" smtClean="0">
              <a:latin typeface="Times New Roman" panose="02020603050405020304" pitchFamily="18" charset="0"/>
              <a:ea typeface="標楷體" panose="03000509000000000000" pitchFamily="65" charset="-120"/>
              <a:cs typeface="Times New Roman" panose="02020603050405020304" pitchFamily="18" charset="0"/>
            </a:rPr>
            <a:t>學年度</a:t>
          </a:r>
          <a:r>
            <a:rPr lang="zh-TW" sz="1800" b="1" i="0" u="none" kern="1200" dirty="0" smtClean="0">
              <a:latin typeface="Times New Roman" panose="02020603050405020304" pitchFamily="18" charset="0"/>
              <a:ea typeface="標楷體" panose="03000509000000000000" pitchFamily="65" charset="-120"/>
              <a:cs typeface="Times New Roman" panose="02020603050405020304" pitchFamily="18" charset="0"/>
            </a:rPr>
            <a:t>應屆畢業生</a:t>
          </a:r>
          <a:endParaRPr lang="zh-TW" altLang="en-US" sz="18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rtl="0">
            <a:lnSpc>
              <a:spcPct val="90000"/>
            </a:lnSpc>
            <a:spcBef>
              <a:spcPct val="0"/>
            </a:spcBef>
            <a:spcAft>
              <a:spcPct val="15000"/>
            </a:spcAft>
            <a:buChar char="••"/>
          </a:pPr>
          <a:r>
            <a:rPr lang="zh-TW" sz="1800" b="0" i="0" u="none" kern="1200" baseline="0" dirty="0" smtClean="0">
              <a:latin typeface="Times New Roman" panose="02020603050405020304" pitchFamily="18" charset="0"/>
              <a:ea typeface="標楷體" panose="03000509000000000000" pitchFamily="65" charset="-120"/>
              <a:cs typeface="Times New Roman" panose="02020603050405020304" pitchFamily="18" charset="0"/>
            </a:rPr>
            <a:t>綜合高中修畢專門學程科目</a:t>
          </a:r>
          <a:r>
            <a:rPr lang="en-US" sz="1800" b="0" i="0" u="none" kern="1200" baseline="0" dirty="0" smtClean="0">
              <a:latin typeface="Times New Roman" panose="02020603050405020304" pitchFamily="18" charset="0"/>
              <a:ea typeface="標楷體" panose="03000509000000000000" pitchFamily="65" charset="-120"/>
              <a:cs typeface="Times New Roman" panose="02020603050405020304" pitchFamily="18" charset="0"/>
            </a:rPr>
            <a:t>25</a:t>
          </a:r>
          <a:r>
            <a:rPr lang="zh-TW" sz="1800" b="0" i="0" u="none" kern="1200" baseline="0" dirty="0" smtClean="0">
              <a:latin typeface="Times New Roman" panose="02020603050405020304" pitchFamily="18" charset="0"/>
              <a:ea typeface="標楷體" panose="03000509000000000000" pitchFamily="65" charset="-120"/>
              <a:cs typeface="Times New Roman" panose="02020603050405020304" pitchFamily="18" charset="0"/>
            </a:rPr>
            <a:t>學分以上</a:t>
          </a:r>
          <a:endParaRPr lang="zh-TW" sz="1800" b="0" i="0" u="none"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219541"/>
        <a:ext cx="5560532" cy="1143344"/>
      </dsp:txXfrm>
    </dsp:sp>
    <dsp:sp modelId="{6B7C98DB-FCFD-4FDB-A306-2FF0BBF1D364}">
      <dsp:nvSpPr>
        <dsp:cNvPr id="0" name=""/>
        <dsp:cNvSpPr/>
      </dsp:nvSpPr>
      <dsp:spPr>
        <a:xfrm>
          <a:off x="0" y="2399"/>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標楷體" pitchFamily="65" charset="-120"/>
              <a:ea typeface="標楷體" pitchFamily="65" charset="-120"/>
            </a:rPr>
            <a:t>應屆</a:t>
          </a:r>
          <a:r>
            <a:rPr lang="en-US" altLang="zh-TW" sz="4000" b="1" kern="1200" dirty="0" smtClean="0">
              <a:latin typeface="標楷體" pitchFamily="65" charset="-120"/>
              <a:ea typeface="標楷體" pitchFamily="65" charset="-120"/>
            </a:rPr>
            <a:t/>
          </a:r>
          <a:br>
            <a:rPr lang="en-US" altLang="zh-TW" sz="4000" b="1" kern="1200" dirty="0" smtClean="0">
              <a:latin typeface="標楷體" pitchFamily="65" charset="-120"/>
              <a:ea typeface="標楷體" pitchFamily="65" charset="-120"/>
            </a:rPr>
          </a:br>
          <a:r>
            <a:rPr lang="zh-TW" altLang="en-US" sz="4000" b="1" kern="1200" dirty="0" smtClean="0">
              <a:latin typeface="標楷體" pitchFamily="65" charset="-120"/>
              <a:ea typeface="標楷體" pitchFamily="65" charset="-120"/>
            </a:rPr>
            <a:t>畢業生</a:t>
          </a:r>
          <a:endParaRPr lang="zh-TW" altLang="en-US" sz="4000" kern="1200" dirty="0"/>
        </a:p>
      </dsp:txBody>
      <dsp:txXfrm>
        <a:off x="77315" y="79714"/>
        <a:ext cx="3007961" cy="1429180"/>
      </dsp:txXfrm>
    </dsp:sp>
    <dsp:sp modelId="{C048AC47-0195-4685-BF84-5EF1D489D050}">
      <dsp:nvSpPr>
        <dsp:cNvPr id="0" name=""/>
        <dsp:cNvSpPr/>
      </dsp:nvSpPr>
      <dsp:spPr>
        <a:xfrm rot="5400000">
          <a:off x="5340259" y="-353886"/>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sz="1800" b="0" kern="12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sz="1800" b="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a:t>
          </a:r>
          <a:r>
            <a:rPr lang="zh-TW" sz="1800" b="1"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科（組）、學程</a:t>
          </a:r>
          <a:r>
            <a:rPr lang="zh-TW" sz="1800" b="1" kern="1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前</a:t>
          </a:r>
          <a:r>
            <a:rPr lang="en-US" sz="1800" b="1" kern="12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30%</a:t>
          </a:r>
          <a:r>
            <a:rPr lang="zh-TW" sz="1800" b="0" kern="12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1600" b="0"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600" b="0" u="sng"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非指被推薦生所屬群別排名之前</a:t>
          </a:r>
          <a:r>
            <a:rPr lang="en-US" altLang="zh-TW" sz="1600" b="0" u="sng"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1600" b="0" kern="1200" spc="0" baseline="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600" b="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altLang="en-US" sz="1800" b="0" kern="1200" dirty="0" smtClean="0">
              <a:latin typeface="Times New Roman" panose="02020603050405020304" pitchFamily="18" charset="0"/>
              <a:ea typeface="標楷體" panose="03000509000000000000" pitchFamily="65" charset="-120"/>
              <a:cs typeface="Times New Roman" panose="02020603050405020304" pitchFamily="18" charset="0"/>
            </a:rPr>
            <a:t>採計至畢業前一學期之各學期學業成績平均</a:t>
          </a:r>
          <a:endParaRPr lang="zh-TW" altLang="en-US" sz="1800" b="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1885634"/>
        <a:ext cx="5560532" cy="1143344"/>
      </dsp:txXfrm>
    </dsp:sp>
    <dsp:sp modelId="{59ACD2A8-9D1A-4817-A0F6-3CC128194919}">
      <dsp:nvSpPr>
        <dsp:cNvPr id="0" name=""/>
        <dsp:cNvSpPr/>
      </dsp:nvSpPr>
      <dsp:spPr>
        <a:xfrm>
          <a:off x="0" y="1665400"/>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a:lnSpc>
              <a:spcPct val="90000"/>
            </a:lnSpc>
            <a:spcBef>
              <a:spcPct val="0"/>
            </a:spcBef>
            <a:spcAft>
              <a:spcPct val="35000"/>
            </a:spcAft>
          </a:pPr>
          <a:r>
            <a:rPr lang="zh-TW" altLang="en-US" sz="4000" b="1" kern="1200" dirty="0" smtClean="0">
              <a:latin typeface="標楷體" pitchFamily="65" charset="-120"/>
              <a:ea typeface="標楷體" pitchFamily="65" charset="-120"/>
            </a:rPr>
            <a:t>學業成績</a:t>
          </a:r>
          <a:r>
            <a:rPr lang="en-US" altLang="zh-TW" sz="4000" b="1" kern="1200" dirty="0" smtClean="0">
              <a:latin typeface="標楷體" pitchFamily="65" charset="-120"/>
              <a:ea typeface="標楷體" pitchFamily="65" charset="-120"/>
            </a:rPr>
            <a:t/>
          </a:r>
          <a:br>
            <a:rPr lang="en-US" altLang="zh-TW" sz="4000" b="1" kern="1200" dirty="0" smtClean="0">
              <a:latin typeface="標楷體" pitchFamily="65" charset="-120"/>
              <a:ea typeface="標楷體" pitchFamily="65" charset="-120"/>
            </a:rPr>
          </a:br>
          <a:r>
            <a:rPr lang="zh-TW" altLang="en-US" sz="4000" b="1" kern="1200" dirty="0" smtClean="0">
              <a:latin typeface="標楷體" pitchFamily="65" charset="-120"/>
              <a:ea typeface="標楷體" pitchFamily="65" charset="-120"/>
            </a:rPr>
            <a:t>前</a:t>
          </a:r>
          <a:r>
            <a:rPr lang="en-US" altLang="zh-TW" sz="4000" b="1" kern="1200" dirty="0" smtClean="0">
              <a:latin typeface="Times New Roman" panose="02020603050405020304" pitchFamily="18" charset="0"/>
              <a:ea typeface="標楷體" pitchFamily="65" charset="-120"/>
              <a:cs typeface="Times New Roman" panose="02020603050405020304" pitchFamily="18" charset="0"/>
            </a:rPr>
            <a:t>30%</a:t>
          </a:r>
          <a:r>
            <a:rPr lang="zh-TW" altLang="en-US" sz="4000" b="1" kern="1200" dirty="0" smtClean="0">
              <a:latin typeface="標楷體" pitchFamily="65" charset="-120"/>
              <a:ea typeface="標楷體" pitchFamily="65" charset="-120"/>
            </a:rPr>
            <a:t>以內</a:t>
          </a:r>
          <a:endParaRPr lang="zh-TW" altLang="en-US" sz="4000" kern="1200" dirty="0"/>
        </a:p>
      </dsp:txBody>
      <dsp:txXfrm>
        <a:off x="77315" y="1742715"/>
        <a:ext cx="3007961" cy="1429180"/>
      </dsp:txXfrm>
    </dsp:sp>
    <dsp:sp modelId="{E7E42FF0-86F3-4CA6-AEC4-1EB2B64D65E9}">
      <dsp:nvSpPr>
        <dsp:cNvPr id="0" name=""/>
        <dsp:cNvSpPr/>
      </dsp:nvSpPr>
      <dsp:spPr>
        <a:xfrm rot="5400000">
          <a:off x="5340259" y="1309113"/>
          <a:ext cx="1267048" cy="5622384"/>
        </a:xfrm>
        <a:prstGeom prst="round2SameRect">
          <a:avLst/>
        </a:prstGeom>
        <a:solidFill>
          <a:schemeClr val="accent6">
            <a:alpha val="90000"/>
            <a:tint val="40000"/>
            <a:hueOff val="0"/>
            <a:satOff val="0"/>
            <a:lumOff val="0"/>
            <a:alphaOff val="0"/>
          </a:schemeClr>
        </a:solidFill>
        <a:ln>
          <a:noFill/>
        </a:ln>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0">
          <a:scrgbClr r="0" g="0" b="0"/>
        </a:effectRef>
        <a:fontRef idx="minor"/>
      </dsp:style>
      <dsp:txBody>
        <a:bodyPr spcFirstLastPara="0" vert="horz" wrap="square" lIns="247650" tIns="123825" rIns="247650" bIns="123825" numCol="1" spcCol="1270" anchor="ctr" anchorCtr="0">
          <a:noAutofit/>
        </a:bodyPr>
        <a:lstStyle/>
        <a:p>
          <a:pPr marL="171450" lvl="1" indent="-171450" algn="l" defTabSz="800100" rtl="0">
            <a:lnSpc>
              <a:spcPct val="90000"/>
            </a:lnSpc>
            <a:spcBef>
              <a:spcPct val="0"/>
            </a:spcBef>
            <a:spcAft>
              <a:spcPct val="15000"/>
            </a:spcAft>
            <a:buChar char="••"/>
          </a:pPr>
          <a:r>
            <a:rPr lang="zh-TW" altLang="en-US" sz="1800" b="1" kern="1200" dirty="0" smtClean="0">
              <a:latin typeface="Times New Roman" panose="02020603050405020304" pitchFamily="18" charset="0"/>
              <a:ea typeface="標楷體" panose="03000509000000000000" pitchFamily="65" charset="-120"/>
              <a:cs typeface="Times New Roman" panose="02020603050405020304" pitchFamily="18" charset="0"/>
            </a:rPr>
            <a:t>含同一學校不同學制、科別間之轉換。</a:t>
          </a:r>
          <a:r>
            <a:rPr lang="zh-TW" sz="1800" kern="1200" dirty="0" smtClean="0">
              <a:latin typeface="Times New Roman" panose="02020603050405020304" pitchFamily="18" charset="0"/>
              <a:ea typeface="標楷體" panose="03000509000000000000" pitchFamily="65" charset="-120"/>
              <a:cs typeface="Times New Roman" panose="02020603050405020304" pitchFamily="18" charset="0"/>
            </a:rPr>
            <a:t>學生高一、高二及高三全程學籍均於國內同一學校之事實</a:t>
          </a:r>
          <a:endParaRPr lang="zh-TW" altLang="en-US" sz="1800" b="1"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sz="1800" kern="1200" dirty="0" smtClean="0">
              <a:latin typeface="Times New Roman" panose="02020603050405020304" pitchFamily="18" charset="0"/>
              <a:ea typeface="標楷體" panose="03000509000000000000" pitchFamily="65" charset="-120"/>
              <a:cs typeface="Times New Roman" panose="02020603050405020304" pitchFamily="18" charset="0"/>
            </a:rPr>
            <a:t>在校學業成績及基本學科之評量方式一致</a:t>
          </a:r>
          <a:endParaRPr lang="zh-TW" altLang="en-US" sz="1800" kern="1200" dirty="0">
            <a:latin typeface="Times New Roman" panose="02020603050405020304" pitchFamily="18" charset="0"/>
            <a:ea typeface="標楷體" panose="03000509000000000000" pitchFamily="65" charset="-120"/>
            <a:cs typeface="Times New Roman" panose="02020603050405020304" pitchFamily="18" charset="0"/>
          </a:endParaRPr>
        </a:p>
        <a:p>
          <a:pPr marL="171450" lvl="1" indent="-171450" algn="l" defTabSz="800100">
            <a:lnSpc>
              <a:spcPct val="90000"/>
            </a:lnSpc>
            <a:spcBef>
              <a:spcPct val="0"/>
            </a:spcBef>
            <a:spcAft>
              <a:spcPct val="15000"/>
            </a:spcAft>
            <a:buChar char="••"/>
          </a:pPr>
          <a:r>
            <a:rPr lang="zh-TW" sz="1800" b="1" kern="1200" dirty="0" smtClean="0">
              <a:latin typeface="Times New Roman" panose="02020603050405020304" pitchFamily="18" charset="0"/>
              <a:ea typeface="標楷體" panose="03000509000000000000" pitchFamily="65" charset="-120"/>
              <a:cs typeface="Times New Roman" panose="02020603050405020304" pitchFamily="18" charset="0"/>
            </a:rPr>
            <a:t>校內推薦機制相關會議審議</a:t>
          </a:r>
          <a:endParaRPr lang="zh-TW" altLang="en-US" sz="1800" b="1"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rot="-5400000">
        <a:off x="3162591" y="3548633"/>
        <a:ext cx="5560532" cy="1143344"/>
      </dsp:txXfrm>
    </dsp:sp>
    <dsp:sp modelId="{63D05109-B763-4790-B274-6EA58E72ADC3}">
      <dsp:nvSpPr>
        <dsp:cNvPr id="0" name=""/>
        <dsp:cNvSpPr/>
      </dsp:nvSpPr>
      <dsp:spPr>
        <a:xfrm>
          <a:off x="0" y="3328401"/>
          <a:ext cx="3162591" cy="1583810"/>
        </a:xfrm>
        <a:prstGeom prst="roundRect">
          <a:avLst/>
        </a:prstGeom>
        <a:solidFill>
          <a:schemeClr val="accent6">
            <a:hueOff val="0"/>
            <a:satOff val="0"/>
            <a:lumOff val="0"/>
            <a:alphaOff val="0"/>
          </a:schemeClr>
        </a:solidFill>
        <a:ln>
          <a:noFill/>
        </a:ln>
        <a:effectLst>
          <a:outerShdw blurRad="40000" dist="23000" dir="5400000" rotWithShape="0">
            <a:srgbClr val="000000">
              <a:alpha val="35000"/>
            </a:srgbClr>
          </a:outerShdw>
        </a:effectLst>
        <a:scene3d>
          <a:camera prst="orthographicFront">
            <a:rot lat="0" lon="0" rev="0"/>
          </a:camera>
          <a:lightRig rig="contrasting" dir="t">
            <a:rot lat="0" lon="0" rev="1200000"/>
          </a:lightRig>
        </a:scene3d>
        <a:sp3d contourW="19050" prstMaterial="metal">
          <a:bevelT w="88900" h="203200"/>
          <a:bevelB w="165100" h="254000"/>
        </a:sp3d>
      </dsp:spPr>
      <dsp:style>
        <a:lnRef idx="0">
          <a:scrgbClr r="0" g="0" b="0"/>
        </a:lnRef>
        <a:fillRef idx="1">
          <a:scrgbClr r="0" g="0" b="0"/>
        </a:fillRef>
        <a:effectRef idx="2">
          <a:scrgbClr r="0" g="0" b="0"/>
        </a:effectRef>
        <a:fontRef idx="minor">
          <a:schemeClr val="lt1"/>
        </a:fontRef>
      </dsp:style>
      <dsp:txBody>
        <a:bodyPr spcFirstLastPara="0" vert="horz" wrap="square" lIns="152400" tIns="76200" rIns="152400" bIns="76200" numCol="1" spcCol="1270" anchor="ctr" anchorCtr="0">
          <a:noAutofit/>
        </a:bodyPr>
        <a:lstStyle/>
        <a:p>
          <a:pPr lvl="0" algn="ctr" defTabSz="1778000" rtl="0">
            <a:lnSpc>
              <a:spcPct val="90000"/>
            </a:lnSpc>
            <a:spcBef>
              <a:spcPct val="0"/>
            </a:spcBef>
            <a:spcAft>
              <a:spcPct val="35000"/>
            </a:spcAft>
          </a:pPr>
          <a:r>
            <a:rPr lang="zh-TW" altLang="en-US" sz="4000" b="1" kern="1200" dirty="0" smtClean="0">
              <a:latin typeface="標楷體" pitchFamily="65" charset="-120"/>
              <a:ea typeface="標楷體" pitchFamily="65" charset="-120"/>
              <a:cs typeface="+mn-cs"/>
            </a:rPr>
            <a:t>全程就讀</a:t>
          </a:r>
          <a:r>
            <a:rPr lang="en-US" altLang="zh-TW" sz="4000" b="1" kern="1200" dirty="0" smtClean="0">
              <a:latin typeface="標楷體" pitchFamily="65" charset="-120"/>
              <a:ea typeface="標楷體" pitchFamily="65" charset="-120"/>
              <a:cs typeface="+mn-cs"/>
            </a:rPr>
            <a:t/>
          </a:r>
          <a:br>
            <a:rPr lang="en-US" altLang="zh-TW" sz="4000" b="1" kern="1200" dirty="0" smtClean="0">
              <a:latin typeface="標楷體" pitchFamily="65" charset="-120"/>
              <a:ea typeface="標楷體" pitchFamily="65" charset="-120"/>
              <a:cs typeface="+mn-cs"/>
            </a:rPr>
          </a:br>
          <a:r>
            <a:rPr lang="zh-TW" altLang="en-US" sz="4000" b="1" kern="1200" dirty="0" smtClean="0">
              <a:latin typeface="標楷體" pitchFamily="65" charset="-120"/>
              <a:ea typeface="標楷體" pitchFamily="65" charset="-120"/>
              <a:cs typeface="+mn-cs"/>
            </a:rPr>
            <a:t>同一學校</a:t>
          </a:r>
          <a:endParaRPr lang="zh-TW" altLang="en-US" sz="4000" kern="1200" dirty="0"/>
        </a:p>
      </dsp:txBody>
      <dsp:txXfrm>
        <a:off x="77315" y="3405716"/>
        <a:ext cx="3007961" cy="142918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404A41-DDEC-4D58-ACC9-66C1EEA50753}">
      <dsp:nvSpPr>
        <dsp:cNvPr id="0" name=""/>
        <dsp:cNvSpPr/>
      </dsp:nvSpPr>
      <dsp:spPr>
        <a:xfrm>
          <a:off x="0" y="98064"/>
          <a:ext cx="8478544" cy="703860"/>
        </a:xfrm>
        <a:prstGeom prst="roundRect">
          <a:avLst/>
        </a:prstGeom>
        <a:gradFill rotWithShape="0">
          <a:gsLst>
            <a:gs pos="21000">
              <a:srgbClr val="FCDA84"/>
            </a:gs>
            <a:gs pos="100000">
              <a:srgbClr val="FFCC00"/>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例一：</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校國際貿易科共</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人，甲生在國際貿易科在校學業平均成績排名為第</a:t>
          </a:r>
          <a:r>
            <a:rPr lang="en-US"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360" y="132424"/>
        <a:ext cx="8409824" cy="635140"/>
      </dsp:txXfrm>
    </dsp:sp>
    <dsp:sp modelId="{763B0DA7-4D65-41E8-8031-AD8BE5118BC7}">
      <dsp:nvSpPr>
        <dsp:cNvPr id="0" name=""/>
        <dsp:cNvSpPr/>
      </dsp:nvSpPr>
      <dsp:spPr>
        <a:xfrm>
          <a:off x="0" y="798139"/>
          <a:ext cx="8478544"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甲生之科（組）、學程百分比為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(8÷25)×100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32</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以內」之規定。</a:t>
          </a:r>
          <a:endParaRPr lang="zh-TW" altLang="en-US" sz="2000"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商業與管理群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62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人，甲生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18%</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798139"/>
        <a:ext cx="8478544" cy="1490400"/>
      </dsp:txXfrm>
    </dsp:sp>
    <dsp:sp modelId="{079DD5F2-D9B8-4AC9-9275-97C1CF626293}">
      <dsp:nvSpPr>
        <dsp:cNvPr id="0" name=""/>
        <dsp:cNvSpPr/>
      </dsp:nvSpPr>
      <dsp:spPr>
        <a:xfrm>
          <a:off x="0" y="2288539"/>
          <a:ext cx="8478544" cy="707909"/>
        </a:xfrm>
        <a:prstGeom prst="roundRect">
          <a:avLst/>
        </a:prstGeom>
        <a:gradFill rotWithShape="0">
          <a:gsLst>
            <a:gs pos="0">
              <a:srgbClr val="CC00FF">
                <a:alpha val="49804"/>
              </a:srgbClr>
            </a:gs>
            <a:gs pos="81000">
              <a:srgbClr val="FF66FF">
                <a:alpha val="49804"/>
              </a:srgbClr>
            </a:gs>
            <a:gs pos="100000">
              <a:srgbClr val="CC00FF"/>
            </a:gs>
          </a:gsLst>
          <a:lin ang="16200000" scaled="0"/>
        </a:gradFill>
        <a:ln>
          <a:noFill/>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0">
          <a:scrgbClr r="0" g="0" b="0"/>
        </a:lnRef>
        <a:fillRef idx="3">
          <a:scrgbClr r="0" g="0" b="0"/>
        </a:fillRef>
        <a:effectRef idx="2">
          <a:scrgbClr r="0" g="0" b="0"/>
        </a:effectRef>
        <a:fontRef idx="minor">
          <a:schemeClr val="lt1"/>
        </a:fontRef>
      </dsp:style>
      <dsp:txBody>
        <a:bodyPr spcFirstLastPara="0" vert="horz" wrap="square" lIns="83820" tIns="83820" rIns="83820" bIns="83820" numCol="1" spcCol="1270" anchor="ctr" anchorCtr="0">
          <a:noAutofit/>
        </a:bodyPr>
        <a:lstStyle/>
        <a:p>
          <a:pPr marL="809625" lvl="0" indent="-809625" algn="l" defTabSz="977900">
            <a:lnSpc>
              <a:spcPct val="90000"/>
            </a:lnSpc>
            <a:spcBef>
              <a:spcPct val="0"/>
            </a:spcBef>
            <a:spcAft>
              <a:spcPct val="35000"/>
            </a:spcAft>
            <a:tabLst>
              <a:tab pos="809625" algn="l"/>
            </a:tabLst>
          </a:pP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例二：</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校機械科共</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23</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人，乙生在機械科在校學業平均成績排名為第</a:t>
          </a:r>
          <a:r>
            <a:rPr lang="en-US" altLang="zh-TW"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200" b="1"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名</a:t>
          </a:r>
          <a:endParaRPr lang="zh-TW" altLang="en-US" sz="2200" b="1" kern="12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dsp:txBody>
      <dsp:txXfrm>
        <a:off x="34557" y="2323096"/>
        <a:ext cx="8409430" cy="638795"/>
      </dsp:txXfrm>
    </dsp:sp>
    <dsp:sp modelId="{C2FBDC99-BA2F-465C-84B1-20660A191428}">
      <dsp:nvSpPr>
        <dsp:cNvPr id="0" name=""/>
        <dsp:cNvSpPr/>
      </dsp:nvSpPr>
      <dsp:spPr>
        <a:xfrm>
          <a:off x="0" y="2996448"/>
          <a:ext cx="8478544" cy="14904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69194" tIns="25400" rIns="142240" bIns="25400" numCol="1" spcCol="1270" anchor="t" anchorCtr="0">
          <a:noAutofit/>
        </a:bodyPr>
        <a:lstStyle/>
        <a:p>
          <a:pPr marL="228600" lvl="1" indent="-228600" algn="l" defTabSz="889000">
            <a:lnSpc>
              <a:spcPts val="2100"/>
            </a:lnSpc>
            <a:spcBef>
              <a:spcPct val="0"/>
            </a:spcBef>
            <a:spcAft>
              <a:spcPts val="400"/>
            </a:spcAft>
            <a:buChar char="••"/>
          </a:pP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乙生之科（組）、學程百分比為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(7÷23)×100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b="1" kern="12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b="1" kern="12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因為</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30.43%</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請勿四捨五入取</a:t>
          </a:r>
          <a:r>
            <a:rPr lang="en-US"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000" kern="1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不符合招生簡章推薦報名資格「排名在各科（組）、學程前</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」之規定。</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a:p>
          <a:pPr marL="228600" lvl="1" indent="-228600" algn="l" defTabSz="889000">
            <a:lnSpc>
              <a:spcPts val="2100"/>
            </a:lnSpc>
            <a:spcBef>
              <a:spcPct val="0"/>
            </a:spcBef>
            <a:spcAft>
              <a:spcPts val="400"/>
            </a:spcAft>
            <a:buChar char="••"/>
          </a:pP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B</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校之</a:t>
          </a:r>
          <a:r>
            <a:rPr lang="en-US" altLang="zh-TW" sz="2000" kern="1200" dirty="0" smtClean="0">
              <a:latin typeface="PMingLiU" panose="02020500000000000000" pitchFamily="18" charset="-120"/>
              <a:ea typeface="PMingLiU" panose="02020500000000000000" pitchFamily="18" charset="-120"/>
              <a:cs typeface="Times New Roman" panose="02020603050405020304" pitchFamily="18" charset="0"/>
            </a:rPr>
            <a:t>【</a:t>
          </a:r>
          <a:r>
            <a:rPr lang="en-US" altLang="zh-TW" sz="2000" kern="1200" dirty="0" smtClean="0">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機械群</a:t>
          </a:r>
          <a:r>
            <a:rPr lang="en-US" altLang="zh-TW" sz="2000" kern="1200" dirty="0" smtClean="0">
              <a:latin typeface="新細明體" panose="02020500000000000000" pitchFamily="18" charset="-120"/>
              <a:ea typeface="新細明體" panose="02020500000000000000" pitchFamily="18" charset="-120"/>
              <a:cs typeface="Times New Roman" panose="02020603050405020304" pitchFamily="18" charset="0"/>
            </a:rPr>
            <a:t>】</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學生數共計</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86</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人，乙生</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學期學業平均成績群名次為第</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名，群名次百分比為</a:t>
          </a:r>
          <a:r>
            <a:rPr lang="en-US"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000" kern="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000" kern="1200" dirty="0">
            <a:latin typeface="Times New Roman" panose="02020603050405020304" pitchFamily="18" charset="0"/>
            <a:ea typeface="標楷體" panose="03000509000000000000" pitchFamily="65" charset="-120"/>
            <a:cs typeface="Times New Roman" panose="02020603050405020304" pitchFamily="18" charset="0"/>
          </a:endParaRPr>
        </a:p>
      </dsp:txBody>
      <dsp:txXfrm>
        <a:off x="0" y="2996448"/>
        <a:ext cx="8478544" cy="1490400"/>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3">
  <dgm:title val=""/>
  <dgm:desc val=""/>
  <dgm:catLst>
    <dgm:cat type="3D" pri="11300"/>
  </dgm:catLst>
  <dgm:scene3d>
    <a:camera prst="orthographicFront"/>
    <a:lightRig rig="threePt" dir="t"/>
  </dgm:scene3d>
  <dgm:styleLbl name="node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l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vennNode1">
    <dgm:scene3d>
      <a:camera prst="orthographicFront">
        <a:rot lat="0" lon="0" rev="0"/>
      </a:camera>
      <a:lightRig rig="contrasting" dir="t">
        <a:rot lat="0" lon="0" rev="1200000"/>
      </a:lightRig>
    </dgm:scene3d>
    <dgm:sp3d contourW="12700" prstMaterial="clear">
      <a:bevelT w="177800" h="254000"/>
      <a:bevelB w="152400"/>
    </dgm:sp3d>
    <dgm:txPr/>
    <dgm:style>
      <a:lnRef idx="0">
        <a:scrgbClr r="0" g="0" b="0"/>
      </a:lnRef>
      <a:fillRef idx="1">
        <a:scrgbClr r="0" g="0" b="0"/>
      </a:fillRef>
      <a:effectRef idx="0">
        <a:scrgbClr r="0" g="0" b="0"/>
      </a:effectRef>
      <a:fontRef idx="minor">
        <a:schemeClr val="tx1"/>
      </a:fontRef>
    </dgm:style>
  </dgm:styleLbl>
  <dgm:styleLbl name="align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2">
        <a:scrgbClr r="0" g="0" b="0"/>
      </a:effectRef>
      <a:fontRef idx="minor">
        <a:schemeClr val="lt1"/>
      </a:fontRef>
    </dgm:style>
  </dgm:styleLbl>
  <dgm:styleLbl name="node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node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f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alignImgPlace1">
    <dgm:scene3d>
      <a:camera prst="orthographicFront">
        <a:rot lat="0" lon="0" rev="0"/>
      </a:camera>
      <a:lightRig rig="contrasting" dir="t">
        <a:rot lat="0" lon="0" rev="1200000"/>
      </a:lightRig>
    </dgm:scene3d>
    <dgm:sp3d contourW="12700" prstMaterial="flat">
      <a:bevelT w="177800" h="254000"/>
      <a:bevelB w="152400"/>
    </dgm:sp3d>
    <dgm:txPr/>
    <dgm:style>
      <a:lnRef idx="0">
        <a:scrgbClr r="0" g="0" b="0"/>
      </a:lnRef>
      <a:fillRef idx="1">
        <a:scrgbClr r="0" g="0" b="0"/>
      </a:fillRef>
      <a:effectRef idx="1">
        <a:scrgbClr r="0" g="0" b="0"/>
      </a:effectRef>
      <a:fontRef idx="minor"/>
    </dgm:style>
  </dgm:styleLbl>
  <dgm:styleLbl name="bgImgPlac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sibTrans2D1">
    <dgm:scene3d>
      <a:camera prst="orthographicFront">
        <a:rot lat="0" lon="0" rev="0"/>
      </a:camera>
      <a:lightRig rig="contrasting" dir="t">
        <a:rot lat="0" lon="0" rev="1200000"/>
      </a:lightRig>
    </dgm:scene3d>
    <dgm:sp3d z="-182000" contourW="19050" prstMaterial="metal">
      <a:bevelT w="88900" h="203200"/>
      <a:bevelB w="165100" h="254000"/>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ibTrans2D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ibTrans1D1">
    <dgm:scene3d>
      <a:camera prst="orthographicFront">
        <a:rot lat="0" lon="0" rev="0"/>
      </a:camera>
      <a:lightRig rig="contrasting" dir="t">
        <a:rot lat="0" lon="0" rev="1200000"/>
      </a:lightRig>
    </dgm:scene3d>
    <dgm:sp3d z="-110000"/>
    <dgm:txPr/>
    <dgm:style>
      <a:lnRef idx="1">
        <a:scrgbClr r="0" g="0" b="0"/>
      </a:lnRef>
      <a:fillRef idx="0">
        <a:scrgbClr r="0" g="0" b="0"/>
      </a:fillRef>
      <a:effectRef idx="0">
        <a:scrgbClr r="0" g="0" b="0"/>
      </a:effectRef>
      <a:fontRef idx="minor"/>
    </dgm:style>
  </dgm:styleLbl>
  <dgm:styleLbl name="callout">
    <dgm:scene3d>
      <a:camera prst="orthographicFront">
        <a:rot lat="0" lon="0" rev="0"/>
      </a:camera>
      <a:lightRig rig="contrasting" dir="t">
        <a:rot lat="0" lon="0" rev="1200000"/>
      </a:lightRig>
    </dgm:scene3d>
    <dgm:sp3d z="10000"/>
    <dgm:txPr/>
    <dgm:style>
      <a:lnRef idx="2">
        <a:scrgbClr r="0" g="0" b="0"/>
      </a:lnRef>
      <a:fillRef idx="1">
        <a:scrgbClr r="0" g="0" b="0"/>
      </a:fillRef>
      <a:effectRef idx="0">
        <a:scrgbClr r="0" g="0" b="0"/>
      </a:effectRef>
      <a:fontRef idx="minor"/>
    </dgm:style>
  </dgm:styleLbl>
  <dgm:styleLbl name="asst0">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asst4">
    <dgm:scene3d>
      <a:camera prst="orthographicFront"/>
      <a:lightRig rig="threePt" dir="t"/>
    </dgm:scene3d>
    <dgm:sp3d contourW="19050" prstMaterial="metal">
      <a:bevelT w="88900" h="203200"/>
      <a:bevelB w="165100" h="254000"/>
    </dgm:sp3d>
    <dgm:txPr/>
    <dgm:style>
      <a:lnRef idx="0">
        <a:scrgbClr r="0" g="0" b="0"/>
      </a:lnRef>
      <a:fillRef idx="1">
        <a:scrgbClr r="0" g="0" b="0"/>
      </a:fillRef>
      <a:effectRef idx="1">
        <a:scrgbClr r="0" g="0" b="0"/>
      </a:effectRef>
      <a:fontRef idx="minor">
        <a:schemeClr val="lt1"/>
      </a:fontRef>
    </dgm:style>
  </dgm:styleLbl>
  <dgm:styleLbl name="parChTrans2D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2">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3">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2D4">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parChTrans1D1">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2">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3">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parChTrans1D4">
    <dgm:scene3d>
      <a:camera prst="orthographicFront">
        <a:rot lat="0" lon="0" rev="0"/>
      </a:camera>
      <a:lightRig rig="contrasting" dir="t">
        <a:rot lat="0" lon="0" rev="1200000"/>
      </a:lightRig>
    </dgm:scene3d>
    <dgm:sp3d z="-110000"/>
    <dgm:txPr/>
    <dgm:style>
      <a:lnRef idx="2">
        <a:scrgbClr r="0" g="0" b="0"/>
      </a:lnRef>
      <a:fillRef idx="0">
        <a:scrgbClr r="0" g="0" b="0"/>
      </a:fillRef>
      <a:effectRef idx="0">
        <a:scrgbClr r="0" g="0" b="0"/>
      </a:effectRef>
      <a:fontRef idx="minor"/>
    </dgm:style>
  </dgm:styleLbl>
  <dgm:styleLbl name="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conF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tr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1">
        <a:scrgbClr r="0" g="0" b="0"/>
      </a:effectRef>
      <a:fontRef idx="minor"/>
    </dgm:style>
  </dgm:styleLbl>
  <dgm:styleLbl name="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FgAcc1">
    <dgm:scene3d>
      <a:camera prst="orthographicFront">
        <a:rot lat="0" lon="0" rev="0"/>
      </a:camera>
      <a:lightRig rig="contrasting" dir="t">
        <a:rot lat="0" lon="0" rev="1200000"/>
      </a:lightRig>
    </dgm:scene3d>
    <dgm:sp3d z="300000" contourW="12700" prstMaterial="flat">
      <a:bevelT w="177800" h="254000"/>
      <a:bevelB w="152400"/>
    </dgm:sp3d>
    <dgm:txPr/>
    <dgm:style>
      <a:lnRef idx="0">
        <a:scrgbClr r="0" g="0" b="0"/>
      </a:lnRef>
      <a:fillRef idx="1">
        <a:scrgbClr r="0" g="0" b="0"/>
      </a:fillRef>
      <a:effectRef idx="0">
        <a:scrgbClr r="0" g="0" b="0"/>
      </a:effectRef>
      <a:fontRef idx="minor"/>
    </dgm:style>
  </dgm:styleLbl>
  <dgm:styleLbl name="solidAlignAcc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solidBgAcc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alignAccFollowNode1">
    <dgm:scene3d>
      <a:camera prst="orthographicFront">
        <a:rot lat="0" lon="0" rev="0"/>
      </a:camera>
      <a:lightRig rig="contrasting" dir="t">
        <a:rot lat="0" lon="0" rev="1200000"/>
      </a:lightRig>
    </dgm:scene3d>
    <dgm:sp3d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AccFollowNode1">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0">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2">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3">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fgAcc4">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bgShp">
    <dgm:scene3d>
      <a:camera prst="orthographicFront">
        <a:rot lat="0" lon="0" rev="0"/>
      </a:camera>
      <a:lightRig rig="contrasting" dir="t">
        <a:rot lat="0" lon="0" rev="1200000"/>
      </a:lightRig>
    </dgm:scene3d>
    <dgm:sp3d z="-300000" prstMaterial="plastic"/>
    <dgm:txPr/>
    <dgm:style>
      <a:lnRef idx="1">
        <a:scrgbClr r="0" g="0" b="0"/>
      </a:lnRef>
      <a:fillRef idx="1">
        <a:scrgbClr r="0" g="0" b="0"/>
      </a:fillRef>
      <a:effectRef idx="0">
        <a:scrgbClr r="0" g="0" b="0"/>
      </a:effectRef>
      <a:fontRef idx="minor"/>
    </dgm:style>
  </dgm:styleLbl>
  <dgm:styleLbl name="dkBgShp">
    <dgm:scene3d>
      <a:camera prst="orthographicFront">
        <a:rot lat="0" lon="0" rev="0"/>
      </a:camera>
      <a:lightRig rig="contrasting" dir="t">
        <a:rot lat="0" lon="0" rev="1200000"/>
      </a:lightRig>
    </dgm:scene3d>
    <dgm:sp3d contourW="12700" prstMaterial="flat">
      <a:bevelT w="100800" h="154000"/>
      <a:bevelB w="152400"/>
    </dgm:sp3d>
    <dgm:txPr/>
    <dgm:style>
      <a:lnRef idx="0">
        <a:scrgbClr r="0" g="0" b="0"/>
      </a:lnRef>
      <a:fillRef idx="1">
        <a:scrgbClr r="0" g="0" b="0"/>
      </a:fillRef>
      <a:effectRef idx="0">
        <a:scrgbClr r="0" g="0" b="0"/>
      </a:effectRef>
      <a:fontRef idx="minor"/>
    </dgm:style>
  </dgm:styleLbl>
  <dgm:styleLbl name="trBgShp">
    <dgm:scene3d>
      <a:camera prst="orthographicFront">
        <a:rot lat="0" lon="0" rev="0"/>
      </a:camera>
      <a:lightRig rig="contrasting" dir="t">
        <a:rot lat="0" lon="0" rev="1200000"/>
      </a:lightRig>
    </dgm:scene3d>
    <dgm:sp3d z="-152400" prstMaterial="matte"/>
    <dgm:txPr/>
    <dgm:style>
      <a:lnRef idx="1">
        <a:scrgbClr r="0" g="0" b="0"/>
      </a:lnRef>
      <a:fillRef idx="1">
        <a:scrgbClr r="0" g="0" b="0"/>
      </a:fillRef>
      <a:effectRef idx="0">
        <a:scrgbClr r="0" g="0" b="0"/>
      </a:effectRef>
      <a:fontRef idx="minor"/>
    </dgm:style>
  </dgm:styleLbl>
  <dgm:styleLbl name="fgShp">
    <dgm:scene3d>
      <a:camera prst="orthographicFront">
        <a:rot lat="0" lon="0" rev="0"/>
      </a:camera>
      <a:lightRig rig="contrasting" dir="t">
        <a:rot lat="0" lon="0" rev="1200000"/>
      </a:lightRig>
    </dgm:scene3d>
    <dgm:sp3d z="300000" contourW="19050" prstMaterial="metal">
      <a:bevelT w="88900" h="203200"/>
      <a:bevelB w="165100" h="254000"/>
    </dgm:sp3d>
    <dgm:txPr/>
    <dgm:style>
      <a:lnRef idx="0">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1">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drawing1.xml><?xml version="1.0" encoding="utf-8"?>
<c:userShapes xmlns:c="http://schemas.openxmlformats.org/drawingml/2006/chart">
  <cdr:relSizeAnchor xmlns:cdr="http://schemas.openxmlformats.org/drawingml/2006/chartDrawing">
    <cdr:from>
      <cdr:x>0.24109</cdr:x>
      <cdr:y>0.26262</cdr:y>
    </cdr:from>
    <cdr:to>
      <cdr:x>0.98262</cdr:x>
      <cdr:y>0.33417</cdr:y>
    </cdr:to>
    <cdr:sp macro="" textlink="">
      <cdr:nvSpPr>
        <cdr:cNvPr id="2" name="矩形 1"/>
        <cdr:cNvSpPr/>
      </cdr:nvSpPr>
      <cdr:spPr>
        <a:xfrm xmlns:a="http://schemas.openxmlformats.org/drawingml/2006/main">
          <a:off x="1825352" y="1242720"/>
          <a:ext cx="5614249" cy="338554"/>
        </a:xfrm>
        <a:prstGeom xmlns:a="http://schemas.openxmlformats.org/drawingml/2006/main" prst="rect">
          <a:avLst/>
        </a:prstGeom>
        <a:noFill xmlns:a="http://schemas.openxmlformats.org/drawingml/2006/main"/>
      </cdr:spPr>
      <cdr:txBody>
        <a:bodyPr xmlns:a="http://schemas.openxmlformats.org/drawingml/2006/main" wrap="square">
          <a:spAutoFit/>
        </a:bodyPr>
        <a:lstStyle xmlns:a="http://schemas.openxmlformats.org/drawingml/2006/main">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xmlns:a="http://schemas.openxmlformats.org/drawingml/2006/main">
          <a:r>
            <a:rPr lang="en-US" altLang="zh-TW" sz="1600" b="1" dirty="0" smtClean="0">
              <a:solidFill>
                <a:srgbClr val="3333FF"/>
              </a:solidFill>
              <a:latin typeface="Book Antiqua" panose="02040602050305030304" pitchFamily="18" charset="0"/>
              <a:cs typeface="Times New Roman" panose="02020603050405020304" pitchFamily="18" charset="0"/>
            </a:rPr>
            <a:t>71%</a:t>
          </a:r>
          <a:r>
            <a:rPr lang="zh-TW" altLang="en-US" sz="1600" b="1" dirty="0" smtClean="0">
              <a:solidFill>
                <a:srgbClr val="3333FF"/>
              </a:solidFill>
              <a:latin typeface="Book Antiqua" panose="02040602050305030304" pitchFamily="18" charset="0"/>
              <a:cs typeface="Times New Roman" panose="02020603050405020304" pitchFamily="18" charset="0"/>
            </a:rPr>
            <a:t>                                       </a:t>
          </a:r>
          <a:r>
            <a:rPr lang="en-US" altLang="zh-TW" sz="1600" b="1" dirty="0" smtClean="0">
              <a:solidFill>
                <a:srgbClr val="3333FF"/>
              </a:solidFill>
              <a:latin typeface="Book Antiqua" panose="02040602050305030304" pitchFamily="18" charset="0"/>
              <a:cs typeface="Times New Roman" panose="02020603050405020304" pitchFamily="18" charset="0"/>
            </a:rPr>
            <a:t>42%</a:t>
          </a:r>
          <a:r>
            <a:rPr lang="zh-TW" altLang="en-US" sz="1600" b="1" dirty="0" smtClean="0">
              <a:solidFill>
                <a:srgbClr val="3333FF"/>
              </a:solidFill>
              <a:latin typeface="Book Antiqua" panose="02040602050305030304" pitchFamily="18" charset="0"/>
              <a:cs typeface="Times New Roman" panose="02020603050405020304" pitchFamily="18" charset="0"/>
            </a:rPr>
            <a:t>                                       </a:t>
          </a:r>
          <a:r>
            <a:rPr lang="en-US" altLang="zh-TW" sz="1600" b="1" dirty="0" smtClean="0">
              <a:solidFill>
                <a:srgbClr val="3333FF"/>
              </a:solidFill>
              <a:latin typeface="Book Antiqua" panose="02040602050305030304" pitchFamily="18" charset="0"/>
              <a:cs typeface="Times New Roman" panose="02020603050405020304" pitchFamily="18" charset="0"/>
            </a:rPr>
            <a:t>43%</a:t>
          </a:r>
          <a:endParaRPr lang="zh-TW" altLang="en-US" sz="1600" dirty="0">
            <a:solidFill>
              <a:srgbClr val="3333FF"/>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a:defRPr sz="1200"/>
            </a:lvl1pPr>
          </a:lstStyle>
          <a:p>
            <a:endParaRPr lang="zh-TW" altLang="en-US"/>
          </a:p>
        </p:txBody>
      </p:sp>
      <p:sp>
        <p:nvSpPr>
          <p:cNvPr id="3" name="日期版面配置區 2"/>
          <p:cNvSpPr>
            <a:spLocks noGrp="1"/>
          </p:cNvSpPr>
          <p:nvPr>
            <p:ph type="dt" sz="quarter" idx="1"/>
          </p:nvPr>
        </p:nvSpPr>
        <p:spPr>
          <a:xfrm>
            <a:off x="4020506" y="0"/>
            <a:ext cx="3077137" cy="512304"/>
          </a:xfrm>
          <a:prstGeom prst="rect">
            <a:avLst/>
          </a:prstGeom>
        </p:spPr>
        <p:txBody>
          <a:bodyPr vert="horz" lIns="94768" tIns="47384" rIns="94768" bIns="47384" rtlCol="0"/>
          <a:lstStyle>
            <a:lvl1pPr algn="r">
              <a:defRPr sz="1200"/>
            </a:lvl1pPr>
          </a:lstStyle>
          <a:p>
            <a:fld id="{143B243E-2008-4D64-B8F2-E8E664BC4F50}" type="datetimeFigureOut">
              <a:rPr lang="zh-TW" altLang="en-US" smtClean="0"/>
              <a:t>2020/12/3</a:t>
            </a:fld>
            <a:endParaRPr lang="zh-TW" altLang="en-US"/>
          </a:p>
        </p:txBody>
      </p:sp>
      <p:sp>
        <p:nvSpPr>
          <p:cNvPr id="4" name="頁尾版面配置區 3"/>
          <p:cNvSpPr>
            <a:spLocks noGrp="1"/>
          </p:cNvSpPr>
          <p:nvPr>
            <p:ph type="ftr" sz="quarter" idx="2"/>
          </p:nvPr>
        </p:nvSpPr>
        <p:spPr>
          <a:xfrm>
            <a:off x="0" y="9722309"/>
            <a:ext cx="3077137" cy="512304"/>
          </a:xfrm>
          <a:prstGeom prst="rect">
            <a:avLst/>
          </a:prstGeom>
        </p:spPr>
        <p:txBody>
          <a:bodyPr vert="horz" lIns="94768" tIns="47384" rIns="94768" bIns="47384" rtlCol="0" anchor="b"/>
          <a:lstStyle>
            <a:lvl1pPr algn="l">
              <a:defRPr sz="1200"/>
            </a:lvl1pPr>
          </a:lstStyle>
          <a:p>
            <a:endParaRPr lang="zh-TW" altLang="en-US"/>
          </a:p>
        </p:txBody>
      </p:sp>
      <p:sp>
        <p:nvSpPr>
          <p:cNvPr id="5" name="投影片編號版面配置區 4"/>
          <p:cNvSpPr>
            <a:spLocks noGrp="1"/>
          </p:cNvSpPr>
          <p:nvPr>
            <p:ph type="sldNum" sz="quarter" idx="3"/>
          </p:nvPr>
        </p:nvSpPr>
        <p:spPr>
          <a:xfrm>
            <a:off x="4020506" y="9722309"/>
            <a:ext cx="3077137" cy="512304"/>
          </a:xfrm>
          <a:prstGeom prst="rect">
            <a:avLst/>
          </a:prstGeom>
        </p:spPr>
        <p:txBody>
          <a:bodyPr vert="horz" lIns="94768" tIns="47384" rIns="94768" bIns="47384" rtlCol="0" anchor="b"/>
          <a:lstStyle>
            <a:lvl1pPr algn="r">
              <a:defRPr sz="1200"/>
            </a:lvl1pPr>
          </a:lstStyle>
          <a:p>
            <a:fld id="{DD3D11F3-C485-4771-8970-B6132EAE4FEE}" type="slidenum">
              <a:rPr lang="zh-TW" altLang="en-US" smtClean="0"/>
              <a:t>‹#›</a:t>
            </a:fld>
            <a:endParaRPr lang="zh-TW" altLang="en-US"/>
          </a:p>
        </p:txBody>
      </p:sp>
    </p:spTree>
    <p:extLst>
      <p:ext uri="{BB962C8B-B14F-4D97-AF65-F5344CB8AC3E}">
        <p14:creationId xmlns:p14="http://schemas.microsoft.com/office/powerpoint/2010/main" val="39522805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頁首版面配置區 1"/>
          <p:cNvSpPr>
            <a:spLocks noGrp="1"/>
          </p:cNvSpPr>
          <p:nvPr>
            <p:ph type="hdr" sz="quarter"/>
          </p:nvPr>
        </p:nvSpPr>
        <p:spPr>
          <a:xfrm>
            <a:off x="0" y="0"/>
            <a:ext cx="3077137" cy="512304"/>
          </a:xfrm>
          <a:prstGeom prst="rect">
            <a:avLst/>
          </a:prstGeom>
        </p:spPr>
        <p:txBody>
          <a:bodyPr vert="horz" lIns="94768" tIns="47384" rIns="94768" bIns="47384" rtlCol="0"/>
          <a:lstStyle>
            <a:lvl1pPr algn="l" eaLnBrk="1" hangingPunct="1">
              <a:defRPr sz="1200">
                <a:latin typeface="Arial" charset="0"/>
                <a:ea typeface="新細明體" charset="-120"/>
              </a:defRPr>
            </a:lvl1pPr>
          </a:lstStyle>
          <a:p>
            <a:pPr>
              <a:defRPr/>
            </a:pPr>
            <a:endParaRPr lang="zh-TW" altLang="en-US"/>
          </a:p>
        </p:txBody>
      </p:sp>
      <p:sp>
        <p:nvSpPr>
          <p:cNvPr id="3" name="日期版面配置區 2"/>
          <p:cNvSpPr>
            <a:spLocks noGrp="1"/>
          </p:cNvSpPr>
          <p:nvPr>
            <p:ph type="dt" idx="1"/>
          </p:nvPr>
        </p:nvSpPr>
        <p:spPr>
          <a:xfrm>
            <a:off x="4020506" y="0"/>
            <a:ext cx="3077137" cy="512304"/>
          </a:xfrm>
          <a:prstGeom prst="rect">
            <a:avLst/>
          </a:prstGeom>
        </p:spPr>
        <p:txBody>
          <a:bodyPr vert="horz" lIns="94768" tIns="47384" rIns="94768" bIns="47384" rtlCol="0"/>
          <a:lstStyle>
            <a:lvl1pPr algn="r" eaLnBrk="1" hangingPunct="1">
              <a:defRPr sz="1200">
                <a:latin typeface="Arial" charset="0"/>
                <a:ea typeface="新細明體" charset="-120"/>
              </a:defRPr>
            </a:lvl1pPr>
          </a:lstStyle>
          <a:p>
            <a:pPr>
              <a:defRPr/>
            </a:pPr>
            <a:fld id="{A6501880-6AB9-47E5-A022-32FB2573F31C}" type="datetimeFigureOut">
              <a:rPr lang="zh-TW" altLang="en-US"/>
              <a:pPr>
                <a:defRPr/>
              </a:pPr>
              <a:t>2020/12/3</a:t>
            </a:fld>
            <a:endParaRPr lang="zh-TW" altLang="en-US"/>
          </a:p>
        </p:txBody>
      </p:sp>
      <p:sp>
        <p:nvSpPr>
          <p:cNvPr id="4" name="投影片圖像版面配置區 3"/>
          <p:cNvSpPr>
            <a:spLocks noGrp="1" noRot="1" noChangeAspect="1"/>
          </p:cNvSpPr>
          <p:nvPr>
            <p:ph type="sldImg" idx="2"/>
          </p:nvPr>
        </p:nvSpPr>
        <p:spPr>
          <a:xfrm>
            <a:off x="992188" y="768350"/>
            <a:ext cx="5114925" cy="3836988"/>
          </a:xfrm>
          <a:prstGeom prst="rect">
            <a:avLst/>
          </a:prstGeom>
          <a:noFill/>
          <a:ln w="12700">
            <a:solidFill>
              <a:prstClr val="black"/>
            </a:solidFill>
          </a:ln>
        </p:spPr>
        <p:txBody>
          <a:bodyPr vert="horz" lIns="94768" tIns="47384" rIns="94768" bIns="47384" rtlCol="0" anchor="ctr"/>
          <a:lstStyle/>
          <a:p>
            <a:pPr lvl="0"/>
            <a:endParaRPr lang="zh-TW" altLang="en-US" noProof="0" smtClean="0"/>
          </a:p>
        </p:txBody>
      </p:sp>
      <p:sp>
        <p:nvSpPr>
          <p:cNvPr id="5" name="備忘稿版面配置區 4"/>
          <p:cNvSpPr>
            <a:spLocks noGrp="1"/>
          </p:cNvSpPr>
          <p:nvPr>
            <p:ph type="body" sz="quarter" idx="3"/>
          </p:nvPr>
        </p:nvSpPr>
        <p:spPr>
          <a:xfrm>
            <a:off x="709599" y="4861155"/>
            <a:ext cx="5680103" cy="4605821"/>
          </a:xfrm>
          <a:prstGeom prst="rect">
            <a:avLst/>
          </a:prstGeom>
        </p:spPr>
        <p:txBody>
          <a:bodyPr vert="horz" lIns="94768" tIns="47384" rIns="94768" bIns="47384" rtlCol="0">
            <a:normAutofit/>
          </a:bodyPr>
          <a:lstStyle/>
          <a:p>
            <a:pPr lvl="0"/>
            <a:r>
              <a:rPr lang="zh-TW" altLang="en-US" noProof="0" smtClean="0"/>
              <a:t>按一下以編輯母片文字樣式</a:t>
            </a:r>
          </a:p>
          <a:p>
            <a:pPr lvl="1"/>
            <a:r>
              <a:rPr lang="zh-TW" altLang="en-US" noProof="0" smtClean="0"/>
              <a:t>第二層</a:t>
            </a:r>
          </a:p>
          <a:p>
            <a:pPr lvl="2"/>
            <a:r>
              <a:rPr lang="zh-TW" altLang="en-US" noProof="0" smtClean="0"/>
              <a:t>第三層</a:t>
            </a:r>
          </a:p>
          <a:p>
            <a:pPr lvl="3"/>
            <a:r>
              <a:rPr lang="zh-TW" altLang="en-US" noProof="0" smtClean="0"/>
              <a:t>第四層</a:t>
            </a:r>
          </a:p>
          <a:p>
            <a:pPr lvl="4"/>
            <a:r>
              <a:rPr lang="zh-TW" altLang="en-US" noProof="0" smtClean="0"/>
              <a:t>第五層</a:t>
            </a:r>
          </a:p>
        </p:txBody>
      </p:sp>
      <p:sp>
        <p:nvSpPr>
          <p:cNvPr id="6" name="頁尾版面配置區 5"/>
          <p:cNvSpPr>
            <a:spLocks noGrp="1"/>
          </p:cNvSpPr>
          <p:nvPr>
            <p:ph type="ftr" sz="quarter" idx="4"/>
          </p:nvPr>
        </p:nvSpPr>
        <p:spPr>
          <a:xfrm>
            <a:off x="0" y="9720673"/>
            <a:ext cx="3077137" cy="512303"/>
          </a:xfrm>
          <a:prstGeom prst="rect">
            <a:avLst/>
          </a:prstGeom>
        </p:spPr>
        <p:txBody>
          <a:bodyPr vert="horz" lIns="94768" tIns="47384" rIns="94768" bIns="47384" rtlCol="0" anchor="b"/>
          <a:lstStyle>
            <a:lvl1pPr algn="l" eaLnBrk="1" hangingPunct="1">
              <a:defRPr sz="1200">
                <a:latin typeface="Arial" charset="0"/>
                <a:ea typeface="新細明體" charset="-120"/>
              </a:defRPr>
            </a:lvl1pPr>
          </a:lstStyle>
          <a:p>
            <a:pPr>
              <a:defRPr/>
            </a:pPr>
            <a:endParaRPr lang="zh-TW" altLang="en-US"/>
          </a:p>
        </p:txBody>
      </p:sp>
      <p:sp>
        <p:nvSpPr>
          <p:cNvPr id="7" name="投影片編號版面配置區 6"/>
          <p:cNvSpPr>
            <a:spLocks noGrp="1"/>
          </p:cNvSpPr>
          <p:nvPr>
            <p:ph type="sldNum" sz="quarter" idx="5"/>
          </p:nvPr>
        </p:nvSpPr>
        <p:spPr>
          <a:xfrm>
            <a:off x="4020506" y="9720673"/>
            <a:ext cx="3077137" cy="512303"/>
          </a:xfrm>
          <a:prstGeom prst="rect">
            <a:avLst/>
          </a:prstGeom>
        </p:spPr>
        <p:txBody>
          <a:bodyPr vert="horz" wrap="square" lIns="94768" tIns="47384" rIns="94768" bIns="47384" numCol="1" anchor="b" anchorCtr="0" compatLnSpc="1">
            <a:prstTxWarp prst="textNoShape">
              <a:avLst/>
            </a:prstTxWarp>
          </a:bodyPr>
          <a:lstStyle>
            <a:lvl1pPr algn="r" eaLnBrk="1" hangingPunct="1">
              <a:defRPr sz="1200"/>
            </a:lvl1pPr>
          </a:lstStyle>
          <a:p>
            <a:pPr>
              <a:defRPr/>
            </a:pPr>
            <a:fld id="{D9232C73-1FA9-4703-B60E-4F907179D249}" type="slidenum">
              <a:rPr lang="zh-TW" altLang="en-US"/>
              <a:pPr>
                <a:defRPr/>
              </a:pPr>
              <a:t>‹#›</a:t>
            </a:fld>
            <a:endParaRPr lang="zh-TW" altLang="en-US"/>
          </a:p>
        </p:txBody>
      </p:sp>
    </p:spTree>
    <p:extLst>
      <p:ext uri="{BB962C8B-B14F-4D97-AF65-F5344CB8AC3E}">
        <p14:creationId xmlns:p14="http://schemas.microsoft.com/office/powerpoint/2010/main" val="192822866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投影片編號版面配置區 6"/>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DE88755-4C55-47CF-B53B-E0A70FF4519F}" type="slidenum">
              <a:rPr lang="zh-TW" altLang="en-US" smtClean="0">
                <a:latin typeface="Arial" panose="020B0604020202020204" pitchFamily="34" charset="0"/>
              </a:rPr>
              <a:pPr>
                <a:spcBef>
                  <a:spcPct val="0"/>
                </a:spcBef>
              </a:pPr>
              <a:t>1</a:t>
            </a:fld>
            <a:endParaRPr lang="en-US" altLang="zh-TW" smtClean="0">
              <a:latin typeface="Arial" panose="020B0604020202020204" pitchFamily="34" charset="0"/>
            </a:endParaRPr>
          </a:p>
        </p:txBody>
      </p:sp>
      <p:sp>
        <p:nvSpPr>
          <p:cNvPr id="15363"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D67F0673-F6B5-4F3F-B98B-663198CB88A5}"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4"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E51D1DC9-4B9F-4ACE-A764-BEF65A348068}"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5"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C2CC1BCF-53FB-4ABA-A080-5C7579BFCFD4}"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6"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27337969-ECDC-4244-9959-01FEAB025570}"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7" name="投影片編號版面配置區 6"/>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B12A1967-A8DA-405C-922C-1C37381D8762}"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6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zh-TW" altLang="en-US" smtClean="0"/>
          </a:p>
        </p:txBody>
      </p:sp>
      <p:sp>
        <p:nvSpPr>
          <p:cNvPr id="15370" name="投影片編號版面配置區 4"/>
          <p:cNvSpPr txBox="1">
            <a:spLocks noGrp="1"/>
          </p:cNvSpPr>
          <p:nvPr/>
        </p:nvSpPr>
        <p:spPr bwMode="auto">
          <a:xfrm>
            <a:off x="4020506" y="9720673"/>
            <a:ext cx="3077137" cy="5123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56" tIns="45328" rIns="90656" bIns="45328" anchor="b"/>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42950" indent="-285750">
              <a:spcBef>
                <a:spcPct val="30000"/>
              </a:spcBef>
              <a:defRPr sz="1200">
                <a:solidFill>
                  <a:schemeClr val="tx1"/>
                </a:solidFill>
                <a:latin typeface="Calibri" panose="020F0502020204030204" pitchFamily="34" charset="0"/>
                <a:ea typeface="新細明體" panose="02020500000000000000" pitchFamily="18" charset="-120"/>
              </a:defRPr>
            </a:lvl2pPr>
            <a:lvl3pPr marL="1143000" indent="-228600">
              <a:spcBef>
                <a:spcPct val="30000"/>
              </a:spcBef>
              <a:defRPr sz="1200">
                <a:solidFill>
                  <a:schemeClr val="tx1"/>
                </a:solidFill>
                <a:latin typeface="Calibri" panose="020F0502020204030204" pitchFamily="34" charset="0"/>
                <a:ea typeface="新細明體" panose="02020500000000000000" pitchFamily="18" charset="-120"/>
              </a:defRPr>
            </a:lvl3pPr>
            <a:lvl4pPr marL="1600200" indent="-228600">
              <a:spcBef>
                <a:spcPct val="30000"/>
              </a:spcBef>
              <a:defRPr sz="1200">
                <a:solidFill>
                  <a:schemeClr val="tx1"/>
                </a:solidFill>
                <a:latin typeface="Calibri" panose="020F0502020204030204" pitchFamily="34" charset="0"/>
                <a:ea typeface="新細明體" panose="02020500000000000000" pitchFamily="18" charset="-120"/>
              </a:defRPr>
            </a:lvl4pPr>
            <a:lvl5pPr marL="2057400" indent="-228600">
              <a:spcBef>
                <a:spcPct val="30000"/>
              </a:spcBef>
              <a:defRPr sz="1200">
                <a:solidFill>
                  <a:schemeClr val="tx1"/>
                </a:solidFill>
                <a:latin typeface="Calibri" panose="020F0502020204030204" pitchFamily="34" charset="0"/>
                <a:ea typeface="新細明體" panose="02020500000000000000" pitchFamily="18" charset="-12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lgn="r" eaLnBrk="1" hangingPunct="1">
              <a:spcBef>
                <a:spcPct val="0"/>
              </a:spcBef>
            </a:pPr>
            <a:fld id="{AB6C5B09-36AE-441F-9C1A-3C89A8B2EB5A}" type="slidenum">
              <a:rPr lang="zh-TW" altLang="en-US" sz="1100">
                <a:latin typeface="Arial" panose="020B0604020202020204" pitchFamily="34" charset="0"/>
              </a:rPr>
              <a:pPr algn="r" eaLnBrk="1" hangingPunct="1">
                <a:spcBef>
                  <a:spcPct val="0"/>
                </a:spcBef>
              </a:pPr>
              <a:t>1</a:t>
            </a:fld>
            <a:endParaRPr lang="en-US" altLang="zh-TW" sz="1100">
              <a:latin typeface="Arial" panose="020B0604020202020204" pitchFamily="34" charset="0"/>
            </a:endParaRPr>
          </a:p>
        </p:txBody>
      </p:sp>
      <p:sp>
        <p:nvSpPr>
          <p:cNvPr id="15371" name="日期版面配置區 9"/>
          <p:cNvSpPr>
            <a:spLocks noGrp="1"/>
          </p:cNvSpPr>
          <p:nvPr>
            <p:ph type="dt" sz="quarter"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1B087AC-42DA-4118-8727-7646F432FEEB}" type="datetime1">
              <a:rPr lang="zh-TW" altLang="en-US" smtClean="0">
                <a:latin typeface="Arial" panose="020B0604020202020204" pitchFamily="34" charset="0"/>
              </a:rPr>
              <a:pPr>
                <a:spcBef>
                  <a:spcPct val="0"/>
                </a:spcBef>
              </a:pPr>
              <a:t>2020/12/3</a:t>
            </a:fld>
            <a:endParaRPr lang="en-US" altLang="zh-TW" smtClean="0">
              <a:latin typeface="Arial" panose="020B0604020202020204" pitchFamily="34" charset="0"/>
            </a:endParaRPr>
          </a:p>
        </p:txBody>
      </p:sp>
    </p:spTree>
    <p:extLst>
      <p:ext uri="{BB962C8B-B14F-4D97-AF65-F5344CB8AC3E}">
        <p14:creationId xmlns:p14="http://schemas.microsoft.com/office/powerpoint/2010/main" val="217168984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14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D76A313-B6F0-4414-A00D-2111AB107D3C}" type="slidenum">
              <a:rPr lang="zh-TW" altLang="en-US" smtClean="0">
                <a:latin typeface="Arial" panose="020B0604020202020204" pitchFamily="34" charset="0"/>
              </a:rPr>
              <a:pPr>
                <a:spcBef>
                  <a:spcPct val="0"/>
                </a:spcBef>
              </a:pPr>
              <a:t>24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5391517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554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362FAE8-E7D6-49C6-B32D-954210CE6885}" type="slidenum">
              <a:rPr lang="zh-TW" altLang="en-US" smtClean="0">
                <a:latin typeface="Arial" panose="020B0604020202020204" pitchFamily="34" charset="0"/>
              </a:rPr>
              <a:pPr>
                <a:spcBef>
                  <a:spcPct val="0"/>
                </a:spcBef>
              </a:pPr>
              <a:t>26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4735556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758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832DC92-F658-4507-B2AE-D28B9E3AC860}" type="slidenum">
              <a:rPr lang="zh-TW" altLang="en-US" smtClean="0">
                <a:latin typeface="Arial" panose="020B0604020202020204" pitchFamily="34" charset="0"/>
              </a:rPr>
              <a:pPr>
                <a:spcBef>
                  <a:spcPct val="0"/>
                </a:spcBef>
              </a:pPr>
              <a:t>27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4759252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6963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B2FA26FF-DD86-4645-A44D-53F5B979C3DC}" type="slidenum">
              <a:rPr lang="zh-TW" altLang="en-US" smtClean="0">
                <a:latin typeface="Arial" panose="020B0604020202020204" pitchFamily="34" charset="0"/>
              </a:rPr>
              <a:pPr>
                <a:spcBef>
                  <a:spcPct val="0"/>
                </a:spcBef>
              </a:pPr>
              <a:t>28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53652478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168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237F3F-5E1D-4AE2-B785-3104EF549172}" type="slidenum">
              <a:rPr lang="zh-TW" altLang="en-US" smtClean="0">
                <a:latin typeface="Arial" panose="020B0604020202020204" pitchFamily="34" charset="0"/>
              </a:rPr>
              <a:pPr>
                <a:spcBef>
                  <a:spcPct val="0"/>
                </a:spcBef>
              </a:pPr>
              <a:t>29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7155418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57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57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9BB33EE7-A005-4088-8765-430A3255420F}" type="slidenum">
              <a:rPr lang="zh-TW" altLang="en-US" smtClean="0">
                <a:latin typeface="Arial" panose="020B0604020202020204" pitchFamily="34" charset="0"/>
              </a:rPr>
              <a:pPr>
                <a:spcBef>
                  <a:spcPct val="0"/>
                </a:spcBef>
              </a:pPr>
              <a:t>30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8826157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78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778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B00FE82-CE20-4CC2-ADB5-710696F770DD}" type="slidenum">
              <a:rPr lang="zh-TW" altLang="en-US" smtClean="0">
                <a:latin typeface="Arial" panose="020B0604020202020204" pitchFamily="34" charset="0"/>
              </a:rPr>
              <a:pPr>
                <a:spcBef>
                  <a:spcPct val="0"/>
                </a:spcBef>
              </a:pPr>
              <a:t>31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5238762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987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dirty="0" smtClean="0"/>
          </a:p>
        </p:txBody>
      </p:sp>
      <p:sp>
        <p:nvSpPr>
          <p:cNvPr id="7987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E819969-05F2-4F51-8B0A-4810893A332C}" type="slidenum">
              <a:rPr lang="zh-TW" altLang="en-US" smtClean="0">
                <a:latin typeface="Arial" panose="020B0604020202020204" pitchFamily="34" charset="0"/>
              </a:rPr>
              <a:pPr>
                <a:spcBef>
                  <a:spcPct val="0"/>
                </a:spcBef>
              </a:pPr>
              <a:t>32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769081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19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19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E71244A-55DF-445F-81BD-3CA79A9086B1}" type="slidenum">
              <a:rPr lang="zh-TW" altLang="en-US" smtClean="0">
                <a:latin typeface="Arial" panose="020B0604020202020204" pitchFamily="34" charset="0"/>
              </a:rPr>
              <a:pPr>
                <a:spcBef>
                  <a:spcPct val="0"/>
                </a:spcBef>
              </a:pPr>
              <a:t>34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1515728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397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397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A32BA7D-2F76-4E2B-90A4-61E56BA4BEF0}" type="slidenum">
              <a:rPr lang="zh-TW" altLang="en-US" smtClean="0">
                <a:latin typeface="Arial" panose="020B0604020202020204" pitchFamily="34" charset="0"/>
              </a:rPr>
              <a:pPr>
                <a:spcBef>
                  <a:spcPct val="0"/>
                </a:spcBef>
              </a:pPr>
              <a:t>35</a:t>
            </a:fld>
            <a:endParaRPr lang="zh-TW" altLang="en-US" smtClean="0">
              <a:latin typeface="Arial" panose="020B0604020202020204" pitchFamily="34" charset="0"/>
            </a:endParaRPr>
          </a:p>
        </p:txBody>
      </p:sp>
    </p:spTree>
    <p:extLst>
      <p:ext uri="{BB962C8B-B14F-4D97-AF65-F5344CB8AC3E}">
        <p14:creationId xmlns:p14="http://schemas.microsoft.com/office/powerpoint/2010/main" val="7623881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74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5A61C9EB-06CC-44A7-9AB7-F5CADCB95E4D}" type="slidenum">
              <a:rPr lang="zh-TW" altLang="en-US" smtClean="0">
                <a:latin typeface="Arial" panose="020B0604020202020204" pitchFamily="34" charset="0"/>
              </a:rPr>
              <a:pPr>
                <a:spcBef>
                  <a:spcPct val="0"/>
                </a:spcBef>
              </a:pPr>
              <a:t>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973876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602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0745C0B0-3639-4462-ACA9-9CCE4DA6C4A7}" type="slidenum">
              <a:rPr lang="zh-TW" altLang="en-US" smtClean="0">
                <a:latin typeface="Arial" panose="020B0604020202020204" pitchFamily="34" charset="0"/>
              </a:rPr>
              <a:pPr>
                <a:spcBef>
                  <a:spcPct val="0"/>
                </a:spcBef>
              </a:pPr>
              <a:t>36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402193603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8806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633A637-7993-4DBA-9433-45611CDB0866}" type="slidenum">
              <a:rPr lang="zh-TW" altLang="en-US" smtClean="0">
                <a:latin typeface="Arial" panose="020B0604020202020204" pitchFamily="34" charset="0"/>
              </a:rPr>
              <a:pPr>
                <a:spcBef>
                  <a:spcPct val="0"/>
                </a:spcBef>
              </a:pPr>
              <a:t>37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1484371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011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3974DC5-C163-444B-BDE9-8B61E2872FB1}" type="slidenum">
              <a:rPr lang="zh-TW" altLang="en-US" smtClean="0">
                <a:latin typeface="Arial" panose="020B0604020202020204" pitchFamily="34" charset="0"/>
              </a:rPr>
              <a:pPr>
                <a:spcBef>
                  <a:spcPct val="0"/>
                </a:spcBef>
              </a:pPr>
              <a:t>38</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9690613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216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E4E5245-1B38-4AF7-8F43-9291356CD1A3}" type="slidenum">
              <a:rPr lang="zh-TW" altLang="en-US" smtClean="0">
                <a:latin typeface="Arial" panose="020B0604020202020204" pitchFamily="34" charset="0"/>
              </a:rPr>
              <a:pPr>
                <a:spcBef>
                  <a:spcPct val="0"/>
                </a:spcBef>
              </a:pPr>
              <a:t>39</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29799590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4211"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4212"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F7DEAC-EA98-4B83-B486-0EAB2186F9E9}" type="slidenum">
              <a:rPr lang="zh-TW" altLang="en-US" smtClean="0">
                <a:latin typeface="Arial" panose="020B0604020202020204" pitchFamily="34" charset="0"/>
              </a:rPr>
              <a:pPr>
                <a:spcBef>
                  <a:spcPct val="0"/>
                </a:spcBef>
              </a:pPr>
              <a:t>40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44541843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625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9626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3268A570-5320-427D-B5E9-66C0E5B89FEF}" type="slidenum">
              <a:rPr lang="zh-TW" altLang="en-US" smtClean="0">
                <a:latin typeface="Arial" panose="020B0604020202020204" pitchFamily="34" charset="0"/>
              </a:rPr>
              <a:pPr>
                <a:spcBef>
                  <a:spcPct val="0"/>
                </a:spcBef>
              </a:pPr>
              <a:t>41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67580369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649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10650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E920B5AB-65A9-4578-AAD1-F75A4476AD5A}" type="slidenum">
              <a:rPr lang="zh-TW" altLang="en-US" smtClean="0">
                <a:latin typeface="Arial" panose="020B0604020202020204" pitchFamily="34" charset="0"/>
              </a:rPr>
              <a:pPr>
                <a:spcBef>
                  <a:spcPct val="0"/>
                </a:spcBef>
              </a:pPr>
              <a:t>50</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90807891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072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6BA865F-C6BB-4B42-B88F-6C578B301AFE}" type="slidenum">
              <a:rPr lang="zh-TW" altLang="en-US" smtClean="0">
                <a:latin typeface="Arial" panose="020B0604020202020204" pitchFamily="34" charset="0"/>
              </a:rPr>
              <a:pPr>
                <a:spcBef>
                  <a:spcPct val="0"/>
                </a:spcBef>
              </a:pPr>
              <a:t>4</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25464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35844"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7D316773-A13E-499C-AA1F-320D98B94A5A}" type="slidenum">
              <a:rPr lang="zh-TW" altLang="en-US" smtClean="0">
                <a:latin typeface="Arial" panose="020B0604020202020204" pitchFamily="34" charset="0"/>
              </a:rPr>
              <a:pPr>
                <a:spcBef>
                  <a:spcPct val="0"/>
                </a:spcBef>
              </a:pPr>
              <a:t>6</a:t>
            </a:fld>
            <a:endParaRPr lang="zh-TW" altLang="en-US" smtClean="0">
              <a:latin typeface="Arial" panose="020B0604020202020204" pitchFamily="34" charset="0"/>
            </a:endParaRPr>
          </a:p>
        </p:txBody>
      </p:sp>
    </p:spTree>
    <p:extLst>
      <p:ext uri="{BB962C8B-B14F-4D97-AF65-F5344CB8AC3E}">
        <p14:creationId xmlns:p14="http://schemas.microsoft.com/office/powerpoint/2010/main" val="309770468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p>
        </p:txBody>
      </p:sp>
      <p:sp>
        <p:nvSpPr>
          <p:cNvPr id="4" name="投影片編號版面配置區 3"/>
          <p:cNvSpPr>
            <a:spLocks noGrp="1"/>
          </p:cNvSpPr>
          <p:nvPr>
            <p:ph type="sldNum" sz="quarter" idx="10"/>
          </p:nvPr>
        </p:nvSpPr>
        <p:spPr/>
        <p:txBody>
          <a:bodyPr/>
          <a:lstStyle/>
          <a:p>
            <a:pPr>
              <a:defRPr/>
            </a:pPr>
            <a:fld id="{D9232C73-1FA9-4703-B60E-4F907179D249}" type="slidenum">
              <a:rPr lang="zh-TW" altLang="en-US" smtClean="0"/>
              <a:pPr>
                <a:defRPr/>
              </a:pPr>
              <a:t>8</a:t>
            </a:fld>
            <a:endParaRPr lang="zh-TW" altLang="en-US"/>
          </a:p>
        </p:txBody>
      </p:sp>
    </p:spTree>
    <p:extLst>
      <p:ext uri="{BB962C8B-B14F-4D97-AF65-F5344CB8AC3E}">
        <p14:creationId xmlns:p14="http://schemas.microsoft.com/office/powerpoint/2010/main" val="204580461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45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45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D1F86817-ECDB-417E-96E3-3C0BEA598243}" type="slidenum">
              <a:rPr lang="zh-TW" altLang="en-US" smtClean="0">
                <a:latin typeface="Arial" panose="020B0604020202020204" pitchFamily="34" charset="0"/>
              </a:rPr>
              <a:pPr>
                <a:spcBef>
                  <a:spcPct val="0"/>
                </a:spcBef>
              </a:pPr>
              <a:t>11</a:t>
            </a:fld>
            <a:endParaRPr lang="zh-TW" altLang="en-US" smtClean="0">
              <a:latin typeface="Arial" panose="020B0604020202020204" pitchFamily="34" charset="0"/>
            </a:endParaRPr>
          </a:p>
        </p:txBody>
      </p:sp>
    </p:spTree>
    <p:extLst>
      <p:ext uri="{BB962C8B-B14F-4D97-AF65-F5344CB8AC3E}">
        <p14:creationId xmlns:p14="http://schemas.microsoft.com/office/powerpoint/2010/main" val="13607547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26628"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17153388-A98A-4D39-940E-98BD505345D5}" type="slidenum">
              <a:rPr lang="zh-TW" altLang="en-US" smtClean="0">
                <a:latin typeface="Arial" panose="020B0604020202020204" pitchFamily="34" charset="0"/>
              </a:rPr>
              <a:pPr>
                <a:spcBef>
                  <a:spcPct val="0"/>
                </a:spcBef>
              </a:pPr>
              <a:t>12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8522409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0180"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472304C1-2B9E-4965-869B-34453C84996F}" type="slidenum">
              <a:rPr lang="zh-TW" altLang="en-US" smtClean="0">
                <a:latin typeface="Arial" panose="020B0604020202020204" pitchFamily="34" charset="0"/>
              </a:rPr>
              <a:pPr>
                <a:spcBef>
                  <a:spcPct val="0"/>
                </a:spcBef>
              </a:pPr>
              <a:t>17</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0860623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投影片圖像版面配置區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備忘稿版面配置區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zh-TW" altLang="en-US" smtClean="0"/>
          </a:p>
        </p:txBody>
      </p:sp>
      <p:sp>
        <p:nvSpPr>
          <p:cNvPr id="59396" name="投影片編號版面配置區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ea typeface="新細明體" panose="02020500000000000000" pitchFamily="18" charset="-120"/>
              </a:defRPr>
            </a:lvl1pPr>
            <a:lvl2pPr marL="769993" indent="-296151">
              <a:spcBef>
                <a:spcPct val="30000"/>
              </a:spcBef>
              <a:defRPr sz="1200">
                <a:solidFill>
                  <a:schemeClr val="tx1"/>
                </a:solidFill>
                <a:latin typeface="Calibri" panose="020F0502020204030204" pitchFamily="34" charset="0"/>
                <a:ea typeface="新細明體" panose="02020500000000000000" pitchFamily="18" charset="-120"/>
              </a:defRPr>
            </a:lvl2pPr>
            <a:lvl3pPr marL="1184605" indent="-236921">
              <a:spcBef>
                <a:spcPct val="30000"/>
              </a:spcBef>
              <a:defRPr sz="1200">
                <a:solidFill>
                  <a:schemeClr val="tx1"/>
                </a:solidFill>
                <a:latin typeface="Calibri" panose="020F0502020204030204" pitchFamily="34" charset="0"/>
                <a:ea typeface="新細明體" panose="02020500000000000000" pitchFamily="18" charset="-120"/>
              </a:defRPr>
            </a:lvl3pPr>
            <a:lvl4pPr marL="1658447" indent="-236921">
              <a:spcBef>
                <a:spcPct val="30000"/>
              </a:spcBef>
              <a:defRPr sz="1200">
                <a:solidFill>
                  <a:schemeClr val="tx1"/>
                </a:solidFill>
                <a:latin typeface="Calibri" panose="020F0502020204030204" pitchFamily="34" charset="0"/>
                <a:ea typeface="新細明體" panose="02020500000000000000" pitchFamily="18" charset="-120"/>
              </a:defRPr>
            </a:lvl4pPr>
            <a:lvl5pPr marL="2132289" indent="-236921">
              <a:spcBef>
                <a:spcPct val="30000"/>
              </a:spcBef>
              <a:defRPr sz="1200">
                <a:solidFill>
                  <a:schemeClr val="tx1"/>
                </a:solidFill>
                <a:latin typeface="Calibri" panose="020F0502020204030204" pitchFamily="34" charset="0"/>
                <a:ea typeface="新細明體" panose="02020500000000000000" pitchFamily="18" charset="-120"/>
              </a:defRPr>
            </a:lvl5pPr>
            <a:lvl6pPr marL="2606131"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6pPr>
            <a:lvl7pPr marL="3079974"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7pPr>
            <a:lvl8pPr marL="3553816"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8pPr>
            <a:lvl9pPr marL="4027658" indent="-236921" eaLnBrk="0" fontAlgn="base" hangingPunct="0">
              <a:spcBef>
                <a:spcPct val="30000"/>
              </a:spcBef>
              <a:spcAft>
                <a:spcPct val="0"/>
              </a:spcAft>
              <a:defRPr sz="1200">
                <a:solidFill>
                  <a:schemeClr val="tx1"/>
                </a:solidFill>
                <a:latin typeface="Calibri" panose="020F0502020204030204" pitchFamily="34" charset="0"/>
                <a:ea typeface="新細明體" panose="02020500000000000000" pitchFamily="18" charset="-120"/>
              </a:defRPr>
            </a:lvl9pPr>
          </a:lstStyle>
          <a:p>
            <a:pPr>
              <a:spcBef>
                <a:spcPct val="0"/>
              </a:spcBef>
            </a:pPr>
            <a:fld id="{F26842A7-29D6-422B-BE12-083BF4CD5B7D}" type="slidenum">
              <a:rPr lang="zh-TW" altLang="en-US" smtClean="0">
                <a:latin typeface="Arial" panose="020B0604020202020204" pitchFamily="34" charset="0"/>
              </a:rPr>
              <a:pPr>
                <a:spcBef>
                  <a:spcPct val="0"/>
                </a:spcBef>
              </a:pPr>
              <a:t>22</a:t>
            </a:fld>
            <a:endParaRPr lang="zh-TW" altLang="en-US" smtClean="0">
              <a:latin typeface="Arial" panose="020B0604020202020204" pitchFamily="34" charset="0"/>
            </a:endParaRPr>
          </a:p>
        </p:txBody>
      </p:sp>
    </p:spTree>
    <p:extLst>
      <p:ext uri="{BB962C8B-B14F-4D97-AF65-F5344CB8AC3E}">
        <p14:creationId xmlns:p14="http://schemas.microsoft.com/office/powerpoint/2010/main" val="239226147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sp>
        <p:nvSpPr>
          <p:cNvPr id="4" name="流程圖: 文件 3"/>
          <p:cNvSpPr>
            <a:spLocks noChangeArrowheads="1"/>
          </p:cNvSpPr>
          <p:nvPr userDrawn="1"/>
        </p:nvSpPr>
        <p:spPr bwMode="auto">
          <a:xfrm flipV="1">
            <a:off x="0" y="5033963"/>
            <a:ext cx="9144000" cy="1824037"/>
          </a:xfrm>
          <a:prstGeom prst="flowChartDocument">
            <a:avLst/>
          </a:prstGeom>
          <a:gradFill rotWithShape="1">
            <a:gsLst>
              <a:gs pos="0">
                <a:srgbClr val="9FCCF6"/>
              </a:gs>
              <a:gs pos="50000">
                <a:srgbClr val="C4DEF8"/>
              </a:gs>
              <a:gs pos="100000">
                <a:srgbClr val="4BB496"/>
              </a:gs>
            </a:gsLst>
            <a:lin ang="16200000" scaled="1"/>
          </a:gradFill>
          <a:ln>
            <a:noFill/>
          </a:ln>
          <a:extLst/>
        </p:spPr>
        <p:txBody>
          <a:bodyPr rot="10800000" anchor="ctr"/>
          <a:lstStyle>
            <a:lvl1pPr eaLnBrk="0" hangingPunct="0">
              <a:defRPr kumimoji="1">
                <a:solidFill>
                  <a:schemeClr val="tx1"/>
                </a:solidFill>
                <a:latin typeface="Arial" charset="0"/>
                <a:ea typeface="新細明體" charset="-120"/>
              </a:defRPr>
            </a:lvl1pPr>
            <a:lvl2pPr marL="742950" indent="-285750" eaLnBrk="0" hangingPunct="0">
              <a:defRPr kumimoji="1">
                <a:solidFill>
                  <a:schemeClr val="tx1"/>
                </a:solidFill>
                <a:latin typeface="Arial" charset="0"/>
                <a:ea typeface="新細明體" charset="-120"/>
              </a:defRPr>
            </a:lvl2pPr>
            <a:lvl3pPr marL="1143000" indent="-228600" eaLnBrk="0" hangingPunct="0">
              <a:defRPr kumimoji="1">
                <a:solidFill>
                  <a:schemeClr val="tx1"/>
                </a:solidFill>
                <a:latin typeface="Arial" charset="0"/>
                <a:ea typeface="新細明體" charset="-120"/>
              </a:defRPr>
            </a:lvl3pPr>
            <a:lvl4pPr marL="1600200" indent="-228600" eaLnBrk="0" hangingPunct="0">
              <a:defRPr kumimoji="1">
                <a:solidFill>
                  <a:schemeClr val="tx1"/>
                </a:solidFill>
                <a:latin typeface="Arial" charset="0"/>
                <a:ea typeface="新細明體" charset="-120"/>
              </a:defRPr>
            </a:lvl4pPr>
            <a:lvl5pPr marL="2057400" indent="-228600" eaLnBrk="0" hangingPunct="0">
              <a:defRPr kumimoji="1">
                <a:solidFill>
                  <a:schemeClr val="tx1"/>
                </a:solidFill>
                <a:latin typeface="Arial" charset="0"/>
                <a:ea typeface="新細明體" charset="-120"/>
              </a:defRPr>
            </a:lvl5pPr>
            <a:lvl6pPr marL="2514600" indent="-228600" eaLnBrk="0" fontAlgn="base" hangingPunct="0">
              <a:spcBef>
                <a:spcPct val="0"/>
              </a:spcBef>
              <a:spcAft>
                <a:spcPct val="0"/>
              </a:spcAft>
              <a:defRPr kumimoji="1">
                <a:solidFill>
                  <a:schemeClr val="tx1"/>
                </a:solidFill>
                <a:latin typeface="Arial" charset="0"/>
                <a:ea typeface="新細明體" charset="-120"/>
              </a:defRPr>
            </a:lvl6pPr>
            <a:lvl7pPr marL="2971800" indent="-228600" eaLnBrk="0" fontAlgn="base" hangingPunct="0">
              <a:spcBef>
                <a:spcPct val="0"/>
              </a:spcBef>
              <a:spcAft>
                <a:spcPct val="0"/>
              </a:spcAft>
              <a:defRPr kumimoji="1">
                <a:solidFill>
                  <a:schemeClr val="tx1"/>
                </a:solidFill>
                <a:latin typeface="Arial" charset="0"/>
                <a:ea typeface="新細明體" charset="-120"/>
              </a:defRPr>
            </a:lvl7pPr>
            <a:lvl8pPr marL="3429000" indent="-228600" eaLnBrk="0" fontAlgn="base" hangingPunct="0">
              <a:spcBef>
                <a:spcPct val="0"/>
              </a:spcBef>
              <a:spcAft>
                <a:spcPct val="0"/>
              </a:spcAft>
              <a:defRPr kumimoji="1">
                <a:solidFill>
                  <a:schemeClr val="tx1"/>
                </a:solidFill>
                <a:latin typeface="Arial" charset="0"/>
                <a:ea typeface="新細明體" charset="-120"/>
              </a:defRPr>
            </a:lvl8pPr>
            <a:lvl9pPr marL="3886200" indent="-228600" eaLnBrk="0" fontAlgn="base" hangingPunct="0">
              <a:spcBef>
                <a:spcPct val="0"/>
              </a:spcBef>
              <a:spcAft>
                <a:spcPct val="0"/>
              </a:spcAft>
              <a:defRPr kumimoji="1">
                <a:solidFill>
                  <a:schemeClr val="tx1"/>
                </a:solidFill>
                <a:latin typeface="Arial" charset="0"/>
                <a:ea typeface="新細明體" charset="-120"/>
              </a:defRPr>
            </a:lvl9pPr>
          </a:lstStyle>
          <a:p>
            <a:pPr algn="ctr" eaLnBrk="1" hangingPunct="1">
              <a:defRPr/>
            </a:pPr>
            <a:endParaRPr lang="zh-TW" altLang="en-US" smtClean="0">
              <a:solidFill>
                <a:srgbClr val="FFFFFF"/>
              </a:solidFill>
            </a:endParaRPr>
          </a:p>
        </p:txBody>
      </p:sp>
      <p:pic>
        <p:nvPicPr>
          <p:cNvPr id="5" name="Picture 2"/>
          <p:cNvPicPr>
            <a:picLocks noChangeAspect="1" noChangeArrowheads="1"/>
          </p:cNvPicPr>
          <p:nvPr userDrawn="1"/>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179388" y="3933825"/>
            <a:ext cx="990600" cy="1524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矩形 5"/>
          <p:cNvSpPr/>
          <p:nvPr userDrawn="1"/>
        </p:nvSpPr>
        <p:spPr>
          <a:xfrm>
            <a:off x="611188" y="2420938"/>
            <a:ext cx="7993062"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7" name="圖片 13" descr="聯合會logo.jpg"/>
          <p:cNvPicPr>
            <a:picLocks noChangeAspect="1"/>
          </p:cNvPicPr>
          <p:nvPr userDrawn="1"/>
        </p:nvPicPr>
        <p:blipFill>
          <a:blip r:embed="rId3">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611188" y="188913"/>
            <a:ext cx="3546475" cy="647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6628" name="Rectangle 4"/>
          <p:cNvSpPr>
            <a:spLocks noGrp="1" noChangeArrowheads="1"/>
          </p:cNvSpPr>
          <p:nvPr>
            <p:ph type="ctrTitle"/>
          </p:nvPr>
        </p:nvSpPr>
        <p:spPr>
          <a:xfrm>
            <a:off x="617538" y="877888"/>
            <a:ext cx="7772400" cy="1470025"/>
          </a:xfrm>
        </p:spPr>
        <p:txBody>
          <a:bodyPr/>
          <a:lstStyle>
            <a:lvl1pPr>
              <a:defRPr/>
            </a:lvl1pPr>
          </a:lstStyle>
          <a:p>
            <a:r>
              <a:rPr lang="zh-TW" altLang="en-US"/>
              <a:t>按一下以編輯母片標題樣式</a:t>
            </a:r>
          </a:p>
        </p:txBody>
      </p:sp>
      <p:sp>
        <p:nvSpPr>
          <p:cNvPr id="26629" name="Rectangle 5"/>
          <p:cNvSpPr>
            <a:spLocks noGrp="1" noChangeArrowheads="1"/>
          </p:cNvSpPr>
          <p:nvPr>
            <p:ph type="subTitle" idx="1"/>
          </p:nvPr>
        </p:nvSpPr>
        <p:spPr>
          <a:xfrm>
            <a:off x="2141538" y="2547938"/>
            <a:ext cx="6400800" cy="1752600"/>
          </a:xfrm>
        </p:spPr>
        <p:txBody>
          <a:bodyPr/>
          <a:lstStyle>
            <a:lvl1pPr marL="0" indent="0" algn="ctr">
              <a:buFontTx/>
              <a:buNone/>
              <a:defRPr/>
            </a:lvl1pPr>
          </a:lstStyle>
          <a:p>
            <a:r>
              <a:rPr lang="zh-TW" altLang="en-US"/>
              <a:t>按一下以編輯母片副標題樣式</a:t>
            </a:r>
          </a:p>
        </p:txBody>
      </p:sp>
      <p:sp>
        <p:nvSpPr>
          <p:cNvPr id="8" name="Rectangle 6"/>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37C7760-1B4B-4347-8F0C-78B3E496E597}" type="datetime1">
              <a:rPr lang="zh-TW" altLang="en-US"/>
              <a:pPr>
                <a:defRPr/>
              </a:pPr>
              <a:t>2020/12/3</a:t>
            </a:fld>
            <a:endParaRPr lang="en-US" altLang="zh-TW"/>
          </a:p>
        </p:txBody>
      </p:sp>
      <p:sp>
        <p:nvSpPr>
          <p:cNvPr id="9" name="Rectangle 7"/>
          <p:cNvSpPr>
            <a:spLocks noGrp="1" noChangeArrowheads="1"/>
          </p:cNvSpPr>
          <p:nvPr>
            <p:ph type="ftr" sz="quarter" idx="11"/>
          </p:nvPr>
        </p:nvSpPr>
        <p:spPr/>
        <p:txBody>
          <a:bodyPr/>
          <a:lstStyle>
            <a:lvl1pPr>
              <a:defRPr/>
            </a:lvl1pPr>
          </a:lstStyle>
          <a:p>
            <a:pPr>
              <a:defRPr/>
            </a:pPr>
            <a:endParaRPr lang="en-US" altLang="zh-TW"/>
          </a:p>
        </p:txBody>
      </p:sp>
      <p:sp>
        <p:nvSpPr>
          <p:cNvPr id="10" name="Rectangle 8"/>
          <p:cNvSpPr>
            <a:spLocks noGrp="1" noChangeArrowheads="1"/>
          </p:cNvSpPr>
          <p:nvPr>
            <p:ph type="sldNum" sz="quarter" idx="12"/>
          </p:nvPr>
        </p:nvSpPr>
        <p:spPr/>
        <p:txBody>
          <a:bodyPr/>
          <a:lstStyle>
            <a:lvl1pPr>
              <a:defRPr/>
            </a:lvl1pPr>
          </a:lstStyle>
          <a:p>
            <a:pPr>
              <a:defRPr/>
            </a:pPr>
            <a:fld id="{013B3390-329D-4EA5-AC61-CDFA81EE4C27}" type="slidenum">
              <a:rPr lang="zh-TW" altLang="en-US"/>
              <a:pPr>
                <a:defRPr/>
              </a:pPr>
              <a:t>‹#›</a:t>
            </a:fld>
            <a:endParaRPr lang="en-US" altLang="zh-TW"/>
          </a:p>
        </p:txBody>
      </p:sp>
    </p:spTree>
    <p:extLst>
      <p:ext uri="{BB962C8B-B14F-4D97-AF65-F5344CB8AC3E}">
        <p14:creationId xmlns:p14="http://schemas.microsoft.com/office/powerpoint/2010/main" val="13835995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F481DAC-B86C-406E-8322-9A631F6F0EEB}" type="datetime1">
              <a:rPr lang="zh-TW" altLang="en-US"/>
              <a:pPr>
                <a:defRPr/>
              </a:pPr>
              <a:t>2020/12/3</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423CB8B-E5EF-4DEA-B91C-631F6F5D9873}" type="slidenum">
              <a:rPr lang="zh-TW" altLang="en-US"/>
              <a:pPr>
                <a:defRPr/>
              </a:pPr>
              <a:t>‹#›</a:t>
            </a:fld>
            <a:endParaRPr lang="en-US" altLang="zh-TW"/>
          </a:p>
        </p:txBody>
      </p:sp>
    </p:spTree>
    <p:extLst>
      <p:ext uri="{BB962C8B-B14F-4D97-AF65-F5344CB8AC3E}">
        <p14:creationId xmlns:p14="http://schemas.microsoft.com/office/powerpoint/2010/main" val="29969639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6515100" y="260350"/>
            <a:ext cx="2171700" cy="5865813"/>
          </a:xfrm>
        </p:spPr>
        <p:txBody>
          <a:bodyPr vert="eaVert"/>
          <a:lstStyle/>
          <a:p>
            <a:r>
              <a:rPr lang="zh-TW" altLang="en-US" smtClean="0"/>
              <a:t>按一下以編輯母片標題樣式</a:t>
            </a:r>
            <a:endParaRPr lang="zh-TW" altLang="en-US"/>
          </a:p>
        </p:txBody>
      </p:sp>
      <p:sp>
        <p:nvSpPr>
          <p:cNvPr id="3" name="直排文字版面配置區 2"/>
          <p:cNvSpPr>
            <a:spLocks noGrp="1"/>
          </p:cNvSpPr>
          <p:nvPr>
            <p:ph type="body" orient="vert" idx="1"/>
          </p:nvPr>
        </p:nvSpPr>
        <p:spPr>
          <a:xfrm>
            <a:off x="0" y="260350"/>
            <a:ext cx="6362700" cy="5865813"/>
          </a:xfrm>
        </p:spPr>
        <p:txBody>
          <a:bodyPr vert="eaVert"/>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C3F87FAF-33B5-4677-B2B2-83647AC6D1AE}" type="datetime1">
              <a:rPr lang="zh-TW" altLang="en-US"/>
              <a:pPr>
                <a:defRPr/>
              </a:pPr>
              <a:t>2020/12/3</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525F109D-790C-4CB1-A9F3-A4FC4FEB103D}" type="slidenum">
              <a:rPr lang="zh-TW" altLang="en-US"/>
              <a:pPr>
                <a:defRPr/>
              </a:pPr>
              <a:t>‹#›</a:t>
            </a:fld>
            <a:endParaRPr lang="en-US" altLang="zh-TW"/>
          </a:p>
        </p:txBody>
      </p:sp>
    </p:spTree>
    <p:extLst>
      <p:ext uri="{BB962C8B-B14F-4D97-AF65-F5344CB8AC3E}">
        <p14:creationId xmlns:p14="http://schemas.microsoft.com/office/powerpoint/2010/main" val="15323774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idx="1"/>
          </p:nvPr>
        </p:nvSpPr>
        <p:spPr/>
        <p:txBody>
          <a:body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48D11A2C-7BD3-40FC-B001-3528C4555091}" type="datetime1">
              <a:rPr lang="zh-TW" altLang="en-US"/>
              <a:pPr>
                <a:defRPr/>
              </a:pPr>
              <a:t>2020/12/3</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ABFE6108-DA02-42FF-8F2B-6965D0D38C5E}" type="slidenum">
              <a:rPr lang="zh-TW" altLang="en-US"/>
              <a:pPr>
                <a:defRPr/>
              </a:pPr>
              <a:t>‹#›</a:t>
            </a:fld>
            <a:endParaRPr lang="en-US" altLang="zh-TW"/>
          </a:p>
        </p:txBody>
      </p:sp>
    </p:spTree>
    <p:extLst>
      <p:ext uri="{BB962C8B-B14F-4D97-AF65-F5344CB8AC3E}">
        <p14:creationId xmlns:p14="http://schemas.microsoft.com/office/powerpoint/2010/main" val="13390343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區段標題">
    <p:spTree>
      <p:nvGrpSpPr>
        <p:cNvPr id="1" name=""/>
        <p:cNvGrpSpPr/>
        <p:nvPr/>
      </p:nvGrpSpPr>
      <p:grpSpPr>
        <a:xfrm>
          <a:off x="0" y="0"/>
          <a:ext cx="0" cy="0"/>
          <a:chOff x="0" y="0"/>
          <a:chExt cx="0" cy="0"/>
        </a:xfrm>
      </p:grpSpPr>
      <p:sp>
        <p:nvSpPr>
          <p:cNvPr id="2" name="標題 1"/>
          <p:cNvSpPr>
            <a:spLocks noGrp="1"/>
          </p:cNvSpPr>
          <p:nvPr>
            <p:ph type="title"/>
          </p:nvPr>
        </p:nvSpPr>
        <p:spPr>
          <a:xfrm>
            <a:off x="722313" y="4406900"/>
            <a:ext cx="7772400" cy="1362075"/>
          </a:xfrm>
        </p:spPr>
        <p:txBody>
          <a:bodyPr anchor="t"/>
          <a:lstStyle>
            <a:lvl1pPr algn="l">
              <a:defRPr sz="4000" b="1" cap="all"/>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TW" altLang="en-US" smtClean="0"/>
              <a:t>按一下以編輯母片文字樣式</a:t>
            </a:r>
          </a:p>
        </p:txBody>
      </p:sp>
      <p:sp>
        <p:nvSpPr>
          <p:cNvPr id="4"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7136B18-E285-42DD-86F1-D0CC661C1A71}" type="datetime1">
              <a:rPr lang="zh-TW" altLang="en-US"/>
              <a:pPr>
                <a:defRPr/>
              </a:pPr>
              <a:t>2020/12/3</a:t>
            </a:fld>
            <a:endParaRPr lang="en-US" altLang="zh-TW"/>
          </a:p>
        </p:txBody>
      </p:sp>
      <p:sp>
        <p:nvSpPr>
          <p:cNvPr id="5" name="Rectangle 5"/>
          <p:cNvSpPr>
            <a:spLocks noGrp="1" noChangeArrowheads="1"/>
          </p:cNvSpPr>
          <p:nvPr>
            <p:ph type="ftr" sz="quarter" idx="11"/>
          </p:nvPr>
        </p:nvSpPr>
        <p:spPr/>
        <p:txBody>
          <a:bodyPr/>
          <a:lstStyle>
            <a:lvl1pPr>
              <a:defRPr/>
            </a:lvl1pPr>
          </a:lstStyle>
          <a:p>
            <a:pPr>
              <a:defRPr/>
            </a:pPr>
            <a:endParaRPr lang="en-US" altLang="zh-TW"/>
          </a:p>
        </p:txBody>
      </p:sp>
      <p:sp>
        <p:nvSpPr>
          <p:cNvPr id="6" name="Rectangle 6"/>
          <p:cNvSpPr>
            <a:spLocks noGrp="1" noChangeArrowheads="1"/>
          </p:cNvSpPr>
          <p:nvPr>
            <p:ph type="sldNum" sz="quarter" idx="12"/>
          </p:nvPr>
        </p:nvSpPr>
        <p:spPr/>
        <p:txBody>
          <a:bodyPr/>
          <a:lstStyle>
            <a:lvl1pPr>
              <a:defRPr/>
            </a:lvl1pPr>
          </a:lstStyle>
          <a:p>
            <a:pPr>
              <a:defRPr/>
            </a:pPr>
            <a:fld id="{7BAC3C07-1E58-4D93-A2BC-1916A7E7AA6D}" type="slidenum">
              <a:rPr lang="zh-TW" altLang="en-US"/>
              <a:pPr>
                <a:defRPr/>
              </a:pPr>
              <a:t>‹#›</a:t>
            </a:fld>
            <a:endParaRPr lang="en-US" altLang="zh-TW"/>
          </a:p>
        </p:txBody>
      </p:sp>
    </p:spTree>
    <p:extLst>
      <p:ext uri="{BB962C8B-B14F-4D97-AF65-F5344CB8AC3E}">
        <p14:creationId xmlns:p14="http://schemas.microsoft.com/office/powerpoint/2010/main" val="35450995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兩項物件">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內容版面配置區 2"/>
          <p:cNvSpPr>
            <a:spLocks noGrp="1"/>
          </p:cNvSpPr>
          <p:nvPr>
            <p:ph sz="half" idx="1"/>
          </p:nvPr>
        </p:nvSpPr>
        <p:spPr>
          <a:xfrm>
            <a:off x="457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內容版面配置區 3"/>
          <p:cNvSpPr>
            <a:spLocks noGrp="1"/>
          </p:cNvSpPr>
          <p:nvPr>
            <p:ph sz="half" idx="2"/>
          </p:nvPr>
        </p:nvSpPr>
        <p:spPr>
          <a:xfrm>
            <a:off x="4648200" y="1125538"/>
            <a:ext cx="4038600" cy="50006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9E6B0011-5D51-4F11-8E38-A4E7E0A786A1}" type="datetime1">
              <a:rPr lang="zh-TW" altLang="en-US"/>
              <a:pPr>
                <a:defRPr/>
              </a:pPr>
              <a:t>2020/12/3</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C636A2E6-8ECE-476D-B9A3-4D1B46698099}" type="slidenum">
              <a:rPr lang="zh-TW" altLang="en-US"/>
              <a:pPr>
                <a:defRPr/>
              </a:pPr>
              <a:t>‹#›</a:t>
            </a:fld>
            <a:endParaRPr lang="en-US" altLang="zh-TW"/>
          </a:p>
        </p:txBody>
      </p:sp>
    </p:spTree>
    <p:extLst>
      <p:ext uri="{BB962C8B-B14F-4D97-AF65-F5344CB8AC3E}">
        <p14:creationId xmlns:p14="http://schemas.microsoft.com/office/powerpoint/2010/main" val="39131996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對">
    <p:spTree>
      <p:nvGrpSpPr>
        <p:cNvPr id="1" name=""/>
        <p:cNvGrpSpPr/>
        <p:nvPr/>
      </p:nvGrpSpPr>
      <p:grpSpPr>
        <a:xfrm>
          <a:off x="0" y="0"/>
          <a:ext cx="0" cy="0"/>
          <a:chOff x="0" y="0"/>
          <a:chExt cx="0" cy="0"/>
        </a:xfrm>
      </p:grpSpPr>
      <p:sp>
        <p:nvSpPr>
          <p:cNvPr id="2" name="標題 1"/>
          <p:cNvSpPr>
            <a:spLocks noGrp="1"/>
          </p:cNvSpPr>
          <p:nvPr>
            <p:ph type="title"/>
          </p:nvPr>
        </p:nvSpPr>
        <p:spPr>
          <a:xfrm>
            <a:off x="457200" y="274638"/>
            <a:ext cx="8229600" cy="1143000"/>
          </a:xfrm>
        </p:spPr>
        <p:txBody>
          <a:bodyPr/>
          <a:lstStyle>
            <a:lvl1pPr>
              <a:defRPr/>
            </a:lvl1pPr>
          </a:lstStyle>
          <a:p>
            <a:r>
              <a:rPr lang="zh-TW" altLang="en-US" smtClean="0"/>
              <a:t>按一下以編輯母片標題樣式</a:t>
            </a:r>
            <a:endParaRPr lang="zh-TW" altLang="en-US"/>
          </a:p>
        </p:txBody>
      </p:sp>
      <p:sp>
        <p:nvSpPr>
          <p:cNvPr id="3" name="文字版面配置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4" name="內容版面配置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5" name="文字版面配置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TW" altLang="en-US" smtClean="0"/>
              <a:t>按一下以編輯母片文字樣式</a:t>
            </a:r>
          </a:p>
        </p:txBody>
      </p:sp>
      <p:sp>
        <p:nvSpPr>
          <p:cNvPr id="6" name="內容版面配置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7"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B8D77E29-F1A6-4629-95A3-167D6A145D8E}" type="datetime1">
              <a:rPr lang="zh-TW" altLang="en-US"/>
              <a:pPr>
                <a:defRPr/>
              </a:pPr>
              <a:t>2020/12/3</a:t>
            </a:fld>
            <a:endParaRPr lang="en-US" altLang="zh-TW"/>
          </a:p>
        </p:txBody>
      </p:sp>
      <p:sp>
        <p:nvSpPr>
          <p:cNvPr id="8" name="Rectangle 5"/>
          <p:cNvSpPr>
            <a:spLocks noGrp="1" noChangeArrowheads="1"/>
          </p:cNvSpPr>
          <p:nvPr>
            <p:ph type="ftr" sz="quarter" idx="11"/>
          </p:nvPr>
        </p:nvSpPr>
        <p:spPr/>
        <p:txBody>
          <a:bodyPr/>
          <a:lstStyle>
            <a:lvl1pPr>
              <a:defRPr/>
            </a:lvl1pPr>
          </a:lstStyle>
          <a:p>
            <a:pPr>
              <a:defRPr/>
            </a:pPr>
            <a:endParaRPr lang="en-US" altLang="zh-TW"/>
          </a:p>
        </p:txBody>
      </p:sp>
      <p:sp>
        <p:nvSpPr>
          <p:cNvPr id="9" name="Rectangle 6"/>
          <p:cNvSpPr>
            <a:spLocks noGrp="1" noChangeArrowheads="1"/>
          </p:cNvSpPr>
          <p:nvPr>
            <p:ph type="sldNum" sz="quarter" idx="12"/>
          </p:nvPr>
        </p:nvSpPr>
        <p:spPr/>
        <p:txBody>
          <a:bodyPr/>
          <a:lstStyle>
            <a:lvl1pPr>
              <a:defRPr/>
            </a:lvl1pPr>
          </a:lstStyle>
          <a:p>
            <a:pPr>
              <a:defRPr/>
            </a:pPr>
            <a:fld id="{AAF3538B-B9D3-4BEC-89D6-FE4A20D88C49}" type="slidenum">
              <a:rPr lang="zh-TW" altLang="en-US"/>
              <a:pPr>
                <a:defRPr/>
              </a:pPr>
              <a:t>‹#›</a:t>
            </a:fld>
            <a:endParaRPr lang="en-US" altLang="zh-TW"/>
          </a:p>
        </p:txBody>
      </p:sp>
    </p:spTree>
    <p:extLst>
      <p:ext uri="{BB962C8B-B14F-4D97-AF65-F5344CB8AC3E}">
        <p14:creationId xmlns:p14="http://schemas.microsoft.com/office/powerpoint/2010/main" val="2454150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mtClean="0"/>
              <a:t>按一下以編輯母片標題樣式</a:t>
            </a:r>
            <a:endParaRPr lang="zh-TW" altLang="en-US"/>
          </a:p>
        </p:txBody>
      </p:sp>
      <p:sp>
        <p:nvSpPr>
          <p:cNvPr id="3"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FE30AD31-8C40-46B5-B63A-0F67312F9ACF}" type="datetime1">
              <a:rPr lang="zh-TW" altLang="en-US"/>
              <a:pPr>
                <a:defRPr/>
              </a:pPr>
              <a:t>2020/12/3</a:t>
            </a:fld>
            <a:endParaRPr lang="en-US" altLang="zh-TW"/>
          </a:p>
        </p:txBody>
      </p:sp>
      <p:sp>
        <p:nvSpPr>
          <p:cNvPr id="4" name="Rectangle 5"/>
          <p:cNvSpPr>
            <a:spLocks noGrp="1" noChangeArrowheads="1"/>
          </p:cNvSpPr>
          <p:nvPr>
            <p:ph type="ftr" sz="quarter" idx="11"/>
          </p:nvPr>
        </p:nvSpPr>
        <p:spPr/>
        <p:txBody>
          <a:bodyPr/>
          <a:lstStyle>
            <a:lvl1pPr>
              <a:defRPr/>
            </a:lvl1pPr>
          </a:lstStyle>
          <a:p>
            <a:pPr>
              <a:defRPr/>
            </a:pPr>
            <a:endParaRPr lang="en-US" altLang="zh-TW"/>
          </a:p>
        </p:txBody>
      </p:sp>
      <p:sp>
        <p:nvSpPr>
          <p:cNvPr id="5" name="Rectangle 6"/>
          <p:cNvSpPr>
            <a:spLocks noGrp="1" noChangeArrowheads="1"/>
          </p:cNvSpPr>
          <p:nvPr>
            <p:ph type="sldNum" sz="quarter" idx="12"/>
          </p:nvPr>
        </p:nvSpPr>
        <p:spPr/>
        <p:txBody>
          <a:bodyPr/>
          <a:lstStyle>
            <a:lvl1pPr>
              <a:defRPr/>
            </a:lvl1pPr>
          </a:lstStyle>
          <a:p>
            <a:pPr>
              <a:defRPr/>
            </a:pPr>
            <a:fld id="{AE9E0AAD-7957-4869-A86B-0CCEC5320B26}" type="slidenum">
              <a:rPr lang="zh-TW" altLang="en-US"/>
              <a:pPr>
                <a:defRPr/>
              </a:pPr>
              <a:t>‹#›</a:t>
            </a:fld>
            <a:endParaRPr lang="en-US" altLang="zh-TW"/>
          </a:p>
        </p:txBody>
      </p:sp>
    </p:spTree>
    <p:extLst>
      <p:ext uri="{BB962C8B-B14F-4D97-AF65-F5344CB8AC3E}">
        <p14:creationId xmlns:p14="http://schemas.microsoft.com/office/powerpoint/2010/main" val="6270042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AF24D824-D3B1-462D-8DD5-006F6D887870}" type="datetime1">
              <a:rPr lang="zh-TW" altLang="en-US"/>
              <a:pPr>
                <a:defRPr/>
              </a:pPr>
              <a:t>2020/12/3</a:t>
            </a:fld>
            <a:endParaRPr lang="en-US" altLang="zh-TW"/>
          </a:p>
        </p:txBody>
      </p:sp>
      <p:sp>
        <p:nvSpPr>
          <p:cNvPr id="3" name="Rectangle 5"/>
          <p:cNvSpPr>
            <a:spLocks noGrp="1" noChangeArrowheads="1"/>
          </p:cNvSpPr>
          <p:nvPr>
            <p:ph type="ftr" sz="quarter" idx="11"/>
          </p:nvPr>
        </p:nvSpPr>
        <p:spPr/>
        <p:txBody>
          <a:bodyPr/>
          <a:lstStyle>
            <a:lvl1pPr>
              <a:defRPr/>
            </a:lvl1pPr>
          </a:lstStyle>
          <a:p>
            <a:pPr>
              <a:defRPr/>
            </a:pPr>
            <a:endParaRPr lang="en-US" altLang="zh-TW"/>
          </a:p>
        </p:txBody>
      </p:sp>
      <p:sp>
        <p:nvSpPr>
          <p:cNvPr id="4" name="Rectangle 6"/>
          <p:cNvSpPr>
            <a:spLocks noGrp="1" noChangeArrowheads="1"/>
          </p:cNvSpPr>
          <p:nvPr>
            <p:ph type="sldNum" sz="quarter" idx="12"/>
          </p:nvPr>
        </p:nvSpPr>
        <p:spPr/>
        <p:txBody>
          <a:bodyPr/>
          <a:lstStyle>
            <a:lvl1pPr>
              <a:defRPr/>
            </a:lvl1pPr>
          </a:lstStyle>
          <a:p>
            <a:pPr>
              <a:defRPr/>
            </a:pPr>
            <a:fld id="{19E05526-9DD5-4B9B-B93C-83C7C3C9A349}" type="slidenum">
              <a:rPr lang="zh-TW" altLang="en-US"/>
              <a:pPr>
                <a:defRPr/>
              </a:pPr>
              <a:t>‹#›</a:t>
            </a:fld>
            <a:endParaRPr lang="en-US" altLang="zh-TW"/>
          </a:p>
        </p:txBody>
      </p:sp>
    </p:spTree>
    <p:extLst>
      <p:ext uri="{BB962C8B-B14F-4D97-AF65-F5344CB8AC3E}">
        <p14:creationId xmlns:p14="http://schemas.microsoft.com/office/powerpoint/2010/main" val="25485945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457200" y="273050"/>
            <a:ext cx="3008313" cy="1162050"/>
          </a:xfrm>
        </p:spPr>
        <p:txBody>
          <a:bodyPr anchor="b"/>
          <a:lstStyle>
            <a:lvl1pPr algn="l">
              <a:defRPr sz="2000" b="1"/>
            </a:lvl1pPr>
          </a:lstStyle>
          <a:p>
            <a:r>
              <a:rPr lang="zh-TW" altLang="en-US" smtClean="0"/>
              <a:t>按一下以編輯母片標題樣式</a:t>
            </a:r>
            <a:endParaRPr lang="zh-TW" altLang="en-US"/>
          </a:p>
        </p:txBody>
      </p:sp>
      <p:sp>
        <p:nvSpPr>
          <p:cNvPr id="3" name="內容版面配置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TW" altLang="en-US" smtClean="0"/>
              <a:t>按一下以編輯母片文字樣式</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endParaRPr lang="zh-TW" altLang="en-US"/>
          </a:p>
        </p:txBody>
      </p:sp>
      <p:sp>
        <p:nvSpPr>
          <p:cNvPr id="4" name="文字版面配置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0A491AEF-1ACE-40DC-A9E6-886B54F550A8}" type="datetime1">
              <a:rPr lang="zh-TW" altLang="en-US"/>
              <a:pPr>
                <a:defRPr/>
              </a:pPr>
              <a:t>2020/12/3</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BC574996-8A35-4B20-B675-3D6F6D123759}" type="slidenum">
              <a:rPr lang="zh-TW" altLang="en-US"/>
              <a:pPr>
                <a:defRPr/>
              </a:pPr>
              <a:t>‹#›</a:t>
            </a:fld>
            <a:endParaRPr lang="en-US" altLang="zh-TW"/>
          </a:p>
        </p:txBody>
      </p:sp>
    </p:spTree>
    <p:extLst>
      <p:ext uri="{BB962C8B-B14F-4D97-AF65-F5344CB8AC3E}">
        <p14:creationId xmlns:p14="http://schemas.microsoft.com/office/powerpoint/2010/main" val="30328800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含標題的圖片">
    <p:spTree>
      <p:nvGrpSpPr>
        <p:cNvPr id="1" name=""/>
        <p:cNvGrpSpPr/>
        <p:nvPr/>
      </p:nvGrpSpPr>
      <p:grpSpPr>
        <a:xfrm>
          <a:off x="0" y="0"/>
          <a:ext cx="0" cy="0"/>
          <a:chOff x="0" y="0"/>
          <a:chExt cx="0" cy="0"/>
        </a:xfrm>
      </p:grpSpPr>
      <p:sp>
        <p:nvSpPr>
          <p:cNvPr id="2" name="標題 1"/>
          <p:cNvSpPr>
            <a:spLocks noGrp="1"/>
          </p:cNvSpPr>
          <p:nvPr>
            <p:ph type="title"/>
          </p:nvPr>
        </p:nvSpPr>
        <p:spPr>
          <a:xfrm>
            <a:off x="1792288" y="4800600"/>
            <a:ext cx="5486400" cy="566738"/>
          </a:xfrm>
        </p:spPr>
        <p:txBody>
          <a:bodyPr anchor="b"/>
          <a:lstStyle>
            <a:lvl1pPr algn="l">
              <a:defRPr sz="2000" b="1"/>
            </a:lvl1pPr>
          </a:lstStyle>
          <a:p>
            <a:r>
              <a:rPr lang="zh-TW" altLang="en-US" smtClean="0"/>
              <a:t>按一下以編輯母片標題樣式</a:t>
            </a:r>
            <a:endParaRPr lang="zh-TW" altLang="en-US"/>
          </a:p>
        </p:txBody>
      </p:sp>
      <p:sp>
        <p:nvSpPr>
          <p:cNvPr id="3" name="圖片版面配置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TW" altLang="en-US" noProof="0" smtClean="0"/>
          </a:p>
        </p:txBody>
      </p:sp>
      <p:sp>
        <p:nvSpPr>
          <p:cNvPr id="4" name="文字版面配置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TW" altLang="en-US" smtClean="0"/>
              <a:t>按一下以編輯母片文字樣式</a:t>
            </a:r>
          </a:p>
        </p:txBody>
      </p:sp>
      <p:sp>
        <p:nvSpPr>
          <p:cNvPr id="5" name="Rectangle 4"/>
          <p:cNvSpPr>
            <a:spLocks noGrp="1" noChangeArrowheads="1"/>
          </p:cNvSpPr>
          <p:nvPr>
            <p:ph type="dt" sz="half" idx="10"/>
          </p:nvPr>
        </p:nvSpPr>
        <p:spPr>
          <a:xfrm>
            <a:off x="457200" y="6245225"/>
            <a:ext cx="2133600" cy="476250"/>
          </a:xfrm>
          <a:prstGeom prst="rect">
            <a:avLst/>
          </a:prstGeom>
        </p:spPr>
        <p:txBody>
          <a:bodyPr/>
          <a:lstStyle>
            <a:lvl1pPr eaLnBrk="1" hangingPunct="1">
              <a:defRPr>
                <a:latin typeface="Arial" charset="0"/>
                <a:ea typeface="新細明體" charset="-120"/>
              </a:defRPr>
            </a:lvl1pPr>
          </a:lstStyle>
          <a:p>
            <a:pPr>
              <a:defRPr/>
            </a:pPr>
            <a:fld id="{5B01D45F-10E9-4CE2-8B1A-125D1723FEB0}" type="datetime1">
              <a:rPr lang="zh-TW" altLang="en-US"/>
              <a:pPr>
                <a:defRPr/>
              </a:pPr>
              <a:t>2020/12/3</a:t>
            </a:fld>
            <a:endParaRPr lang="en-US" altLang="zh-TW"/>
          </a:p>
        </p:txBody>
      </p:sp>
      <p:sp>
        <p:nvSpPr>
          <p:cNvPr id="6" name="Rectangle 5"/>
          <p:cNvSpPr>
            <a:spLocks noGrp="1" noChangeArrowheads="1"/>
          </p:cNvSpPr>
          <p:nvPr>
            <p:ph type="ftr" sz="quarter" idx="11"/>
          </p:nvPr>
        </p:nvSpPr>
        <p:spPr/>
        <p:txBody>
          <a:bodyPr/>
          <a:lstStyle>
            <a:lvl1pPr>
              <a:defRPr/>
            </a:lvl1pPr>
          </a:lstStyle>
          <a:p>
            <a:pPr>
              <a:defRPr/>
            </a:pPr>
            <a:endParaRPr lang="en-US" altLang="zh-TW"/>
          </a:p>
        </p:txBody>
      </p:sp>
      <p:sp>
        <p:nvSpPr>
          <p:cNvPr id="7" name="Rectangle 6"/>
          <p:cNvSpPr>
            <a:spLocks noGrp="1" noChangeArrowheads="1"/>
          </p:cNvSpPr>
          <p:nvPr>
            <p:ph type="sldNum" sz="quarter" idx="12"/>
          </p:nvPr>
        </p:nvSpPr>
        <p:spPr/>
        <p:txBody>
          <a:bodyPr/>
          <a:lstStyle>
            <a:lvl1pPr>
              <a:defRPr/>
            </a:lvl1pPr>
          </a:lstStyle>
          <a:p>
            <a:pPr>
              <a:defRPr/>
            </a:pPr>
            <a:fld id="{2B43073C-12CA-4BF2-8A84-437CE0D7761D}" type="slidenum">
              <a:rPr lang="zh-TW" altLang="en-US"/>
              <a:pPr>
                <a:defRPr/>
              </a:pPr>
              <a:t>‹#›</a:t>
            </a:fld>
            <a:endParaRPr lang="en-US" altLang="zh-TW"/>
          </a:p>
        </p:txBody>
      </p:sp>
    </p:spTree>
    <p:extLst>
      <p:ext uri="{BB962C8B-B14F-4D97-AF65-F5344CB8AC3E}">
        <p14:creationId xmlns:p14="http://schemas.microsoft.com/office/powerpoint/2010/main" val="316179226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13"/>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0" y="5534025"/>
            <a:ext cx="9144000"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260350"/>
            <a:ext cx="8229600" cy="633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zh-TW" altLang="en-US" smtClean="0"/>
              <a:t>按一下以編輯母片標題樣式</a:t>
            </a:r>
          </a:p>
        </p:txBody>
      </p:sp>
      <p:sp>
        <p:nvSpPr>
          <p:cNvPr id="1028" name="Rectangle 3"/>
          <p:cNvSpPr>
            <a:spLocks noGrp="1" noChangeArrowheads="1"/>
          </p:cNvSpPr>
          <p:nvPr>
            <p:ph type="body" idx="1"/>
          </p:nvPr>
        </p:nvSpPr>
        <p:spPr bwMode="auto">
          <a:xfrm>
            <a:off x="457200" y="1125538"/>
            <a:ext cx="8229600" cy="5000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zh-TW" altLang="en-US" smtClean="0"/>
              <a:t>按一下以編輯母片</a:t>
            </a:r>
          </a:p>
          <a:p>
            <a:pPr lvl="1"/>
            <a:r>
              <a:rPr lang="zh-TW" altLang="en-US" smtClean="0"/>
              <a:t>第二層</a:t>
            </a:r>
          </a:p>
          <a:p>
            <a:pPr lvl="2"/>
            <a:r>
              <a:rPr lang="zh-TW" altLang="en-US" smtClean="0"/>
              <a:t>第三層</a:t>
            </a:r>
          </a:p>
          <a:p>
            <a:pPr lvl="3"/>
            <a:r>
              <a:rPr lang="zh-TW" altLang="en-US" smtClean="0"/>
              <a:t>第四層</a:t>
            </a:r>
          </a:p>
          <a:p>
            <a:pPr lvl="4"/>
            <a:r>
              <a:rPr lang="zh-TW" altLang="en-US" smtClean="0"/>
              <a:t>第五層</a:t>
            </a:r>
          </a:p>
        </p:txBody>
      </p:sp>
      <p:sp>
        <p:nvSpPr>
          <p:cNvPr id="25605"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0" hangingPunct="0">
              <a:defRPr sz="1400">
                <a:latin typeface="Arial" charset="0"/>
                <a:ea typeface="新細明體" charset="-120"/>
              </a:defRPr>
            </a:lvl1pPr>
          </a:lstStyle>
          <a:p>
            <a:pPr>
              <a:defRPr/>
            </a:pPr>
            <a:endParaRPr lang="en-US" altLang="zh-TW"/>
          </a:p>
        </p:txBody>
      </p:sp>
      <p:sp>
        <p:nvSpPr>
          <p:cNvPr id="25606"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defRPr sz="1400"/>
            </a:lvl1pPr>
          </a:lstStyle>
          <a:p>
            <a:pPr>
              <a:defRPr/>
            </a:pPr>
            <a:fld id="{871E52AF-6CE5-43F1-9990-4F54EDBB43CF}" type="slidenum">
              <a:rPr lang="zh-TW" altLang="en-US"/>
              <a:pPr>
                <a:defRPr/>
              </a:pPr>
              <a:t>‹#›</a:t>
            </a:fld>
            <a:endParaRPr lang="en-US" altLang="zh-TW"/>
          </a:p>
        </p:txBody>
      </p:sp>
      <p:sp>
        <p:nvSpPr>
          <p:cNvPr id="12" name="矩形 11"/>
          <p:cNvSpPr/>
          <p:nvPr/>
        </p:nvSpPr>
        <p:spPr>
          <a:xfrm>
            <a:off x="9525" y="963613"/>
            <a:ext cx="7993063" cy="36512"/>
          </a:xfrm>
          <a:prstGeom prst="rect">
            <a:avLst/>
          </a:prstGeom>
          <a:gradFill flip="none" rotWithShape="1">
            <a:gsLst>
              <a:gs pos="0">
                <a:srgbClr val="67A9D7">
                  <a:tint val="66000"/>
                  <a:satMod val="160000"/>
                </a:srgbClr>
              </a:gs>
              <a:gs pos="50000">
                <a:srgbClr val="67A9D7">
                  <a:tint val="44500"/>
                  <a:satMod val="160000"/>
                </a:srgbClr>
              </a:gs>
              <a:gs pos="100000">
                <a:srgbClr val="67A9D7">
                  <a:tint val="23500"/>
                  <a:satMod val="160000"/>
                </a:srgbClr>
              </a:gs>
            </a:gsLst>
            <a:lin ang="189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dirty="0"/>
          </a:p>
        </p:txBody>
      </p:sp>
      <p:pic>
        <p:nvPicPr>
          <p:cNvPr id="1032" name="圖片 9" descr="聯合會logo.jpg"/>
          <p:cNvPicPr>
            <a:picLocks noChangeAspect="1"/>
          </p:cNvPicPr>
          <p:nvPr/>
        </p:nvPicPr>
        <p:blipFill>
          <a:blip r:embed="rId14">
            <a:clrChange>
              <a:clrFrom>
                <a:srgbClr val="FDFDFD"/>
              </a:clrFrom>
              <a:clrTo>
                <a:srgbClr val="FDFDFD">
                  <a:alpha val="0"/>
                </a:srgbClr>
              </a:clrTo>
            </a:clrChange>
            <a:extLst>
              <a:ext uri="{28A0092B-C50C-407E-A947-70E740481C1C}">
                <a14:useLocalDpi xmlns:a14="http://schemas.microsoft.com/office/drawing/2010/main" val="0"/>
              </a:ext>
            </a:extLst>
          </a:blip>
          <a:srcRect/>
          <a:stretch>
            <a:fillRect/>
          </a:stretch>
        </p:blipFill>
        <p:spPr bwMode="auto">
          <a:xfrm>
            <a:off x="250825" y="6237288"/>
            <a:ext cx="2592388" cy="473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148" r:id="rId1"/>
    <p:sldLayoutId id="2147485149" r:id="rId2"/>
    <p:sldLayoutId id="2147485150" r:id="rId3"/>
    <p:sldLayoutId id="2147485151" r:id="rId4"/>
    <p:sldLayoutId id="2147485152" r:id="rId5"/>
    <p:sldLayoutId id="2147485153" r:id="rId6"/>
    <p:sldLayoutId id="2147485154" r:id="rId7"/>
    <p:sldLayoutId id="2147485155" r:id="rId8"/>
    <p:sldLayoutId id="2147485156" r:id="rId9"/>
    <p:sldLayoutId id="2147485157" r:id="rId10"/>
    <p:sldLayoutId id="2147485158" r:id="rId11"/>
  </p:sldLayoutIdLst>
  <p:hf hdr="0" ftr="0" dt="0"/>
  <p:txStyles>
    <p:title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s://www.jctv.ntut.edu.tw/star/"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4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17.png"/></Relationships>
</file>

<file path=ppt/slides/_rels/slide4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0.png"/></Relationships>
</file>

<file path=ppt/slides/_rels/slide4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3.png"/></Relationships>
</file>

<file path=ppt/slides/_rels/slide4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image" Target="../media/image24.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26.jpeg"/></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標題 1"/>
          <p:cNvSpPr>
            <a:spLocks noGrp="1"/>
          </p:cNvSpPr>
          <p:nvPr>
            <p:ph type="ctrTitle"/>
          </p:nvPr>
        </p:nvSpPr>
        <p:spPr>
          <a:xfrm>
            <a:off x="250825" y="404813"/>
            <a:ext cx="8642350" cy="2571750"/>
          </a:xfrm>
        </p:spPr>
        <p:txBody>
          <a:bodyPr/>
          <a:lstStyle/>
          <a:p>
            <a:pPr algn="ctr" eaLnBrk="1" hangingPunct="1"/>
            <a:r>
              <a:rPr lang="en-US" altLang="zh-TW"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4400" b="1" dirty="0" smtClean="0">
                <a:solidFill>
                  <a:srgbClr val="000000"/>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科技校院繁星計畫</a:t>
            </a:r>
            <a: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
            </a:r>
            <a:br>
              <a:rPr lang="en-US" altLang="zh-TW"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br>
            <a:r>
              <a:rPr lang="zh-TW" altLang="en-US" sz="4400" b="1" dirty="0" smtClean="0">
                <a:solidFill>
                  <a:srgbClr val="000000"/>
                </a:solidFill>
                <a:latin typeface="標楷體" panose="03000509000000000000" pitchFamily="65" charset="-120"/>
                <a:ea typeface="標楷體" panose="03000509000000000000" pitchFamily="65" charset="-120"/>
                <a:cs typeface="Times New Roman" panose="02020603050405020304" pitchFamily="18" charset="0"/>
              </a:rPr>
              <a:t>聯合推薦甄選入學招生</a:t>
            </a:r>
          </a:p>
        </p:txBody>
      </p:sp>
      <p:sp>
        <p:nvSpPr>
          <p:cNvPr id="14339" name="副標題 2"/>
          <p:cNvSpPr>
            <a:spLocks noGrp="1"/>
          </p:cNvSpPr>
          <p:nvPr>
            <p:ph type="subTitle" idx="1"/>
          </p:nvPr>
        </p:nvSpPr>
        <p:spPr>
          <a:xfrm>
            <a:off x="1258888" y="5618163"/>
            <a:ext cx="6408737" cy="503237"/>
          </a:xfrm>
        </p:spPr>
        <p:txBody>
          <a:bodyPr/>
          <a:lstStyle/>
          <a:p>
            <a:pPr marL="26988" eaLnBrk="1" hangingPunct="1"/>
            <a:r>
              <a:rPr lang="zh-TW" altLang="en-US" sz="2800" b="1" smtClean="0">
                <a:solidFill>
                  <a:srgbClr val="000000"/>
                </a:solidFill>
                <a:latin typeface="標楷體" panose="03000509000000000000" pitchFamily="65" charset="-120"/>
                <a:ea typeface="標楷體" panose="03000509000000000000" pitchFamily="65" charset="-120"/>
              </a:rPr>
              <a:t>主辦單位：技</a:t>
            </a:r>
            <a:r>
              <a:rPr lang="zh-TW" altLang="en-US" sz="2800" b="1" dirty="0" smtClean="0">
                <a:solidFill>
                  <a:srgbClr val="000000"/>
                </a:solidFill>
                <a:latin typeface="標楷體" panose="03000509000000000000" pitchFamily="65" charset="-120"/>
                <a:ea typeface="標楷體" panose="03000509000000000000" pitchFamily="65" charset="-120"/>
              </a:rPr>
              <a:t>專校院招生委員會聯合會</a:t>
            </a:r>
            <a:endParaRPr lang="en-US" altLang="zh-TW" sz="2800" b="1" dirty="0" smtClean="0">
              <a:solidFill>
                <a:srgbClr val="000000"/>
              </a:solidFill>
              <a:latin typeface="標楷體" panose="03000509000000000000" pitchFamily="65" charset="-120"/>
              <a:ea typeface="標楷體" panose="03000509000000000000" pitchFamily="65" charset="-120"/>
            </a:endParaRPr>
          </a:p>
        </p:txBody>
      </p:sp>
      <p:sp>
        <p:nvSpPr>
          <p:cNvPr id="14340" name="投影片編號版面配置區 5"/>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5F750A9-6B1F-46B3-AD27-D359AF7534C5}" type="slidenum">
              <a:rPr lang="en-US" altLang="zh-TW" sz="1400" smtClean="0"/>
              <a:pPr>
                <a:spcBef>
                  <a:spcPct val="0"/>
                </a:spcBef>
                <a:buFontTx/>
                <a:buNone/>
              </a:pPr>
              <a:t>1</a:t>
            </a:fld>
            <a:endParaRPr lang="en-US" altLang="zh-TW" sz="1400" smtClean="0"/>
          </a:p>
        </p:txBody>
      </p:sp>
      <p:sp>
        <p:nvSpPr>
          <p:cNvPr id="14341" name="文字方塊 1"/>
          <p:cNvSpPr txBox="1">
            <a:spLocks noChangeArrowheads="1"/>
          </p:cNvSpPr>
          <p:nvPr/>
        </p:nvSpPr>
        <p:spPr bwMode="auto">
          <a:xfrm>
            <a:off x="1763713" y="2565400"/>
            <a:ext cx="5437187" cy="922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5400" b="1" dirty="0">
                <a:solidFill>
                  <a:srgbClr val="FF0000"/>
                </a:solidFill>
                <a:latin typeface="標楷體" panose="03000509000000000000" pitchFamily="65" charset="-120"/>
                <a:ea typeface="標楷體" panose="03000509000000000000" pitchFamily="65" charset="-120"/>
              </a:rPr>
              <a:t>試務宣導說明會</a:t>
            </a:r>
          </a:p>
        </p:txBody>
      </p:sp>
      <p:pic>
        <p:nvPicPr>
          <p:cNvPr id="14342" name="圖片 2"/>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6346825" y="3113088"/>
            <a:ext cx="2919413" cy="304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3" name="文字方塊 6"/>
          <p:cNvSpPr txBox="1">
            <a:spLocks noChangeArrowheads="1"/>
          </p:cNvSpPr>
          <p:nvPr/>
        </p:nvSpPr>
        <p:spPr bwMode="auto">
          <a:xfrm>
            <a:off x="1476375" y="4335463"/>
            <a:ext cx="5688013" cy="5238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6988">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年 </a:t>
            </a:r>
            <a:r>
              <a:rPr lang="en-US" altLang="zh-TW"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8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 月</a:t>
            </a:r>
            <a:endParaRPr lang="zh-TW" altLang="en-US" sz="28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標題 1"/>
          <p:cNvSpPr>
            <a:spLocks noGrp="1"/>
          </p:cNvSpPr>
          <p:nvPr>
            <p:ph type="title"/>
          </p:nvPr>
        </p:nvSpPr>
        <p:spPr>
          <a:xfrm>
            <a:off x="0" y="135907"/>
            <a:ext cx="82296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a:t>
            </a:r>
            <a:endParaRPr lang="zh-TW" altLang="en-US" sz="44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10</a:t>
            </a:fld>
            <a:endParaRPr lang="en-US" altLang="zh-TW"/>
          </a:p>
        </p:txBody>
      </p:sp>
      <p:sp>
        <p:nvSpPr>
          <p:cNvPr id="10" name="圓角矩形 9"/>
          <p:cNvSpPr/>
          <p:nvPr/>
        </p:nvSpPr>
        <p:spPr bwMode="auto">
          <a:xfrm>
            <a:off x="899592" y="1196752"/>
            <a:ext cx="4464496" cy="576064"/>
          </a:xfrm>
          <a:prstGeom prst="roundRect">
            <a:avLst/>
          </a:prstGeom>
          <a:noFill/>
          <a:ln>
            <a:noFill/>
          </a:ln>
          <a:extLst/>
        </p:spPr>
        <p:txBody>
          <a:bodyPr rtlCol="0" anchor="ctr"/>
          <a:lstStyle/>
          <a:p>
            <a:pPr algn="ctr"/>
            <a:endParaRPr lang="zh-TW" altLang="en-US">
              <a:noFill/>
            </a:endParaRPr>
          </a:p>
        </p:txBody>
      </p:sp>
      <p:sp>
        <p:nvSpPr>
          <p:cNvPr id="11" name="圓角矩形 10"/>
          <p:cNvSpPr/>
          <p:nvPr/>
        </p:nvSpPr>
        <p:spPr bwMode="auto">
          <a:xfrm>
            <a:off x="467544" y="1340768"/>
            <a:ext cx="3384376" cy="792088"/>
          </a:xfrm>
          <a:prstGeom prst="roundRect">
            <a:avLst/>
          </a:prstGeom>
          <a:noFill/>
          <a:ln>
            <a:solidFill>
              <a:schemeClr val="lt1">
                <a:hueOff val="0"/>
                <a:satOff val="0"/>
                <a:lumOff val="0"/>
              </a:schemeClr>
            </a:solidFill>
          </a:ln>
          <a:extLst/>
        </p:spPr>
        <p:txBody>
          <a:bodyPr rtlCol="0" anchor="ctr"/>
          <a:lstStyle/>
          <a:p>
            <a:pPr algn="ctr"/>
            <a:endParaRPr lang="zh-TW" altLang="en-US">
              <a:noFill/>
            </a:endParaRPr>
          </a:p>
        </p:txBody>
      </p:sp>
      <p:sp>
        <p:nvSpPr>
          <p:cNvPr id="21" name="向下箭號圖說文字 20"/>
          <p:cNvSpPr/>
          <p:nvPr/>
        </p:nvSpPr>
        <p:spPr bwMode="auto">
          <a:xfrm>
            <a:off x="1332160" y="1028334"/>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上傳登錄相關資料</a:t>
            </a:r>
          </a:p>
        </p:txBody>
      </p:sp>
      <p:sp>
        <p:nvSpPr>
          <p:cNvPr id="22" name="向下箭號圖說文字 21"/>
          <p:cNvSpPr/>
          <p:nvPr/>
        </p:nvSpPr>
        <p:spPr bwMode="auto">
          <a:xfrm>
            <a:off x="1331640" y="1808904"/>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網路報名</a:t>
            </a:r>
          </a:p>
        </p:txBody>
      </p:sp>
      <p:sp>
        <p:nvSpPr>
          <p:cNvPr id="23" name="向下箭號圖說文字 22"/>
          <p:cNvSpPr/>
          <p:nvPr/>
        </p:nvSpPr>
        <p:spPr bwMode="auto">
          <a:xfrm>
            <a:off x="1332160" y="2600992"/>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郵寄報名相關表件</a:t>
            </a:r>
          </a:p>
        </p:txBody>
      </p:sp>
      <p:sp>
        <p:nvSpPr>
          <p:cNvPr id="24" name="向下箭號圖說文字 23"/>
          <p:cNvSpPr/>
          <p:nvPr/>
        </p:nvSpPr>
        <p:spPr bwMode="auto">
          <a:xfrm>
            <a:off x="1332160" y="3393080"/>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公告報名資格及比序成績審查結果</a:t>
            </a:r>
          </a:p>
        </p:txBody>
      </p:sp>
      <p:sp>
        <p:nvSpPr>
          <p:cNvPr id="25" name="向下箭號圖說文字 24"/>
          <p:cNvSpPr/>
          <p:nvPr/>
        </p:nvSpPr>
        <p:spPr bwMode="auto">
          <a:xfrm>
            <a:off x="1332160" y="4185144"/>
            <a:ext cx="4680000" cy="756000"/>
          </a:xfrm>
          <a:prstGeom prst="downArrowCallou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網路排名查詢</a:t>
            </a:r>
          </a:p>
        </p:txBody>
      </p:sp>
      <p:sp>
        <p:nvSpPr>
          <p:cNvPr id="26" name="向下箭號圖說文字 25"/>
          <p:cNvSpPr/>
          <p:nvPr/>
        </p:nvSpPr>
        <p:spPr bwMode="auto">
          <a:xfrm>
            <a:off x="1332160" y="4977256"/>
            <a:ext cx="4680000" cy="756000"/>
          </a:xfrm>
          <a:prstGeom prst="downArrowCallout">
            <a:avLst/>
          </a:prstGeom>
          <a:solidFill>
            <a:schemeClr val="accent5"/>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zh-TW" altLang="en-US" sz="2200" b="1" dirty="0">
                <a:solidFill>
                  <a:schemeClr val="tx1"/>
                </a:solidFill>
                <a:latin typeface="標楷體" pitchFamily="65" charset="-120"/>
                <a:ea typeface="標楷體" pitchFamily="65" charset="-120"/>
                <a:cs typeface="Times New Roman" pitchFamily="18" charset="0"/>
              </a:rPr>
              <a:t>網路登記就讀志願序</a:t>
            </a:r>
          </a:p>
        </p:txBody>
      </p:sp>
      <p:sp>
        <p:nvSpPr>
          <p:cNvPr id="29" name="矩形 28"/>
          <p:cNvSpPr/>
          <p:nvPr/>
        </p:nvSpPr>
        <p:spPr bwMode="auto">
          <a:xfrm>
            <a:off x="1332160" y="5769320"/>
            <a:ext cx="4680000" cy="540000"/>
          </a:xfrm>
          <a:prstGeom prst="rect">
            <a:avLst/>
          </a:prstGeom>
          <a:solidFill>
            <a:schemeClr val="accent5">
              <a:lumMod val="75000"/>
            </a:schemeClr>
          </a:solidFill>
          <a:ln>
            <a:solidFill>
              <a:schemeClr val="accent5">
                <a:lumMod val="50000"/>
              </a:schemeClr>
            </a:solidFill>
            <a:headEnd/>
            <a:tailEnd/>
          </a:ln>
          <a:scene3d>
            <a:camera prst="orthographicFront"/>
            <a:lightRig rig="threePt" dir="t"/>
          </a:scene3d>
          <a:sp3d>
            <a:bevelT w="165100" prst="coolSlant"/>
          </a:sp3d>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lang="zh-TW" altLang="en-US" sz="2200" b="1" dirty="0">
                <a:solidFill>
                  <a:schemeClr val="tx1"/>
                </a:solidFill>
                <a:latin typeface="標楷體" pitchFamily="65" charset="-120"/>
                <a:ea typeface="標楷體" pitchFamily="65" charset="-120"/>
                <a:cs typeface="Times New Roman" pitchFamily="18" charset="0"/>
              </a:rPr>
              <a:t>分發結果公告</a:t>
            </a:r>
          </a:p>
        </p:txBody>
      </p:sp>
      <p:sp>
        <p:nvSpPr>
          <p:cNvPr id="32" name="文字方塊 31"/>
          <p:cNvSpPr txBox="1"/>
          <p:nvPr/>
        </p:nvSpPr>
        <p:spPr>
          <a:xfrm>
            <a:off x="6084168" y="1102693"/>
            <a:ext cx="172819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33" name="文字方塊 32"/>
          <p:cNvSpPr txBox="1"/>
          <p:nvPr/>
        </p:nvSpPr>
        <p:spPr>
          <a:xfrm>
            <a:off x="6084168" y="1866474"/>
            <a:ext cx="280831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 </a:t>
            </a:r>
            <a:r>
              <a:rPr lang="zh-TW" altLang="en-US" b="1" dirty="0" smtClean="0">
                <a:latin typeface="微軟正黑體" panose="020B0604030504040204" pitchFamily="34" charset="-120"/>
                <a:ea typeface="微軟正黑體" panose="020B0604030504040204" pitchFamily="34" charset="-120"/>
              </a:rPr>
              <a:t>與  </a:t>
            </a:r>
            <a:r>
              <a:rPr lang="zh-TW" altLang="en-US" b="1" dirty="0" smtClean="0">
                <a:solidFill>
                  <a:srgbClr val="006600"/>
                </a:solidFill>
                <a:latin typeface="微軟正黑體" panose="020B0604030504040204" pitchFamily="34" charset="-120"/>
                <a:ea typeface="微軟正黑體" panose="020B0604030504040204" pitchFamily="34" charset="-120"/>
              </a:rPr>
              <a:t>被推薦考生</a:t>
            </a:r>
            <a:endParaRPr lang="zh-TW" altLang="en-US" b="1" dirty="0">
              <a:solidFill>
                <a:srgbClr val="006600"/>
              </a:solidFill>
              <a:latin typeface="微軟正黑體" panose="020B0604030504040204" pitchFamily="34" charset="-120"/>
              <a:ea typeface="微軟正黑體" panose="020B0604030504040204" pitchFamily="34" charset="-120"/>
            </a:endParaRPr>
          </a:p>
        </p:txBody>
      </p:sp>
      <p:sp>
        <p:nvSpPr>
          <p:cNvPr id="34" name="文字方塊 33"/>
          <p:cNvSpPr txBox="1"/>
          <p:nvPr/>
        </p:nvSpPr>
        <p:spPr>
          <a:xfrm>
            <a:off x="6084168" y="2655372"/>
            <a:ext cx="1728192" cy="369332"/>
          </a:xfrm>
          <a:prstGeom prst="rect">
            <a:avLst/>
          </a:prstGeom>
          <a:noFill/>
        </p:spPr>
        <p:txBody>
          <a:bodyPr wrap="square" rtlCol="0">
            <a:spAutoFit/>
          </a:bodyPr>
          <a:lstStyle/>
          <a:p>
            <a:r>
              <a:rPr lang="zh-TW" altLang="en-US" b="1" dirty="0" smtClean="0">
                <a:solidFill>
                  <a:srgbClr val="0000CC"/>
                </a:solidFill>
                <a:latin typeface="微軟正黑體" panose="020B0604030504040204" pitchFamily="34" charset="-120"/>
                <a:ea typeface="微軟正黑體" panose="020B0604030504040204" pitchFamily="34" charset="-120"/>
              </a:rPr>
              <a:t>高職學校</a:t>
            </a:r>
            <a:endParaRPr lang="zh-TW" altLang="en-US" b="1" dirty="0">
              <a:solidFill>
                <a:srgbClr val="0000CC"/>
              </a:solidFill>
              <a:latin typeface="微軟正黑體" panose="020B0604030504040204" pitchFamily="34" charset="-120"/>
              <a:ea typeface="微軟正黑體" panose="020B0604030504040204" pitchFamily="34" charset="-120"/>
            </a:endParaRPr>
          </a:p>
        </p:txBody>
      </p:sp>
      <p:sp>
        <p:nvSpPr>
          <p:cNvPr id="35" name="文字方塊 34"/>
          <p:cNvSpPr txBox="1"/>
          <p:nvPr/>
        </p:nvSpPr>
        <p:spPr>
          <a:xfrm>
            <a:off x="6084168" y="5065761"/>
            <a:ext cx="1728192" cy="369332"/>
          </a:xfrm>
          <a:prstGeom prst="rect">
            <a:avLst/>
          </a:prstGeom>
          <a:noFill/>
        </p:spPr>
        <p:txBody>
          <a:bodyPr wrap="square" rtlCol="0">
            <a:spAutoFit/>
          </a:bodyPr>
          <a:lstStyle/>
          <a:p>
            <a:r>
              <a:rPr lang="zh-TW" altLang="en-US" b="1" dirty="0">
                <a:solidFill>
                  <a:srgbClr val="006600"/>
                </a:solidFill>
                <a:latin typeface="微軟正黑體" panose="020B0604030504040204" pitchFamily="34" charset="-120"/>
                <a:ea typeface="微軟正黑體" panose="020B0604030504040204" pitchFamily="34" charset="-120"/>
              </a:rPr>
              <a:t>被推薦考生</a:t>
            </a:r>
          </a:p>
        </p:txBody>
      </p:sp>
    </p:spTree>
    <p:extLst>
      <p:ext uri="{BB962C8B-B14F-4D97-AF65-F5344CB8AC3E}">
        <p14:creationId xmlns:p14="http://schemas.microsoft.com/office/powerpoint/2010/main" val="64445318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標題 1"/>
          <p:cNvSpPr>
            <a:spLocks noGrp="1"/>
          </p:cNvSpPr>
          <p:nvPr>
            <p:ph type="title"/>
          </p:nvPr>
        </p:nvSpPr>
        <p:spPr>
          <a:xfrm>
            <a:off x="0" y="184150"/>
            <a:ext cx="8316416"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陸、重要注意事項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3555" name="內容版面配置區 2"/>
          <p:cNvSpPr>
            <a:spLocks noGrp="1"/>
          </p:cNvSpPr>
          <p:nvPr>
            <p:ph idx="1"/>
          </p:nvPr>
        </p:nvSpPr>
        <p:spPr>
          <a:xfrm>
            <a:off x="131763" y="1133475"/>
            <a:ext cx="8640762" cy="4887813"/>
          </a:xfrm>
        </p:spPr>
        <p:txBody>
          <a:bodyPr/>
          <a:lstStyle/>
          <a:p>
            <a:pPr fontAlgn="ctr">
              <a:buFont typeface="Wingdings" panose="05000000000000000000" pitchFamily="2" charset="2"/>
              <a:buChar char="u"/>
            </a:pPr>
            <a:r>
              <a:rPr lang="zh-TW" altLang="zh-TW" sz="2600" dirty="0">
                <a:latin typeface="Times New Roman" panose="02020603050405020304" pitchFamily="18" charset="0"/>
                <a:ea typeface="標楷體" panose="03000509000000000000" pitchFamily="65" charset="-120"/>
                <a:cs typeface="Times New Roman" panose="02020603050405020304" pitchFamily="18" charset="0"/>
              </a:rPr>
              <a:t>請各高職學校</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600" b="1" dirty="0" smtClean="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上</a:t>
            </a:r>
            <a:r>
              <a:rPr lang="zh-TW" altLang="zh-TW" sz="2600" b="1"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傳</a:t>
            </a:r>
            <a:r>
              <a:rPr lang="zh-TW" altLang="zh-TW" sz="26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校內遴選辦法及</a:t>
            </a:r>
            <a:r>
              <a:rPr lang="zh-TW" altLang="zh-TW" sz="2600" b="1" dirty="0">
                <a:solidFill>
                  <a:srgbClr val="0000CC"/>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公告</a:t>
            </a:r>
            <a:r>
              <a:rPr lang="zh-TW" altLang="zh-TW"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網址</a:t>
            </a:r>
            <a:r>
              <a:rPr lang="zh-TW" altLang="zh-TW"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600" dirty="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，上網</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登錄被推薦考生之基本資料</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，並同時上傳該校其他相關學生之成績資料</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群名次表</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6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，被推薦考生進行</a:t>
            </a:r>
            <a:r>
              <a:rPr lang="zh-TW" altLang="en-US" sz="26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網路報名</a:t>
            </a:r>
            <a:r>
              <a:rPr lang="zh-TW" altLang="en-US" sz="2600" dirty="0" smtClean="0">
                <a:latin typeface="Times New Roman" panose="02020603050405020304" pitchFamily="18" charset="0"/>
                <a:ea typeface="標楷體" panose="03000509000000000000" pitchFamily="65" charset="-120"/>
                <a:cs typeface="Times New Roman" panose="02020603050405020304" pitchFamily="18" charset="0"/>
              </a:rPr>
              <a:t>，並將報名表件交至各高職學校，統一郵寄報名表件。</a:t>
            </a:r>
            <a:endParaRPr lang="en-US" altLang="zh-TW" sz="26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Aft>
                <a:spcPts val="1200"/>
              </a:spcAft>
              <a:buFont typeface="Wingdings" panose="05000000000000000000" pitchFamily="2" charset="2"/>
              <a:buChar char="u"/>
            </a:pP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被推薦考生網路輸入</a:t>
            </a:r>
            <a:r>
              <a:rPr lang="zh-TW" altLang="en-US" sz="26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報名資料，並由</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所屬高職學校審查並</a:t>
            </a:r>
            <a:r>
              <a:rPr lang="zh-TW" altLang="en-US" sz="26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確定送出報名資料</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均</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須於</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2600" dirty="0">
                <a:latin typeface="Times New Roman" panose="02020603050405020304" pitchFamily="18" charset="0"/>
                <a:ea typeface="標楷體" panose="03000509000000000000" pitchFamily="65" charset="-120"/>
                <a:cs typeface="Times New Roman" panose="02020603050405020304" pitchFamily="18" charset="0"/>
              </a:rPr>
              <a:t>完成，始完成網路報名</a:t>
            </a:r>
            <a:r>
              <a:rPr lang="zh-TW" altLang="en-US" sz="2600" dirty="0">
                <a:latin typeface="Times New Roman" panose="02020603050405020304" pitchFamily="18" charset="0"/>
                <a:ea typeface="標楷體" panose="03000509000000000000" pitchFamily="65" charset="-120"/>
              </a:rPr>
              <a:t>。</a:t>
            </a:r>
            <a:endParaRPr lang="zh-TW" altLang="zh-TW" sz="2600" dirty="0">
              <a:latin typeface="Times New Roman" panose="02020603050405020304" pitchFamily="18" charset="0"/>
              <a:ea typeface="標楷體" panose="03000509000000000000" pitchFamily="65" charset="-120"/>
            </a:endParaRPr>
          </a:p>
        </p:txBody>
      </p:sp>
      <p:sp>
        <p:nvSpPr>
          <p:cNvPr id="2355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D433ADE5-644A-49E4-A668-6AECEEA21C36}" type="slidenum">
              <a:rPr lang="zh-TW" altLang="en-US" sz="1400" smtClean="0"/>
              <a:pPr>
                <a:spcBef>
                  <a:spcPct val="0"/>
                </a:spcBef>
                <a:buFontTx/>
                <a:buNone/>
              </a:pPr>
              <a:t>11</a:t>
            </a:fld>
            <a:endParaRPr lang="en-US" altLang="zh-TW" sz="1400" smtClean="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標題 1"/>
          <p:cNvSpPr>
            <a:spLocks noGrp="1"/>
          </p:cNvSpPr>
          <p:nvPr>
            <p:ph type="title"/>
          </p:nvPr>
        </p:nvSpPr>
        <p:spPr>
          <a:xfrm>
            <a:off x="0" y="203299"/>
            <a:ext cx="831641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陸</a:t>
            </a:r>
            <a:r>
              <a:rPr lang="zh-TW" altLang="en-US" sz="4400" b="1" dirty="0" smtClean="0">
                <a:solidFill>
                  <a:schemeClr val="tx1"/>
                </a:solidFill>
                <a:latin typeface="標楷體" panose="03000509000000000000" pitchFamily="65" charset="-120"/>
                <a:ea typeface="標楷體" panose="03000509000000000000" pitchFamily="65" charset="-120"/>
              </a:rPr>
              <a:t>、重要注意事項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25603" name="內容版面配置區 2"/>
          <p:cNvSpPr>
            <a:spLocks noGrp="1"/>
          </p:cNvSpPr>
          <p:nvPr>
            <p:ph idx="1"/>
          </p:nvPr>
        </p:nvSpPr>
        <p:spPr>
          <a:xfrm>
            <a:off x="104776" y="1104628"/>
            <a:ext cx="8860532" cy="5327650"/>
          </a:xfrm>
        </p:spPr>
        <p:txBody>
          <a:bodyPr/>
          <a:lstStyle/>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第</a:t>
            </a:r>
            <a:r>
              <a:rPr lang="en-US" altLang="zh-TW" sz="2600" u="sng" dirty="0" smtClean="0">
                <a:solidFill>
                  <a:srgbClr val="FF0000"/>
                </a:solidFill>
                <a:latin typeface="Times New Roman" panose="02020603050405020304" pitchFamily="18" charset="0"/>
                <a:ea typeface="標楷體" panose="03000509000000000000" pitchFamily="65" charset="-120"/>
              </a:rPr>
              <a:t>6</a:t>
            </a:r>
            <a:r>
              <a:rPr lang="zh-TW" altLang="zh-TW" sz="2600" u="sng" dirty="0" smtClean="0">
                <a:solidFill>
                  <a:srgbClr val="FF0000"/>
                </a:solidFill>
                <a:latin typeface="Times New Roman" panose="02020603050405020304" pitchFamily="18" charset="0"/>
                <a:ea typeface="標楷體" panose="03000509000000000000" pitchFamily="65" charset="-120"/>
              </a:rPr>
              <a:t>比序與第</a:t>
            </a:r>
            <a:r>
              <a:rPr lang="en-US" altLang="zh-TW" sz="2600" u="sng" dirty="0" smtClean="0">
                <a:solidFill>
                  <a:srgbClr val="FF0000"/>
                </a:solidFill>
                <a:latin typeface="Times New Roman" panose="02020603050405020304" pitchFamily="18" charset="0"/>
                <a:ea typeface="標楷體" panose="03000509000000000000" pitchFamily="65" charset="-120"/>
              </a:rPr>
              <a:t>7</a:t>
            </a:r>
            <a:r>
              <a:rPr lang="zh-TW" altLang="zh-TW" sz="2600" u="sng" dirty="0" smtClean="0">
                <a:solidFill>
                  <a:srgbClr val="FF0000"/>
                </a:solidFill>
                <a:latin typeface="Times New Roman" panose="02020603050405020304" pitchFamily="18" charset="0"/>
                <a:ea typeface="標楷體" panose="03000509000000000000" pitchFamily="65" charset="-120"/>
              </a:rPr>
              <a:t>比序</a:t>
            </a:r>
            <a:r>
              <a:rPr lang="zh-TW" altLang="zh-TW" sz="2600" dirty="0" smtClean="0">
                <a:latin typeface="Times New Roman" panose="02020603050405020304" pitchFamily="18" charset="0"/>
                <a:ea typeface="標楷體" panose="03000509000000000000" pitchFamily="65" charset="-120"/>
              </a:rPr>
              <a:t>之各項總合成績，係依</a:t>
            </a:r>
            <a:r>
              <a:rPr lang="zh-TW" altLang="en-US" sz="2600" dirty="0" smtClean="0">
                <a:latin typeface="Times New Roman" panose="02020603050405020304" pitchFamily="18" charset="0"/>
                <a:ea typeface="標楷體" panose="03000509000000000000" pitchFamily="65" charset="-120"/>
              </a:rPr>
              <a:t>招生</a:t>
            </a:r>
            <a:r>
              <a:rPr lang="zh-TW" altLang="zh-TW" sz="2600" dirty="0" smtClean="0">
                <a:latin typeface="Times New Roman" panose="02020603050405020304" pitchFamily="18" charset="0"/>
                <a:ea typeface="標楷體" panose="03000509000000000000" pitchFamily="65" charset="-120"/>
              </a:rPr>
              <a:t>委員會</a:t>
            </a:r>
            <a:r>
              <a:rPr lang="zh-TW" altLang="en-US" sz="2600" dirty="0" smtClean="0">
                <a:latin typeface="Times New Roman" panose="02020603050405020304" pitchFamily="18" charset="0"/>
                <a:ea typeface="標楷體" panose="03000509000000000000" pitchFamily="65" charset="-120"/>
              </a:rPr>
              <a:t>之委員會議審議</a:t>
            </a:r>
            <a:r>
              <a:rPr lang="zh-TW" altLang="zh-TW" sz="2600" dirty="0" smtClean="0">
                <a:latin typeface="Times New Roman" panose="02020603050405020304" pitchFamily="18" charset="0"/>
                <a:ea typeface="標楷體" panose="03000509000000000000" pitchFamily="65" charset="-120"/>
              </a:rPr>
              <a:t>通過之計分方式計算，採計項目及計分標準如本簡章第</a:t>
            </a:r>
            <a:r>
              <a:rPr lang="en-US" altLang="zh-TW" sz="2600" dirty="0" smtClean="0">
                <a:latin typeface="Times New Roman" panose="02020603050405020304" pitchFamily="18" charset="0"/>
                <a:ea typeface="標楷體" panose="03000509000000000000" pitchFamily="65" charset="-120"/>
              </a:rPr>
              <a:t>10</a:t>
            </a:r>
            <a:r>
              <a:rPr lang="zh-TW" altLang="zh-TW" sz="2600" dirty="0" smtClean="0">
                <a:latin typeface="Times New Roman" panose="02020603050405020304" pitchFamily="18" charset="0"/>
                <a:ea typeface="標楷體" panose="03000509000000000000" pitchFamily="65" charset="-120"/>
              </a:rPr>
              <a:t>頁至第</a:t>
            </a:r>
            <a:r>
              <a:rPr lang="en-US" altLang="zh-TW" sz="2600" dirty="0" smtClean="0">
                <a:latin typeface="Times New Roman" panose="02020603050405020304" pitchFamily="18" charset="0"/>
                <a:ea typeface="標楷體" panose="03000509000000000000" pitchFamily="65" charset="-120"/>
              </a:rPr>
              <a:t>13</a:t>
            </a:r>
            <a:r>
              <a:rPr lang="zh-TW" altLang="zh-TW" sz="2600" dirty="0" smtClean="0">
                <a:latin typeface="Times New Roman" panose="02020603050405020304" pitchFamily="18" charset="0"/>
                <a:ea typeface="標楷體" panose="03000509000000000000" pitchFamily="65" charset="-120"/>
              </a:rPr>
              <a:t>頁之附表一及附表二。</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zh-TW" altLang="zh-TW" sz="2600" u="sng" dirty="0" smtClean="0">
                <a:solidFill>
                  <a:srgbClr val="FF0000"/>
                </a:solidFill>
                <a:latin typeface="Times New Roman" panose="02020603050405020304" pitchFamily="18" charset="0"/>
                <a:ea typeface="標楷體" panose="03000509000000000000" pitchFamily="65" charset="-120"/>
              </a:rPr>
              <a:t>考生須於報名時，於「網路報名系統」點選登錄持有之項目，並將採計項目之相關證明影本寄至本委員會審查；</a:t>
            </a:r>
            <a:r>
              <a:rPr lang="zh-TW" altLang="zh-TW" sz="2600" b="1" u="sng" dirty="0" smtClean="0">
                <a:solidFill>
                  <a:srgbClr val="FF0000"/>
                </a:solidFill>
                <a:latin typeface="Times New Roman" panose="02020603050405020304" pitchFamily="18" charset="0"/>
                <a:ea typeface="標楷體" panose="03000509000000000000" pitchFamily="65" charset="-120"/>
              </a:rPr>
              <a:t>未依規定辦理者，概不予採計</a:t>
            </a:r>
            <a:r>
              <a:rPr lang="zh-TW" altLang="zh-TW" sz="2600" dirty="0" smtClean="0">
                <a:latin typeface="Times New Roman" panose="02020603050405020304" pitchFamily="18" charset="0"/>
                <a:ea typeface="標楷體" panose="03000509000000000000" pitchFamily="65" charset="-120"/>
              </a:rPr>
              <a:t>。其他未在採計表列項目內之資料概不予採計，亦無須</a:t>
            </a:r>
            <a:r>
              <a:rPr lang="zh-TW" altLang="en-US" sz="2600" dirty="0" smtClean="0">
                <a:latin typeface="Times New Roman" panose="02020603050405020304" pitchFamily="18" charset="0"/>
                <a:ea typeface="標楷體" panose="03000509000000000000" pitchFamily="65" charset="-120"/>
              </a:rPr>
              <a:t>繳</a:t>
            </a:r>
            <a:r>
              <a:rPr lang="zh-TW" altLang="en-US" sz="2600" dirty="0">
                <a:latin typeface="Times New Roman" panose="02020603050405020304" pitchFamily="18" charset="0"/>
                <a:ea typeface="標楷體" panose="03000509000000000000" pitchFamily="65" charset="-120"/>
              </a:rPr>
              <a:t>寄</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a:buFont typeface="Wingdings" panose="05000000000000000000" pitchFamily="2" charset="2"/>
              <a:buChar char="u"/>
            </a:pPr>
            <a:r>
              <a:rPr lang="en-US" altLang="zh-TW" sz="2600" u="sng" dirty="0" smtClean="0">
                <a:solidFill>
                  <a:srgbClr val="FF0000"/>
                </a:solidFill>
                <a:latin typeface="Times New Roman" panose="02020603050405020304" pitchFamily="18" charset="0"/>
                <a:ea typeface="標楷體" panose="03000509000000000000" pitchFamily="65" charset="-120"/>
              </a:rPr>
              <a:t>110</a:t>
            </a:r>
            <a:r>
              <a:rPr lang="zh-TW" altLang="en-US" sz="2600" u="sng" dirty="0">
                <a:solidFill>
                  <a:srgbClr val="FF0000"/>
                </a:solidFill>
                <a:latin typeface="Times New Roman" panose="02020603050405020304" pitchFamily="18" charset="0"/>
                <a:ea typeface="標楷體" panose="03000509000000000000" pitchFamily="65" charset="-120"/>
              </a:rPr>
              <a:t>年</a:t>
            </a:r>
            <a:r>
              <a:rPr lang="en-US" altLang="zh-TW" sz="2600" u="sng" dirty="0">
                <a:solidFill>
                  <a:srgbClr val="FF0000"/>
                </a:solidFill>
                <a:latin typeface="Times New Roman" panose="02020603050405020304" pitchFamily="18" charset="0"/>
                <a:ea typeface="標楷體" panose="03000509000000000000" pitchFamily="65" charset="-120"/>
              </a:rPr>
              <a:t>5</a:t>
            </a:r>
            <a:r>
              <a:rPr lang="zh-TW" altLang="en-US" sz="2600" u="sng" dirty="0">
                <a:solidFill>
                  <a:srgbClr val="FF0000"/>
                </a:solidFill>
                <a:latin typeface="Times New Roman" panose="02020603050405020304" pitchFamily="18" charset="0"/>
                <a:ea typeface="標楷體" panose="03000509000000000000" pitchFamily="65" charset="-120"/>
              </a:rPr>
              <a:t>月</a:t>
            </a:r>
            <a:r>
              <a:rPr lang="en-US" altLang="zh-TW" sz="2600" u="sng" dirty="0">
                <a:solidFill>
                  <a:srgbClr val="FF0000"/>
                </a:solidFill>
                <a:latin typeface="Times New Roman" panose="02020603050405020304" pitchFamily="18" charset="0"/>
                <a:ea typeface="標楷體" panose="03000509000000000000" pitchFamily="65" charset="-120"/>
              </a:rPr>
              <a:t>11</a:t>
            </a:r>
            <a:r>
              <a:rPr lang="zh-TW" altLang="en-US" sz="2600" u="sng" dirty="0">
                <a:solidFill>
                  <a:srgbClr val="FF0000"/>
                </a:solidFill>
                <a:latin typeface="Times New Roman" panose="02020603050405020304" pitchFamily="18" charset="0"/>
                <a:ea typeface="標楷體" panose="03000509000000000000" pitchFamily="65" charset="-120"/>
              </a:rPr>
              <a:t>日</a:t>
            </a:r>
            <a:r>
              <a:rPr lang="en-US" altLang="zh-TW" sz="2600" u="sng" dirty="0" smtClean="0">
                <a:solidFill>
                  <a:srgbClr val="FF0000"/>
                </a:solidFill>
                <a:latin typeface="Times New Roman" panose="02020603050405020304" pitchFamily="18" charset="0"/>
                <a:ea typeface="標楷體" panose="03000509000000000000" pitchFamily="65" charset="-120"/>
              </a:rPr>
              <a:t>10:00</a:t>
            </a:r>
            <a:r>
              <a:rPr lang="zh-TW" altLang="zh-TW" sz="2600" u="sng" dirty="0">
                <a:solidFill>
                  <a:srgbClr val="FF0000"/>
                </a:solidFill>
                <a:latin typeface="Times New Roman" panose="02020603050405020304" pitchFamily="18" charset="0"/>
                <a:ea typeface="標楷體" panose="03000509000000000000" pitchFamily="65" charset="-120"/>
              </a:rPr>
              <a:t>起在本委員會網站公告錄取名單，不另寄分發結果之書面通知</a:t>
            </a:r>
            <a:r>
              <a:rPr lang="zh-TW" altLang="zh-TW" sz="2600" dirty="0">
                <a:latin typeface="Times New Roman" panose="02020603050405020304" pitchFamily="18" charset="0"/>
                <a:ea typeface="標楷體" panose="03000509000000000000" pitchFamily="65" charset="-120"/>
              </a:rPr>
              <a:t>，考生須自行上網查詢、下載或列印各考生之分發結果通知單。考生如未上網查詢，而致錄取權益受損，概由考生自行負責。各考生就讀學校亦可自行上網查詢或列印</a:t>
            </a:r>
            <a:r>
              <a:rPr lang="zh-TW" altLang="zh-TW" sz="2600" b="1" dirty="0">
                <a:latin typeface="Times New Roman" panose="02020603050405020304" pitchFamily="18" charset="0"/>
                <a:ea typeface="標楷體" panose="03000509000000000000" pitchFamily="65" charset="-120"/>
              </a:rPr>
              <a:t>錄取名單存</a:t>
            </a:r>
            <a:r>
              <a:rPr lang="zh-TW" altLang="en-US" sz="2600" b="1" dirty="0">
                <a:latin typeface="Times New Roman" panose="02020603050405020304" pitchFamily="18" charset="0"/>
                <a:ea typeface="標楷體" panose="03000509000000000000" pitchFamily="65" charset="-120"/>
              </a:rPr>
              <a:t>參</a:t>
            </a:r>
            <a:r>
              <a:rPr lang="zh-TW" altLang="zh-TW" sz="2600" dirty="0" smtClean="0">
                <a:latin typeface="Times New Roman" panose="02020603050405020304" pitchFamily="18" charset="0"/>
                <a:ea typeface="標楷體" panose="03000509000000000000" pitchFamily="65" charset="-120"/>
              </a:rPr>
              <a:t>。</a:t>
            </a:r>
            <a:endParaRPr lang="en-US" altLang="zh-TW" sz="2600" dirty="0" smtClean="0">
              <a:latin typeface="Times New Roman" panose="02020603050405020304" pitchFamily="18" charset="0"/>
              <a:ea typeface="標楷體" panose="03000509000000000000" pitchFamily="65" charset="-120"/>
            </a:endParaRPr>
          </a:p>
          <a:p>
            <a:pPr marL="0" indent="361950">
              <a:buNone/>
            </a:pPr>
            <a:r>
              <a:rPr lang="zh-TW" altLang="zh-TW" sz="1800" dirty="0" smtClean="0">
                <a:latin typeface="Times New Roman" panose="02020603050405020304" pitchFamily="18" charset="0"/>
                <a:ea typeface="標楷體" panose="03000509000000000000" pitchFamily="65" charset="-120"/>
              </a:rPr>
              <a:t>（網址：</a:t>
            </a:r>
            <a:r>
              <a:rPr lang="en-US" altLang="zh-TW" sz="1800" dirty="0" smtClean="0">
                <a:latin typeface="Times New Roman" panose="02020603050405020304" pitchFamily="18" charset="0"/>
                <a:ea typeface="標楷體" panose="03000509000000000000" pitchFamily="65" charset="-120"/>
                <a:hlinkClick r:id="rId3"/>
              </a:rPr>
              <a:t>https://</a:t>
            </a:r>
            <a:r>
              <a:rPr lang="en-US" altLang="zh-TW" sz="1800" dirty="0">
                <a:latin typeface="Times New Roman" panose="02020603050405020304" pitchFamily="18" charset="0"/>
                <a:ea typeface="標楷體" panose="03000509000000000000" pitchFamily="65" charset="-120"/>
                <a:hlinkClick r:id="rId3"/>
              </a:rPr>
              <a:t>www.jctv.ntut.edu.tw/star/</a:t>
            </a:r>
            <a:r>
              <a:rPr lang="zh-TW" altLang="zh-TW" sz="1800" dirty="0">
                <a:latin typeface="Times New Roman" panose="02020603050405020304" pitchFamily="18" charset="0"/>
                <a:ea typeface="標楷體" panose="03000509000000000000" pitchFamily="65" charset="-120"/>
              </a:rPr>
              <a:t>）</a:t>
            </a:r>
          </a:p>
          <a:p>
            <a:pPr>
              <a:buFont typeface="Wingdings" panose="05000000000000000000" pitchFamily="2" charset="2"/>
              <a:buChar char="p"/>
            </a:pPr>
            <a:endParaRPr lang="zh-TW" altLang="zh-TW" sz="2600" dirty="0" smtClean="0">
              <a:latin typeface="Times New Roman" panose="02020603050405020304" pitchFamily="18" charset="0"/>
              <a:ea typeface="標楷體" panose="03000509000000000000" pitchFamily="65" charset="-120"/>
            </a:endParaRPr>
          </a:p>
        </p:txBody>
      </p:sp>
      <p:sp>
        <p:nvSpPr>
          <p:cNvPr id="25604"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2DC7AA7-A994-4B5E-BA40-BBB7A24F2372}" type="slidenum">
              <a:rPr lang="zh-TW" altLang="en-US" sz="1400" smtClean="0"/>
              <a:pPr>
                <a:spcBef>
                  <a:spcPct val="0"/>
                </a:spcBef>
                <a:buFontTx/>
                <a:buNone/>
              </a:pPr>
              <a:t>12</a:t>
            </a:fld>
            <a:endParaRPr lang="en-US" altLang="zh-TW" sz="1400" smtClean="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069"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柒、推薦資格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13</a:t>
            </a:fld>
            <a:endParaRPr lang="en-US" altLang="zh-TW"/>
          </a:p>
        </p:txBody>
      </p:sp>
      <p:graphicFrame>
        <p:nvGraphicFramePr>
          <p:cNvPr id="8" name="資料庫圖表 7"/>
          <p:cNvGraphicFramePr/>
          <p:nvPr>
            <p:extLst>
              <p:ext uri="{D42A27DB-BD31-4B8C-83A1-F6EECF244321}">
                <p14:modId xmlns:p14="http://schemas.microsoft.com/office/powerpoint/2010/main" val="428820551"/>
              </p:ext>
            </p:extLst>
          </p:nvPr>
        </p:nvGraphicFramePr>
        <p:xfrm>
          <a:off x="179512" y="1111076"/>
          <a:ext cx="8784976" cy="491461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588346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資料庫圖表 4"/>
          <p:cNvGraphicFramePr/>
          <p:nvPr>
            <p:extLst>
              <p:ext uri="{D42A27DB-BD31-4B8C-83A1-F6EECF244321}">
                <p14:modId xmlns:p14="http://schemas.microsoft.com/office/powerpoint/2010/main" val="2892197583"/>
              </p:ext>
            </p:extLst>
          </p:nvPr>
        </p:nvGraphicFramePr>
        <p:xfrm>
          <a:off x="470267" y="2148831"/>
          <a:ext cx="8478544" cy="4581128"/>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柒、推薦資格</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a:xfrm>
            <a:off x="107504" y="1052737"/>
            <a:ext cx="8856984" cy="1224136"/>
          </a:xfrm>
        </p:spPr>
        <p:txBody>
          <a:bodyPr/>
          <a:lstStyle/>
          <a:p>
            <a:r>
              <a:rPr lang="zh-TW" altLang="en-US" sz="2400" b="1" dirty="0">
                <a:latin typeface="Times New Roman" pitchFamily="18" charset="0"/>
                <a:ea typeface="標楷體" panose="03000509000000000000" pitchFamily="65" charset="-120"/>
                <a:cs typeface="Times New Roman" pitchFamily="18" charset="0"/>
              </a:rPr>
              <a:t>在校學業成績</a:t>
            </a:r>
            <a:r>
              <a:rPr lang="zh-TW" altLang="en-US" sz="2400" b="1" dirty="0">
                <a:solidFill>
                  <a:srgbClr val="FF0000"/>
                </a:solidFill>
                <a:latin typeface="Times New Roman" pitchFamily="18" charset="0"/>
                <a:ea typeface="標楷體" panose="03000509000000000000" pitchFamily="65" charset="-120"/>
                <a:cs typeface="Times New Roman" pitchFamily="18" charset="0"/>
              </a:rPr>
              <a:t>排名在</a:t>
            </a:r>
            <a:r>
              <a:rPr lang="zh-TW" altLang="en-US" sz="2400" b="1" u="sng" dirty="0">
                <a:solidFill>
                  <a:srgbClr val="FF0000"/>
                </a:solidFill>
                <a:latin typeface="Times New Roman" pitchFamily="18" charset="0"/>
                <a:ea typeface="標楷體" panose="03000509000000000000" pitchFamily="65" charset="-120"/>
                <a:cs typeface="Times New Roman" pitchFamily="18" charset="0"/>
              </a:rPr>
              <a:t>各科（組）、學程</a:t>
            </a:r>
            <a:r>
              <a:rPr lang="zh-TW" altLang="en-US" sz="2400" b="1" dirty="0">
                <a:solidFill>
                  <a:srgbClr val="FF0000"/>
                </a:solidFill>
                <a:latin typeface="Times New Roman" pitchFamily="18" charset="0"/>
                <a:ea typeface="標楷體" panose="03000509000000000000" pitchFamily="65" charset="-120"/>
                <a:cs typeface="Times New Roman" pitchFamily="18" charset="0"/>
              </a:rPr>
              <a:t>前</a:t>
            </a:r>
            <a:r>
              <a:rPr lang="en-US" altLang="zh-TW" sz="2400" b="1" dirty="0">
                <a:solidFill>
                  <a:srgbClr val="FF0000"/>
                </a:solidFill>
                <a:latin typeface="Times New Roman" pitchFamily="18" charset="0"/>
                <a:ea typeface="標楷體" panose="03000509000000000000" pitchFamily="65" charset="-120"/>
                <a:cs typeface="Times New Roman" pitchFamily="18" charset="0"/>
              </a:rPr>
              <a:t>30%</a:t>
            </a:r>
            <a:r>
              <a:rPr lang="zh-TW" altLang="en-US" sz="2400" b="1" dirty="0">
                <a:solidFill>
                  <a:srgbClr val="FF0000"/>
                </a:solidFill>
                <a:latin typeface="Times New Roman" pitchFamily="18" charset="0"/>
                <a:ea typeface="標楷體" panose="03000509000000000000" pitchFamily="65" charset="-120"/>
                <a:cs typeface="Times New Roman" pitchFamily="18" charset="0"/>
              </a:rPr>
              <a:t>以內</a:t>
            </a:r>
            <a:r>
              <a:rPr lang="zh-TW" altLang="en-US" sz="2400" dirty="0">
                <a:latin typeface="Times New Roman" pitchFamily="18" charset="0"/>
                <a:ea typeface="標楷體" panose="03000509000000000000" pitchFamily="65" charset="-120"/>
                <a:cs typeface="Times New Roman" pitchFamily="18" charset="0"/>
              </a:rPr>
              <a:t>，</a:t>
            </a:r>
            <a:r>
              <a:rPr lang="zh-TW" altLang="en-US" sz="2400" b="1" dirty="0">
                <a:latin typeface="Times New Roman" pitchFamily="18" charset="0"/>
                <a:ea typeface="標楷體" panose="03000509000000000000" pitchFamily="65" charset="-120"/>
                <a:cs typeface="Times New Roman" pitchFamily="18" charset="0"/>
              </a:rPr>
              <a:t>非</a:t>
            </a:r>
            <a:r>
              <a:rPr lang="zh-TW" altLang="en-US" sz="2400" b="1" dirty="0" smtClean="0">
                <a:latin typeface="Times New Roman" pitchFamily="18" charset="0"/>
                <a:ea typeface="標楷體" panose="03000509000000000000" pitchFamily="65" charset="-120"/>
                <a:cs typeface="Times New Roman" pitchFamily="18" charset="0"/>
              </a:rPr>
              <a:t>指被推薦</a:t>
            </a:r>
            <a:r>
              <a:rPr lang="zh-TW" altLang="en-US" sz="2400" b="1" dirty="0">
                <a:latin typeface="Times New Roman" pitchFamily="18" charset="0"/>
                <a:ea typeface="標楷體" panose="03000509000000000000" pitchFamily="65" charset="-120"/>
                <a:cs typeface="Times New Roman" pitchFamily="18" charset="0"/>
              </a:rPr>
              <a:t>生所屬</a:t>
            </a:r>
            <a:r>
              <a:rPr lang="zh-TW" altLang="en-US" sz="2400" b="1" dirty="0" smtClean="0">
                <a:latin typeface="Times New Roman" pitchFamily="18" charset="0"/>
                <a:ea typeface="標楷體" panose="03000509000000000000" pitchFamily="65" charset="-120"/>
                <a:cs typeface="Times New Roman" pitchFamily="18" charset="0"/>
              </a:rPr>
              <a:t>群別排名之前</a:t>
            </a:r>
            <a:r>
              <a:rPr lang="en-US" altLang="zh-TW" sz="2400" b="1" dirty="0">
                <a:latin typeface="Times New Roman" pitchFamily="18" charset="0"/>
                <a:ea typeface="標楷體" panose="03000509000000000000" pitchFamily="65" charset="-120"/>
                <a:cs typeface="Times New Roman" pitchFamily="18" charset="0"/>
              </a:rPr>
              <a:t>30%</a:t>
            </a:r>
            <a:r>
              <a:rPr lang="zh-TW" altLang="en-US" sz="2400" b="1" dirty="0">
                <a:latin typeface="Times New Roman" pitchFamily="18" charset="0"/>
                <a:ea typeface="標楷體" panose="03000509000000000000" pitchFamily="65" charset="-120"/>
                <a:cs typeface="Times New Roman" pitchFamily="18" charset="0"/>
              </a:rPr>
              <a:t>。</a:t>
            </a:r>
            <a:r>
              <a:rPr lang="zh-TW" altLang="zh-TW" sz="2400" dirty="0">
                <a:solidFill>
                  <a:srgbClr val="CC3300"/>
                </a:solidFill>
                <a:latin typeface="Times New Roman" pitchFamily="18" charset="0"/>
                <a:ea typeface="標楷體" panose="03000509000000000000" pitchFamily="65" charset="-120"/>
                <a:cs typeface="Times New Roman" pitchFamily="18" charset="0"/>
              </a:rPr>
              <a:t>（</a:t>
            </a:r>
            <a:r>
              <a:rPr lang="zh-TW" altLang="en-US" sz="2400" dirty="0">
                <a:solidFill>
                  <a:srgbClr val="CC3300"/>
                </a:solidFill>
                <a:latin typeface="Times New Roman" pitchFamily="18" charset="0"/>
                <a:ea typeface="標楷體" panose="03000509000000000000" pitchFamily="65" charset="-120"/>
                <a:cs typeface="Times New Roman" pitchFamily="18" charset="0"/>
              </a:rPr>
              <a:t>非全程實際就讀之</a:t>
            </a:r>
            <a:r>
              <a:rPr lang="zh-TW" altLang="zh-TW" sz="2400" dirty="0">
                <a:solidFill>
                  <a:srgbClr val="CC3300"/>
                </a:solidFill>
                <a:latin typeface="Times New Roman" pitchFamily="18" charset="0"/>
                <a:ea typeface="標楷體" panose="03000509000000000000" pitchFamily="65" charset="-120"/>
                <a:cs typeface="Times New Roman" pitchFamily="18" charset="0"/>
              </a:rPr>
              <a:t>轉學生不列入各科（組）、學程人數計算）</a:t>
            </a:r>
            <a:endParaRPr lang="en-US" altLang="zh-TW" sz="2400" dirty="0">
              <a:solidFill>
                <a:srgbClr val="CC3300"/>
              </a:solidFill>
              <a:latin typeface="Times New Roman" pitchFamily="18" charset="0"/>
              <a:ea typeface="標楷體" panose="03000509000000000000" pitchFamily="65" charset="-120"/>
              <a:cs typeface="Times New Roman" pitchFamily="18" charset="0"/>
            </a:endParaRPr>
          </a:p>
          <a:p>
            <a:endParaRPr lang="zh-TW" altLang="en-US" dirty="0"/>
          </a:p>
        </p:txBody>
      </p:sp>
      <p:sp>
        <p:nvSpPr>
          <p:cNvPr id="4" name="投影片編號版面配置區 3"/>
          <p:cNvSpPr>
            <a:spLocks noGrp="1"/>
          </p:cNvSpPr>
          <p:nvPr>
            <p:ph type="sldNum" sz="quarter" idx="12"/>
          </p:nvPr>
        </p:nvSpPr>
        <p:spPr>
          <a:xfrm>
            <a:off x="6874321" y="6481911"/>
            <a:ext cx="2133600" cy="476250"/>
          </a:xfrm>
        </p:spPr>
        <p:txBody>
          <a:bodyPr/>
          <a:lstStyle/>
          <a:p>
            <a:pPr>
              <a:defRPr/>
            </a:pPr>
            <a:fld id="{ABFE6108-DA02-42FF-8F2B-6965D0D38C5E}" type="slidenum">
              <a:rPr lang="zh-TW" altLang="en-US" smtClean="0"/>
              <a:pPr>
                <a:defRPr/>
              </a:pPr>
              <a:t>14</a:t>
            </a:fld>
            <a:endParaRPr lang="en-US" altLang="zh-TW" dirty="0"/>
          </a:p>
        </p:txBody>
      </p:sp>
    </p:spTree>
    <p:extLst>
      <p:ext uri="{BB962C8B-B14F-4D97-AF65-F5344CB8AC3E}">
        <p14:creationId xmlns:p14="http://schemas.microsoft.com/office/powerpoint/2010/main" val="126760685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3565"/>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捌、推薦機制</a:t>
            </a:r>
            <a:endParaRPr lang="zh-TW" altLang="en-US" sz="44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15</a:t>
            </a:fld>
            <a:endParaRPr lang="en-US" altLang="zh-TW"/>
          </a:p>
        </p:txBody>
      </p:sp>
      <p:sp>
        <p:nvSpPr>
          <p:cNvPr id="5" name="五邊形 4"/>
          <p:cNvSpPr/>
          <p:nvPr/>
        </p:nvSpPr>
        <p:spPr>
          <a:xfrm>
            <a:off x="443568" y="1429895"/>
            <a:ext cx="8244328" cy="1495049"/>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indent="1619250"/>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各高職學校至多可推薦</a:t>
            </a:r>
            <a:r>
              <a:rPr lang="en-US" altLang="zh-TW"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名</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考生。</a:t>
            </a:r>
          </a:p>
        </p:txBody>
      </p:sp>
      <p:sp>
        <p:nvSpPr>
          <p:cNvPr id="7" name="五邊形 6"/>
          <p:cNvSpPr/>
          <p:nvPr/>
        </p:nvSpPr>
        <p:spPr>
          <a:xfrm>
            <a:off x="404728" y="3313041"/>
            <a:ext cx="8272904" cy="1980000"/>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marL="1619250" algn="just"/>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各高職學校須提供被推薦考生之不同</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推薦順序</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作為</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同一高職學校考生之</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比序排名名次</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（含同名次參酌）</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相同</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，於前三輪取單一高職</a:t>
            </a:r>
            <a:r>
              <a:rPr lang="en-US" altLang="zh-TW"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位考生</a:t>
            </a:r>
            <a:r>
              <a:rPr lang="zh-TW" altLang="en-US" sz="2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分發</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及第四輪分發錄取同一科技校院</a:t>
            </a:r>
            <a:r>
              <a:rPr lang="zh-TW" altLang="en-US" sz="24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之優先順序</a:t>
            </a:r>
            <a:r>
              <a:rPr lang="zh-TW" altLang="en-US" sz="24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2" name="五邊形 11"/>
          <p:cNvSpPr/>
          <p:nvPr/>
        </p:nvSpPr>
        <p:spPr>
          <a:xfrm>
            <a:off x="404728" y="1429894"/>
            <a:ext cx="1584176" cy="1495049"/>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可推薦人</a:t>
            </a:r>
            <a:r>
              <a:rPr lang="zh-TW" altLang="en-US" sz="2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數</a:t>
            </a:r>
          </a:p>
        </p:txBody>
      </p:sp>
      <p:sp>
        <p:nvSpPr>
          <p:cNvPr id="14" name="五邊形 13"/>
          <p:cNvSpPr/>
          <p:nvPr/>
        </p:nvSpPr>
        <p:spPr>
          <a:xfrm>
            <a:off x="404728" y="3330859"/>
            <a:ext cx="1612752" cy="1962182"/>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6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推薦序作用</a:t>
            </a:r>
            <a:endParaRPr lang="zh-TW" altLang="en-US" sz="26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92370842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16</a:t>
            </a:fld>
            <a:endParaRPr lang="en-US" altLang="zh-TW"/>
          </a:p>
        </p:txBody>
      </p:sp>
      <p:sp>
        <p:nvSpPr>
          <p:cNvPr id="5" name="五邊形 4"/>
          <p:cNvSpPr/>
          <p:nvPr/>
        </p:nvSpPr>
        <p:spPr>
          <a:xfrm>
            <a:off x="424200" y="1331351"/>
            <a:ext cx="8272904" cy="1980000"/>
          </a:xfrm>
          <a:prstGeom prst="homePlate">
            <a:avLst>
              <a:gd name="adj" fmla="val 0"/>
            </a:avLst>
          </a:prstGeom>
          <a:ln/>
        </p:spPr>
        <p:style>
          <a:lnRef idx="0">
            <a:schemeClr val="accent1"/>
          </a:lnRef>
          <a:fillRef idx="3">
            <a:schemeClr val="accent1"/>
          </a:fillRef>
          <a:effectRef idx="3">
            <a:schemeClr val="accent1"/>
          </a:effectRef>
          <a:fontRef idx="minor">
            <a:schemeClr val="lt1"/>
          </a:fontRef>
        </p:style>
        <p:txBody>
          <a:bodyPr rtlCol="0" anchor="ctr"/>
          <a:lstStyle/>
          <a:p>
            <a:pPr marL="1619250" eaLnBrk="1" fontAlgn="auto" hangingPunct="1">
              <a:spcBef>
                <a:spcPts val="0"/>
              </a:spcBef>
              <a:spcAft>
                <a:spcPts val="0"/>
              </a:spcAft>
              <a:defRPr/>
            </a:pPr>
            <a:r>
              <a:rPr lang="zh-TW" altLang="zh-TW" sz="2400" b="1" dirty="0">
                <a:solidFill>
                  <a:schemeClr val="tx1"/>
                </a:solidFill>
                <a:latin typeface="Times New Roman" pitchFamily="18" charset="0"/>
                <a:ea typeface="標楷體" pitchFamily="65" charset="-120"/>
                <a:cs typeface="Times New Roman" pitchFamily="18" charset="0"/>
              </a:rPr>
              <a:t>以</a:t>
            </a:r>
            <a:r>
              <a:rPr lang="zh-TW" altLang="en-US" sz="2400" b="1" dirty="0">
                <a:solidFill>
                  <a:schemeClr val="tx1"/>
                </a:solidFill>
                <a:latin typeface="Times New Roman" pitchFamily="18" charset="0"/>
                <a:ea typeface="標楷體" pitchFamily="65" charset="-120"/>
                <a:cs typeface="Times New Roman" pitchFamily="18" charset="0"/>
              </a:rPr>
              <a:t>考生</a:t>
            </a:r>
            <a:r>
              <a:rPr lang="zh-TW" altLang="zh-TW" sz="2400" b="1" dirty="0">
                <a:solidFill>
                  <a:schemeClr val="tx1"/>
                </a:solidFill>
                <a:latin typeface="Times New Roman" pitchFamily="18" charset="0"/>
                <a:ea typeface="標楷體" pitchFamily="65" charset="-120"/>
                <a:cs typeface="Times New Roman" pitchFamily="18" charset="0"/>
              </a:rPr>
              <a:t>之比序排名、各校系（組）、學程招生名額、考生所選填登記就讀志願</a:t>
            </a:r>
            <a:r>
              <a:rPr lang="zh-TW" altLang="en-US" sz="2400" b="1" dirty="0">
                <a:solidFill>
                  <a:schemeClr val="tx1"/>
                </a:solidFill>
                <a:latin typeface="Times New Roman" pitchFamily="18" charset="0"/>
                <a:ea typeface="標楷體" pitchFamily="65" charset="-120"/>
                <a:cs typeface="Times New Roman" pitchFamily="18" charset="0"/>
              </a:rPr>
              <a:t>序</a:t>
            </a:r>
            <a:r>
              <a:rPr lang="zh-TW" altLang="zh-TW" sz="2400" b="1" dirty="0">
                <a:solidFill>
                  <a:schemeClr val="tx1"/>
                </a:solidFill>
                <a:latin typeface="Times New Roman" pitchFamily="18" charset="0"/>
                <a:ea typeface="標楷體" pitchFamily="65" charset="-120"/>
                <a:cs typeface="Times New Roman" pitchFamily="18" charset="0"/>
              </a:rPr>
              <a:t>及各高職學校推薦順序，進行</a:t>
            </a:r>
            <a:r>
              <a:rPr lang="zh-TW" altLang="en-US" sz="2400" b="1" dirty="0">
                <a:solidFill>
                  <a:schemeClr val="tx1"/>
                </a:solidFill>
                <a:latin typeface="Times New Roman" pitchFamily="18" charset="0"/>
                <a:ea typeface="標楷體" pitchFamily="65" charset="-120"/>
                <a:cs typeface="Times New Roman" pitchFamily="18" charset="0"/>
              </a:rPr>
              <a:t>四</a:t>
            </a:r>
            <a:r>
              <a:rPr lang="zh-TW" altLang="zh-TW" sz="2400" b="1" dirty="0">
                <a:solidFill>
                  <a:schemeClr val="tx1"/>
                </a:solidFill>
                <a:latin typeface="Times New Roman" pitchFamily="18" charset="0"/>
                <a:ea typeface="標楷體" pitchFamily="65" charset="-120"/>
                <a:cs typeface="Times New Roman" pitchFamily="18" charset="0"/>
              </a:rPr>
              <a:t>輪分發錄取作業。</a:t>
            </a:r>
            <a:endParaRPr lang="en-US" altLang="zh-TW" sz="2400" b="1" dirty="0">
              <a:solidFill>
                <a:schemeClr val="tx1"/>
              </a:solidFill>
              <a:latin typeface="Times New Roman" pitchFamily="18" charset="0"/>
              <a:ea typeface="標楷體" pitchFamily="65" charset="-120"/>
              <a:cs typeface="Times New Roman" pitchFamily="18" charset="0"/>
            </a:endParaRPr>
          </a:p>
        </p:txBody>
      </p:sp>
      <p:sp>
        <p:nvSpPr>
          <p:cNvPr id="6" name="五邊形 5"/>
          <p:cNvSpPr/>
          <p:nvPr/>
        </p:nvSpPr>
        <p:spPr>
          <a:xfrm>
            <a:off x="417392" y="1335951"/>
            <a:ext cx="1612752" cy="1975400"/>
          </a:xfrm>
          <a:prstGeom prst="homePlate">
            <a:avLst/>
          </a:prstGeom>
          <a:ln/>
        </p:spPr>
        <p:style>
          <a:lnRef idx="0">
            <a:schemeClr val="accent3"/>
          </a:lnRef>
          <a:fillRef idx="3">
            <a:schemeClr val="accent3"/>
          </a:fillRef>
          <a:effectRef idx="3">
            <a:schemeClr val="accent3"/>
          </a:effectRef>
          <a:fontRef idx="minor">
            <a:schemeClr val="lt1"/>
          </a:fontRef>
        </p:style>
        <p:txBody>
          <a:bodyPr rtlCol="0" anchor="ctr"/>
          <a:lstStyle/>
          <a:p>
            <a:pPr algn="ctr"/>
            <a:r>
              <a:rPr lang="zh-TW" altLang="en-US" sz="2800" b="1" dirty="0">
                <a:solidFill>
                  <a:schemeClr val="tx1"/>
                </a:solidFill>
                <a:latin typeface="Times New Roman" pitchFamily="18" charset="0"/>
                <a:ea typeface="標楷體" pitchFamily="65" charset="-120"/>
                <a:cs typeface="Times New Roman" pitchFamily="18" charset="0"/>
              </a:rPr>
              <a:t>甄選</a:t>
            </a:r>
            <a:r>
              <a:rPr lang="en-US" altLang="zh-TW" sz="2800" b="1" dirty="0">
                <a:solidFill>
                  <a:schemeClr val="tx1"/>
                </a:solidFill>
                <a:latin typeface="Times New Roman" pitchFamily="18" charset="0"/>
                <a:ea typeface="標楷體" pitchFamily="65" charset="-120"/>
                <a:cs typeface="Times New Roman" pitchFamily="18" charset="0"/>
              </a:rPr>
              <a:t/>
            </a:r>
            <a:br>
              <a:rPr lang="en-US" altLang="zh-TW" sz="2800" b="1" dirty="0">
                <a:solidFill>
                  <a:schemeClr val="tx1"/>
                </a:solidFill>
                <a:latin typeface="Times New Roman" pitchFamily="18" charset="0"/>
                <a:ea typeface="標楷體" pitchFamily="65" charset="-120"/>
                <a:cs typeface="Times New Roman" pitchFamily="18" charset="0"/>
              </a:rPr>
            </a:br>
            <a:r>
              <a:rPr lang="zh-TW" altLang="en-US" sz="2800" b="1" dirty="0">
                <a:solidFill>
                  <a:schemeClr val="tx1"/>
                </a:solidFill>
                <a:latin typeface="Times New Roman" pitchFamily="18" charset="0"/>
                <a:ea typeface="標楷體" pitchFamily="65" charset="-120"/>
                <a:cs typeface="Times New Roman" pitchFamily="18" charset="0"/>
              </a:rPr>
              <a:t>方式</a:t>
            </a:r>
          </a:p>
        </p:txBody>
      </p:sp>
      <p:sp>
        <p:nvSpPr>
          <p:cNvPr id="7" name="圓角矩形 6"/>
          <p:cNvSpPr/>
          <p:nvPr/>
        </p:nvSpPr>
        <p:spPr bwMode="auto">
          <a:xfrm>
            <a:off x="452864" y="3748938"/>
            <a:ext cx="8244240" cy="767225"/>
          </a:xfrm>
          <a:prstGeom prst="roundRect">
            <a:avLst/>
          </a:prstGeom>
          <a:solidFill>
            <a:srgbClr val="FFCC00"/>
          </a:solidFill>
          <a:ln>
            <a:noFill/>
          </a:ln>
          <a:effectLst>
            <a:glow rad="101600">
              <a:srgbClr val="FF6600">
                <a:alpha val="60000"/>
              </a:srgbClr>
            </a:glow>
          </a:effectLst>
          <a:extLst/>
        </p:spPr>
        <p:txBody>
          <a:bodyPr rtlCol="0" anchor="ctr"/>
          <a:lstStyle/>
          <a:p>
            <a:pPr marL="361950" indent="-361950" algn="ctr" eaLnBrk="1" fontAlgn="auto" hangingPunct="1">
              <a:spcBef>
                <a:spcPts val="0"/>
              </a:spcBef>
              <a:spcAft>
                <a:spcPts val="0"/>
              </a:spcAft>
              <a:defRPr/>
            </a:pPr>
            <a:r>
              <a:rPr lang="zh-TW" altLang="en-US" sz="2000" b="1" dirty="0">
                <a:solidFill>
                  <a:srgbClr val="0000CC"/>
                </a:solidFill>
                <a:latin typeface="新細明體" panose="02020500000000000000" pitchFamily="18" charset="-120"/>
                <a:cs typeface="Times New Roman" pitchFamily="18" charset="0"/>
              </a:rPr>
              <a:t>★</a:t>
            </a:r>
            <a:r>
              <a:rPr lang="zh-TW" altLang="en-US" sz="2000" b="1" dirty="0" smtClean="0">
                <a:solidFill>
                  <a:srgbClr val="0000CC"/>
                </a:solidFill>
                <a:latin typeface="Times New Roman" pitchFamily="18" charset="0"/>
                <a:ea typeface="標楷體" pitchFamily="65" charset="-120"/>
                <a:cs typeface="Times New Roman" pitchFamily="18" charset="0"/>
              </a:rPr>
              <a:t>請提醒</a:t>
            </a:r>
            <a:r>
              <a:rPr lang="zh-TW" altLang="en-US" sz="2000" b="1" dirty="0">
                <a:solidFill>
                  <a:srgbClr val="0000CC"/>
                </a:solidFill>
                <a:latin typeface="Times New Roman" pitchFamily="18" charset="0"/>
                <a:ea typeface="標楷體" pitchFamily="65" charset="-120"/>
                <a:cs typeface="Times New Roman" pitchFamily="18" charset="0"/>
              </a:rPr>
              <a:t>考生，</a:t>
            </a:r>
            <a:r>
              <a:rPr lang="zh-TW" altLang="en-US" sz="2000" b="1" dirty="0">
                <a:solidFill>
                  <a:srgbClr val="FF0000"/>
                </a:solidFill>
                <a:latin typeface="Times New Roman" pitchFamily="18" charset="0"/>
                <a:ea typeface="標楷體" pitchFamily="65" charset="-120"/>
                <a:cs typeface="Times New Roman" pitchFamily="18" charset="0"/>
              </a:rPr>
              <a:t>不需製作</a:t>
            </a:r>
            <a:r>
              <a:rPr lang="zh-TW" altLang="en-US" sz="2000" b="1" dirty="0">
                <a:solidFill>
                  <a:srgbClr val="0000CC"/>
                </a:solidFill>
                <a:latin typeface="Times New Roman" pitchFamily="18" charset="0"/>
                <a:ea typeface="標楷體" pitchFamily="65" charset="-120"/>
                <a:cs typeface="Times New Roman" pitchFamily="18" charset="0"/>
              </a:rPr>
              <a:t>備審書面資料或裝訂成冊寄送本委員會</a:t>
            </a:r>
            <a:r>
              <a:rPr lang="zh-TW" altLang="en-US" sz="2000" b="1" dirty="0" smtClean="0">
                <a:solidFill>
                  <a:srgbClr val="0000CC"/>
                </a:solidFill>
                <a:latin typeface="Times New Roman" pitchFamily="18" charset="0"/>
                <a:ea typeface="標楷體" pitchFamily="65" charset="-120"/>
                <a:cs typeface="Times New Roman" pitchFamily="18" charset="0"/>
              </a:rPr>
              <a:t>審查</a:t>
            </a:r>
            <a:r>
              <a:rPr lang="zh-TW" altLang="en-US" sz="2000" b="1" dirty="0">
                <a:solidFill>
                  <a:srgbClr val="0000CC"/>
                </a:solidFill>
                <a:latin typeface="新細明體" panose="02020500000000000000" pitchFamily="18" charset="-120"/>
                <a:cs typeface="Times New Roman" pitchFamily="18" charset="0"/>
              </a:rPr>
              <a:t>★</a:t>
            </a:r>
            <a:endParaRPr lang="en-US" altLang="zh-TW" sz="2000" b="1" dirty="0">
              <a:solidFill>
                <a:srgbClr val="0000CC"/>
              </a:solidFill>
              <a:latin typeface="Times New Roman" pitchFamily="18" charset="0"/>
              <a:ea typeface="標楷體" pitchFamily="65" charset="-120"/>
              <a:cs typeface="Times New Roman" pitchFamily="18" charset="0"/>
            </a:endParaRPr>
          </a:p>
        </p:txBody>
      </p:sp>
    </p:spTree>
    <p:extLst>
      <p:ext uri="{BB962C8B-B14F-4D97-AF65-F5344CB8AC3E}">
        <p14:creationId xmlns:p14="http://schemas.microsoft.com/office/powerpoint/2010/main" val="30666821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750" fill="hold"/>
                                        <p:tgtEl>
                                          <p:spTgt spid="7"/>
                                        </p:tgtEl>
                                        <p:attrNameLst>
                                          <p:attrName>ppt_x</p:attrName>
                                        </p:attrNameLst>
                                      </p:cBhvr>
                                      <p:tavLst>
                                        <p:tav tm="0">
                                          <p:val>
                                            <p:strVal val="#ppt_x"/>
                                          </p:val>
                                        </p:tav>
                                        <p:tav tm="100000">
                                          <p:val>
                                            <p:strVal val="#ppt_x"/>
                                          </p:val>
                                        </p:tav>
                                      </p:tavLst>
                                    </p:anim>
                                    <p:anim calcmode="lin" valueType="num">
                                      <p:cBhvr additive="base">
                                        <p:cTn id="8" dur="75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標題 4"/>
          <p:cNvSpPr>
            <a:spLocks noGrp="1"/>
          </p:cNvSpPr>
          <p:nvPr>
            <p:ph type="title"/>
          </p:nvPr>
        </p:nvSpPr>
        <p:spPr>
          <a:xfrm>
            <a:off x="72008" y="188640"/>
            <a:ext cx="8316416"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a:t>
            </a:r>
            <a:r>
              <a:rPr lang="zh-TW" altLang="en-US" sz="4400" b="1" kern="1200" dirty="0" smtClean="0">
                <a:solidFill>
                  <a:schemeClr val="tx1"/>
                </a:solidFill>
                <a:latin typeface="Times New Roman" pitchFamily="18" charset="0"/>
                <a:ea typeface="標楷體" pitchFamily="65" charset="-120"/>
                <a:cs typeface="Times New Roman" pitchFamily="18" charset="0"/>
              </a:rPr>
              <a:t>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6" name="表格 5"/>
          <p:cNvGraphicFramePr>
            <a:graphicFrameLocks noGrp="1"/>
          </p:cNvGraphicFramePr>
          <p:nvPr>
            <p:extLst>
              <p:ext uri="{D42A27DB-BD31-4B8C-83A1-F6EECF244321}">
                <p14:modId xmlns:p14="http://schemas.microsoft.com/office/powerpoint/2010/main" val="2572917549"/>
              </p:ext>
            </p:extLst>
          </p:nvPr>
        </p:nvGraphicFramePr>
        <p:xfrm>
          <a:off x="346272" y="1663231"/>
          <a:ext cx="8712968" cy="4057558"/>
        </p:xfrm>
        <a:graphic>
          <a:graphicData uri="http://schemas.openxmlformats.org/drawingml/2006/table">
            <a:tbl>
              <a:tblPr firstRow="1" bandRow="1">
                <a:tableStyleId>{5C22544A-7EE6-4342-B048-85BDC9FD1C3A}</a:tableStyleId>
              </a:tblPr>
              <a:tblGrid>
                <a:gridCol w="1561432">
                  <a:extLst>
                    <a:ext uri="{9D8B030D-6E8A-4147-A177-3AD203B41FA5}">
                      <a16:colId xmlns:a16="http://schemas.microsoft.com/office/drawing/2014/main" val="20000"/>
                    </a:ext>
                  </a:extLst>
                </a:gridCol>
                <a:gridCol w="1296144">
                  <a:extLst>
                    <a:ext uri="{9D8B030D-6E8A-4147-A177-3AD203B41FA5}">
                      <a16:colId xmlns:a16="http://schemas.microsoft.com/office/drawing/2014/main" val="20001"/>
                    </a:ext>
                  </a:extLst>
                </a:gridCol>
                <a:gridCol w="5855392">
                  <a:extLst>
                    <a:ext uri="{9D8B030D-6E8A-4147-A177-3AD203B41FA5}">
                      <a16:colId xmlns:a16="http://schemas.microsoft.com/office/drawing/2014/main" val="2770842167"/>
                    </a:ext>
                  </a:extLst>
                </a:gridCol>
              </a:tblGrid>
              <a:tr h="451252">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zh-TW" altLang="en-US" sz="2600" b="0"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baseline="0" dirty="0" smtClean="0">
                          <a:latin typeface="Times New Roman" panose="02020603050405020304" pitchFamily="18" charset="0"/>
                          <a:ea typeface="標楷體" panose="03000509000000000000" pitchFamily="65" charset="-120"/>
                          <a:cs typeface="Times New Roman" panose="02020603050405020304" pitchFamily="18" charset="0"/>
                        </a:rPr>
                        <a:t>順序</a:t>
                      </a:r>
                      <a:endParaRPr lang="zh-TW" altLang="en-US" sz="26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tc>
                  <a:txBody>
                    <a:bodyPr/>
                    <a:lstStyle/>
                    <a:p>
                      <a:pPr algn="ctr"/>
                      <a:r>
                        <a:rPr lang="zh-TW" altLang="en-US" sz="2600" spc="-20" baseline="0" dirty="0" smtClean="0">
                          <a:latin typeface="Times New Roman" panose="02020603050405020304" pitchFamily="18" charset="0"/>
                          <a:ea typeface="標楷體" panose="03000509000000000000" pitchFamily="65" charset="-120"/>
                          <a:cs typeface="Times New Roman" panose="02020603050405020304" pitchFamily="18" charset="0"/>
                        </a:rPr>
                        <a:t>內容</a:t>
                      </a:r>
                      <a:endParaRPr lang="zh-TW" altLang="en-US" sz="2600" b="0" spc="-2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006666"/>
                    </a:solidFill>
                  </a:tcPr>
                </a:tc>
                <a:extLst>
                  <a:ext uri="{0D108BD9-81ED-4DB2-BD59-A6C34878D82A}">
                    <a16:rowId xmlns:a16="http://schemas.microsoft.com/office/drawing/2014/main" val="10000"/>
                  </a:ext>
                </a:extLst>
              </a:tr>
              <a:tr h="468000">
                <a:tc rowSpan="2">
                  <a:txBody>
                    <a:bodyPr/>
                    <a:lstStyle/>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學業成績</a:t>
                      </a:r>
                      <a:endParaRPr lang="en-US" altLang="zh-TW" sz="2200" b="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algn="l"/>
                      <a:r>
                        <a:rPr kumimoji="1" lang="zh-TW" altLang="en-US" sz="2200" b="1"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學業平均成績</a:t>
                      </a:r>
                      <a:r>
                        <a:rPr kumimoji="1" lang="zh-TW" altLang="en-US" sz="2200" u="none" strike="noStrike" cap="none" spc="-20"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spc="-20"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1" lang="zh-TW" altLang="en-US" sz="2200" b="1" u="none" strike="noStrike" cap="none" spc="-20"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altLang="en-US" sz="2200" b="1" spc="-20"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468000">
                <a:tc vMerge="1">
                  <a:txBody>
                    <a:bodyPr/>
                    <a:lstStyle/>
                    <a:p>
                      <a:endParaRPr lang="zh-TW" altLang="en-US" sz="2800" dirty="0">
                        <a:latin typeface="標楷體" pitchFamily="65" charset="-120"/>
                        <a:ea typeface="標楷體" pitchFamily="65" charset="-120"/>
                      </a:endParaRPr>
                    </a:p>
                  </a:txBody>
                  <a:tcPr>
                    <a:solidFill>
                      <a:srgbClr val="FFC000"/>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200" baseline="0" dirty="0" smtClean="0">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200" baseline="0" dirty="0" smtClean="0">
                          <a:latin typeface="Times New Roman" panose="02020603050405020304" pitchFamily="18" charset="0"/>
                          <a:ea typeface="標楷體" panose="03000509000000000000" pitchFamily="65" charset="-120"/>
                          <a:cs typeface="Times New Roman" panose="02020603050405020304" pitchFamily="18" charset="0"/>
                        </a:rPr>
                        <a:t>比序</a:t>
                      </a:r>
                      <a:endParaRPr lang="zh-TW" altLang="en-US" sz="2200" b="1" baseline="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tc>
                  <a:txBody>
                    <a:bodyPr/>
                    <a:lstStyle/>
                    <a:p>
                      <a:r>
                        <a:rPr kumimoji="1" lang="zh-TW" altLang="en-US" sz="2200" b="1"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專業科目及實習科目平均成績</a:t>
                      </a:r>
                      <a:r>
                        <a:rPr kumimoji="1" lang="zh-TW" altLang="en-US" sz="2200" u="none" strike="noStrike" cap="none" normalizeH="0" baseline="0" dirty="0" smtClean="0">
                          <a:ln>
                            <a:noFill/>
                          </a:ln>
                          <a:effectLst/>
                          <a:latin typeface="Times New Roman" panose="02020603050405020304" pitchFamily="18" charset="0"/>
                          <a:ea typeface="標楷體" panose="03000509000000000000" pitchFamily="65" charset="-120"/>
                          <a:cs typeface="Times New Roman" panose="02020603050405020304" pitchFamily="18" charset="0"/>
                        </a:rPr>
                        <a:t>之</a:t>
                      </a:r>
                      <a:r>
                        <a:rPr kumimoji="1" lang="zh-TW" altLang="en-US" sz="2200" b="1" u="none" strike="noStrike"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1" lang="zh-TW" altLang="en-US" sz="2200" b="1" u="none" strike="noStrike"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altLang="en-US" sz="2200" b="1" baseline="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EF7F8"/>
                    </a:solidFill>
                  </a:tcPr>
                </a:tc>
                <a:extLst>
                  <a:ext uri="{0D108BD9-81ED-4DB2-BD59-A6C34878D82A}">
                    <a16:rowId xmlns:a16="http://schemas.microsoft.com/office/drawing/2014/main" val="10002"/>
                  </a:ext>
                </a:extLst>
              </a:tr>
              <a:tr h="468000">
                <a:tc rowSpan="3">
                  <a:txBody>
                    <a:bodyPr/>
                    <a:lstStyle/>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基本學科</a:t>
                      </a:r>
                      <a:endParaRPr lang="en-US" altLang="zh-TW" sz="2200" b="0" baseline="0" dirty="0" smtClean="0">
                        <a:latin typeface="Times New Roman" panose="02020603050405020304" pitchFamily="18" charset="0"/>
                        <a:ea typeface="標楷體" panose="03000509000000000000" pitchFamily="65" charset="-120"/>
                        <a:cs typeface="Times New Roman" panose="02020603050405020304" pitchFamily="18" charset="0"/>
                      </a:endParaRPr>
                    </a:p>
                    <a:p>
                      <a:pPr algn="ctr"/>
                      <a:r>
                        <a:rPr lang="zh-TW" altLang="en-US" sz="2200" b="0" baseline="0" dirty="0" smtClean="0">
                          <a:latin typeface="Times New Roman" panose="02020603050405020304" pitchFamily="18" charset="0"/>
                          <a:ea typeface="標楷體" panose="03000509000000000000" pitchFamily="65" charset="-120"/>
                          <a:cs typeface="Times New Roman" panose="02020603050405020304" pitchFamily="18" charset="0"/>
                        </a:rPr>
                        <a:t>表現</a:t>
                      </a:r>
                      <a:endParaRPr lang="zh-TW" altLang="en-US" sz="2200" b="0"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val="10004"/>
                  </a:ext>
                </a:extLst>
              </a:tr>
              <a:tr h="468000">
                <a:tc vMerge="1">
                  <a:txBody>
                    <a:bodyPr/>
                    <a:lstStyle/>
                    <a:p>
                      <a:endParaRPr lang="zh-TW" altLang="en-US" sz="2800" b="0" dirty="0">
                        <a:solidFill>
                          <a:schemeClr val="tx1"/>
                        </a:solidFill>
                        <a:latin typeface="標楷體" pitchFamily="65" charset="-120"/>
                        <a:ea typeface="標楷體" pitchFamily="65" charset="-120"/>
                      </a:endParaRPr>
                    </a:p>
                  </a:txBody>
                  <a:tcP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rgbClr val="FFFF99"/>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2200" u="none" strike="noStrike" kern="1200" cap="none" normalizeH="0" baseline="0" noProof="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D4F4"/>
                    </a:solidFill>
                  </a:tcPr>
                </a:tc>
                <a:extLst>
                  <a:ext uri="{0D108BD9-81ED-4DB2-BD59-A6C34878D82A}">
                    <a16:rowId xmlns:a16="http://schemas.microsoft.com/office/drawing/2014/main" val="10005"/>
                  </a:ext>
                </a:extLst>
              </a:tr>
              <a:tr h="468000">
                <a:tc vMerge="1">
                  <a:txBody>
                    <a:bodyPr/>
                    <a:lstStyle/>
                    <a:p>
                      <a:pPr algn="ctr"/>
                      <a:endParaRPr lang="zh-TW" altLang="en-US" sz="2800" b="0" baseline="0" dirty="0">
                        <a:solidFill>
                          <a:schemeClr val="tx1"/>
                        </a:solidFill>
                        <a:latin typeface="Times New Roman" pitchFamily="18" charset="0"/>
                        <a:ea typeface="標楷體" pitchFamily="65" charset="-120"/>
                      </a:endParaRPr>
                    </a:p>
                  </a:txBody>
                  <a:tcPr anchor="ctr">
                    <a:solidFill>
                      <a:srgbClr val="CCFFCC"/>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kumimoji="0" lang="en-US" altLang="zh-TW"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比序</a:t>
                      </a: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kumimoji="0" lang="zh-TW" altLang="en-US" sz="2200" b="1"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a:t>
                      </a:r>
                      <a:r>
                        <a:rPr kumimoji="0" lang="zh-TW" altLang="en-US" sz="2200" u="none" strike="noStrike" kern="1200" cap="none" normalizeH="0" baseline="0" dirty="0" smtClean="0">
                          <a:ln>
                            <a:noFill/>
                          </a:ln>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之</a:t>
                      </a:r>
                      <a:r>
                        <a:rPr kumimoji="0" lang="zh-TW" altLang="en-US" sz="2200" b="1" u="none" strike="noStrike" kern="1200" cap="none" normalizeH="0" baseline="0" dirty="0" smtClean="0">
                          <a:ln>
                            <a:noFill/>
                          </a:ln>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群名次</a:t>
                      </a:r>
                      <a:r>
                        <a:rPr kumimoji="0" lang="zh-TW" altLang="en-US" sz="2200" b="1" u="none" strike="noStrike" kern="1200" cap="none" normalizeH="0" baseline="0" dirty="0" smtClean="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百分比</a:t>
                      </a:r>
                      <a:endParaRPr kumimoji="0" lang="zh-TW" altLang="en-US" sz="2200" b="1" u="none" strike="noStrike" kern="1200" cap="none" normalizeH="0" baseline="0" dirty="0">
                        <a:ln>
                          <a:noFill/>
                        </a:ln>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CAB5ED"/>
                    </a:solidFill>
                  </a:tcPr>
                </a:tc>
                <a:extLst>
                  <a:ext uri="{0D108BD9-81ED-4DB2-BD59-A6C34878D82A}">
                    <a16:rowId xmlns:a16="http://schemas.microsoft.com/office/drawing/2014/main" val="10006"/>
                  </a:ext>
                </a:extLst>
              </a:tr>
              <a:tr h="468000">
                <a:tc rowSpan="2">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0" dirty="0" smtClean="0">
                          <a:latin typeface="Times New Roman" pitchFamily="18" charset="0"/>
                          <a:ea typeface="標楷體" pitchFamily="65" charset="-120"/>
                          <a:cs typeface="Times New Roman" pitchFamily="18" charset="0"/>
                        </a:rPr>
                        <a:t>多元能力表現成績</a:t>
                      </a:r>
                      <a:endParaRPr lang="zh-TW" altLang="en-US" sz="2400" b="0" baseline="0" dirty="0" smtClean="0">
                        <a:solidFill>
                          <a:schemeClr val="tx1"/>
                        </a:solidFill>
                        <a:latin typeface="Times New Roman" pitchFamily="18" charset="0"/>
                        <a:ea typeface="標楷體" pitchFamily="65" charset="-120"/>
                        <a:cs typeface="Times New Roman"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algn="ct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6</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tc>
                  <a:txBody>
                    <a:bodyPr/>
                    <a:lstStyle/>
                    <a:p>
                      <a:pPr marL="0" indent="0">
                        <a:buNone/>
                      </a:pPr>
                      <a:r>
                        <a:rPr lang="zh-TW" altLang="zh-TW" sz="2200" b="1" dirty="0" smtClean="0">
                          <a:latin typeface="Times New Roman" pitchFamily="18" charset="0"/>
                          <a:ea typeface="標楷體" pitchFamily="65" charset="-120"/>
                          <a:cs typeface="Times New Roman" pitchFamily="18" charset="0"/>
                        </a:rPr>
                        <a:t>「競賽、證照及語文能力檢定」</a:t>
                      </a:r>
                      <a:r>
                        <a:rPr lang="zh-TW" altLang="zh-TW" sz="2200" dirty="0" smtClean="0">
                          <a:latin typeface="Times New Roman" pitchFamily="18" charset="0"/>
                          <a:ea typeface="標楷體" pitchFamily="65" charset="-120"/>
                          <a:cs typeface="Times New Roman" pitchFamily="18" charset="0"/>
                        </a:rPr>
                        <a:t>之</a:t>
                      </a:r>
                      <a:r>
                        <a:rPr lang="zh-TW" altLang="zh-TW" sz="2200" b="1" dirty="0" smtClean="0">
                          <a:solidFill>
                            <a:srgbClr val="6600CC"/>
                          </a:solidFill>
                          <a:latin typeface="Times New Roman" pitchFamily="18" charset="0"/>
                          <a:ea typeface="標楷體" pitchFamily="65" charset="-120"/>
                          <a:cs typeface="Times New Roman" pitchFamily="18" charset="0"/>
                        </a:rPr>
                        <a:t>總合成績</a:t>
                      </a:r>
                      <a:endParaRPr lang="zh-TW" altLang="zh-TW" sz="2200" b="1"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E0A0C0"/>
                    </a:solidFill>
                  </a:tcPr>
                </a:tc>
                <a:extLst>
                  <a:ext uri="{0D108BD9-81ED-4DB2-BD59-A6C34878D82A}">
                    <a16:rowId xmlns:a16="http://schemas.microsoft.com/office/drawing/2014/main" val="945565060"/>
                  </a:ext>
                </a:extLst>
              </a:tr>
              <a:tr h="704982">
                <a:tc vMerge="1">
                  <a:txBody>
                    <a:bodyPr/>
                    <a:lstStyle/>
                    <a:p>
                      <a:pPr algn="ctr"/>
                      <a:endParaRPr lang="zh-TW" altLang="en-US" sz="2200" b="1" baseline="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50" marR="91450" marT="45717" marB="45717"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2">
                        <a:lumMod val="20000"/>
                        <a:lumOff val="80000"/>
                      </a:schemeClr>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baseline="0" dirty="0" smtClean="0">
                          <a:latin typeface="Times New Roman" pitchFamily="18" charset="0"/>
                          <a:ea typeface="標楷體" pitchFamily="65" charset="-120"/>
                          <a:cs typeface="Times New Roman" pitchFamily="18" charset="0"/>
                        </a:rPr>
                        <a:t>第</a:t>
                      </a:r>
                      <a:r>
                        <a:rPr lang="en-US" altLang="zh-TW" sz="2200" b="0" baseline="0" dirty="0" smtClean="0">
                          <a:latin typeface="Times New Roman" pitchFamily="18" charset="0"/>
                          <a:ea typeface="標楷體" pitchFamily="65" charset="-120"/>
                          <a:cs typeface="Times New Roman" pitchFamily="18" charset="0"/>
                        </a:rPr>
                        <a:t>7</a:t>
                      </a:r>
                      <a:r>
                        <a:rPr lang="zh-TW" altLang="en-US" sz="2200" b="0" baseline="0" dirty="0" smtClean="0">
                          <a:latin typeface="Times New Roman" pitchFamily="18" charset="0"/>
                          <a:ea typeface="標楷體" pitchFamily="65" charset="-120"/>
                          <a:cs typeface="Times New Roman" pitchFamily="18" charset="0"/>
                        </a:rPr>
                        <a:t>比序</a:t>
                      </a:r>
                      <a:endParaRPr lang="zh-TW" altLang="en-US" sz="2200" b="0" baseline="0" dirty="0" smtClean="0">
                        <a:solidFill>
                          <a:schemeClr val="tx1"/>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tc>
                  <a:txBody>
                    <a:bodyPr/>
                    <a:lstStyle/>
                    <a:p>
                      <a:pPr marL="0" indent="0" algn="l" defTabSz="914400" rtl="0" eaLnBrk="1" latinLnBrk="0" hangingPunct="1">
                        <a:buNone/>
                      </a:pPr>
                      <a:r>
                        <a:rPr lang="zh-TW" altLang="zh-TW" sz="2200" b="1" kern="1200" dirty="0" smtClean="0">
                          <a:solidFill>
                            <a:schemeClr val="dk1"/>
                          </a:solidFill>
                          <a:latin typeface="Times New Roman" pitchFamily="18" charset="0"/>
                          <a:ea typeface="標楷體" pitchFamily="65" charset="-120"/>
                          <a:cs typeface="Times New Roman" pitchFamily="18" charset="0"/>
                        </a:rPr>
                        <a:t>「學校幹部、志工、社會服務及社團</a:t>
                      </a:r>
                      <a:r>
                        <a:rPr lang="zh-TW" altLang="en-US" sz="2200" b="1" kern="1200" dirty="0" smtClean="0">
                          <a:solidFill>
                            <a:schemeClr val="dk1"/>
                          </a:solidFill>
                          <a:latin typeface="Times New Roman" pitchFamily="18" charset="0"/>
                          <a:ea typeface="標楷體" pitchFamily="65" charset="-120"/>
                          <a:cs typeface="Times New Roman" pitchFamily="18" charset="0"/>
                        </a:rPr>
                        <a:t>參</a:t>
                      </a:r>
                      <a:r>
                        <a:rPr lang="zh-TW" altLang="zh-TW" sz="2200" b="1" kern="1200" dirty="0" smtClean="0">
                          <a:solidFill>
                            <a:schemeClr val="dk1"/>
                          </a:solidFill>
                          <a:latin typeface="Times New Roman" pitchFamily="18" charset="0"/>
                          <a:ea typeface="標楷體" pitchFamily="65" charset="-120"/>
                          <a:cs typeface="Times New Roman" pitchFamily="18" charset="0"/>
                        </a:rPr>
                        <a:t>與」</a:t>
                      </a:r>
                      <a:r>
                        <a:rPr lang="zh-TW" altLang="zh-TW" sz="2200" b="0" kern="1200" dirty="0" smtClean="0">
                          <a:solidFill>
                            <a:schemeClr val="dk1"/>
                          </a:solidFill>
                          <a:latin typeface="Times New Roman" pitchFamily="18" charset="0"/>
                          <a:ea typeface="標楷體" pitchFamily="65" charset="-120"/>
                          <a:cs typeface="Times New Roman" pitchFamily="18" charset="0"/>
                        </a:rPr>
                        <a:t>之</a:t>
                      </a:r>
                      <a:r>
                        <a:rPr lang="zh-TW" altLang="zh-TW" sz="2200" b="1" kern="1200" dirty="0" smtClean="0">
                          <a:solidFill>
                            <a:srgbClr val="6600CC"/>
                          </a:solidFill>
                          <a:latin typeface="Times New Roman" pitchFamily="18" charset="0"/>
                          <a:ea typeface="標楷體" pitchFamily="65" charset="-120"/>
                          <a:cs typeface="Times New Roman" pitchFamily="18" charset="0"/>
                        </a:rPr>
                        <a:t>總合成績</a:t>
                      </a:r>
                      <a:endParaRPr lang="zh-TW" altLang="zh-TW" sz="2200" b="1" kern="1200" dirty="0">
                        <a:solidFill>
                          <a:srgbClr val="6600CC"/>
                        </a:solidFill>
                        <a:latin typeface="Times New Roman" pitchFamily="18" charset="0"/>
                        <a:ea typeface="標楷體" pitchFamily="65" charset="-120"/>
                        <a:cs typeface="Times New Roman" pitchFamily="18" charset="0"/>
                      </a:endParaRPr>
                    </a:p>
                  </a:txBody>
                  <a:tcPr marL="91449" marR="91449" marT="45662" marB="45662" anchor="ctr">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rgbClr val="F5DFEA"/>
                    </a:solidFill>
                  </a:tcPr>
                </a:tc>
                <a:extLst>
                  <a:ext uri="{0D108BD9-81ED-4DB2-BD59-A6C34878D82A}">
                    <a16:rowId xmlns:a16="http://schemas.microsoft.com/office/drawing/2014/main" val="424154082"/>
                  </a:ext>
                </a:extLst>
              </a:tr>
            </a:tbl>
          </a:graphicData>
        </a:graphic>
      </p:graphicFrame>
      <p:sp>
        <p:nvSpPr>
          <p:cNvPr id="3" name="矩形 2"/>
          <p:cNvSpPr/>
          <p:nvPr/>
        </p:nvSpPr>
        <p:spPr>
          <a:xfrm>
            <a:off x="349656" y="5747776"/>
            <a:ext cx="8709584" cy="954107"/>
          </a:xfrm>
          <a:prstGeom prst="rect">
            <a:avLst/>
          </a:prstGeom>
          <a:solidFill>
            <a:schemeClr val="bg1"/>
          </a:solidFill>
        </p:spPr>
        <p:txBody>
          <a:bodyPr wrap="square">
            <a:spAutoFit/>
          </a:bodyPr>
          <a:lstStyle/>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上述成績指</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一般學制至畢業前</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1</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學期之</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5</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個學期，若為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4</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年制夜間部則為</a:t>
            </a:r>
            <a:r>
              <a:rPr kumimoji="0"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kumimoji="0" lang="zh-TW" altLang="en-US" sz="1400" dirty="0">
                <a:latin typeface="Times New Roman" panose="02020603050405020304" pitchFamily="18" charset="0"/>
                <a:ea typeface="標楷體" panose="03000509000000000000" pitchFamily="65" charset="-120"/>
                <a:cs typeface="Times New Roman" panose="02020603050405020304" pitchFamily="18" charset="0"/>
              </a:rPr>
              <a:t>學期</a:t>
            </a:r>
            <a:r>
              <a:rPr kumimoji="0"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kumimoji="0"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「英文」、「國文」、「數學」等基本學科應包含哪些科目由各高職學校自定</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4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285750" indent="-285750" eaLnBrk="1" fontAlgn="auto" hangingPunct="1">
              <a:spcBef>
                <a:spcPts val="0"/>
              </a:spcBef>
              <a:spcAft>
                <a:spcPts val="0"/>
              </a:spcAft>
              <a:buFont typeface="Wingdings" pitchFamily="2" charset="2"/>
              <a:buChar char="Ø"/>
              <a:defRPr/>
            </a:pP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比序及第</a:t>
            </a:r>
            <a:r>
              <a:rPr lang="en-US" altLang="zh-TW" sz="1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400" dirty="0">
                <a:latin typeface="Times New Roman" panose="02020603050405020304" pitchFamily="18" charset="0"/>
                <a:ea typeface="標楷體" panose="03000509000000000000" pitchFamily="65" charset="-120"/>
                <a:cs typeface="Times New Roman" panose="02020603050405020304" pitchFamily="18" charset="0"/>
              </a:rPr>
              <a:t>比序之所有計分項目之計分標準均經本招生委員會之委員會議審議通過，以正面表列方式公告採計項目及計分標準，非表列項目均不採計</a:t>
            </a:r>
            <a:r>
              <a:rPr lang="zh-TW" altLang="en-US" sz="1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14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9155" name="投影片編號版面配置區 3"/>
          <p:cNvSpPr>
            <a:spLocks noGrp="1"/>
          </p:cNvSpPr>
          <p:nvPr>
            <p:ph type="sldNum" sz="quarter" idx="12"/>
          </p:nvPr>
        </p:nvSpPr>
        <p:spPr>
          <a:xfrm>
            <a:off x="6588224" y="649074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4B063A2-D6A7-4579-B71F-70D502D22B9C}" type="slidenum">
              <a:rPr lang="zh-TW" altLang="en-US" sz="1400" smtClean="0"/>
              <a:pPr>
                <a:spcBef>
                  <a:spcPct val="0"/>
                </a:spcBef>
                <a:buFontTx/>
                <a:buNone/>
              </a:pPr>
              <a:t>17</a:t>
            </a:fld>
            <a:endParaRPr lang="en-US" altLang="zh-TW" sz="1400" dirty="0" smtClean="0"/>
          </a:p>
        </p:txBody>
      </p:sp>
      <p:sp>
        <p:nvSpPr>
          <p:cNvPr id="7" name="矩形 6"/>
          <p:cNvSpPr/>
          <p:nvPr/>
        </p:nvSpPr>
        <p:spPr>
          <a:xfrm>
            <a:off x="372660" y="1087037"/>
            <a:ext cx="4712632" cy="495581"/>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科技校院繁星計畫</a:t>
            </a:r>
            <a:r>
              <a:rPr lang="en-US" altLang="zh-TW" sz="2400" b="1" dirty="0">
                <a:latin typeface="微軟正黑體" panose="020B0604030504040204" pitchFamily="34" charset="-120"/>
                <a:ea typeface="微軟正黑體" panose="020B0604030504040204" pitchFamily="34" charset="-120"/>
                <a:cs typeface="Times New Roman" panose="02020603050405020304" pitchFamily="18" charset="0"/>
              </a:rPr>
              <a:t>7</a:t>
            </a:r>
            <a:r>
              <a:rPr lang="zh-TW" altLang="en-US" sz="2400" b="1" dirty="0">
                <a:latin typeface="微軟正黑體" panose="020B0604030504040204" pitchFamily="34" charset="-120"/>
                <a:ea typeface="微軟正黑體" panose="020B0604030504040204" pitchFamily="34" charset="-120"/>
              </a:rPr>
              <a:t>項比序排名</a:t>
            </a:r>
          </a:p>
        </p:txBody>
      </p:sp>
      <p:sp>
        <p:nvSpPr>
          <p:cNvPr id="2" name="文字方塊 1"/>
          <p:cNvSpPr txBox="1"/>
          <p:nvPr/>
        </p:nvSpPr>
        <p:spPr>
          <a:xfrm>
            <a:off x="5746872" y="1057828"/>
            <a:ext cx="3312368" cy="553998"/>
          </a:xfrm>
          <a:prstGeom prst="rect">
            <a:avLst/>
          </a:prstGeom>
          <a:noFill/>
        </p:spPr>
        <p:txBody>
          <a:bodyPr wrap="square" lIns="36000" rIns="36000" rtlCol="0">
            <a:spAutoFit/>
          </a:bodyPr>
          <a:lstStyle/>
          <a:p>
            <a:pPr marL="176213" indent="-176213"/>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群名次百分比試算表，請至本委員會網站</a:t>
            </a:r>
            <a:r>
              <a:rPr lang="en-US" altLang="zh-TW" sz="1500" dirty="0" smtClean="0">
                <a:latin typeface="微軟正黑體" panose="020B0604030504040204" pitchFamily="34" charset="-120"/>
                <a:ea typeface="微軟正黑體" panose="020B0604030504040204" pitchFamily="34" charset="-120"/>
              </a:rPr>
              <a:t>【7.</a:t>
            </a:r>
            <a:r>
              <a:rPr lang="zh-TW" altLang="en-US" sz="1500" dirty="0" smtClean="0">
                <a:latin typeface="微軟正黑體" panose="020B0604030504040204" pitchFamily="34" charset="-120"/>
                <a:ea typeface="微軟正黑體" panose="020B0604030504040204" pitchFamily="34" charset="-120"/>
              </a:rPr>
              <a:t>下載專區</a:t>
            </a:r>
            <a:r>
              <a:rPr lang="en-US" altLang="zh-TW" sz="1500" dirty="0" smtClean="0">
                <a:latin typeface="微軟正黑體" panose="020B0604030504040204" pitchFamily="34" charset="-120"/>
                <a:ea typeface="微軟正黑體" panose="020B0604030504040204" pitchFamily="34" charset="-120"/>
              </a:rPr>
              <a:t>】</a:t>
            </a:r>
            <a:r>
              <a:rPr lang="zh-TW" altLang="en-US" sz="1500" dirty="0" smtClean="0">
                <a:latin typeface="微軟正黑體" panose="020B0604030504040204" pitchFamily="34" charset="-120"/>
                <a:ea typeface="微軟正黑體" panose="020B0604030504040204" pitchFamily="34" charset="-120"/>
              </a:rPr>
              <a:t>下載使用</a:t>
            </a:r>
            <a:endParaRPr lang="zh-TW" altLang="en-US" sz="1500" dirty="0">
              <a:latin typeface="微軟正黑體" panose="020B0604030504040204" pitchFamily="34" charset="-120"/>
              <a:ea typeface="微軟正黑體" panose="020B0604030504040204" pitchFamily="34" charset="-120"/>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a:xfrm>
            <a:off x="6589776" y="6528689"/>
            <a:ext cx="2133600" cy="476250"/>
          </a:xfrm>
        </p:spPr>
        <p:txBody>
          <a:bodyPr/>
          <a:lstStyle/>
          <a:p>
            <a:pPr>
              <a:defRPr/>
            </a:pPr>
            <a:fld id="{ABFE6108-DA02-42FF-8F2B-6965D0D38C5E}" type="slidenum">
              <a:rPr lang="zh-TW" altLang="en-US" smtClean="0"/>
              <a:pPr>
                <a:defRPr/>
              </a:pPr>
              <a:t>18</a:t>
            </a:fld>
            <a:endParaRPr lang="en-US" altLang="zh-TW" dirty="0"/>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2817064673"/>
              </p:ext>
            </p:extLst>
          </p:nvPr>
        </p:nvGraphicFramePr>
        <p:xfrm>
          <a:off x="279904" y="1565024"/>
          <a:ext cx="8630863" cy="3448152"/>
        </p:xfrm>
        <a:graphic>
          <a:graphicData uri="http://schemas.openxmlformats.org/drawingml/2006/table">
            <a:tbl>
              <a:tblPr>
                <a:tableStyleId>{35758FB7-9AC5-4552-8A53-C91805E547FA}</a:tableStyleId>
              </a:tblPr>
              <a:tblGrid>
                <a:gridCol w="663867">
                  <a:extLst>
                    <a:ext uri="{9D8B030D-6E8A-4147-A177-3AD203B41FA5}">
                      <a16:colId xmlns:a16="http://schemas.microsoft.com/office/drawing/2014/main" val="20000"/>
                    </a:ext>
                  </a:extLst>
                </a:gridCol>
                <a:gridCol w="1106446">
                  <a:extLst>
                    <a:ext uri="{9D8B030D-6E8A-4147-A177-3AD203B41FA5}">
                      <a16:colId xmlns:a16="http://schemas.microsoft.com/office/drawing/2014/main" val="20001"/>
                    </a:ext>
                  </a:extLst>
                </a:gridCol>
                <a:gridCol w="1401499">
                  <a:extLst>
                    <a:ext uri="{9D8B030D-6E8A-4147-A177-3AD203B41FA5}">
                      <a16:colId xmlns:a16="http://schemas.microsoft.com/office/drawing/2014/main" val="20002"/>
                    </a:ext>
                  </a:extLst>
                </a:gridCol>
                <a:gridCol w="1253972">
                  <a:extLst>
                    <a:ext uri="{9D8B030D-6E8A-4147-A177-3AD203B41FA5}">
                      <a16:colId xmlns:a16="http://schemas.microsoft.com/office/drawing/2014/main" val="20003"/>
                    </a:ext>
                  </a:extLst>
                </a:gridCol>
                <a:gridCol w="663867">
                  <a:extLst>
                    <a:ext uri="{9D8B030D-6E8A-4147-A177-3AD203B41FA5}">
                      <a16:colId xmlns:a16="http://schemas.microsoft.com/office/drawing/2014/main" val="20004"/>
                    </a:ext>
                  </a:extLst>
                </a:gridCol>
                <a:gridCol w="958920">
                  <a:extLst>
                    <a:ext uri="{9D8B030D-6E8A-4147-A177-3AD203B41FA5}">
                      <a16:colId xmlns:a16="http://schemas.microsoft.com/office/drawing/2014/main" val="20005"/>
                    </a:ext>
                  </a:extLst>
                </a:gridCol>
                <a:gridCol w="1373169">
                  <a:extLst>
                    <a:ext uri="{9D8B030D-6E8A-4147-A177-3AD203B41FA5}">
                      <a16:colId xmlns:a16="http://schemas.microsoft.com/office/drawing/2014/main" val="20006"/>
                    </a:ext>
                  </a:extLst>
                </a:gridCol>
                <a:gridCol w="1209123">
                  <a:extLst>
                    <a:ext uri="{9D8B030D-6E8A-4147-A177-3AD203B41FA5}">
                      <a16:colId xmlns:a16="http://schemas.microsoft.com/office/drawing/2014/main" val="20007"/>
                    </a:ext>
                  </a:extLst>
                </a:gridCol>
              </a:tblGrid>
              <a:tr h="269131">
                <a:tc gridSpan="4">
                  <a:txBody>
                    <a:bodyPr/>
                    <a:lstStyle/>
                    <a:p>
                      <a:pPr>
                        <a:lnSpc>
                          <a:spcPts val="1500"/>
                        </a:lnSpc>
                        <a:spcAft>
                          <a:spcPts val="0"/>
                        </a:spcAft>
                      </a:pP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例甲：校內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機械群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總人數</a:t>
                      </a:r>
                      <a:r>
                        <a:rPr lang="en-US"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603</a:t>
                      </a:r>
                      <a:r>
                        <a:rPr lang="zh-TW" sz="1600" b="1" kern="0" dirty="0" smtClean="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C000"/>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tc gridSpan="4">
                  <a:txBody>
                    <a:bodyPr/>
                    <a:lstStyle/>
                    <a:p>
                      <a:pPr>
                        <a:lnSpc>
                          <a:spcPts val="1500"/>
                        </a:lnSpc>
                        <a:spcAft>
                          <a:spcPts val="0"/>
                        </a:spcAft>
                      </a:pPr>
                      <a:r>
                        <a:rPr lang="zh-TW" sz="1600" kern="0" dirty="0">
                          <a:effectLst/>
                          <a:latin typeface="Arial" panose="020B0604020202020204" pitchFamily="34" charset="0"/>
                          <a:ea typeface="標楷體" panose="03000509000000000000" pitchFamily="65" charset="-120"/>
                          <a:cs typeface="Arial" panose="020B0604020202020204" pitchFamily="34" charset="0"/>
                        </a:rPr>
                        <a:t>例</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乙：校內</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altLang="zh-TW" sz="1600" kern="0" dirty="0" smtClean="0">
                          <a:effectLst/>
                          <a:latin typeface="Arial" panose="020B0604020202020204" pitchFamily="34" charset="0"/>
                          <a:ea typeface="標楷體" panose="03000509000000000000" pitchFamily="65" charset="-120"/>
                          <a:cs typeface="Arial" panose="020B0604020202020204" pitchFamily="34" charset="0"/>
                        </a:rPr>
                        <a:t>外語群</a:t>
                      </a:r>
                      <a:r>
                        <a:rPr lang="en-US" altLang="zh-TW" sz="1600" kern="0" dirty="0" smtClean="0">
                          <a:effectLst/>
                          <a:latin typeface="Arial" panose="020B0604020202020204" pitchFamily="34" charset="0"/>
                          <a:ea typeface="標楷體" panose="03000509000000000000" pitchFamily="65" charset="-120"/>
                          <a:cs typeface="Arial" panose="020B0604020202020204" pitchFamily="34" charset="0"/>
                        </a:rPr>
                        <a:t>】</a:t>
                      </a:r>
                      <a:r>
                        <a:rPr lang="zh-TW" sz="1600" kern="0" dirty="0" smtClean="0">
                          <a:effectLst/>
                          <a:latin typeface="Arial" panose="020B0604020202020204" pitchFamily="34" charset="0"/>
                          <a:ea typeface="標楷體" panose="03000509000000000000" pitchFamily="65" charset="-120"/>
                          <a:cs typeface="Arial" panose="020B0604020202020204" pitchFamily="34" charset="0"/>
                        </a:rPr>
                        <a:t>總</a:t>
                      </a:r>
                      <a:r>
                        <a:rPr lang="zh-TW" sz="1600" kern="0" dirty="0">
                          <a:effectLst/>
                          <a:latin typeface="Arial" panose="020B0604020202020204" pitchFamily="34" charset="0"/>
                          <a:ea typeface="標楷體" panose="03000509000000000000" pitchFamily="65" charset="-120"/>
                          <a:cs typeface="Arial" panose="020B0604020202020204" pitchFamily="34" charset="0"/>
                        </a:rPr>
                        <a:t>人數</a:t>
                      </a:r>
                      <a:r>
                        <a:rPr lang="en-US"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42</a:t>
                      </a:r>
                      <a:r>
                        <a:rPr lang="zh-TW" sz="1600" b="1" kern="0" dirty="0">
                          <a:solidFill>
                            <a:srgbClr val="0000CC"/>
                          </a:solidFill>
                          <a:effectLst/>
                          <a:latin typeface="Arial" panose="020B0604020202020204" pitchFamily="34" charset="0"/>
                          <a:ea typeface="標楷體" panose="03000509000000000000" pitchFamily="65" charset="-120"/>
                          <a:cs typeface="Arial" panose="020B0604020202020204" pitchFamily="34" charset="0"/>
                        </a:rPr>
                        <a:t>人</a:t>
                      </a:r>
                      <a:endParaRPr lang="zh-TW" sz="1600" b="1" kern="100" dirty="0">
                        <a:solidFill>
                          <a:srgbClr val="0000CC"/>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6699"/>
                    </a:solidFill>
                  </a:tcPr>
                </a:tc>
                <a:tc hMerge="1">
                  <a:txBody>
                    <a:bodyPr/>
                    <a:lstStyle/>
                    <a:p>
                      <a:endParaRPr lang="zh-TW" altLang="en-US"/>
                    </a:p>
                  </a:txBody>
                  <a:tcPr/>
                </a:tc>
                <a:tc hMerge="1">
                  <a:txBody>
                    <a:bodyPr/>
                    <a:lstStyle/>
                    <a:p>
                      <a:endParaRPr lang="zh-TW" altLang="en-US"/>
                    </a:p>
                  </a:txBody>
                  <a:tcPr/>
                </a:tc>
                <a:tc hMerge="1">
                  <a:txBody>
                    <a:bodyPr/>
                    <a:lstStyle/>
                    <a:p>
                      <a:endParaRPr lang="zh-TW" altLang="en-US"/>
                    </a:p>
                  </a:txBody>
                  <a:tcPr/>
                </a:tc>
                <a:extLst>
                  <a:ext uri="{0D108BD9-81ED-4DB2-BD59-A6C34878D82A}">
                    <a16:rowId xmlns:a16="http://schemas.microsoft.com/office/drawing/2014/main" val="10000"/>
                  </a:ext>
                </a:extLst>
              </a:tr>
              <a:tr h="618701">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該百分比之累計人數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群名次</a:t>
                      </a:r>
                      <a:r>
                        <a:rPr lang="en-US" sz="1400" kern="0" dirty="0">
                          <a:effectLst/>
                          <a:latin typeface="Arial" panose="020B0604020202020204" pitchFamily="34" charset="0"/>
                          <a:ea typeface="標楷體" panose="03000509000000000000" pitchFamily="65" charset="-120"/>
                          <a:cs typeface="Arial" panose="020B0604020202020204" pitchFamily="34" charset="0"/>
                        </a:rPr>
                        <a:t/>
                      </a:r>
                      <a:br>
                        <a:rPr lang="en-US" sz="1400" kern="0" dirty="0">
                          <a:effectLst/>
                          <a:latin typeface="Arial" panose="020B0604020202020204" pitchFamily="34" charset="0"/>
                          <a:ea typeface="標楷體" panose="03000509000000000000" pitchFamily="65" charset="-120"/>
                          <a:cs typeface="Arial" panose="020B0604020202020204" pitchFamily="34" charset="0"/>
                        </a:rPr>
                      </a:br>
                      <a:r>
                        <a:rPr lang="zh-TW" sz="1400" kern="0" dirty="0">
                          <a:effectLst/>
                          <a:latin typeface="Arial" panose="020B0604020202020204" pitchFamily="34" charset="0"/>
                          <a:ea typeface="標楷體" panose="03000509000000000000" pitchFamily="65" charset="-120"/>
                          <a:cs typeface="Arial" panose="020B0604020202020204" pitchFamily="34" charset="0"/>
                        </a:rPr>
                        <a:t>百分比</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該百分比之</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累計</a:t>
                      </a:r>
                      <a:r>
                        <a:rPr lang="zh-TW" altLang="en-US" sz="1400" kern="0" dirty="0" smtClean="0">
                          <a:effectLst/>
                          <a:latin typeface="Arial" panose="020B0604020202020204" pitchFamily="34" charset="0"/>
                          <a:ea typeface="標楷體" panose="03000509000000000000" pitchFamily="65" charset="-120"/>
                          <a:cs typeface="Arial" panose="020B0604020202020204" pitchFamily="34" charset="0"/>
                        </a:rPr>
                        <a:t>人</a:t>
                      </a:r>
                      <a:r>
                        <a:rPr lang="zh-TW" sz="1400" kern="0" dirty="0" smtClean="0">
                          <a:effectLst/>
                          <a:latin typeface="Arial" panose="020B0604020202020204" pitchFamily="34" charset="0"/>
                          <a:ea typeface="標楷體" panose="03000509000000000000" pitchFamily="65" charset="-120"/>
                          <a:cs typeface="Arial" panose="020B0604020202020204" pitchFamily="34" charset="0"/>
                        </a:rPr>
                        <a:t>數</a:t>
                      </a:r>
                      <a:endParaRPr lang="zh-TW" sz="2000"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spc="-40" dirty="0">
                          <a:effectLst/>
                          <a:latin typeface="Arial" panose="020B0604020202020204" pitchFamily="34" charset="0"/>
                          <a:ea typeface="標楷體" panose="03000509000000000000" pitchFamily="65" charset="-120"/>
                          <a:cs typeface="Arial" panose="020B0604020202020204" pitchFamily="34" charset="0"/>
                        </a:rPr>
                        <a:t>每一百分比級距推薦累計人數</a:t>
                      </a:r>
                      <a:endParaRPr lang="zh-TW" sz="2000" b="1" kern="10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zh-TW" sz="1400" kern="0" dirty="0">
                          <a:effectLst/>
                          <a:latin typeface="Arial" panose="020B0604020202020204" pitchFamily="34" charset="0"/>
                          <a:ea typeface="標楷體" panose="03000509000000000000" pitchFamily="65" charset="-120"/>
                          <a:cs typeface="Arial" panose="020B0604020202020204" pitchFamily="34" charset="0"/>
                        </a:rPr>
                        <a:t>該百分比級距可推薦人數</a:t>
                      </a:r>
                      <a:endParaRPr lang="zh-TW" sz="2000" b="1" kern="10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1"/>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6.03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tc>
                  <a:txBody>
                    <a:bodyPr/>
                    <a:lstStyle/>
                    <a:p>
                      <a:pPr algn="ctr">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0.42</a:t>
                      </a:r>
                      <a:endParaRPr lang="zh-TW" sz="2000" kern="100" baseline="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9999FF"/>
                    </a:solidFill>
                  </a:tcPr>
                </a:tc>
                <a:extLst>
                  <a:ext uri="{0D108BD9-81ED-4DB2-BD59-A6C34878D82A}">
                    <a16:rowId xmlns:a16="http://schemas.microsoft.com/office/drawing/2014/main" val="10002"/>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12.06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0.84</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3"/>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18.09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1.26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FF8633"/>
                    </a:solidFill>
                  </a:tcPr>
                </a:tc>
                <a:extLst>
                  <a:ext uri="{0D108BD9-81ED-4DB2-BD59-A6C34878D82A}">
                    <a16:rowId xmlns:a16="http://schemas.microsoft.com/office/drawing/2014/main" val="10004"/>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24.12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4%</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1.68</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5"/>
                  </a:ext>
                </a:extLst>
              </a:tr>
              <a:tr h="199390">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30.15</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5%</a:t>
                      </a:r>
                      <a:endParaRPr lang="zh-TW" sz="2000" b="1"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2.1</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2000" kern="100" baseline="0" dirty="0">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algn="ctr">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2000" b="1" kern="100" baseline="0" dirty="0">
                        <a:solidFill>
                          <a:srgbClr val="0000FF"/>
                        </a:solidFill>
                        <a:effectLst/>
                        <a:latin typeface="Arial" panose="020B0604020202020204" pitchFamily="34" charset="0"/>
                        <a:ea typeface="標楷體" panose="03000509000000000000" pitchFamily="65" charset="-120"/>
                        <a:cs typeface="Arial" panose="020B0604020202020204" pitchFamily="34" charset="0"/>
                      </a:endParaRPr>
                    </a:p>
                  </a:txBody>
                  <a:tcPr marL="17779" marR="17779"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6"/>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36.18</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2.52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7"/>
                  </a:ext>
                </a:extLst>
              </a:tr>
              <a:tr h="199390">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8"/>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186.93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187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31%</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13.02</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09"/>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192.96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193</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32%</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13.44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0"/>
                  </a:ext>
                </a:extLst>
              </a:tr>
              <a:tr h="199390">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198.99</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199</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33%</a:t>
                      </a:r>
                      <a:endParaRPr lang="zh-TW" sz="1400" b="1"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13.86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14</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0</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1"/>
                  </a:ext>
                </a:extLst>
              </a:tr>
              <a:tr h="199390">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205.02</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7</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34%</a:t>
                      </a:r>
                      <a:endParaRPr lang="zh-TW" sz="1400" b="1"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tc>
                  <a:txBody>
                    <a:bodyPr/>
                    <a:lstStyle/>
                    <a:p>
                      <a:pPr marL="0" algn="ctr" defTabSz="914400" rtl="0" eaLnBrk="1" latinLnBrk="0" hangingPunct="1">
                        <a:lnSpc>
                          <a:spcPct val="100000"/>
                        </a:lnSpc>
                        <a:spcAft>
                          <a:spcPts val="0"/>
                        </a:spcAft>
                      </a:pPr>
                      <a:r>
                        <a:rPr lang="en-US" sz="1400" kern="0" baseline="0">
                          <a:effectLst/>
                          <a:latin typeface="Arial" panose="020B0604020202020204" pitchFamily="34" charset="0"/>
                          <a:ea typeface="標楷體" panose="03000509000000000000" pitchFamily="65" charset="-120"/>
                          <a:cs typeface="Arial" panose="020B0604020202020204" pitchFamily="34" charset="0"/>
                        </a:rPr>
                        <a:t>14.28</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solidFill>
                      <a:srgbClr val="00CC99"/>
                    </a:solidFill>
                  </a:tcPr>
                </a:tc>
                <a:extLst>
                  <a:ext uri="{0D108BD9-81ED-4DB2-BD59-A6C34878D82A}">
                    <a16:rowId xmlns:a16="http://schemas.microsoft.com/office/drawing/2014/main" val="10012"/>
                  </a:ext>
                </a:extLst>
              </a:tr>
              <a:tr h="206842">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206</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總計</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zh-TW" sz="1400" kern="0" baseline="0" dirty="0">
                          <a:effectLst/>
                          <a:latin typeface="Arial" panose="020B0604020202020204" pitchFamily="34" charset="0"/>
                          <a:ea typeface="標楷體" panose="03000509000000000000" pitchFamily="65" charset="-120"/>
                          <a:cs typeface="Arial" panose="020B0604020202020204" pitchFamily="34" charset="0"/>
                        </a:rPr>
                        <a:t>　</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tc>
                  <a:txBody>
                    <a:bodyPr/>
                    <a:lstStyle/>
                    <a:p>
                      <a:pPr marL="0" algn="ctr" defTabSz="914400" rtl="0" eaLnBrk="1" latinLnBrk="0" hangingPunct="1">
                        <a:lnSpc>
                          <a:spcPct val="100000"/>
                        </a:lnSpc>
                        <a:spcAft>
                          <a:spcPts val="0"/>
                        </a:spcAft>
                      </a:pPr>
                      <a:r>
                        <a:rPr lang="en-US" sz="1400" kern="0" baseline="0" dirty="0">
                          <a:effectLst/>
                          <a:latin typeface="Arial" panose="020B0604020202020204" pitchFamily="34" charset="0"/>
                          <a:ea typeface="標楷體" panose="03000509000000000000" pitchFamily="65" charset="-120"/>
                          <a:cs typeface="Arial" panose="020B0604020202020204" pitchFamily="34" charset="0"/>
                        </a:rPr>
                        <a:t>15</a:t>
                      </a:r>
                      <a:endParaRPr lang="zh-TW" sz="1400" kern="0" baseline="0" dirty="0">
                        <a:solidFill>
                          <a:schemeClr val="dk1"/>
                        </a:solidFill>
                        <a:effectLst/>
                        <a:latin typeface="Arial" panose="020B0604020202020204" pitchFamily="34" charset="0"/>
                        <a:ea typeface="標楷體" panose="03000509000000000000" pitchFamily="65" charset="-120"/>
                        <a:cs typeface="Arial" panose="020B0604020202020204" pitchFamily="34" charset="0"/>
                      </a:endParaRPr>
                    </a:p>
                  </a:txBody>
                  <a:tcPr marL="17780" marR="17780" marT="0" marB="0" anchor="ctr">
                    <a:lnL w="19050" cap="flat" cmpd="sng" algn="ctr">
                      <a:solidFill>
                        <a:schemeClr val="bg1">
                          <a:lumMod val="75000"/>
                        </a:schemeClr>
                      </a:solidFill>
                      <a:prstDash val="solid"/>
                      <a:round/>
                      <a:headEnd type="none" w="med" len="med"/>
                      <a:tailEnd type="none" w="med" len="med"/>
                    </a:lnL>
                    <a:lnR w="19050" cap="flat" cmpd="sng" algn="ctr">
                      <a:solidFill>
                        <a:schemeClr val="bg1">
                          <a:lumMod val="75000"/>
                        </a:schemeClr>
                      </a:solidFill>
                      <a:prstDash val="solid"/>
                      <a:round/>
                      <a:headEnd type="none" w="med" len="med"/>
                      <a:tailEnd type="none" w="med" len="med"/>
                    </a:lnR>
                    <a:lnT w="19050" cap="flat" cmpd="sng" algn="ctr">
                      <a:solidFill>
                        <a:schemeClr val="bg1">
                          <a:lumMod val="75000"/>
                        </a:schemeClr>
                      </a:solidFill>
                      <a:prstDash val="solid"/>
                      <a:round/>
                      <a:headEnd type="none" w="med" len="med"/>
                      <a:tailEnd type="none" w="med" len="med"/>
                    </a:lnT>
                    <a:lnB w="19050" cap="flat" cmpd="sng" algn="ctr">
                      <a:solidFill>
                        <a:schemeClr val="bg1">
                          <a:lumMod val="75000"/>
                        </a:schemeClr>
                      </a:solidFill>
                      <a:prstDash val="solid"/>
                      <a:round/>
                      <a:headEnd type="none" w="med" len="med"/>
                      <a:tailEnd type="none" w="med" len="med"/>
                    </a:lnB>
                  </a:tcPr>
                </a:tc>
                <a:extLst>
                  <a:ext uri="{0D108BD9-81ED-4DB2-BD59-A6C34878D82A}">
                    <a16:rowId xmlns:a16="http://schemas.microsoft.com/office/drawing/2014/main" val="10013"/>
                  </a:ext>
                </a:extLst>
              </a:tr>
            </a:tbl>
          </a:graphicData>
        </a:graphic>
      </p:graphicFrame>
      <p:sp>
        <p:nvSpPr>
          <p:cNvPr id="6" name="矩形 7"/>
          <p:cNvSpPr>
            <a:spLocks noChangeArrowheads="1"/>
          </p:cNvSpPr>
          <p:nvPr/>
        </p:nvSpPr>
        <p:spPr bwMode="auto">
          <a:xfrm>
            <a:off x="305032" y="5069638"/>
            <a:ext cx="8630862" cy="1400383"/>
          </a:xfrm>
          <a:prstGeom prst="rect">
            <a:avLst/>
          </a:prstGeom>
          <a:solidFill>
            <a:srgbClr val="FFFFCC"/>
          </a:solidFill>
          <a:ln w="9525">
            <a:noFill/>
            <a:miter lim="800000"/>
            <a:headEnd/>
            <a:tailEnd/>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eaLnBrk="1" hangingPunct="1">
              <a:spcBef>
                <a:spcPct val="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以校內各群之群名次</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百分比</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數值（如</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或</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等）</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乘以</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校內各</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群之總人數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得到該百分比之累計數，該數</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無條件進位</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至整數位</a:t>
            </a:r>
            <a:r>
              <a:rPr lang="zh-TW" altLang="zh-TW" sz="1600" dirty="0" smtClean="0">
                <a:latin typeface="Times New Roman" panose="02020603050405020304" pitchFamily="18" charset="0"/>
                <a:ea typeface="標楷體" panose="03000509000000000000" pitchFamily="65" charset="-120"/>
                <a:cs typeface="Times New Roman" panose="02020603050405020304" pitchFamily="18" charset="0"/>
              </a:rPr>
              <a:t>後</a:t>
            </a:r>
            <a:r>
              <a:rPr lang="zh-TW" altLang="en-US" sz="16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600" b="1" dirty="0" smtClean="0">
                <a:latin typeface="Times New Roman" panose="02020603050405020304" pitchFamily="18" charset="0"/>
                <a:ea typeface="標楷體" panose="03000509000000000000" pitchFamily="65" charset="-120"/>
                <a:cs typeface="Times New Roman" panose="02020603050405020304" pitchFamily="18" charset="0"/>
              </a:rPr>
              <a:t>得到</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每一百分比級距</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推薦累計人數</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，再將此數減去前一百分比級距推薦累計人數即得該百分比級距可推薦人數。</a:t>
            </a:r>
          </a:p>
          <a:p>
            <a:pPr algn="just" eaLnBrk="1" hangingPunct="1">
              <a:spcBef>
                <a:spcPts val="600"/>
              </a:spcBef>
              <a:buFontTx/>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例甲中，群名次百分比為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之級距可推薦人數為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人，即該群學生排名第</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至</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名之群名次百分比均為</a:t>
            </a:r>
            <a:r>
              <a:rPr lang="en-US" altLang="zh-TW" sz="16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，以此類推可得各群名次所對應之群名次百分比。</a:t>
            </a:r>
          </a:p>
        </p:txBody>
      </p:sp>
      <p:sp>
        <p:nvSpPr>
          <p:cNvPr id="8" name="矩形 7"/>
          <p:cNvSpPr/>
          <p:nvPr/>
        </p:nvSpPr>
        <p:spPr>
          <a:xfrm>
            <a:off x="279904" y="1034263"/>
            <a:ext cx="5012176"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a:buFont typeface="Wingdings" panose="05000000000000000000" pitchFamily="2" charset="2"/>
              <a:buChar char="u"/>
            </a:pPr>
            <a:r>
              <a:rPr lang="zh-TW" altLang="en-US" sz="2400" dirty="0">
                <a:latin typeface="微軟正黑體" panose="020B0604030504040204" pitchFamily="34" charset="-120"/>
                <a:ea typeface="微軟正黑體" panose="020B0604030504040204" pitchFamily="34" charset="-120"/>
              </a:rPr>
              <a:t>校內</a:t>
            </a:r>
            <a:r>
              <a:rPr lang="zh-TW" altLang="en-US" sz="2600" b="1" dirty="0">
                <a:solidFill>
                  <a:srgbClr val="FFFF00"/>
                </a:solidFill>
                <a:latin typeface="微軟正黑體" panose="020B0604030504040204" pitchFamily="34" charset="-120"/>
                <a:ea typeface="微軟正黑體" panose="020B0604030504040204" pitchFamily="34" charset="-120"/>
              </a:rPr>
              <a:t>群名次百分比</a:t>
            </a:r>
            <a:r>
              <a:rPr lang="zh-TW" altLang="en-US" sz="2400" dirty="0">
                <a:latin typeface="微軟正黑體" panose="020B0604030504040204" pitchFamily="34" charset="-120"/>
                <a:ea typeface="微軟正黑體" panose="020B0604030504040204" pitchFamily="34" charset="-120"/>
              </a:rPr>
              <a:t>之計算釋例：</a:t>
            </a:r>
          </a:p>
        </p:txBody>
      </p:sp>
    </p:spTree>
    <p:extLst>
      <p:ext uri="{BB962C8B-B14F-4D97-AF65-F5344CB8AC3E}">
        <p14:creationId xmlns:p14="http://schemas.microsoft.com/office/powerpoint/2010/main" val="261394200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19</a:t>
            </a:fld>
            <a:endParaRPr lang="en-US" altLang="zh-TW"/>
          </a:p>
        </p:txBody>
      </p:sp>
      <p:sp>
        <p:nvSpPr>
          <p:cNvPr id="6" name="矩形 5"/>
          <p:cNvSpPr/>
          <p:nvPr/>
        </p:nvSpPr>
        <p:spPr>
          <a:xfrm>
            <a:off x="254064" y="1051910"/>
            <a:ext cx="4320480"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競賽與證照部分之計分標準</a:t>
            </a:r>
            <a:endParaRPr lang="zh-TW" altLang="en-US" sz="2400" dirty="0">
              <a:latin typeface="微軟正黑體" panose="020B0604030504040204" pitchFamily="34" charset="-120"/>
              <a:ea typeface="微軟正黑體" panose="020B0604030504040204" pitchFamily="34" charset="-120"/>
            </a:endParaRPr>
          </a:p>
        </p:txBody>
      </p:sp>
      <p:graphicFrame>
        <p:nvGraphicFramePr>
          <p:cNvPr id="7" name="表格 6"/>
          <p:cNvGraphicFramePr>
            <a:graphicFrameLocks noGrp="1"/>
          </p:cNvGraphicFramePr>
          <p:nvPr>
            <p:extLst>
              <p:ext uri="{D42A27DB-BD31-4B8C-83A1-F6EECF244321}">
                <p14:modId xmlns:p14="http://schemas.microsoft.com/office/powerpoint/2010/main" val="2837377322"/>
              </p:ext>
            </p:extLst>
          </p:nvPr>
        </p:nvGraphicFramePr>
        <p:xfrm>
          <a:off x="236000" y="1592167"/>
          <a:ext cx="8713663" cy="5220117"/>
        </p:xfrm>
        <a:graphic>
          <a:graphicData uri="http://schemas.openxmlformats.org/drawingml/2006/table">
            <a:tbl>
              <a:tblPr>
                <a:tableStyleId>{93296810-A885-4BE3-A3E7-6D5BEEA58F35}</a:tableStyleId>
              </a:tblPr>
              <a:tblGrid>
                <a:gridCol w="2973620">
                  <a:extLst>
                    <a:ext uri="{9D8B030D-6E8A-4147-A177-3AD203B41FA5}">
                      <a16:colId xmlns:a16="http://schemas.microsoft.com/office/drawing/2014/main" val="2305953174"/>
                    </a:ext>
                  </a:extLst>
                </a:gridCol>
                <a:gridCol w="3360796">
                  <a:extLst>
                    <a:ext uri="{9D8B030D-6E8A-4147-A177-3AD203B41FA5}">
                      <a16:colId xmlns:a16="http://schemas.microsoft.com/office/drawing/2014/main" val="2601185873"/>
                    </a:ext>
                  </a:extLst>
                </a:gridCol>
                <a:gridCol w="1746000">
                  <a:extLst>
                    <a:ext uri="{9D8B030D-6E8A-4147-A177-3AD203B41FA5}">
                      <a16:colId xmlns:a16="http://schemas.microsoft.com/office/drawing/2014/main" val="2825220984"/>
                    </a:ext>
                  </a:extLst>
                </a:gridCol>
                <a:gridCol w="633247">
                  <a:extLst>
                    <a:ext uri="{9D8B030D-6E8A-4147-A177-3AD203B41FA5}">
                      <a16:colId xmlns:a16="http://schemas.microsoft.com/office/drawing/2014/main" val="2540276412"/>
                    </a:ext>
                  </a:extLst>
                </a:gridCol>
              </a:tblGrid>
              <a:tr h="511149">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競賽、證照名稱</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主辦單位</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競賽優勝名次</a:t>
                      </a:r>
                      <a: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或證照等級</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a:t>
                      </a:r>
                      <a: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標準</a:t>
                      </a:r>
                      <a:endParaRPr lang="zh-TW" sz="16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817770946"/>
                  </a:ext>
                </a:extLst>
              </a:tr>
              <a:tr h="530228">
                <a:tc rowSpan="2">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國際展能節職業技能競賽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國際科技展覽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2">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國際技能競賽組織</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a:t>
                      </a:r>
                      <a:r>
                        <a:rPr lang="zh-TW"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奧林匹克</a:t>
                      </a:r>
                      <a:r>
                        <a:rPr lang="zh-TW" altLang="en-US"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身心障礙</a:t>
                      </a:r>
                      <a:r>
                        <a:rPr lang="zh-TW" sz="1500" kern="0" dirty="0" smtClean="0">
                          <a:effectLst/>
                          <a:latin typeface="Times New Roman" panose="02020603050405020304" pitchFamily="18" charset="0"/>
                          <a:ea typeface="標楷體" panose="03000509000000000000" pitchFamily="65" charset="-120"/>
                          <a:cs typeface="Times New Roman" panose="02020603050405020304" pitchFamily="18" charset="0"/>
                        </a:rPr>
                        <a:t>聯合會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spc="-30" dirty="0">
                          <a:effectLst/>
                          <a:latin typeface="Times New Roman" panose="02020603050405020304" pitchFamily="18" charset="0"/>
                          <a:ea typeface="標楷體" panose="03000509000000000000" pitchFamily="65" charset="-120"/>
                          <a:cs typeface="Times New Roman" panose="02020603050405020304" pitchFamily="18" charset="0"/>
                        </a:rPr>
                        <a:t>（由國立臺灣科學教育館推薦參加）</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spcAft>
                          <a:spcPts val="0"/>
                        </a:spcAft>
                      </a:pP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名</a:t>
                      </a:r>
                    </a:p>
                    <a:p>
                      <a:pPr algn="just">
                        <a:spcAft>
                          <a:spcPts val="0"/>
                        </a:spcAft>
                      </a:pP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r>
                        <a:rPr lang="zh-TW" sz="1500" dirty="0">
                          <a:effectLst/>
                          <a:latin typeface="Times New Roman" panose="02020603050405020304" pitchFamily="18" charset="0"/>
                          <a:ea typeface="標楷體" panose="03000509000000000000" pitchFamily="65" charset="-120"/>
                          <a:cs typeface="Times New Roman" panose="02020603050405020304" pitchFamily="18" charset="0"/>
                        </a:rPr>
                        <a:t>金牌、銀牌、銅牌</a:t>
                      </a:r>
                      <a:r>
                        <a:rPr lang="en-US" sz="15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720850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優勝</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208946202"/>
                  </a:ext>
                </a:extLst>
              </a:tr>
              <a:tr h="470070">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國際展能節職業技能競賽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spc="-20" dirty="0">
                          <a:effectLst/>
                          <a:latin typeface="Times New Roman" panose="02020603050405020304" pitchFamily="18" charset="0"/>
                          <a:ea typeface="標楷體" panose="03000509000000000000" pitchFamily="65" charset="-120"/>
                          <a:cs typeface="Times New Roman" panose="02020603050405020304" pitchFamily="18" charset="0"/>
                        </a:rPr>
                        <a:t>勞動部（國際技能競賽中華民國委員會）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spc="-10" dirty="0">
                          <a:effectLst/>
                          <a:latin typeface="Times New Roman" panose="02020603050405020304" pitchFamily="18" charset="0"/>
                          <a:ea typeface="標楷體" panose="03000509000000000000" pitchFamily="65" charset="-120"/>
                          <a:cs typeface="Times New Roman" panose="02020603050405020304" pitchFamily="18" charset="0"/>
                        </a:rPr>
                        <a:t>正（備）取國手</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258680936"/>
                  </a:ext>
                </a:extLst>
              </a:tr>
              <a:tr h="264905">
                <a:tc rowSpan="4">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全國身心障礙者技能競賽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4">
                  <a:txBody>
                    <a:bodyPr/>
                    <a:lstStyle/>
                    <a:p>
                      <a:pPr algn="just"/>
                      <a:r>
                        <a:rPr lang="zh-TW" sz="1500" kern="0" spc="-20" dirty="0">
                          <a:effectLst/>
                          <a:latin typeface="Times New Roman" panose="02020603050405020304" pitchFamily="18" charset="0"/>
                          <a:ea typeface="標楷體" panose="03000509000000000000" pitchFamily="65" charset="-120"/>
                          <a:cs typeface="Times New Roman" panose="02020603050405020304" pitchFamily="18" charset="0"/>
                        </a:rPr>
                        <a:t>勞動部（國際技能競賽中華民國委員會）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名（金牌）</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954812553"/>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名（銀牌）</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218458402"/>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名（銅牌）</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759743407"/>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23</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400268843"/>
                  </a:ext>
                </a:extLst>
              </a:tr>
              <a:tr h="264905">
                <a:tc rowSpan="6">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全國高級中等學校技藝競賽</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6">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教育部</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369805198"/>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4~8</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957528861"/>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9~13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165207921"/>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14~23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13935418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24~50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797114725"/>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51~76</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0685933"/>
                  </a:ext>
                </a:extLst>
              </a:tr>
              <a:tr h="264905">
                <a:tc rowSpan="3">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全國中小學科學展覽會</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臺灣國際科學展覽會</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3">
                  <a:txBody>
                    <a:bodyPr/>
                    <a:lstStyle/>
                    <a:p>
                      <a:pPr algn="just"/>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國立臺灣科學教育館</a:t>
                      </a:r>
                      <a:endParaRPr lang="zh-TW" sz="15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854783728"/>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817062164"/>
                  </a:ext>
                </a:extLst>
              </a:tr>
              <a:tr h="264905">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佳作</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7780" marR="177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4255100856"/>
                  </a:ext>
                </a:extLst>
              </a:tr>
            </a:tbl>
          </a:graphicData>
        </a:graphic>
      </p:graphicFrame>
    </p:spTree>
    <p:extLst>
      <p:ext uri="{BB962C8B-B14F-4D97-AF65-F5344CB8AC3E}">
        <p14:creationId xmlns:p14="http://schemas.microsoft.com/office/powerpoint/2010/main" val="6475935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932D18B-1066-4DCA-88CB-5FE2CF8AA656}" type="slidenum">
              <a:rPr lang="en-US" altLang="zh-TW" sz="1400" smtClean="0"/>
              <a:pPr>
                <a:spcBef>
                  <a:spcPct val="0"/>
                </a:spcBef>
                <a:buFontTx/>
                <a:buNone/>
              </a:pPr>
              <a:t>2</a:t>
            </a:fld>
            <a:endParaRPr lang="en-US" altLang="zh-TW" sz="1400" smtClean="0"/>
          </a:p>
        </p:txBody>
      </p:sp>
      <p:sp>
        <p:nvSpPr>
          <p:cNvPr id="16387" name="Rectangle 44"/>
          <p:cNvSpPr>
            <a:spLocks noChangeArrowheads="1"/>
          </p:cNvSpPr>
          <p:nvPr/>
        </p:nvSpPr>
        <p:spPr bwMode="auto">
          <a:xfrm>
            <a:off x="107950" y="115888"/>
            <a:ext cx="8061325"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4800" b="1" dirty="0" smtClean="0">
                <a:latin typeface="標楷體" panose="03000509000000000000" pitchFamily="65" charset="-120"/>
                <a:ea typeface="標楷體" panose="03000509000000000000" pitchFamily="65" charset="-120"/>
                <a:cs typeface="Times New Roman" panose="02020603050405020304" pitchFamily="18" charset="0"/>
              </a:rPr>
              <a:t>簡報大</a:t>
            </a:r>
            <a:r>
              <a:rPr lang="zh-TW" altLang="en-US" sz="4800" b="1" dirty="0">
                <a:latin typeface="標楷體" panose="03000509000000000000" pitchFamily="65" charset="-120"/>
                <a:ea typeface="標楷體" panose="03000509000000000000" pitchFamily="65" charset="-120"/>
                <a:cs typeface="Times New Roman" panose="02020603050405020304" pitchFamily="18" charset="0"/>
              </a:rPr>
              <a:t>綱</a:t>
            </a:r>
          </a:p>
        </p:txBody>
      </p:sp>
      <p:graphicFrame>
        <p:nvGraphicFramePr>
          <p:cNvPr id="6" name="內容版面配置區 3"/>
          <p:cNvGraphicFramePr>
            <a:graphicFrameLocks/>
          </p:cNvGraphicFramePr>
          <p:nvPr>
            <p:extLst>
              <p:ext uri="{D42A27DB-BD31-4B8C-83A1-F6EECF244321}">
                <p14:modId xmlns:p14="http://schemas.microsoft.com/office/powerpoint/2010/main" val="399384351"/>
              </p:ext>
            </p:extLst>
          </p:nvPr>
        </p:nvGraphicFramePr>
        <p:xfrm>
          <a:off x="323528" y="1124744"/>
          <a:ext cx="8568952" cy="5141916"/>
        </p:xfrm>
        <a:graphic>
          <a:graphicData uri="http://schemas.openxmlformats.org/drawingml/2006/table">
            <a:tbl>
              <a:tblPr firstRow="1" bandRow="1">
                <a:tableStyleId>{69CF1AB2-1976-4502-BF36-3FF5EA218861}</a:tableStyleId>
              </a:tblPr>
              <a:tblGrid>
                <a:gridCol w="3744416">
                  <a:extLst>
                    <a:ext uri="{9D8B030D-6E8A-4147-A177-3AD203B41FA5}">
                      <a16:colId xmlns:a16="http://schemas.microsoft.com/office/drawing/2014/main" val="20000"/>
                    </a:ext>
                  </a:extLst>
                </a:gridCol>
                <a:gridCol w="4824536">
                  <a:extLst>
                    <a:ext uri="{9D8B030D-6E8A-4147-A177-3AD203B41FA5}">
                      <a16:colId xmlns:a16="http://schemas.microsoft.com/office/drawing/2014/main" val="20001"/>
                    </a:ext>
                  </a:extLst>
                </a:gridCol>
              </a:tblGrid>
              <a:tr h="699506">
                <a:tc>
                  <a:txBody>
                    <a:bodyPr/>
                    <a:lstStyle/>
                    <a:p>
                      <a:pPr marL="712788" indent="-712788"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壹、</a:t>
                      </a:r>
                      <a:r>
                        <a:rPr lang="en-US" altLang="zh-TW"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105-109</a:t>
                      </a:r>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學年度招生試務資料統計</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捌、推薦機制</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0"/>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玖、甄選規定</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1"/>
                  </a:ext>
                </a:extLst>
              </a:tr>
              <a:tr h="699506">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endParaRPr lang="zh-TW" altLang="en-US" sz="2800" b="0" dirty="0" smtClean="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2"/>
                  </a:ext>
                </a:extLst>
              </a:tr>
              <a:tr h="699506">
                <a:tc>
                  <a:txBody>
                    <a:bodyPr/>
                    <a:lstStyle/>
                    <a:p>
                      <a:pPr algn="l"/>
                      <a:r>
                        <a:rPr lang="zh-TW" altLang="en-US" sz="2800" b="0" dirty="0" smtClean="0">
                          <a:latin typeface="Times New Roman" panose="02020603050405020304" pitchFamily="18" charset="0"/>
                          <a:ea typeface="標楷體" panose="03000509000000000000" pitchFamily="65" charset="-120"/>
                          <a:cs typeface="Times New Roman" panose="02020603050405020304" pitchFamily="18" charset="0"/>
                        </a:rPr>
                        <a:t>肆、重要日程表</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3"/>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伍、作業流程</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拾貳、試務作業實務常見問題</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4"/>
                  </a:ext>
                </a:extLst>
              </a:tr>
              <a:tr h="699506">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陸、重要注意事項</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tc>
                  <a:txBody>
                    <a:bodyPr/>
                    <a:lstStyle/>
                    <a:p>
                      <a:pPr algn="l"/>
                      <a:r>
                        <a:rPr lang="zh-TW" altLang="en-US" sz="2800" b="0"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拾參、意見交流</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6">
                        <a:lumMod val="20000"/>
                        <a:lumOff val="80000"/>
                      </a:schemeClr>
                    </a:solidFill>
                  </a:tcPr>
                </a:tc>
                <a:extLst>
                  <a:ext uri="{0D108BD9-81ED-4DB2-BD59-A6C34878D82A}">
                    <a16:rowId xmlns:a16="http://schemas.microsoft.com/office/drawing/2014/main" val="10005"/>
                  </a:ext>
                </a:extLst>
              </a:tr>
              <a:tr h="699506">
                <a:tc>
                  <a:txBody>
                    <a:bodyPr/>
                    <a:lstStyle/>
                    <a:p>
                      <a:pPr algn="l"/>
                      <a:r>
                        <a:rPr lang="zh-TW" altLang="en-US" sz="2800" b="0" kern="1200" dirty="0" smtClean="0">
                          <a:solidFill>
                            <a:schemeClr val="tx1"/>
                          </a:solidFill>
                          <a:latin typeface="Times New Roman" pitchFamily="18" charset="0"/>
                          <a:ea typeface="標楷體" pitchFamily="65" charset="-120"/>
                          <a:cs typeface="Times New Roman" pitchFamily="18" charset="0"/>
                        </a:rPr>
                        <a:t>柒、推薦資格</a:t>
                      </a:r>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endParaRPr lang="zh-TW" altLang="en-US" sz="2800" b="0" dirty="0">
                        <a:latin typeface="Times New Roman" panose="02020603050405020304" pitchFamily="18" charset="0"/>
                        <a:cs typeface="Times New Roman" panose="02020603050405020304" pitchFamily="18" charset="0"/>
                      </a:endParaRPr>
                    </a:p>
                  </a:txBody>
                  <a:tcPr anchor="ctr">
                    <a:lnL w="57150" cap="flat" cmpd="sng" algn="ctr">
                      <a:solidFill>
                        <a:schemeClr val="bg1"/>
                      </a:solidFill>
                      <a:prstDash val="solid"/>
                      <a:round/>
                      <a:headEnd type="none" w="med" len="med"/>
                      <a:tailEnd type="none" w="med" len="med"/>
                    </a:lnL>
                    <a:lnR w="57150" cap="flat" cmpd="sng" algn="ctr">
                      <a:solidFill>
                        <a:schemeClr val="bg1"/>
                      </a:solidFill>
                      <a:prstDash val="solid"/>
                      <a:round/>
                      <a:headEnd type="none" w="med" len="med"/>
                      <a:tailEnd type="none" w="med" len="med"/>
                    </a:lnR>
                    <a:lnT w="57150" cap="flat" cmpd="sng" algn="ctr">
                      <a:solidFill>
                        <a:schemeClr val="bg1"/>
                      </a:solidFill>
                      <a:prstDash val="solid"/>
                      <a:round/>
                      <a:headEnd type="none" w="med" len="med"/>
                      <a:tailEnd type="none" w="med" len="med"/>
                    </a:lnT>
                    <a:lnB w="57150"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6"/>
                  </a:ext>
                </a:extLst>
              </a:tr>
            </a:tbl>
          </a:graphicData>
        </a:graphic>
      </p:graphicFrame>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991927" y="6347571"/>
            <a:ext cx="2133600" cy="476250"/>
          </a:xfrm>
        </p:spPr>
        <p:txBody>
          <a:bodyPr/>
          <a:lstStyle/>
          <a:p>
            <a:pPr>
              <a:defRPr/>
            </a:pPr>
            <a:fld id="{ABFE6108-DA02-42FF-8F2B-6965D0D38C5E}" type="slidenum">
              <a:rPr lang="zh-TW" altLang="en-US" smtClean="0"/>
              <a:pPr>
                <a:defRPr/>
              </a:pPr>
              <a:t>20</a:t>
            </a:fld>
            <a:endParaRPr lang="en-US" altLang="zh-TW" dirty="0"/>
          </a:p>
        </p:txBody>
      </p:sp>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1194775426"/>
              </p:ext>
            </p:extLst>
          </p:nvPr>
        </p:nvGraphicFramePr>
        <p:xfrm>
          <a:off x="239656" y="1542011"/>
          <a:ext cx="8470234" cy="5288280"/>
        </p:xfrm>
        <a:graphic>
          <a:graphicData uri="http://schemas.openxmlformats.org/drawingml/2006/table">
            <a:tbl>
              <a:tblPr>
                <a:tableStyleId>{93296810-A885-4BE3-A3E7-6D5BEEA58F35}</a:tableStyleId>
              </a:tblPr>
              <a:tblGrid>
                <a:gridCol w="3140341">
                  <a:extLst>
                    <a:ext uri="{9D8B030D-6E8A-4147-A177-3AD203B41FA5}">
                      <a16:colId xmlns:a16="http://schemas.microsoft.com/office/drawing/2014/main" val="370501654"/>
                    </a:ext>
                  </a:extLst>
                </a:gridCol>
                <a:gridCol w="2771545">
                  <a:extLst>
                    <a:ext uri="{9D8B030D-6E8A-4147-A177-3AD203B41FA5}">
                      <a16:colId xmlns:a16="http://schemas.microsoft.com/office/drawing/2014/main" val="2937833333"/>
                    </a:ext>
                  </a:extLst>
                </a:gridCol>
                <a:gridCol w="1705566">
                  <a:extLst>
                    <a:ext uri="{9D8B030D-6E8A-4147-A177-3AD203B41FA5}">
                      <a16:colId xmlns:a16="http://schemas.microsoft.com/office/drawing/2014/main" val="4015043493"/>
                    </a:ext>
                  </a:extLst>
                </a:gridCol>
                <a:gridCol w="852782">
                  <a:extLst>
                    <a:ext uri="{9D8B030D-6E8A-4147-A177-3AD203B41FA5}">
                      <a16:colId xmlns:a16="http://schemas.microsoft.com/office/drawing/2014/main" val="2497518330"/>
                    </a:ext>
                  </a:extLst>
                </a:gridCol>
              </a:tblGrid>
              <a:tr h="483074">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競賽、證照名稱</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主辦單位</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競賽優勝名次</a:t>
                      </a:r>
                      <a: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或證照等級</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a:t>
                      </a:r>
                      <a: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
                      </a:r>
                      <a:br>
                        <a:rPr lang="en-US"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br>
                      <a:r>
                        <a:rPr lang="zh-TW" sz="1600" b="1" kern="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標準</a:t>
                      </a:r>
                      <a:endPar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3068907010"/>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全國技能競賽分區（北、中、南）</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技能競賽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18">
                  <a:txBody>
                    <a:bodyPr/>
                    <a:lstStyle/>
                    <a:p>
                      <a:pPr algn="ct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中央各級機關或直轄市政府</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val="3512516932"/>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en-US"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870060914"/>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全國高職學生團隊技術創造力培訓與競賽活動</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1079220100"/>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415530618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全國高中職智慧鐵人創意競賽</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決賽</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暨國際邀請賽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val="3155707184"/>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4~6</a:t>
                      </a: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506986393"/>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人工智慧單晶片電腦鼠暨機器人國內及國際邀請賽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4024517356"/>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365944797"/>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全國學生美術比賽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spc="-4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特優、優等、甲等</a:t>
                      </a:r>
                      <a:endPar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val="2907209741"/>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入選（佳作）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5092310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教育部全國各級學校圍棋運動錦標賽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3607914561"/>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3345145357"/>
                  </a:ext>
                </a:extLst>
              </a:tr>
              <a:tr h="226441">
                <a:tc rowSpan="2">
                  <a:txBody>
                    <a:bodyPr/>
                    <a:lstStyle/>
                    <a:p>
                      <a:pPr algn="just"/>
                      <a:r>
                        <a:rPr lang="zh-TW" sz="15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全國</a:t>
                      </a: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高級中等學校專業群科</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專題及創意製作競賽決賽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spcAft>
                          <a:spcPts val="0"/>
                        </a:spcAft>
                      </a:pP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10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名</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val="4288494214"/>
                  </a:ext>
                </a:extLst>
              </a:tr>
              <a:tr h="226441">
                <a:tc vMerge="1">
                  <a:txBody>
                    <a:bodyPr/>
                    <a:lstStyle/>
                    <a:p>
                      <a:endParaRPr lang="zh-TW" altLang="en-US"/>
                    </a:p>
                  </a:txBody>
                  <a:tcPr/>
                </a:tc>
                <a:tc vMerge="1">
                  <a:txBody>
                    <a:bodyPr/>
                    <a:lstStyle/>
                    <a:p>
                      <a:endParaRPr lang="zh-TW" altLang="en-US"/>
                    </a:p>
                  </a:txBody>
                  <a:tcPr/>
                </a:tc>
                <a:tc>
                  <a:txBody>
                    <a:bodyPr/>
                    <a:lstStyle/>
                    <a:p>
                      <a:pPr algn="just">
                        <a:spcAft>
                          <a:spcPts val="0"/>
                        </a:spcAft>
                      </a:pPr>
                      <a:r>
                        <a:rPr lang="zh-TW" sz="15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佳作</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620206262"/>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全國學生舞蹈比賽個人賽決賽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2423712301"/>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686846488"/>
                  </a:ext>
                </a:extLst>
              </a:tr>
              <a:tr h="226441">
                <a:tc rowSpan="2">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全國學生音樂比賽個人賽決賽</a:t>
                      </a: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第</a:t>
                      </a: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1~3</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名</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solidFill>
                  </a:tcPr>
                </a:tc>
                <a:extLst>
                  <a:ext uri="{0D108BD9-81ED-4DB2-BD59-A6C34878D82A}">
                    <a16:rowId xmlns:a16="http://schemas.microsoft.com/office/drawing/2014/main" val="2757414311"/>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rPr>
                        <a:t>其餘得獎者</a:t>
                      </a: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559103074"/>
                  </a:ext>
                </a:extLst>
              </a:tr>
              <a:tr h="226441">
                <a:tc rowSpan="3">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領有技術士證者</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28575" cap="flat" cmpd="sng" algn="ctr">
                      <a:solidFill>
                        <a:schemeClr val="bg1"/>
                      </a:solidFill>
                      <a:prstDash val="solid"/>
                      <a:round/>
                      <a:headEnd type="none" w="med" len="med"/>
                      <a:tailEnd type="none" w="med" len="med"/>
                    </a:lnL>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3">
                  <a:txBody>
                    <a:bodyPr/>
                    <a:lstStyle/>
                    <a:p>
                      <a:pPr algn="ct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勞動部（原行政院勞工委員會）</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甲級技術士證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808561050"/>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乙級技術士證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15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6350" cap="flat" cmpd="sng" algn="ctr">
                      <a:solidFill>
                        <a:schemeClr val="bg1"/>
                      </a:solidFill>
                      <a:prstDash val="sysDash"/>
                      <a:round/>
                      <a:headEnd type="none" w="med" len="med"/>
                      <a:tailEnd type="none" w="med" len="med"/>
                    </a:lnB>
                    <a:solidFill>
                      <a:schemeClr val="accent5">
                        <a:lumMod val="75000"/>
                      </a:schemeClr>
                    </a:solidFill>
                  </a:tcPr>
                </a:tc>
                <a:extLst>
                  <a:ext uri="{0D108BD9-81ED-4DB2-BD59-A6C34878D82A}">
                    <a16:rowId xmlns:a16="http://schemas.microsoft.com/office/drawing/2014/main" val="1405885786"/>
                  </a:ext>
                </a:extLst>
              </a:tr>
              <a:tr h="226441">
                <a:tc vMerge="1">
                  <a:txBody>
                    <a:bodyPr/>
                    <a:lstStyle/>
                    <a:p>
                      <a:endParaRPr lang="zh-TW" altLang="en-US"/>
                    </a:p>
                  </a:txBody>
                  <a:tcPr/>
                </a:tc>
                <a:tc vMerge="1">
                  <a:txBody>
                    <a:bodyPr/>
                    <a:lstStyle/>
                    <a:p>
                      <a:endParaRPr lang="zh-TW" altLang="en-US"/>
                    </a:p>
                  </a:txBody>
                  <a:tcPr/>
                </a:tc>
                <a:tc>
                  <a:txBody>
                    <a:bodyPr/>
                    <a:lstStyle/>
                    <a:p>
                      <a:pPr algn="just"/>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丙級技術士證</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6350" cap="flat" cmpd="sng" algn="ctr">
                      <a:solidFill>
                        <a:schemeClr val="bg1"/>
                      </a:solidFill>
                      <a:prstDash val="sysDash"/>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r>
                        <a:rPr lang="en-US" sz="1500" kern="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500" kern="0" dirty="0">
                          <a:effectLst/>
                          <a:latin typeface="Times New Roman" panose="02020603050405020304" pitchFamily="18" charset="0"/>
                          <a:ea typeface="標楷體" panose="03000509000000000000" pitchFamily="65" charset="-120"/>
                          <a:cs typeface="Times New Roman" panose="02020603050405020304" pitchFamily="18" charset="0"/>
                        </a:rPr>
                        <a:t>分</a:t>
                      </a:r>
                      <a:endParaRPr lang="zh-TW" sz="15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15415" marR="15415" marT="0" marB="0" anchor="ctr">
                    <a:lnL w="6350" cap="flat" cmpd="sng" algn="ctr">
                      <a:solidFill>
                        <a:schemeClr val="bg1"/>
                      </a:solidFill>
                      <a:prstDash val="sysDash"/>
                      <a:round/>
                      <a:headEnd type="none" w="med" len="med"/>
                      <a:tailEnd type="none" w="med" len="med"/>
                    </a:lnL>
                    <a:lnR w="28575" cap="flat" cmpd="sng" algn="ctr">
                      <a:solidFill>
                        <a:schemeClr val="bg1"/>
                      </a:solidFill>
                      <a:prstDash val="solid"/>
                      <a:round/>
                      <a:headEnd type="none" w="med" len="med"/>
                      <a:tailEnd type="none" w="med" len="med"/>
                    </a:lnR>
                    <a:lnT w="6350" cap="flat" cmpd="sng" algn="ctr">
                      <a:solidFill>
                        <a:schemeClr val="bg1"/>
                      </a:solidFill>
                      <a:prstDash val="sysDash"/>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2019377080"/>
                  </a:ext>
                </a:extLst>
              </a:tr>
            </a:tbl>
          </a:graphicData>
        </a:graphic>
      </p:graphicFrame>
      <p:sp>
        <p:nvSpPr>
          <p:cNvPr id="6" name="矩形 5"/>
          <p:cNvSpPr/>
          <p:nvPr/>
        </p:nvSpPr>
        <p:spPr>
          <a:xfrm>
            <a:off x="254064" y="1051910"/>
            <a:ext cx="4749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a:t>
            </a:r>
            <a:r>
              <a:rPr lang="zh-TW" altLang="en-US" sz="2400" b="1" dirty="0" smtClean="0">
                <a:latin typeface="微軟正黑體" panose="020B0604030504040204" pitchFamily="34" charset="-120"/>
                <a:ea typeface="微軟正黑體" panose="020B0604030504040204" pitchFamily="34" charset="-120"/>
              </a:rPr>
              <a:t>標準</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續</a:t>
            </a:r>
            <a:r>
              <a:rPr lang="en-US" altLang="zh-TW" sz="2400" b="1"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
        <p:nvSpPr>
          <p:cNvPr id="7" name="文字方塊 6"/>
          <p:cNvSpPr txBox="1"/>
          <p:nvPr/>
        </p:nvSpPr>
        <p:spPr>
          <a:xfrm>
            <a:off x="5508104" y="993522"/>
            <a:ext cx="3312368" cy="553998"/>
          </a:xfrm>
          <a:prstGeom prst="rect">
            <a:avLst/>
          </a:prstGeom>
          <a:noFill/>
        </p:spPr>
        <p:txBody>
          <a:bodyPr wrap="square" rtlCol="0">
            <a:spAutoFit/>
          </a:bodyPr>
          <a:lstStyle/>
          <a:p>
            <a:pPr marL="176213" indent="-176213"/>
            <a:r>
              <a:rPr lang="en-US" altLang="zh-TW" sz="1500" dirty="0" smtClean="0">
                <a:solidFill>
                  <a:srgbClr val="FF0000"/>
                </a:solidFill>
                <a:latin typeface="標楷體" panose="03000509000000000000" pitchFamily="65" charset="-120"/>
                <a:ea typeface="標楷體" panose="03000509000000000000" pitchFamily="65" charset="-120"/>
              </a:rPr>
              <a:t>※</a:t>
            </a:r>
            <a:r>
              <a:rPr lang="zh-TW" altLang="en-US" sz="1500" dirty="0" smtClean="0">
                <a:solidFill>
                  <a:srgbClr val="FF0000"/>
                </a:solidFill>
                <a:latin typeface="微軟正黑體" panose="020B0604030504040204" pitchFamily="34" charset="-120"/>
                <a:ea typeface="微軟正黑體" panose="020B0604030504040204" pitchFamily="34" charset="-120"/>
              </a:rPr>
              <a:t>參照四技二專技優甄審、甄選入學招生簡章編修競賽名稱、優勝名次</a:t>
            </a:r>
            <a:endParaRPr lang="zh-TW" altLang="en-US" sz="1500" dirty="0">
              <a:solidFill>
                <a:srgbClr val="FF0000"/>
              </a:solidFill>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780574197"/>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kern="1200" dirty="0">
                <a:solidFill>
                  <a:schemeClr val="tx1"/>
                </a:solidFill>
                <a:latin typeface="Times New Roman" pitchFamily="18" charset="0"/>
                <a:ea typeface="標楷體" pitchFamily="65" charset="-120"/>
                <a:cs typeface="Times New Roman" pitchFamily="18" charset="0"/>
              </a:rPr>
              <a:t>玖、甄選規定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a:xfrm>
            <a:off x="254064" y="1642105"/>
            <a:ext cx="8638416" cy="4497363"/>
          </a:xfrm>
        </p:spPr>
        <p:txBody>
          <a:bodyPr/>
          <a:lstStyle/>
          <a:p>
            <a:pPr marL="539750" indent="-539750" algn="just">
              <a:spcAft>
                <a:spcPts val="300"/>
              </a:spcAft>
              <a:buNone/>
              <a:tabLst>
                <a:tab pos="539750" algn="l"/>
              </a:tabLst>
            </a:pPr>
            <a:r>
              <a:rPr lang="zh-TW" altLang="zh-TW" sz="15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相同職類之競賽</a:t>
            </a:r>
            <a:r>
              <a:rPr lang="zh-TW" altLang="zh-TW" sz="1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證照採最優名次或最高等級計分</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，不同職類之競賽及證照，則可累計計分；未在本表所列之競賽及證照，均不予計分。</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：全國高級中等學校技藝競賽獲各職種優勝名次，並</a:t>
            </a:r>
            <a:r>
              <a:rPr lang="zh-TW" altLang="zh-TW" sz="15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檢附優勝獎狀，才得予採計</a:t>
            </a:r>
            <a:r>
              <a:rPr lang="zh-TW" altLang="zh-TW" sz="1500"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（參賽證明不予採計）</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：中央各級機關及直轄市政府主辦之各項技藝技能競賽，發證時之主辦單位和落款單位須為中央各級機關或直轄市政府，且落款人須為機關首長，否則不列入本表採計項目</a:t>
            </a:r>
            <a:r>
              <a:rPr lang="zh-TW" altLang="zh-TW" sz="1500"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（參賽證明不予採計）</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若尚未拿到技術士證照</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，但有成績單或於技能檢定術科辦理單位相關網站可查詢到成績，請檢附成績單影本或複印成績查詢頁面，並請於「網路報名系統」之第</a:t>
            </a:r>
            <a:r>
              <a:rPr lang="en-US" altLang="zh-TW" sz="15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比序項目資料將發證日期</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登錄為</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5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日</a:t>
            </a:r>
            <a:r>
              <a:rPr lang="zh-TW" altLang="zh-TW" sz="1500" b="1"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500" dirty="0">
              <a:latin typeface="Times New Roman" panose="02020603050405020304" pitchFamily="18" charset="0"/>
              <a:ea typeface="標楷體" panose="03000509000000000000" pitchFamily="65" charset="-120"/>
              <a:cs typeface="Times New Roman" panose="02020603050405020304" pitchFamily="18" charset="0"/>
            </a:endParaRP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：被推薦考生取得本表採計之競賽或證照項目之日期，須為被推薦考生入學高職學校之後至報名截止日</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24</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日（星期三）前，方予採計。惟所有證明文件影本須連同考生報名表件一併於</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日（星期四）前，以快遞或限時掛號寄出（郵戳為憑）至本委員會進行審查。</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：全國學生舞蹈比賽與全國學生音樂比賽僅採計個人組得獎者，團體組皆不予採計。</a:t>
            </a:r>
          </a:p>
          <a:p>
            <a:pPr marL="539750" indent="-539750" algn="just">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：亞洲技能競賽獲獎學生，取得該競賽各職類優勝名次者，可準同國際技能競賽獲獎學生或正備取國手資格及依優勝名次列為第</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比序採計項目，並予以計分。</a:t>
            </a:r>
          </a:p>
          <a:p>
            <a:pPr marL="539750" indent="-539750">
              <a:spcAft>
                <a:spcPts val="300"/>
              </a:spcAft>
              <a:buNone/>
              <a:tabLst>
                <a:tab pos="539750" algn="l"/>
              </a:tabLst>
            </a:pP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5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500" dirty="0">
                <a:latin typeface="Times New Roman" panose="02020603050405020304" pitchFamily="18" charset="0"/>
                <a:ea typeface="標楷體" panose="03000509000000000000" pitchFamily="65" charset="-120"/>
                <a:cs typeface="Times New Roman" panose="02020603050405020304" pitchFamily="18" charset="0"/>
              </a:rPr>
              <a:t>：國際技能競賽各職類「青少年組」獲優勝名次者，不予採計</a:t>
            </a:r>
            <a:r>
              <a:rPr lang="zh-TW" altLang="zh-TW" sz="15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500" dirty="0"/>
              <a:t/>
            </a:r>
            <a:br>
              <a:rPr lang="en-US" altLang="zh-TW" sz="1500" dirty="0"/>
            </a:br>
            <a:r>
              <a:rPr lang="en-US" altLang="zh-TW" sz="1500" dirty="0"/>
              <a:t> </a:t>
            </a:r>
            <a:endParaRPr lang="zh-TW" altLang="zh-TW" sz="15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21</a:t>
            </a:fld>
            <a:endParaRPr lang="en-US" altLang="zh-TW"/>
          </a:p>
        </p:txBody>
      </p:sp>
      <p:sp>
        <p:nvSpPr>
          <p:cNvPr id="5" name="矩形 4"/>
          <p:cNvSpPr/>
          <p:nvPr/>
        </p:nvSpPr>
        <p:spPr>
          <a:xfrm>
            <a:off x="254064" y="1124744"/>
            <a:ext cx="4749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rPr>
              <a:t>競賽與證照部分之計分</a:t>
            </a:r>
            <a:r>
              <a:rPr lang="zh-TW" altLang="en-US" sz="2400" b="1" dirty="0" smtClean="0">
                <a:latin typeface="微軟正黑體" panose="020B0604030504040204" pitchFamily="34" charset="-120"/>
                <a:ea typeface="微軟正黑體" panose="020B0604030504040204" pitchFamily="34" charset="-120"/>
              </a:rPr>
              <a:t>標準</a:t>
            </a:r>
            <a:r>
              <a:rPr lang="en-US" altLang="zh-TW" sz="2400" b="1" dirty="0" smtClean="0">
                <a:latin typeface="微軟正黑體" panose="020B0604030504040204" pitchFamily="34" charset="-120"/>
                <a:ea typeface="微軟正黑體" panose="020B0604030504040204" pitchFamily="34" charset="-120"/>
              </a:rPr>
              <a:t>(</a:t>
            </a:r>
            <a:r>
              <a:rPr lang="zh-TW" altLang="en-US" sz="2400" b="1" dirty="0" smtClean="0">
                <a:latin typeface="微軟正黑體" panose="020B0604030504040204" pitchFamily="34" charset="-120"/>
                <a:ea typeface="微軟正黑體" panose="020B0604030504040204" pitchFamily="34" charset="-120"/>
              </a:rPr>
              <a:t>續</a:t>
            </a:r>
            <a:r>
              <a:rPr lang="en-US" altLang="zh-TW" sz="2400" b="1" dirty="0" smtClean="0">
                <a:latin typeface="微軟正黑體" panose="020B0604030504040204" pitchFamily="34" charset="-120"/>
                <a:ea typeface="微軟正黑體" panose="020B0604030504040204" pitchFamily="34" charset="-120"/>
              </a:rPr>
              <a:t>)</a:t>
            </a:r>
            <a:endParaRPr lang="zh-TW" altLang="en-US" sz="2400"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327019084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1440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58370" name="投影片編號版面配置區 3"/>
          <p:cNvSpPr>
            <a:spLocks noGrp="1"/>
          </p:cNvSpPr>
          <p:nvPr>
            <p:ph type="sldNum" sz="quarter" idx="12"/>
          </p:nvPr>
        </p:nvSpPr>
        <p:spPr>
          <a:xfrm>
            <a:off x="6659563" y="6487126"/>
            <a:ext cx="2133600" cy="32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E8B16A2-A362-483D-ADA8-FF491AA59471}" type="slidenum">
              <a:rPr lang="zh-TW" altLang="en-US" sz="1400" smtClean="0"/>
              <a:pPr>
                <a:spcBef>
                  <a:spcPct val="0"/>
                </a:spcBef>
                <a:buFontTx/>
                <a:buNone/>
              </a:pPr>
              <a:t>22</a:t>
            </a:fld>
            <a:endParaRPr lang="en-US" altLang="zh-TW" sz="1400" dirty="0" smtClean="0"/>
          </a:p>
        </p:txBody>
      </p:sp>
      <p:graphicFrame>
        <p:nvGraphicFramePr>
          <p:cNvPr id="3" name="表格 2"/>
          <p:cNvGraphicFramePr>
            <a:graphicFrameLocks noGrp="1"/>
          </p:cNvGraphicFramePr>
          <p:nvPr>
            <p:extLst>
              <p:ext uri="{D42A27DB-BD31-4B8C-83A1-F6EECF244321}">
                <p14:modId xmlns:p14="http://schemas.microsoft.com/office/powerpoint/2010/main" val="1053849075"/>
              </p:ext>
            </p:extLst>
          </p:nvPr>
        </p:nvGraphicFramePr>
        <p:xfrm>
          <a:off x="179388" y="1583875"/>
          <a:ext cx="8785226" cy="4725445"/>
        </p:xfrm>
        <a:graphic>
          <a:graphicData uri="http://schemas.openxmlformats.org/drawingml/2006/table">
            <a:tbl>
              <a:tblPr firstRow="1" bandRow="1">
                <a:tableStyleId>{5C22544A-7EE6-4342-B048-85BDC9FD1C3A}</a:tableStyleId>
              </a:tblPr>
              <a:tblGrid>
                <a:gridCol w="2124298">
                  <a:extLst>
                    <a:ext uri="{9D8B030D-6E8A-4147-A177-3AD203B41FA5}">
                      <a16:colId xmlns:a16="http://schemas.microsoft.com/office/drawing/2014/main" val="20000"/>
                    </a:ext>
                  </a:extLst>
                </a:gridCol>
                <a:gridCol w="2124298">
                  <a:extLst>
                    <a:ext uri="{9D8B030D-6E8A-4147-A177-3AD203B41FA5}">
                      <a16:colId xmlns:a16="http://schemas.microsoft.com/office/drawing/2014/main" val="20001"/>
                    </a:ext>
                  </a:extLst>
                </a:gridCol>
                <a:gridCol w="2664296">
                  <a:extLst>
                    <a:ext uri="{9D8B030D-6E8A-4147-A177-3AD203B41FA5}">
                      <a16:colId xmlns:a16="http://schemas.microsoft.com/office/drawing/2014/main" val="20002"/>
                    </a:ext>
                  </a:extLst>
                </a:gridCol>
                <a:gridCol w="1872334">
                  <a:extLst>
                    <a:ext uri="{9D8B030D-6E8A-4147-A177-3AD203B41FA5}">
                      <a16:colId xmlns:a16="http://schemas.microsoft.com/office/drawing/2014/main" val="20003"/>
                    </a:ext>
                  </a:extLst>
                </a:gridCol>
              </a:tblGrid>
              <a:tr h="409865">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語文能力檢定名稱</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主辦單位</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語文能力檢定等級</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lnSpc>
                          <a:spcPts val="1500"/>
                        </a:lnSpc>
                        <a:spcAft>
                          <a:spcPts val="0"/>
                        </a:spcAft>
                      </a:pPr>
                      <a:r>
                        <a:rPr lang="zh-TW" sz="1600" b="1" kern="100" dirty="0">
                          <a:solidFill>
                            <a:schemeClr val="bg1"/>
                          </a:solidFill>
                          <a:effectLst/>
                          <a:latin typeface="Times New Roman"/>
                          <a:ea typeface="標楷體"/>
                        </a:rPr>
                        <a:t>計分標準</a:t>
                      </a:r>
                      <a:endParaRPr lang="zh-TW" sz="1600" kern="100" dirty="0">
                        <a:solidFill>
                          <a:schemeClr val="bg1"/>
                        </a:solidFill>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0000"/>
                  </a:ext>
                </a:extLst>
              </a:tr>
              <a:tr h="431558">
                <a:tc rowSpan="5">
                  <a:txBody>
                    <a:bodyPr/>
                    <a:lstStyle/>
                    <a:p>
                      <a:pPr>
                        <a:lnSpc>
                          <a:spcPts val="1500"/>
                        </a:lnSpc>
                        <a:spcAft>
                          <a:spcPts val="0"/>
                        </a:spcAft>
                      </a:pPr>
                      <a:r>
                        <a:rPr lang="zh-TW" sz="1400" b="1" kern="100" dirty="0">
                          <a:effectLst/>
                          <a:latin typeface="Times New Roman"/>
                          <a:ea typeface="標楷體"/>
                        </a:rPr>
                        <a:t>國內各項英語及外語能力檢定</a:t>
                      </a:r>
                      <a:endParaRPr lang="zh-TW" sz="1400" kern="100" dirty="0">
                        <a:effectLst/>
                        <a:latin typeface="Times New Roman"/>
                        <a:ea typeface="新細明體"/>
                      </a:endParaRPr>
                    </a:p>
                    <a:p>
                      <a:pPr>
                        <a:lnSpc>
                          <a:spcPts val="1500"/>
                        </a:lnSpc>
                        <a:spcBef>
                          <a:spcPts val="600"/>
                        </a:spcBef>
                        <a:spcAft>
                          <a:spcPts val="0"/>
                        </a:spcAft>
                      </a:pPr>
                      <a:r>
                        <a:rPr lang="en-US"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p12</a:t>
                      </a:r>
                      <a:r>
                        <a:rPr lang="en-US" sz="1400" b="0" kern="100" dirty="0" smtClean="0">
                          <a:effectLst/>
                          <a:latin typeface="Times New Roman"/>
                          <a:ea typeface="標楷體"/>
                        </a:rPr>
                        <a:t>)</a:t>
                      </a:r>
                      <a:endParaRPr lang="zh-TW" sz="1400" b="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rowSpan="5">
                  <a:txBody>
                    <a:bodyPr/>
                    <a:lstStyle/>
                    <a:p>
                      <a:pPr>
                        <a:lnSpc>
                          <a:spcPts val="1500"/>
                        </a:lnSpc>
                        <a:spcAft>
                          <a:spcPts val="0"/>
                        </a:spcAft>
                      </a:pPr>
                      <a:r>
                        <a:rPr lang="zh-TW" sz="1400" b="1" kern="100" dirty="0">
                          <a:effectLst/>
                          <a:latin typeface="Times New Roman"/>
                          <a:ea typeface="標楷體"/>
                        </a:rPr>
                        <a:t>各語文能力檢定主辦單位</a:t>
                      </a:r>
                      <a:endParaRPr lang="zh-TW" sz="1400" kern="100" dirty="0">
                        <a:effectLst/>
                        <a:latin typeface="Times New Roman"/>
                        <a:ea typeface="新細明體"/>
                      </a:endParaRPr>
                    </a:p>
                    <a:p>
                      <a:pPr>
                        <a:lnSpc>
                          <a:spcPts val="1500"/>
                        </a:lnSpc>
                        <a:spcBef>
                          <a:spcPts val="600"/>
                        </a:spcBef>
                        <a:spcAft>
                          <a:spcPts val="0"/>
                        </a:spcAft>
                      </a:pPr>
                      <a:r>
                        <a:rPr lang="en-US" altLang="zh-TW" sz="1400" b="0" kern="100" dirty="0" smtClean="0">
                          <a:effectLst/>
                          <a:latin typeface="Times New Roman"/>
                          <a:ea typeface="標楷體"/>
                        </a:rPr>
                        <a:t>(</a:t>
                      </a:r>
                      <a:r>
                        <a:rPr lang="zh-TW" altLang="zh-TW" sz="1400" b="0" kern="100" dirty="0" smtClean="0">
                          <a:solidFill>
                            <a:schemeClr val="dk1"/>
                          </a:solidFill>
                          <a:effectLst/>
                          <a:latin typeface="Times New Roman"/>
                          <a:ea typeface="標楷體"/>
                          <a:cs typeface="+mn-cs"/>
                        </a:rPr>
                        <a:t>目前國內各項語文能力檢定對照表</a:t>
                      </a:r>
                      <a:r>
                        <a:rPr lang="zh-TW" altLang="zh-TW" sz="1400" b="0" kern="100" dirty="0" smtClean="0">
                          <a:effectLst/>
                          <a:latin typeface="Times New Roman"/>
                          <a:ea typeface="標楷體"/>
                        </a:rPr>
                        <a:t>對照表</a:t>
                      </a:r>
                      <a:r>
                        <a:rPr lang="zh-TW" altLang="en-US" sz="1400" b="0" kern="100" dirty="0" smtClean="0">
                          <a:effectLst/>
                          <a:latin typeface="Times New Roman"/>
                          <a:ea typeface="標楷體"/>
                        </a:rPr>
                        <a:t>，詳見簡章</a:t>
                      </a:r>
                      <a:r>
                        <a:rPr lang="en-US" altLang="zh-TW" sz="1400" b="0" kern="100" dirty="0" smtClean="0">
                          <a:effectLst/>
                          <a:latin typeface="Times New Roman"/>
                          <a:ea typeface="標楷體"/>
                        </a:rPr>
                        <a:t>p12)</a:t>
                      </a:r>
                      <a:endParaRPr lang="zh-TW" altLang="zh-TW" sz="1400" b="0" kern="100" dirty="0">
                        <a:effectLst/>
                        <a:latin typeface="Times New Roman"/>
                        <a:ea typeface="+mn-ea"/>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nSpc>
                          <a:spcPts val="1500"/>
                        </a:lnSpc>
                        <a:spcAft>
                          <a:spcPts val="0"/>
                        </a:spcAft>
                      </a:pPr>
                      <a:r>
                        <a:rPr lang="en-US" sz="1400" b="1" kern="100" dirty="0">
                          <a:effectLst/>
                          <a:latin typeface="Times New Roman"/>
                          <a:ea typeface="標楷體"/>
                        </a:rPr>
                        <a:t>C2(</a:t>
                      </a:r>
                      <a:r>
                        <a:rPr lang="zh-TW" sz="1400" b="1" kern="100" dirty="0">
                          <a:effectLst/>
                          <a:latin typeface="Times New Roman"/>
                          <a:ea typeface="標楷體"/>
                        </a:rPr>
                        <a:t>精通級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smtClean="0">
                          <a:effectLst/>
                          <a:latin typeface="Times New Roman"/>
                          <a:ea typeface="標楷體"/>
                        </a:rPr>
                        <a:t>Mastery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lnSpc>
                          <a:spcPts val="1500"/>
                        </a:lnSpc>
                        <a:spcAft>
                          <a:spcPts val="0"/>
                        </a:spcAft>
                        <a:tabLst>
                          <a:tab pos="731520" algn="l"/>
                        </a:tabLs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C1(</a:t>
                      </a:r>
                      <a:r>
                        <a:rPr lang="zh-TW" sz="1400" b="1" kern="100" dirty="0">
                          <a:effectLst/>
                          <a:latin typeface="Times New Roman"/>
                          <a:ea typeface="標楷體"/>
                        </a:rPr>
                        <a:t>流利級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smtClean="0">
                          <a:effectLst/>
                          <a:latin typeface="Times New Roman"/>
                          <a:ea typeface="標楷體"/>
                        </a:rPr>
                        <a:t>EffectiveOperationalProficiency</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a:lnSpc>
                          <a:spcPts val="1500"/>
                        </a:lnSpc>
                        <a:spcAft>
                          <a:spcPts val="0"/>
                        </a:spcAft>
                        <a:tabLst>
                          <a:tab pos="731520" algn="l"/>
                        </a:tabLst>
                      </a:pPr>
                      <a:r>
                        <a:rPr lang="en-US" sz="1400" b="1" kern="100" dirty="0">
                          <a:effectLst/>
                          <a:latin typeface="Times New Roman"/>
                          <a:ea typeface="標楷體"/>
                        </a:rPr>
                        <a:t>25</a:t>
                      </a:r>
                      <a:r>
                        <a:rPr lang="zh-TW" sz="1400" b="1" kern="100" dirty="0" smtClean="0">
                          <a:effectLst/>
                          <a:latin typeface="Times New Roman"/>
                          <a:ea typeface="標楷體"/>
                        </a:rPr>
                        <a:t>分或複</a:t>
                      </a:r>
                      <a:r>
                        <a:rPr lang="zh-TW" sz="1400" b="1" kern="100" dirty="0">
                          <a:effectLst/>
                          <a:latin typeface="Times New Roman"/>
                          <a:ea typeface="標楷體"/>
                        </a:rPr>
                        <a:t>試</a:t>
                      </a:r>
                      <a:r>
                        <a:rPr lang="en-US" sz="1400" b="1" kern="100" dirty="0">
                          <a:effectLst/>
                          <a:latin typeface="Times New Roman"/>
                          <a:ea typeface="標楷體"/>
                        </a:rPr>
                        <a:t>25</a:t>
                      </a:r>
                      <a:r>
                        <a:rPr lang="zh-TW" sz="1400" b="1" kern="100" dirty="0" smtClean="0">
                          <a:effectLst/>
                          <a:latin typeface="Times New Roman"/>
                          <a:ea typeface="標楷體"/>
                        </a:rPr>
                        <a:t>分</a:t>
                      </a:r>
                      <a:endParaRPr lang="en-US" altLang="zh-TW" sz="1400" b="0" kern="100" dirty="0" smtClean="0">
                        <a:effectLst/>
                        <a:latin typeface="Times New Roman"/>
                        <a:ea typeface="新細明體"/>
                      </a:endParaRPr>
                    </a:p>
                    <a:p>
                      <a:pPr marL="102235" algn="ctr">
                        <a:lnSpc>
                          <a:spcPts val="1500"/>
                        </a:lnSpc>
                        <a:spcAft>
                          <a:spcPts val="0"/>
                        </a:spcAft>
                        <a:tabLst>
                          <a:tab pos="731520" algn="l"/>
                        </a:tabLst>
                      </a:pPr>
                      <a:r>
                        <a:rPr lang="en-US" altLang="zh-TW" sz="1400" b="0" kern="100" baseline="0" dirty="0" smtClean="0">
                          <a:effectLst/>
                          <a:latin typeface="Times New Roman"/>
                          <a:ea typeface="新細明體"/>
                        </a:rPr>
                        <a:t>            </a:t>
                      </a:r>
                      <a:r>
                        <a:rPr lang="zh-TW" sz="1400" b="1" kern="100" dirty="0" smtClean="0">
                          <a:effectLst/>
                          <a:latin typeface="Times New Roman"/>
                          <a:ea typeface="標楷體"/>
                        </a:rPr>
                        <a:t>初試</a:t>
                      </a:r>
                      <a:r>
                        <a:rPr lang="en-US" sz="1400" b="1" kern="100" dirty="0">
                          <a:effectLst/>
                          <a:latin typeface="Times New Roman"/>
                          <a:ea typeface="標楷體"/>
                        </a:rPr>
                        <a:t>20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2"/>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B2(</a:t>
                      </a:r>
                      <a:r>
                        <a:rPr lang="zh-TW" sz="1400" b="1" kern="100" dirty="0">
                          <a:effectLst/>
                          <a:latin typeface="Times New Roman"/>
                          <a:ea typeface="標楷體"/>
                        </a:rPr>
                        <a:t>高階級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Vantage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13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B1(</a:t>
                      </a:r>
                      <a:r>
                        <a:rPr lang="zh-TW" sz="1400" b="1" kern="100" dirty="0">
                          <a:effectLst/>
                          <a:latin typeface="Times New Roman"/>
                          <a:ea typeface="標楷體"/>
                        </a:rPr>
                        <a:t>進階級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a:effectLst/>
                          <a:latin typeface="Times New Roman"/>
                          <a:ea typeface="標楷體"/>
                        </a:rPr>
                        <a:t>Threshold</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10</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8</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431558">
                <a:tc vMerge="1">
                  <a:txBody>
                    <a:bodyPr/>
                    <a:lstStyle/>
                    <a:p>
                      <a:endParaRPr lang="zh-TW" altLang="en-US"/>
                    </a:p>
                  </a:txBody>
                  <a:tcPr/>
                </a:tc>
                <a:tc vMerge="1">
                  <a:txBody>
                    <a:bodyPr/>
                    <a:lstStyle/>
                    <a:p>
                      <a:endParaRPr lang="zh-TW" altLang="en-US"/>
                    </a:p>
                  </a:txBody>
                  <a:tcPr/>
                </a:tc>
                <a:tc>
                  <a:txBody>
                    <a:bodyPr/>
                    <a:lstStyle/>
                    <a:p>
                      <a:pPr>
                        <a:lnSpc>
                          <a:spcPts val="1500"/>
                        </a:lnSpc>
                        <a:spcAft>
                          <a:spcPts val="0"/>
                        </a:spcAft>
                      </a:pPr>
                      <a:r>
                        <a:rPr lang="en-US" sz="1400" b="1" kern="100" dirty="0">
                          <a:effectLst/>
                          <a:latin typeface="Times New Roman"/>
                          <a:ea typeface="標楷體"/>
                        </a:rPr>
                        <a:t>A2(</a:t>
                      </a:r>
                      <a:r>
                        <a:rPr lang="zh-TW" sz="1400" b="1" kern="100" dirty="0">
                          <a:effectLst/>
                          <a:latin typeface="Times New Roman"/>
                          <a:ea typeface="標楷體"/>
                        </a:rPr>
                        <a:t>基礎級</a:t>
                      </a:r>
                      <a:r>
                        <a:rPr lang="en-US" sz="1400" b="1" kern="100" dirty="0">
                          <a:effectLst/>
                          <a:latin typeface="Times New Roman"/>
                          <a:ea typeface="標楷體"/>
                        </a:rPr>
                        <a:t>)</a:t>
                      </a:r>
                      <a:endParaRPr lang="zh-TW" sz="1400" kern="100" dirty="0">
                        <a:effectLst/>
                        <a:latin typeface="Times New Roman"/>
                        <a:ea typeface="新細明體"/>
                      </a:endParaRPr>
                    </a:p>
                    <a:p>
                      <a:pPr>
                        <a:lnSpc>
                          <a:spcPts val="1500"/>
                        </a:lnSpc>
                        <a:spcAft>
                          <a:spcPts val="0"/>
                        </a:spcAft>
                      </a:pPr>
                      <a:r>
                        <a:rPr lang="en-US" sz="1400" b="1" kern="100" dirty="0" err="1">
                          <a:effectLst/>
                          <a:latin typeface="Times New Roman"/>
                          <a:ea typeface="標楷體"/>
                        </a:rPr>
                        <a:t>Waystage</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102235" indent="69850" algn="ctr" defTabSz="914400" rtl="0" eaLnBrk="1" latinLnBrk="0" hangingPunct="1">
                        <a:lnSpc>
                          <a:spcPts val="1500"/>
                        </a:lnSpc>
                        <a:spcAft>
                          <a:spcPts val="0"/>
                        </a:spcAft>
                        <a:tabLst>
                          <a:tab pos="731520" algn="l"/>
                        </a:tabLst>
                      </a:pP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分或複</a:t>
                      </a:r>
                      <a:r>
                        <a:rPr lang="zh-TW" sz="1400" b="1" kern="100" dirty="0">
                          <a:solidFill>
                            <a:schemeClr val="dk1"/>
                          </a:solidFill>
                          <a:effectLst/>
                          <a:latin typeface="Times New Roman"/>
                          <a:ea typeface="標楷體"/>
                          <a:cs typeface="+mn-cs"/>
                        </a:rPr>
                        <a:t>試</a:t>
                      </a:r>
                      <a:r>
                        <a:rPr lang="en-US" sz="1400" b="1" kern="100" dirty="0">
                          <a:solidFill>
                            <a:schemeClr val="dk1"/>
                          </a:solidFill>
                          <a:effectLst/>
                          <a:latin typeface="Times New Roman"/>
                          <a:ea typeface="標楷體"/>
                          <a:cs typeface="+mn-cs"/>
                        </a:rPr>
                        <a:t>5</a:t>
                      </a:r>
                      <a:r>
                        <a:rPr lang="zh-TW" sz="1400" b="1" kern="100" dirty="0" smtClean="0">
                          <a:solidFill>
                            <a:schemeClr val="dk1"/>
                          </a:solidFill>
                          <a:effectLst/>
                          <a:latin typeface="Times New Roman"/>
                          <a:ea typeface="標楷體"/>
                          <a:cs typeface="+mn-cs"/>
                        </a:rPr>
                        <a:t>分</a:t>
                      </a:r>
                      <a:endParaRPr lang="en-US" altLang="zh-TW" sz="1400" b="1" kern="100" dirty="0" smtClean="0">
                        <a:solidFill>
                          <a:schemeClr val="dk1"/>
                        </a:solidFill>
                        <a:effectLst/>
                        <a:latin typeface="Times New Roman"/>
                        <a:ea typeface="標楷體"/>
                        <a:cs typeface="+mn-cs"/>
                      </a:endParaRPr>
                    </a:p>
                    <a:p>
                      <a:pPr marL="102235" indent="69850" algn="ctr" defTabSz="914400" rtl="0" eaLnBrk="1" latinLnBrk="0" hangingPunct="1">
                        <a:lnSpc>
                          <a:spcPts val="1500"/>
                        </a:lnSpc>
                        <a:spcAft>
                          <a:spcPts val="0"/>
                        </a:spcAft>
                        <a:tabLst>
                          <a:tab pos="731520" algn="l"/>
                        </a:tabLst>
                      </a:pPr>
                      <a:r>
                        <a:rPr lang="en-US" altLang="zh-TW" sz="1400" b="1" kern="100" baseline="0" dirty="0" smtClean="0">
                          <a:solidFill>
                            <a:schemeClr val="dk1"/>
                          </a:solidFill>
                          <a:effectLst/>
                          <a:latin typeface="Times New Roman"/>
                          <a:ea typeface="標楷體"/>
                          <a:cs typeface="+mn-cs"/>
                        </a:rPr>
                        <a:t>          </a:t>
                      </a:r>
                      <a:r>
                        <a:rPr lang="zh-TW" sz="1400" b="1" kern="100" dirty="0" smtClean="0">
                          <a:solidFill>
                            <a:schemeClr val="dk1"/>
                          </a:solidFill>
                          <a:effectLst/>
                          <a:latin typeface="Times New Roman"/>
                          <a:ea typeface="標楷體"/>
                          <a:cs typeface="+mn-cs"/>
                        </a:rPr>
                        <a:t>初試</a:t>
                      </a:r>
                      <a:r>
                        <a:rPr lang="en-US" sz="1400" b="1" kern="100" dirty="0">
                          <a:solidFill>
                            <a:schemeClr val="dk1"/>
                          </a:solidFill>
                          <a:effectLst/>
                          <a:latin typeface="Times New Roman"/>
                          <a:ea typeface="標楷體"/>
                          <a:cs typeface="+mn-cs"/>
                        </a:rPr>
                        <a:t>3</a:t>
                      </a:r>
                      <a:r>
                        <a:rPr lang="zh-TW" sz="1400" b="1" kern="100" dirty="0">
                          <a:solidFill>
                            <a:schemeClr val="dk1"/>
                          </a:solidFill>
                          <a:effectLst/>
                          <a:latin typeface="Times New Roman"/>
                          <a:ea typeface="標楷體"/>
                          <a:cs typeface="+mn-cs"/>
                        </a:rPr>
                        <a:t>分</a:t>
                      </a: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5"/>
                  </a:ext>
                </a:extLst>
              </a:tr>
              <a:tr h="431558">
                <a:tc rowSpan="5">
                  <a:txBody>
                    <a:bodyPr/>
                    <a:lstStyle/>
                    <a:p>
                      <a:pPr>
                        <a:lnSpc>
                          <a:spcPts val="1500"/>
                        </a:lnSpc>
                        <a:spcAft>
                          <a:spcPts val="0"/>
                        </a:spcAft>
                      </a:pPr>
                      <a:r>
                        <a:rPr lang="en-US" sz="1400" b="1" kern="100" spc="-50" dirty="0" smtClean="0">
                          <a:effectLst/>
                          <a:latin typeface="Times New Roman"/>
                          <a:ea typeface="標楷體"/>
                        </a:rPr>
                        <a:t>JLPT</a:t>
                      </a:r>
                    </a:p>
                    <a:p>
                      <a:pPr>
                        <a:lnSpc>
                          <a:spcPts val="1500"/>
                        </a:lnSpc>
                        <a:spcAft>
                          <a:spcPts val="0"/>
                        </a:spcAft>
                      </a:pPr>
                      <a:r>
                        <a:rPr lang="zh-TW" sz="1400" b="1" kern="100" spc="-50" dirty="0" smtClean="0">
                          <a:effectLst/>
                          <a:latin typeface="Times New Roman"/>
                          <a:ea typeface="標楷體"/>
                        </a:rPr>
                        <a:t>日本語能力試驗</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rowSpan="5">
                  <a:txBody>
                    <a:bodyPr/>
                    <a:lstStyle/>
                    <a:p>
                      <a:pPr>
                        <a:lnSpc>
                          <a:spcPts val="1500"/>
                        </a:lnSpc>
                        <a:spcAft>
                          <a:spcPts val="0"/>
                        </a:spcAft>
                      </a:pPr>
                      <a:r>
                        <a:rPr lang="zh-TW" sz="1400" b="1" kern="100" dirty="0">
                          <a:effectLst/>
                          <a:latin typeface="Times New Roman"/>
                          <a:ea typeface="標楷體"/>
                        </a:rPr>
                        <a:t>財團法人語言訓練測驗中心</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just">
                        <a:lnSpc>
                          <a:spcPts val="1500"/>
                        </a:lnSpc>
                        <a:spcAft>
                          <a:spcPts val="0"/>
                        </a:spcAft>
                      </a:pPr>
                      <a:r>
                        <a:rPr lang="zh-TW" sz="1400" b="1" kern="100" dirty="0">
                          <a:effectLst/>
                          <a:latin typeface="Times New Roman"/>
                          <a:ea typeface="標楷體"/>
                        </a:rPr>
                        <a:t>一級或</a:t>
                      </a:r>
                      <a:r>
                        <a:rPr lang="en-US" sz="1400" b="1" kern="100" dirty="0">
                          <a:effectLst/>
                          <a:latin typeface="Times New Roman"/>
                          <a:ea typeface="標楷體"/>
                        </a:rPr>
                        <a:t>N1</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25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6"/>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二級或</a:t>
                      </a:r>
                      <a:r>
                        <a:rPr lang="en-US" sz="1400" b="1" kern="100" dirty="0">
                          <a:effectLst/>
                          <a:latin typeface="Times New Roman"/>
                          <a:ea typeface="標楷體"/>
                        </a:rPr>
                        <a:t>N2</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15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7"/>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en-US" sz="1400" b="1" kern="100" dirty="0">
                          <a:effectLst/>
                          <a:latin typeface="Times New Roman"/>
                          <a:ea typeface="標楷體"/>
                        </a:rPr>
                        <a:t>N3/2010</a:t>
                      </a:r>
                      <a:r>
                        <a:rPr lang="zh-TW" sz="1400" b="1" kern="100" dirty="0">
                          <a:effectLst/>
                          <a:latin typeface="Times New Roman"/>
                          <a:ea typeface="標楷體"/>
                        </a:rPr>
                        <a:t>年新增</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10</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8"/>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三級或</a:t>
                      </a:r>
                      <a:r>
                        <a:rPr lang="en-US" sz="1400" b="1" kern="100" dirty="0">
                          <a:effectLst/>
                          <a:latin typeface="Times New Roman"/>
                          <a:ea typeface="標楷體"/>
                        </a:rPr>
                        <a:t>N4</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5</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9"/>
                  </a:ext>
                </a:extLst>
              </a:tr>
              <a:tr h="431558">
                <a:tc vMerge="1">
                  <a:txBody>
                    <a:bodyPr/>
                    <a:lstStyle/>
                    <a:p>
                      <a:endParaRPr lang="zh-TW" altLang="en-US"/>
                    </a:p>
                  </a:txBody>
                  <a:tcPr/>
                </a:tc>
                <a:tc vMerge="1">
                  <a:txBody>
                    <a:bodyPr/>
                    <a:lstStyle/>
                    <a:p>
                      <a:endParaRPr lang="zh-TW" altLang="en-US"/>
                    </a:p>
                  </a:txBody>
                  <a:tcPr/>
                </a:tc>
                <a:tc>
                  <a:txBody>
                    <a:bodyPr/>
                    <a:lstStyle/>
                    <a:p>
                      <a:pPr algn="just">
                        <a:lnSpc>
                          <a:spcPts val="1500"/>
                        </a:lnSpc>
                        <a:spcAft>
                          <a:spcPts val="0"/>
                        </a:spcAft>
                      </a:pPr>
                      <a:r>
                        <a:rPr lang="zh-TW" sz="1400" b="1" kern="100" dirty="0">
                          <a:effectLst/>
                          <a:latin typeface="Times New Roman"/>
                          <a:ea typeface="標楷體"/>
                        </a:rPr>
                        <a:t>四級或</a:t>
                      </a:r>
                      <a:r>
                        <a:rPr lang="en-US" sz="1400" b="1" kern="100" dirty="0">
                          <a:effectLst/>
                          <a:latin typeface="Times New Roman"/>
                          <a:ea typeface="標楷體"/>
                        </a:rPr>
                        <a:t>N5</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tc>
                  <a:txBody>
                    <a:bodyPr/>
                    <a:lstStyle/>
                    <a:p>
                      <a:pPr algn="ctr">
                        <a:lnSpc>
                          <a:spcPts val="1500"/>
                        </a:lnSpc>
                        <a:spcAft>
                          <a:spcPts val="0"/>
                        </a:spcAft>
                      </a:pPr>
                      <a:r>
                        <a:rPr lang="en-US" sz="1400" b="1" kern="100" dirty="0">
                          <a:effectLst/>
                          <a:latin typeface="Times New Roman"/>
                          <a:ea typeface="標楷體"/>
                        </a:rPr>
                        <a:t>3</a:t>
                      </a:r>
                      <a:r>
                        <a:rPr lang="zh-TW" sz="1400" b="1" kern="100" dirty="0">
                          <a:effectLst/>
                          <a:latin typeface="Times New Roman"/>
                          <a:ea typeface="標楷體"/>
                        </a:rPr>
                        <a:t>分</a:t>
                      </a:r>
                      <a:endParaRPr lang="zh-TW" sz="1400" kern="100" dirty="0">
                        <a:effectLst/>
                        <a:latin typeface="Times New Roman"/>
                        <a:ea typeface="新細明體"/>
                      </a:endParaRPr>
                    </a:p>
                  </a:txBody>
                  <a:tcPr marL="68582" marR="68582" marT="9526"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10"/>
                  </a:ext>
                </a:extLst>
              </a:tr>
            </a:tbl>
          </a:graphicData>
        </a:graphic>
      </p:graphicFrame>
      <p:sp>
        <p:nvSpPr>
          <p:cNvPr id="6" name="矩形 5"/>
          <p:cNvSpPr/>
          <p:nvPr/>
        </p:nvSpPr>
        <p:spPr>
          <a:xfrm>
            <a:off x="179388" y="1046029"/>
            <a:ext cx="4536628"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語文能力採計項目及計分標準</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投影片編號版面配置區 3"/>
          <p:cNvSpPr>
            <a:spLocks noGrp="1"/>
          </p:cNvSpPr>
          <p:nvPr>
            <p:ph type="sldNum" sz="quarter" idx="12"/>
          </p:nvPr>
        </p:nvSpPr>
        <p:spPr>
          <a:xfrm>
            <a:off x="6588224" y="6317233"/>
            <a:ext cx="2133600" cy="280119"/>
          </a:xfrm>
        </p:spPr>
        <p:txBody>
          <a:bodyPr/>
          <a:lstStyle/>
          <a:p>
            <a:pPr>
              <a:defRPr/>
            </a:pPr>
            <a:fld id="{ABFE6108-DA02-42FF-8F2B-6965D0D38C5E}" type="slidenum">
              <a:rPr lang="zh-TW" altLang="en-US" smtClean="0"/>
              <a:pPr>
                <a:defRPr/>
              </a:pPr>
              <a:t>23</a:t>
            </a:fld>
            <a:endParaRPr lang="en-US" altLang="zh-TW" dirty="0"/>
          </a:p>
        </p:txBody>
      </p:sp>
      <p:sp>
        <p:nvSpPr>
          <p:cNvPr id="6" name="內容版面配置區 5"/>
          <p:cNvSpPr>
            <a:spLocks noGrp="1"/>
          </p:cNvSpPr>
          <p:nvPr>
            <p:ph idx="1"/>
          </p:nvPr>
        </p:nvSpPr>
        <p:spPr>
          <a:xfrm>
            <a:off x="457200" y="5877272"/>
            <a:ext cx="7772400" cy="878302"/>
          </a:xfrm>
          <a:solidFill>
            <a:srgbClr val="FFFF99"/>
          </a:solidFill>
          <a:scene3d>
            <a:camera prst="orthographicFront"/>
            <a:lightRig rig="threePt" dir="t"/>
          </a:scene3d>
          <a:sp3d>
            <a:bevelT prst="slope"/>
          </a:sp3d>
        </p:spPr>
        <p:txBody>
          <a:bodyPr/>
          <a:lstStyle/>
          <a:p>
            <a:pPr marL="447675" indent="-447675" algn="just">
              <a:buNone/>
            </a:pP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註：</a:t>
            </a:r>
            <a:r>
              <a:rPr lang="zh-TW" altLang="zh-TW" sz="16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相同語文者，其檢定採最高等級計分</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，不同語文者，則可累計計分；</a:t>
            </a:r>
            <a:r>
              <a:rPr lang="zh-TW" altLang="zh-TW" sz="1600" b="1" dirty="0">
                <a:latin typeface="Times New Roman" panose="02020603050405020304" pitchFamily="18" charset="0"/>
                <a:ea typeface="標楷體" panose="03000509000000000000" pitchFamily="65" charset="-120"/>
                <a:cs typeface="Times New Roman" panose="02020603050405020304" pitchFamily="18" charset="0"/>
              </a:rPr>
              <a:t>未在本表所列相關語文檢定者，不予計分。</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另被推薦考生取得語文能力檢定</a:t>
            </a:r>
            <a:r>
              <a:rPr lang="zh-TW" altLang="zh-TW" sz="1600" dirty="0" smtClean="0">
                <a:latin typeface="Times New Roman" panose="02020603050405020304" pitchFamily="18" charset="0"/>
                <a:ea typeface="標楷體" panose="03000509000000000000" pitchFamily="65" charset="-120"/>
                <a:cs typeface="Times New Roman" panose="02020603050405020304" pitchFamily="18" charset="0"/>
              </a:rPr>
              <a:t>項目</a:t>
            </a:r>
            <a:r>
              <a:rPr lang="zh-TW" altLang="zh-TW" sz="1600" dirty="0">
                <a:latin typeface="Times New Roman" panose="02020603050405020304" pitchFamily="18" charset="0"/>
                <a:ea typeface="標楷體" panose="03000509000000000000" pitchFamily="65" charset="-120"/>
                <a:cs typeface="Times New Roman" panose="02020603050405020304" pitchFamily="18" charset="0"/>
              </a:rPr>
              <a:t>證明之日期，須為</a:t>
            </a:r>
            <a:r>
              <a:rPr lang="zh-TW" altLang="zh-TW"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被推薦考生入學高職學校之後至報名截止</a:t>
            </a:r>
            <a:r>
              <a:rPr lang="zh-TW" altLang="zh-TW"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6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日（星期三）</a:t>
            </a:r>
            <a:r>
              <a:rPr lang="zh-TW" altLang="en-US" sz="16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16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1600"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8" name="標題 4"/>
          <p:cNvSpPr>
            <a:spLocks noGrp="1"/>
          </p:cNvSpPr>
          <p:nvPr>
            <p:ph type="title"/>
          </p:nvPr>
        </p:nvSpPr>
        <p:spPr>
          <a:xfrm>
            <a:off x="0" y="145222"/>
            <a:ext cx="822960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6</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10" name="矩形 9"/>
          <p:cNvSpPr/>
          <p:nvPr/>
        </p:nvSpPr>
        <p:spPr>
          <a:xfrm>
            <a:off x="503382" y="1052736"/>
            <a:ext cx="5122912"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語文能力採計項目及計分</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標準</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400" b="1" dirty="0" smtClean="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4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pic>
        <p:nvPicPr>
          <p:cNvPr id="12" name="圖片 11"/>
          <p:cNvPicPr>
            <a:picLocks noChangeAspect="1"/>
          </p:cNvPicPr>
          <p:nvPr/>
        </p:nvPicPr>
        <p:blipFill rotWithShape="1">
          <a:blip r:embed="rId2"/>
          <a:srcRect t="451"/>
          <a:stretch/>
        </p:blipFill>
        <p:spPr>
          <a:xfrm>
            <a:off x="457200" y="1618298"/>
            <a:ext cx="7772400" cy="4186966"/>
          </a:xfrm>
          <a:prstGeom prst="rect">
            <a:avLst/>
          </a:prstGeom>
        </p:spPr>
      </p:pic>
    </p:spTree>
    <p:extLst>
      <p:ext uri="{BB962C8B-B14F-4D97-AF65-F5344CB8AC3E}">
        <p14:creationId xmlns:p14="http://schemas.microsoft.com/office/powerpoint/2010/main" val="367940902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標題 4"/>
          <p:cNvSpPr>
            <a:spLocks noGrp="1"/>
          </p:cNvSpPr>
          <p:nvPr>
            <p:ph type="title"/>
          </p:nvPr>
        </p:nvSpPr>
        <p:spPr>
          <a:xfrm>
            <a:off x="0" y="188640"/>
            <a:ext cx="9036050" cy="633413"/>
          </a:xfrm>
        </p:spPr>
        <p:txBody>
          <a:bodyPr/>
          <a:lstStyle/>
          <a:p>
            <a:pPr>
              <a:defRPr/>
            </a:pPr>
            <a:r>
              <a:rPr lang="zh-TW" altLang="en-US" sz="4400" b="1" kern="1200" dirty="0">
                <a:solidFill>
                  <a:schemeClr val="tx1"/>
                </a:solidFill>
                <a:latin typeface="Times New Roman" pitchFamily="18" charset="0"/>
                <a:ea typeface="標楷體" pitchFamily="65" charset="-120"/>
                <a:cs typeface="Times New Roman" pitchFamily="18" charset="0"/>
              </a:rPr>
              <a:t>玖、甄選</a:t>
            </a:r>
            <a:r>
              <a:rPr lang="zh-TW" altLang="en-US" sz="4400" b="1" kern="1200" dirty="0" smtClean="0">
                <a:solidFill>
                  <a:schemeClr val="tx1"/>
                </a:solidFill>
                <a:latin typeface="Times New Roman" pitchFamily="18" charset="0"/>
                <a:ea typeface="標楷體" pitchFamily="65" charset="-120"/>
                <a:cs typeface="Times New Roman" pitchFamily="18" charset="0"/>
              </a:rPr>
              <a:t>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0418" name="投影片編號版面配置區 3"/>
          <p:cNvSpPr>
            <a:spLocks noGrp="1"/>
          </p:cNvSpPr>
          <p:nvPr>
            <p:ph type="sldNum" sz="quarter" idx="12"/>
          </p:nvPr>
        </p:nvSpPr>
        <p:spPr>
          <a:xfrm>
            <a:off x="6668707" y="6553137"/>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71A9FE1-C584-4301-92FA-1741888B7A98}" type="slidenum">
              <a:rPr lang="zh-TW" altLang="en-US" sz="1400" smtClean="0"/>
              <a:pPr>
                <a:spcBef>
                  <a:spcPct val="0"/>
                </a:spcBef>
                <a:buFontTx/>
                <a:buNone/>
              </a:pPr>
              <a:t>24</a:t>
            </a:fld>
            <a:endParaRPr lang="en-US" altLang="zh-TW" sz="1400" dirty="0" smtClean="0"/>
          </a:p>
        </p:txBody>
      </p:sp>
      <p:graphicFrame>
        <p:nvGraphicFramePr>
          <p:cNvPr id="3" name="表格 2"/>
          <p:cNvGraphicFramePr>
            <a:graphicFrameLocks noGrp="1"/>
          </p:cNvGraphicFramePr>
          <p:nvPr>
            <p:extLst>
              <p:ext uri="{D42A27DB-BD31-4B8C-83A1-F6EECF244321}">
                <p14:modId xmlns:p14="http://schemas.microsoft.com/office/powerpoint/2010/main" val="787286484"/>
              </p:ext>
            </p:extLst>
          </p:nvPr>
        </p:nvGraphicFramePr>
        <p:xfrm>
          <a:off x="251520" y="1628801"/>
          <a:ext cx="8640961" cy="4944627"/>
        </p:xfrm>
        <a:graphic>
          <a:graphicData uri="http://schemas.openxmlformats.org/drawingml/2006/table">
            <a:tbl>
              <a:tblPr>
                <a:tableStyleId>{93296810-A885-4BE3-A3E7-6D5BEEA58F35}</a:tableStyleId>
              </a:tblPr>
              <a:tblGrid>
                <a:gridCol w="1623000">
                  <a:extLst>
                    <a:ext uri="{9D8B030D-6E8A-4147-A177-3AD203B41FA5}">
                      <a16:colId xmlns:a16="http://schemas.microsoft.com/office/drawing/2014/main" val="55626057"/>
                    </a:ext>
                  </a:extLst>
                </a:gridCol>
                <a:gridCol w="2258568">
                  <a:extLst>
                    <a:ext uri="{9D8B030D-6E8A-4147-A177-3AD203B41FA5}">
                      <a16:colId xmlns:a16="http://schemas.microsoft.com/office/drawing/2014/main" val="443891145"/>
                    </a:ext>
                  </a:extLst>
                </a:gridCol>
                <a:gridCol w="685800">
                  <a:extLst>
                    <a:ext uri="{9D8B030D-6E8A-4147-A177-3AD203B41FA5}">
                      <a16:colId xmlns:a16="http://schemas.microsoft.com/office/drawing/2014/main" val="2238972012"/>
                    </a:ext>
                  </a:extLst>
                </a:gridCol>
                <a:gridCol w="4073593">
                  <a:extLst>
                    <a:ext uri="{9D8B030D-6E8A-4147-A177-3AD203B41FA5}">
                      <a16:colId xmlns:a16="http://schemas.microsoft.com/office/drawing/2014/main" val="2731162787"/>
                    </a:ext>
                  </a:extLst>
                </a:gridCol>
              </a:tblGrid>
              <a:tr h="506147">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採計項目</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採計期間（註</a:t>
                      </a:r>
                      <a:r>
                        <a:rPr lang="en-US"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計分標準</a:t>
                      </a:r>
                    </a:p>
                  </a:txBody>
                  <a:tcPr marL="68580" marR="68580" marT="6350" marB="0" anchor="ctr">
                    <a:solidFill>
                      <a:schemeClr val="accent5">
                        <a:lumMod val="25000"/>
                      </a:schemeClr>
                    </a:solidFill>
                  </a:tcPr>
                </a:tc>
                <a:tc>
                  <a:txBody>
                    <a:bodyPr/>
                    <a:lstStyle/>
                    <a:p>
                      <a:pPr algn="ctr">
                        <a:spcAft>
                          <a:spcPts val="0"/>
                        </a:spcAft>
                      </a:pPr>
                      <a:r>
                        <a:rPr lang="zh-TW" sz="16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採計說明</a:t>
                      </a:r>
                    </a:p>
                  </a:txBody>
                  <a:tcPr marL="68580" marR="68580" marT="6350" marB="0" anchor="ctr">
                    <a:solidFill>
                      <a:schemeClr val="accent5">
                        <a:lumMod val="25000"/>
                      </a:schemeClr>
                    </a:solidFill>
                  </a:tcPr>
                </a:tc>
                <a:extLst>
                  <a:ext uri="{0D108BD9-81ED-4DB2-BD59-A6C34878D82A}">
                    <a16:rowId xmlns:a16="http://schemas.microsoft.com/office/drawing/2014/main" val="1263577630"/>
                  </a:ext>
                </a:extLst>
              </a:tr>
              <a:tr h="354444">
                <a:tc rowSpan="4">
                  <a:txBody>
                    <a:bodyPr/>
                    <a:lstStyle/>
                    <a:p>
                      <a:pPr marL="127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學校幹部</a:t>
                      </a:r>
                    </a:p>
                  </a:txBody>
                  <a:tcPr marL="68580" marR="68580" marT="6350" marB="0" anchor="ctr">
                    <a:solidFill>
                      <a:schemeClr val="accent5"/>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rowSpan="4">
                  <a:txBody>
                    <a:bodyPr/>
                    <a:lstStyle/>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學校幹部包括班級幹部</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全校幹部</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及社團社長</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5</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6</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幹部應透過公平、公正、公開及民主程序產生，不應由學生輪流擔任或逕由教師指派。</a:t>
                      </a:r>
                    </a:p>
                    <a:p>
                      <a:pPr marL="182563" lvl="0" indent="-182563" algn="just">
                        <a:spcAft>
                          <a:spcPts val="0"/>
                        </a:spcAft>
                        <a:buFont typeface="+mj-lt"/>
                        <a:buAutoNum type="arabicPeriod"/>
                      </a:pPr>
                      <a:r>
                        <a:rPr lang="zh-TW" sz="1300" kern="100" dirty="0">
                          <a:effectLst/>
                          <a:latin typeface="Times New Roman" panose="02020603050405020304" pitchFamily="18" charset="0"/>
                          <a:ea typeface="標楷體" panose="03000509000000000000" pitchFamily="65" charset="-120"/>
                          <a:cs typeface="Times New Roman" panose="02020603050405020304" pitchFamily="18" charset="0"/>
                        </a:rPr>
                        <a:t>學校幹部依學校發給之證明採計。</a:t>
                      </a:r>
                    </a:p>
                  </a:txBody>
                  <a:tcPr marL="68580" marR="68580" marT="6350" marB="0">
                    <a:solidFill>
                      <a:schemeClr val="accent5"/>
                    </a:solidFill>
                  </a:tcPr>
                </a:tc>
                <a:extLst>
                  <a:ext uri="{0D108BD9-81ED-4DB2-BD59-A6C34878D82A}">
                    <a16:rowId xmlns:a16="http://schemas.microsoft.com/office/drawing/2014/main" val="3463395101"/>
                  </a:ext>
                </a:extLst>
              </a:tr>
              <a:tr h="354444">
                <a:tc vMerge="1">
                  <a:txBody>
                    <a:bodyPr/>
                    <a:lstStyle/>
                    <a:p>
                      <a:endParaRPr lang="zh-TW" altLang="en-US"/>
                    </a:p>
                  </a:txBody>
                  <a:tcPr/>
                </a:tc>
                <a:tc>
                  <a:txBody>
                    <a:bodyPr/>
                    <a:lstStyle/>
                    <a:p>
                      <a:pPr>
                        <a:spcAft>
                          <a:spcPts val="0"/>
                        </a:spcAft>
                      </a:pP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學期，未滿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val="1294771040"/>
                  </a:ext>
                </a:extLst>
              </a:tr>
              <a:tr h="354444">
                <a:tc vMerge="1">
                  <a:txBody>
                    <a:bodyPr/>
                    <a:lstStyle/>
                    <a:p>
                      <a:endParaRPr lang="zh-TW" altLang="en-US"/>
                    </a:p>
                  </a:txBody>
                  <a:tcPr/>
                </a:tc>
                <a:tc>
                  <a:txBody>
                    <a:bodyPr/>
                    <a:lstStyle/>
                    <a:p>
                      <a:pPr>
                        <a:spcAft>
                          <a:spcPts val="0"/>
                        </a:spcAft>
                      </a:pP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學期，未滿</a:t>
                      </a:r>
                      <a:r>
                        <a:rPr lang="en-US"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400" kern="100" spc="-30" dirty="0">
                          <a:effectLst/>
                          <a:latin typeface="Times New Roman" panose="02020603050405020304" pitchFamily="18" charset="0"/>
                          <a:ea typeface="標楷體" panose="03000509000000000000" pitchFamily="65" charset="-120"/>
                          <a:cs typeface="Times New Roman" panose="02020603050405020304" pitchFamily="18" charset="0"/>
                        </a:rPr>
                        <a:t>學期者</a:t>
                      </a:r>
                      <a:endPar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6350" marB="0" anchor="ctr">
                    <a:solidFill>
                      <a:schemeClr val="accent5"/>
                    </a:solidFill>
                  </a:tcPr>
                </a:tc>
                <a:tc>
                  <a:txBody>
                    <a:bodyPr/>
                    <a:lstStyle/>
                    <a:p>
                      <a:pPr algn="ctr">
                        <a:spcAft>
                          <a:spcPts val="0"/>
                        </a:spcAft>
                      </a:pPr>
                      <a:r>
                        <a:rPr lang="en-US" sz="1400" kern="10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400" kern="10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val="2055664827"/>
                  </a:ext>
                </a:extLst>
              </a:tr>
              <a:tr h="374736">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累計不滿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學期者</a:t>
                      </a:r>
                    </a:p>
                  </a:txBody>
                  <a:tcPr marL="68580" marR="68580" marT="6350" marB="0" anchor="ctr">
                    <a:solidFill>
                      <a:schemeClr val="accent5"/>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vMerge="1">
                  <a:txBody>
                    <a:bodyPr/>
                    <a:lstStyle/>
                    <a:p>
                      <a:endParaRPr lang="zh-TW" altLang="en-US"/>
                    </a:p>
                  </a:txBody>
                  <a:tcPr/>
                </a:tc>
                <a:extLst>
                  <a:ext uri="{0D108BD9-81ED-4DB2-BD59-A6C34878D82A}">
                    <a16:rowId xmlns:a16="http://schemas.microsoft.com/office/drawing/2014/main" val="3195136310"/>
                  </a:ext>
                </a:extLst>
              </a:tr>
              <a:tr h="354444">
                <a:tc rowSpan="4">
                  <a:txBody>
                    <a:bodyPr/>
                    <a:lstStyle/>
                    <a:p>
                      <a:pPr marL="127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志工或社會服務</a:t>
                      </a:r>
                    </a:p>
                  </a:txBody>
                  <a:tcPr marL="68580" marR="68580" marT="6350" marB="0" anchor="ctr">
                    <a:solidFill>
                      <a:schemeClr val="accent5">
                        <a:lumMod val="75000"/>
                      </a:schemeClr>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小時以上者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rowSpan="4">
                  <a:txBody>
                    <a:bodyPr/>
                    <a:lstStyle/>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志工或社會服務包括校內志工（或服務學習）</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7</a:t>
                      </a:r>
                      <a:r>
                        <a:rPr lang="zh-TW" sz="13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及校外志工或社會服務</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8</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校內志工依學校所開具之時數證明採計，校外志工應持有內政部統一製發之志願服務紀錄冊，或由社會服務機構等單位開具證明文件，經學校認可後，方能列入採計。</a:t>
                      </a:r>
                    </a:p>
                    <a:p>
                      <a:pPr marL="182563" lvl="0" indent="-182563"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若有支領酬勞事實者，均不予採計。</a:t>
                      </a:r>
                    </a:p>
                  </a:txBody>
                  <a:tcPr marL="68580" marR="68580" marT="6350" marB="0">
                    <a:solidFill>
                      <a:schemeClr val="accent5">
                        <a:lumMod val="75000"/>
                      </a:schemeClr>
                    </a:solidFill>
                  </a:tcPr>
                </a:tc>
                <a:extLst>
                  <a:ext uri="{0D108BD9-81ED-4DB2-BD59-A6C34878D82A}">
                    <a16:rowId xmlns:a16="http://schemas.microsoft.com/office/drawing/2014/main" val="155254497"/>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40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val="1534363859"/>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25</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val="2346650081"/>
                  </a:ext>
                </a:extLst>
              </a:tr>
              <a:tr h="354444">
                <a:tc vMerge="1">
                  <a:txBody>
                    <a:bodyPr/>
                    <a:lstStyle/>
                    <a:p>
                      <a:endParaRPr lang="zh-TW" altLang="en-US"/>
                    </a:p>
                  </a:txBody>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至</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20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小時者</a:t>
                      </a:r>
                    </a:p>
                  </a:txBody>
                  <a:tcPr marL="68580" marR="68580" marT="6350" marB="0" anchor="ctr">
                    <a:solidFill>
                      <a:schemeClr val="accent5">
                        <a:lumMod val="75000"/>
                      </a:schemeClr>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lumMod val="75000"/>
                      </a:schemeClr>
                    </a:solidFill>
                  </a:tcPr>
                </a:tc>
                <a:tc vMerge="1">
                  <a:txBody>
                    <a:bodyPr/>
                    <a:lstStyle/>
                    <a:p>
                      <a:endParaRPr lang="zh-TW" altLang="en-US"/>
                    </a:p>
                  </a:txBody>
                  <a:tcPr/>
                </a:tc>
                <a:extLst>
                  <a:ext uri="{0D108BD9-81ED-4DB2-BD59-A6C34878D82A}">
                    <a16:rowId xmlns:a16="http://schemas.microsoft.com/office/drawing/2014/main" val="2111103821"/>
                  </a:ext>
                </a:extLst>
              </a:tr>
              <a:tr h="1582636">
                <a:tc>
                  <a:txBody>
                    <a:bodyPr/>
                    <a:lstStyle/>
                    <a:p>
                      <a:pPr marL="1270" indent="78740" algn="just">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社團參與</a:t>
                      </a:r>
                    </a:p>
                  </a:txBody>
                  <a:tcPr marL="0" marR="0" marT="0" marB="0" anchor="ctr">
                    <a:solidFill>
                      <a:schemeClr val="accent5"/>
                    </a:solidFill>
                  </a:tcPr>
                </a:tc>
                <a:tc>
                  <a:txBody>
                    <a:bodyPr/>
                    <a:lstStyle/>
                    <a:p>
                      <a:pPr>
                        <a:spcAft>
                          <a:spcPts val="0"/>
                        </a:spcAft>
                      </a:pP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累計滿</a:t>
                      </a: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學期（含）以上者</a:t>
                      </a:r>
                    </a:p>
                  </a:txBody>
                  <a:tcPr marL="68580" marR="68580" marT="6350" marB="0" anchor="ctr">
                    <a:solidFill>
                      <a:schemeClr val="accent5"/>
                    </a:solidFill>
                  </a:tcPr>
                </a:tc>
                <a:tc>
                  <a:txBody>
                    <a:bodyPr/>
                    <a:lstStyle/>
                    <a:p>
                      <a:pPr algn="ctr">
                        <a:spcAft>
                          <a:spcPts val="0"/>
                        </a:spcAft>
                      </a:pPr>
                      <a:r>
                        <a:rPr lang="en-US" sz="1400" kern="100" dirty="0">
                          <a:effectLst/>
                          <a:latin typeface="Times New Roman" panose="02020603050405020304" pitchFamily="18" charset="0"/>
                          <a:ea typeface="標楷體" panose="03000509000000000000" pitchFamily="65" charset="-120"/>
                          <a:cs typeface="Times New Roman" panose="02020603050405020304" pitchFamily="18" charset="0"/>
                        </a:rPr>
                        <a:t>50</a:t>
                      </a:r>
                      <a:r>
                        <a:rPr lang="zh-TW" sz="1400" kern="100" dirty="0">
                          <a:effectLst/>
                          <a:latin typeface="Times New Roman" panose="02020603050405020304" pitchFamily="18" charset="0"/>
                          <a:ea typeface="標楷體" panose="03000509000000000000" pitchFamily="65" charset="-120"/>
                          <a:cs typeface="Times New Roman" panose="02020603050405020304" pitchFamily="18" charset="0"/>
                        </a:rPr>
                        <a:t>分</a:t>
                      </a:r>
                    </a:p>
                  </a:txBody>
                  <a:tcPr marL="68580" marR="68580" marT="6350" marB="0" anchor="ctr">
                    <a:solidFill>
                      <a:schemeClr val="accent5"/>
                    </a:solidFill>
                  </a:tcPr>
                </a:tc>
                <a:tc>
                  <a:txBody>
                    <a:bodyPr/>
                    <a:lstStyle/>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若同一學期擔任社團</a:t>
                      </a:r>
                      <a:r>
                        <a:rPr lang="zh-TW" sz="1300" b="1"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社長</a:t>
                      </a: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b="1"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學校幹部及社團參與者，僅採計其中一項</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9</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b="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社團係指學生參與由所屬高職學校於課程內或課後（含假日及寒暑假）實施團體性、系統性之活動課程或校隊，由合格教師或具備專長者擔任指導，且須定期訓練或研習之學習團體</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10</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、註</a:t>
                      </a:r>
                      <a:r>
                        <a:rPr lang="en-US"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11</a:t>
                      </a:r>
                      <a:r>
                        <a:rPr lang="zh-TW" sz="13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3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p>
                    <a:p>
                      <a:pPr marL="265113" lvl="0" indent="-173038" algn="just" defTabSz="914400" rtl="0" eaLnBrk="1" latinLnBrk="0" hangingPunct="1">
                        <a:spcAft>
                          <a:spcPts val="0"/>
                        </a:spcAft>
                        <a:buFont typeface="+mj-lt"/>
                        <a:buAutoNum type="arabicPeriod"/>
                      </a:pPr>
                      <a:r>
                        <a:rPr lang="zh-TW" sz="1300" kern="1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社團參與依學校開具之證明計分。</a:t>
                      </a:r>
                    </a:p>
                  </a:txBody>
                  <a:tcPr marL="0" marR="0" marT="0" marB="0" anchor="ctr">
                    <a:solidFill>
                      <a:schemeClr val="accent5"/>
                    </a:solidFill>
                  </a:tcPr>
                </a:tc>
                <a:extLst>
                  <a:ext uri="{0D108BD9-81ED-4DB2-BD59-A6C34878D82A}">
                    <a16:rowId xmlns:a16="http://schemas.microsoft.com/office/drawing/2014/main" val="1962624484"/>
                  </a:ext>
                </a:extLst>
              </a:tr>
            </a:tbl>
          </a:graphicData>
        </a:graphic>
      </p:graphicFrame>
      <p:sp>
        <p:nvSpPr>
          <p:cNvPr id="8" name="矩形 7"/>
          <p:cNvSpPr/>
          <p:nvPr/>
        </p:nvSpPr>
        <p:spPr>
          <a:xfrm>
            <a:off x="251521" y="1071209"/>
            <a:ext cx="8636448"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學校幹部、志工、社會服務及社團</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400"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400" b="1" dirty="0">
                <a:latin typeface="微軟正黑體" panose="020B0604030504040204" pitchFamily="34" charset="-120"/>
                <a:ea typeface="微軟正黑體" panose="020B0604030504040204" pitchFamily="34" charset="-120"/>
                <a:cs typeface="Times New Roman" panose="02020603050405020304" pitchFamily="18" charset="0"/>
              </a:rPr>
              <a:t>採計項目及計分標準</a:t>
            </a:r>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版面配置區 2"/>
          <p:cNvSpPr>
            <a:spLocks noGrp="1"/>
          </p:cNvSpPr>
          <p:nvPr>
            <p:ph idx="1"/>
          </p:nvPr>
        </p:nvSpPr>
        <p:spPr>
          <a:xfrm>
            <a:off x="107504" y="1558659"/>
            <a:ext cx="8856984" cy="5332517"/>
          </a:xfrm>
        </p:spPr>
        <p:txBody>
          <a:bodyPr/>
          <a:lstStyle/>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比序所有項目之採計期間均為高一第一學期至畢業前一學期之</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學期（一般學制）或</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年制夜間部），所有相關證明文件影本須連同考生報名表件資料於</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日（星期四）</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前，以快遞或限時掛號（以郵戳為憑）寄送至本委員會進行審查。</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：班級幹部名稱包括：班長、副班長、風紀股長、學藝（學術）股長、衛生股長、環保股長、總務（服務、事務、設備、圖資或資訊）股長、康樂（體育）股長、輔導股長、保健股長及其他經學校認可準同</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股長名稱</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之班級幹部；</a:t>
            </a:r>
            <a:r>
              <a:rPr lang="zh-TW" altLang="zh-TW" sz="1200" b="1" u="sng" dirty="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實習工廠幹部僅採計：廠長、領班，其餘幹部不予採計</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發證時間請登錄證明文件開立（列印）時間。</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副班級幹部除副班長可採計外，其他副班級幹部一律不採計。</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另班級幹部不包含小老師、模範生。</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：全校幹部包括：學生（自治）會會長（主席）、班聯會會長（主席）及擔任校內依法設立各委員會之學生代表（班代表）。</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社團幹部僅採計學校內社團之社長。</a:t>
            </a:r>
          </a:p>
          <a:p>
            <a:pPr marL="357188" indent="-357188" algn="just">
              <a:spcBef>
                <a:spcPts val="0"/>
              </a:spcBef>
              <a:spcAft>
                <a:spcPts val="600"/>
              </a:spcAft>
              <a:buNone/>
            </a:pP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6</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學期同時擔任</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種以上之學校幹部，仍以</a:t>
            </a:r>
            <a:r>
              <a:rPr lang="en-US" altLang="zh-TW" sz="1200" b="1"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學期採計。</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校內志工（或服務學習）類別包括：交通服務類（維護同學上下學通勤安全、糾察等）、環保類（全校性資源回收、垃圾分類、環保糾察、校園環境整潔、登革熱防治工作等）、學術藝文類（圖書分類、美工布置及導覽、實驗室器材管理志工等）、體育服務類（體育器材場地之維護及保管等）、健康服務類（協助健康檢查及衛生保健宣導工作等）及其他經學校核可之全校性志工。</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8</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：依「志工服務法」規定，志工或社會服務須完成相關服務訓練後所從事之志工服務，並</a:t>
            </a:r>
            <a:r>
              <a:rPr lang="zh-TW" altLang="zh-TW" sz="1200" b="1" dirty="0">
                <a:latin typeface="Times New Roman" panose="02020603050405020304" pitchFamily="18" charset="0"/>
                <a:ea typeface="標楷體" panose="03000509000000000000" pitchFamily="65" charset="-120"/>
                <a:cs typeface="Times New Roman" panose="02020603050405020304" pitchFamily="18" charset="0"/>
              </a:rPr>
              <a:t>須檢附有服務日期或服務時數之證明文件方得採計。另志工教育訓練相關課程、校園參訪、觀摩活動等均不予採計。</a:t>
            </a:r>
            <a:endParaRPr lang="zh-TW" altLang="zh-TW" sz="1200" dirty="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擔任</a:t>
            </a:r>
            <a:r>
              <a:rPr lang="zh-TW" altLang="zh-TW" sz="1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社團社長</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之該學期，僅就「學校幹部」或「社團參與」</a:t>
            </a:r>
            <a:r>
              <a:rPr lang="zh-TW" altLang="zh-TW" sz="1200" b="1" u="sng"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採計其中一項</a:t>
            </a:r>
            <a:r>
              <a:rPr lang="zh-TW" altLang="zh-TW" sz="12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，不可同時採計</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，考生須自行選擇最有利之採計項目（例：高一第二學期參加排球社並擔任排球社社長，該學期僅就排球社社長採計為學校幹部或社團參與）。</a:t>
            </a:r>
          </a:p>
          <a:p>
            <a:pPr marL="357188" indent="-357188" algn="just">
              <a:spcBef>
                <a:spcPts val="0"/>
              </a:spcBef>
              <a:spcAft>
                <a:spcPts val="600"/>
              </a:spcAft>
              <a:buNone/>
            </a:pP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10</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社團類型：包括學藝性社團（如語文類、科學類等）、才藝性社團（如音樂類、表演藝術類、視覺藝術類等）、體育性社團（如球類、田徑類等）及其他經學校核可設立之全校性社團，發證時間請登錄證明文件開立（列印）時間</a:t>
            </a: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2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357188" indent="-357188" algn="just">
              <a:spcBef>
                <a:spcPts val="0"/>
              </a:spcBef>
              <a:spcAft>
                <a:spcPts val="600"/>
              </a:spcAft>
              <a:buNone/>
            </a:pPr>
            <a:r>
              <a:rPr lang="zh-TW" altLang="zh-TW" sz="1200" dirty="0" smtClean="0">
                <a:latin typeface="Times New Roman" panose="02020603050405020304" pitchFamily="18" charset="0"/>
                <a:ea typeface="標楷體" panose="03000509000000000000" pitchFamily="65" charset="-120"/>
                <a:cs typeface="Times New Roman" panose="02020603050405020304" pitchFamily="18" charset="0"/>
              </a:rPr>
              <a:t>註</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：若同</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學期同時參加</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種以上之社團，仍以</a:t>
            </a:r>
            <a:r>
              <a:rPr lang="en-US" altLang="zh-TW" sz="1200" dirty="0">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200" dirty="0">
                <a:latin typeface="Times New Roman" panose="02020603050405020304" pitchFamily="18" charset="0"/>
                <a:ea typeface="標楷體" panose="03000509000000000000" pitchFamily="65" charset="-120"/>
                <a:cs typeface="Times New Roman" panose="02020603050405020304" pitchFamily="18" charset="0"/>
              </a:rPr>
              <a:t>學期採計。</a:t>
            </a:r>
            <a:r>
              <a:rPr lang="en-US" altLang="zh-TW" sz="1200" dirty="0"/>
              <a:t>	</a:t>
            </a:r>
            <a:endParaRPr lang="zh-TW" altLang="zh-TW" sz="1200" dirty="0"/>
          </a:p>
          <a:p>
            <a:pPr>
              <a:spcBef>
                <a:spcPts val="600"/>
              </a:spcBef>
            </a:pPr>
            <a:endParaRPr lang="zh-TW" altLang="en-US" sz="1200"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25</a:t>
            </a:fld>
            <a:endParaRPr lang="en-US" altLang="zh-TW"/>
          </a:p>
        </p:txBody>
      </p:sp>
      <p:sp>
        <p:nvSpPr>
          <p:cNvPr id="5" name="標題 4"/>
          <p:cNvSpPr txBox="1">
            <a:spLocks/>
          </p:cNvSpPr>
          <p:nvPr/>
        </p:nvSpPr>
        <p:spPr bwMode="auto">
          <a:xfrm>
            <a:off x="-6808" y="188640"/>
            <a:ext cx="9251950"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0" fontAlgn="base" hangingPunct="0">
              <a:spcBef>
                <a:spcPct val="0"/>
              </a:spcBef>
              <a:spcAft>
                <a:spcPct val="0"/>
              </a:spcAft>
              <a:defRPr kumimoji="1" sz="2800">
                <a:solidFill>
                  <a:schemeClr val="tx2"/>
                </a:solidFill>
                <a:latin typeface="+mj-lt"/>
                <a:ea typeface="+mj-ea"/>
                <a:cs typeface="+mj-cs"/>
              </a:defRPr>
            </a:lvl1pPr>
            <a:lvl2pPr algn="l" rtl="0" eaLnBrk="0" fontAlgn="base" hangingPunct="0">
              <a:spcBef>
                <a:spcPct val="0"/>
              </a:spcBef>
              <a:spcAft>
                <a:spcPct val="0"/>
              </a:spcAft>
              <a:defRPr kumimoji="1" sz="2800">
                <a:solidFill>
                  <a:schemeClr val="tx2"/>
                </a:solidFill>
                <a:latin typeface="Arial" charset="0"/>
                <a:ea typeface="新細明體" charset="-120"/>
              </a:defRPr>
            </a:lvl2pPr>
            <a:lvl3pPr algn="l" rtl="0" eaLnBrk="0" fontAlgn="base" hangingPunct="0">
              <a:spcBef>
                <a:spcPct val="0"/>
              </a:spcBef>
              <a:spcAft>
                <a:spcPct val="0"/>
              </a:spcAft>
              <a:defRPr kumimoji="1" sz="2800">
                <a:solidFill>
                  <a:schemeClr val="tx2"/>
                </a:solidFill>
                <a:latin typeface="Arial" charset="0"/>
                <a:ea typeface="新細明體" charset="-120"/>
              </a:defRPr>
            </a:lvl3pPr>
            <a:lvl4pPr algn="l" rtl="0" eaLnBrk="0" fontAlgn="base" hangingPunct="0">
              <a:spcBef>
                <a:spcPct val="0"/>
              </a:spcBef>
              <a:spcAft>
                <a:spcPct val="0"/>
              </a:spcAft>
              <a:defRPr kumimoji="1" sz="2800">
                <a:solidFill>
                  <a:schemeClr val="tx2"/>
                </a:solidFill>
                <a:latin typeface="Arial" charset="0"/>
                <a:ea typeface="新細明體" charset="-120"/>
              </a:defRPr>
            </a:lvl4pPr>
            <a:lvl5pPr algn="l" rtl="0" eaLnBrk="0" fontAlgn="base" hangingPunct="0">
              <a:spcBef>
                <a:spcPct val="0"/>
              </a:spcBef>
              <a:spcAft>
                <a:spcPct val="0"/>
              </a:spcAft>
              <a:defRPr kumimoji="1" sz="2800">
                <a:solidFill>
                  <a:schemeClr val="tx2"/>
                </a:solidFill>
                <a:latin typeface="Arial" charset="0"/>
                <a:ea typeface="新細明體" charset="-120"/>
              </a:defRPr>
            </a:lvl5pPr>
            <a:lvl6pPr marL="457200" algn="l" rtl="0" fontAlgn="base">
              <a:spcBef>
                <a:spcPct val="0"/>
              </a:spcBef>
              <a:spcAft>
                <a:spcPct val="0"/>
              </a:spcAft>
              <a:defRPr kumimoji="1" sz="2800">
                <a:solidFill>
                  <a:schemeClr val="tx2"/>
                </a:solidFill>
                <a:latin typeface="Arial" charset="0"/>
                <a:ea typeface="新細明體" charset="-120"/>
              </a:defRPr>
            </a:lvl6pPr>
            <a:lvl7pPr marL="914400" algn="l" rtl="0" fontAlgn="base">
              <a:spcBef>
                <a:spcPct val="0"/>
              </a:spcBef>
              <a:spcAft>
                <a:spcPct val="0"/>
              </a:spcAft>
              <a:defRPr kumimoji="1" sz="2800">
                <a:solidFill>
                  <a:schemeClr val="tx2"/>
                </a:solidFill>
                <a:latin typeface="Arial" charset="0"/>
                <a:ea typeface="新細明體" charset="-120"/>
              </a:defRPr>
            </a:lvl7pPr>
            <a:lvl8pPr marL="1371600" algn="l" rtl="0" fontAlgn="base">
              <a:spcBef>
                <a:spcPct val="0"/>
              </a:spcBef>
              <a:spcAft>
                <a:spcPct val="0"/>
              </a:spcAft>
              <a:defRPr kumimoji="1" sz="2800">
                <a:solidFill>
                  <a:schemeClr val="tx2"/>
                </a:solidFill>
                <a:latin typeface="Arial" charset="0"/>
                <a:ea typeface="新細明體" charset="-120"/>
              </a:defRPr>
            </a:lvl8pPr>
            <a:lvl9pPr marL="1828800" algn="l" rtl="0" fontAlgn="base">
              <a:spcBef>
                <a:spcPct val="0"/>
              </a:spcBef>
              <a:spcAft>
                <a:spcPct val="0"/>
              </a:spcAft>
              <a:defRPr kumimoji="1" sz="2800">
                <a:solidFill>
                  <a:schemeClr val="tx2"/>
                </a:solidFill>
                <a:latin typeface="Arial" charset="0"/>
                <a:ea typeface="新細明體" charset="-120"/>
              </a:defRPr>
            </a:lvl9pPr>
          </a:lstStyle>
          <a:p>
            <a:pPr>
              <a:defRPr/>
            </a:pPr>
            <a:r>
              <a:rPr lang="zh-TW" altLang="en-US" sz="4400" b="1" kern="1200" dirty="0" smtClean="0">
                <a:solidFill>
                  <a:schemeClr val="tx1"/>
                </a:solidFill>
                <a:latin typeface="Times New Roman" pitchFamily="18" charset="0"/>
                <a:ea typeface="標楷體" pitchFamily="65" charset="-120"/>
                <a:cs typeface="Times New Roman" pitchFamily="18" charset="0"/>
              </a:rPr>
              <a:t>玖、甄選規定</a:t>
            </a:r>
            <a:r>
              <a:rPr lang="en-US" altLang="zh-TW" sz="4400" b="1" kern="1200" dirty="0" smtClean="0">
                <a:solidFill>
                  <a:schemeClr val="tx1"/>
                </a:solidFill>
                <a:latin typeface="Times New Roman" pitchFamily="18" charset="0"/>
                <a:ea typeface="標楷體" pitchFamily="65" charset="-120"/>
                <a:cs typeface="Times New Roman" pitchFamily="18" charset="0"/>
              </a:rPr>
              <a:t>-</a:t>
            </a:r>
            <a:r>
              <a:rPr lang="zh-TW" altLang="en-US" sz="4400" b="1" kern="1200" dirty="0" smtClean="0">
                <a:solidFill>
                  <a:schemeClr val="tx1"/>
                </a:solidFill>
                <a:latin typeface="Times New Roman" pitchFamily="18" charset="0"/>
                <a:ea typeface="標楷體" pitchFamily="65" charset="-120"/>
                <a:cs typeface="Times New Roman" pitchFamily="18" charset="0"/>
              </a:rPr>
              <a:t>第</a:t>
            </a:r>
            <a:r>
              <a:rPr lang="en-US" altLang="zh-TW" sz="4400" b="1" kern="1200" dirty="0" smtClean="0">
                <a:solidFill>
                  <a:schemeClr val="tx1"/>
                </a:solidFill>
                <a:latin typeface="Times New Roman" pitchFamily="18" charset="0"/>
                <a:ea typeface="標楷體" pitchFamily="65" charset="-120"/>
                <a:cs typeface="Times New Roman" pitchFamily="18" charset="0"/>
              </a:rPr>
              <a:t>7</a:t>
            </a:r>
            <a:r>
              <a:rPr lang="zh-TW" altLang="en-US" sz="4400" b="1" kern="1200" dirty="0" smtClean="0">
                <a:solidFill>
                  <a:schemeClr val="tx1"/>
                </a:solidFill>
                <a:latin typeface="Times New Roman" pitchFamily="18" charset="0"/>
                <a:ea typeface="標楷體" pitchFamily="65" charset="-120"/>
                <a:cs typeface="Times New Roman" pitchFamily="18" charset="0"/>
              </a:rPr>
              <a:t>比序</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10/10</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 name="矩形 5"/>
          <p:cNvSpPr/>
          <p:nvPr/>
        </p:nvSpPr>
        <p:spPr>
          <a:xfrm>
            <a:off x="107504" y="1068704"/>
            <a:ext cx="885698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marL="342900" indent="-342900" eaLnBrk="1" hangingPunct="1">
              <a:buFont typeface="Wingdings" panose="05000000000000000000" pitchFamily="2" charset="2"/>
              <a:buChar char="u"/>
            </a:pPr>
            <a:r>
              <a:rPr lang="zh-TW" altLang="zh-TW" sz="2300" b="1" dirty="0">
                <a:latin typeface="微軟正黑體" panose="020B0604030504040204" pitchFamily="34" charset="-120"/>
                <a:ea typeface="微軟正黑體" panose="020B0604030504040204" pitchFamily="34" charset="-120"/>
                <a:cs typeface="Times New Roman" panose="02020603050405020304" pitchFamily="18" charset="0"/>
              </a:rPr>
              <a:t>學校幹部、志工、社會服務及社團</a:t>
            </a:r>
            <a:r>
              <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rPr>
              <a:t>參</a:t>
            </a:r>
            <a:r>
              <a:rPr lang="zh-TW" altLang="zh-TW" sz="2300" b="1" dirty="0">
                <a:latin typeface="微軟正黑體" panose="020B0604030504040204" pitchFamily="34" charset="-120"/>
                <a:ea typeface="微軟正黑體" panose="020B0604030504040204" pitchFamily="34" charset="-120"/>
                <a:cs typeface="Times New Roman" panose="02020603050405020304" pitchFamily="18" charset="0"/>
              </a:rPr>
              <a:t>與</a:t>
            </a:r>
            <a:r>
              <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rPr>
              <a:t>採計項目及計分</a:t>
            </a:r>
            <a:r>
              <a:rPr lang="zh-TW" altLang="en-US" sz="2300" b="1" dirty="0" smtClean="0">
                <a:latin typeface="微軟正黑體" panose="020B0604030504040204" pitchFamily="34" charset="-120"/>
                <a:ea typeface="微軟正黑體" panose="020B0604030504040204" pitchFamily="34" charset="-120"/>
                <a:cs typeface="Times New Roman" panose="02020603050405020304" pitchFamily="18" charset="0"/>
              </a:rPr>
              <a:t>標準</a:t>
            </a:r>
            <a:r>
              <a:rPr lang="en-US" altLang="zh-TW" sz="2300" b="1" dirty="0" smtClean="0">
                <a:latin typeface="微軟正黑體" panose="020B0604030504040204" pitchFamily="34" charset="-120"/>
                <a:ea typeface="微軟正黑體" panose="020B0604030504040204" pitchFamily="34" charset="-120"/>
                <a:cs typeface="Times New Roman" panose="02020603050405020304" pitchFamily="18" charset="0"/>
              </a:rPr>
              <a:t>(</a:t>
            </a:r>
            <a:r>
              <a:rPr lang="zh-TW" altLang="en-US" sz="2300" b="1" dirty="0" smtClean="0">
                <a:latin typeface="微軟正黑體" panose="020B0604030504040204" pitchFamily="34" charset="-120"/>
                <a:ea typeface="微軟正黑體" panose="020B0604030504040204" pitchFamily="34" charset="-120"/>
                <a:cs typeface="Times New Roman" panose="02020603050405020304" pitchFamily="18" charset="0"/>
              </a:rPr>
              <a:t>續</a:t>
            </a:r>
            <a:r>
              <a:rPr lang="en-US" altLang="zh-TW" sz="2300" b="1" dirty="0" smtClean="0">
                <a:latin typeface="微軟正黑體" panose="020B0604030504040204" pitchFamily="34" charset="-120"/>
                <a:ea typeface="微軟正黑體" panose="020B0604030504040204" pitchFamily="34" charset="-120"/>
                <a:cs typeface="Times New Roman" panose="02020603050405020304" pitchFamily="18" charset="0"/>
              </a:rPr>
              <a:t>)</a:t>
            </a:r>
            <a:endParaRPr lang="zh-TW" altLang="en-US" sz="2300" b="1" dirty="0">
              <a:latin typeface="微軟正黑體" panose="020B0604030504040204" pitchFamily="34" charset="-120"/>
              <a:ea typeface="微軟正黑體" panose="020B0604030504040204" pitchFamily="34" charset="-120"/>
              <a:cs typeface="Times New Roman" panose="02020603050405020304" pitchFamily="18" charset="0"/>
            </a:endParaRPr>
          </a:p>
        </p:txBody>
      </p:sp>
    </p:spTree>
    <p:extLst>
      <p:ext uri="{BB962C8B-B14F-4D97-AF65-F5344CB8AC3E}">
        <p14:creationId xmlns:p14="http://schemas.microsoft.com/office/powerpoint/2010/main" val="1175395347"/>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6" name="標題 1"/>
          <p:cNvSpPr>
            <a:spLocks noGrp="1"/>
          </p:cNvSpPr>
          <p:nvPr>
            <p:ph type="title"/>
          </p:nvPr>
        </p:nvSpPr>
        <p:spPr>
          <a:xfrm>
            <a:off x="0" y="188640"/>
            <a:ext cx="82296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4514" name="內容版面配置區 2"/>
          <p:cNvSpPr>
            <a:spLocks noGrp="1"/>
          </p:cNvSpPr>
          <p:nvPr>
            <p:ph idx="1"/>
          </p:nvPr>
        </p:nvSpPr>
        <p:spPr>
          <a:xfrm>
            <a:off x="47315" y="1522413"/>
            <a:ext cx="8988736" cy="792162"/>
          </a:xfrm>
        </p:spPr>
        <p:txBody>
          <a:bodyPr/>
          <a:lstStyle/>
          <a:p>
            <a:pPr>
              <a:buFont typeface="Wingdings" panose="05000000000000000000" pitchFamily="2" charset="2"/>
              <a:buChar char="u"/>
            </a:pP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依考生</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比序排名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所選填登記就讀志願序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各校系（組）、學程招生名額</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15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各高職學校推薦順序</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，進行</a:t>
            </a:r>
            <a:r>
              <a:rPr lang="zh-TW" altLang="en-US" sz="2150" dirty="0" smtClean="0">
                <a:latin typeface="Times New Roman" panose="02020603050405020304" pitchFamily="18" charset="0"/>
                <a:ea typeface="標楷體" panose="03000509000000000000" pitchFamily="65" charset="-120"/>
                <a:cs typeface="Times New Roman" panose="02020603050405020304" pitchFamily="18" charset="0"/>
              </a:rPr>
              <a:t>四</a:t>
            </a:r>
            <a:r>
              <a:rPr lang="zh-TW" altLang="zh-TW" sz="2150" dirty="0" smtClean="0">
                <a:latin typeface="Times New Roman" panose="02020603050405020304" pitchFamily="18" charset="0"/>
                <a:ea typeface="標楷體" panose="03000509000000000000" pitchFamily="65" charset="-120"/>
                <a:cs typeface="Times New Roman" panose="02020603050405020304" pitchFamily="18" charset="0"/>
              </a:rPr>
              <a:t>輪分發錄取作業。</a:t>
            </a:r>
          </a:p>
          <a:p>
            <a:pPr>
              <a:buFont typeface="Wingdings" panose="05000000000000000000" pitchFamily="2" charset="2"/>
              <a:buChar char="p"/>
            </a:pPr>
            <a:endPar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451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6BBCFBFF-1A5A-45BB-9C25-447A50064E07}" type="slidenum">
              <a:rPr lang="zh-TW" altLang="en-US" sz="1400" smtClean="0"/>
              <a:pPr>
                <a:spcBef>
                  <a:spcPct val="0"/>
                </a:spcBef>
                <a:buFontTx/>
                <a:buNone/>
              </a:pPr>
              <a:t>26</a:t>
            </a:fld>
            <a:endParaRPr lang="en-US" altLang="zh-TW" sz="1400" smtClean="0"/>
          </a:p>
        </p:txBody>
      </p:sp>
      <p:sp>
        <p:nvSpPr>
          <p:cNvPr id="6" name="矩形 5"/>
          <p:cNvSpPr/>
          <p:nvPr/>
        </p:nvSpPr>
        <p:spPr>
          <a:xfrm>
            <a:off x="74802" y="1087913"/>
            <a:ext cx="1568992"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分發方式</a:t>
            </a:r>
          </a:p>
        </p:txBody>
      </p:sp>
      <p:sp>
        <p:nvSpPr>
          <p:cNvPr id="7" name="矩形 6"/>
          <p:cNvSpPr/>
          <p:nvPr/>
        </p:nvSpPr>
        <p:spPr>
          <a:xfrm>
            <a:off x="74802" y="2377465"/>
            <a:ext cx="22170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四輪分發考生</a:t>
            </a:r>
          </a:p>
        </p:txBody>
      </p:sp>
      <p:sp>
        <p:nvSpPr>
          <p:cNvPr id="64523" name="內容版面配置區 2"/>
          <p:cNvSpPr txBox="1">
            <a:spLocks/>
          </p:cNvSpPr>
          <p:nvPr/>
        </p:nvSpPr>
        <p:spPr bwMode="auto">
          <a:xfrm>
            <a:off x="47314" y="2851839"/>
            <a:ext cx="9000869" cy="28521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全部報名考生</a:t>
            </a:r>
            <a:r>
              <a:rPr lang="zh-TW" altLang="en-US" sz="2150" b="1" spc="-100" dirty="0">
                <a:latin typeface="Book Antiqua" panose="02040602050305030304" pitchFamily="18" charset="0"/>
                <a:ea typeface="華康儷楷書" panose="03000509000000000000" pitchFamily="65" charset="-120"/>
                <a:cs typeface="Times New Roman" panose="02020603050405020304" pitchFamily="18" charset="0"/>
              </a:rPr>
              <a:t>進行比序排名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（含同名次參酌比序）。</a:t>
            </a:r>
            <a:endParaRPr lang="en-US" altLang="zh-TW" sz="215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取各</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單一高職學校</a:t>
            </a:r>
            <a:r>
              <a:rPr lang="zh-TW" altLang="en-US" sz="215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比序排名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（單一高職學校內比序排名仍相同時，再依高職學校推薦順序），</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1</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a:t>
            </a:r>
            <a:r>
              <a:rPr lang="en-US" altLang="zh-TW"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3</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位</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者為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第三輪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15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其餘考生</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均為</a:t>
            </a:r>
            <a:r>
              <a:rPr lang="zh-TW" altLang="en-US" sz="215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第四輪</a:t>
            </a:r>
            <a:r>
              <a:rPr lang="zh-TW" altLang="en-US" sz="2150" spc="-100" dirty="0">
                <a:latin typeface="Book Antiqua" panose="02040602050305030304" pitchFamily="18" charset="0"/>
                <a:ea typeface="華康儷楷書" panose="03000509000000000000" pitchFamily="65" charset="-120"/>
                <a:cs typeface="Times New Roman" panose="02020603050405020304" pitchFamily="18" charset="0"/>
              </a:rPr>
              <a:t>分發考生。</a:t>
            </a:r>
          </a:p>
        </p:txBody>
      </p:sp>
      <p:graphicFrame>
        <p:nvGraphicFramePr>
          <p:cNvPr id="3" name="表格 2"/>
          <p:cNvGraphicFramePr>
            <a:graphicFrameLocks noGrp="1"/>
          </p:cNvGraphicFramePr>
          <p:nvPr>
            <p:extLst>
              <p:ext uri="{D42A27DB-BD31-4B8C-83A1-F6EECF244321}">
                <p14:modId xmlns:p14="http://schemas.microsoft.com/office/powerpoint/2010/main" val="2985574894"/>
              </p:ext>
            </p:extLst>
          </p:nvPr>
        </p:nvGraphicFramePr>
        <p:xfrm>
          <a:off x="53575" y="4539839"/>
          <a:ext cx="9000864" cy="1097280"/>
        </p:xfrm>
        <a:graphic>
          <a:graphicData uri="http://schemas.openxmlformats.org/drawingml/2006/table">
            <a:tbl>
              <a:tblPr firstRow="1" bandRow="1">
                <a:tableStyleId>{5C22544A-7EE6-4342-B048-85BDC9FD1C3A}</a:tableStyleId>
              </a:tblPr>
              <a:tblGrid>
                <a:gridCol w="562554">
                  <a:extLst>
                    <a:ext uri="{9D8B030D-6E8A-4147-A177-3AD203B41FA5}">
                      <a16:colId xmlns:a16="http://schemas.microsoft.com/office/drawing/2014/main" val="20000"/>
                    </a:ext>
                  </a:extLst>
                </a:gridCol>
                <a:gridCol w="562554">
                  <a:extLst>
                    <a:ext uri="{9D8B030D-6E8A-4147-A177-3AD203B41FA5}">
                      <a16:colId xmlns:a16="http://schemas.microsoft.com/office/drawing/2014/main" val="3894535439"/>
                    </a:ext>
                  </a:extLst>
                </a:gridCol>
                <a:gridCol w="562554">
                  <a:extLst>
                    <a:ext uri="{9D8B030D-6E8A-4147-A177-3AD203B41FA5}">
                      <a16:colId xmlns:a16="http://schemas.microsoft.com/office/drawing/2014/main" val="20001"/>
                    </a:ext>
                  </a:extLst>
                </a:gridCol>
                <a:gridCol w="562554">
                  <a:extLst>
                    <a:ext uri="{9D8B030D-6E8A-4147-A177-3AD203B41FA5}">
                      <a16:colId xmlns:a16="http://schemas.microsoft.com/office/drawing/2014/main" val="20002"/>
                    </a:ext>
                  </a:extLst>
                </a:gridCol>
                <a:gridCol w="562554">
                  <a:extLst>
                    <a:ext uri="{9D8B030D-6E8A-4147-A177-3AD203B41FA5}">
                      <a16:colId xmlns:a16="http://schemas.microsoft.com/office/drawing/2014/main" val="20003"/>
                    </a:ext>
                  </a:extLst>
                </a:gridCol>
                <a:gridCol w="562554">
                  <a:extLst>
                    <a:ext uri="{9D8B030D-6E8A-4147-A177-3AD203B41FA5}">
                      <a16:colId xmlns:a16="http://schemas.microsoft.com/office/drawing/2014/main" val="20004"/>
                    </a:ext>
                  </a:extLst>
                </a:gridCol>
                <a:gridCol w="562554">
                  <a:extLst>
                    <a:ext uri="{9D8B030D-6E8A-4147-A177-3AD203B41FA5}">
                      <a16:colId xmlns:a16="http://schemas.microsoft.com/office/drawing/2014/main" val="20005"/>
                    </a:ext>
                  </a:extLst>
                </a:gridCol>
                <a:gridCol w="562554">
                  <a:extLst>
                    <a:ext uri="{9D8B030D-6E8A-4147-A177-3AD203B41FA5}">
                      <a16:colId xmlns:a16="http://schemas.microsoft.com/office/drawing/2014/main" val="20006"/>
                    </a:ext>
                  </a:extLst>
                </a:gridCol>
                <a:gridCol w="562554">
                  <a:extLst>
                    <a:ext uri="{9D8B030D-6E8A-4147-A177-3AD203B41FA5}">
                      <a16:colId xmlns:a16="http://schemas.microsoft.com/office/drawing/2014/main" val="20007"/>
                    </a:ext>
                  </a:extLst>
                </a:gridCol>
                <a:gridCol w="562554">
                  <a:extLst>
                    <a:ext uri="{9D8B030D-6E8A-4147-A177-3AD203B41FA5}">
                      <a16:colId xmlns:a16="http://schemas.microsoft.com/office/drawing/2014/main" val="20008"/>
                    </a:ext>
                  </a:extLst>
                </a:gridCol>
                <a:gridCol w="562554">
                  <a:extLst>
                    <a:ext uri="{9D8B030D-6E8A-4147-A177-3AD203B41FA5}">
                      <a16:colId xmlns:a16="http://schemas.microsoft.com/office/drawing/2014/main" val="20009"/>
                    </a:ext>
                  </a:extLst>
                </a:gridCol>
                <a:gridCol w="562554">
                  <a:extLst>
                    <a:ext uri="{9D8B030D-6E8A-4147-A177-3AD203B41FA5}">
                      <a16:colId xmlns:a16="http://schemas.microsoft.com/office/drawing/2014/main" val="20010"/>
                    </a:ext>
                  </a:extLst>
                </a:gridCol>
                <a:gridCol w="562554">
                  <a:extLst>
                    <a:ext uri="{9D8B030D-6E8A-4147-A177-3AD203B41FA5}">
                      <a16:colId xmlns:a16="http://schemas.microsoft.com/office/drawing/2014/main" val="20011"/>
                    </a:ext>
                  </a:extLst>
                </a:gridCol>
                <a:gridCol w="562554">
                  <a:extLst>
                    <a:ext uri="{9D8B030D-6E8A-4147-A177-3AD203B41FA5}">
                      <a16:colId xmlns:a16="http://schemas.microsoft.com/office/drawing/2014/main" val="20012"/>
                    </a:ext>
                  </a:extLst>
                </a:gridCol>
                <a:gridCol w="562554">
                  <a:extLst>
                    <a:ext uri="{9D8B030D-6E8A-4147-A177-3AD203B41FA5}">
                      <a16:colId xmlns:a16="http://schemas.microsoft.com/office/drawing/2014/main" val="20013"/>
                    </a:ext>
                  </a:extLst>
                </a:gridCol>
                <a:gridCol w="562554">
                  <a:extLst>
                    <a:ext uri="{9D8B030D-6E8A-4147-A177-3AD203B41FA5}">
                      <a16:colId xmlns:a16="http://schemas.microsoft.com/office/drawing/2014/main" val="20014"/>
                    </a:ext>
                  </a:extLst>
                </a:gridCol>
              </a:tblGrid>
              <a:tr h="360040">
                <a:tc>
                  <a:txBody>
                    <a:bodyPr/>
                    <a:lstStyle/>
                    <a:p>
                      <a:pPr algn="ctr">
                        <a:lnSpc>
                          <a:spcPts val="1800"/>
                        </a:lnSpc>
                      </a:pPr>
                      <a:r>
                        <a:rPr lang="zh-TW" altLang="en-US" sz="1400" dirty="0" smtClean="0">
                          <a:solidFill>
                            <a:schemeClr val="tx1"/>
                          </a:solidFill>
                          <a:latin typeface="標楷體" panose="03000509000000000000" pitchFamily="65" charset="-120"/>
                          <a:ea typeface="標楷體" panose="03000509000000000000" pitchFamily="65" charset="-120"/>
                        </a:rPr>
                        <a:t>推薦順序</a:t>
                      </a:r>
                      <a:endParaRPr lang="zh-TW" altLang="en-US" sz="1400"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dirty="0" smtClean="0">
                          <a:solidFill>
                            <a:srgbClr val="0000FF"/>
                          </a:solidFill>
                        </a:rPr>
                        <a:t>A1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A5</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A6</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A7</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A8</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A9</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A10</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A11</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A12</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A13</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A14</a:t>
                      </a:r>
                      <a:endParaRPr lang="zh-TW" altLang="en-US" sz="1400" dirty="0">
                        <a:solidFill>
                          <a:srgbClr val="0000FF"/>
                        </a:solidFill>
                      </a:endParaRPr>
                    </a:p>
                  </a:txBody>
                  <a:tcPr anchor="ctr"/>
                </a:tc>
                <a:tc>
                  <a:txBody>
                    <a:bodyPr/>
                    <a:lstStyle/>
                    <a:p>
                      <a:pPr algn="ctr">
                        <a:lnSpc>
                          <a:spcPts val="1800"/>
                        </a:lnSpc>
                      </a:pPr>
                      <a:r>
                        <a:rPr lang="en-US" altLang="zh-TW" sz="1400" dirty="0" smtClean="0">
                          <a:solidFill>
                            <a:srgbClr val="0000FF"/>
                          </a:solidFill>
                        </a:rPr>
                        <a:t>A15</a:t>
                      </a:r>
                      <a:endParaRPr lang="zh-TW" altLang="en-US" sz="1400" dirty="0">
                        <a:solidFill>
                          <a:srgbClr val="0000FF"/>
                        </a:solidFill>
                      </a:endParaRPr>
                    </a:p>
                  </a:txBody>
                  <a:tcPr anchor="ctr"/>
                </a:tc>
                <a:extLst>
                  <a:ext uri="{0D108BD9-81ED-4DB2-BD59-A6C34878D82A}">
                    <a16:rowId xmlns:a16="http://schemas.microsoft.com/office/drawing/2014/main" val="10000"/>
                  </a:ext>
                </a:extLst>
              </a:tr>
              <a:tr h="370840">
                <a:tc>
                  <a:txBody>
                    <a:bodyPr/>
                    <a:lstStyle/>
                    <a:p>
                      <a:pPr algn="ctr">
                        <a:lnSpc>
                          <a:spcPts val="1800"/>
                        </a:lnSpc>
                      </a:pPr>
                      <a:r>
                        <a:rPr lang="zh-TW" altLang="en-US" sz="1400" b="1" dirty="0" smtClean="0">
                          <a:solidFill>
                            <a:schemeClr val="tx1"/>
                          </a:solidFill>
                          <a:latin typeface="標楷體" panose="03000509000000000000" pitchFamily="65" charset="-120"/>
                          <a:ea typeface="標楷體" panose="03000509000000000000" pitchFamily="65" charset="-120"/>
                        </a:rPr>
                        <a:t>比序排名</a:t>
                      </a:r>
                      <a:endParaRPr lang="zh-TW" altLang="en-US" sz="1400" b="1" dirty="0">
                        <a:solidFill>
                          <a:schemeClr val="tx1"/>
                        </a:solidFill>
                        <a:latin typeface="標楷體" panose="03000509000000000000" pitchFamily="65" charset="-120"/>
                        <a:ea typeface="標楷體" panose="03000509000000000000" pitchFamily="65" charset="-120"/>
                      </a:endParaRPr>
                    </a:p>
                  </a:txBody>
                  <a:tcPr anchor="ctr"/>
                </a:tc>
                <a:tc>
                  <a:txBody>
                    <a:bodyPr/>
                    <a:lstStyle/>
                    <a:p>
                      <a:pPr algn="ctr">
                        <a:lnSpc>
                          <a:spcPts val="1800"/>
                        </a:lnSpc>
                      </a:pPr>
                      <a:r>
                        <a:rPr lang="en-US" altLang="zh-TW" sz="1400" b="1" dirty="0" smtClean="0">
                          <a:solidFill>
                            <a:srgbClr val="6600CC"/>
                          </a:solidFill>
                        </a:rPr>
                        <a:t>52</a:t>
                      </a:r>
                      <a:endParaRPr lang="zh-TW" altLang="en-US" sz="1400" b="1" dirty="0">
                        <a:solidFill>
                          <a:srgbClr val="6600CC"/>
                        </a:solidFill>
                      </a:endParaRPr>
                    </a:p>
                  </a:txBody>
                  <a:tcPr anchor="ctr"/>
                </a:tc>
                <a:tc>
                  <a:txBody>
                    <a:bodyPr/>
                    <a:lstStyle/>
                    <a:p>
                      <a:pPr algn="ctr">
                        <a:lnSpc>
                          <a:spcPts val="1800"/>
                        </a:lnSpc>
                      </a:pPr>
                      <a:r>
                        <a:rPr lang="en-US" altLang="zh-TW" sz="1400" b="1" dirty="0" smtClean="0">
                          <a:solidFill>
                            <a:srgbClr val="FF3399"/>
                          </a:solidFill>
                        </a:rPr>
                        <a:t>48</a:t>
                      </a:r>
                      <a:endParaRPr lang="zh-TW" altLang="en-US" sz="1400" b="1" dirty="0">
                        <a:solidFill>
                          <a:srgbClr val="FF3399"/>
                        </a:solidFill>
                      </a:endParaRPr>
                    </a:p>
                  </a:txBody>
                  <a:tcPr anchor="ctr"/>
                </a:tc>
                <a:tc>
                  <a:txBody>
                    <a:bodyPr/>
                    <a:lstStyle/>
                    <a:p>
                      <a:pPr algn="ctr">
                        <a:lnSpc>
                          <a:spcPts val="1800"/>
                        </a:lnSpc>
                      </a:pPr>
                      <a:r>
                        <a:rPr lang="en-US" altLang="zh-TW" sz="1400" b="1" dirty="0" smtClean="0">
                          <a:solidFill>
                            <a:srgbClr val="00B050"/>
                          </a:solidFill>
                        </a:rPr>
                        <a:t>81</a:t>
                      </a:r>
                      <a:endParaRPr lang="zh-TW" altLang="en-US" sz="1400" b="1" dirty="0">
                        <a:solidFill>
                          <a:srgbClr val="00B050"/>
                        </a:solidFill>
                      </a:endParaRPr>
                    </a:p>
                  </a:txBody>
                  <a:tcPr anchor="ctr"/>
                </a:tc>
                <a:tc>
                  <a:txBody>
                    <a:bodyPr/>
                    <a:lstStyle/>
                    <a:p>
                      <a:pPr algn="ctr">
                        <a:lnSpc>
                          <a:spcPts val="1800"/>
                        </a:lnSpc>
                      </a:pPr>
                      <a:r>
                        <a:rPr lang="en-US" altLang="zh-TW" sz="1400" dirty="0" smtClean="0">
                          <a:solidFill>
                            <a:schemeClr val="tx1"/>
                          </a:solidFill>
                        </a:rPr>
                        <a:t>81</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182</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315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305</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886</a:t>
                      </a:r>
                      <a:endParaRPr lang="zh-TW" altLang="en-US" sz="1400" dirty="0">
                        <a:solidFill>
                          <a:schemeClr val="tx1"/>
                        </a:solidFill>
                      </a:endParaRPr>
                    </a:p>
                  </a:txBody>
                  <a:tcPr anchor="ctr"/>
                </a:tc>
                <a:tc>
                  <a:txBody>
                    <a:bodyPr/>
                    <a:lstStyle/>
                    <a:p>
                      <a:pPr algn="ctr">
                        <a:lnSpc>
                          <a:spcPts val="1800"/>
                        </a:lnSpc>
                      </a:pPr>
                      <a:r>
                        <a:rPr lang="en-US" altLang="zh-TW" sz="1400" dirty="0" smtClean="0">
                          <a:solidFill>
                            <a:schemeClr val="tx1"/>
                          </a:solidFill>
                        </a:rPr>
                        <a:t>913</a:t>
                      </a:r>
                      <a:endParaRPr lang="zh-TW" altLang="en-US" sz="1400" dirty="0">
                        <a:solidFill>
                          <a:schemeClr val="tx1"/>
                        </a:solidFill>
                      </a:endParaRPr>
                    </a:p>
                  </a:txBody>
                  <a:tcPr anchor="ctr"/>
                </a:tc>
                <a:tc>
                  <a:txBody>
                    <a:bodyPr/>
                    <a:lstStyle/>
                    <a:p>
                      <a:pPr algn="ctr">
                        <a:lnSpc>
                          <a:spcPts val="1800"/>
                        </a:lnSpc>
                      </a:pPr>
                      <a:r>
                        <a:rPr lang="en-US" altLang="zh-TW" sz="1300" dirty="0" smtClean="0">
                          <a:solidFill>
                            <a:schemeClr val="tx1"/>
                          </a:solidFill>
                        </a:rPr>
                        <a:t>1125</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1058</a:t>
                      </a:r>
                      <a:endParaRPr lang="zh-TW" altLang="en-US" sz="1300" dirty="0">
                        <a:solidFill>
                          <a:schemeClr val="tx1"/>
                        </a:solidFill>
                      </a:endParaRPr>
                    </a:p>
                  </a:txBody>
                  <a:tcPr anchor="ctr"/>
                </a:tc>
                <a:tc>
                  <a:txBody>
                    <a:bodyPr/>
                    <a:lstStyle/>
                    <a:p>
                      <a:pPr algn="ctr">
                        <a:lnSpc>
                          <a:spcPts val="1800"/>
                        </a:lnSpc>
                      </a:pPr>
                      <a:r>
                        <a:rPr lang="en-US" altLang="zh-TW" sz="1300" dirty="0" smtClean="0">
                          <a:solidFill>
                            <a:schemeClr val="tx1"/>
                          </a:solidFill>
                        </a:rPr>
                        <a:t>1637</a:t>
                      </a:r>
                      <a:endParaRPr lang="zh-TW" altLang="en-US" sz="1300" dirty="0">
                        <a:solidFill>
                          <a:schemeClr val="tx1"/>
                        </a:solidFill>
                      </a:endParaRPr>
                    </a:p>
                  </a:txBody>
                  <a:tcPr anchor="ctr"/>
                </a:tc>
                <a:tc>
                  <a:txBody>
                    <a:bodyPr/>
                    <a:lstStyle/>
                    <a:p>
                      <a:pPr algn="ctr">
                        <a:lnSpc>
                          <a:spcPts val="1800"/>
                        </a:lnSpc>
                      </a:pPr>
                      <a:r>
                        <a:rPr lang="en-US" altLang="zh-TW" sz="1300" dirty="0" smtClean="0"/>
                        <a:t>1755</a:t>
                      </a:r>
                      <a:endParaRPr lang="zh-TW" altLang="en-US" sz="1300" dirty="0"/>
                    </a:p>
                  </a:txBody>
                  <a:tcPr anchor="ctr"/>
                </a:tc>
                <a:tc>
                  <a:txBody>
                    <a:bodyPr/>
                    <a:lstStyle/>
                    <a:p>
                      <a:pPr algn="ctr">
                        <a:lnSpc>
                          <a:spcPts val="1800"/>
                        </a:lnSpc>
                      </a:pPr>
                      <a:r>
                        <a:rPr lang="en-US" altLang="zh-TW" sz="1300" dirty="0" smtClean="0"/>
                        <a:t>1943</a:t>
                      </a:r>
                      <a:endParaRPr lang="zh-TW" altLang="en-US" sz="1300" dirty="0"/>
                    </a:p>
                  </a:txBody>
                  <a:tcPr anchor="ctr"/>
                </a:tc>
                <a:tc>
                  <a:txBody>
                    <a:bodyPr/>
                    <a:lstStyle/>
                    <a:p>
                      <a:pPr algn="ctr">
                        <a:lnSpc>
                          <a:spcPts val="1800"/>
                        </a:lnSpc>
                      </a:pPr>
                      <a:r>
                        <a:rPr lang="en-US" altLang="zh-TW" sz="1300" dirty="0" smtClean="0"/>
                        <a:t>2276</a:t>
                      </a:r>
                      <a:endParaRPr lang="zh-TW" altLang="en-US" sz="1300" dirty="0"/>
                    </a:p>
                  </a:txBody>
                  <a:tcPr anchor="ctr"/>
                </a:tc>
                <a:extLst>
                  <a:ext uri="{0D108BD9-81ED-4DB2-BD59-A6C34878D82A}">
                    <a16:rowId xmlns:a16="http://schemas.microsoft.com/office/drawing/2014/main" val="10001"/>
                  </a:ext>
                </a:extLst>
              </a:tr>
            </a:tbl>
          </a:graphicData>
        </a:graphic>
      </p:graphicFrame>
      <p:cxnSp>
        <p:nvCxnSpPr>
          <p:cNvPr id="4" name="直線單箭頭接點 3"/>
          <p:cNvCxnSpPr/>
          <p:nvPr/>
        </p:nvCxnSpPr>
        <p:spPr>
          <a:xfrm flipH="1" flipV="1">
            <a:off x="909529" y="5530262"/>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5" name="文字方塊 4"/>
          <p:cNvSpPr txBox="1"/>
          <p:nvPr/>
        </p:nvSpPr>
        <p:spPr>
          <a:xfrm>
            <a:off x="1357791" y="5755551"/>
            <a:ext cx="763676" cy="523220"/>
          </a:xfrm>
          <a:prstGeom prst="rect">
            <a:avLst/>
          </a:prstGeom>
          <a:noFill/>
        </p:spPr>
        <p:txBody>
          <a:bodyPr wrap="square" rtlCol="0">
            <a:spAutoFit/>
          </a:bodyPr>
          <a:lstStyle/>
          <a:p>
            <a:r>
              <a:rPr lang="zh-TW" altLang="en-US" sz="1400" b="1" dirty="0" smtClean="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rPr>
              <a:t>第一輪分發</a:t>
            </a:r>
            <a:endParaRPr lang="zh-TW" altLang="en-US" sz="1400" b="1" dirty="0">
              <a:solidFill>
                <a:srgbClr val="FF3399"/>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2" name="文字方塊 11"/>
          <p:cNvSpPr txBox="1"/>
          <p:nvPr/>
        </p:nvSpPr>
        <p:spPr>
          <a:xfrm>
            <a:off x="673688" y="5770254"/>
            <a:ext cx="763676" cy="523220"/>
          </a:xfrm>
          <a:prstGeom prst="rect">
            <a:avLst/>
          </a:prstGeom>
          <a:noFill/>
        </p:spPr>
        <p:txBody>
          <a:bodyPr wrap="square" rtlCol="0">
            <a:spAutoFit/>
          </a:bodyPr>
          <a:lstStyle/>
          <a:p>
            <a:r>
              <a:rPr lang="zh-TW" altLang="en-US" sz="1400" b="1" dirty="0" smtClean="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rPr>
              <a:t>第二輪分發</a:t>
            </a:r>
            <a:endParaRPr lang="zh-TW" altLang="en-US" sz="1400" b="1" dirty="0">
              <a:solidFill>
                <a:srgbClr val="7030A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sp>
        <p:nvSpPr>
          <p:cNvPr id="13" name="文字方塊 12"/>
          <p:cNvSpPr txBox="1"/>
          <p:nvPr/>
        </p:nvSpPr>
        <p:spPr>
          <a:xfrm>
            <a:off x="2021078" y="5762259"/>
            <a:ext cx="763676" cy="523220"/>
          </a:xfrm>
          <a:prstGeom prst="rect">
            <a:avLst/>
          </a:prstGeom>
          <a:noFill/>
        </p:spPr>
        <p:txBody>
          <a:bodyPr wrap="square" rtlCol="0">
            <a:spAutoFit/>
          </a:bodyPr>
          <a:lstStyle/>
          <a:p>
            <a:r>
              <a:rPr lang="zh-TW" altLang="en-US" sz="1400" b="1" dirty="0" smtClean="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rPr>
              <a:t>第三輪分發</a:t>
            </a:r>
            <a:endParaRPr lang="zh-TW" altLang="en-US" sz="1400" b="1" dirty="0">
              <a:solidFill>
                <a:srgbClr val="00B050"/>
              </a:solidFill>
              <a:latin typeface="華康儷楷書" panose="03000509000000000000" pitchFamily="65" charset="-120"/>
              <a:ea typeface="華康儷楷書" panose="03000509000000000000" pitchFamily="65" charset="-120"/>
              <a:cs typeface="華康儷楷書" panose="03000509000000000000" pitchFamily="65" charset="-120"/>
            </a:endParaRPr>
          </a:p>
        </p:txBody>
      </p:sp>
      <p:cxnSp>
        <p:nvCxnSpPr>
          <p:cNvPr id="14" name="直線單箭頭接點 13"/>
          <p:cNvCxnSpPr/>
          <p:nvPr/>
        </p:nvCxnSpPr>
        <p:spPr>
          <a:xfrm flipH="1" flipV="1">
            <a:off x="1437364" y="5515559"/>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15" name="直線單箭頭接點 14"/>
          <p:cNvCxnSpPr/>
          <p:nvPr/>
        </p:nvCxnSpPr>
        <p:spPr>
          <a:xfrm flipH="1" flipV="1">
            <a:off x="2077840" y="5545603"/>
            <a:ext cx="144016" cy="216024"/>
          </a:xfrm>
          <a:prstGeom prst="straightConnector1">
            <a:avLst/>
          </a:prstGeom>
          <a:ln w="15875">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0" name="橢圓 9"/>
          <p:cNvSpPr/>
          <p:nvPr/>
        </p:nvSpPr>
        <p:spPr bwMode="auto">
          <a:xfrm>
            <a:off x="1827296" y="5149221"/>
            <a:ext cx="394560"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
        <p:nvSpPr>
          <p:cNvPr id="20" name="橢圓 19"/>
          <p:cNvSpPr/>
          <p:nvPr/>
        </p:nvSpPr>
        <p:spPr bwMode="auto">
          <a:xfrm>
            <a:off x="2376647" y="5155373"/>
            <a:ext cx="381838" cy="384675"/>
          </a:xfrm>
          <a:prstGeom prst="ellipse">
            <a:avLst/>
          </a:prstGeom>
          <a:noFill/>
          <a:ln w="19050">
            <a:solidFill>
              <a:srgbClr val="FF0000"/>
            </a:solidFill>
            <a:miter lim="800000"/>
            <a:headEnd/>
            <a:tailEnd/>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4"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6562" name="內容版面配置區 2"/>
          <p:cNvSpPr>
            <a:spLocks noGrp="1"/>
          </p:cNvSpPr>
          <p:nvPr>
            <p:ph idx="1"/>
          </p:nvPr>
        </p:nvSpPr>
        <p:spPr>
          <a:xfrm>
            <a:off x="0" y="1657351"/>
            <a:ext cx="8874125" cy="1987674"/>
          </a:xfrm>
        </p:spPr>
        <p:txBody>
          <a:bodyPr/>
          <a:lstStyle/>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取</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a:t>
            </a: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，並依其比序排名及所選填登記就讀志願序，進行各校系</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、學程招生名額分發。</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361950" lvl="1" indent="-361950" algn="just" defTabSz="666750">
              <a:lnSpc>
                <a:spcPct val="110000"/>
              </a:lnSpc>
              <a:spcBef>
                <a:spcPts val="0"/>
              </a:spcBef>
              <a:spcAft>
                <a:spcPct val="15000"/>
              </a:spcAft>
              <a:buFont typeface="Wingdings" panose="05000000000000000000" pitchFamily="2" charset="2"/>
              <a:buChar char="u"/>
              <a:defRPr/>
            </a:pPr>
            <a:r>
              <a:rPr lang="zh-TW" altLang="en-US"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若於首輪分發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，倘有考生</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未獲分發錄取</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之高職學校，僅由該校原訂於</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分發之考生優先參與</a:t>
            </a:r>
            <a:r>
              <a:rPr lang="zh-TW" altLang="en-US"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第一輪遞補分發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，但此項遞補</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不改變</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原先已獲分發考生之錄取結果。</a:t>
            </a:r>
            <a:endParaRPr lang="en-US" altLang="zh-TW" sz="2400" spc="-100" dirty="0">
              <a:latin typeface="Book Antiqua" panose="02040602050305030304" pitchFamily="18" charset="0"/>
              <a:ea typeface="華康儷楷書" panose="03000509000000000000" pitchFamily="65" charset="-120"/>
              <a:cs typeface="Times New Roman" panose="02020603050405020304" pitchFamily="18" charset="0"/>
            </a:endParaRPr>
          </a:p>
          <a:p>
            <a:pPr marL="0" indent="0">
              <a:buNone/>
            </a:pPr>
            <a:endParaRPr lang="en-US" altLang="zh-TW" sz="2400" dirty="0">
              <a:latin typeface="Times New Roman" panose="02020603050405020304" pitchFamily="18" charset="0"/>
              <a:ea typeface="標楷體" panose="03000509000000000000" pitchFamily="65" charset="-120"/>
            </a:endParaRPr>
          </a:p>
          <a:p>
            <a:pPr marL="0" indent="0">
              <a:buNone/>
            </a:pPr>
            <a:endParaRPr lang="zh-TW" altLang="zh-TW" sz="2400" dirty="0" smtClean="0">
              <a:latin typeface="Times New Roman" panose="02020603050405020304" pitchFamily="18" charset="0"/>
              <a:ea typeface="標楷體" panose="03000509000000000000" pitchFamily="65" charset="-120"/>
            </a:endParaRPr>
          </a:p>
          <a:p>
            <a:endParaRPr lang="zh-TW" altLang="en-US"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6656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5818F3C-7992-42AE-9A8A-1F7FC09B9BC4}" type="slidenum">
              <a:rPr lang="zh-TW" altLang="en-US" sz="1400" smtClean="0"/>
              <a:pPr>
                <a:spcBef>
                  <a:spcPct val="0"/>
                </a:spcBef>
                <a:buFontTx/>
                <a:buNone/>
              </a:pPr>
              <a:t>27</a:t>
            </a:fld>
            <a:endParaRPr lang="en-US" altLang="zh-TW" sz="1400" smtClean="0"/>
          </a:p>
        </p:txBody>
      </p:sp>
      <p:sp>
        <p:nvSpPr>
          <p:cNvPr id="6" name="矩形 5"/>
          <p:cNvSpPr/>
          <p:nvPr/>
        </p:nvSpPr>
        <p:spPr>
          <a:xfrm>
            <a:off x="205479" y="110117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第一輪分發</a:t>
            </a:r>
          </a:p>
        </p:txBody>
      </p:sp>
      <p:sp>
        <p:nvSpPr>
          <p:cNvPr id="7" name="矩形 6"/>
          <p:cNvSpPr/>
          <p:nvPr/>
        </p:nvSpPr>
        <p:spPr>
          <a:xfrm>
            <a:off x="205479" y="4140423"/>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第二輪分發</a:t>
            </a:r>
          </a:p>
        </p:txBody>
      </p:sp>
      <p:sp>
        <p:nvSpPr>
          <p:cNvPr id="8" name="內容版面配置區 2"/>
          <p:cNvSpPr txBox="1">
            <a:spLocks/>
          </p:cNvSpPr>
          <p:nvPr/>
        </p:nvSpPr>
        <p:spPr bwMode="auto">
          <a:xfrm>
            <a:off x="0" y="4653136"/>
            <a:ext cx="8874125" cy="198767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a:lstStyle>
          <a:p>
            <a:pPr marL="361950" lvl="1" indent="-361950" defTabSz="666750">
              <a:lnSpc>
                <a:spcPct val="110000"/>
              </a:lnSpc>
              <a:spcAft>
                <a:spcPct val="15000"/>
              </a:spcAft>
              <a:buFont typeface="Wingdings" panose="05000000000000000000" pitchFamily="2" charset="2"/>
              <a:buChar char="u"/>
              <a:defRPr/>
            </a:pP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第一輪分發後</a:t>
            </a:r>
            <a:r>
              <a:rPr lang="zh-TW" altLang="zh-TW" sz="2400" b="1"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若有缺額</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之校系</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組</a:t>
            </a:r>
            <a:r>
              <a:rPr lang="en-US"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、學程再進行</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分發。</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取</a:t>
            </a:r>
            <a:r>
              <a:rPr lang="zh-TW" altLang="zh-TW" sz="2400" u="sng" spc="-100" dirty="0">
                <a:solidFill>
                  <a:srgbClr val="0000FF"/>
                </a:solidFill>
                <a:latin typeface="Book Antiqua" panose="02040602050305030304" pitchFamily="18" charset="0"/>
                <a:ea typeface="華康儷楷書" panose="03000509000000000000" pitchFamily="65" charset="-120"/>
                <a:cs typeface="Times New Roman" panose="02020603050405020304" pitchFamily="18" charset="0"/>
              </a:rPr>
              <a:t>第二輪</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分發考生</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a:t>
            </a:r>
            <a:r>
              <a:rPr lang="zh-TW" altLang="zh-TW" sz="2000" b="1" spc="-100" dirty="0">
                <a:latin typeface="Book Antiqua" panose="02040602050305030304" pitchFamily="18" charset="0"/>
                <a:ea typeface="華康儷楷書" panose="03000509000000000000" pitchFamily="65" charset="-120"/>
                <a:cs typeface="Times New Roman" panose="02020603050405020304" pitchFamily="18" charset="0"/>
              </a:rPr>
              <a:t>不含</a:t>
            </a:r>
            <a:r>
              <a:rPr lang="zh-TW" altLang="zh-TW" sz="2000" spc="-100" dirty="0">
                <a:latin typeface="Book Antiqua" panose="02040602050305030304" pitchFamily="18" charset="0"/>
                <a:ea typeface="華康儷楷書" panose="03000509000000000000" pitchFamily="65" charset="-120"/>
                <a:cs typeface="Times New Roman" panose="02020603050405020304" pitchFamily="18" charset="0"/>
              </a:rPr>
              <a:t>已參與第一輪遞補分發者）</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參加分發</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0" indent="0">
              <a:buFontTx/>
              <a:buNone/>
            </a:pPr>
            <a:endParaRPr lang="en-US" altLang="zh-TW" sz="2400" kern="0" dirty="0" smtClean="0">
              <a:latin typeface="Times New Roman" panose="02020603050405020304" pitchFamily="18" charset="0"/>
              <a:ea typeface="標楷體" panose="03000509000000000000" pitchFamily="65" charset="-120"/>
            </a:endParaRPr>
          </a:p>
          <a:p>
            <a:pPr marL="0" indent="0">
              <a:buFontTx/>
              <a:buNone/>
            </a:pPr>
            <a:endParaRPr lang="zh-TW" altLang="zh-TW" sz="2400" kern="0" dirty="0" smtClean="0">
              <a:latin typeface="Times New Roman" panose="02020603050405020304" pitchFamily="18" charset="0"/>
              <a:ea typeface="標楷體" panose="03000509000000000000" pitchFamily="65" charset="-120"/>
            </a:endParaRPr>
          </a:p>
          <a:p>
            <a:endParaRPr lang="zh-TW" altLang="en-US" kern="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2"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6861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C66C033-82E7-48C8-8D6C-48D59194E731}" type="slidenum">
              <a:rPr lang="zh-TW" altLang="en-US" sz="1400" smtClean="0"/>
              <a:pPr>
                <a:spcBef>
                  <a:spcPct val="0"/>
                </a:spcBef>
                <a:buFontTx/>
                <a:buNone/>
              </a:pPr>
              <a:t>28</a:t>
            </a:fld>
            <a:endParaRPr lang="en-US" altLang="zh-TW" sz="1400" smtClean="0"/>
          </a:p>
        </p:txBody>
      </p:sp>
      <p:sp>
        <p:nvSpPr>
          <p:cNvPr id="7" name="矩形 6"/>
          <p:cNvSpPr/>
          <p:nvPr/>
        </p:nvSpPr>
        <p:spPr>
          <a:xfrm>
            <a:off x="179512" y="119675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第三輪分發</a:t>
            </a:r>
          </a:p>
        </p:txBody>
      </p:sp>
      <p:sp>
        <p:nvSpPr>
          <p:cNvPr id="68619" name="矩形 7"/>
          <p:cNvSpPr>
            <a:spLocks noChangeArrowheads="1"/>
          </p:cNvSpPr>
          <p:nvPr/>
        </p:nvSpPr>
        <p:spPr bwMode="auto">
          <a:xfrm>
            <a:off x="179512" y="1700808"/>
            <a:ext cx="9144000" cy="4985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100" spc="-100" dirty="0">
                <a:latin typeface="Book Antiqua" panose="02040602050305030304" pitchFamily="18" charset="0"/>
                <a:ea typeface="華康儷楷書" panose="03000509000000000000" pitchFamily="65" charset="-120"/>
                <a:cs typeface="Times New Roman" panose="02020603050405020304" pitchFamily="18" charset="0"/>
              </a:rPr>
              <a:t>。</a:t>
            </a:r>
          </a:p>
        </p:txBody>
      </p:sp>
      <p:sp>
        <p:nvSpPr>
          <p:cNvPr id="9" name="矩形 8"/>
          <p:cNvSpPr/>
          <p:nvPr/>
        </p:nvSpPr>
        <p:spPr>
          <a:xfrm>
            <a:off x="179512" y="2498354"/>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第四輪分發</a:t>
            </a:r>
          </a:p>
        </p:txBody>
      </p:sp>
      <p:sp>
        <p:nvSpPr>
          <p:cNvPr id="3" name="文字方塊 2"/>
          <p:cNvSpPr txBox="1"/>
          <p:nvPr/>
        </p:nvSpPr>
        <p:spPr>
          <a:xfrm>
            <a:off x="179512" y="3068960"/>
            <a:ext cx="8640960" cy="1698927"/>
          </a:xfrm>
          <a:prstGeom prst="rect">
            <a:avLst/>
          </a:prstGeom>
          <a:noFill/>
        </p:spPr>
        <p:txBody>
          <a:bodyPr wrap="square" rtlCol="0">
            <a:spAutoFit/>
          </a:bodyPr>
          <a:lstStyle/>
          <a:p>
            <a:pPr marL="361950" lvl="1" indent="-361950" defTabSz="666750">
              <a:lnSpc>
                <a:spcPct val="110000"/>
              </a:lnSpc>
              <a:spcAft>
                <a:spcPct val="15000"/>
              </a:spcAft>
              <a:buFont typeface="Wingdings" panose="05000000000000000000" pitchFamily="2" charset="2"/>
              <a:buChar char="u"/>
              <a:defRPr/>
            </a:pP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分發規則</a:t>
            </a:r>
            <a:r>
              <a:rPr lang="zh-TW" altLang="en-US" sz="2400" b="1" spc="-100" dirty="0">
                <a:latin typeface="Book Antiqua" panose="02040602050305030304" pitchFamily="18" charset="0"/>
                <a:ea typeface="華康儷楷書" panose="03000509000000000000" pitchFamily="65" charset="-120"/>
                <a:cs typeface="Times New Roman" panose="02020603050405020304" pitchFamily="18" charset="0"/>
              </a:rPr>
              <a:t>同第二輪</a:t>
            </a:r>
            <a:r>
              <a:rPr lang="zh-TW" altLang="en-US" sz="2400" spc="-100" dirty="0">
                <a:latin typeface="Book Antiqua" panose="02040602050305030304" pitchFamily="18" charset="0"/>
                <a:ea typeface="華康儷楷書" panose="03000509000000000000" pitchFamily="65" charset="-120"/>
                <a:cs typeface="Times New Roman" panose="02020603050405020304" pitchFamily="18" charset="0"/>
              </a:rPr>
              <a:t>。</a:t>
            </a:r>
          </a:p>
          <a:p>
            <a:pPr marL="361950" lvl="1" indent="-361950" defTabSz="666750">
              <a:lnSpc>
                <a:spcPct val="110000"/>
              </a:lnSpc>
              <a:spcAft>
                <a:spcPct val="15000"/>
              </a:spcAft>
              <a:buFont typeface="Wingdings" panose="05000000000000000000" pitchFamily="2" charset="2"/>
              <a:buChar char="u"/>
              <a:defRPr/>
            </a:pP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各科技校院</a:t>
            </a:r>
            <a:r>
              <a:rPr lang="zh-TW" altLang="zh-TW" sz="2400"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對單一高職學校考生</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至多再錄取</a:t>
            </a:r>
            <a:r>
              <a:rPr lang="en-US"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2</a:t>
            </a:r>
            <a:r>
              <a:rPr lang="zh-TW" altLang="zh-TW" sz="2400" b="1" u="sng" spc="-100" dirty="0">
                <a:solidFill>
                  <a:srgbClr val="FF0000"/>
                </a:solidFill>
                <a:latin typeface="Book Antiqua" panose="02040602050305030304" pitchFamily="18" charset="0"/>
                <a:ea typeface="華康儷楷書" panose="03000509000000000000" pitchFamily="65" charset="-120"/>
                <a:cs typeface="Times New Roman" panose="02020603050405020304" pitchFamily="18" charset="0"/>
              </a:rPr>
              <a:t>名</a:t>
            </a:r>
            <a:r>
              <a:rPr lang="zh-TW" altLang="zh-TW" sz="2400" spc="-100" dirty="0">
                <a:latin typeface="Book Antiqua" panose="02040602050305030304" pitchFamily="18" charset="0"/>
                <a:ea typeface="華康儷楷書" panose="03000509000000000000" pitchFamily="65" charset="-120"/>
                <a:cs typeface="Times New Roman" panose="02020603050405020304" pitchFamily="18" charset="0"/>
              </a:rPr>
              <a:t>，以各高職學校推薦順序較前者優先錄取。</a:t>
            </a:r>
          </a:p>
          <a:p>
            <a:endParaRPr lang="zh-TW" alt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60" name="標題 1"/>
          <p:cNvSpPr>
            <a:spLocks noGrp="1"/>
          </p:cNvSpPr>
          <p:nvPr>
            <p:ph type="title"/>
          </p:nvPr>
        </p:nvSpPr>
        <p:spPr>
          <a:xfrm>
            <a:off x="0" y="188640"/>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拾、分發方式及錄取規定</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4/4</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065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A5EF6BF6-3B9A-456C-BF66-2F7A73D9BE7F}" type="slidenum">
              <a:rPr lang="zh-TW" altLang="en-US" sz="1400" smtClean="0"/>
              <a:pPr>
                <a:spcBef>
                  <a:spcPct val="0"/>
                </a:spcBef>
                <a:buFontTx/>
                <a:buNone/>
              </a:pPr>
              <a:t>29</a:t>
            </a:fld>
            <a:endParaRPr lang="en-US" altLang="zh-TW" sz="1400" smtClean="0"/>
          </a:p>
        </p:txBody>
      </p:sp>
      <p:sp>
        <p:nvSpPr>
          <p:cNvPr id="7" name="矩形 6"/>
          <p:cNvSpPr/>
          <p:nvPr/>
        </p:nvSpPr>
        <p:spPr>
          <a:xfrm>
            <a:off x="107504" y="1196752"/>
            <a:ext cx="198446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錄取規定</a:t>
            </a:r>
          </a:p>
        </p:txBody>
      </p:sp>
      <p:sp>
        <p:nvSpPr>
          <p:cNvPr id="70667" name="矩形 7"/>
          <p:cNvSpPr>
            <a:spLocks noChangeArrowheads="1"/>
          </p:cNvSpPr>
          <p:nvPr/>
        </p:nvSpPr>
        <p:spPr bwMode="auto">
          <a:xfrm>
            <a:off x="467544" y="1844824"/>
            <a:ext cx="8219256" cy="25391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1200"/>
              </a:spcBef>
              <a:spcAft>
                <a:spcPts val="600"/>
              </a:spcAft>
              <a:buFont typeface="Wingdings" panose="05000000000000000000" pitchFamily="2" charset="2"/>
              <a:buChar char="u"/>
            </a:pP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無論放棄與否</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，一概</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參加</a:t>
            </a: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度</a:t>
            </a:r>
            <a:r>
              <a:rPr lang="zh-TW" altLang="zh-TW"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四技二專甄選入學</a:t>
            </a:r>
            <a:r>
              <a:rPr lang="zh-TW" altLang="zh-TW" sz="2400" b="1" dirty="0">
                <a:latin typeface="Times New Roman" panose="02020603050405020304" pitchFamily="18" charset="0"/>
                <a:ea typeface="標楷體" panose="03000509000000000000" pitchFamily="65" charset="-120"/>
                <a:cs typeface="Times New Roman" panose="02020603050405020304" pitchFamily="18" charset="0"/>
              </a:rPr>
              <a:t>。</a:t>
            </a:r>
          </a:p>
          <a:p>
            <a:pPr algn="just">
              <a:spcBef>
                <a:spcPts val="1200"/>
              </a:spcBef>
              <a:spcAft>
                <a:spcPts val="60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錄取生</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未依規定期限及方式</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，以書面向錄取學校辦理聲明</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放棄錄取資格者</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不得參加</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學年度四技二專技優甄審入學招生、日間部聯合登記分發入學招生、各校單獨招生及大學各招生管道之招生，違者取消本招生錄取資格。</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36512" y="163969"/>
            <a:ext cx="9108504" cy="633413"/>
          </a:xfrm>
        </p:spPr>
        <p:txBody>
          <a:bodyPr/>
          <a:lstStyle/>
          <a:p>
            <a:r>
              <a:rPr lang="zh-TW" altLang="en-US" sz="4200" b="1" dirty="0" smtClean="0">
                <a:solidFill>
                  <a:schemeClr val="tx1"/>
                </a:solidFill>
                <a:latin typeface="Book Antiqua" panose="02040602050305030304" pitchFamily="18" charset="0"/>
                <a:ea typeface="華康儷楷書" panose="03000509000000000000" pitchFamily="65" charset="-120"/>
              </a:rPr>
              <a:t>壹、</a:t>
            </a:r>
            <a:r>
              <a:rPr lang="en-US" altLang="zh-TW" sz="4200" b="1" dirty="0" smtClean="0">
                <a:solidFill>
                  <a:schemeClr val="tx1"/>
                </a:solidFill>
                <a:latin typeface="Book Antiqua" panose="02040602050305030304" pitchFamily="18" charset="0"/>
                <a:ea typeface="華康儷楷書" panose="03000509000000000000" pitchFamily="65" charset="-120"/>
              </a:rPr>
              <a:t>105-109</a:t>
            </a:r>
            <a:r>
              <a:rPr lang="zh-TW" altLang="en-US" sz="4200" b="1" dirty="0" smtClean="0">
                <a:solidFill>
                  <a:schemeClr val="tx1"/>
                </a:solidFill>
                <a:latin typeface="Book Antiqua" panose="02040602050305030304" pitchFamily="18" charset="0"/>
                <a:ea typeface="華康儷楷書" panose="03000509000000000000" pitchFamily="65" charset="-120"/>
              </a:rPr>
              <a:t>學年</a:t>
            </a:r>
            <a:r>
              <a:rPr lang="zh-TW" altLang="en-US" sz="4200" b="1" dirty="0">
                <a:solidFill>
                  <a:schemeClr val="tx1"/>
                </a:solidFill>
                <a:latin typeface="Book Antiqua" panose="02040602050305030304" pitchFamily="18" charset="0"/>
                <a:ea typeface="華康儷楷書" panose="03000509000000000000" pitchFamily="65" charset="-120"/>
              </a:rPr>
              <a:t>度招生試務資料統計</a:t>
            </a:r>
            <a:endParaRPr lang="zh-TW" altLang="en-US" sz="4200"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a:t>
            </a:fld>
            <a:endParaRPr lang="en-US" altLang="zh-TW"/>
          </a:p>
        </p:txBody>
      </p:sp>
      <p:graphicFrame>
        <p:nvGraphicFramePr>
          <p:cNvPr id="5" name="內容版面配置區 4"/>
          <p:cNvGraphicFramePr>
            <a:graphicFrameLocks/>
          </p:cNvGraphicFramePr>
          <p:nvPr>
            <p:extLst>
              <p:ext uri="{D42A27DB-BD31-4B8C-83A1-F6EECF244321}">
                <p14:modId xmlns:p14="http://schemas.microsoft.com/office/powerpoint/2010/main" val="3759037658"/>
              </p:ext>
            </p:extLst>
          </p:nvPr>
        </p:nvGraphicFramePr>
        <p:xfrm>
          <a:off x="219788" y="1301580"/>
          <a:ext cx="8712970" cy="3815632"/>
        </p:xfrm>
        <a:graphic>
          <a:graphicData uri="http://schemas.openxmlformats.org/drawingml/2006/table">
            <a:tbl>
              <a:tblPr>
                <a:tableStyleId>{35758FB7-9AC5-4552-8A53-C91805E547FA}</a:tableStyleId>
              </a:tblPr>
              <a:tblGrid>
                <a:gridCol w="871297">
                  <a:extLst>
                    <a:ext uri="{9D8B030D-6E8A-4147-A177-3AD203B41FA5}">
                      <a16:colId xmlns:a16="http://schemas.microsoft.com/office/drawing/2014/main" val="20000"/>
                    </a:ext>
                  </a:extLst>
                </a:gridCol>
                <a:gridCol w="871297">
                  <a:extLst>
                    <a:ext uri="{9D8B030D-6E8A-4147-A177-3AD203B41FA5}">
                      <a16:colId xmlns:a16="http://schemas.microsoft.com/office/drawing/2014/main" val="20001"/>
                    </a:ext>
                  </a:extLst>
                </a:gridCol>
                <a:gridCol w="871297">
                  <a:extLst>
                    <a:ext uri="{9D8B030D-6E8A-4147-A177-3AD203B41FA5}">
                      <a16:colId xmlns:a16="http://schemas.microsoft.com/office/drawing/2014/main" val="20002"/>
                    </a:ext>
                  </a:extLst>
                </a:gridCol>
                <a:gridCol w="871297">
                  <a:extLst>
                    <a:ext uri="{9D8B030D-6E8A-4147-A177-3AD203B41FA5}">
                      <a16:colId xmlns:a16="http://schemas.microsoft.com/office/drawing/2014/main" val="20003"/>
                    </a:ext>
                  </a:extLst>
                </a:gridCol>
                <a:gridCol w="871297">
                  <a:extLst>
                    <a:ext uri="{9D8B030D-6E8A-4147-A177-3AD203B41FA5}">
                      <a16:colId xmlns:a16="http://schemas.microsoft.com/office/drawing/2014/main" val="20004"/>
                    </a:ext>
                  </a:extLst>
                </a:gridCol>
                <a:gridCol w="871297">
                  <a:extLst>
                    <a:ext uri="{9D8B030D-6E8A-4147-A177-3AD203B41FA5}">
                      <a16:colId xmlns:a16="http://schemas.microsoft.com/office/drawing/2014/main" val="20005"/>
                    </a:ext>
                  </a:extLst>
                </a:gridCol>
                <a:gridCol w="871297">
                  <a:extLst>
                    <a:ext uri="{9D8B030D-6E8A-4147-A177-3AD203B41FA5}">
                      <a16:colId xmlns:a16="http://schemas.microsoft.com/office/drawing/2014/main" val="20006"/>
                    </a:ext>
                  </a:extLst>
                </a:gridCol>
                <a:gridCol w="871297">
                  <a:extLst>
                    <a:ext uri="{9D8B030D-6E8A-4147-A177-3AD203B41FA5}">
                      <a16:colId xmlns:a16="http://schemas.microsoft.com/office/drawing/2014/main" val="20007"/>
                    </a:ext>
                  </a:extLst>
                </a:gridCol>
                <a:gridCol w="871297">
                  <a:extLst>
                    <a:ext uri="{9D8B030D-6E8A-4147-A177-3AD203B41FA5}">
                      <a16:colId xmlns:a16="http://schemas.microsoft.com/office/drawing/2014/main" val="20008"/>
                    </a:ext>
                  </a:extLst>
                </a:gridCol>
                <a:gridCol w="871297">
                  <a:extLst>
                    <a:ext uri="{9D8B030D-6E8A-4147-A177-3AD203B41FA5}">
                      <a16:colId xmlns:a16="http://schemas.microsoft.com/office/drawing/2014/main" val="20009"/>
                    </a:ext>
                  </a:extLst>
                </a:gridCol>
              </a:tblGrid>
              <a:tr h="987912">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學年度</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校數</a:t>
                      </a:r>
                      <a:endParaRPr lang="zh-TW" altLang="en-US" sz="18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招生</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名額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dirty="0">
                          <a:effectLst/>
                          <a:latin typeface="微軟正黑體" panose="020B0604030504040204" pitchFamily="34" charset="-120"/>
                          <a:ea typeface="微軟正黑體" panose="020B0604030504040204" pitchFamily="34" charset="-120"/>
                        </a:rPr>
                        <a:t>(</a:t>
                      </a:r>
                      <a:r>
                        <a:rPr lang="en-US" sz="1400" b="0" u="none" strike="noStrike" dirty="0">
                          <a:effectLst/>
                          <a:latin typeface="微軟正黑體" panose="020B0604030504040204" pitchFamily="34" charset="-120"/>
                          <a:ea typeface="微軟正黑體" panose="020B0604030504040204" pitchFamily="34" charset="-120"/>
                        </a:rPr>
                        <a:t>A)</a:t>
                      </a:r>
                      <a:endParaRPr lang="en-US" sz="14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每校可推薦學生數</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報名</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altLang="zh-TW"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錄取</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altLang="zh-TW"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rgbClr val="002060"/>
                          </a:solidFill>
                          <a:effectLst/>
                          <a:latin typeface="微軟正黑體" panose="020B0604030504040204" pitchFamily="34" charset="-120"/>
                          <a:ea typeface="微軟正黑體" panose="020B0604030504040204" pitchFamily="34" charset="-120"/>
                          <a:cs typeface="+mn-cs"/>
                        </a:rPr>
                        <a:t>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algn="ctr" defTabSz="914400" rtl="0" eaLnBrk="1" fontAlgn="ctr" latinLnBrk="0" hangingPunct="1"/>
                      <a:r>
                        <a:rPr lang="zh-TW" altLang="en-US" sz="1800" b="1" u="none" strike="noStrike" dirty="0">
                          <a:solidFill>
                            <a:srgbClr val="D60093"/>
                          </a:solidFill>
                          <a:effectLst/>
                          <a:latin typeface="微軟正黑體" panose="020B0604030504040204" pitchFamily="34" charset="-120"/>
                          <a:ea typeface="微軟正黑體" panose="020B0604030504040204" pitchFamily="34" charset="-120"/>
                        </a:rPr>
                        <a:t>錄取率</a:t>
                      </a:r>
                      <a:br>
                        <a:rPr lang="zh-TW" altLang="en-US" sz="1800" b="1" u="none" strike="noStrike" dirty="0">
                          <a:solidFill>
                            <a:srgbClr val="D60093"/>
                          </a:solidFill>
                          <a:effectLst/>
                          <a:latin typeface="微軟正黑體" panose="020B0604030504040204" pitchFamily="34" charset="-120"/>
                          <a:ea typeface="微軟正黑體" panose="020B0604030504040204" pitchFamily="34" charset="-120"/>
                        </a:rPr>
                      </a:br>
                      <a:r>
                        <a:rPr lang="en-US"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a:t>
                      </a:r>
                      <a:r>
                        <a:rPr lang="en-US" altLang="zh-TW"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C/B, %</a:t>
                      </a:r>
                      <a:r>
                        <a:rPr lang="en-US"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a:t>
                      </a:r>
                      <a:r>
                        <a:rPr lang="en-US" altLang="zh-TW" sz="1400" b="0" u="none" strike="noStrike" kern="1200" dirty="0" smtClean="0">
                          <a:solidFill>
                            <a:srgbClr val="D60093"/>
                          </a:solidFill>
                          <a:effectLst/>
                          <a:latin typeface="微軟正黑體" panose="020B0604030504040204" pitchFamily="34" charset="-120"/>
                          <a:ea typeface="微軟正黑體" panose="020B0604030504040204" pitchFamily="34" charset="-120"/>
                          <a:cs typeface="+mn-cs"/>
                        </a:rPr>
                        <a:t> </a:t>
                      </a:r>
                      <a:endParaRPr lang="en-US" sz="1400" b="0" u="none" strike="noStrike" kern="1200" dirty="0">
                        <a:solidFill>
                          <a:srgbClr val="D60093"/>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zh-TW" altLang="en-US" sz="1800" b="1" u="none" strike="noStrike" dirty="0" smtClean="0">
                          <a:effectLst/>
                          <a:latin typeface="微軟正黑體" panose="020B0604030504040204" pitchFamily="34" charset="-120"/>
                          <a:ea typeface="微軟正黑體" panose="020B0604030504040204" pitchFamily="34" charset="-120"/>
                        </a:rPr>
                        <a:t>報到</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marL="0" algn="ctr" defTabSz="914400" rtl="0" eaLnBrk="1" fontAlgn="ctr" latinLnBrk="0" hangingPunct="1"/>
                      <a:r>
                        <a:rPr lang="zh-TW" altLang="en-US" sz="1800" b="1" u="none" strike="noStrike" dirty="0" smtClean="0">
                          <a:effectLst/>
                          <a:latin typeface="微軟正黑體" panose="020B0604030504040204" pitchFamily="34" charset="-120"/>
                          <a:ea typeface="微軟正黑體" panose="020B0604030504040204" pitchFamily="34" charset="-120"/>
                        </a:rPr>
                        <a:t>人數</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a:t>
                      </a: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t>報到率</a:t>
                      </a:r>
                      <a:b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br>
                      <a:r>
                        <a:rPr lang="en-US" altLang="zh-TW" sz="1400" b="0" u="none" strike="noStrike" kern="1200" dirty="0" smtClean="0">
                          <a:solidFill>
                            <a:srgbClr val="CC0000"/>
                          </a:solidFill>
                          <a:effectLst/>
                          <a:latin typeface="微軟正黑體" panose="020B0604030504040204" pitchFamily="34" charset="-120"/>
                          <a:ea typeface="微軟正黑體" panose="020B0604030504040204" pitchFamily="34" charset="-120"/>
                          <a:cs typeface="+mn-cs"/>
                        </a:rPr>
                        <a:t>(D/C, %</a:t>
                      </a:r>
                      <a:r>
                        <a:rPr lang="en-US" sz="1400" b="0" u="none" strike="noStrike" kern="1200" dirty="0" smtClean="0">
                          <a:solidFill>
                            <a:srgbClr val="CC0000"/>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marL="0" marR="0" indent="0" algn="ctr" defTabSz="914400" rtl="0" eaLnBrk="1" fontAlgn="ctr" latinLnBrk="0" hangingPunct="1">
                        <a:lnSpc>
                          <a:spcPct val="100000"/>
                        </a:lnSpc>
                        <a:spcBef>
                          <a:spcPts val="0"/>
                        </a:spcBef>
                        <a:spcAft>
                          <a:spcPts val="0"/>
                        </a:spcAft>
                        <a:buClrTx/>
                        <a:buSzTx/>
                        <a:buFontTx/>
                        <a:buNone/>
                        <a:tabLst/>
                        <a:defRPr/>
                      </a:pPr>
                      <a:r>
                        <a:rPr lang="zh-TW" altLang="en-US" sz="1800" b="1" u="none" strike="noStrike" dirty="0">
                          <a:effectLst/>
                          <a:latin typeface="微軟正黑體" panose="020B0604030504040204" pitchFamily="34" charset="-120"/>
                          <a:ea typeface="微軟正黑體" panose="020B0604030504040204" pitchFamily="34" charset="-120"/>
                        </a:rPr>
                        <a:t>招生率</a:t>
                      </a:r>
                      <a:br>
                        <a:rPr lang="zh-TW" altLang="en-US" sz="1800" b="1" u="none" strike="noStrike" dirty="0">
                          <a:effectLst/>
                          <a:latin typeface="微軟正黑體" panose="020B0604030504040204" pitchFamily="34" charset="-120"/>
                          <a:ea typeface="微軟正黑體" panose="020B0604030504040204" pitchFamily="34" charset="-120"/>
                        </a:rPr>
                      </a:br>
                      <a:r>
                        <a:rPr lang="en-US" altLang="zh-TW"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(D/A, %</a:t>
                      </a:r>
                      <a: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105</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33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2,114</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2,750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1,788</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65.0</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1,073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60.0</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50.8</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106</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51</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2,827</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3,230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2,278</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70.5</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1,206</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52.9</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42.7</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6"/>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107</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2,873</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3,216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2,306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71.7</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1,297</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56.2</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45.1</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565544">
                <a:tc>
                  <a:txBody>
                    <a:bodyPr/>
                    <a:lstStyle/>
                    <a:p>
                      <a:pPr algn="ctr" rtl="0" fontAlgn="ctr"/>
                      <a:r>
                        <a:rPr lang="en-US" altLang="zh-TW" sz="2000" b="1" u="none" strike="noStrike" dirty="0">
                          <a:effectLst/>
                          <a:latin typeface="微軟正黑體" panose="020B0604030504040204" pitchFamily="34" charset="-120"/>
                          <a:ea typeface="微軟正黑體" panose="020B0604030504040204" pitchFamily="34" charset="-120"/>
                        </a:rPr>
                        <a:t>108</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51</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2,970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15</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3,820</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2,119</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55.5</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1,706</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80.5</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r" rtl="0" fontAlgn="ctr"/>
                      <a:r>
                        <a:rPr lang="en-US" altLang="zh-TW" sz="1700" u="none" strike="noStrike" dirty="0" smtClean="0">
                          <a:effectLst/>
                          <a:latin typeface="微軟正黑體" panose="020B0604030504040204" pitchFamily="34" charset="-120"/>
                          <a:ea typeface="微軟正黑體" panose="020B0604030504040204" pitchFamily="34" charset="-120"/>
                        </a:rPr>
                        <a:t>    57.4</a:t>
                      </a:r>
                      <a:endParaRPr lang="en-US" altLang="zh-TW" sz="17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8"/>
                  </a:ext>
                </a:extLst>
              </a:tr>
              <a:tr h="565544">
                <a:tc>
                  <a:txBody>
                    <a:bodyPr/>
                    <a:lstStyle/>
                    <a:p>
                      <a:pPr algn="ctr" rtl="0" fontAlgn="ctr"/>
                      <a:r>
                        <a:rPr lang="en-US" altLang="zh-TW" sz="2000" b="1" u="none" strike="noStrike" dirty="0" smtClean="0">
                          <a:effectLst/>
                          <a:latin typeface="微軟正黑體" panose="020B0604030504040204" pitchFamily="34" charset="-120"/>
                          <a:ea typeface="微軟正黑體" panose="020B0604030504040204" pitchFamily="34" charset="-120"/>
                        </a:rPr>
                        <a:t>109</a:t>
                      </a:r>
                      <a:endParaRPr lang="en-US" altLang="zh-TW" sz="2000" b="1"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b="1" u="none" strike="noStrike" dirty="0" smtClean="0">
                          <a:effectLst/>
                          <a:latin typeface="微軟正黑體" panose="020B0604030504040204" pitchFamily="34" charset="-120"/>
                          <a:ea typeface="微軟正黑體" panose="020B0604030504040204" pitchFamily="34" charset="-120"/>
                        </a:rPr>
                        <a:t>51</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latin typeface="微軟正黑體" panose="020B0604030504040204" pitchFamily="34" charset="-120"/>
                          <a:ea typeface="微軟正黑體" panose="020B0604030504040204" pitchFamily="34" charset="-120"/>
                        </a:rPr>
                        <a:t>2,871</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b="1" u="none" strike="noStrike" dirty="0" smtClean="0">
                          <a:effectLst/>
                          <a:latin typeface="微軟正黑體" panose="020B0604030504040204" pitchFamily="34" charset="-120"/>
                          <a:ea typeface="微軟正黑體" panose="020B0604030504040204" pitchFamily="34" charset="-120"/>
                        </a:rPr>
                        <a:t>15</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002060"/>
                          </a:solidFill>
                          <a:effectLst/>
                          <a:latin typeface="微軟正黑體" panose="020B0604030504040204" pitchFamily="34" charset="-120"/>
                          <a:ea typeface="微軟正黑體" panose="020B0604030504040204" pitchFamily="34" charset="-120"/>
                        </a:rPr>
                        <a:t>3,694</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002060"/>
                          </a:solidFill>
                          <a:effectLst/>
                          <a:latin typeface="微軟正黑體" panose="020B0604030504040204" pitchFamily="34" charset="-120"/>
                          <a:ea typeface="微軟正黑體" panose="020B0604030504040204" pitchFamily="34" charset="-120"/>
                        </a:rPr>
                        <a:t>2,159</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D60093"/>
                          </a:solidFill>
                          <a:effectLst/>
                          <a:latin typeface="微軟正黑體" panose="020B0604030504040204" pitchFamily="34" charset="-120"/>
                          <a:ea typeface="微軟正黑體" panose="020B0604030504040204" pitchFamily="34" charset="-120"/>
                        </a:rPr>
                        <a:t>58.4</a:t>
                      </a:r>
                      <a:endParaRPr lang="en-US" altLang="zh-TW" sz="1700" b="1" i="0" u="none" strike="noStrike" dirty="0">
                        <a:solidFill>
                          <a:srgbClr val="D60093"/>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latin typeface="微軟正黑體" panose="020B0604030504040204" pitchFamily="34" charset="-120"/>
                          <a:ea typeface="微軟正黑體" panose="020B0604030504040204" pitchFamily="34" charset="-120"/>
                        </a:rPr>
                        <a:t>1,779</a:t>
                      </a:r>
                      <a:endParaRPr lang="en-US" altLang="zh-TW" sz="1700" b="1" i="0" u="none" strike="noStrike" dirty="0">
                        <a:solidFill>
                          <a:srgbClr val="FF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82.4</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b="1" u="none" strike="noStrike" dirty="0" smtClean="0">
                          <a:effectLst/>
                          <a:latin typeface="微軟正黑體" panose="020B0604030504040204" pitchFamily="34" charset="-120"/>
                          <a:ea typeface="微軟正黑體" panose="020B0604030504040204" pitchFamily="34" charset="-120"/>
                        </a:rPr>
                        <a:t>62.0</a:t>
                      </a:r>
                      <a:endParaRPr lang="en-US" altLang="zh-TW" sz="1700" b="1" i="0" u="none" strike="noStrike" dirty="0">
                        <a:solidFill>
                          <a:schemeClr val="bg1"/>
                        </a:solidFill>
                        <a:effectLst/>
                        <a:latin typeface="微軟正黑體" panose="020B0604030504040204" pitchFamily="34" charset="-120"/>
                        <a:ea typeface="微軟正黑體" panose="020B0604030504040204" pitchFamily="34" charset="-120"/>
                      </a:endParaRPr>
                    </a:p>
                  </a:txBody>
                  <a:tcPr marL="36000" marR="108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9"/>
                  </a:ext>
                </a:extLst>
              </a:tr>
            </a:tbl>
          </a:graphicData>
        </a:graphic>
      </p:graphicFrame>
      <p:sp>
        <p:nvSpPr>
          <p:cNvPr id="6" name="矩形 5"/>
          <p:cNvSpPr/>
          <p:nvPr/>
        </p:nvSpPr>
        <p:spPr>
          <a:xfrm>
            <a:off x="225264" y="4572000"/>
            <a:ext cx="8712968" cy="545212"/>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7" name="矩形 6"/>
          <p:cNvSpPr/>
          <p:nvPr/>
        </p:nvSpPr>
        <p:spPr>
          <a:xfrm>
            <a:off x="2062959" y="5228612"/>
            <a:ext cx="6876765" cy="338554"/>
          </a:xfrm>
          <a:prstGeom prst="rect">
            <a:avLst/>
          </a:prstGeom>
          <a:solidFill>
            <a:srgbClr val="FFFFCC"/>
          </a:solidFill>
        </p:spPr>
        <p:txBody>
          <a:bodyPr wrap="square" lIns="0" rIns="0">
            <a:spAutoFit/>
          </a:bodyPr>
          <a:lstStyle/>
          <a:p>
            <a:r>
              <a:rPr lang="zh-TW" altLang="en-US" sz="1600" b="1" dirty="0" smtClean="0">
                <a:solidFill>
                  <a:srgbClr val="FF0000"/>
                </a:solidFill>
                <a:latin typeface="Book Antiqua" panose="02040602050305030304" pitchFamily="18" charset="0"/>
              </a:rPr>
              <a:t>   </a:t>
            </a:r>
            <a:r>
              <a:rPr lang="zh-TW" altLang="en-US" sz="1600" b="1" dirty="0">
                <a:solidFill>
                  <a:srgbClr val="FF0000"/>
                </a:solidFill>
                <a:latin typeface="Book Antiqua" panose="02040602050305030304" pitchFamily="18" charset="0"/>
              </a:rPr>
              <a:t> </a:t>
            </a:r>
            <a:r>
              <a:rPr lang="en-US" altLang="zh-TW" sz="1600" b="1" dirty="0">
                <a:solidFill>
                  <a:srgbClr val="FF0000"/>
                </a:solidFill>
                <a:latin typeface="Book Antiqua" panose="02040602050305030304" pitchFamily="18" charset="0"/>
              </a:rPr>
              <a:t>-3.3%</a:t>
            </a:r>
            <a:r>
              <a:rPr lang="zh-TW" altLang="en-US" sz="1600" b="1" dirty="0">
                <a:solidFill>
                  <a:srgbClr val="FF0000"/>
                </a:solidFill>
                <a:latin typeface="Book Antiqua" panose="02040602050305030304" pitchFamily="18" charset="0"/>
              </a:rPr>
              <a:t>                    </a:t>
            </a:r>
            <a:r>
              <a:rPr lang="zh-TW" altLang="en-US" sz="1600" b="1" dirty="0" smtClean="0">
                <a:solidFill>
                  <a:srgbClr val="FF0000"/>
                </a:solidFill>
                <a:latin typeface="Book Antiqua" panose="02040602050305030304" pitchFamily="18" charset="0"/>
              </a:rPr>
              <a:t>    </a:t>
            </a:r>
            <a:r>
              <a:rPr lang="en-US" altLang="zh-TW" sz="1600" b="1" dirty="0">
                <a:solidFill>
                  <a:srgbClr val="FF0000"/>
                </a:solidFill>
                <a:latin typeface="Book Antiqua" panose="02040602050305030304" pitchFamily="18" charset="0"/>
              </a:rPr>
              <a:t>-3.3%</a:t>
            </a:r>
            <a:r>
              <a:rPr lang="zh-TW" altLang="en-US" sz="1600" b="1" dirty="0">
                <a:solidFill>
                  <a:srgbClr val="FF0000"/>
                </a:solidFill>
                <a:latin typeface="Book Antiqua" panose="02040602050305030304" pitchFamily="18" charset="0"/>
              </a:rPr>
              <a:t>    </a:t>
            </a:r>
            <a:r>
              <a:rPr lang="zh-TW" altLang="en-US" sz="1600" b="1" dirty="0" smtClean="0">
                <a:solidFill>
                  <a:srgbClr val="FF0000"/>
                </a:solidFill>
                <a:latin typeface="Book Antiqua" panose="02040602050305030304" pitchFamily="18" charset="0"/>
              </a:rPr>
              <a:t>   </a:t>
            </a:r>
            <a:r>
              <a:rPr lang="en-US" altLang="zh-TW" sz="1600" b="1" dirty="0">
                <a:latin typeface="Book Antiqua" panose="02040602050305030304" pitchFamily="18" charset="0"/>
              </a:rPr>
              <a:t>+</a:t>
            </a:r>
            <a:r>
              <a:rPr lang="en-US" altLang="zh-TW" sz="1600" b="1" dirty="0" smtClean="0">
                <a:latin typeface="Book Antiqua" panose="02040602050305030304" pitchFamily="18" charset="0"/>
              </a:rPr>
              <a:t>1.9</a:t>
            </a:r>
            <a:r>
              <a:rPr lang="en-US" altLang="zh-TW" sz="1600" b="1" dirty="0">
                <a:latin typeface="Book Antiqua" panose="02040602050305030304" pitchFamily="18" charset="0"/>
              </a:rPr>
              <a:t>%</a:t>
            </a:r>
            <a:r>
              <a:rPr lang="zh-TW" altLang="en-US" sz="1600" b="1" dirty="0" smtClean="0">
                <a:latin typeface="Book Antiqua" panose="02040602050305030304" pitchFamily="18" charset="0"/>
              </a:rPr>
              <a:t>      </a:t>
            </a:r>
            <a:r>
              <a:rPr lang="en-US" altLang="zh-TW" sz="1600" b="1" dirty="0" smtClean="0">
                <a:latin typeface="Book Antiqua" panose="02040602050305030304" pitchFamily="18" charset="0"/>
              </a:rPr>
              <a:t>+</a:t>
            </a:r>
            <a:r>
              <a:rPr lang="en-US" altLang="zh-TW" sz="1600" b="1" dirty="0">
                <a:latin typeface="Book Antiqua" panose="02040602050305030304" pitchFamily="18" charset="0"/>
              </a:rPr>
              <a:t>2.9%</a:t>
            </a:r>
            <a:r>
              <a:rPr lang="zh-TW" altLang="en-US" sz="1600" b="1" dirty="0">
                <a:latin typeface="Book Antiqua" panose="02040602050305030304" pitchFamily="18" charset="0"/>
              </a:rPr>
              <a:t>   </a:t>
            </a:r>
            <a:r>
              <a:rPr lang="zh-TW" altLang="en-US" sz="1600" b="1" dirty="0" smtClean="0">
                <a:latin typeface="Book Antiqua" panose="02040602050305030304" pitchFamily="18" charset="0"/>
              </a:rPr>
              <a:t>   </a:t>
            </a:r>
            <a:r>
              <a:rPr lang="en-US" altLang="zh-TW" sz="1600" b="1" dirty="0">
                <a:latin typeface="Book Antiqua" panose="02040602050305030304" pitchFamily="18" charset="0"/>
              </a:rPr>
              <a:t>+4.3%</a:t>
            </a:r>
            <a:r>
              <a:rPr lang="zh-TW" altLang="en-US" sz="1600" b="1" dirty="0">
                <a:latin typeface="Book Antiqua" panose="02040602050305030304" pitchFamily="18" charset="0"/>
              </a:rPr>
              <a:t>      </a:t>
            </a:r>
            <a:r>
              <a:rPr lang="en-US" altLang="zh-TW" sz="1600" b="1" dirty="0">
                <a:latin typeface="Book Antiqua" panose="02040602050305030304" pitchFamily="18" charset="0"/>
              </a:rPr>
              <a:t>+1.9%</a:t>
            </a:r>
            <a:r>
              <a:rPr lang="zh-TW" altLang="en-US" sz="1600" b="1" dirty="0">
                <a:latin typeface="Book Antiqua" panose="02040602050305030304" pitchFamily="18" charset="0"/>
              </a:rPr>
              <a:t>   </a:t>
            </a:r>
            <a:r>
              <a:rPr lang="zh-TW" altLang="en-US" sz="1600" b="1" dirty="0" smtClean="0">
                <a:latin typeface="Book Antiqua" panose="02040602050305030304" pitchFamily="18" charset="0"/>
              </a:rPr>
              <a:t>   </a:t>
            </a:r>
            <a:r>
              <a:rPr lang="en-US" altLang="zh-TW" sz="1600" b="1" dirty="0" smtClean="0">
                <a:latin typeface="Book Antiqua" panose="02040602050305030304" pitchFamily="18" charset="0"/>
              </a:rPr>
              <a:t>+</a:t>
            </a:r>
            <a:r>
              <a:rPr lang="en-US" altLang="zh-TW" sz="1600" b="1" dirty="0">
                <a:latin typeface="Book Antiqua" panose="02040602050305030304" pitchFamily="18" charset="0"/>
              </a:rPr>
              <a:t>4.6</a:t>
            </a:r>
            <a:r>
              <a:rPr lang="en-US" altLang="zh-TW" sz="1600" b="1" dirty="0" smtClean="0">
                <a:latin typeface="Book Antiqua" panose="02040602050305030304" pitchFamily="18" charset="0"/>
              </a:rPr>
              <a:t>%</a:t>
            </a:r>
            <a:endParaRPr lang="zh-TW" altLang="en-US" sz="1600" b="1" dirty="0">
              <a:latin typeface="Book Antiqua" panose="02040602050305030304" pitchFamily="18" charset="0"/>
            </a:endParaRPr>
          </a:p>
        </p:txBody>
      </p:sp>
    </p:spTree>
    <p:extLst>
      <p:ext uri="{BB962C8B-B14F-4D97-AF65-F5344CB8AC3E}">
        <p14:creationId xmlns:p14="http://schemas.microsoft.com/office/powerpoint/2010/main" val="7350193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1000" fill="hold"/>
                                        <p:tgtEl>
                                          <p:spTgt spid="6"/>
                                        </p:tgtEl>
                                        <p:attrNameLst>
                                          <p:attrName>ppt_x</p:attrName>
                                        </p:attrNameLst>
                                      </p:cBhvr>
                                      <p:tavLst>
                                        <p:tav tm="0">
                                          <p:val>
                                            <p:strVal val="0-#ppt_w/2"/>
                                          </p:val>
                                        </p:tav>
                                        <p:tav tm="100000">
                                          <p:val>
                                            <p:strVal val="#ppt_x"/>
                                          </p:val>
                                        </p:tav>
                                      </p:tavLst>
                                    </p:anim>
                                    <p:anim calcmode="lin" valueType="num">
                                      <p:cBhvr additive="base">
                                        <p:cTn id="8" dur="1000" fill="hold"/>
                                        <p:tgtEl>
                                          <p:spTgt spid="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4755" name="內容版面配置區 2"/>
          <p:cNvSpPr>
            <a:spLocks noGrp="1"/>
          </p:cNvSpPr>
          <p:nvPr>
            <p:ph idx="1"/>
          </p:nvPr>
        </p:nvSpPr>
        <p:spPr>
          <a:xfrm>
            <a:off x="179388" y="1628775"/>
            <a:ext cx="8856662" cy="4679950"/>
          </a:xfrm>
        </p:spPr>
        <p:txBody>
          <a:bodyPr/>
          <a:lstStyle/>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須上傳</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校內群名次表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各群別各項比序之成績計算方式說明</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群名次表上傳範例及空白表格請於本委員會網頁下載專區或高職學校作業及查詢系統</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3-1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中下載。</a:t>
            </a:r>
            <a:endParaRPr lang="en-US" altLang="zh-TW"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高職學校須</a:t>
            </a: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提供被推薦考生所屬群名次表</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，並上傳至系統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例如</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被推薦考生為機械科，所屬群別為機械群，該校其</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所屬機械群</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如製圖學程、模具科</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等其他所有相關學生資料皆須一起上傳</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名次表之欄位包括</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相關學生</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基本資料欄位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學號</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學生姓名</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群別代碼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學制代碼</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科（組）、學程名稱</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班級名稱</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成績名次資料欄位</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如</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學業平均成績</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科（組）、學程名次</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及</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至比序</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a:t>
            </a:r>
            <a:r>
              <a:rPr lang="en-US" altLang="zh-TW"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項</a:t>
            </a:r>
            <a:r>
              <a:rPr lang="zh-TW" altLang="en-US"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群名次</a:t>
            </a:r>
            <a:r>
              <a:rPr lang="zh-TW" altLang="en-US" sz="1900"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群名次排名規定：</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考生依成績由高而低排序，例如前四位成績依序為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98</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97</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96</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，群排名應為</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457200" indent="-457200">
              <a:spcBef>
                <a:spcPts val="600"/>
              </a:spcBef>
              <a:buFont typeface="+mj-ea"/>
              <a:buAutoNum type="ea1ChtPeriod"/>
            </a:pP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同一高職學校若有不同被推薦考生之第</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比序至第</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比序群名次完全相同，或是其他成績異常情形（例如</a:t>
            </a:r>
            <a:r>
              <a:rPr lang="en-US" altLang="zh-TW"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9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位以上被推薦考生之某一比序群排名均相同），</a:t>
            </a:r>
            <a:r>
              <a:rPr lang="zh-TW" altLang="en-US" sz="1900" dirty="0" smtClean="0">
                <a:latin typeface="Times New Roman" panose="02020603050405020304" pitchFamily="18" charset="0"/>
                <a:ea typeface="標楷體" panose="03000509000000000000" pitchFamily="65" charset="-120"/>
                <a:cs typeface="Times New Roman" panose="02020603050405020304" pitchFamily="18" charset="0"/>
              </a:rPr>
              <a:t>則須準備該等考生的全部成績資料，以供查驗。</a:t>
            </a:r>
            <a:endParaRPr lang="en-US" altLang="zh-TW" sz="19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74756" name="投影片編號版面配置區 3"/>
          <p:cNvSpPr>
            <a:spLocks noGrp="1"/>
          </p:cNvSpPr>
          <p:nvPr>
            <p:ph type="sldNum" sz="quarter" idx="12"/>
          </p:nvPr>
        </p:nvSpPr>
        <p:spPr>
          <a:xfrm>
            <a:off x="6732588" y="62198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B80095D-9053-4ACC-94A5-EBE93D4C35A3}" type="slidenum">
              <a:rPr lang="zh-TW" altLang="en-US" sz="1400" smtClean="0"/>
              <a:pPr>
                <a:spcBef>
                  <a:spcPct val="0"/>
                </a:spcBef>
                <a:buFontTx/>
                <a:buNone/>
              </a:pPr>
              <a:t>30</a:t>
            </a:fld>
            <a:endParaRPr lang="en-US" altLang="zh-TW" sz="1400" smtClean="0"/>
          </a:p>
        </p:txBody>
      </p:sp>
      <p:sp>
        <p:nvSpPr>
          <p:cNvPr id="2" name="矩形 1"/>
          <p:cNvSpPr/>
          <p:nvPr/>
        </p:nvSpPr>
        <p:spPr>
          <a:xfrm>
            <a:off x="194696" y="1090539"/>
            <a:ext cx="3369192" cy="468000"/>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上網登錄考生基本資料</a:t>
            </a:r>
          </a:p>
        </p:txBody>
      </p:sp>
      <p:sp>
        <p:nvSpPr>
          <p:cNvPr id="74760" name="文字方塊 4"/>
          <p:cNvSpPr txBox="1">
            <a:spLocks noChangeArrowheads="1"/>
          </p:cNvSpPr>
          <p:nvPr/>
        </p:nvSpPr>
        <p:spPr bwMode="auto">
          <a:xfrm>
            <a:off x="3563938" y="1122363"/>
            <a:ext cx="540067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16</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標題 26"/>
          <p:cNvSpPr>
            <a:spLocks noGrp="1"/>
          </p:cNvSpPr>
          <p:nvPr>
            <p:ph type="title"/>
          </p:nvPr>
        </p:nvSpPr>
        <p:spPr>
          <a:xfrm>
            <a:off x="192088" y="188640"/>
            <a:ext cx="8229600"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機械群學生群名次表範例</a:t>
            </a:r>
          </a:p>
        </p:txBody>
      </p:sp>
      <p:graphicFrame>
        <p:nvGraphicFramePr>
          <p:cNvPr id="5" name="內容版面配置區 4"/>
          <p:cNvGraphicFramePr>
            <a:graphicFrameLocks noGrp="1"/>
          </p:cNvGraphicFramePr>
          <p:nvPr>
            <p:ph idx="1"/>
          </p:nvPr>
        </p:nvGraphicFramePr>
        <p:xfrm>
          <a:off x="257175" y="1628775"/>
          <a:ext cx="8707438" cy="3133727"/>
        </p:xfrm>
        <a:graphic>
          <a:graphicData uri="http://schemas.openxmlformats.org/drawingml/2006/table">
            <a:tbl>
              <a:tblPr/>
              <a:tblGrid>
                <a:gridCol w="295275">
                  <a:extLst>
                    <a:ext uri="{9D8B030D-6E8A-4147-A177-3AD203B41FA5}">
                      <a16:colId xmlns:a16="http://schemas.microsoft.com/office/drawing/2014/main" val="20000"/>
                    </a:ext>
                  </a:extLst>
                </a:gridCol>
                <a:gridCol w="628650">
                  <a:extLst>
                    <a:ext uri="{9D8B030D-6E8A-4147-A177-3AD203B41FA5}">
                      <a16:colId xmlns:a16="http://schemas.microsoft.com/office/drawing/2014/main" val="20001"/>
                    </a:ext>
                  </a:extLst>
                </a:gridCol>
                <a:gridCol w="471488">
                  <a:extLst>
                    <a:ext uri="{9D8B030D-6E8A-4147-A177-3AD203B41FA5}">
                      <a16:colId xmlns:a16="http://schemas.microsoft.com/office/drawing/2014/main" val="20002"/>
                    </a:ext>
                  </a:extLst>
                </a:gridCol>
                <a:gridCol w="473075">
                  <a:extLst>
                    <a:ext uri="{9D8B030D-6E8A-4147-A177-3AD203B41FA5}">
                      <a16:colId xmlns:a16="http://schemas.microsoft.com/office/drawing/2014/main" val="20003"/>
                    </a:ext>
                  </a:extLst>
                </a:gridCol>
                <a:gridCol w="549275">
                  <a:extLst>
                    <a:ext uri="{9D8B030D-6E8A-4147-A177-3AD203B41FA5}">
                      <a16:colId xmlns:a16="http://schemas.microsoft.com/office/drawing/2014/main" val="20004"/>
                    </a:ext>
                  </a:extLst>
                </a:gridCol>
                <a:gridCol w="720725">
                  <a:extLst>
                    <a:ext uri="{9D8B030D-6E8A-4147-A177-3AD203B41FA5}">
                      <a16:colId xmlns:a16="http://schemas.microsoft.com/office/drawing/2014/main" val="20005"/>
                    </a:ext>
                  </a:extLst>
                </a:gridCol>
                <a:gridCol w="469900">
                  <a:extLst>
                    <a:ext uri="{9D8B030D-6E8A-4147-A177-3AD203B41FA5}">
                      <a16:colId xmlns:a16="http://schemas.microsoft.com/office/drawing/2014/main" val="20006"/>
                    </a:ext>
                  </a:extLst>
                </a:gridCol>
                <a:gridCol w="862012">
                  <a:extLst>
                    <a:ext uri="{9D8B030D-6E8A-4147-A177-3AD203B41FA5}">
                      <a16:colId xmlns:a16="http://schemas.microsoft.com/office/drawing/2014/main" val="20007"/>
                    </a:ext>
                  </a:extLst>
                </a:gridCol>
                <a:gridCol w="863600">
                  <a:extLst>
                    <a:ext uri="{9D8B030D-6E8A-4147-A177-3AD203B41FA5}">
                      <a16:colId xmlns:a16="http://schemas.microsoft.com/office/drawing/2014/main" val="20008"/>
                    </a:ext>
                  </a:extLst>
                </a:gridCol>
                <a:gridCol w="784225">
                  <a:extLst>
                    <a:ext uri="{9D8B030D-6E8A-4147-A177-3AD203B41FA5}">
                      <a16:colId xmlns:a16="http://schemas.microsoft.com/office/drawing/2014/main" val="20009"/>
                    </a:ext>
                  </a:extLst>
                </a:gridCol>
                <a:gridCol w="855663">
                  <a:extLst>
                    <a:ext uri="{9D8B030D-6E8A-4147-A177-3AD203B41FA5}">
                      <a16:colId xmlns:a16="http://schemas.microsoft.com/office/drawing/2014/main" val="20010"/>
                    </a:ext>
                  </a:extLst>
                </a:gridCol>
                <a:gridCol w="869950">
                  <a:extLst>
                    <a:ext uri="{9D8B030D-6E8A-4147-A177-3AD203B41FA5}">
                      <a16:colId xmlns:a16="http://schemas.microsoft.com/office/drawing/2014/main" val="20011"/>
                    </a:ext>
                  </a:extLst>
                </a:gridCol>
                <a:gridCol w="863600">
                  <a:extLst>
                    <a:ext uri="{9D8B030D-6E8A-4147-A177-3AD203B41FA5}">
                      <a16:colId xmlns:a16="http://schemas.microsoft.com/office/drawing/2014/main" val="20012"/>
                    </a:ext>
                  </a:extLst>
                </a:gridCol>
              </a:tblGrid>
              <a:tr h="75405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序號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學生</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姓名</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群別</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學制</a:t>
                      </a:r>
                      <a:endPar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代碼</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科</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組</a:t>
                      </a:r>
                      <a:r>
                        <a:rPr kumimoji="0" lang="en-US" altLang="zh-TW" sz="1200" b="1" i="0" u="none" strike="noStrike" cap="none" normalizeH="0" baseline="0" dirty="0" smtClean="0">
                          <a:ln>
                            <a:noFill/>
                          </a:ln>
                          <a:solidFill>
                            <a:srgbClr val="000000"/>
                          </a:solidFill>
                          <a:effectLst/>
                          <a:latin typeface="Times New Roman" pitchFamily="18" charset="0"/>
                          <a:ea typeface="新細明體" pitchFamily="18" charset="-120"/>
                        </a:rPr>
                        <a:t>)</a:t>
                      </a:r>
                      <a:r>
                        <a:rPr kumimoji="0" lang="zh-TW" altLang="en-US" sz="1200" b="1" i="0" u="none" strike="noStrike" cap="none" normalizeH="0" baseline="0" dirty="0" smtClean="0">
                          <a:ln>
                            <a:noFill/>
                          </a:ln>
                          <a:solidFill>
                            <a:srgbClr val="000000"/>
                          </a:solidFill>
                          <a:effectLst/>
                          <a:latin typeface="Times New Roman" pitchFamily="18" charset="0"/>
                          <a:ea typeface="新細明體" pitchFamily="18" charset="-120"/>
                        </a:rPr>
                        <a:t>、學程名稱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班級</a:t>
                      </a:r>
                      <a: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t/>
                      </a:r>
                      <a:br>
                        <a:rPr kumimoji="0" lang="en-US" altLang="zh-TW" sz="1200" b="1" i="0" u="none" strike="noStrike" cap="none" normalizeH="0" baseline="0" smtClean="0">
                          <a:ln>
                            <a:noFill/>
                          </a:ln>
                          <a:solidFill>
                            <a:srgbClr val="000000"/>
                          </a:solidFill>
                          <a:effectLst/>
                          <a:latin typeface="Times New Roman" pitchFamily="18" charset="0"/>
                          <a:ea typeface="新細明體" pitchFamily="18" charset="-120"/>
                        </a:rPr>
                      </a:b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名稱</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學業平均成</a:t>
                      </a: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科</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組</a:t>
                      </a:r>
                      <a:r>
                        <a:rPr kumimoji="0" lang="en-US" altLang="zh-TW" sz="1200" b="1" i="0" u="none" strike="noStrike" cap="none" normalizeH="0" baseline="0" smtClean="0">
                          <a:ln>
                            <a:noFill/>
                          </a:ln>
                          <a:solidFill>
                            <a:srgbClr val="FF0000"/>
                          </a:solidFill>
                          <a:effectLst/>
                          <a:latin typeface="Times New Roman" pitchFamily="18" charset="0"/>
                          <a:ea typeface="新細明體" pitchFamily="18" charset="-120"/>
                        </a:rPr>
                        <a:t>)</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、學程名次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rgbClr val="000000"/>
                          </a:solidFill>
                          <a:effectLst/>
                          <a:latin typeface="Times New Roman" pitchFamily="18" charset="0"/>
                          <a:ea typeface="新細明體" pitchFamily="18" charset="-120"/>
                        </a:rPr>
                        <a:t>學業平均成績</a:t>
                      </a:r>
                      <a:r>
                        <a:rPr kumimoji="0" lang="zh-TW" altLang="en-US" sz="1200" b="1" i="0" u="none" strike="noStrike" cap="none" normalizeH="0" baseline="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專業及實習科目平均成績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英文平均成績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國文平均</a:t>
                      </a:r>
                      <a:endPar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endParaRPr>
                    </a:p>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數學平均成績</a:t>
                      </a:r>
                      <a:r>
                        <a:rPr kumimoji="0" lang="zh-TW" altLang="en-US" sz="1200" b="1" i="0" u="none" strike="noStrike" cap="none" normalizeH="0" baseline="0" dirty="0" smtClean="0">
                          <a:ln>
                            <a:noFill/>
                          </a:ln>
                          <a:solidFill>
                            <a:srgbClr val="FF0000"/>
                          </a:solidFill>
                          <a:effectLst/>
                          <a:latin typeface="Times New Roman" pitchFamily="18" charset="0"/>
                          <a:ea typeface="新細明體" pitchFamily="18" charset="-120"/>
                        </a:rPr>
                        <a:t>群名次</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周生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製圖學程</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三孝</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6</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97666321</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朱生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模具科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三忠</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5</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16</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22</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4"/>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5"/>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9</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6"/>
                  </a:ext>
                </a:extLst>
              </a:tr>
              <a:tr h="18573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97654321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張生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chemeClr val="tx1"/>
                          </a:solidFill>
                          <a:effectLst/>
                          <a:latin typeface="Times New Roman" pitchFamily="18" charset="0"/>
                          <a:ea typeface="新細明體" pitchFamily="18" charset="-120"/>
                        </a:rPr>
                        <a:t>01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3</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7"/>
                  </a:ext>
                </a:extLst>
              </a:tr>
              <a:tr h="193675">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9765432</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林生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01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smtClean="0">
                          <a:ln>
                            <a:noFill/>
                          </a:ln>
                          <a:solidFill>
                            <a:schemeClr val="tx1"/>
                          </a:solidFill>
                          <a:effectLst/>
                          <a:latin typeface="Times New Roman" pitchFamily="18" charset="0"/>
                          <a:ea typeface="新細明體" pitchFamily="18" charset="-120"/>
                        </a:rPr>
                        <a:t>機械科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三甲</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66FFFF"/>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r>
                        <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3</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200" b="1" i="0" u="none" strike="noStrike" cap="none" normalizeH="0" baseline="0" dirty="0" smtClean="0">
                          <a:ln>
                            <a:noFill/>
                          </a:ln>
                          <a:solidFill>
                            <a:schemeClr val="tx1"/>
                          </a:solidFill>
                          <a:effectLst/>
                          <a:latin typeface="Times New Roman" pitchFamily="18" charset="0"/>
                          <a:ea typeface="新細明體" pitchFamily="18" charset="-120"/>
                        </a:rPr>
                        <a:t>1</a:t>
                      </a:r>
                      <a:endParaRPr kumimoji="0" lang="zh-TW" altLang="en-US" sz="1200" b="1" i="0" u="none" strike="noStrike" cap="none" normalizeH="0" baseline="0" dirty="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rgbClr val="FFFF00"/>
                    </a:solidFill>
                  </a:tcPr>
                </a:tc>
                <a:extLst>
                  <a:ext uri="{0D108BD9-81ED-4DB2-BD59-A6C34878D82A}">
                    <a16:rowId xmlns:a16="http://schemas.microsoft.com/office/drawing/2014/main" val="10008"/>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6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09"/>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0"/>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1"/>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30</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2"/>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31</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chemeClr val="tx1"/>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smtClean="0">
                          <a:ln>
                            <a:noFill/>
                          </a:ln>
                          <a:solidFill>
                            <a:srgbClr val="000000"/>
                          </a:solidFill>
                          <a:effectLst/>
                          <a:latin typeface="Times New Roman" pitchFamily="18" charset="0"/>
                          <a:ea typeface="新細明體" pitchFamily="18" charset="-120"/>
                        </a:rPr>
                        <a:t>…</a:t>
                      </a:r>
                      <a:endParaRPr kumimoji="0" lang="zh-TW" altLang="en-US" sz="1000" b="1"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1" i="0" u="none" strike="noStrike" cap="none" normalizeH="0" baseline="0" dirty="0" smtClean="0">
                          <a:ln>
                            <a:noFill/>
                          </a:ln>
                          <a:solidFill>
                            <a:srgbClr val="000000"/>
                          </a:solidFill>
                          <a:effectLst/>
                          <a:latin typeface="Times New Roman" pitchFamily="18" charset="0"/>
                          <a:ea typeface="新細明體" pitchFamily="18" charset="-120"/>
                        </a:rPr>
                        <a:t>…</a:t>
                      </a:r>
                      <a:endParaRPr kumimoji="0" lang="zh-TW" altLang="en-US" sz="6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3"/>
                  </a:ext>
                </a:extLst>
              </a:tr>
              <a:tr h="166688">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32</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900" b="0" i="0" u="none" strike="noStrike" cap="none" normalizeH="0" baseline="0" smtClean="0">
                          <a:ln>
                            <a:noFill/>
                          </a:ln>
                          <a:solidFill>
                            <a:srgbClr val="000000"/>
                          </a:solidFill>
                          <a:effectLst/>
                          <a:latin typeface="Times New Roman" pitchFamily="18" charset="0"/>
                          <a:ea typeface="新細明體" pitchFamily="18" charset="-120"/>
                        </a:rPr>
                        <a:t>97888999</a:t>
                      </a:r>
                      <a:endParaRPr kumimoji="0" lang="zh-TW" altLang="en-US" sz="9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陳生</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01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3</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l"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板金科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三金</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chemeClr val="tx1"/>
                          </a:solidFill>
                          <a:effectLst/>
                          <a:latin typeface="Times New Roman" pitchFamily="18" charset="0"/>
                          <a:ea typeface="新細明體" pitchFamily="18" charset="-120"/>
                        </a:rPr>
                        <a:t>8</a:t>
                      </a:r>
                      <a:endParaRPr kumimoji="0" lang="zh-TW" altLang="en-US" sz="1000" b="0" i="0" u="none" strike="noStrike" cap="none" normalizeH="0" baseline="0" smtClean="0">
                        <a:ln>
                          <a:noFill/>
                        </a:ln>
                        <a:solidFill>
                          <a:schemeClr val="tx1"/>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no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25</a:t>
                      </a:r>
                      <a:r>
                        <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18</a:t>
                      </a:r>
                      <a:r>
                        <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rPr>
                        <a:t>　</a:t>
                      </a: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21</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smtClean="0">
                          <a:ln>
                            <a:noFill/>
                          </a:ln>
                          <a:solidFill>
                            <a:srgbClr val="000000"/>
                          </a:solidFill>
                          <a:effectLst/>
                          <a:latin typeface="Times New Roman" pitchFamily="18" charset="0"/>
                          <a:ea typeface="新細明體" pitchFamily="18" charset="-120"/>
                        </a:rPr>
                        <a:t>15</a:t>
                      </a:r>
                      <a:endParaRPr kumimoji="0" lang="zh-TW" altLang="en-US" sz="1000" b="0" i="0" u="none" strike="noStrike" cap="none" normalizeH="0" baseline="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tc>
                  <a:txBody>
                    <a:bodyPr/>
                    <a:lstStyle>
                      <a:lvl1pPr eaLnBrk="0" hangingPunct="0">
                        <a:spcBef>
                          <a:spcPct val="20000"/>
                        </a:spcBef>
                        <a:defRPr kumimoji="1" sz="2800">
                          <a:solidFill>
                            <a:schemeClr val="tx1"/>
                          </a:solidFill>
                          <a:latin typeface="Arial" charset="0"/>
                          <a:ea typeface="新細明體" pitchFamily="18" charset="-120"/>
                        </a:defRPr>
                      </a:lvl1pPr>
                      <a:lvl2pPr marL="742950" indent="-285750" eaLnBrk="0" hangingPunct="0">
                        <a:spcBef>
                          <a:spcPct val="20000"/>
                        </a:spcBef>
                        <a:defRPr kumimoji="1" sz="2400">
                          <a:solidFill>
                            <a:schemeClr val="tx1"/>
                          </a:solidFill>
                          <a:latin typeface="Arial" charset="0"/>
                          <a:ea typeface="新細明體" pitchFamily="18" charset="-120"/>
                        </a:defRPr>
                      </a:lvl2pPr>
                      <a:lvl3pPr marL="1143000" indent="-228600" eaLnBrk="0" hangingPunct="0">
                        <a:spcBef>
                          <a:spcPct val="20000"/>
                        </a:spcBef>
                        <a:defRPr kumimoji="1" sz="2000">
                          <a:solidFill>
                            <a:schemeClr val="tx1"/>
                          </a:solidFill>
                          <a:latin typeface="Arial" charset="0"/>
                          <a:ea typeface="新細明體" pitchFamily="18" charset="-120"/>
                        </a:defRPr>
                      </a:lvl3pPr>
                      <a:lvl4pPr marL="1600200" indent="-228600" eaLnBrk="0" hangingPunct="0">
                        <a:spcBef>
                          <a:spcPct val="20000"/>
                        </a:spcBef>
                        <a:defRPr kumimoji="1">
                          <a:solidFill>
                            <a:schemeClr val="tx1"/>
                          </a:solidFill>
                          <a:latin typeface="Arial" charset="0"/>
                          <a:ea typeface="新細明體" pitchFamily="18" charset="-120"/>
                        </a:defRPr>
                      </a:lvl4pPr>
                      <a:lvl5pPr marL="2057400" indent="-228600" eaLnBrk="0" hangingPunct="0">
                        <a:spcBef>
                          <a:spcPct val="20000"/>
                        </a:spcBef>
                        <a:defRPr kumimoji="1">
                          <a:solidFill>
                            <a:schemeClr val="tx1"/>
                          </a:solidFill>
                          <a:latin typeface="Arial" charset="0"/>
                          <a:ea typeface="新細明體" pitchFamily="18" charset="-120"/>
                        </a:defRPr>
                      </a:lvl5pPr>
                      <a:lvl6pPr marL="2514600" indent="-228600" eaLnBrk="0" fontAlgn="base" hangingPunct="0">
                        <a:spcBef>
                          <a:spcPct val="20000"/>
                        </a:spcBef>
                        <a:spcAft>
                          <a:spcPct val="0"/>
                        </a:spcAft>
                        <a:defRPr kumimoji="1">
                          <a:solidFill>
                            <a:schemeClr val="tx1"/>
                          </a:solidFill>
                          <a:latin typeface="Arial" charset="0"/>
                          <a:ea typeface="新細明體" pitchFamily="18" charset="-120"/>
                        </a:defRPr>
                      </a:lvl6pPr>
                      <a:lvl7pPr marL="2971800" indent="-228600" eaLnBrk="0" fontAlgn="base" hangingPunct="0">
                        <a:spcBef>
                          <a:spcPct val="20000"/>
                        </a:spcBef>
                        <a:spcAft>
                          <a:spcPct val="0"/>
                        </a:spcAft>
                        <a:defRPr kumimoji="1">
                          <a:solidFill>
                            <a:schemeClr val="tx1"/>
                          </a:solidFill>
                          <a:latin typeface="Arial" charset="0"/>
                          <a:ea typeface="新細明體" pitchFamily="18" charset="-120"/>
                        </a:defRPr>
                      </a:lvl7pPr>
                      <a:lvl8pPr marL="3429000" indent="-228600" eaLnBrk="0" fontAlgn="base" hangingPunct="0">
                        <a:spcBef>
                          <a:spcPct val="20000"/>
                        </a:spcBef>
                        <a:spcAft>
                          <a:spcPct val="0"/>
                        </a:spcAft>
                        <a:defRPr kumimoji="1">
                          <a:solidFill>
                            <a:schemeClr val="tx1"/>
                          </a:solidFill>
                          <a:latin typeface="Arial" charset="0"/>
                          <a:ea typeface="新細明體" pitchFamily="18" charset="-120"/>
                        </a:defRPr>
                      </a:lvl8pPr>
                      <a:lvl9pPr marL="3886200" indent="-228600" eaLnBrk="0" fontAlgn="base" hangingPunct="0">
                        <a:spcBef>
                          <a:spcPct val="20000"/>
                        </a:spcBef>
                        <a:spcAft>
                          <a:spcPct val="0"/>
                        </a:spcAft>
                        <a:defRPr kumimoji="1">
                          <a:solidFill>
                            <a:schemeClr val="tx1"/>
                          </a:solidFill>
                          <a:latin typeface="Arial" charset="0"/>
                          <a:ea typeface="新細明體" pitchFamily="18" charset="-120"/>
                        </a:defRPr>
                      </a:lvl9pPr>
                    </a:lstStyle>
                    <a:p>
                      <a:pPr marL="0" marR="0" lvl="0" indent="0" algn="ctr" defTabSz="914400" rtl="0" eaLnBrk="1" fontAlgn="ctr" latinLnBrk="0" hangingPunct="1">
                        <a:lnSpc>
                          <a:spcPct val="100000"/>
                        </a:lnSpc>
                        <a:spcBef>
                          <a:spcPct val="0"/>
                        </a:spcBef>
                        <a:spcAft>
                          <a:spcPct val="0"/>
                        </a:spcAft>
                        <a:buClrTx/>
                        <a:buSzTx/>
                        <a:buFontTx/>
                        <a:buNone/>
                        <a:tabLst/>
                      </a:pPr>
                      <a:r>
                        <a:rPr kumimoji="0" lang="en-US" altLang="zh-TW" sz="1000" b="0" i="0" u="none" strike="noStrike" cap="none" normalizeH="0" baseline="0" dirty="0" smtClean="0">
                          <a:ln>
                            <a:noFill/>
                          </a:ln>
                          <a:solidFill>
                            <a:srgbClr val="000000"/>
                          </a:solidFill>
                          <a:effectLst/>
                          <a:latin typeface="Times New Roman" pitchFamily="18" charset="0"/>
                          <a:ea typeface="新細明體" pitchFamily="18" charset="-120"/>
                        </a:rPr>
                        <a:t>13</a:t>
                      </a:r>
                      <a:endParaRPr kumimoji="0" lang="zh-TW" altLang="en-US" sz="1000" b="0" i="0" u="none" strike="noStrike" cap="none" normalizeH="0" baseline="0" dirty="0" smtClean="0">
                        <a:ln>
                          <a:noFill/>
                        </a:ln>
                        <a:solidFill>
                          <a:srgbClr val="000000"/>
                        </a:solidFill>
                        <a:effectLst/>
                        <a:latin typeface="Times New Roman" pitchFamily="18" charset="0"/>
                        <a:ea typeface="新細明體" pitchFamily="18" charset="-120"/>
                      </a:endParaRPr>
                    </a:p>
                  </a:txBody>
                  <a:tcPr marL="4691" marR="4691" marT="4689" marB="0" anchor="ctr" horzOverflow="overflow">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lnTlToBr>
                      <a:noFill/>
                    </a:lnTlToBr>
                    <a:lnBlToTr>
                      <a:noFill/>
                    </a:lnBlToTr>
                    <a:solidFill>
                      <a:schemeClr val="bg1"/>
                    </a:solidFill>
                  </a:tcPr>
                </a:tc>
                <a:extLst>
                  <a:ext uri="{0D108BD9-81ED-4DB2-BD59-A6C34878D82A}">
                    <a16:rowId xmlns:a16="http://schemas.microsoft.com/office/drawing/2014/main" val="10014"/>
                  </a:ext>
                </a:extLst>
              </a:tr>
            </a:tbl>
          </a:graphicData>
        </a:graphic>
      </p:graphicFrame>
      <p:sp>
        <p:nvSpPr>
          <p:cNvPr id="77033" name="投影片編號版面配置區 3"/>
          <p:cNvSpPr>
            <a:spLocks noGrp="1"/>
          </p:cNvSpPr>
          <p:nvPr>
            <p:ph type="sldNum" sz="quarter" idx="12"/>
          </p:nvPr>
        </p:nvSpPr>
        <p:spPr>
          <a:xfrm>
            <a:off x="66278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3317247-9135-4603-86DD-7BDDDC1F00FB}" type="slidenum">
              <a:rPr lang="zh-TW" altLang="en-US" sz="1400" smtClean="0"/>
              <a:pPr>
                <a:spcBef>
                  <a:spcPct val="0"/>
                </a:spcBef>
                <a:buFontTx/>
                <a:buNone/>
              </a:pPr>
              <a:t>31</a:t>
            </a:fld>
            <a:endParaRPr lang="en-US" altLang="zh-TW" sz="1400" smtClean="0"/>
          </a:p>
        </p:txBody>
      </p:sp>
      <p:sp>
        <p:nvSpPr>
          <p:cNvPr id="77029" name="文字方塊 24"/>
          <p:cNvSpPr txBox="1">
            <a:spLocks noChangeArrowheads="1"/>
          </p:cNvSpPr>
          <p:nvPr/>
        </p:nvSpPr>
        <p:spPr bwMode="auto">
          <a:xfrm>
            <a:off x="192088" y="1127125"/>
            <a:ext cx="5964088"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Ø"/>
            </a:pP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機械群為</a:t>
            </a:r>
            <a:r>
              <a:rPr lang="en-US"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01</a:t>
            </a:r>
            <a:r>
              <a:rPr lang="zh-TW" altLang="en-US"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群，故檔名設</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為 </a:t>
            </a:r>
            <a:r>
              <a:rPr lang="en-US" altLang="zh-TW" sz="2400" dirty="0" smtClean="0">
                <a:solidFill>
                  <a:srgbClr val="FF0000"/>
                </a:solidFill>
                <a:latin typeface="Arial Black" panose="020B0A04020102020204" pitchFamily="34" charset="0"/>
                <a:ea typeface="標楷體" panose="03000509000000000000" pitchFamily="65" charset="-120"/>
                <a:cs typeface="Times New Roman" panose="02020603050405020304" pitchFamily="18" charset="0"/>
              </a:rPr>
              <a:t>01.xls</a:t>
            </a:r>
            <a:endParaRPr lang="zh-TW" altLang="en-US" sz="2400" dirty="0">
              <a:solidFill>
                <a:srgbClr val="FF0000"/>
              </a:solidFill>
              <a:latin typeface="Arial Black" panose="020B0A04020102020204" pitchFamily="34" charset="0"/>
              <a:ea typeface="標楷體" panose="03000509000000000000" pitchFamily="65" charset="-120"/>
              <a:cs typeface="Times New Roman" panose="02020603050405020304" pitchFamily="18" charset="0"/>
            </a:endParaRPr>
          </a:p>
        </p:txBody>
      </p:sp>
      <p:sp>
        <p:nvSpPr>
          <p:cNvPr id="33001" name="文字方塊 5"/>
          <p:cNvSpPr txBox="1">
            <a:spLocks noChangeArrowheads="1"/>
          </p:cNvSpPr>
          <p:nvPr/>
        </p:nvSpPr>
        <p:spPr bwMode="auto">
          <a:xfrm>
            <a:off x="279400" y="4797425"/>
            <a:ext cx="8642350" cy="1616075"/>
          </a:xfrm>
          <a:prstGeom prst="rect">
            <a:avLst/>
          </a:prstGeom>
          <a:solidFill>
            <a:srgbClr val="FFFFCC"/>
          </a:solidFill>
          <a:ln w="9525">
            <a:noFill/>
            <a:miter lim="800000"/>
            <a:headEnd/>
            <a:tailEnd/>
          </a:ln>
        </p:spPr>
        <p:txBody>
          <a:bodyPr>
            <a:spAutoFit/>
          </a:bodyPr>
          <a:lstStyle>
            <a:lvl1pPr marL="542925" indent="-542925" eaLnBrk="0" hangingPunct="0">
              <a:spcBef>
                <a:spcPct val="20000"/>
              </a:spcBef>
              <a:buChar char="•"/>
              <a:defRPr kumimoji="1" sz="3200">
                <a:solidFill>
                  <a:schemeClr val="tx1"/>
                </a:solidFill>
                <a:latin typeface="Arial" charset="0"/>
                <a:ea typeface="新細明體" charset="-120"/>
              </a:defRPr>
            </a:lvl1pPr>
            <a:lvl2pPr marL="742950" indent="-285750" eaLnBrk="0" hangingPunct="0">
              <a:spcBef>
                <a:spcPct val="20000"/>
              </a:spcBef>
              <a:buChar char="–"/>
              <a:defRPr kumimoji="1" sz="2800">
                <a:solidFill>
                  <a:schemeClr val="tx1"/>
                </a:solidFill>
                <a:latin typeface="Arial" charset="0"/>
                <a:ea typeface="新細明體" charset="-120"/>
              </a:defRPr>
            </a:lvl2pPr>
            <a:lvl3pPr marL="1143000" indent="-228600" eaLnBrk="0" hangingPunct="0">
              <a:spcBef>
                <a:spcPct val="20000"/>
              </a:spcBef>
              <a:buChar char="•"/>
              <a:defRPr kumimoji="1" sz="2400">
                <a:solidFill>
                  <a:schemeClr val="tx1"/>
                </a:solidFill>
                <a:latin typeface="Arial" charset="0"/>
                <a:ea typeface="新細明體" charset="-120"/>
              </a:defRPr>
            </a:lvl3pPr>
            <a:lvl4pPr marL="1600200" indent="-228600" eaLnBrk="0" hangingPunct="0">
              <a:spcBef>
                <a:spcPct val="20000"/>
              </a:spcBef>
              <a:buChar char="–"/>
              <a:defRPr kumimoji="1" sz="2000">
                <a:solidFill>
                  <a:schemeClr val="tx1"/>
                </a:solidFill>
                <a:latin typeface="Arial" charset="0"/>
                <a:ea typeface="新細明體" charset="-120"/>
              </a:defRPr>
            </a:lvl4pPr>
            <a:lvl5pPr marL="2057400" indent="-228600" eaLnBrk="0" hangingPunct="0">
              <a:spcBef>
                <a:spcPct val="20000"/>
              </a:spcBef>
              <a:buChar char="»"/>
              <a:defRPr kumimoji="1" sz="2000">
                <a:solidFill>
                  <a:schemeClr val="tx1"/>
                </a:solidFill>
                <a:latin typeface="Arial" charset="0"/>
                <a:ea typeface="新細明體"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charset="-120"/>
              </a:defRPr>
            </a:lvl9pPr>
          </a:lstStyle>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1</a:t>
            </a:r>
            <a:r>
              <a:rPr lang="zh-TW" altLang="en-US" sz="1400" dirty="0" smtClean="0">
                <a:latin typeface="Times New Roman" pitchFamily="18" charset="0"/>
                <a:ea typeface="標楷體" pitchFamily="65" charset="-120"/>
                <a:cs typeface="Times New Roman" pitchFamily="18" charset="0"/>
              </a:rPr>
              <a:t>：</a:t>
            </a:r>
            <a:r>
              <a:rPr lang="zh-TW" altLang="en-US" sz="1400" dirty="0" smtClean="0">
                <a:solidFill>
                  <a:srgbClr val="D60093"/>
                </a:solidFill>
                <a:latin typeface="Times New Roman" pitchFamily="18" charset="0"/>
                <a:ea typeface="標楷體" pitchFamily="65" charset="-120"/>
                <a:cs typeface="Times New Roman" pitchFamily="18" charset="0"/>
              </a:rPr>
              <a:t>學制：</a:t>
            </a:r>
            <a:r>
              <a:rPr lang="en-US" altLang="zh-TW" sz="1400" dirty="0" smtClean="0">
                <a:solidFill>
                  <a:srgbClr val="D60093"/>
                </a:solidFill>
                <a:latin typeface="Times New Roman" pitchFamily="18" charset="0"/>
                <a:ea typeface="標楷體" pitchFamily="65" charset="-120"/>
                <a:cs typeface="Times New Roman" pitchFamily="18" charset="0"/>
              </a:rPr>
              <a:t>1—</a:t>
            </a:r>
            <a:r>
              <a:rPr lang="zh-TW" altLang="en-US" sz="1400" dirty="0" smtClean="0">
                <a:solidFill>
                  <a:srgbClr val="D60093"/>
                </a:solidFill>
                <a:latin typeface="Times New Roman" pitchFamily="18" charset="0"/>
                <a:ea typeface="標楷體" pitchFamily="65" charset="-120"/>
                <a:cs typeface="Times New Roman" pitchFamily="18" charset="0"/>
              </a:rPr>
              <a:t>高職、</a:t>
            </a:r>
            <a:r>
              <a:rPr lang="en-US" altLang="zh-TW" sz="1400" dirty="0" smtClean="0">
                <a:solidFill>
                  <a:srgbClr val="D60093"/>
                </a:solidFill>
                <a:latin typeface="Times New Roman" pitchFamily="18" charset="0"/>
                <a:ea typeface="標楷體" pitchFamily="65" charset="-120"/>
                <a:cs typeface="Times New Roman" pitchFamily="18" charset="0"/>
              </a:rPr>
              <a:t>2—</a:t>
            </a:r>
            <a:r>
              <a:rPr lang="zh-TW" altLang="en-US" sz="1400" dirty="0" smtClean="0">
                <a:solidFill>
                  <a:srgbClr val="D60093"/>
                </a:solidFill>
                <a:latin typeface="Times New Roman" pitchFamily="18" charset="0"/>
                <a:ea typeface="標楷體" pitchFamily="65" charset="-120"/>
                <a:cs typeface="Times New Roman" pitchFamily="18" charset="0"/>
              </a:rPr>
              <a:t>綜合高中、</a:t>
            </a:r>
            <a:r>
              <a:rPr lang="en-US" altLang="zh-TW" sz="1400" dirty="0" smtClean="0">
                <a:solidFill>
                  <a:srgbClr val="D60093"/>
                </a:solidFill>
                <a:latin typeface="Times New Roman" pitchFamily="18" charset="0"/>
                <a:ea typeface="標楷體" pitchFamily="65" charset="-120"/>
                <a:cs typeface="Times New Roman" pitchFamily="18" charset="0"/>
              </a:rPr>
              <a:t>3—</a:t>
            </a:r>
            <a:r>
              <a:rPr lang="zh-TW" altLang="en-US" sz="1400" dirty="0" smtClean="0">
                <a:solidFill>
                  <a:srgbClr val="D60093"/>
                </a:solidFill>
                <a:latin typeface="Times New Roman" pitchFamily="18" charset="0"/>
                <a:ea typeface="標楷體" pitchFamily="65" charset="-120"/>
                <a:cs typeface="Times New Roman" pitchFamily="18" charset="0"/>
              </a:rPr>
              <a:t>實用技能學程、</a:t>
            </a:r>
            <a:r>
              <a:rPr lang="en-US" altLang="zh-TW" sz="1400" dirty="0" smtClean="0">
                <a:solidFill>
                  <a:srgbClr val="D60093"/>
                </a:solidFill>
                <a:latin typeface="Times New Roman" pitchFamily="18" charset="0"/>
                <a:ea typeface="標楷體" pitchFamily="65" charset="-120"/>
                <a:cs typeface="Times New Roman" pitchFamily="18" charset="0"/>
              </a:rPr>
              <a:t>4—</a:t>
            </a:r>
            <a:r>
              <a:rPr lang="zh-TW" altLang="en-US" sz="1400" dirty="0" smtClean="0">
                <a:solidFill>
                  <a:srgbClr val="D60093"/>
                </a:solidFill>
                <a:latin typeface="Times New Roman" pitchFamily="18" charset="0"/>
                <a:ea typeface="標楷體" pitchFamily="65" charset="-120"/>
                <a:cs typeface="Times New Roman" pitchFamily="18" charset="0"/>
              </a:rPr>
              <a:t>建教班、</a:t>
            </a:r>
            <a:r>
              <a:rPr lang="en-US" altLang="zh-TW" sz="1400" dirty="0" smtClean="0">
                <a:solidFill>
                  <a:srgbClr val="D60093"/>
                </a:solidFill>
                <a:latin typeface="Times New Roman" pitchFamily="18" charset="0"/>
                <a:ea typeface="標楷體" pitchFamily="65" charset="-120"/>
                <a:cs typeface="Times New Roman" pitchFamily="18" charset="0"/>
              </a:rPr>
              <a:t>5—</a:t>
            </a:r>
            <a:r>
              <a:rPr lang="zh-TW" altLang="en-US" sz="1400" dirty="0" smtClean="0">
                <a:solidFill>
                  <a:srgbClr val="D60093"/>
                </a:solidFill>
                <a:latin typeface="Times New Roman" pitchFamily="18" charset="0"/>
                <a:ea typeface="標楷體" pitchFamily="65" charset="-120"/>
                <a:cs typeface="Times New Roman" pitchFamily="18" charset="0"/>
              </a:rPr>
              <a:t>日間部進修學校、</a:t>
            </a:r>
            <a:r>
              <a:rPr lang="en-US" altLang="zh-TW" sz="1400" dirty="0" smtClean="0">
                <a:solidFill>
                  <a:srgbClr val="D60093"/>
                </a:solidFill>
                <a:latin typeface="Times New Roman" pitchFamily="18" charset="0"/>
                <a:ea typeface="標楷體" pitchFamily="65" charset="-120"/>
                <a:cs typeface="Times New Roman" pitchFamily="18" charset="0"/>
              </a:rPr>
              <a:t>6—</a:t>
            </a:r>
            <a:r>
              <a:rPr lang="zh-TW" altLang="en-US" sz="1400" dirty="0" smtClean="0">
                <a:solidFill>
                  <a:srgbClr val="D60093"/>
                </a:solidFill>
                <a:latin typeface="Times New Roman" pitchFamily="18" charset="0"/>
                <a:ea typeface="標楷體" pitchFamily="65" charset="-120"/>
                <a:cs typeface="Times New Roman" pitchFamily="18" charset="0"/>
              </a:rPr>
              <a:t>進修部進修學校、</a:t>
            </a:r>
            <a:r>
              <a:rPr lang="en-US" altLang="zh-TW" sz="1400" dirty="0" smtClean="0">
                <a:solidFill>
                  <a:srgbClr val="D60093"/>
                </a:solidFill>
                <a:latin typeface="Times New Roman" pitchFamily="18" charset="0"/>
                <a:ea typeface="標楷體" pitchFamily="65" charset="-120"/>
                <a:cs typeface="Times New Roman" pitchFamily="18" charset="0"/>
              </a:rPr>
              <a:t>9—</a:t>
            </a:r>
            <a:r>
              <a:rPr lang="zh-TW" altLang="en-US" sz="1400" dirty="0" smtClean="0">
                <a:solidFill>
                  <a:srgbClr val="D60093"/>
                </a:solidFill>
                <a:latin typeface="Times New Roman" pitchFamily="18" charset="0"/>
                <a:ea typeface="標楷體" pitchFamily="65" charset="-120"/>
                <a:cs typeface="Times New Roman" pitchFamily="18" charset="0"/>
              </a:rPr>
              <a:t>其他。</a:t>
            </a:r>
            <a:endParaRPr lang="en-US" altLang="zh-TW" sz="1400" dirty="0" smtClean="0">
              <a:solidFill>
                <a:srgbClr val="D60093"/>
              </a:solidFill>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2</a:t>
            </a:r>
            <a:r>
              <a:rPr lang="zh-TW" altLang="en-US" sz="1400" dirty="0" smtClean="0">
                <a:latin typeface="Times New Roman" pitchFamily="18" charset="0"/>
                <a:ea typeface="標楷體" pitchFamily="65" charset="-120"/>
                <a:cs typeface="Times New Roman" pitchFamily="18" charset="0"/>
              </a:rPr>
              <a:t>：</a:t>
            </a:r>
            <a:r>
              <a:rPr lang="zh-TW" altLang="en-US" sz="1400" spc="-50" dirty="0" smtClean="0">
                <a:solidFill>
                  <a:srgbClr val="0000FF"/>
                </a:solidFill>
                <a:latin typeface="Times New Roman" pitchFamily="18" charset="0"/>
                <a:ea typeface="標楷體" pitchFamily="65" charset="-120"/>
                <a:cs typeface="Times New Roman" pitchFamily="18" charset="0"/>
              </a:rPr>
              <a:t>至多</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群</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個群名次表</a:t>
            </a:r>
            <a:r>
              <a:rPr lang="en-US" altLang="zh-TW" sz="1400" spc="-50" dirty="0" smtClean="0">
                <a:solidFill>
                  <a:srgbClr val="0000FF"/>
                </a:solidFill>
                <a:latin typeface="Times New Roman" pitchFamily="18" charset="0"/>
                <a:ea typeface="標楷體" pitchFamily="65" charset="-120"/>
                <a:cs typeface="Times New Roman" pitchFamily="18" charset="0"/>
              </a:rPr>
              <a:t>—15</a:t>
            </a:r>
            <a:r>
              <a:rPr lang="zh-TW" altLang="en-US" sz="1400" spc="-50" dirty="0" smtClean="0">
                <a:solidFill>
                  <a:srgbClr val="0000FF"/>
                </a:solidFill>
                <a:latin typeface="Times New Roman" pitchFamily="18" charset="0"/>
                <a:ea typeface="標楷體" pitchFamily="65" charset="-120"/>
                <a:cs typeface="Times New Roman" pitchFamily="18" charset="0"/>
              </a:rPr>
              <a:t>個</a:t>
            </a:r>
            <a:r>
              <a:rPr lang="en-US" altLang="zh-TW" sz="1400" spc="-50" dirty="0" smtClean="0">
                <a:solidFill>
                  <a:srgbClr val="0000FF"/>
                </a:solidFill>
                <a:latin typeface="Times New Roman" pitchFamily="18" charset="0"/>
                <a:ea typeface="標楷體" pitchFamily="65" charset="-120"/>
                <a:cs typeface="Times New Roman" pitchFamily="18" charset="0"/>
              </a:rPr>
              <a:t>Excel</a:t>
            </a:r>
            <a:r>
              <a:rPr lang="zh-TW" altLang="en-US" sz="1400" spc="-50" dirty="0" smtClean="0">
                <a:solidFill>
                  <a:srgbClr val="0000FF"/>
                </a:solidFill>
                <a:latin typeface="Times New Roman" pitchFamily="18" charset="0"/>
                <a:ea typeface="標楷體" pitchFamily="65" charset="-120"/>
                <a:cs typeface="Times New Roman" pitchFamily="18" charset="0"/>
              </a:rPr>
              <a:t>檔。</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個群別</a:t>
            </a:r>
            <a:r>
              <a:rPr lang="en-US" altLang="zh-TW" sz="1400" b="1" spc="-50" dirty="0" smtClean="0">
                <a:solidFill>
                  <a:srgbClr val="FF0000"/>
                </a:solidFill>
                <a:latin typeface="Times New Roman" pitchFamily="18" charset="0"/>
                <a:ea typeface="標楷體" pitchFamily="65" charset="-120"/>
                <a:cs typeface="Times New Roman" pitchFamily="18" charset="0"/>
              </a:rPr>
              <a:t>1</a:t>
            </a:r>
            <a:r>
              <a:rPr lang="zh-TW" altLang="zh-TW" sz="1400" b="1" spc="-50" dirty="0" smtClean="0">
                <a:solidFill>
                  <a:srgbClr val="FF0000"/>
                </a:solidFill>
                <a:latin typeface="Times New Roman" pitchFamily="18" charset="0"/>
                <a:ea typeface="標楷體" pitchFamily="65" charset="-120"/>
                <a:cs typeface="Times New Roman" pitchFamily="18" charset="0"/>
              </a:rPr>
              <a:t>個檔</a:t>
            </a:r>
            <a:r>
              <a:rPr lang="zh-TW" altLang="zh-TW" sz="1400" spc="-50" dirty="0" smtClean="0">
                <a:solidFill>
                  <a:srgbClr val="FF0000"/>
                </a:solidFill>
                <a:latin typeface="Times New Roman" pitchFamily="18" charset="0"/>
                <a:ea typeface="標楷體" pitchFamily="65" charset="-120"/>
                <a:cs typeface="Times New Roman" pitchFamily="18" charset="0"/>
              </a:rPr>
              <a:t>，以群別代碼</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參</a:t>
            </a:r>
            <a:r>
              <a:rPr lang="zh-TW" altLang="zh-TW" sz="1400" spc="-50" dirty="0" smtClean="0">
                <a:solidFill>
                  <a:srgbClr val="FF0000"/>
                </a:solidFill>
                <a:latin typeface="Times New Roman" pitchFamily="18" charset="0"/>
                <a:ea typeface="標楷體" pitchFamily="65" charset="-120"/>
                <a:cs typeface="Times New Roman" pitchFamily="18" charset="0"/>
              </a:rPr>
              <a:t>考</a:t>
            </a:r>
            <a:r>
              <a:rPr lang="zh-TW" altLang="en-US" sz="1400" spc="-50" dirty="0" smtClean="0">
                <a:solidFill>
                  <a:srgbClr val="FF0000"/>
                </a:solidFill>
                <a:latin typeface="Times New Roman" pitchFamily="18" charset="0"/>
                <a:ea typeface="標楷體" pitchFamily="65" charset="-120"/>
                <a:cs typeface="Times New Roman" pitchFamily="18" charset="0"/>
              </a:rPr>
              <a:t>簡章附錄三「報名考生科</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組</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en-US" sz="1400" spc="-50" dirty="0" smtClean="0">
                <a:solidFill>
                  <a:srgbClr val="FF0000"/>
                </a:solidFill>
                <a:latin typeface="Times New Roman" pitchFamily="18" charset="0"/>
                <a:ea typeface="標楷體" pitchFamily="65" charset="-120"/>
                <a:cs typeface="Times New Roman" pitchFamily="18" charset="0"/>
              </a:rPr>
              <a:t>、學程代碼與報名群別</a:t>
            </a:r>
            <a:r>
              <a:rPr lang="zh-TW" altLang="en-US" sz="1400" spc="-50" dirty="0" smtClean="0">
                <a:solidFill>
                  <a:srgbClr val="FF0000"/>
                </a:solidFill>
                <a:latin typeface="Times New Roman" pitchFamily="18" charset="0"/>
                <a:ea typeface="標楷體" pitchFamily="65" charset="-120"/>
                <a:cs typeface="Times New Roman" pitchFamily="18" charset="0"/>
              </a:rPr>
              <a:t>表」</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zh-TW" sz="1400" spc="-50" dirty="0" smtClean="0">
                <a:solidFill>
                  <a:srgbClr val="FF0000"/>
                </a:solidFill>
                <a:latin typeface="Times New Roman" pitchFamily="18" charset="0"/>
                <a:ea typeface="標楷體" pitchFamily="65" charset="-120"/>
                <a:cs typeface="Times New Roman" pitchFamily="18" charset="0"/>
              </a:rPr>
              <a:t>為檔名，例</a:t>
            </a:r>
            <a:r>
              <a:rPr lang="en-US" altLang="zh-TW" sz="1400" spc="-50" dirty="0" smtClean="0">
                <a:solidFill>
                  <a:srgbClr val="FF0000"/>
                </a:solidFill>
                <a:latin typeface="Times New Roman" pitchFamily="18" charset="0"/>
                <a:ea typeface="標楷體" pitchFamily="65" charset="-120"/>
                <a:cs typeface="Times New Roman" pitchFamily="18" charset="0"/>
              </a:rPr>
              <a:t>01.xls</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02.xls</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a:t>
            </a:r>
            <a:r>
              <a:rPr lang="zh-TW" altLang="zh-TW" sz="1400" spc="-50" dirty="0" smtClean="0">
                <a:solidFill>
                  <a:srgbClr val="FF0000"/>
                </a:solidFill>
                <a:latin typeface="Times New Roman" pitchFamily="18" charset="0"/>
                <a:ea typeface="標楷體" pitchFamily="65" charset="-120"/>
                <a:cs typeface="Times New Roman" pitchFamily="18" charset="0"/>
              </a:rPr>
              <a:t>、</a:t>
            </a:r>
            <a:r>
              <a:rPr lang="en-US" altLang="zh-TW" sz="1400" spc="-50" dirty="0" smtClean="0">
                <a:solidFill>
                  <a:srgbClr val="FF0000"/>
                </a:solidFill>
                <a:latin typeface="Times New Roman" pitchFamily="18" charset="0"/>
                <a:ea typeface="標楷體" pitchFamily="65" charset="-120"/>
                <a:cs typeface="Times New Roman" pitchFamily="18" charset="0"/>
              </a:rPr>
              <a:t>15.xls</a:t>
            </a:r>
            <a:r>
              <a:rPr lang="zh-TW" altLang="zh-TW" sz="1400" spc="-50" dirty="0" smtClean="0">
                <a:solidFill>
                  <a:srgbClr val="FF0000"/>
                </a:solidFill>
                <a:latin typeface="Times New Roman" pitchFamily="18" charset="0"/>
                <a:ea typeface="標楷體" pitchFamily="65" charset="-120"/>
                <a:cs typeface="Times New Roman" pitchFamily="18" charset="0"/>
              </a:rPr>
              <a:t>，最多</a:t>
            </a:r>
            <a:r>
              <a:rPr lang="en-US" altLang="zh-TW" sz="1400" spc="-50" dirty="0" smtClean="0">
                <a:solidFill>
                  <a:srgbClr val="FF0000"/>
                </a:solidFill>
                <a:latin typeface="Times New Roman" pitchFamily="18" charset="0"/>
                <a:ea typeface="標楷體" pitchFamily="65" charset="-120"/>
                <a:cs typeface="Times New Roman" pitchFamily="18" charset="0"/>
              </a:rPr>
              <a:t>15</a:t>
            </a:r>
            <a:r>
              <a:rPr lang="zh-TW" altLang="zh-TW" sz="1400" spc="-50" dirty="0" smtClean="0">
                <a:solidFill>
                  <a:srgbClr val="FF0000"/>
                </a:solidFill>
                <a:latin typeface="Times New Roman" pitchFamily="18" charset="0"/>
                <a:ea typeface="標楷體" pitchFamily="65" charset="-120"/>
                <a:cs typeface="Times New Roman" pitchFamily="18" charset="0"/>
              </a:rPr>
              <a:t>個群別，並分</a:t>
            </a:r>
            <a:r>
              <a:rPr lang="en-US" altLang="zh-TW" sz="1400" spc="-50" dirty="0" smtClean="0">
                <a:solidFill>
                  <a:srgbClr val="FF0000"/>
                </a:solidFill>
                <a:latin typeface="Times New Roman" pitchFamily="18" charset="0"/>
                <a:ea typeface="標楷體" pitchFamily="65" charset="-120"/>
                <a:cs typeface="Times New Roman" pitchFamily="18" charset="0"/>
              </a:rPr>
              <a:t>15</a:t>
            </a:r>
            <a:r>
              <a:rPr lang="zh-TW" altLang="zh-TW" sz="1400" spc="-50" dirty="0" smtClean="0">
                <a:solidFill>
                  <a:srgbClr val="FF0000"/>
                </a:solidFill>
                <a:latin typeface="Times New Roman" pitchFamily="18" charset="0"/>
                <a:ea typeface="標楷體" pitchFamily="65" charset="-120"/>
                <a:cs typeface="Times New Roman" pitchFamily="18" charset="0"/>
              </a:rPr>
              <a:t>次上傳</a:t>
            </a:r>
            <a:r>
              <a:rPr lang="zh-TW" altLang="en-US" sz="1400" spc="-50" dirty="0" smtClean="0">
                <a:solidFill>
                  <a:srgbClr val="FF0000"/>
                </a:solidFill>
                <a:latin typeface="Times New Roman" pitchFamily="18" charset="0"/>
                <a:ea typeface="標楷體" pitchFamily="65" charset="-120"/>
                <a:cs typeface="Times New Roman" pitchFamily="18" charset="0"/>
              </a:rPr>
              <a:t>。</a:t>
            </a:r>
            <a:endParaRPr lang="en-US" altLang="zh-TW" sz="1400" spc="-50" dirty="0" smtClean="0">
              <a:solidFill>
                <a:srgbClr val="FF0000"/>
              </a:solidFill>
              <a:latin typeface="Times New Roman" pitchFamily="18" charset="0"/>
              <a:ea typeface="標楷體" pitchFamily="65" charset="-120"/>
              <a:cs typeface="Times New Roman" pitchFamily="18" charset="0"/>
            </a:endParaRPr>
          </a:p>
          <a:p>
            <a:pPr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3</a:t>
            </a:r>
            <a:r>
              <a:rPr lang="zh-TW" altLang="en-US" sz="1400" dirty="0" smtClean="0">
                <a:latin typeface="Times New Roman" pitchFamily="18" charset="0"/>
                <a:ea typeface="標楷體" pitchFamily="65" charset="-120"/>
                <a:cs typeface="Times New Roman" pitchFamily="18" charset="0"/>
              </a:rPr>
              <a:t>：科</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組</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、學程名稱請參考簡章附錄三之「報名考生科</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組</a:t>
            </a:r>
            <a:r>
              <a:rPr lang="en-US" altLang="zh-TW" sz="1400" dirty="0" smtClean="0">
                <a:latin typeface="Times New Roman" pitchFamily="18" charset="0"/>
                <a:ea typeface="標楷體" pitchFamily="65" charset="-120"/>
                <a:cs typeface="Times New Roman" pitchFamily="18" charset="0"/>
              </a:rPr>
              <a:t>)</a:t>
            </a:r>
            <a:r>
              <a:rPr lang="zh-TW" altLang="en-US" sz="1400" dirty="0" smtClean="0">
                <a:latin typeface="Times New Roman" pitchFamily="18" charset="0"/>
                <a:ea typeface="標楷體" pitchFamily="65" charset="-120"/>
                <a:cs typeface="Times New Roman" pitchFamily="18" charset="0"/>
              </a:rPr>
              <a:t>、學程代碼與報名群別表」。</a:t>
            </a:r>
            <a:endParaRPr lang="en-US" altLang="zh-TW" sz="1400" dirty="0" smtClean="0">
              <a:latin typeface="Times New Roman" pitchFamily="18" charset="0"/>
              <a:ea typeface="標楷體" pitchFamily="65" charset="-120"/>
              <a:cs typeface="Times New Roman" pitchFamily="18" charset="0"/>
            </a:endParaRPr>
          </a:p>
          <a:p>
            <a:pPr marL="520700" indent="-520700" eaLnBrk="1" hangingPunct="1">
              <a:spcBef>
                <a:spcPct val="0"/>
              </a:spcBef>
              <a:buFontTx/>
              <a:buNone/>
              <a:defRPr/>
            </a:pPr>
            <a:r>
              <a:rPr lang="zh-TW" altLang="en-US" sz="1400" dirty="0" smtClean="0">
                <a:latin typeface="Times New Roman" pitchFamily="18" charset="0"/>
                <a:ea typeface="標楷體" pitchFamily="65" charset="-120"/>
                <a:cs typeface="Times New Roman" pitchFamily="18" charset="0"/>
              </a:rPr>
              <a:t>註</a:t>
            </a:r>
            <a:r>
              <a:rPr lang="en-US" altLang="zh-TW" sz="1400" dirty="0" smtClean="0">
                <a:latin typeface="Times New Roman" pitchFamily="18" charset="0"/>
                <a:ea typeface="標楷體" pitchFamily="65" charset="-120"/>
                <a:cs typeface="Times New Roman" pitchFamily="18" charset="0"/>
              </a:rPr>
              <a:t>4</a:t>
            </a:r>
            <a:r>
              <a:rPr lang="zh-TW" altLang="en-US" sz="1400" dirty="0" smtClean="0">
                <a:latin typeface="Times New Roman" pitchFamily="18" charset="0"/>
                <a:ea typeface="標楷體" pitchFamily="65" charset="-120"/>
                <a:cs typeface="Times New Roman" pitchFamily="18" charset="0"/>
              </a:rPr>
              <a:t>：</a:t>
            </a:r>
            <a:r>
              <a:rPr lang="zh-TW" altLang="en-US" sz="1400" dirty="0" smtClean="0">
                <a:solidFill>
                  <a:srgbClr val="0000FF"/>
                </a:solidFill>
                <a:latin typeface="Times New Roman" pitchFamily="18" charset="0"/>
                <a:ea typeface="標楷體" pitchFamily="65" charset="-120"/>
                <a:cs typeface="Times New Roman" pitchFamily="18" charset="0"/>
              </a:rPr>
              <a:t>同一高職學校若有不同被推薦考生之第</a:t>
            </a:r>
            <a:r>
              <a:rPr lang="en-US" altLang="zh-TW" sz="1400" dirty="0" smtClean="0">
                <a:solidFill>
                  <a:srgbClr val="0000FF"/>
                </a:solidFill>
                <a:latin typeface="Times New Roman" pitchFamily="18" charset="0"/>
                <a:ea typeface="標楷體" pitchFamily="65" charset="-120"/>
                <a:cs typeface="Times New Roman" pitchFamily="18" charset="0"/>
              </a:rPr>
              <a:t>1</a:t>
            </a:r>
            <a:r>
              <a:rPr lang="zh-TW" altLang="en-US" sz="1400" dirty="0" smtClean="0">
                <a:solidFill>
                  <a:srgbClr val="0000FF"/>
                </a:solidFill>
                <a:latin typeface="Times New Roman" pitchFamily="18" charset="0"/>
                <a:ea typeface="標楷體" pitchFamily="65" charset="-120"/>
                <a:cs typeface="Times New Roman" pitchFamily="18" charset="0"/>
              </a:rPr>
              <a:t>比序至第</a:t>
            </a:r>
            <a:r>
              <a:rPr lang="en-US" altLang="zh-TW" sz="1400" dirty="0" smtClean="0">
                <a:solidFill>
                  <a:srgbClr val="0000FF"/>
                </a:solidFill>
                <a:latin typeface="Times New Roman" pitchFamily="18" charset="0"/>
                <a:ea typeface="標楷體" pitchFamily="65" charset="-120"/>
                <a:cs typeface="Times New Roman" pitchFamily="18" charset="0"/>
              </a:rPr>
              <a:t>5</a:t>
            </a:r>
            <a:r>
              <a:rPr lang="zh-TW" altLang="en-US" sz="1400" dirty="0" smtClean="0">
                <a:solidFill>
                  <a:srgbClr val="0000FF"/>
                </a:solidFill>
                <a:latin typeface="Times New Roman" pitchFamily="18" charset="0"/>
                <a:ea typeface="標楷體" pitchFamily="65" charset="-120"/>
                <a:cs typeface="Times New Roman" pitchFamily="18" charset="0"/>
              </a:rPr>
              <a:t>比序群名次完全相同，則須準備該等考生的全部成績資料，以供查驗。</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943" name="標題 26"/>
          <p:cNvSpPr>
            <a:spLocks noGrp="1"/>
          </p:cNvSpPr>
          <p:nvPr>
            <p:ph type="title"/>
          </p:nvPr>
        </p:nvSpPr>
        <p:spPr>
          <a:xfrm>
            <a:off x="179388" y="188640"/>
            <a:ext cx="7921625" cy="633412"/>
          </a:xfrm>
        </p:spPr>
        <p:txBody>
          <a:bodyPr/>
          <a:lstStyle/>
          <a:p>
            <a:r>
              <a:rPr lang="zh-TW" altLang="en-US" sz="3600" b="1" dirty="0" smtClean="0">
                <a:solidFill>
                  <a:schemeClr val="tx1"/>
                </a:solidFill>
                <a:latin typeface="標楷體" panose="03000509000000000000" pitchFamily="65" charset="-120"/>
                <a:ea typeface="標楷體" panose="03000509000000000000" pitchFamily="65" charset="-120"/>
              </a:rPr>
              <a:t>上傳檔案欄位說明</a:t>
            </a:r>
          </a:p>
        </p:txBody>
      </p:sp>
      <p:graphicFrame>
        <p:nvGraphicFramePr>
          <p:cNvPr id="6" name="內容版面配置區 5"/>
          <p:cNvGraphicFramePr>
            <a:graphicFrameLocks noGrp="1"/>
          </p:cNvGraphicFramePr>
          <p:nvPr>
            <p:ph idx="1"/>
            <p:extLst>
              <p:ext uri="{D42A27DB-BD31-4B8C-83A1-F6EECF244321}">
                <p14:modId xmlns:p14="http://schemas.microsoft.com/office/powerpoint/2010/main" val="374531889"/>
              </p:ext>
            </p:extLst>
          </p:nvPr>
        </p:nvGraphicFramePr>
        <p:xfrm>
          <a:off x="179388" y="1443038"/>
          <a:ext cx="8713787" cy="4872496"/>
        </p:xfrm>
        <a:graphic>
          <a:graphicData uri="http://schemas.openxmlformats.org/drawingml/2006/table">
            <a:tbl>
              <a:tblPr firstRow="1" firstCol="1" bandRow="1" bandCol="1">
                <a:tableStyleId>{5C22544A-7EE6-4342-B048-85BDC9FD1C3A}</a:tableStyleId>
              </a:tblPr>
              <a:tblGrid>
                <a:gridCol w="576118">
                  <a:extLst>
                    <a:ext uri="{9D8B030D-6E8A-4147-A177-3AD203B41FA5}">
                      <a16:colId xmlns:a16="http://schemas.microsoft.com/office/drawing/2014/main" val="20000"/>
                    </a:ext>
                  </a:extLst>
                </a:gridCol>
                <a:gridCol w="3096635">
                  <a:extLst>
                    <a:ext uri="{9D8B030D-6E8A-4147-A177-3AD203B41FA5}">
                      <a16:colId xmlns:a16="http://schemas.microsoft.com/office/drawing/2014/main" val="20001"/>
                    </a:ext>
                  </a:extLst>
                </a:gridCol>
                <a:gridCol w="1151907">
                  <a:extLst>
                    <a:ext uri="{9D8B030D-6E8A-4147-A177-3AD203B41FA5}">
                      <a16:colId xmlns:a16="http://schemas.microsoft.com/office/drawing/2014/main" val="20002"/>
                    </a:ext>
                  </a:extLst>
                </a:gridCol>
                <a:gridCol w="1080121">
                  <a:extLst>
                    <a:ext uri="{9D8B030D-6E8A-4147-A177-3AD203B41FA5}">
                      <a16:colId xmlns:a16="http://schemas.microsoft.com/office/drawing/2014/main" val="20003"/>
                    </a:ext>
                  </a:extLst>
                </a:gridCol>
                <a:gridCol w="2809006">
                  <a:extLst>
                    <a:ext uri="{9D8B030D-6E8A-4147-A177-3AD203B41FA5}">
                      <a16:colId xmlns:a16="http://schemas.microsoft.com/office/drawing/2014/main" val="20004"/>
                    </a:ext>
                  </a:extLst>
                </a:gridCol>
              </a:tblGrid>
              <a:tr h="315667">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欄位名稱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800" b="1" kern="100" dirty="0">
                          <a:solidFill>
                            <a:srgbClr val="FFFF00"/>
                          </a:solidFill>
                          <a:effectLst/>
                          <a:latin typeface="Times New Roman" panose="02020603050405020304" pitchFamily="18" charset="0"/>
                          <a:ea typeface="標楷體" panose="03000509000000000000" pitchFamily="65" charset="-120"/>
                          <a:cs typeface="Times New Roman" panose="02020603050405020304" pitchFamily="18" charset="0"/>
                        </a:rPr>
                        <a:t>資料型態</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長度</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備註</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extLst>
                  <a:ext uri="{0D108BD9-81ED-4DB2-BD59-A6C34878D82A}">
                    <a16:rowId xmlns:a16="http://schemas.microsoft.com/office/drawing/2014/main" val="10000"/>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序號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25878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學號</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碼</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2"/>
                  </a:ext>
                </a:extLst>
              </a:tr>
              <a:tr h="408461">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學生姓名</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需造字者填造字</a:t>
                      </a:r>
                      <a:r>
                        <a:rPr 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申請表</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，連同報名資料寄至本會。</a:t>
                      </a: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r h="498699">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固定</a:t>
                      </a:r>
                      <a:r>
                        <a:rPr lang="en-US"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2</a:t>
                      </a:r>
                      <a:r>
                        <a:rPr lang="zh-TW" sz="1800" b="1"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l">
                        <a:spcAft>
                          <a:spcPts val="0"/>
                        </a:spcAft>
                      </a:pP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請</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考</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簡章附錄三「</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畢</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業科</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、學程代碼</a:t>
                      </a:r>
                      <a:r>
                        <a:rPr lang="zh-TW" altLang="en-US"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與報名群別表」</a:t>
                      </a:r>
                      <a:endParaRPr lang="zh-TW" alt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4"/>
                  </a:ext>
                </a:extLst>
              </a:tr>
              <a:tr h="816923">
                <a:tc>
                  <a:txBody>
                    <a:bodyPr/>
                    <a:lstStyle/>
                    <a:p>
                      <a:pPr algn="ctr">
                        <a:spcAft>
                          <a:spcPts val="0"/>
                        </a:spcAft>
                      </a:pPr>
                      <a:r>
                        <a:rPr lang="en-US"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學制代碼</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l">
                        <a:spcAft>
                          <a:spcPts val="0"/>
                        </a:spcAft>
                      </a:pP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高職（含高中附設職業類科）、</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綜合高中、</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實用技能學程、</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建教班、</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日間部進修學校、</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進修</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部進修學校、</a:t>
                      </a:r>
                      <a:r>
                        <a:rPr lang="en-US"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zh-TW" sz="1400" b="1" dirty="0" smtClean="0">
                          <a:solidFill>
                            <a:srgbClr val="D60093"/>
                          </a:solidFill>
                          <a:latin typeface="Times New Roman" panose="02020603050405020304" pitchFamily="18" charset="0"/>
                          <a:ea typeface="標楷體" panose="03000509000000000000" pitchFamily="65" charset="-120"/>
                          <a:cs typeface="Times New Roman" panose="02020603050405020304" pitchFamily="18" charset="0"/>
                        </a:rPr>
                        <a:t>其他</a:t>
                      </a:r>
                      <a:endParaRPr lang="zh-TW" sz="1400" kern="100" dirty="0">
                        <a:solidFill>
                          <a:srgbClr val="D60093"/>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433338">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endParaRPr lang="zh-TW" altLang="zh-TW" sz="14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6"/>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班級名稱</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FF0000"/>
                          </a:solidFill>
                          <a:effectLst/>
                          <a:latin typeface="Times New Roman" panose="02020603050405020304" pitchFamily="18" charset="0"/>
                          <a:ea typeface="標楷體" panose="03000509000000000000" pitchFamily="65" charset="-120"/>
                          <a:cs typeface="Times New Roman" panose="02020603050405020304" pitchFamily="18" charset="0"/>
                        </a:rPr>
                        <a:t>文字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最多</a:t>
                      </a:r>
                      <a:r>
                        <a:rPr 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字</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學業平均成績科</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、學程名次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08"/>
                  </a:ext>
                </a:extLst>
              </a:tr>
              <a:tr h="258789">
                <a:tc>
                  <a:txBody>
                    <a:bodyPr/>
                    <a:lstStyle/>
                    <a:p>
                      <a:pPr algn="ctr">
                        <a:spcAft>
                          <a:spcPts val="0"/>
                        </a:spcAft>
                      </a:pP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9</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學業平均成績群名次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9"/>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0</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專業及實習科目平均成績群名次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0"/>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英文平均成績群名次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1"/>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zh-TW" sz="1600" kern="1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國文平均成績群名次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zh-TW" sz="16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extLst>
                  <a:ext uri="{0D108BD9-81ED-4DB2-BD59-A6C34878D82A}">
                    <a16:rowId xmlns:a16="http://schemas.microsoft.com/office/drawing/2014/main" val="10012"/>
                  </a:ext>
                </a:extLst>
              </a:tr>
              <a:tr h="258789">
                <a:tc>
                  <a:txBody>
                    <a:bodyPr/>
                    <a:lstStyle/>
                    <a:p>
                      <a:pPr algn="ctr">
                        <a:spcAft>
                          <a:spcPts val="0"/>
                        </a:spcAft>
                      </a:pPr>
                      <a:r>
                        <a:rPr lang="en-US"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1</a:t>
                      </a:r>
                      <a:r>
                        <a:rPr lang="en-US" altLang="zh-TW" sz="1600"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rgbClr val="006666"/>
                    </a:solidFill>
                  </a:tcPr>
                </a:tc>
                <a:tc>
                  <a:txBody>
                    <a:bodyPr/>
                    <a:lstStyle/>
                    <a:p>
                      <a:pPr algn="ctr">
                        <a:spcAft>
                          <a:spcPts val="0"/>
                        </a:spcAft>
                      </a:pPr>
                      <a:r>
                        <a:rPr lang="zh-TW" sz="1600" kern="1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數學平均成績群名次</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zh-TW" sz="1600" kern="100" dirty="0">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rPr>
                        <a:t>數字</a:t>
                      </a: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r>
                        <a:rPr lang="en-US"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a:spcAft>
                          <a:spcPts val="0"/>
                        </a:spcAft>
                      </a:pPr>
                      <a:endParaRPr lang="zh-TW" sz="140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6" marR="68586"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3"/>
                  </a:ext>
                </a:extLst>
              </a:tr>
            </a:tbl>
          </a:graphicData>
        </a:graphic>
      </p:graphicFrame>
      <p:sp>
        <p:nvSpPr>
          <p:cNvPr id="78942"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016647B3-BEA2-40F3-B0FD-B712057A985A}" type="slidenum">
              <a:rPr lang="zh-TW" altLang="en-US" sz="1400" smtClean="0"/>
              <a:pPr>
                <a:spcBef>
                  <a:spcPct val="0"/>
                </a:spcBef>
                <a:buFontTx/>
                <a:buNone/>
              </a:pPr>
              <a:t>32</a:t>
            </a:fld>
            <a:endParaRPr lang="en-US" altLang="zh-TW" sz="1400" smtClean="0"/>
          </a:p>
        </p:txBody>
      </p:sp>
      <p:sp>
        <p:nvSpPr>
          <p:cNvPr id="78944" name="文字方塊 6"/>
          <p:cNvSpPr txBox="1">
            <a:spLocks noChangeArrowheads="1"/>
          </p:cNvSpPr>
          <p:nvPr/>
        </p:nvSpPr>
        <p:spPr bwMode="auto">
          <a:xfrm>
            <a:off x="179388" y="981075"/>
            <a:ext cx="8137525" cy="461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285750" indent="-28575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 typeface="Wingdings" panose="05000000000000000000" pitchFamily="2" charset="2"/>
              <a:buChar char="u"/>
            </a:pPr>
            <a:r>
              <a:rPr lang="zh-TW" altLang="en-US" sz="2400" dirty="0">
                <a:latin typeface="標楷體" panose="03000509000000000000" pitchFamily="65" charset="-120"/>
                <a:ea typeface="標楷體" panose="03000509000000000000" pitchFamily="65" charset="-120"/>
              </a:rPr>
              <a:t>上傳檔案失敗，請先</a:t>
            </a:r>
            <a:r>
              <a:rPr lang="zh-TW" altLang="en-US" sz="2400" b="1" dirty="0">
                <a:solidFill>
                  <a:srgbClr val="0000FF"/>
                </a:solidFill>
                <a:latin typeface="標楷體" panose="03000509000000000000" pitchFamily="65" charset="-120"/>
                <a:ea typeface="標楷體" panose="03000509000000000000" pitchFamily="65" charset="-120"/>
              </a:rPr>
              <a:t>檢視各欄位之</a:t>
            </a:r>
            <a:r>
              <a:rPr lang="zh-TW" altLang="en-US" sz="2400" b="1" dirty="0">
                <a:solidFill>
                  <a:srgbClr val="C00000"/>
                </a:solidFill>
                <a:latin typeface="標楷體" panose="03000509000000000000" pitchFamily="65" charset="-120"/>
                <a:ea typeface="標楷體" panose="03000509000000000000" pitchFamily="65" charset="-120"/>
              </a:rPr>
              <a:t>「資料型態」</a:t>
            </a:r>
            <a:r>
              <a:rPr lang="zh-TW" altLang="en-US" sz="2400" b="1" dirty="0">
                <a:solidFill>
                  <a:srgbClr val="0000FF"/>
                </a:solidFill>
                <a:latin typeface="標楷體" panose="03000509000000000000" pitchFamily="65" charset="-120"/>
                <a:ea typeface="標楷體" panose="03000509000000000000" pitchFamily="65" charset="-120"/>
              </a:rPr>
              <a:t>是否正確</a:t>
            </a:r>
            <a:r>
              <a:rPr lang="zh-TW" altLang="en-US" sz="2400" dirty="0">
                <a:solidFill>
                  <a:srgbClr val="7030A0"/>
                </a:solidFill>
                <a:latin typeface="標楷體" panose="03000509000000000000" pitchFamily="65" charset="-120"/>
                <a:ea typeface="標楷體" panose="03000509000000000000" pitchFamily="65" charset="-120"/>
              </a:rPr>
              <a:t>。</a:t>
            </a: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3600" b="1" dirty="0">
                <a:solidFill>
                  <a:schemeClr val="tx1"/>
                </a:solidFill>
                <a:latin typeface="標楷體" panose="03000509000000000000" pitchFamily="65" charset="-120"/>
                <a:ea typeface="標楷體" panose="03000509000000000000" pitchFamily="65" charset="-120"/>
              </a:rPr>
              <a:t>上傳檔案失敗</a:t>
            </a:r>
            <a:r>
              <a:rPr lang="zh-TW" altLang="en-US" sz="3600" b="1" dirty="0" smtClean="0">
                <a:solidFill>
                  <a:schemeClr val="tx1"/>
                </a:solidFill>
                <a:latin typeface="標楷體" panose="03000509000000000000" pitchFamily="65" charset="-120"/>
                <a:ea typeface="標楷體" panose="03000509000000000000" pitchFamily="65" charset="-120"/>
              </a:rPr>
              <a:t>範例說明</a:t>
            </a:r>
            <a:endParaRPr lang="zh-TW" altLang="en-US" sz="3600" b="1" dirty="0">
              <a:solidFill>
                <a:schemeClr val="tx1"/>
              </a:solidFill>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33</a:t>
            </a:fld>
            <a:endParaRPr lang="en-US" altLang="zh-TW"/>
          </a:p>
        </p:txBody>
      </p:sp>
      <p:pic>
        <p:nvPicPr>
          <p:cNvPr id="5" name="圖片 4"/>
          <p:cNvPicPr>
            <a:picLocks noChangeAspect="1"/>
          </p:cNvPicPr>
          <p:nvPr/>
        </p:nvPicPr>
        <p:blipFill rotWithShape="1">
          <a:blip r:embed="rId2"/>
          <a:srcRect r="833"/>
          <a:stretch/>
        </p:blipFill>
        <p:spPr>
          <a:xfrm>
            <a:off x="251520" y="2276872"/>
            <a:ext cx="8568952" cy="3960440"/>
          </a:xfrm>
          <a:prstGeom prst="rect">
            <a:avLst/>
          </a:prstGeom>
        </p:spPr>
      </p:pic>
      <p:sp>
        <p:nvSpPr>
          <p:cNvPr id="8" name="圓角矩形圖說文字 7"/>
          <p:cNvSpPr/>
          <p:nvPr/>
        </p:nvSpPr>
        <p:spPr bwMode="auto">
          <a:xfrm>
            <a:off x="4283968" y="1124743"/>
            <a:ext cx="2592288" cy="888783"/>
          </a:xfrm>
          <a:prstGeom prst="wedgeRoundRectCallout">
            <a:avLst>
              <a:gd name="adj1" fmla="val 15227"/>
              <a:gd name="adj2" fmla="val 77360"/>
              <a:gd name="adj3" fmla="val 16667"/>
            </a:avLst>
          </a:prstGeom>
          <a:solidFill>
            <a:srgbClr val="F8A6E3"/>
          </a:solidFill>
          <a:ln>
            <a:noFill/>
          </a:ln>
          <a:scene3d>
            <a:camera prst="orthographicFront"/>
            <a:lightRig rig="threePt" dir="t"/>
          </a:scene3d>
          <a:sp3d>
            <a:bevelT/>
          </a:sp3d>
          <a:extLst/>
        </p:spPr>
        <p:txBody>
          <a:bodyPr rtlCol="0" anchor="ctr"/>
          <a:lstStyle/>
          <a:p>
            <a:pPr algn="ctr"/>
            <a:r>
              <a:rPr lang="zh-TW" altLang="en-US" sz="2400" b="1" dirty="0" smtClean="0">
                <a:latin typeface="標楷體" panose="03000509000000000000" pitchFamily="65" charset="-120"/>
                <a:ea typeface="標楷體" panose="03000509000000000000" pitchFamily="65" charset="-120"/>
              </a:rPr>
              <a:t>科</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組</a:t>
            </a:r>
            <a:r>
              <a:rPr lang="en-US" altLang="zh-TW" sz="2400" b="1" dirty="0" smtClean="0">
                <a:latin typeface="標楷體" panose="03000509000000000000" pitchFamily="65" charset="-120"/>
                <a:ea typeface="標楷體" panose="03000509000000000000" pitchFamily="65" charset="-120"/>
              </a:rPr>
              <a:t>)</a:t>
            </a:r>
            <a:r>
              <a:rPr lang="zh-TW" altLang="en-US" sz="2400" b="1" dirty="0" smtClean="0">
                <a:latin typeface="標楷體" panose="03000509000000000000" pitchFamily="65" charset="-120"/>
                <a:ea typeface="標楷體" panose="03000509000000000000" pitchFamily="65" charset="-120"/>
              </a:rPr>
              <a:t>、學程</a:t>
            </a:r>
            <a:r>
              <a:rPr lang="zh-TW" altLang="en-US" dirty="0" smtClean="0">
                <a:latin typeface="標楷體" panose="03000509000000000000" pitchFamily="65" charset="-120"/>
                <a:ea typeface="標楷體" panose="03000509000000000000" pitchFamily="65" charset="-120"/>
              </a:rPr>
              <a:t>名次</a:t>
            </a:r>
            <a:endParaRPr lang="en-US" altLang="zh-TW" dirty="0" smtClean="0">
              <a:latin typeface="標楷體" panose="03000509000000000000" pitchFamily="65" charset="-120"/>
              <a:ea typeface="標楷體" panose="03000509000000000000" pitchFamily="65" charset="-120"/>
            </a:endParaRPr>
          </a:p>
          <a:p>
            <a:pPr algn="ctr"/>
            <a:r>
              <a:rPr lang="zh-TW" altLang="en-US" b="1" dirty="0" smtClean="0">
                <a:latin typeface="標楷體" panose="03000509000000000000" pitchFamily="65" charset="-120"/>
                <a:ea typeface="標楷體" panose="03000509000000000000" pitchFamily="65" charset="-120"/>
              </a:rPr>
              <a:t>汽車</a:t>
            </a:r>
            <a:r>
              <a:rPr lang="zh-TW" altLang="en-US" sz="2200" b="1" dirty="0" smtClean="0">
                <a:latin typeface="標楷體" panose="03000509000000000000" pitchFamily="65" charset="-120"/>
                <a:ea typeface="標楷體" panose="03000509000000000000" pitchFamily="65" charset="-120"/>
              </a:rPr>
              <a:t>科</a:t>
            </a:r>
            <a:r>
              <a:rPr lang="zh-TW" altLang="en-US" dirty="0" smtClean="0">
                <a:latin typeface="標楷體" panose="03000509000000000000" pitchFamily="65" charset="-120"/>
                <a:ea typeface="標楷體" panose="03000509000000000000" pitchFamily="65" charset="-120"/>
              </a:rPr>
              <a:t>應</a:t>
            </a:r>
            <a:r>
              <a:rPr lang="zh-TW" altLang="en-US" b="1" dirty="0" smtClean="0">
                <a:latin typeface="標楷體" panose="03000509000000000000" pitchFamily="65" charset="-120"/>
                <a:ea typeface="標楷體" panose="03000509000000000000" pitchFamily="65" charset="-120"/>
              </a:rPr>
              <a:t>合併排名</a:t>
            </a:r>
            <a:endParaRPr lang="zh-TW" altLang="en-US" b="1" dirty="0">
              <a:latin typeface="標楷體" panose="03000509000000000000" pitchFamily="65" charset="-120"/>
              <a:ea typeface="標楷體" panose="03000509000000000000" pitchFamily="65" charset="-120"/>
            </a:endParaRPr>
          </a:p>
        </p:txBody>
      </p:sp>
      <p:sp>
        <p:nvSpPr>
          <p:cNvPr id="9" name="矩形 8"/>
          <p:cNvSpPr/>
          <p:nvPr/>
        </p:nvSpPr>
        <p:spPr bwMode="auto">
          <a:xfrm>
            <a:off x="3907190" y="2276872"/>
            <a:ext cx="675504"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1" name="圓角矩形圖說文字 10"/>
          <p:cNvSpPr/>
          <p:nvPr/>
        </p:nvSpPr>
        <p:spPr bwMode="auto">
          <a:xfrm>
            <a:off x="2517215" y="1124742"/>
            <a:ext cx="1584176" cy="888784"/>
          </a:xfrm>
          <a:prstGeom prst="wedgeRoundRectCallout">
            <a:avLst>
              <a:gd name="adj1" fmla="val 10938"/>
              <a:gd name="adj2" fmla="val 79444"/>
              <a:gd name="adj3" fmla="val 16667"/>
            </a:avLst>
          </a:prstGeom>
          <a:solidFill>
            <a:srgbClr val="FFC000"/>
          </a:solidFill>
          <a:ln>
            <a:noFill/>
          </a:ln>
          <a:scene3d>
            <a:camera prst="orthographicFront"/>
            <a:lightRig rig="threePt" dir="t"/>
          </a:scene3d>
          <a:sp3d>
            <a:bevelT/>
          </a:sp3d>
          <a:extLst/>
        </p:spPr>
        <p:txBody>
          <a:bodyPr rtlCol="0" anchor="ctr"/>
          <a:lstStyle/>
          <a:p>
            <a:pPr algn="ctr"/>
            <a:r>
              <a:rPr lang="zh-TW" altLang="en-US" dirty="0" smtClean="0">
                <a:latin typeface="標楷體" panose="03000509000000000000" pitchFamily="65" charset="-120"/>
                <a:ea typeface="標楷體" panose="03000509000000000000" pitchFamily="65" charset="-120"/>
              </a:rPr>
              <a:t>學制代碼應為</a:t>
            </a:r>
            <a:r>
              <a:rPr lang="zh-TW" altLang="en-US" b="1" dirty="0" smtClean="0">
                <a:solidFill>
                  <a:srgbClr val="FF0000"/>
                </a:solidFill>
                <a:latin typeface="標楷體" panose="03000509000000000000" pitchFamily="65" charset="-120"/>
                <a:ea typeface="標楷體" panose="03000509000000000000" pitchFamily="65" charset="-120"/>
              </a:rPr>
              <a:t>數字</a:t>
            </a:r>
            <a:r>
              <a:rPr lang="zh-TW" altLang="en-US" dirty="0" smtClean="0">
                <a:latin typeface="標楷體" panose="03000509000000000000" pitchFamily="65" charset="-120"/>
                <a:ea typeface="標楷體" panose="03000509000000000000" pitchFamily="65" charset="-120"/>
              </a:rPr>
              <a:t>型態</a:t>
            </a:r>
            <a:endParaRPr lang="zh-TW" altLang="en-US" dirty="0">
              <a:latin typeface="標楷體" panose="03000509000000000000" pitchFamily="65" charset="-120"/>
              <a:ea typeface="標楷體" panose="03000509000000000000" pitchFamily="65" charset="-120"/>
            </a:endParaRPr>
          </a:p>
        </p:txBody>
      </p:sp>
      <p:sp>
        <p:nvSpPr>
          <p:cNvPr id="12" name="矩形 11"/>
          <p:cNvSpPr/>
          <p:nvPr/>
        </p:nvSpPr>
        <p:spPr bwMode="auto">
          <a:xfrm>
            <a:off x="3154680" y="2276872"/>
            <a:ext cx="694944" cy="3960440"/>
          </a:xfrm>
          <a:prstGeom prst="rect">
            <a:avLst/>
          </a:prstGeom>
          <a:noFill/>
          <a:ln w="38100">
            <a:solidFill>
              <a:srgbClr val="FFC000"/>
            </a:solidFill>
          </a:ln>
          <a:extLst/>
        </p:spPr>
        <p:txBody>
          <a:bodyPr rtlCol="0" anchor="ctr"/>
          <a:lstStyle/>
          <a:p>
            <a:pPr algn="ctr"/>
            <a:r>
              <a:rPr lang="zh-TW" altLang="en-US" dirty="0" smtClean="0">
                <a:noFill/>
              </a:rPr>
              <a:t>                                                                                                             </a:t>
            </a:r>
            <a:endParaRPr lang="zh-TW" altLang="en-US" dirty="0">
              <a:noFill/>
            </a:endParaRPr>
          </a:p>
        </p:txBody>
      </p:sp>
      <p:sp>
        <p:nvSpPr>
          <p:cNvPr id="13" name="矩形 12"/>
          <p:cNvSpPr/>
          <p:nvPr/>
        </p:nvSpPr>
        <p:spPr bwMode="auto">
          <a:xfrm>
            <a:off x="5239166" y="2276872"/>
            <a:ext cx="2048602" cy="3960440"/>
          </a:xfrm>
          <a:prstGeom prst="rect">
            <a:avLst/>
          </a:prstGeom>
          <a:noFill/>
          <a:ln w="38100">
            <a:solidFill>
              <a:srgbClr val="F8A6E3"/>
            </a:solidFill>
          </a:ln>
          <a:extLst/>
        </p:spPr>
        <p:txBody>
          <a:bodyPr rtlCol="0" anchor="ctr"/>
          <a:lstStyle/>
          <a:p>
            <a:pPr algn="ctr"/>
            <a:r>
              <a:rPr lang="zh-TW" altLang="en-US" dirty="0" smtClean="0">
                <a:noFill/>
              </a:rPr>
              <a:t>                                                            </a:t>
            </a:r>
            <a:endParaRPr lang="zh-TW" altLang="en-US" dirty="0">
              <a:noFill/>
            </a:endParaRPr>
          </a:p>
        </p:txBody>
      </p:sp>
      <p:sp>
        <p:nvSpPr>
          <p:cNvPr id="14" name="矩形 13"/>
          <p:cNvSpPr/>
          <p:nvPr/>
        </p:nvSpPr>
        <p:spPr bwMode="auto">
          <a:xfrm>
            <a:off x="7414588" y="2276872"/>
            <a:ext cx="140588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5" name="圓角矩形圖說文字 14"/>
          <p:cNvSpPr/>
          <p:nvPr/>
        </p:nvSpPr>
        <p:spPr bwMode="auto">
          <a:xfrm>
            <a:off x="7020272" y="1124744"/>
            <a:ext cx="2057748" cy="888782"/>
          </a:xfrm>
          <a:prstGeom prst="wedgeRoundRectCallout">
            <a:avLst>
              <a:gd name="adj1" fmla="val 14607"/>
              <a:gd name="adj2" fmla="val 79439"/>
              <a:gd name="adj3" fmla="val 16667"/>
            </a:avLst>
          </a:prstGeom>
          <a:solidFill>
            <a:srgbClr val="92D050"/>
          </a:solidFill>
          <a:ln>
            <a:noFill/>
          </a:ln>
          <a:scene3d>
            <a:camera prst="orthographicFront"/>
            <a:lightRig rig="threePt" dir="t"/>
          </a:scene3d>
          <a:sp3d>
            <a:bevelT/>
          </a:sp3d>
          <a:extLst/>
        </p:spPr>
        <p:txBody>
          <a:bodyPr rtlCol="0" anchor="ctr"/>
          <a:lstStyle/>
          <a:p>
            <a:pPr algn="ct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群</a:t>
            </a:r>
            <a:r>
              <a:rPr lang="zh-TW" altLang="en-US"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名次</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應為</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02</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群</a:t>
            </a:r>
            <a:r>
              <a:rPr lang="zh-TW" altLang="en-US" sz="20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全部學生</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排名</a:t>
            </a:r>
            <a:endParaRPr lang="zh-TW" altLang="en-US"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6" name="矩形 15"/>
          <p:cNvSpPr/>
          <p:nvPr/>
        </p:nvSpPr>
        <p:spPr bwMode="auto">
          <a:xfrm>
            <a:off x="2498208" y="2284785"/>
            <a:ext cx="606154" cy="3960440"/>
          </a:xfrm>
          <a:prstGeom prst="rect">
            <a:avLst/>
          </a:prstGeom>
          <a:noFill/>
          <a:ln w="38100">
            <a:solidFill>
              <a:srgbClr val="92D050"/>
            </a:solidFill>
          </a:ln>
          <a:extLst/>
        </p:spPr>
        <p:txBody>
          <a:bodyPr rtlCol="0" anchor="ctr"/>
          <a:lstStyle/>
          <a:p>
            <a:pPr algn="ctr"/>
            <a:r>
              <a:rPr lang="zh-TW" altLang="en-US" dirty="0" smtClean="0">
                <a:noFill/>
              </a:rPr>
              <a:t>                                                            </a:t>
            </a:r>
            <a:endParaRPr lang="zh-TW" altLang="en-US" dirty="0">
              <a:noFill/>
            </a:endParaRPr>
          </a:p>
        </p:txBody>
      </p:sp>
      <p:sp>
        <p:nvSpPr>
          <p:cNvPr id="17" name="矩形 16"/>
          <p:cNvSpPr/>
          <p:nvPr/>
        </p:nvSpPr>
        <p:spPr bwMode="auto">
          <a:xfrm>
            <a:off x="1907704" y="2636912"/>
            <a:ext cx="504056" cy="3600400"/>
          </a:xfrm>
          <a:prstGeom prst="rect">
            <a:avLst/>
          </a:prstGeom>
          <a:blipFill rotWithShape="0">
            <a:blip r:embed="rId3"/>
            <a:tile tx="0" ty="0" sx="100000" sy="100000" flip="none" algn="tl"/>
          </a:blipFill>
          <a:ln>
            <a:noFill/>
          </a:ln>
          <a:extLst/>
        </p:spPr>
        <p:txBody>
          <a:bodyPr rtlCol="0" anchor="ctr"/>
          <a:lstStyle/>
          <a:p>
            <a:pPr algn="ctr"/>
            <a:endParaRPr lang="zh-TW" altLang="en-US">
              <a:noFill/>
            </a:endParaRPr>
          </a:p>
        </p:txBody>
      </p:sp>
    </p:spTree>
    <p:extLst>
      <p:ext uri="{BB962C8B-B14F-4D97-AF65-F5344CB8AC3E}">
        <p14:creationId xmlns:p14="http://schemas.microsoft.com/office/powerpoint/2010/main" val="34415823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900" name="標題 5"/>
          <p:cNvSpPr>
            <a:spLocks noGrp="1"/>
          </p:cNvSpPr>
          <p:nvPr>
            <p:ph type="title"/>
          </p:nvPr>
        </p:nvSpPr>
        <p:spPr>
          <a:xfrm>
            <a:off x="0" y="188640"/>
            <a:ext cx="9144000" cy="633413"/>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0898" name="內容版面配置區 2"/>
          <p:cNvSpPr>
            <a:spLocks noGrp="1"/>
          </p:cNvSpPr>
          <p:nvPr>
            <p:ph idx="1"/>
          </p:nvPr>
        </p:nvSpPr>
        <p:spPr>
          <a:xfrm>
            <a:off x="194696" y="1628329"/>
            <a:ext cx="8697784" cy="4969023"/>
          </a:xfrm>
        </p:spPr>
        <p:txBody>
          <a:bodyPr/>
          <a:lstStyle/>
          <a:p>
            <a:pPr algn="just">
              <a:spcBef>
                <a:spcPts val="600"/>
              </a:spcBef>
              <a:spcAft>
                <a:spcPts val="600"/>
              </a:spcAft>
              <a:buFont typeface="Wingdings" panose="05000000000000000000" pitchFamily="2" charset="2"/>
              <a:buChar char="u"/>
            </a:pP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高職學校完成登錄後，由高職學校作業系統產生</a:t>
            </a:r>
            <a:r>
              <a:rPr lang="zh-TW" altLang="en-US" sz="2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「甄選編號通知單」</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，並轉發考生使用。每位考生密碼均不相同，限考生個人使用。</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被推薦考生本人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至本委員會網站「考生作業系統」之「網路報名系統」</a:t>
            </a:r>
            <a:r>
              <a:rPr lang="zh-TW" altLang="zh-TW" sz="21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輸入</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個人持有證明文件之報名</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並</a:t>
            </a:r>
            <a:r>
              <a:rPr lang="zh-TW" altLang="zh-TW" sz="21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確實核對</a:t>
            </a:r>
            <a:r>
              <a:rPr lang="zh-TW" altLang="zh-TW" sz="2100" dirty="0">
                <a:latin typeface="Times New Roman" panose="02020603050405020304" pitchFamily="18" charset="0"/>
                <a:ea typeface="標楷體" panose="03000509000000000000" pitchFamily="65" charset="-120"/>
                <a:cs typeface="Times New Roman" panose="02020603050405020304" pitchFamily="18" charset="0"/>
              </a:rPr>
              <a:t>正確</a:t>
            </a:r>
            <a:r>
              <a:rPr lang="zh-TW" altLang="zh-TW"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報名資料會傳送至所屬高職學校系統，由所屬</a:t>
            </a:r>
            <a:r>
              <a:rPr lang="zh-TW" altLang="en-US" sz="2100" b="1"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高職學校審查</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所屬</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高職學校依考生持有之證明文件，審查輸入報名資料是否正確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b="1" dirty="0" smtClean="0">
                <a:latin typeface="Times New Roman" panose="02020603050405020304" pitchFamily="18" charset="0"/>
                <a:ea typeface="標楷體" panose="03000509000000000000" pitchFamily="65" charset="-120"/>
                <a:cs typeface="Times New Roman" panose="02020603050405020304" pitchFamily="18" charset="0"/>
              </a:rPr>
              <a:t>正確</a:t>
            </a:r>
            <a:r>
              <a:rPr lang="zh-TW" altLang="en-US" sz="2100" b="1" dirty="0">
                <a:latin typeface="Times New Roman" panose="02020603050405020304" pitchFamily="18" charset="0"/>
                <a:ea typeface="標楷體" panose="03000509000000000000" pitchFamily="65" charset="-120"/>
                <a:cs typeface="Times New Roman" panose="02020603050405020304" pitchFamily="18" charset="0"/>
              </a:rPr>
              <a:t>無誤者</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，即由所屬高職學校</a:t>
            </a:r>
            <a:r>
              <a:rPr lang="zh-TW" altLang="en-US" sz="2100" b="1" dirty="0">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，完成網路報名，即不得修改；</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未正確者</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，由所屬高職學校</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退回</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考生資料輸入頁面，並</a:t>
            </a:r>
            <a:r>
              <a:rPr lang="zh-TW" altLang="en-US" sz="2100" b="1"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協助考生</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確實修改正確後，再進行資料確定送出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1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300"/>
              </a:spcBef>
              <a:spcAft>
                <a:spcPts val="600"/>
              </a:spcAft>
              <a:buFont typeface="Wingdings" panose="05000000000000000000" pitchFamily="2" charset="2"/>
              <a:buChar char="u"/>
            </a:pPr>
            <a:r>
              <a:rPr lang="zh-TW" altLang="en-US" sz="2100" dirty="0">
                <a:solidFill>
                  <a:srgbClr val="FF0000"/>
                </a:solidFill>
                <a:latin typeface="Times New Roman" pitchFamily="18" charset="0"/>
                <a:ea typeface="標楷體" pitchFamily="65" charset="-120"/>
                <a:cs typeface="Times New Roman" pitchFamily="18" charset="0"/>
              </a:rPr>
              <a:t>考生網路輸入報名資料並由所屬高職學校審查無誤後</a:t>
            </a:r>
            <a:r>
              <a:rPr lang="zh-TW" altLang="en-US"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確定送出</a:t>
            </a:r>
            <a:r>
              <a:rPr lang="en-US" altLang="zh-TW"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即不得修改</a:t>
            </a:r>
            <a:r>
              <a:rPr lang="en-US" altLang="zh-TW" sz="2400" b="1" u="sng" dirty="0">
                <a:solidFill>
                  <a:srgbClr val="FF0000"/>
                </a:solidFill>
                <a:effectLst>
                  <a:outerShdw blurRad="38100" dist="38100" dir="2700000" algn="tl">
                    <a:srgbClr val="000000">
                      <a:alpha val="43137"/>
                    </a:srgbClr>
                  </a:outerShdw>
                </a:effectLst>
                <a:latin typeface="Times New Roman" pitchFamily="18" charset="0"/>
                <a:ea typeface="標楷體" pitchFamily="65" charset="-120"/>
                <a:cs typeface="Times New Roman" pitchFamily="18" charset="0"/>
              </a:rPr>
              <a:t>)</a:t>
            </a:r>
            <a:r>
              <a:rPr lang="zh-TW" altLang="en-US" sz="2100" dirty="0">
                <a:solidFill>
                  <a:srgbClr val="FF0000"/>
                </a:solidFill>
                <a:latin typeface="Times New Roman" pitchFamily="18" charset="0"/>
                <a:ea typeface="標楷體" pitchFamily="65" charset="-120"/>
                <a:cs typeface="Times New Roman" pitchFamily="18" charset="0"/>
              </a:rPr>
              <a:t>，且均須於</a:t>
            </a:r>
            <a:r>
              <a:rPr lang="en-US" altLang="zh-TW" sz="2100" b="1" dirty="0">
                <a:solidFill>
                  <a:srgbClr val="FF0000"/>
                </a:solidFill>
                <a:latin typeface="Times New Roman" pitchFamily="18" charset="0"/>
                <a:ea typeface="標楷體" pitchFamily="65" charset="-120"/>
                <a:cs typeface="Times New Roman" pitchFamily="18" charset="0"/>
              </a:rPr>
              <a:t>110</a:t>
            </a:r>
            <a:r>
              <a:rPr lang="zh-TW" altLang="en-US" sz="2100" b="1" dirty="0">
                <a:solidFill>
                  <a:srgbClr val="FF0000"/>
                </a:solidFill>
                <a:latin typeface="Times New Roman" pitchFamily="18" charset="0"/>
                <a:ea typeface="標楷體" pitchFamily="65" charset="-120"/>
                <a:cs typeface="Times New Roman" pitchFamily="18" charset="0"/>
              </a:rPr>
              <a:t>年</a:t>
            </a:r>
            <a:r>
              <a:rPr lang="en-US" altLang="zh-TW" sz="2100" b="1" dirty="0">
                <a:solidFill>
                  <a:srgbClr val="FF0000"/>
                </a:solidFill>
                <a:latin typeface="Times New Roman" pitchFamily="18" charset="0"/>
                <a:ea typeface="標楷體" pitchFamily="65" charset="-120"/>
                <a:cs typeface="Times New Roman" pitchFamily="18" charset="0"/>
              </a:rPr>
              <a:t>3</a:t>
            </a:r>
            <a:r>
              <a:rPr lang="zh-TW" altLang="en-US" sz="2100" b="1" dirty="0">
                <a:solidFill>
                  <a:srgbClr val="FF0000"/>
                </a:solidFill>
                <a:latin typeface="Times New Roman" pitchFamily="18" charset="0"/>
                <a:ea typeface="標楷體" pitchFamily="65" charset="-120"/>
                <a:cs typeface="Times New Roman" pitchFamily="18" charset="0"/>
              </a:rPr>
              <a:t>月</a:t>
            </a:r>
            <a:r>
              <a:rPr lang="en-US" altLang="zh-TW" sz="2100" b="1" dirty="0">
                <a:solidFill>
                  <a:srgbClr val="FF0000"/>
                </a:solidFill>
                <a:latin typeface="Times New Roman" pitchFamily="18" charset="0"/>
                <a:ea typeface="標楷體" pitchFamily="65" charset="-120"/>
                <a:cs typeface="Times New Roman" pitchFamily="18" charset="0"/>
              </a:rPr>
              <a:t>24</a:t>
            </a:r>
            <a:r>
              <a:rPr lang="zh-TW" altLang="en-US" sz="2100" b="1" dirty="0" smtClean="0">
                <a:solidFill>
                  <a:srgbClr val="FF0000"/>
                </a:solidFill>
                <a:latin typeface="Times New Roman" pitchFamily="18" charset="0"/>
                <a:ea typeface="標楷體" pitchFamily="65" charset="-120"/>
                <a:cs typeface="Times New Roman" pitchFamily="18" charset="0"/>
              </a:rPr>
              <a:t>日</a:t>
            </a:r>
            <a:r>
              <a:rPr lang="en-US" altLang="zh-TW" sz="2100" b="1" dirty="0" smtClean="0">
                <a:solidFill>
                  <a:srgbClr val="FF0000"/>
                </a:solidFill>
                <a:latin typeface="Times New Roman" pitchFamily="18" charset="0"/>
                <a:ea typeface="標楷體" pitchFamily="65" charset="-120"/>
                <a:cs typeface="Times New Roman" pitchFamily="18" charset="0"/>
              </a:rPr>
              <a:t>17</a:t>
            </a:r>
            <a:r>
              <a:rPr lang="zh-TW" altLang="en-US" sz="2100" b="1" dirty="0">
                <a:solidFill>
                  <a:srgbClr val="FF0000"/>
                </a:solidFill>
                <a:latin typeface="Times New Roman" pitchFamily="18" charset="0"/>
                <a:ea typeface="標楷體" pitchFamily="65" charset="-120"/>
                <a:cs typeface="Times New Roman" pitchFamily="18" charset="0"/>
              </a:rPr>
              <a:t>：</a:t>
            </a:r>
            <a:r>
              <a:rPr lang="en-US" altLang="zh-TW" sz="2100" b="1" dirty="0">
                <a:solidFill>
                  <a:srgbClr val="FF0000"/>
                </a:solidFill>
                <a:latin typeface="Times New Roman" pitchFamily="18" charset="0"/>
                <a:ea typeface="標楷體" pitchFamily="65" charset="-120"/>
                <a:cs typeface="Times New Roman" pitchFamily="18" charset="0"/>
              </a:rPr>
              <a:t>00</a:t>
            </a:r>
            <a:r>
              <a:rPr lang="zh-TW" altLang="en-US" sz="2100" b="1" dirty="0">
                <a:solidFill>
                  <a:srgbClr val="FF0000"/>
                </a:solidFill>
                <a:latin typeface="Times New Roman" pitchFamily="18" charset="0"/>
                <a:ea typeface="標楷體" pitchFamily="65" charset="-120"/>
                <a:cs typeface="Times New Roman" pitchFamily="18" charset="0"/>
              </a:rPr>
              <a:t>前</a:t>
            </a:r>
            <a:r>
              <a:rPr lang="zh-TW" altLang="en-US" sz="2100" dirty="0">
                <a:solidFill>
                  <a:srgbClr val="FF0000"/>
                </a:solidFill>
                <a:latin typeface="Times New Roman" pitchFamily="18" charset="0"/>
                <a:ea typeface="標楷體" pitchFamily="65" charset="-120"/>
                <a:cs typeface="Times New Roman" pitchFamily="18" charset="0"/>
              </a:rPr>
              <a:t>完成，始完成網路報名。</a:t>
            </a:r>
            <a:r>
              <a:rPr lang="zh-TW" altLang="en-US" sz="2100" dirty="0">
                <a:latin typeface="Times New Roman" pitchFamily="18" charset="0"/>
                <a:ea typeface="標楷體" pitchFamily="65" charset="-120"/>
                <a:cs typeface="Times New Roman" pitchFamily="18" charset="0"/>
              </a:rPr>
              <a:t>考生報名資料經完成網路報名後，才得以列印報名表件。</a:t>
            </a:r>
            <a:endParaRPr lang="zh-TW" altLang="zh-TW" sz="2100" dirty="0" smtClean="0">
              <a:latin typeface="Times New Roman" pitchFamily="18" charset="0"/>
              <a:ea typeface="標楷體" pitchFamily="65" charset="-120"/>
              <a:cs typeface="Times New Roman" pitchFamily="18" charset="0"/>
            </a:endParaRPr>
          </a:p>
        </p:txBody>
      </p:sp>
      <p:sp>
        <p:nvSpPr>
          <p:cNvPr id="8089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5BB3170-C16C-4E34-87E9-4ECBEC71166E}" type="slidenum">
              <a:rPr lang="zh-TW" altLang="en-US" sz="1400" smtClean="0"/>
              <a:pPr>
                <a:spcBef>
                  <a:spcPct val="0"/>
                </a:spcBef>
                <a:buFontTx/>
                <a:buNone/>
              </a:pPr>
              <a:t>34</a:t>
            </a:fld>
            <a:endParaRPr lang="en-US" altLang="zh-TW" sz="1400" dirty="0" smtClean="0"/>
          </a:p>
        </p:txBody>
      </p:sp>
      <p:sp>
        <p:nvSpPr>
          <p:cNvPr id="7" name="矩形 6"/>
          <p:cNvSpPr/>
          <p:nvPr/>
        </p:nvSpPr>
        <p:spPr>
          <a:xfrm>
            <a:off x="194696" y="1090539"/>
            <a:ext cx="3153168"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0905" name="文字方塊 8"/>
          <p:cNvSpPr txBox="1">
            <a:spLocks noChangeArrowheads="1"/>
          </p:cNvSpPr>
          <p:nvPr/>
        </p:nvSpPr>
        <p:spPr bwMode="auto">
          <a:xfrm>
            <a:off x="3317559"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8"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3010" name="內容版面配置區 2"/>
          <p:cNvSpPr>
            <a:spLocks noGrp="1"/>
          </p:cNvSpPr>
          <p:nvPr>
            <p:ph idx="1"/>
          </p:nvPr>
        </p:nvSpPr>
        <p:spPr>
          <a:xfrm>
            <a:off x="122238" y="1616669"/>
            <a:ext cx="8914258" cy="5104805"/>
          </a:xfrm>
        </p:spPr>
        <p:txBody>
          <a:bodyPr/>
          <a:lstStyle/>
          <a:p>
            <a:pPr algn="just">
              <a:spcBef>
                <a:spcPts val="600"/>
              </a:spcBef>
              <a:buFont typeface="Wingdings" panose="05000000000000000000" pitchFamily="2" charset="2"/>
              <a:buChar char="u"/>
              <a:defRPr/>
            </a:pPr>
            <a:r>
              <a:rPr lang="zh-TW" altLang="zh-TW" sz="2200" b="1" u="sng"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考生網路登錄報名資料，未經所屬高職學校於規定期限內確定送出者，概視為未完成網路報名</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，即喪失參加本招生之報名資格，提醒考生應主動檢視報名系統報名資料確定送出之完成狀態，以維報名權益</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相關</a:t>
            </a:r>
            <a:r>
              <a:rPr lang="zh-TW" altLang="zh-TW" sz="2200" dirty="0" smtClean="0">
                <a:latin typeface="Times New Roman" pitchFamily="18" charset="0"/>
                <a:ea typeface="標楷體" pitchFamily="65" charset="-120"/>
                <a:cs typeface="Times New Roman" pitchFamily="18" charset="0"/>
              </a:rPr>
              <a:t>證明</a:t>
            </a:r>
            <a:r>
              <a:rPr lang="zh-TW" altLang="en-US" sz="2200" dirty="0" smtClean="0">
                <a:latin typeface="Times New Roman" pitchFamily="18" charset="0"/>
                <a:ea typeface="標楷體" pitchFamily="65" charset="-120"/>
                <a:cs typeface="Times New Roman" pitchFamily="18" charset="0"/>
              </a:rPr>
              <a:t>文件</a:t>
            </a:r>
            <a:r>
              <a:rPr lang="zh-TW" altLang="zh-TW" sz="2200" dirty="0" smtClean="0">
                <a:latin typeface="Times New Roman" pitchFamily="18" charset="0"/>
                <a:ea typeface="標楷體" pitchFamily="65" charset="-120"/>
                <a:cs typeface="Times New Roman" pitchFamily="18" charset="0"/>
              </a:rPr>
              <a:t>影</a:t>
            </a:r>
            <a:r>
              <a:rPr lang="zh-TW" altLang="zh-TW" sz="2200" dirty="0">
                <a:latin typeface="Times New Roman" pitchFamily="18" charset="0"/>
                <a:ea typeface="標楷體" pitchFamily="65" charset="-120"/>
                <a:cs typeface="Times New Roman" pitchFamily="18" charset="0"/>
              </a:rPr>
              <a:t>本由各高職學校加蓋</a:t>
            </a:r>
            <a:r>
              <a:rPr lang="zh-TW" altLang="zh-TW" sz="2200" b="1" dirty="0">
                <a:latin typeface="Times New Roman" pitchFamily="18" charset="0"/>
                <a:ea typeface="標楷體" pitchFamily="65" charset="-120"/>
                <a:cs typeface="Times New Roman" pitchFamily="18" charset="0"/>
              </a:rPr>
              <a:t>「本件核與原件相符」戳章</a:t>
            </a:r>
            <a:r>
              <a:rPr lang="zh-TW" altLang="zh-TW" sz="2200" dirty="0">
                <a:latin typeface="Times New Roman" pitchFamily="18" charset="0"/>
                <a:ea typeface="標楷體" pitchFamily="65" charset="-120"/>
                <a:cs typeface="Times New Roman" pitchFamily="18" charset="0"/>
              </a:rPr>
              <a:t>。依「彙整表」之項目名稱順序，黏貼於「黏貼單」上，</a:t>
            </a:r>
            <a:r>
              <a:rPr lang="zh-TW" altLang="zh-TW" sz="2200" b="1" dirty="0">
                <a:latin typeface="Times New Roman" pitchFamily="18" charset="0"/>
                <a:ea typeface="標楷體" pitchFamily="65" charset="-120"/>
                <a:cs typeface="Times New Roman" pitchFamily="18" charset="0"/>
              </a:rPr>
              <a:t>加</a:t>
            </a:r>
            <a:r>
              <a:rPr lang="zh-TW" altLang="zh-TW" sz="2200" b="1" dirty="0" smtClean="0">
                <a:latin typeface="Times New Roman" pitchFamily="18" charset="0"/>
                <a:ea typeface="標楷體" pitchFamily="65" charset="-120"/>
                <a:cs typeface="Times New Roman" pitchFamily="18" charset="0"/>
              </a:rPr>
              <a:t>蓋</a:t>
            </a:r>
            <a:r>
              <a:rPr lang="zh-TW" altLang="en-US" sz="2200" b="1" dirty="0" smtClean="0">
                <a:latin typeface="Times New Roman" pitchFamily="18" charset="0"/>
                <a:ea typeface="標楷體" pitchFamily="65" charset="-120"/>
                <a:cs typeface="Times New Roman" pitchFamily="18" charset="0"/>
              </a:rPr>
              <a:t>承辦</a:t>
            </a:r>
            <a:r>
              <a:rPr lang="zh-TW" altLang="zh-TW" sz="2200" b="1" dirty="0" smtClean="0">
                <a:latin typeface="Times New Roman" pitchFamily="18" charset="0"/>
                <a:ea typeface="標楷體" pitchFamily="65" charset="-120"/>
                <a:cs typeface="Times New Roman" pitchFamily="18" charset="0"/>
              </a:rPr>
              <a:t>人</a:t>
            </a:r>
            <a:r>
              <a:rPr lang="zh-TW" altLang="zh-TW" sz="2200" b="1" dirty="0">
                <a:latin typeface="Times New Roman" pitchFamily="18" charset="0"/>
                <a:ea typeface="標楷體" pitchFamily="65" charset="-120"/>
                <a:cs typeface="Times New Roman" pitchFamily="18" charset="0"/>
              </a:rPr>
              <a:t>職</a:t>
            </a:r>
            <a:r>
              <a:rPr lang="zh-TW" altLang="zh-TW" sz="2200" b="1" dirty="0" smtClean="0">
                <a:latin typeface="Times New Roman" pitchFamily="18" charset="0"/>
                <a:ea typeface="標楷體" pitchFamily="65" charset="-120"/>
                <a:cs typeface="Times New Roman" pitchFamily="18" charset="0"/>
              </a:rPr>
              <a:t>章</a:t>
            </a:r>
            <a:r>
              <a:rPr lang="zh-TW" altLang="zh-TW" sz="2200" dirty="0" smtClean="0"/>
              <a:t>；</a:t>
            </a:r>
            <a:r>
              <a:rPr lang="zh-TW" altLang="zh-TW" sz="2200" dirty="0">
                <a:latin typeface="Times New Roman" pitchFamily="18" charset="0"/>
                <a:ea typeface="標楷體" pitchFamily="65" charset="-120"/>
                <a:cs typeface="Times New Roman" pitchFamily="18" charset="0"/>
              </a:rPr>
              <a:t>未依規定辦理者，概不予採</a:t>
            </a:r>
            <a:r>
              <a:rPr lang="zh-TW" altLang="zh-TW" sz="2200" dirty="0" smtClean="0">
                <a:latin typeface="Times New Roman" pitchFamily="18" charset="0"/>
                <a:ea typeface="標楷體" pitchFamily="65" charset="-120"/>
                <a:cs typeface="Times New Roman" pitchFamily="18" charset="0"/>
              </a:rPr>
              <a:t>計。</a:t>
            </a:r>
            <a:endParaRPr lang="en-US" altLang="zh-TW" sz="2200" dirty="0">
              <a:latin typeface="Times New Roman" pitchFamily="18" charset="0"/>
              <a:ea typeface="標楷體" pitchFamily="65" charset="-120"/>
              <a:cs typeface="Times New Roman" pitchFamily="18" charset="0"/>
            </a:endParaRPr>
          </a:p>
          <a:p>
            <a:pPr algn="just">
              <a:spcBef>
                <a:spcPts val="600"/>
              </a:spcBef>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請考生由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b="1" dirty="0" smtClean="0">
                <a:solidFill>
                  <a:srgbClr val="0000FF"/>
                </a:solidFill>
                <a:latin typeface="Times New Roman" pitchFamily="18" charset="0"/>
                <a:ea typeface="標楷體" pitchFamily="65" charset="-120"/>
                <a:cs typeface="Times New Roman" pitchFamily="18" charset="0"/>
              </a:rPr>
              <a:t>網路報名系統</a:t>
            </a:r>
            <a:r>
              <a:rPr lang="zh-TW" altLang="en-US" sz="2200" b="1" dirty="0" smtClean="0">
                <a:solidFill>
                  <a:srgbClr val="0000FF"/>
                </a:solidFill>
                <a:latin typeface="新細明體" panose="02020500000000000000" pitchFamily="18" charset="-120"/>
                <a:ea typeface="新細明體" panose="02020500000000000000" pitchFamily="18" charset="-120"/>
                <a:cs typeface="Times New Roman" pitchFamily="18" charset="0"/>
              </a:rPr>
              <a:t>」</a:t>
            </a:r>
            <a:r>
              <a:rPr lang="zh-TW" altLang="en-US" sz="2200" dirty="0" smtClean="0">
                <a:latin typeface="Times New Roman" pitchFamily="18" charset="0"/>
                <a:ea typeface="標楷體" pitchFamily="65" charset="-120"/>
                <a:cs typeface="Times New Roman" pitchFamily="18" charset="0"/>
              </a:rPr>
              <a:t>列印</a:t>
            </a:r>
            <a:r>
              <a:rPr lang="zh-TW" altLang="en-US" sz="2200" b="1" dirty="0">
                <a:solidFill>
                  <a:srgbClr val="D60093"/>
                </a:solidFill>
                <a:latin typeface="Times New Roman" pitchFamily="18" charset="0"/>
                <a:ea typeface="標楷體" pitchFamily="65" charset="-120"/>
                <a:cs typeface="Times New Roman" pitchFamily="18" charset="0"/>
              </a:rPr>
              <a:t>「考生報名資料袋專用信封封面</a:t>
            </a:r>
            <a:r>
              <a:rPr lang="zh-TW" altLang="en-US" sz="2200" b="1" dirty="0" smtClean="0">
                <a:solidFill>
                  <a:srgbClr val="D60093"/>
                </a:solidFill>
                <a:latin typeface="Times New Roman" pitchFamily="18" charset="0"/>
                <a:ea typeface="標楷體" pitchFamily="65" charset="-120"/>
                <a:cs typeface="Times New Roman" pitchFamily="18" charset="0"/>
              </a:rPr>
              <a:t>」</a:t>
            </a:r>
            <a:r>
              <a:rPr lang="zh-TW" altLang="en-US" sz="2200" b="1" dirty="0" smtClean="0">
                <a:latin typeface="Times New Roman" pitchFamily="18" charset="0"/>
                <a:ea typeface="標楷體" pitchFamily="65" charset="-120"/>
                <a:cs typeface="Times New Roman" pitchFamily="18" charset="0"/>
              </a:rPr>
              <a:t>，</a:t>
            </a:r>
            <a:r>
              <a:rPr lang="zh-TW" altLang="en-US" sz="2200" b="1" dirty="0">
                <a:latin typeface="Times New Roman" pitchFamily="18" charset="0"/>
                <a:ea typeface="標楷體" pitchFamily="65" charset="-120"/>
                <a:cs typeface="Times New Roman" pitchFamily="18" charset="0"/>
              </a:rPr>
              <a:t>黏貼於</a:t>
            </a:r>
            <a:r>
              <a:rPr lang="en-US" altLang="zh-TW" sz="2200" b="1" dirty="0">
                <a:solidFill>
                  <a:srgbClr val="D60093"/>
                </a:solidFill>
                <a:latin typeface="Times New Roman" pitchFamily="18" charset="0"/>
                <a:ea typeface="標楷體" pitchFamily="65" charset="-120"/>
                <a:cs typeface="Times New Roman" pitchFamily="18" charset="0"/>
              </a:rPr>
              <a:t>B4</a:t>
            </a:r>
            <a:r>
              <a:rPr lang="zh-TW" altLang="en-US" sz="2200" b="1" dirty="0">
                <a:solidFill>
                  <a:srgbClr val="D60093"/>
                </a:solidFill>
                <a:latin typeface="Times New Roman" pitchFamily="18" charset="0"/>
                <a:ea typeface="標楷體" pitchFamily="65" charset="-120"/>
                <a:cs typeface="Times New Roman" pitchFamily="18" charset="0"/>
              </a:rPr>
              <a:t>信封</a:t>
            </a:r>
            <a:r>
              <a:rPr lang="zh-TW" altLang="en-US" sz="2200" b="1" dirty="0">
                <a:latin typeface="Times New Roman" pitchFamily="18" charset="0"/>
                <a:ea typeface="標楷體" pitchFamily="65" charset="-120"/>
                <a:cs typeface="Times New Roman" pitchFamily="18" charset="0"/>
              </a:rPr>
              <a:t>，並備齊下列資料依序裝入</a:t>
            </a:r>
            <a:r>
              <a:rPr lang="zh-TW" altLang="en-US" sz="2200" b="1" dirty="0" smtClean="0">
                <a:latin typeface="Times New Roman" pitchFamily="18" charset="0"/>
                <a:ea typeface="標楷體" pitchFamily="65" charset="-120"/>
                <a:cs typeface="Times New Roman" pitchFamily="18" charset="0"/>
              </a:rPr>
              <a:t>：</a:t>
            </a:r>
            <a:endParaRPr lang="en-US" altLang="zh-TW" sz="2200" b="1" dirty="0" smtClean="0">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附件一 報名表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附件二 報考證明書</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smtClean="0">
                <a:solidFill>
                  <a:srgbClr val="D60093"/>
                </a:solidFill>
                <a:latin typeface="Times New Roman" pitchFamily="18" charset="0"/>
                <a:ea typeface="標楷體" pitchFamily="65" charset="-120"/>
                <a:cs typeface="Times New Roman" pitchFamily="18" charset="0"/>
              </a:rPr>
              <a:t>歷年成績單</a:t>
            </a:r>
            <a:r>
              <a:rPr lang="en-US" altLang="zh-TW" sz="2000" b="1" dirty="0" smtClean="0">
                <a:solidFill>
                  <a:srgbClr val="D60093"/>
                </a:solidFill>
                <a:latin typeface="Times New Roman" pitchFamily="18" charset="0"/>
                <a:ea typeface="標楷體" pitchFamily="65" charset="-120"/>
                <a:cs typeface="Times New Roman" pitchFamily="18" charset="0"/>
              </a:rPr>
              <a:t>(</a:t>
            </a:r>
            <a:r>
              <a:rPr lang="zh-TW" altLang="en-US" sz="2000" b="1" dirty="0" smtClean="0">
                <a:solidFill>
                  <a:srgbClr val="D60093"/>
                </a:solidFill>
                <a:latin typeface="Times New Roman" pitchFamily="18" charset="0"/>
                <a:ea typeface="標楷體" pitchFamily="65" charset="-120"/>
                <a:cs typeface="Times New Roman" pitchFamily="18" charset="0"/>
              </a:rPr>
              <a:t>正本</a:t>
            </a:r>
            <a:r>
              <a:rPr lang="en-US" altLang="zh-TW" sz="2000" b="1" dirty="0" smtClean="0">
                <a:solidFill>
                  <a:srgbClr val="D60093"/>
                </a:solidFill>
                <a:latin typeface="Times New Roman" pitchFamily="18" charset="0"/>
                <a:ea typeface="標楷體" pitchFamily="65" charset="-120"/>
                <a:cs typeface="Times New Roman" pitchFamily="18" charset="0"/>
              </a:rPr>
              <a:t>)</a:t>
            </a:r>
          </a:p>
          <a:p>
            <a:pPr marL="628650" indent="-266700" algn="just">
              <a:spcBef>
                <a:spcPts val="0"/>
              </a:spcBef>
              <a:buFont typeface="+mj-lt"/>
              <a:buAutoNum type="arabicPeriod"/>
              <a:defRPr/>
            </a:pPr>
            <a:r>
              <a:rPr lang="zh-TW" altLang="en-US" sz="2000" b="1" dirty="0">
                <a:solidFill>
                  <a:srgbClr val="D60093"/>
                </a:solidFill>
                <a:latin typeface="Times New Roman" pitchFamily="18" charset="0"/>
                <a:ea typeface="標楷體" pitchFamily="65" charset="-120"/>
                <a:cs typeface="Times New Roman" pitchFamily="18" charset="0"/>
              </a:rPr>
              <a:t>附件</a:t>
            </a:r>
            <a:r>
              <a:rPr lang="zh-TW" altLang="en-US" sz="2000" b="1" dirty="0" smtClean="0">
                <a:solidFill>
                  <a:srgbClr val="D60093"/>
                </a:solidFill>
                <a:latin typeface="Times New Roman" pitchFamily="18" charset="0"/>
                <a:ea typeface="標楷體" pitchFamily="65" charset="-120"/>
                <a:cs typeface="Times New Roman" pitchFamily="18" charset="0"/>
              </a:rPr>
              <a:t>三 各項</a:t>
            </a:r>
            <a:r>
              <a:rPr lang="zh-TW" altLang="en-US" sz="2000" b="1" dirty="0">
                <a:solidFill>
                  <a:srgbClr val="D60093"/>
                </a:solidFill>
                <a:latin typeface="Times New Roman" pitchFamily="18" charset="0"/>
                <a:ea typeface="標楷體" pitchFamily="65" charset="-120"/>
                <a:cs typeface="Times New Roman" pitchFamily="18" charset="0"/>
              </a:rPr>
              <a:t>競賽、證照及語文能力檢定等證明影本及彙整</a:t>
            </a:r>
            <a:r>
              <a:rPr lang="zh-TW" altLang="en-US" sz="2000" b="1" dirty="0" smtClean="0">
                <a:solidFill>
                  <a:srgbClr val="D60093"/>
                </a:solidFill>
                <a:latin typeface="Times New Roman" pitchFamily="18" charset="0"/>
                <a:ea typeface="標楷體" pitchFamily="65" charset="-120"/>
                <a:cs typeface="Times New Roman" pitchFamily="18" charset="0"/>
              </a:rPr>
              <a:t>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marL="628650" indent="-266700" algn="just">
              <a:spcBef>
                <a:spcPts val="0"/>
              </a:spcBef>
              <a:buFont typeface="+mj-lt"/>
              <a:buAutoNum type="arabicPeriod"/>
              <a:defRPr/>
            </a:pPr>
            <a:r>
              <a:rPr lang="zh-TW" altLang="en-US" sz="2000" b="1" dirty="0">
                <a:solidFill>
                  <a:srgbClr val="D60093"/>
                </a:solidFill>
                <a:latin typeface="Times New Roman" pitchFamily="18" charset="0"/>
                <a:ea typeface="標楷體" pitchFamily="65" charset="-120"/>
                <a:cs typeface="Times New Roman" pitchFamily="18" charset="0"/>
              </a:rPr>
              <a:t>附件</a:t>
            </a:r>
            <a:r>
              <a:rPr lang="zh-TW" altLang="en-US" sz="2000" b="1" dirty="0" smtClean="0">
                <a:solidFill>
                  <a:srgbClr val="D60093"/>
                </a:solidFill>
                <a:latin typeface="Times New Roman" pitchFamily="18" charset="0"/>
                <a:ea typeface="標楷體" pitchFamily="65" charset="-120"/>
                <a:cs typeface="Times New Roman" pitchFamily="18" charset="0"/>
              </a:rPr>
              <a:t>四 學校</a:t>
            </a:r>
            <a:r>
              <a:rPr lang="zh-TW" altLang="en-US" sz="2000" b="1" dirty="0">
                <a:solidFill>
                  <a:srgbClr val="D60093"/>
                </a:solidFill>
                <a:latin typeface="Times New Roman" pitchFamily="18" charset="0"/>
                <a:ea typeface="標楷體" pitchFamily="65" charset="-120"/>
                <a:cs typeface="Times New Roman" pitchFamily="18" charset="0"/>
              </a:rPr>
              <a:t>幹部、志工、社會服務及社團參與等證明影本及彙整表</a:t>
            </a:r>
            <a:endParaRPr lang="en-US" altLang="zh-TW" sz="2000" b="1" dirty="0" smtClean="0">
              <a:solidFill>
                <a:srgbClr val="D60093"/>
              </a:solidFill>
              <a:latin typeface="Times New Roman" pitchFamily="18" charset="0"/>
              <a:ea typeface="標楷體" pitchFamily="65" charset="-120"/>
              <a:cs typeface="Times New Roman" pitchFamily="18" charset="0"/>
            </a:endParaRPr>
          </a:p>
          <a:p>
            <a:pPr>
              <a:spcBef>
                <a:spcPts val="600"/>
              </a:spcBef>
              <a:buFont typeface="Wingdings" pitchFamily="2" charset="2"/>
              <a:buChar char="p"/>
              <a:defRPr/>
            </a:pPr>
            <a:endParaRPr lang="en-US" altLang="zh-TW" sz="2200" dirty="0">
              <a:solidFill>
                <a:srgbClr val="FF3399"/>
              </a:solidFill>
              <a:latin typeface="Times New Roman" pitchFamily="18" charset="0"/>
              <a:ea typeface="標楷體" pitchFamily="65" charset="-120"/>
              <a:cs typeface="Times New Roman" pitchFamily="18" charset="0"/>
            </a:endParaRPr>
          </a:p>
        </p:txBody>
      </p:sp>
      <p:sp>
        <p:nvSpPr>
          <p:cNvPr id="82947"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8B211DCB-B6A4-43AF-9C14-EE0265F8F087}" type="slidenum">
              <a:rPr lang="zh-TW" altLang="en-US" sz="1400" smtClean="0"/>
              <a:pPr>
                <a:spcBef>
                  <a:spcPct val="0"/>
                </a:spcBef>
                <a:buFontTx/>
                <a:buNone/>
              </a:pPr>
              <a:t>35</a:t>
            </a:fld>
            <a:endParaRPr lang="en-US" altLang="zh-TW" sz="1400" dirty="0" smtClean="0"/>
          </a:p>
        </p:txBody>
      </p:sp>
      <p:sp>
        <p:nvSpPr>
          <p:cNvPr id="7" name="矩形 6"/>
          <p:cNvSpPr/>
          <p:nvPr/>
        </p:nvSpPr>
        <p:spPr>
          <a:xfrm>
            <a:off x="194696" y="1090539"/>
            <a:ext cx="300915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2953" name="文字方塊 8"/>
          <p:cNvSpPr txBox="1">
            <a:spLocks noChangeArrowheads="1"/>
          </p:cNvSpPr>
          <p:nvPr/>
        </p:nvSpPr>
        <p:spPr bwMode="auto">
          <a:xfrm>
            <a:off x="3131840"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
        <p:nvSpPr>
          <p:cNvPr id="4" name="七角星形 3"/>
          <p:cNvSpPr/>
          <p:nvPr/>
        </p:nvSpPr>
        <p:spPr bwMode="auto">
          <a:xfrm rot="501872">
            <a:off x="6955573" y="4206956"/>
            <a:ext cx="1986144" cy="1217349"/>
          </a:xfrm>
          <a:prstGeom prst="star7">
            <a:avLst/>
          </a:prstGeom>
          <a:solidFill>
            <a:srgbClr val="FFFF00"/>
          </a:solidFill>
          <a:ln/>
          <a:extLst/>
        </p:spPr>
        <p:style>
          <a:lnRef idx="1">
            <a:schemeClr val="accent1"/>
          </a:lnRef>
          <a:fillRef idx="2">
            <a:schemeClr val="accent1"/>
          </a:fillRef>
          <a:effectRef idx="1">
            <a:schemeClr val="accent1"/>
          </a:effectRef>
          <a:fontRef idx="minor">
            <a:schemeClr val="dk1"/>
          </a:fontRef>
        </p:style>
        <p:txBody>
          <a:bodyPr rtlCol="0" anchor="ctr">
            <a:scene3d>
              <a:camera prst="orthographicFront"/>
              <a:lightRig rig="threePt" dir="t"/>
            </a:scene3d>
            <a:sp3d extrusionH="57150">
              <a:bevelT w="69850" h="38100" prst="cross"/>
            </a:sp3d>
          </a:bodyPr>
          <a:lstStyle/>
          <a:p>
            <a:pPr algn="ctr"/>
            <a:r>
              <a:rPr lang="zh-TW" altLang="en-US" sz="3600" b="1" dirty="0" smtClean="0">
                <a:ln w="6600">
                  <a:solidFill>
                    <a:srgbClr val="FF0000"/>
                  </a:solidFill>
                  <a:prstDash val="solid"/>
                </a:ln>
                <a:solidFill>
                  <a:srgbClr val="FF0000"/>
                </a:solidFill>
                <a:effectLst>
                  <a:outerShdw blurRad="50800" dist="38100" dir="10800000" algn="r" rotWithShape="0">
                    <a:prstClr val="black">
                      <a:alpha val="40000"/>
                    </a:prstClr>
                  </a:outerShdw>
                </a:effectLst>
              </a:rPr>
              <a:t>注意</a:t>
            </a:r>
            <a:endParaRPr lang="zh-TW" altLang="en-US" sz="3600" b="1" dirty="0">
              <a:ln w="6600">
                <a:solidFill>
                  <a:srgbClr val="FF0000"/>
                </a:solidFill>
                <a:prstDash val="solid"/>
              </a:ln>
              <a:solidFill>
                <a:srgbClr val="FF0000"/>
              </a:solidFill>
              <a:effectLst>
                <a:outerShdw blurRad="50800" dist="38100" dir="10800000" algn="r" rotWithShape="0">
                  <a:prstClr val="black">
                    <a:alpha val="40000"/>
                  </a:prstClr>
                </a:outerShdw>
              </a:effectLst>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6"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43010" name="內容版面配置區 2"/>
          <p:cNvSpPr>
            <a:spLocks noGrp="1"/>
          </p:cNvSpPr>
          <p:nvPr>
            <p:ph idx="1"/>
          </p:nvPr>
        </p:nvSpPr>
        <p:spPr>
          <a:xfrm>
            <a:off x="150812" y="1693764"/>
            <a:ext cx="8842375" cy="4332288"/>
          </a:xfrm>
        </p:spPr>
        <p:txBody>
          <a:bodyPr/>
          <a:lstStyle/>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報名表、第</a:t>
            </a:r>
            <a:r>
              <a:rPr lang="en-US" altLang="zh-TW" sz="2200" dirty="0" smtClean="0">
                <a:latin typeface="Times New Roman" pitchFamily="18" charset="0"/>
                <a:ea typeface="標楷體" pitchFamily="65" charset="-120"/>
                <a:cs typeface="Times New Roman" pitchFamily="18" charset="0"/>
              </a:rPr>
              <a:t>6</a:t>
            </a:r>
            <a:r>
              <a:rPr lang="zh-TW" altLang="en-US" sz="2200" dirty="0" smtClean="0">
                <a:latin typeface="Times New Roman" pitchFamily="18" charset="0"/>
                <a:ea typeface="標楷體" pitchFamily="65" charset="-120"/>
                <a:cs typeface="Times New Roman" pitchFamily="18" charset="0"/>
              </a:rPr>
              <a:t>比序彙整表、第</a:t>
            </a:r>
            <a:r>
              <a:rPr lang="en-US" altLang="zh-TW" sz="2200" dirty="0" smtClean="0">
                <a:latin typeface="Times New Roman" pitchFamily="18" charset="0"/>
                <a:ea typeface="標楷體" pitchFamily="65" charset="-120"/>
                <a:cs typeface="Times New Roman" pitchFamily="18" charset="0"/>
              </a:rPr>
              <a:t>7</a:t>
            </a:r>
            <a:r>
              <a:rPr lang="zh-TW" altLang="en-US" sz="2200" dirty="0" smtClean="0">
                <a:latin typeface="Times New Roman" pitchFamily="18" charset="0"/>
                <a:ea typeface="標楷體" pitchFamily="65" charset="-120"/>
                <a:cs typeface="Times New Roman" pitchFamily="18" charset="0"/>
              </a:rPr>
              <a:t>比序彙整表除由</a:t>
            </a:r>
            <a:r>
              <a:rPr lang="zh-TW" altLang="en-US" sz="2200" b="1" dirty="0" smtClean="0">
                <a:solidFill>
                  <a:srgbClr val="0000FF"/>
                </a:solidFill>
                <a:latin typeface="Times New Roman" pitchFamily="18" charset="0"/>
                <a:ea typeface="標楷體" pitchFamily="65" charset="-120"/>
                <a:cs typeface="Times New Roman" pitchFamily="18" charset="0"/>
              </a:rPr>
              <a:t>考生親自簽名</a:t>
            </a:r>
            <a:r>
              <a:rPr lang="zh-TW" altLang="en-US" sz="2200" dirty="0" smtClean="0">
                <a:latin typeface="Times New Roman" pitchFamily="18" charset="0"/>
                <a:ea typeface="標楷體" pitchFamily="65" charset="-120"/>
                <a:cs typeface="Times New Roman" pitchFamily="18" charset="0"/>
              </a:rPr>
              <a:t>外，並須經</a:t>
            </a:r>
            <a:r>
              <a:rPr lang="zh-TW" altLang="en-US" sz="2200" dirty="0" smtClean="0">
                <a:solidFill>
                  <a:srgbClr val="0000FF"/>
                </a:solidFill>
                <a:latin typeface="Times New Roman" pitchFamily="18" charset="0"/>
                <a:ea typeface="標楷體" pitchFamily="65" charset="-120"/>
                <a:cs typeface="Times New Roman" pitchFamily="18" charset="0"/>
              </a:rPr>
              <a:t>學校相關審核人員簽章</a:t>
            </a:r>
            <a:r>
              <a:rPr lang="zh-TW" altLang="en-US" sz="2200" dirty="0" smtClean="0">
                <a:latin typeface="Times New Roman" pitchFamily="18" charset="0"/>
                <a:ea typeface="標楷體" pitchFamily="65" charset="-120"/>
                <a:cs typeface="Times New Roman" pitchFamily="18" charset="0"/>
              </a:rPr>
              <a:t>。</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smtClean="0">
                <a:latin typeface="Times New Roman" pitchFamily="18" charset="0"/>
                <a:ea typeface="標楷體" pitchFamily="65" charset="-120"/>
                <a:cs typeface="Times New Roman" pitchFamily="18" charset="0"/>
              </a:rPr>
              <a:t>報名資料裝袋寄出前請務必確認各相關文件應簽章或加蓋教務處戳章（或「本件核與原件相符戳章」）及學校相關審核人員職章，是否有漏蓋之處。</a:t>
            </a:r>
            <a:endParaRPr lang="en-US" altLang="zh-TW" sz="2200" dirty="0" smtClean="0">
              <a:latin typeface="Times New Roman" pitchFamily="18" charset="0"/>
              <a:ea typeface="標楷體" pitchFamily="65" charset="-120"/>
              <a:cs typeface="Times New Roman" pitchFamily="18" charset="0"/>
            </a:endParaRPr>
          </a:p>
          <a:p>
            <a:pPr>
              <a:spcBef>
                <a:spcPts val="600"/>
              </a:spcBef>
              <a:spcAft>
                <a:spcPts val="600"/>
              </a:spcAft>
              <a:buFont typeface="Wingdings" panose="05000000000000000000" pitchFamily="2" charset="2"/>
              <a:buChar char="u"/>
              <a:defRPr/>
            </a:pPr>
            <a:r>
              <a:rPr lang="zh-TW" altLang="en-US" sz="2200" dirty="0">
                <a:latin typeface="Times New Roman" pitchFamily="18" charset="0"/>
                <a:ea typeface="標楷體" pitchFamily="65" charset="-120"/>
                <a:cs typeface="Times New Roman" pitchFamily="18" charset="0"/>
              </a:rPr>
              <a:t>考生須依所屬高職學校規定時間內繳交報名表件，</a:t>
            </a:r>
            <a:r>
              <a:rPr lang="zh-TW" altLang="en-US" sz="2200" dirty="0">
                <a:solidFill>
                  <a:srgbClr val="FF0000"/>
                </a:solidFill>
                <a:latin typeface="Times New Roman" pitchFamily="18" charset="0"/>
                <a:ea typeface="標楷體" pitchFamily="65" charset="-120"/>
                <a:cs typeface="Times New Roman" pitchFamily="18" charset="0"/>
              </a:rPr>
              <a:t>由高職學校統一收齊後，辦理集體繳寄，考生不得個別繳寄。</a:t>
            </a:r>
            <a:endParaRPr lang="en-US" altLang="zh-TW" sz="2200" b="1" dirty="0" smtClean="0">
              <a:solidFill>
                <a:srgbClr val="FF0000"/>
              </a:solidFill>
              <a:latin typeface="Times New Roman" pitchFamily="18" charset="0"/>
              <a:ea typeface="標楷體" pitchFamily="65" charset="-120"/>
              <a:cs typeface="Times New Roman" pitchFamily="18" charset="0"/>
            </a:endParaRPr>
          </a:p>
        </p:txBody>
      </p:sp>
      <p:sp>
        <p:nvSpPr>
          <p:cNvPr id="8499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861F076-2B44-4513-9098-09774A3E6768}" type="slidenum">
              <a:rPr lang="zh-TW" altLang="en-US" sz="1400" smtClean="0"/>
              <a:pPr>
                <a:spcBef>
                  <a:spcPct val="0"/>
                </a:spcBef>
                <a:buFontTx/>
                <a:buNone/>
              </a:pPr>
              <a:t>36</a:t>
            </a:fld>
            <a:endParaRPr lang="en-US" altLang="zh-TW" sz="1400" smtClean="0"/>
          </a:p>
        </p:txBody>
      </p:sp>
      <p:sp>
        <p:nvSpPr>
          <p:cNvPr id="7" name="矩形 6"/>
          <p:cNvSpPr/>
          <p:nvPr/>
        </p:nvSpPr>
        <p:spPr>
          <a:xfrm>
            <a:off x="194696" y="1090539"/>
            <a:ext cx="300915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smtClean="0">
                <a:latin typeface="微軟正黑體" panose="020B0604030504040204" pitchFamily="34" charset="-120"/>
                <a:ea typeface="微軟正黑體" panose="020B0604030504040204" pitchFamily="34" charset="-120"/>
              </a:rPr>
              <a:t>被推薦考生網路</a:t>
            </a:r>
            <a:r>
              <a:rPr lang="zh-TW" altLang="en-US" sz="2400" b="1" dirty="0">
                <a:latin typeface="微軟正黑體" panose="020B0604030504040204" pitchFamily="34" charset="-120"/>
                <a:ea typeface="微軟正黑體" panose="020B0604030504040204" pitchFamily="34" charset="-120"/>
              </a:rPr>
              <a:t>報名</a:t>
            </a:r>
          </a:p>
        </p:txBody>
      </p:sp>
      <p:sp>
        <p:nvSpPr>
          <p:cNvPr id="85001" name="文字方塊 8"/>
          <p:cNvSpPr txBox="1">
            <a:spLocks noChangeArrowheads="1"/>
          </p:cNvSpPr>
          <p:nvPr/>
        </p:nvSpPr>
        <p:spPr bwMode="auto">
          <a:xfrm>
            <a:off x="3174078" y="1122413"/>
            <a:ext cx="5256213"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止）</a:t>
            </a:r>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4"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7042" name="內容版面配置區 2"/>
          <p:cNvSpPr>
            <a:spLocks noGrp="1"/>
          </p:cNvSpPr>
          <p:nvPr>
            <p:ph idx="1"/>
          </p:nvPr>
        </p:nvSpPr>
        <p:spPr>
          <a:xfrm>
            <a:off x="195263" y="1514475"/>
            <a:ext cx="8645525" cy="1773238"/>
          </a:xfrm>
        </p:spPr>
        <p:txBody>
          <a:bodyPr/>
          <a:lstStyle/>
          <a:p>
            <a:pPr algn="just">
              <a:buFont typeface="Wingdings" panose="05000000000000000000" pitchFamily="2" charset="2"/>
              <a:buChar char="u"/>
            </a:pPr>
            <a:r>
              <a:rPr lang="zh-TW" altLang="zh-TW" sz="2100" dirty="0" smtClean="0">
                <a:latin typeface="標楷體" panose="03000509000000000000" pitchFamily="65" charset="-120"/>
                <a:ea typeface="標楷體" panose="03000509000000000000" pitchFamily="65" charset="-120"/>
              </a:rPr>
              <a:t>請各高職學校收齊被推薦考生資料後，至</a:t>
            </a:r>
            <a:r>
              <a:rPr lang="zh-TW" altLang="zh-TW" sz="2100" b="1" dirty="0" smtClean="0">
                <a:solidFill>
                  <a:srgbClr val="0000FF"/>
                </a:solidFill>
                <a:latin typeface="標楷體" panose="03000509000000000000" pitchFamily="65" charset="-120"/>
                <a:ea typeface="標楷體" panose="03000509000000000000" pitchFamily="65" charset="-120"/>
              </a:rPr>
              <a:t>高職學校作業及查詢系統列印「</a:t>
            </a:r>
            <a:r>
              <a:rPr lang="en-US" altLang="zh-TW"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1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學年度</a:t>
            </a:r>
            <a:r>
              <a:rPr lang="zh-TW" altLang="zh-TW" sz="2100" b="1" dirty="0" smtClean="0">
                <a:solidFill>
                  <a:srgbClr val="0000FF"/>
                </a:solidFill>
                <a:latin typeface="標楷體" panose="03000509000000000000" pitchFamily="65" charset="-120"/>
                <a:ea typeface="標楷體" panose="03000509000000000000" pitchFamily="65" charset="-120"/>
              </a:rPr>
              <a:t>繁星計畫聯合推薦甄選入學高職學校推薦考生資料專用信封封面」</a:t>
            </a:r>
            <a:r>
              <a:rPr lang="zh-TW" altLang="zh-TW" sz="2100" dirty="0" smtClean="0">
                <a:latin typeface="標楷體" panose="03000509000000000000" pitchFamily="65" charset="-120"/>
                <a:ea typeface="標楷體" panose="03000509000000000000" pitchFamily="65" charset="-120"/>
              </a:rPr>
              <a:t>，將所有考生資料袋一起裝箱或裝袋</a:t>
            </a:r>
            <a:r>
              <a:rPr lang="zh-TW" altLang="en-US" sz="2100" dirty="0" smtClean="0">
                <a:latin typeface="標楷體" panose="03000509000000000000" pitchFamily="65" charset="-120"/>
                <a:ea typeface="標楷體" panose="03000509000000000000" pitchFamily="65" charset="-120"/>
              </a:rPr>
              <a:t>，</a:t>
            </a:r>
            <a:r>
              <a:rPr lang="zh-TW" altLang="en-US" sz="2100" dirty="0" smtClean="0">
                <a:solidFill>
                  <a:srgbClr val="C00000"/>
                </a:solidFill>
                <a:latin typeface="標楷體" panose="03000509000000000000" pitchFamily="65" charset="-120"/>
                <a:ea typeface="標楷體" panose="03000509000000000000" pitchFamily="65" charset="-120"/>
              </a:rPr>
              <a:t>統一由學校集體寄送報名資料至本委員會</a:t>
            </a:r>
            <a:r>
              <a:rPr lang="zh-TW" altLang="en-US" sz="2100" dirty="0" smtClean="0">
                <a:latin typeface="標楷體" panose="03000509000000000000" pitchFamily="65" charset="-120"/>
                <a:ea typeface="標楷體" panose="03000509000000000000" pitchFamily="65" charset="-120"/>
              </a:rPr>
              <a:t>（以郵戳為憑，逾時概不受理）</a:t>
            </a:r>
            <a:endParaRPr lang="en-US" altLang="zh-TW" sz="2100" dirty="0" smtClean="0">
              <a:latin typeface="標楷體" panose="03000509000000000000" pitchFamily="65" charset="-120"/>
              <a:ea typeface="標楷體" panose="03000509000000000000" pitchFamily="65" charset="-120"/>
            </a:endParaRPr>
          </a:p>
          <a:p>
            <a:pPr algn="just">
              <a:buFont typeface="Wingdings" panose="05000000000000000000" pitchFamily="2" charset="2"/>
              <a:buChar char="u"/>
            </a:pPr>
            <a:r>
              <a:rPr lang="zh-TW" altLang="en-US" sz="2100" dirty="0" smtClean="0">
                <a:latin typeface="Times New Roman" panose="02020603050405020304" pitchFamily="18" charset="0"/>
                <a:ea typeface="標楷體" panose="03000509000000000000" pitchFamily="65" charset="-120"/>
              </a:rPr>
              <a:t>收件情形學校可上學校作業系統查詢，考生可至網路報名系統查詢</a:t>
            </a:r>
            <a:r>
              <a:rPr lang="zh-TW" altLang="en-US" sz="2000" dirty="0" smtClean="0">
                <a:latin typeface="Times New Roman" panose="02020603050405020304" pitchFamily="18" charset="0"/>
                <a:ea typeface="標楷體" panose="03000509000000000000" pitchFamily="65" charset="-120"/>
              </a:rPr>
              <a:t>。</a:t>
            </a:r>
          </a:p>
        </p:txBody>
      </p:sp>
      <p:sp>
        <p:nvSpPr>
          <p:cNvPr id="87043"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CB9EEF89-D7FA-4FAF-B4A2-ED5BE42D0864}" type="slidenum">
              <a:rPr lang="zh-TW" altLang="en-US" sz="1400" smtClean="0"/>
              <a:pPr>
                <a:spcBef>
                  <a:spcPct val="0"/>
                </a:spcBef>
                <a:buFontTx/>
                <a:buNone/>
              </a:pPr>
              <a:t>37</a:t>
            </a:fld>
            <a:endParaRPr lang="en-US" altLang="zh-TW" sz="1400" smtClean="0"/>
          </a:p>
        </p:txBody>
      </p:sp>
      <p:sp>
        <p:nvSpPr>
          <p:cNvPr id="24" name="矩形 23"/>
          <p:cNvSpPr/>
          <p:nvPr/>
        </p:nvSpPr>
        <p:spPr>
          <a:xfrm>
            <a:off x="107504" y="1059181"/>
            <a:ext cx="2649112"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華康中黑體" pitchFamily="49" charset="-120"/>
                <a:ea typeface="華康中黑體" pitchFamily="49" charset="-120"/>
              </a:rPr>
              <a:t>郵寄報名相關表件</a:t>
            </a:r>
          </a:p>
        </p:txBody>
      </p:sp>
      <p:sp>
        <p:nvSpPr>
          <p:cNvPr id="87048" name="文字方塊 24"/>
          <p:cNvSpPr txBox="1">
            <a:spLocks noChangeArrowheads="1"/>
          </p:cNvSpPr>
          <p:nvPr/>
        </p:nvSpPr>
        <p:spPr bwMode="auto">
          <a:xfrm>
            <a:off x="2698875" y="1103251"/>
            <a:ext cx="5113337"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日前</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，以快遞或限時掛號寄送本會）</a:t>
            </a:r>
          </a:p>
        </p:txBody>
      </p:sp>
      <p:sp>
        <p:nvSpPr>
          <p:cNvPr id="26" name="矩形 25"/>
          <p:cNvSpPr/>
          <p:nvPr/>
        </p:nvSpPr>
        <p:spPr>
          <a:xfrm>
            <a:off x="107504" y="3387725"/>
            <a:ext cx="4802403"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報名資格及比序成績審查結果公告</a:t>
            </a:r>
          </a:p>
        </p:txBody>
      </p:sp>
      <p:sp>
        <p:nvSpPr>
          <p:cNvPr id="35852" name="內容版面配置區 2"/>
          <p:cNvSpPr txBox="1">
            <a:spLocks/>
          </p:cNvSpPr>
          <p:nvPr/>
        </p:nvSpPr>
        <p:spPr bwMode="auto">
          <a:xfrm>
            <a:off x="200760" y="3927723"/>
            <a:ext cx="8640028" cy="2381250"/>
          </a:xfrm>
          <a:prstGeom prst="rect">
            <a:avLst/>
          </a:prstGeom>
          <a:noFill/>
          <a:ln>
            <a:noFill/>
          </a:ln>
          <a:extLst/>
        </p:spPr>
        <p:txBody>
          <a:bodyPr/>
          <a:lstStyle>
            <a:lvl1pPr marL="342900" indent="-342900"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algn="just">
              <a:buFont typeface="Wingdings" panose="05000000000000000000" pitchFamily="2" charset="2"/>
              <a:buChar char="u"/>
              <a:defRPr/>
            </a:pPr>
            <a:r>
              <a:rPr lang="zh-TW" altLang="zh-TW" sz="2100" dirty="0" smtClean="0">
                <a:latin typeface="Times New Roman" panose="02020603050405020304" pitchFamily="18" charset="0"/>
                <a:ea typeface="標楷體" panose="03000509000000000000" pitchFamily="65" charset="-120"/>
              </a:rPr>
              <a:t>本</a:t>
            </a:r>
            <a:r>
              <a:rPr lang="zh-TW" altLang="zh-TW" sz="2100" dirty="0">
                <a:latin typeface="Times New Roman" panose="02020603050405020304" pitchFamily="18" charset="0"/>
                <a:ea typeface="標楷體" panose="03000509000000000000" pitchFamily="65" charset="-120"/>
              </a:rPr>
              <a:t>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110</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13</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10</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起，於本委員會網站</a:t>
            </a:r>
            <a:r>
              <a:rPr lang="zh-TW" altLang="zh-TW" sz="2100" b="1" dirty="0">
                <a:latin typeface="Times New Roman" panose="02020603050405020304" pitchFamily="18" charset="0"/>
                <a:ea typeface="標楷體" panose="03000509000000000000" pitchFamily="65" charset="-120"/>
              </a:rPr>
              <a:t>「網路報名系統」</a:t>
            </a:r>
            <a:r>
              <a:rPr lang="zh-TW" altLang="zh-TW" sz="2100" dirty="0">
                <a:latin typeface="Times New Roman" panose="02020603050405020304" pitchFamily="18" charset="0"/>
                <a:ea typeface="標楷體" panose="03000509000000000000" pitchFamily="65" charset="-120"/>
              </a:rPr>
              <a:t>之</a:t>
            </a:r>
            <a:r>
              <a:rPr lang="zh-TW" altLang="zh-TW" sz="2100" b="1" dirty="0">
                <a:latin typeface="Times New Roman" panose="02020603050405020304" pitchFamily="18" charset="0"/>
                <a:ea typeface="標楷體" panose="03000509000000000000" pitchFamily="65" charset="-120"/>
              </a:rPr>
              <a:t>「查詢資格與比序審查結果」</a:t>
            </a:r>
            <a:r>
              <a:rPr lang="zh-TW" altLang="zh-TW" sz="2100" dirty="0">
                <a:latin typeface="Times New Roman" panose="02020603050405020304" pitchFamily="18" charset="0"/>
                <a:ea typeface="標楷體" panose="03000509000000000000" pitchFamily="65" charset="-120"/>
              </a:rPr>
              <a:t>提供</a:t>
            </a:r>
            <a:r>
              <a:rPr lang="zh-TW" altLang="zh-TW" sz="2100" dirty="0" smtClean="0">
                <a:latin typeface="Times New Roman" panose="02020603050405020304" pitchFamily="18" charset="0"/>
                <a:ea typeface="標楷體" panose="03000509000000000000" pitchFamily="65" charset="-120"/>
              </a:rPr>
              <a:t>查詢</a:t>
            </a:r>
            <a:r>
              <a:rPr lang="zh-TW" altLang="en-US"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lgn="just">
              <a:buFont typeface="Wingdings" panose="05000000000000000000" pitchFamily="2" charset="2"/>
              <a:buChar char="u"/>
              <a:defRPr/>
            </a:pPr>
            <a:r>
              <a:rPr lang="zh-TW" altLang="en-US" sz="2100" dirty="0" smtClean="0">
                <a:latin typeface="Times New Roman" panose="02020603050405020304" pitchFamily="18" charset="0"/>
                <a:ea typeface="標楷體" panose="03000509000000000000" pitchFamily="65" charset="-120"/>
              </a:rPr>
              <a:t>報名</a:t>
            </a:r>
            <a:r>
              <a:rPr lang="zh-TW" altLang="zh-TW" sz="2100" dirty="0" smtClean="0">
                <a:latin typeface="Times New Roman" panose="02020603050405020304" pitchFamily="18" charset="0"/>
                <a:ea typeface="標楷體" panose="03000509000000000000" pitchFamily="65" charset="-120"/>
              </a:rPr>
              <a:t>資格</a:t>
            </a:r>
            <a:r>
              <a:rPr lang="zh-TW" altLang="zh-TW" sz="2100" dirty="0">
                <a:latin typeface="Times New Roman" panose="02020603050405020304" pitchFamily="18" charset="0"/>
                <a:ea typeface="標楷體" panose="03000509000000000000" pitchFamily="65" charset="-120"/>
              </a:rPr>
              <a:t>審查不符者，本委員會</a:t>
            </a:r>
            <a:r>
              <a:rPr lang="zh-TW" altLang="zh-TW" sz="2100" dirty="0" smtClean="0">
                <a:latin typeface="Times New Roman" panose="02020603050405020304" pitchFamily="18" charset="0"/>
                <a:ea typeface="標楷體" panose="03000509000000000000" pitchFamily="65" charset="-120"/>
              </a:rPr>
              <a:t>於</a:t>
            </a:r>
            <a:r>
              <a:rPr lang="en-US" altLang="zh-TW" sz="2100" dirty="0" smtClean="0">
                <a:latin typeface="Times New Roman" panose="02020603050405020304" pitchFamily="18" charset="0"/>
                <a:ea typeface="標楷體" panose="03000509000000000000" pitchFamily="65" charset="-120"/>
              </a:rPr>
              <a:t>110</a:t>
            </a:r>
            <a:r>
              <a:rPr lang="zh-TW" altLang="en-US" sz="2100" dirty="0" smtClean="0">
                <a:latin typeface="Times New Roman" panose="02020603050405020304" pitchFamily="18" charset="0"/>
                <a:ea typeface="標楷體" panose="03000509000000000000" pitchFamily="65" charset="-120"/>
              </a:rPr>
              <a:t>年</a:t>
            </a:r>
            <a:r>
              <a:rPr lang="en-US" altLang="zh-TW" sz="2100" dirty="0" smtClean="0">
                <a:latin typeface="Times New Roman" panose="02020603050405020304" pitchFamily="18" charset="0"/>
                <a:ea typeface="標楷體" panose="03000509000000000000" pitchFamily="65" charset="-120"/>
              </a:rPr>
              <a:t>4</a:t>
            </a:r>
            <a:r>
              <a:rPr lang="zh-TW" altLang="zh-TW" sz="2100" dirty="0" smtClean="0">
                <a:latin typeface="Times New Roman" panose="02020603050405020304" pitchFamily="18" charset="0"/>
                <a:ea typeface="標楷體" panose="03000509000000000000" pitchFamily="65" charset="-120"/>
              </a:rPr>
              <a:t>月</a:t>
            </a:r>
            <a:r>
              <a:rPr lang="en-US" altLang="zh-TW" sz="2100" dirty="0" smtClean="0">
                <a:latin typeface="Times New Roman" panose="02020603050405020304" pitchFamily="18" charset="0"/>
                <a:ea typeface="標楷體" panose="03000509000000000000" pitchFamily="65" charset="-120"/>
              </a:rPr>
              <a:t>13</a:t>
            </a:r>
            <a:r>
              <a:rPr lang="zh-TW" altLang="zh-TW" sz="2100" dirty="0" smtClean="0">
                <a:latin typeface="Times New Roman" panose="02020603050405020304" pitchFamily="18" charset="0"/>
                <a:ea typeface="標楷體" panose="03000509000000000000" pitchFamily="65" charset="-120"/>
              </a:rPr>
              <a:t>日</a:t>
            </a:r>
            <a:r>
              <a:rPr lang="en-US" altLang="zh-TW" sz="2100" dirty="0" smtClean="0">
                <a:latin typeface="Times New Roman" panose="02020603050405020304" pitchFamily="18" charset="0"/>
                <a:ea typeface="標楷體" panose="03000509000000000000" pitchFamily="65" charset="-120"/>
              </a:rPr>
              <a:t>12</a:t>
            </a:r>
            <a:r>
              <a:rPr lang="zh-TW" altLang="zh-TW" sz="2100" dirty="0" smtClean="0">
                <a:latin typeface="Times New Roman" panose="02020603050405020304" pitchFamily="18" charset="0"/>
                <a:ea typeface="標楷體" panose="03000509000000000000" pitchFamily="65" charset="-120"/>
              </a:rPr>
              <a:t>：</a:t>
            </a:r>
            <a:r>
              <a:rPr lang="en-US" altLang="zh-TW" sz="2100" dirty="0" smtClean="0">
                <a:latin typeface="Times New Roman" panose="02020603050405020304" pitchFamily="18" charset="0"/>
                <a:ea typeface="標楷體" panose="03000509000000000000" pitchFamily="65" charset="-120"/>
              </a:rPr>
              <a:t>00</a:t>
            </a:r>
            <a:r>
              <a:rPr lang="zh-TW" altLang="zh-TW" sz="2100" dirty="0">
                <a:latin typeface="Times New Roman" panose="02020603050405020304" pitchFamily="18" charset="0"/>
                <a:ea typeface="標楷體" panose="03000509000000000000" pitchFamily="65" charset="-120"/>
              </a:rPr>
              <a:t>前以傳真方式通知所屬高職學校</a:t>
            </a:r>
            <a:r>
              <a:rPr lang="zh-TW" altLang="zh-TW" sz="2100" dirty="0" smtClean="0">
                <a:latin typeface="Times New Roman" panose="02020603050405020304" pitchFamily="18" charset="0"/>
                <a:ea typeface="標楷體" panose="03000509000000000000" pitchFamily="65" charset="-120"/>
              </a:rPr>
              <a:t>。</a:t>
            </a:r>
            <a:endParaRPr lang="en-US" altLang="zh-TW" sz="2100" dirty="0" smtClean="0">
              <a:latin typeface="Times New Roman" panose="02020603050405020304" pitchFamily="18" charset="0"/>
              <a:ea typeface="標楷體" panose="03000509000000000000" pitchFamily="65" charset="-120"/>
            </a:endParaRPr>
          </a:p>
          <a:p>
            <a:pPr algn="just">
              <a:buFont typeface="Wingdings" panose="05000000000000000000" pitchFamily="2" charset="2"/>
              <a:buChar char="u"/>
              <a:defRPr/>
            </a:pPr>
            <a:r>
              <a:rPr lang="zh-TW" altLang="en-US" sz="2100" spc="-40" dirty="0" smtClean="0">
                <a:latin typeface="Times New Roman" panose="02020603050405020304" pitchFamily="18" charset="0"/>
                <a:ea typeface="標楷體" panose="03000509000000000000" pitchFamily="65" charset="-120"/>
                <a:cs typeface="Times New Roman" pitchFamily="18" charset="0"/>
              </a:rPr>
              <a:t>若對審查結果或比序成績有疑義，</a:t>
            </a:r>
            <a:r>
              <a:rPr lang="zh-TW" altLang="en-US" sz="2100" spc="-40" dirty="0">
                <a:latin typeface="Times New Roman" panose="02020603050405020304" pitchFamily="18" charset="0"/>
                <a:ea typeface="標楷體" panose="03000509000000000000" pitchFamily="65" charset="-120"/>
                <a:cs typeface="Times New Roman" pitchFamily="18" charset="0"/>
              </a:rPr>
              <a:t>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於</a:t>
            </a:r>
            <a:r>
              <a:rPr lang="en-US" altLang="zh-TW" sz="2100" spc="-40" dirty="0" smtClean="0">
                <a:latin typeface="Times New Roman" panose="02020603050405020304" pitchFamily="18" charset="0"/>
                <a:ea typeface="標楷體" panose="03000509000000000000" pitchFamily="65" charset="-120"/>
                <a:cs typeface="Times New Roman" pitchFamily="18" charset="0"/>
              </a:rPr>
              <a:t>110</a:t>
            </a:r>
            <a:r>
              <a:rPr lang="zh-TW" altLang="en-US" sz="2100" spc="-40" dirty="0" smtClean="0">
                <a:latin typeface="Times New Roman" panose="02020603050405020304" pitchFamily="18" charset="0"/>
                <a:ea typeface="標楷體" panose="03000509000000000000" pitchFamily="65" charset="-120"/>
                <a:cs typeface="Times New Roman" pitchFamily="18" charset="0"/>
              </a:rPr>
              <a:t>年</a:t>
            </a:r>
            <a:r>
              <a:rPr lang="en-US" altLang="zh-TW" sz="2100" spc="-40" dirty="0">
                <a:latin typeface="Times New Roman" panose="02020603050405020304" pitchFamily="18" charset="0"/>
                <a:ea typeface="標楷體" panose="03000509000000000000" pitchFamily="65" charset="-120"/>
                <a:cs typeface="Times New Roman" pitchFamily="18" charset="0"/>
              </a:rPr>
              <a:t>4</a:t>
            </a:r>
            <a:r>
              <a:rPr lang="zh-TW" altLang="zh-TW" sz="2100" spc="-40" dirty="0" smtClean="0">
                <a:latin typeface="Times New Roman" panose="02020603050405020304" pitchFamily="18" charset="0"/>
                <a:ea typeface="標楷體" panose="03000509000000000000" pitchFamily="65" charset="-120"/>
                <a:cs typeface="Times New Roman" pitchFamily="18" charset="0"/>
              </a:rPr>
              <a:t>月</a:t>
            </a:r>
            <a:r>
              <a:rPr lang="en-US" altLang="zh-TW" sz="2100" spc="-40" dirty="0" smtClean="0">
                <a:latin typeface="Times New Roman" panose="02020603050405020304" pitchFamily="18" charset="0"/>
                <a:ea typeface="標楷體" panose="03000509000000000000" pitchFamily="65" charset="-120"/>
                <a:cs typeface="Times New Roman" pitchFamily="18" charset="0"/>
              </a:rPr>
              <a:t>14</a:t>
            </a:r>
            <a:r>
              <a:rPr lang="zh-TW" altLang="zh-TW" sz="2100" spc="-40" dirty="0" smtClean="0">
                <a:latin typeface="Times New Roman" panose="02020603050405020304" pitchFamily="18" charset="0"/>
                <a:ea typeface="標楷體" panose="03000509000000000000" pitchFamily="65" charset="-120"/>
                <a:cs typeface="Times New Roman" pitchFamily="18" charset="0"/>
              </a:rPr>
              <a:t>日</a:t>
            </a:r>
            <a:r>
              <a:rPr lang="en-US" altLang="zh-TW" sz="2100" spc="-40" dirty="0" smtClean="0">
                <a:latin typeface="Times New Roman" panose="02020603050405020304" pitchFamily="18" charset="0"/>
                <a:ea typeface="標楷體" panose="03000509000000000000" pitchFamily="65" charset="-120"/>
                <a:cs typeface="Times New Roman" pitchFamily="18" charset="0"/>
              </a:rPr>
              <a:t>12</a:t>
            </a:r>
            <a:r>
              <a:rPr lang="zh-TW" altLang="zh-TW" sz="2100" spc="-40" dirty="0" smtClean="0">
                <a:latin typeface="Times New Roman" panose="02020603050405020304" pitchFamily="18" charset="0"/>
                <a:ea typeface="標楷體" panose="03000509000000000000" pitchFamily="65" charset="-120"/>
                <a:cs typeface="Times New Roman" pitchFamily="18" charset="0"/>
              </a:rPr>
              <a:t>：</a:t>
            </a:r>
            <a:r>
              <a:rPr lang="en-US" altLang="zh-TW" sz="2100" spc="-40" dirty="0" smtClean="0">
                <a:latin typeface="Times New Roman" panose="02020603050405020304" pitchFamily="18" charset="0"/>
                <a:ea typeface="標楷體" panose="03000509000000000000" pitchFamily="65" charset="-120"/>
                <a:cs typeface="Times New Roman" pitchFamily="18" charset="0"/>
              </a:rPr>
              <a:t>00</a:t>
            </a:r>
            <a:r>
              <a:rPr lang="zh-TW" altLang="zh-TW" sz="2100" spc="-40" dirty="0">
                <a:latin typeface="Times New Roman" panose="02020603050405020304" pitchFamily="18" charset="0"/>
                <a:ea typeface="標楷體" panose="03000509000000000000" pitchFamily="65" charset="-120"/>
                <a:cs typeface="Times New Roman" pitchFamily="18" charset="0"/>
              </a:rPr>
              <a:t>前，</a:t>
            </a:r>
            <a:r>
              <a:rPr lang="zh-TW" altLang="zh-TW" sz="2100" spc="-40" dirty="0" smtClean="0">
                <a:latin typeface="Times New Roman" panose="02020603050405020304" pitchFamily="18" charset="0"/>
                <a:ea typeface="標楷體" panose="03000509000000000000" pitchFamily="65" charset="-120"/>
                <a:cs typeface="Times New Roman" pitchFamily="18" charset="0"/>
              </a:rPr>
              <a:t>填寫</a:t>
            </a:r>
            <a:r>
              <a:rPr lang="zh-TW" altLang="en-US" sz="2100" spc="-40" dirty="0" smtClean="0">
                <a:latin typeface="Times New Roman" panose="02020603050405020304" pitchFamily="18" charset="0"/>
                <a:ea typeface="標楷體" panose="03000509000000000000" pitchFamily="65" charset="-120"/>
                <a:cs typeface="Times New Roman" pitchFamily="18" charset="0"/>
              </a:rPr>
              <a:t>附件五之「</a:t>
            </a:r>
            <a:r>
              <a:rPr lang="zh-TW" altLang="zh-TW" sz="2100" spc="-40" dirty="0" smtClean="0">
                <a:latin typeface="Times New Roman" panose="02020603050405020304" pitchFamily="18" charset="0"/>
                <a:ea typeface="標楷體" panose="03000509000000000000" pitchFamily="65" charset="-120"/>
                <a:cs typeface="Times New Roman" pitchFamily="18" charset="0"/>
              </a:rPr>
              <a:t>推薦</a:t>
            </a:r>
            <a:r>
              <a:rPr lang="zh-TW" altLang="zh-TW" sz="2100" spc="-40" dirty="0">
                <a:latin typeface="Times New Roman" panose="02020603050405020304" pitchFamily="18" charset="0"/>
                <a:ea typeface="標楷體" panose="03000509000000000000" pitchFamily="65" charset="-120"/>
                <a:cs typeface="Times New Roman" pitchFamily="18" charset="0"/>
              </a:rPr>
              <a:t>報名資格及第</a:t>
            </a:r>
            <a:r>
              <a:rPr lang="en-US" altLang="zh-TW" sz="2100" spc="-40" dirty="0">
                <a:latin typeface="Times New Roman" panose="02020603050405020304" pitchFamily="18" charset="0"/>
                <a:ea typeface="標楷體" panose="03000509000000000000" pitchFamily="65" charset="-120"/>
                <a:cs typeface="Times New Roman" pitchFamily="18" charset="0"/>
              </a:rPr>
              <a:t>6</a:t>
            </a:r>
            <a:r>
              <a:rPr lang="zh-TW" altLang="zh-TW" sz="2100" spc="-40" dirty="0">
                <a:latin typeface="Times New Roman" panose="02020603050405020304" pitchFamily="18" charset="0"/>
                <a:ea typeface="標楷體" panose="03000509000000000000" pitchFamily="65" charset="-120"/>
                <a:cs typeface="Times New Roman" pitchFamily="18" charset="0"/>
              </a:rPr>
              <a:t>比序、第</a:t>
            </a:r>
            <a:r>
              <a:rPr lang="en-US" altLang="zh-TW" sz="2100" spc="-40" dirty="0">
                <a:latin typeface="Times New Roman" panose="02020603050405020304" pitchFamily="18" charset="0"/>
                <a:ea typeface="標楷體" panose="03000509000000000000" pitchFamily="65" charset="-120"/>
                <a:cs typeface="Times New Roman" pitchFamily="18" charset="0"/>
              </a:rPr>
              <a:t>7</a:t>
            </a:r>
            <a:r>
              <a:rPr lang="zh-TW" altLang="zh-TW" sz="2100" spc="-40" dirty="0">
                <a:latin typeface="Times New Roman" panose="02020603050405020304" pitchFamily="18" charset="0"/>
                <a:ea typeface="標楷體" panose="03000509000000000000" pitchFamily="65" charset="-120"/>
                <a:cs typeface="Times New Roman" pitchFamily="18" charset="0"/>
              </a:rPr>
              <a:t>比序總合成績複查</a:t>
            </a:r>
            <a:r>
              <a:rPr lang="zh-TW" altLang="zh-TW" sz="2100" spc="-40" dirty="0" smtClean="0">
                <a:latin typeface="Times New Roman" panose="02020603050405020304" pitchFamily="18" charset="0"/>
                <a:ea typeface="標楷體" panose="03000509000000000000" pitchFamily="65" charset="-120"/>
                <a:cs typeface="Times New Roman" pitchFamily="18" charset="0"/>
              </a:rPr>
              <a:t>申請表</a:t>
            </a:r>
            <a:r>
              <a:rPr lang="zh-TW" altLang="en-US" sz="2100" spc="-40" dirty="0" smtClean="0">
                <a:latin typeface="Times New Roman" panose="02020603050405020304" pitchFamily="18" charset="0"/>
                <a:ea typeface="標楷體" panose="03000509000000000000" pitchFamily="65" charset="-120"/>
                <a:cs typeface="Times New Roman" pitchFamily="18" charset="0"/>
              </a:rPr>
              <a:t>」，</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向本委員會以傳真方式提出</a:t>
            </a:r>
            <a:r>
              <a:rPr lang="zh-TW" altLang="en-US" sz="2100" dirty="0" smtClean="0">
                <a:latin typeface="Times New Roman" panose="02020603050405020304" pitchFamily="18" charset="0"/>
                <a:ea typeface="標楷體" panose="03000509000000000000" pitchFamily="65" charset="-120"/>
                <a:cs typeface="Times New Roman" panose="02020603050405020304" pitchFamily="18" charset="0"/>
              </a:rPr>
              <a:t>申請</a:t>
            </a:r>
            <a:r>
              <a:rPr lang="zh-TW" altLang="en-US" sz="2100" dirty="0">
                <a:latin typeface="Times New Roman" panose="02020603050405020304" pitchFamily="18" charset="0"/>
                <a:ea typeface="標楷體" panose="03000509000000000000" pitchFamily="65" charset="-120"/>
                <a:cs typeface="Times New Roman" panose="02020603050405020304" pitchFamily="18" charset="0"/>
              </a:rPr>
              <a:t>。</a:t>
            </a:r>
            <a:endParaRPr lang="zh-TW" altLang="en-US" sz="2100" spc="-40" dirty="0">
              <a:latin typeface="Times New Roman" panose="02020603050405020304" pitchFamily="18" charset="0"/>
              <a:ea typeface="標楷體" panose="03000509000000000000" pitchFamily="65" charset="-120"/>
              <a:cs typeface="Times New Roman" pitchFamily="18" charset="0"/>
            </a:endParaRPr>
          </a:p>
        </p:txBody>
      </p:sp>
      <p:sp>
        <p:nvSpPr>
          <p:cNvPr id="87053" name="文字方塊 27"/>
          <p:cNvSpPr txBox="1">
            <a:spLocks noChangeArrowheads="1"/>
          </p:cNvSpPr>
          <p:nvPr/>
        </p:nvSpPr>
        <p:spPr bwMode="auto">
          <a:xfrm>
            <a:off x="4788024" y="3473574"/>
            <a:ext cx="302418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13</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endPar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2" name="標題 5"/>
          <p:cNvSpPr>
            <a:spLocks noGrp="1"/>
          </p:cNvSpPr>
          <p:nvPr>
            <p:ph type="title"/>
          </p:nvPr>
        </p:nvSpPr>
        <p:spPr>
          <a:xfrm>
            <a:off x="-21431" y="188640"/>
            <a:ext cx="91313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89090" name="內容版面配置區 2"/>
          <p:cNvSpPr>
            <a:spLocks noGrp="1"/>
          </p:cNvSpPr>
          <p:nvPr>
            <p:ph idx="1"/>
          </p:nvPr>
        </p:nvSpPr>
        <p:spPr>
          <a:xfrm>
            <a:off x="123825" y="1554163"/>
            <a:ext cx="8840788" cy="1800225"/>
          </a:xfrm>
        </p:spPr>
        <p:txBody>
          <a:bodyPr/>
          <a:lstStyle/>
          <a:p>
            <a:pPr algn="just">
              <a:spcBef>
                <a:spcPts val="400"/>
              </a:spcBef>
              <a:buFont typeface="Wingdings" panose="05000000000000000000" pitchFamily="2" charset="2"/>
              <a:buChar char="u"/>
            </a:pP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學校</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至「</a:t>
            </a: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該校</a:t>
            </a:r>
            <a:r>
              <a:rPr lang="zh-TW" altLang="en-US" sz="2400" b="1"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被推薦考生之群排名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可至考生作業系統「</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考生排名查詢系統</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查詢</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考生排名</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請填妥簡章附件六之複查申請表於</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21</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，傳真至本委員會。</a:t>
            </a:r>
          </a:p>
        </p:txBody>
      </p:sp>
      <p:sp>
        <p:nvSpPr>
          <p:cNvPr id="89091"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84CF4EE-CD68-4866-A6F9-E7D8B30E6801}" type="slidenum">
              <a:rPr lang="zh-TW" altLang="en-US" sz="1400" smtClean="0"/>
              <a:pPr>
                <a:spcBef>
                  <a:spcPct val="0"/>
                </a:spcBef>
                <a:buFontTx/>
                <a:buNone/>
              </a:pPr>
              <a:t>38</a:t>
            </a:fld>
            <a:endParaRPr lang="en-US" altLang="zh-TW" sz="1400" dirty="0" smtClean="0"/>
          </a:p>
        </p:txBody>
      </p:sp>
      <p:sp>
        <p:nvSpPr>
          <p:cNvPr id="6" name="矩形 5"/>
          <p:cNvSpPr/>
          <p:nvPr/>
        </p:nvSpPr>
        <p:spPr>
          <a:xfrm>
            <a:off x="143664" y="1153093"/>
            <a:ext cx="2217064"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網路排名查詢</a:t>
            </a:r>
          </a:p>
        </p:txBody>
      </p:sp>
      <p:sp>
        <p:nvSpPr>
          <p:cNvPr id="89096" name="文字方塊 6"/>
          <p:cNvSpPr txBox="1">
            <a:spLocks noChangeArrowheads="1"/>
          </p:cNvSpPr>
          <p:nvPr/>
        </p:nvSpPr>
        <p:spPr bwMode="auto">
          <a:xfrm>
            <a:off x="2233613" y="1184275"/>
            <a:ext cx="2842443" cy="369888"/>
          </a:xfrm>
          <a:prstGeom prst="rect">
            <a:avLst/>
          </a:prstGeom>
          <a:noFill/>
          <a:ln>
            <a:noFill/>
          </a:ln>
          <a:effectLst>
            <a:innerShdw blurRad="63500" dist="50800" dir="18900000">
              <a:prstClr val="black">
                <a:alpha val="50000"/>
              </a:prstClr>
            </a:inn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4</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20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
        <p:nvSpPr>
          <p:cNvPr id="8" name="矩形 7"/>
          <p:cNvSpPr/>
          <p:nvPr/>
        </p:nvSpPr>
        <p:spPr>
          <a:xfrm>
            <a:off x="143664" y="3191861"/>
            <a:ext cx="3728719"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solidFill>
                  <a:srgbClr val="FFFF00"/>
                </a:solidFill>
                <a:latin typeface="微軟正黑體" panose="020B0604030504040204" pitchFamily="34" charset="-120"/>
                <a:ea typeface="微軟正黑體" panose="020B0604030504040204" pitchFamily="34" charset="-120"/>
              </a:rPr>
              <a:t>被</a:t>
            </a:r>
            <a:r>
              <a:rPr lang="zh-TW" altLang="en-US" sz="2400" b="1" dirty="0" smtClean="0">
                <a:solidFill>
                  <a:srgbClr val="FFFF00"/>
                </a:solidFill>
                <a:latin typeface="微軟正黑體" panose="020B0604030504040204" pitchFamily="34" charset="-120"/>
                <a:ea typeface="微軟正黑體" panose="020B0604030504040204" pitchFamily="34" charset="-120"/>
              </a:rPr>
              <a:t>推薦考生網路</a:t>
            </a:r>
            <a:r>
              <a:rPr lang="zh-TW" altLang="en-US" sz="2400" b="1" dirty="0">
                <a:solidFill>
                  <a:srgbClr val="FFFF00"/>
                </a:solidFill>
                <a:latin typeface="微軟正黑體" panose="020B0604030504040204" pitchFamily="34" charset="-120"/>
                <a:ea typeface="微軟正黑體" panose="020B0604030504040204" pitchFamily="34" charset="-120"/>
              </a:rPr>
              <a:t>登記志願</a:t>
            </a:r>
          </a:p>
        </p:txBody>
      </p:sp>
      <p:sp>
        <p:nvSpPr>
          <p:cNvPr id="38925" name="文字方塊 9"/>
          <p:cNvSpPr txBox="1">
            <a:spLocks noChangeArrowheads="1"/>
          </p:cNvSpPr>
          <p:nvPr/>
        </p:nvSpPr>
        <p:spPr bwMode="auto">
          <a:xfrm>
            <a:off x="3851920" y="3217761"/>
            <a:ext cx="4930775" cy="369887"/>
          </a:xfrm>
          <a:prstGeom prst="rect">
            <a:avLst/>
          </a:prstGeom>
          <a:noFill/>
          <a:ln>
            <a:noFill/>
          </a:ln>
          <a:extLst/>
        </p:spPr>
        <p:txBody>
          <a:bodyPr>
            <a:spAutoFit/>
          </a:bodyPr>
          <a:lstStyle>
            <a:lvl1pPr eaLnBrk="0" hangingPunct="0">
              <a:spcBef>
                <a:spcPct val="20000"/>
              </a:spcBef>
              <a:buChar char="•"/>
              <a:defRPr kumimoji="1" sz="3200">
                <a:solidFill>
                  <a:schemeClr val="tx1"/>
                </a:solidFill>
                <a:latin typeface="Arial" charset="0"/>
                <a:ea typeface="新細明體" pitchFamily="18" charset="-120"/>
              </a:defRPr>
            </a:lvl1pPr>
            <a:lvl2pPr marL="742950" indent="-285750" eaLnBrk="0" hangingPunct="0">
              <a:spcBef>
                <a:spcPct val="20000"/>
              </a:spcBef>
              <a:buChar char="–"/>
              <a:defRPr kumimoji="1" sz="2800">
                <a:solidFill>
                  <a:schemeClr val="tx1"/>
                </a:solidFill>
                <a:latin typeface="Arial" charset="0"/>
                <a:ea typeface="新細明體" pitchFamily="18" charset="-120"/>
              </a:defRPr>
            </a:lvl2pPr>
            <a:lvl3pPr marL="1143000" indent="-228600" eaLnBrk="0" hangingPunct="0">
              <a:spcBef>
                <a:spcPct val="20000"/>
              </a:spcBef>
              <a:buChar char="•"/>
              <a:defRPr kumimoji="1" sz="2400">
                <a:solidFill>
                  <a:schemeClr val="tx1"/>
                </a:solidFill>
                <a:latin typeface="Arial" charset="0"/>
                <a:ea typeface="新細明體" pitchFamily="18" charset="-120"/>
              </a:defRPr>
            </a:lvl3pPr>
            <a:lvl4pPr marL="1600200" indent="-228600" eaLnBrk="0" hangingPunct="0">
              <a:spcBef>
                <a:spcPct val="20000"/>
              </a:spcBef>
              <a:buChar char="–"/>
              <a:defRPr kumimoji="1" sz="2000">
                <a:solidFill>
                  <a:schemeClr val="tx1"/>
                </a:solidFill>
                <a:latin typeface="Arial" charset="0"/>
                <a:ea typeface="新細明體" pitchFamily="18" charset="-120"/>
              </a:defRPr>
            </a:lvl4pPr>
            <a:lvl5pPr marL="2057400" indent="-228600" eaLnBrk="0" hangingPunct="0">
              <a:spcBef>
                <a:spcPct val="20000"/>
              </a:spcBef>
              <a:buChar char="»"/>
              <a:defRPr kumimoji="1" sz="2000">
                <a:solidFill>
                  <a:schemeClr val="tx1"/>
                </a:solidFill>
                <a:latin typeface="Arial" charset="0"/>
                <a:ea typeface="新細明體" pitchFamily="18" charset="-120"/>
              </a:defRPr>
            </a:lvl5pPr>
            <a:lvl6pPr marL="25146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6pPr>
            <a:lvl7pPr marL="29718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7pPr>
            <a:lvl8pPr marL="34290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8pPr>
            <a:lvl9pPr marL="3886200" indent="-228600" eaLnBrk="0" fontAlgn="base" hangingPunct="0">
              <a:spcBef>
                <a:spcPct val="20000"/>
              </a:spcBef>
              <a:spcAft>
                <a:spcPct val="0"/>
              </a:spcAft>
              <a:buChar char="»"/>
              <a:defRPr kumimoji="1" sz="2000">
                <a:solidFill>
                  <a:schemeClr val="tx1"/>
                </a:solidFill>
                <a:latin typeface="Arial" charset="0"/>
                <a:ea typeface="新細明體" pitchFamily="18" charset="-120"/>
              </a:defRPr>
            </a:lvl9pPr>
          </a:lstStyle>
          <a:p>
            <a:pPr eaLnBrk="1" hangingPunct="1">
              <a:spcBef>
                <a:spcPct val="0"/>
              </a:spcBef>
              <a:buFontTx/>
              <a:buNone/>
              <a:defRPr/>
            </a:pPr>
            <a:r>
              <a:rPr lang="zh-TW" altLang="en-US" sz="180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110</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4</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29</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10</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b="1" spc="-40" dirty="0" smtClean="0">
                <a:solidFill>
                  <a:srgbClr val="FF0000"/>
                </a:solidFill>
                <a:latin typeface="Times New Roman" pitchFamily="18" charset="0"/>
                <a:ea typeface="標楷體" pitchFamily="65" charset="-120"/>
                <a:cs typeface="Times New Roman" pitchFamily="18" charset="0"/>
              </a:rPr>
              <a:t>起至</a:t>
            </a:r>
            <a:r>
              <a:rPr lang="en-US" altLang="zh-TW" sz="1800" b="1" spc="-40" dirty="0" smtClean="0">
                <a:solidFill>
                  <a:srgbClr val="FF0000"/>
                </a:solidFill>
                <a:latin typeface="Times New Roman" pitchFamily="18" charset="0"/>
                <a:ea typeface="標楷體" pitchFamily="65" charset="-120"/>
                <a:cs typeface="Times New Roman" pitchFamily="18" charset="0"/>
              </a:rPr>
              <a:t>110</a:t>
            </a:r>
            <a:r>
              <a:rPr lang="zh-TW" altLang="en-US" sz="1800" b="1" spc="-40" dirty="0" smtClean="0">
                <a:solidFill>
                  <a:srgbClr val="FF0000"/>
                </a:solidFill>
                <a:latin typeface="Times New Roman" pitchFamily="18" charset="0"/>
                <a:ea typeface="標楷體" pitchFamily="65" charset="-120"/>
                <a:cs typeface="Times New Roman" pitchFamily="18" charset="0"/>
              </a:rPr>
              <a:t>年</a:t>
            </a:r>
            <a:r>
              <a:rPr lang="en-US" altLang="zh-TW" sz="1800" b="1" spc="-40" dirty="0" smtClean="0">
                <a:solidFill>
                  <a:srgbClr val="FF0000"/>
                </a:solidFill>
                <a:latin typeface="Times New Roman" pitchFamily="18" charset="0"/>
                <a:ea typeface="標楷體" pitchFamily="65" charset="-120"/>
                <a:cs typeface="Times New Roman" pitchFamily="18" charset="0"/>
              </a:rPr>
              <a:t>5</a:t>
            </a:r>
            <a:r>
              <a:rPr lang="zh-TW" altLang="en-US" sz="1800" b="1" spc="-40" dirty="0" smtClean="0">
                <a:solidFill>
                  <a:srgbClr val="FF0000"/>
                </a:solidFill>
                <a:latin typeface="Times New Roman" pitchFamily="18" charset="0"/>
                <a:ea typeface="標楷體" pitchFamily="65" charset="-120"/>
                <a:cs typeface="Times New Roman" pitchFamily="18" charset="0"/>
              </a:rPr>
              <a:t>月</a:t>
            </a:r>
            <a:r>
              <a:rPr lang="en-US" altLang="zh-TW" sz="1800" b="1" spc="-40" dirty="0" smtClean="0">
                <a:solidFill>
                  <a:srgbClr val="FF0000"/>
                </a:solidFill>
                <a:latin typeface="Times New Roman" pitchFamily="18" charset="0"/>
                <a:ea typeface="標楷體" pitchFamily="65" charset="-120"/>
                <a:cs typeface="Times New Roman" pitchFamily="18" charset="0"/>
              </a:rPr>
              <a:t>5</a:t>
            </a:r>
            <a:r>
              <a:rPr lang="zh-TW" altLang="en-US" sz="1800" b="1" spc="-40" dirty="0" smtClean="0">
                <a:solidFill>
                  <a:srgbClr val="FF0000"/>
                </a:solidFill>
                <a:latin typeface="Times New Roman" pitchFamily="18" charset="0"/>
                <a:ea typeface="標楷體" pitchFamily="65" charset="-120"/>
                <a:cs typeface="Times New Roman" pitchFamily="18" charset="0"/>
              </a:rPr>
              <a:t>日</a:t>
            </a:r>
            <a:r>
              <a:rPr lang="en-US" altLang="zh-TW" sz="1800" b="1" spc="-40" dirty="0" smtClean="0">
                <a:solidFill>
                  <a:srgbClr val="FF0000"/>
                </a:solidFill>
                <a:latin typeface="Times New Roman" pitchFamily="18" charset="0"/>
                <a:ea typeface="標楷體" pitchFamily="65" charset="-120"/>
                <a:cs typeface="Times New Roman" pitchFamily="18" charset="0"/>
              </a:rPr>
              <a:t>17</a:t>
            </a:r>
            <a:r>
              <a:rPr lang="zh-TW" altLang="en-US" sz="1800" b="1" spc="-40" dirty="0" smtClean="0">
                <a:solidFill>
                  <a:srgbClr val="FF0000"/>
                </a:solidFill>
                <a:latin typeface="Times New Roman" pitchFamily="18" charset="0"/>
                <a:ea typeface="標楷體" pitchFamily="65" charset="-120"/>
                <a:cs typeface="Times New Roman" pitchFamily="18" charset="0"/>
              </a:rPr>
              <a:t>：</a:t>
            </a:r>
            <a:r>
              <a:rPr lang="en-US" altLang="zh-TW" sz="1800" b="1" spc="-40" dirty="0" smtClean="0">
                <a:solidFill>
                  <a:srgbClr val="FF0000"/>
                </a:solidFill>
                <a:latin typeface="Times New Roman" pitchFamily="18" charset="0"/>
                <a:ea typeface="標楷體" pitchFamily="65" charset="-120"/>
                <a:cs typeface="Times New Roman" pitchFamily="18" charset="0"/>
              </a:rPr>
              <a:t>00</a:t>
            </a:r>
            <a:r>
              <a:rPr lang="zh-TW" altLang="en-US" sz="1800" dirty="0" smtClean="0">
                <a:solidFill>
                  <a:srgbClr val="FF0000"/>
                </a:solidFill>
                <a:latin typeface="Times New Roman" pitchFamily="18" charset="0"/>
                <a:ea typeface="標楷體" pitchFamily="65" charset="-120"/>
                <a:cs typeface="Times New Roman" pitchFamily="18" charset="0"/>
              </a:rPr>
              <a:t>）</a:t>
            </a:r>
          </a:p>
        </p:txBody>
      </p:sp>
      <p:sp>
        <p:nvSpPr>
          <p:cNvPr id="89102" name="內容版面配置區 2"/>
          <p:cNvSpPr txBox="1">
            <a:spLocks/>
          </p:cNvSpPr>
          <p:nvPr/>
        </p:nvSpPr>
        <p:spPr bwMode="auto">
          <a:xfrm>
            <a:off x="143664" y="3625729"/>
            <a:ext cx="8820949" cy="28162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400"/>
              </a:spcBef>
              <a:buFont typeface="Wingdings" panose="05000000000000000000" pitchFamily="2" charset="2"/>
              <a:buChar char="u"/>
            </a:pP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每位考生依其就讀科（組）、學程歸屬之高職</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15</a:t>
            </a:r>
            <a:r>
              <a:rPr lang="zh-TW" altLang="zh-TW" sz="2400" dirty="0">
                <a:latin typeface="Times New Roman" panose="02020603050405020304" pitchFamily="18" charset="0"/>
                <a:ea typeface="標楷體" panose="03000509000000000000" pitchFamily="65" charset="-120"/>
                <a:cs typeface="Times New Roman" panose="02020603050405020304" pitchFamily="18" charset="0"/>
              </a:rPr>
              <a:t>群科之一群，選填登記各科技校院於</a:t>
            </a:r>
            <a:r>
              <a:rPr lang="zh-TW"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該招生群別</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及</a:t>
            </a:r>
            <a:r>
              <a:rPr lang="zh-TW" altLang="zh-TW" sz="24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不分群</a:t>
            </a:r>
            <a:r>
              <a:rPr lang="zh-TW" altLang="zh-TW" sz="24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之系（組）、學程志願</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至多</a:t>
            </a:r>
            <a:r>
              <a:rPr lang="en-US"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400" u="sng"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個志願</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就讀志願序</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4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一經</a:t>
            </a:r>
            <a:r>
              <a:rPr lang="zh-TW" altLang="en-US" sz="24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確定送出</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後即完成志願登記，</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以任何理由要求</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或</a:t>
            </a:r>
            <a:r>
              <a:rPr lang="zh-TW" altLang="en-US" sz="2800" b="1"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重填</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zh-TW" altLang="zh-TW" sz="24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buFont typeface="Wingdings" panose="05000000000000000000" pitchFamily="2" charset="2"/>
              <a:buChar char="u"/>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請考生親自上網登記就讀志願，各承辦老師請勿代為操作。</a:t>
            </a:r>
          </a:p>
        </p:txBody>
      </p:sp>
      <p:sp>
        <p:nvSpPr>
          <p:cNvPr id="13" name="圓角矩形圖說文字 12"/>
          <p:cNvSpPr/>
          <p:nvPr/>
        </p:nvSpPr>
        <p:spPr>
          <a:xfrm>
            <a:off x="5633813" y="1082927"/>
            <a:ext cx="1838774" cy="442844"/>
          </a:xfrm>
          <a:prstGeom prst="wedgeRoundRectCallout">
            <a:avLst>
              <a:gd name="adj1" fmla="val -45295"/>
              <a:gd name="adj2" fmla="val 79999"/>
              <a:gd name="adj3" fmla="val 16667"/>
            </a:avLst>
          </a:prstGeom>
          <a:noFill/>
          <a:ln>
            <a:solidFill>
              <a:srgbClr val="FF9900"/>
            </a:solidFill>
          </a:ln>
          <a:effectLst>
            <a:innerShdw blurRad="63500" dist="50800" dir="27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threePt" dir="t"/>
            </a:scene3d>
            <a:sp3d extrusionH="57150">
              <a:bevelT w="82550" h="38100" prst="coolSlant"/>
            </a:sp3d>
          </a:bodyPr>
          <a:lstStyle/>
          <a:p>
            <a:pPr algn="ctr" eaLnBrk="1" hangingPunct="1">
              <a:defRPr/>
            </a:pPr>
            <a:r>
              <a:rPr lang="zh-TW" altLang="en-US" b="1" dirty="0">
                <a:solidFill>
                  <a:srgbClr val="008000"/>
                </a:solidFill>
                <a:latin typeface="標楷體" pitchFamily="65" charset="-120"/>
                <a:ea typeface="標楷體" pitchFamily="65" charset="-120"/>
              </a:rPr>
              <a:t>不另寄發通知單</a:t>
            </a:r>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40"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1138" name="內容版面配置區 2"/>
          <p:cNvSpPr>
            <a:spLocks noGrp="1"/>
          </p:cNvSpPr>
          <p:nvPr>
            <p:ph idx="1"/>
          </p:nvPr>
        </p:nvSpPr>
        <p:spPr>
          <a:xfrm>
            <a:off x="395288" y="1700213"/>
            <a:ext cx="8234362" cy="4321175"/>
          </a:xfrm>
        </p:spPr>
        <p:txBody>
          <a:bodyPr/>
          <a:lstStyle/>
          <a:p>
            <a:pPr>
              <a:spcAft>
                <a:spcPts val="600"/>
              </a:spcAft>
              <a:buFont typeface="Wingdings" panose="05000000000000000000" pitchFamily="2" charset="2"/>
              <a:buChar char="u"/>
            </a:pPr>
            <a:r>
              <a:rPr lang="zh-TW" altLang="en-US" sz="2400" b="1"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本委員會網站公告錄取名單</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zh-TW" sz="2400" dirty="0" smtClean="0">
                <a:latin typeface="Times New Roman" panose="02020603050405020304" pitchFamily="18" charset="0"/>
                <a:ea typeface="標楷體" panose="03000509000000000000" pitchFamily="65" charset="-120"/>
                <a:cs typeface="Times New Roman" panose="02020603050405020304" pitchFamily="18" charset="0"/>
              </a:rPr>
              <a:t>不另寄分發結果之書面通知，考生須自行上網查詢、下載或列印各考生之分發結果通知單。考生如未上網查詢，而致錄取權益受損，概由考生自行負責。</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各高職學校亦可自行上網查詢或列印錄取名單存</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參</a:t>
            </a:r>
            <a:r>
              <a:rPr lang="zh-TW"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a:spcAft>
                <a:spcPts val="600"/>
              </a:spcAft>
              <a:buFont typeface="Wingdings" panose="05000000000000000000" pitchFamily="2" charset="2"/>
              <a:buChar char="u"/>
            </a:pP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分發結果複查請填妥簡章附件六之</a:t>
            </a:r>
            <a:r>
              <a:rPr lang="zh-TW" altLang="en-US" sz="2400" dirty="0" smtClean="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複查申請表及就讀志願表</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5</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前，向本委員會以傳真方式提出申請。</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1139"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B6E8497-86EB-4AE8-9FD1-34D462329EF6}" type="slidenum">
              <a:rPr lang="zh-TW" altLang="en-US" sz="1400" smtClean="0"/>
              <a:pPr>
                <a:spcBef>
                  <a:spcPct val="0"/>
                </a:spcBef>
                <a:buFontTx/>
                <a:buNone/>
              </a:pPr>
              <a:t>39</a:t>
            </a:fld>
            <a:endParaRPr lang="en-US" altLang="zh-TW" sz="1400" smtClean="0"/>
          </a:p>
        </p:txBody>
      </p:sp>
      <p:sp>
        <p:nvSpPr>
          <p:cNvPr id="6" name="矩形 5"/>
          <p:cNvSpPr/>
          <p:nvPr/>
        </p:nvSpPr>
        <p:spPr>
          <a:xfrm>
            <a:off x="143664" y="1153093"/>
            <a:ext cx="2217064"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分發結果公告</a:t>
            </a:r>
          </a:p>
        </p:txBody>
      </p:sp>
      <p:sp>
        <p:nvSpPr>
          <p:cNvPr id="91144" name="文字方塊 8"/>
          <p:cNvSpPr txBox="1">
            <a:spLocks noChangeArrowheads="1"/>
          </p:cNvSpPr>
          <p:nvPr/>
        </p:nvSpPr>
        <p:spPr bwMode="auto">
          <a:xfrm>
            <a:off x="2233613" y="1184275"/>
            <a:ext cx="5113337"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起）</a:t>
            </a: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 name="表格 7"/>
          <p:cNvGraphicFramePr>
            <a:graphicFrameLocks noGrp="1"/>
          </p:cNvGraphicFramePr>
          <p:nvPr>
            <p:extLst>
              <p:ext uri="{D42A27DB-BD31-4B8C-83A1-F6EECF244321}">
                <p14:modId xmlns:p14="http://schemas.microsoft.com/office/powerpoint/2010/main" val="1750421815"/>
              </p:ext>
            </p:extLst>
          </p:nvPr>
        </p:nvGraphicFramePr>
        <p:xfrm>
          <a:off x="291652" y="1127812"/>
          <a:ext cx="8528820" cy="4740456"/>
        </p:xfrm>
        <a:graphic>
          <a:graphicData uri="http://schemas.openxmlformats.org/drawingml/2006/table">
            <a:tbl>
              <a:tblPr>
                <a:tableStyleId>{35758FB7-9AC5-4552-8A53-C91805E547FA}</a:tableStyleId>
              </a:tblPr>
              <a:tblGrid>
                <a:gridCol w="852882">
                  <a:extLst>
                    <a:ext uri="{9D8B030D-6E8A-4147-A177-3AD203B41FA5}">
                      <a16:colId xmlns:a16="http://schemas.microsoft.com/office/drawing/2014/main" val="20000"/>
                    </a:ext>
                  </a:extLst>
                </a:gridCol>
                <a:gridCol w="852882">
                  <a:extLst>
                    <a:ext uri="{9D8B030D-6E8A-4147-A177-3AD203B41FA5}">
                      <a16:colId xmlns:a16="http://schemas.microsoft.com/office/drawing/2014/main" val="20001"/>
                    </a:ext>
                  </a:extLst>
                </a:gridCol>
                <a:gridCol w="852882">
                  <a:extLst>
                    <a:ext uri="{9D8B030D-6E8A-4147-A177-3AD203B41FA5}">
                      <a16:colId xmlns:a16="http://schemas.microsoft.com/office/drawing/2014/main" val="20002"/>
                    </a:ext>
                  </a:extLst>
                </a:gridCol>
                <a:gridCol w="852882">
                  <a:extLst>
                    <a:ext uri="{9D8B030D-6E8A-4147-A177-3AD203B41FA5}">
                      <a16:colId xmlns:a16="http://schemas.microsoft.com/office/drawing/2014/main" val="20003"/>
                    </a:ext>
                  </a:extLst>
                </a:gridCol>
                <a:gridCol w="852882">
                  <a:extLst>
                    <a:ext uri="{9D8B030D-6E8A-4147-A177-3AD203B41FA5}">
                      <a16:colId xmlns:a16="http://schemas.microsoft.com/office/drawing/2014/main" val="20004"/>
                    </a:ext>
                  </a:extLst>
                </a:gridCol>
                <a:gridCol w="852882">
                  <a:extLst>
                    <a:ext uri="{9D8B030D-6E8A-4147-A177-3AD203B41FA5}">
                      <a16:colId xmlns:a16="http://schemas.microsoft.com/office/drawing/2014/main" val="20005"/>
                    </a:ext>
                  </a:extLst>
                </a:gridCol>
                <a:gridCol w="852882">
                  <a:extLst>
                    <a:ext uri="{9D8B030D-6E8A-4147-A177-3AD203B41FA5}">
                      <a16:colId xmlns:a16="http://schemas.microsoft.com/office/drawing/2014/main" val="20006"/>
                    </a:ext>
                  </a:extLst>
                </a:gridCol>
                <a:gridCol w="852882">
                  <a:extLst>
                    <a:ext uri="{9D8B030D-6E8A-4147-A177-3AD203B41FA5}">
                      <a16:colId xmlns:a16="http://schemas.microsoft.com/office/drawing/2014/main" val="20007"/>
                    </a:ext>
                  </a:extLst>
                </a:gridCol>
                <a:gridCol w="852882">
                  <a:extLst>
                    <a:ext uri="{9D8B030D-6E8A-4147-A177-3AD203B41FA5}">
                      <a16:colId xmlns:a16="http://schemas.microsoft.com/office/drawing/2014/main" val="20008"/>
                    </a:ext>
                  </a:extLst>
                </a:gridCol>
                <a:gridCol w="852882">
                  <a:extLst>
                    <a:ext uri="{9D8B030D-6E8A-4147-A177-3AD203B41FA5}">
                      <a16:colId xmlns:a16="http://schemas.microsoft.com/office/drawing/2014/main" val="20009"/>
                    </a:ext>
                  </a:extLst>
                </a:gridCol>
              </a:tblGrid>
              <a:tr h="961338">
                <a:tc gridSpan="2">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科技繁星招生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學年度</a:t>
                      </a:r>
                      <a:r>
                        <a:rPr lang="en-US" altLang="zh-TW" sz="1800" b="1" u="none" strike="noStrike" dirty="0">
                          <a:effectLst/>
                          <a:latin typeface="微軟正黑體" panose="020B0604030504040204" pitchFamily="34" charset="-120"/>
                          <a:ea typeface="微軟正黑體" panose="020B0604030504040204" pitchFamily="34" charset="-120"/>
                        </a:rPr>
                        <a:t>/</a:t>
                      </a:r>
                      <a:r>
                        <a:rPr lang="zh-TW" altLang="en-US" sz="1800" b="1" u="none" strike="noStrike" dirty="0">
                          <a:effectLst/>
                          <a:latin typeface="微軟正黑體" panose="020B0604030504040204" pitchFamily="34" charset="-120"/>
                          <a:ea typeface="微軟正黑體" panose="020B0604030504040204" pitchFamily="34" charset="-120"/>
                        </a:rPr>
                        <a:t>學校別</a:t>
                      </a:r>
                      <a:endParaRPr lang="zh-TW" altLang="en-US" sz="18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rtl="0" fontAlgn="ctr"/>
                      <a:r>
                        <a:rPr lang="zh-TW" altLang="en-US" sz="1800" b="1" u="none" strike="noStrike" dirty="0">
                          <a:effectLst/>
                          <a:latin typeface="微軟正黑體" panose="020B0604030504040204" pitchFamily="34" charset="-120"/>
                          <a:ea typeface="微軟正黑體" panose="020B0604030504040204" pitchFamily="34" charset="-120"/>
                        </a:rPr>
                        <a:t>招生</a:t>
                      </a:r>
                      <a:br>
                        <a:rPr lang="zh-TW" altLang="en-US" sz="1800" b="1" u="none" strike="noStrike" dirty="0">
                          <a:effectLst/>
                          <a:latin typeface="微軟正黑體" panose="020B0604030504040204" pitchFamily="34" charset="-120"/>
                          <a:ea typeface="微軟正黑體" panose="020B0604030504040204" pitchFamily="34" charset="-120"/>
                        </a:rPr>
                      </a:br>
                      <a:r>
                        <a:rPr lang="zh-TW" altLang="en-US" sz="1800" b="1" u="none" strike="noStrike" dirty="0">
                          <a:effectLst/>
                          <a:latin typeface="微軟正黑體" panose="020B0604030504040204" pitchFamily="34" charset="-120"/>
                          <a:ea typeface="微軟正黑體" panose="020B0604030504040204" pitchFamily="34" charset="-120"/>
                        </a:rPr>
                        <a:t>校數</a:t>
                      </a:r>
                      <a:endParaRPr lang="zh-TW" altLang="en-US" sz="18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a:effectLst/>
                          <a:latin typeface="微軟正黑體" panose="020B0604030504040204" pitchFamily="34" charset="-120"/>
                          <a:ea typeface="微軟正黑體" panose="020B0604030504040204" pitchFamily="34" charset="-120"/>
                        </a:rPr>
                        <a:t> </a:t>
                      </a:r>
                      <a:r>
                        <a:rPr lang="zh-TW" altLang="en-US" sz="1800" b="1" u="none" strike="noStrike" dirty="0" smtClean="0">
                          <a:effectLst/>
                          <a:latin typeface="微軟正黑體" panose="020B0604030504040204" pitchFamily="34" charset="-120"/>
                          <a:ea typeface="微軟正黑體" panose="020B0604030504040204" pitchFamily="34" charset="-120"/>
                        </a:rPr>
                        <a:t>招生</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名額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dirty="0" smtClean="0">
                          <a:effectLst/>
                          <a:latin typeface="微軟正黑體" panose="020B0604030504040204" pitchFamily="34" charset="-120"/>
                          <a:ea typeface="微軟正黑體" panose="020B0604030504040204" pitchFamily="34" charset="-120"/>
                        </a:rPr>
                        <a:t>A</a:t>
                      </a:r>
                      <a:endParaRPr lang="en-US" sz="1800" b="0"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錄取</a:t>
                      </a:r>
                      <a:endParaRPr lang="en-US" altLang="zh-TW" sz="1800" b="1" u="none" strike="noStrike" dirty="0" smtClean="0">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人數</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報到</a:t>
                      </a:r>
                      <a:endPar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endParaRPr>
                    </a:p>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人數</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錄取</a:t>
                      </a:r>
                      <a:r>
                        <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rPr>
                        <a:t/>
                      </a:r>
                      <a:br>
                        <a:rPr lang="en-US" altLang="zh-TW" sz="1800" b="1" u="none" strike="noStrike" dirty="0" smtClean="0">
                          <a:solidFill>
                            <a:srgbClr val="002060"/>
                          </a:solidFill>
                          <a:effectLst/>
                          <a:latin typeface="微軟正黑體" panose="020B0604030504040204" pitchFamily="34" charset="-120"/>
                          <a:ea typeface="微軟正黑體" panose="020B0604030504040204" pitchFamily="34" charset="-120"/>
                        </a:rPr>
                      </a:br>
                      <a:r>
                        <a:rPr lang="zh-TW" altLang="en-US" sz="1800" b="1" u="none" strike="noStrike" dirty="0" smtClean="0">
                          <a:solidFill>
                            <a:srgbClr val="002060"/>
                          </a:solidFill>
                          <a:effectLst/>
                          <a:latin typeface="微軟正黑體" panose="020B0604030504040204" pitchFamily="34" charset="-120"/>
                          <a:ea typeface="微軟正黑體" panose="020B0604030504040204" pitchFamily="34" charset="-120"/>
                        </a:rPr>
                        <a:t>缺額</a:t>
                      </a:r>
                      <a: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t/>
                      </a:r>
                      <a:br>
                        <a:rPr lang="zh-TW" altLang="en-US" sz="1800" b="1" u="none" strike="noStrike" dirty="0">
                          <a:solidFill>
                            <a:srgbClr val="002060"/>
                          </a:solidFill>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D=(A-B)</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放棄</a:t>
                      </a:r>
                      <a:r>
                        <a:rPr lang="en-US" altLang="zh-TW" sz="1800" b="1" u="none" strike="noStrike" dirty="0" smtClean="0">
                          <a:effectLst/>
                          <a:latin typeface="微軟正黑體" panose="020B0604030504040204" pitchFamily="34" charset="-120"/>
                          <a:ea typeface="微軟正黑體" panose="020B0604030504040204" pitchFamily="34" charset="-120"/>
                        </a:rPr>
                        <a:t/>
                      </a:r>
                      <a:br>
                        <a:rPr lang="en-US" altLang="zh-TW" sz="1800" b="1" u="none" strike="noStrike" dirty="0" smtClean="0">
                          <a:effectLst/>
                          <a:latin typeface="微軟正黑體" panose="020B0604030504040204" pitchFamily="34" charset="-120"/>
                          <a:ea typeface="微軟正黑體" panose="020B0604030504040204" pitchFamily="34" charset="-120"/>
                        </a:rPr>
                      </a:br>
                      <a:r>
                        <a:rPr lang="zh-TW" altLang="en-US" sz="1800" b="1" u="none" strike="noStrike" dirty="0" smtClean="0">
                          <a:effectLst/>
                          <a:latin typeface="微軟正黑體" panose="020B0604030504040204" pitchFamily="34" charset="-120"/>
                          <a:ea typeface="微軟正黑體" panose="020B0604030504040204" pitchFamily="34" charset="-120"/>
                        </a:rPr>
                        <a:t>報到</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E=(B-C)</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smtClean="0">
                          <a:effectLst/>
                          <a:latin typeface="微軟正黑體" panose="020B0604030504040204" pitchFamily="34" charset="-120"/>
                          <a:ea typeface="微軟正黑體" panose="020B0604030504040204" pitchFamily="34" charset="-120"/>
                        </a:rPr>
                        <a:t>招生</a:t>
                      </a:r>
                      <a:r>
                        <a:rPr lang="en-US" altLang="zh-TW" sz="1800" b="1" u="none" strike="noStrike" dirty="0" smtClean="0">
                          <a:effectLst/>
                          <a:latin typeface="微軟正黑體" panose="020B0604030504040204" pitchFamily="34" charset="-120"/>
                          <a:ea typeface="微軟正黑體" panose="020B0604030504040204" pitchFamily="34" charset="-120"/>
                        </a:rPr>
                        <a:t/>
                      </a:r>
                      <a:br>
                        <a:rPr lang="en-US" altLang="zh-TW" sz="1800" b="1" u="none" strike="noStrike" dirty="0" smtClean="0">
                          <a:effectLst/>
                          <a:latin typeface="微軟正黑體" panose="020B0604030504040204" pitchFamily="34" charset="-120"/>
                          <a:ea typeface="微軟正黑體" panose="020B0604030504040204" pitchFamily="34" charset="-120"/>
                        </a:rPr>
                      </a:br>
                      <a:r>
                        <a:rPr lang="zh-TW" altLang="en-US" sz="1800" b="1" u="none" strike="noStrike" dirty="0" smtClean="0">
                          <a:effectLst/>
                          <a:latin typeface="微軟正黑體" panose="020B0604030504040204" pitchFamily="34" charset="-120"/>
                          <a:ea typeface="微軟正黑體" panose="020B0604030504040204" pitchFamily="34" charset="-120"/>
                        </a:rPr>
                        <a:t>缺額</a:t>
                      </a:r>
                      <a:r>
                        <a:rPr lang="zh-TW" altLang="en-US" sz="1800" b="1" u="none" strike="noStrike" dirty="0">
                          <a:effectLst/>
                          <a:latin typeface="微軟正黑體" panose="020B0604030504040204" pitchFamily="34" charset="-120"/>
                          <a:ea typeface="微軟正黑體" panose="020B0604030504040204" pitchFamily="34" charset="-120"/>
                        </a:rPr>
                        <a:t/>
                      </a:r>
                      <a:br>
                        <a:rPr lang="zh-TW" altLang="en-US" sz="1800" b="1" u="none" strike="noStrike" dirty="0">
                          <a:effectLst/>
                          <a:latin typeface="微軟正黑體" panose="020B0604030504040204" pitchFamily="34" charset="-120"/>
                          <a:ea typeface="微軟正黑體" panose="020B0604030504040204" pitchFamily="34" charset="-120"/>
                        </a:rPr>
                      </a:br>
                      <a:r>
                        <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rPr>
                        <a:t>D + E</a:t>
                      </a: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tc>
                  <a:txBody>
                    <a:bodyPr/>
                    <a:lstStyle/>
                    <a:p>
                      <a:pPr algn="ctr" fontAlgn="ctr"/>
                      <a: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t>報到率</a:t>
                      </a:r>
                      <a:br>
                        <a:rPr lang="zh-TW" altLang="en-US" sz="1800" b="1" u="none" strike="noStrike" dirty="0">
                          <a:solidFill>
                            <a:srgbClr val="CC0000"/>
                          </a:solidFill>
                          <a:effectLst/>
                          <a:latin typeface="微軟正黑體" panose="020B0604030504040204" pitchFamily="34" charset="-120"/>
                          <a:ea typeface="微軟正黑體" panose="020B0604030504040204" pitchFamily="34" charset="-120"/>
                        </a:rPr>
                      </a:br>
                      <a: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C/B</a:t>
                      </a:r>
                      <a:br>
                        <a:rPr lang="en-US"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br>
                      <a:r>
                        <a:rPr lang="en-US" altLang="zh-TW" sz="1400" b="0" u="none" strike="noStrike" kern="1200" dirty="0" smtClean="0">
                          <a:solidFill>
                            <a:schemeClr val="dk1"/>
                          </a:solidFill>
                          <a:effectLst/>
                          <a:latin typeface="微軟正黑體" panose="020B0604030504040204" pitchFamily="34" charset="-120"/>
                          <a:ea typeface="微軟正黑體" panose="020B0604030504040204" pitchFamily="34" charset="-120"/>
                          <a:cs typeface="+mn-cs"/>
                        </a:rPr>
                        <a:t>%</a:t>
                      </a:r>
                      <a:endParaRPr lang="en-US" sz="1400" b="0" u="none" strike="noStrike" kern="1200" dirty="0">
                        <a:solidFill>
                          <a:schemeClr val="dk1"/>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solidFill>
                  </a:tcPr>
                </a:tc>
                <a:extLst>
                  <a:ext uri="{0D108BD9-81ED-4DB2-BD59-A6C34878D82A}">
                    <a16:rowId xmlns:a16="http://schemas.microsoft.com/office/drawing/2014/main" val="10000"/>
                  </a:ext>
                </a:extLst>
              </a:tr>
              <a:tr h="419902">
                <a:tc rowSpan="3">
                  <a:txBody>
                    <a:bodyPr/>
                    <a:lstStyle/>
                    <a:p>
                      <a:pPr marL="0" algn="ctr" defTabSz="914400" rtl="0" eaLnBrk="1" latinLnBrk="0" hangingPunct="1">
                        <a:tabLst>
                          <a:tab pos="715963" algn="l"/>
                        </a:tabLst>
                      </a:pPr>
                      <a:r>
                        <a:rPr lang="en-US" altLang="zh-TW" sz="2600" b="1" kern="1200" dirty="0" smtClean="0">
                          <a:latin typeface="微軟正黑體" panose="020B0604030504040204" pitchFamily="34" charset="-120"/>
                          <a:ea typeface="微軟正黑體" panose="020B0604030504040204" pitchFamily="34" charset="-120"/>
                        </a:rPr>
                        <a:t>107</a:t>
                      </a:r>
                      <a:endParaRPr lang="en-US" altLang="zh-TW" sz="2600" b="1" kern="1200" dirty="0" smtClean="0">
                        <a:solidFill>
                          <a:schemeClr val="tx1"/>
                        </a:solidFill>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國</a:t>
                      </a:r>
                      <a:r>
                        <a:rPr lang="zh-TW" altLang="en-US" sz="1800" b="1" u="none" strike="noStrike" kern="1200" dirty="0" smtClean="0">
                          <a:effectLst/>
                          <a:latin typeface="微軟正黑體" panose="020B0604030504040204" pitchFamily="34" charset="-120"/>
                          <a:ea typeface="微軟正黑體" panose="020B0604030504040204" pitchFamily="34" charset="-120"/>
                        </a:rPr>
                        <a:t>立</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15</a:t>
                      </a:r>
                      <a:endParaRPr lang="en-US" altLang="zh-TW"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938</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936</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726</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2</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212</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solidFill>
                            <a:srgbClr val="CC0000"/>
                          </a:solidFill>
                          <a:effectLst/>
                          <a:latin typeface="微軟正黑體" panose="020B0604030504040204" pitchFamily="34" charset="-120"/>
                          <a:ea typeface="微軟正黑體" panose="020B0604030504040204" pitchFamily="34" charset="-120"/>
                        </a:rPr>
                        <a:t>77.6</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419902">
                <a:tc vMerge="1">
                  <a:txBody>
                    <a:bodyPr/>
                    <a:lstStyle/>
                    <a:p>
                      <a:endParaRPr lang="zh-TW" altLang="en-US"/>
                    </a:p>
                  </a:txBody>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私立</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rtl="0" fontAlgn="ctr"/>
                      <a:r>
                        <a:rPr lang="en-US" altLang="zh-TW" sz="1700" u="none" strike="noStrike" dirty="0">
                          <a:effectLst/>
                          <a:latin typeface="微軟正黑體" panose="020B0604030504040204" pitchFamily="34" charset="-120"/>
                          <a:ea typeface="微軟正黑體" panose="020B0604030504040204" pitchFamily="34" charset="-120"/>
                        </a:rPr>
                        <a:t>37</a:t>
                      </a:r>
                      <a:endParaRPr lang="en-US" altLang="zh-TW" sz="1700" b="0"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1,935</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1,370</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571</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solidFill>
                            <a:srgbClr val="002060"/>
                          </a:solidFill>
                          <a:effectLst/>
                          <a:latin typeface="微軟正黑體" panose="020B0604030504040204" pitchFamily="34" charset="-120"/>
                          <a:ea typeface="微軟正黑體" panose="020B0604030504040204" pitchFamily="34" charset="-120"/>
                        </a:rPr>
                        <a:t>565</a:t>
                      </a:r>
                      <a:endParaRPr lang="en-US" altLang="zh-TW" sz="1700" b="0"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799</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a:effectLst/>
                          <a:latin typeface="微軟正黑體" panose="020B0604030504040204" pitchFamily="34" charset="-120"/>
                          <a:ea typeface="微軟正黑體" panose="020B0604030504040204" pitchFamily="34" charset="-120"/>
                        </a:rPr>
                        <a:t>1,364</a:t>
                      </a:r>
                      <a:endParaRPr lang="en-US" altLang="zh-TW" sz="1700" b="0" i="0" u="none" strike="noStrike" dirty="0">
                        <a:solidFill>
                          <a:schemeClr val="tx1"/>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rtl="0" fontAlgn="ctr"/>
                      <a:r>
                        <a:rPr lang="en-US" altLang="zh-TW" sz="1700" u="none" strike="noStrike" dirty="0" smtClean="0">
                          <a:solidFill>
                            <a:srgbClr val="CC0000"/>
                          </a:solidFill>
                          <a:effectLst/>
                          <a:latin typeface="微軟正黑體" panose="020B0604030504040204" pitchFamily="34" charset="-120"/>
                          <a:ea typeface="微軟正黑體" panose="020B0604030504040204" pitchFamily="34" charset="-120"/>
                        </a:rPr>
                        <a:t>41.7</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2"/>
                  </a:ext>
                </a:extLst>
              </a:tr>
              <a:tr h="419902">
                <a:tc vMerge="1">
                  <a:txBody>
                    <a:bodyPr/>
                    <a:lstStyle/>
                    <a:p>
                      <a:endParaRPr lang="zh-TW" altLang="en-US"/>
                    </a:p>
                  </a:txBody>
                  <a:tcPr/>
                </a:tc>
                <a:tc>
                  <a:txBody>
                    <a:bodyPr/>
                    <a:lstStyle/>
                    <a:p>
                      <a:pPr marL="0" algn="ctr" defTabSz="914400" rtl="0" eaLnBrk="1" fontAlgn="ctr" latinLnBrk="0" hangingPunct="1"/>
                      <a:r>
                        <a:rPr lang="zh-TW" altLang="en-US" sz="1800" b="1" u="none" strike="noStrike" kern="1200" dirty="0">
                          <a:effectLst/>
                          <a:latin typeface="微軟正黑體" panose="020B0604030504040204" pitchFamily="34" charset="-120"/>
                          <a:ea typeface="微軟正黑體" panose="020B0604030504040204" pitchFamily="34" charset="-120"/>
                        </a:rPr>
                        <a:t>合計</a:t>
                      </a:r>
                      <a:endParaRPr lang="zh-TW" altLang="en-US"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rtl="0" fontAlgn="ctr"/>
                      <a:r>
                        <a:rPr lang="en-US" altLang="zh-TW" sz="1700" b="1" u="none" strike="noStrike" dirty="0">
                          <a:effectLst/>
                          <a:latin typeface="微軟正黑體" panose="020B0604030504040204" pitchFamily="34" charset="-120"/>
                          <a:ea typeface="微軟正黑體" panose="020B0604030504040204" pitchFamily="34" charset="-120"/>
                        </a:rPr>
                        <a:t>53</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2,873</a:t>
                      </a:r>
                      <a:endParaRPr lang="en-US" altLang="zh-TW" sz="17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2,306</a:t>
                      </a:r>
                      <a:endParaRPr lang="en-US" altLang="zh-TW" sz="1700" b="1" i="0" u="none" strike="noStrike" dirty="0">
                        <a:solidFill>
                          <a:srgbClr val="0000FF"/>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solidFill>
                            <a:srgbClr val="002060"/>
                          </a:solidFill>
                          <a:effectLst/>
                          <a:latin typeface="微軟正黑體" panose="020B0604030504040204" pitchFamily="34" charset="-120"/>
                          <a:ea typeface="微軟正黑體" panose="020B0604030504040204" pitchFamily="34" charset="-120"/>
                        </a:rPr>
                        <a:t>1,297</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solidFill>
                            <a:srgbClr val="002060"/>
                          </a:solidFill>
                          <a:effectLst/>
                          <a:latin typeface="微軟正黑體" panose="020B0604030504040204" pitchFamily="34" charset="-120"/>
                          <a:ea typeface="微軟正黑體" panose="020B0604030504040204" pitchFamily="34" charset="-120"/>
                        </a:rPr>
                        <a:t>567</a:t>
                      </a:r>
                      <a:endParaRPr lang="en-US" altLang="zh-TW" sz="1700" b="1" i="0" u="none" strike="noStrike" dirty="0">
                        <a:solidFill>
                          <a:srgbClr val="00206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zh-TW" altLang="en-US" sz="1700" b="1" u="none" strike="noStrike" dirty="0" smtClean="0">
                          <a:effectLst/>
                          <a:latin typeface="微軟正黑體" panose="020B0604030504040204" pitchFamily="34" charset="-120"/>
                          <a:ea typeface="微軟正黑體" panose="020B0604030504040204" pitchFamily="34" charset="-120"/>
                        </a:rPr>
                        <a:t>  </a:t>
                      </a:r>
                      <a:r>
                        <a:rPr lang="en-US" altLang="zh-TW" sz="1700" b="1" u="none" strike="noStrike" dirty="0">
                          <a:effectLst/>
                          <a:latin typeface="微軟正黑體" panose="020B0604030504040204" pitchFamily="34" charset="-120"/>
                          <a:ea typeface="微軟正黑體" panose="020B0604030504040204" pitchFamily="34" charset="-120"/>
                        </a:rPr>
                        <a:t>1,009 </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a:effectLst/>
                          <a:latin typeface="微軟正黑體" panose="020B0604030504040204" pitchFamily="34" charset="-120"/>
                          <a:ea typeface="微軟正黑體" panose="020B0604030504040204" pitchFamily="34" charset="-120"/>
                        </a:rPr>
                        <a:t>1,576</a:t>
                      </a:r>
                      <a:endParaRPr lang="en-US" altLang="zh-TW" sz="1700" b="1" i="0" u="none" strike="noStrike" dirty="0">
                        <a:solidFill>
                          <a:srgbClr val="00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rtl="0" fontAlgn="ctr"/>
                      <a:r>
                        <a:rPr lang="en-US" altLang="zh-TW" sz="1700" b="1" u="none" strike="noStrike" dirty="0" smtClean="0">
                          <a:solidFill>
                            <a:srgbClr val="CC0000"/>
                          </a:solidFill>
                          <a:effectLst/>
                          <a:latin typeface="微軟正黑體" panose="020B0604030504040204" pitchFamily="34" charset="-120"/>
                          <a:ea typeface="微軟正黑體" panose="020B0604030504040204" pitchFamily="34" charset="-120"/>
                        </a:rPr>
                        <a:t>56.2</a:t>
                      </a:r>
                      <a:endParaRPr lang="en-US" altLang="zh-TW" sz="1700" b="1" i="0" u="none" strike="noStrike" dirty="0">
                        <a:solidFill>
                          <a:srgbClr val="CC0000"/>
                        </a:solidFill>
                        <a:effectLst/>
                        <a:latin typeface="微軟正黑體" panose="020B0604030504040204" pitchFamily="34" charset="-120"/>
                        <a:ea typeface="微軟正黑體" panose="020B0604030504040204" pitchFamily="34" charset="-120"/>
                      </a:endParaRPr>
                    </a:p>
                  </a:txBody>
                  <a:tcPr marL="9525" marR="72000"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3"/>
                  </a:ext>
                </a:extLst>
              </a:tr>
              <a:tr h="419902">
                <a:tc rowSpan="3">
                  <a:txBody>
                    <a:bodyPr/>
                    <a:lstStyle/>
                    <a:p>
                      <a:pPr algn="ctr">
                        <a:spcAft>
                          <a:spcPts val="0"/>
                        </a:spcAft>
                      </a:pPr>
                      <a:r>
                        <a:rPr lang="en-US" sz="2600" b="1" kern="100" dirty="0">
                          <a:effectLst/>
                          <a:latin typeface="微軟正黑體" panose="020B0604030504040204" pitchFamily="34" charset="-120"/>
                          <a:ea typeface="微軟正黑體" panose="020B0604030504040204" pitchFamily="34" charset="-120"/>
                        </a:rPr>
                        <a:t>108</a:t>
                      </a:r>
                      <a:endParaRPr lang="zh-TW" sz="2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國立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13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938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 926</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863</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 12</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63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 75</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CC0000"/>
                          </a:solidFill>
                          <a:effectLst/>
                          <a:latin typeface="微軟正黑體" panose="020B0604030504040204" pitchFamily="34" charset="-120"/>
                          <a:ea typeface="微軟正黑體" panose="020B0604030504040204" pitchFamily="34" charset="-120"/>
                        </a:rPr>
                        <a:t>93.2</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4"/>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私立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2,032</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1,193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002060"/>
                          </a:solidFill>
                          <a:effectLst/>
                          <a:latin typeface="微軟正黑體" panose="020B0604030504040204" pitchFamily="34" charset="-120"/>
                          <a:ea typeface="微軟正黑體" panose="020B0604030504040204" pitchFamily="34" charset="-120"/>
                        </a:rPr>
                        <a:t>843</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solidFill>
                            <a:srgbClr val="002060"/>
                          </a:solidFill>
                          <a:effectLst/>
                          <a:latin typeface="微軟正黑體" panose="020B0604030504040204" pitchFamily="34" charset="-120"/>
                          <a:ea typeface="微軟正黑體" panose="020B0604030504040204" pitchFamily="34" charset="-120"/>
                        </a:rPr>
                        <a:t>839</a:t>
                      </a:r>
                      <a:endParaRPr lang="zh-TW" sz="1700" kern="10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350</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effectLst/>
                          <a:latin typeface="微軟正黑體" panose="020B0604030504040204" pitchFamily="34" charset="-120"/>
                          <a:ea typeface="微軟正黑體" panose="020B0604030504040204" pitchFamily="34" charset="-120"/>
                        </a:rPr>
                        <a:t>1,189</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dirty="0">
                          <a:solidFill>
                            <a:srgbClr val="CC0000"/>
                          </a:solidFill>
                          <a:effectLst/>
                          <a:latin typeface="微軟正黑體" panose="020B0604030504040204" pitchFamily="34" charset="-120"/>
                          <a:ea typeface="微軟正黑體" panose="020B0604030504040204" pitchFamily="34" charset="-120"/>
                        </a:rPr>
                        <a:t>70.7</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5"/>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合計</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1700" b="1" kern="100" dirty="0">
                          <a:effectLst/>
                          <a:latin typeface="微軟正黑體" panose="020B0604030504040204" pitchFamily="34" charset="-120"/>
                          <a:ea typeface="微軟正黑體" panose="020B0604030504040204" pitchFamily="34" charset="-120"/>
                        </a:rPr>
                        <a:t>51</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2,970</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2,119</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1,706</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851</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413</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1,264</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CC0000"/>
                          </a:solidFill>
                          <a:effectLst/>
                          <a:latin typeface="微軟正黑體" panose="020B0604030504040204" pitchFamily="34" charset="-120"/>
                          <a:ea typeface="微軟正黑體" panose="020B0604030504040204" pitchFamily="34" charset="-120"/>
                        </a:rPr>
                        <a:t>80.5</a:t>
                      </a:r>
                      <a:endParaRPr lang="zh-TW" sz="1700" b="1"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6"/>
                  </a:ext>
                </a:extLst>
              </a:tr>
              <a:tr h="419902">
                <a:tc rowSpan="3">
                  <a:txBody>
                    <a:bodyPr/>
                    <a:lstStyle/>
                    <a:p>
                      <a:pPr algn="ctr">
                        <a:spcAft>
                          <a:spcPts val="0"/>
                        </a:spcAft>
                      </a:pPr>
                      <a:r>
                        <a:rPr lang="en-US" sz="2600" b="1" kern="100" dirty="0">
                          <a:effectLst/>
                          <a:latin typeface="微軟正黑體" panose="020B0604030504040204" pitchFamily="34" charset="-120"/>
                          <a:ea typeface="微軟正黑體" panose="020B0604030504040204" pitchFamily="34" charset="-120"/>
                        </a:rPr>
                        <a:t>109</a:t>
                      </a:r>
                      <a:endParaRPr lang="zh-TW" sz="2600" b="1" kern="100" dirty="0">
                        <a:solidFill>
                          <a:schemeClr val="tx1"/>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0" marR="0" marT="0" marB="0" anchor="ctr">
                    <a:lnL w="28575" cap="flat" cmpd="sng" algn="ctr">
                      <a:solidFill>
                        <a:schemeClr val="accent1">
                          <a:lumMod val="90000"/>
                        </a:schemeClr>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國立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13</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938 </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931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smtClean="0">
                          <a:solidFill>
                            <a:srgbClr val="002060"/>
                          </a:solidFill>
                          <a:effectLst/>
                          <a:latin typeface="微軟正黑體" panose="020B0604030504040204" pitchFamily="34" charset="-120"/>
                          <a:ea typeface="微軟正黑體" panose="020B0604030504040204" pitchFamily="34" charset="-120"/>
                        </a:rPr>
                        <a:t>865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smtClean="0">
                          <a:solidFill>
                            <a:srgbClr val="002060"/>
                          </a:solidFill>
                          <a:effectLst/>
                          <a:latin typeface="微軟正黑體" panose="020B0604030504040204" pitchFamily="34" charset="-120"/>
                          <a:ea typeface="微軟正黑體" panose="020B0604030504040204" pitchFamily="34" charset="-120"/>
                        </a:rPr>
                        <a:t>7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 </a:t>
                      </a:r>
                      <a:r>
                        <a:rPr lang="en-US" sz="1700" kern="100" dirty="0">
                          <a:effectLst/>
                          <a:latin typeface="微軟正黑體" panose="020B0604030504040204" pitchFamily="34" charset="-120"/>
                          <a:ea typeface="微軟正黑體" panose="020B0604030504040204" pitchFamily="34" charset="-120"/>
                        </a:rPr>
                        <a:t>66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zh-TW" altLang="en-US" sz="1700" u="none" strike="noStrike" dirty="0" smtClean="0">
                          <a:effectLst/>
                          <a:latin typeface="微軟正黑體" panose="020B0604030504040204" pitchFamily="34" charset="-120"/>
                          <a:ea typeface="微軟正黑體" panose="020B0604030504040204" pitchFamily="34" charset="-120"/>
                        </a:rPr>
                        <a:t>    </a:t>
                      </a:r>
                      <a:r>
                        <a:rPr lang="en-US" sz="1700" kern="100" dirty="0" smtClean="0">
                          <a:effectLst/>
                          <a:latin typeface="微軟正黑體" panose="020B0604030504040204" pitchFamily="34" charset="-120"/>
                          <a:ea typeface="微軟正黑體" panose="020B0604030504040204" pitchFamily="34" charset="-120"/>
                        </a:rPr>
                        <a:t>73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1700" u="none" strike="noStrike" dirty="0" smtClean="0">
                          <a:solidFill>
                            <a:schemeClr val="tx1"/>
                          </a:solidFill>
                          <a:effectLst/>
                          <a:latin typeface="微軟正黑體" panose="020B0604030504040204" pitchFamily="34" charset="-120"/>
                          <a:ea typeface="微軟正黑體" panose="020B0604030504040204" pitchFamily="34" charset="-120"/>
                        </a:rPr>
                        <a:t> </a:t>
                      </a:r>
                      <a:r>
                        <a:rPr lang="en-US" sz="1700" kern="100" dirty="0" smtClean="0">
                          <a:solidFill>
                            <a:srgbClr val="CC0000"/>
                          </a:solidFill>
                          <a:effectLst/>
                          <a:latin typeface="微軟正黑體" panose="020B0604030504040204" pitchFamily="34" charset="-120"/>
                          <a:ea typeface="微軟正黑體" panose="020B0604030504040204" pitchFamily="34" charset="-120"/>
                        </a:rPr>
                        <a:t>92.9</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accent1">
                          <a:lumMod val="90000"/>
                        </a:schemeClr>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7"/>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私立</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ctr">
                        <a:spcAft>
                          <a:spcPts val="0"/>
                        </a:spcAft>
                      </a:pPr>
                      <a:r>
                        <a:rPr lang="en-US" sz="1700" kern="100" dirty="0">
                          <a:effectLst/>
                          <a:latin typeface="微軟正黑體" panose="020B0604030504040204" pitchFamily="34" charset="-120"/>
                          <a:ea typeface="微軟正黑體" panose="020B0604030504040204" pitchFamily="34" charset="-120"/>
                        </a:rPr>
                        <a:t>38</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sz="1700" kern="100">
                          <a:effectLst/>
                          <a:latin typeface="微軟正黑體" panose="020B0604030504040204" pitchFamily="34" charset="-120"/>
                          <a:ea typeface="微軟正黑體" panose="020B0604030504040204" pitchFamily="34" charset="-120"/>
                        </a:rPr>
                        <a:t>1,933 </a:t>
                      </a:r>
                      <a:endParaRPr lang="zh-TW" sz="1700" kern="10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1,228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en-US" sz="1700" kern="100" dirty="0" smtClean="0">
                          <a:solidFill>
                            <a:srgbClr val="002060"/>
                          </a:solidFill>
                          <a:effectLst/>
                          <a:latin typeface="微軟正黑體" panose="020B0604030504040204" pitchFamily="34" charset="-120"/>
                          <a:ea typeface="微軟正黑體" panose="020B0604030504040204" pitchFamily="34" charset="-120"/>
                        </a:rPr>
                        <a:t> </a:t>
                      </a:r>
                      <a:r>
                        <a:rPr lang="en-US" sz="1700" kern="100" dirty="0">
                          <a:solidFill>
                            <a:srgbClr val="002060"/>
                          </a:solidFill>
                          <a:effectLst/>
                          <a:latin typeface="微軟正黑體" panose="020B0604030504040204" pitchFamily="34" charset="-120"/>
                          <a:ea typeface="微軟正黑體" panose="020B0604030504040204" pitchFamily="34" charset="-120"/>
                        </a:rPr>
                        <a:t>914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rgbClr val="002060"/>
                          </a:solidFill>
                          <a:effectLst/>
                          <a:latin typeface="微軟正黑體" panose="020B0604030504040204" pitchFamily="34" charset="-120"/>
                          <a:ea typeface="微軟正黑體" panose="020B0604030504040204" pitchFamily="34" charset="-120"/>
                        </a:rPr>
                        <a:t>↓</a:t>
                      </a:r>
                      <a:r>
                        <a:rPr lang="en-US" sz="1700" kern="100" dirty="0" smtClean="0">
                          <a:solidFill>
                            <a:srgbClr val="002060"/>
                          </a:solidFill>
                          <a:effectLst/>
                          <a:latin typeface="微軟正黑體" panose="020B0604030504040204" pitchFamily="34" charset="-120"/>
                          <a:ea typeface="微軟正黑體" panose="020B0604030504040204" pitchFamily="34" charset="-120"/>
                        </a:rPr>
                        <a:t>705 </a:t>
                      </a:r>
                      <a:endParaRPr lang="zh-TW" sz="1700"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314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effectLst/>
                          <a:latin typeface="微軟正黑體" panose="020B0604030504040204" pitchFamily="34" charset="-120"/>
                          <a:ea typeface="微軟正黑體" panose="020B0604030504040204" pitchFamily="34" charset="-120"/>
                        </a:rPr>
                        <a:t>↓</a:t>
                      </a:r>
                      <a:r>
                        <a:rPr lang="en-US" sz="1700" kern="100" dirty="0" smtClean="0">
                          <a:effectLst/>
                          <a:latin typeface="微軟正黑體" panose="020B0604030504040204" pitchFamily="34" charset="-120"/>
                          <a:ea typeface="微軟正黑體" panose="020B0604030504040204" pitchFamily="34" charset="-120"/>
                        </a:rPr>
                        <a:t>1,019 </a:t>
                      </a:r>
                      <a:endParaRPr lang="zh-TW" sz="1700"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tc>
                  <a:txBody>
                    <a:bodyPr/>
                    <a:lstStyle/>
                    <a:p>
                      <a:pPr algn="r">
                        <a:spcAft>
                          <a:spcPts val="0"/>
                        </a:spcAft>
                      </a:pPr>
                      <a:r>
                        <a:rPr lang="en-US" altLang="zh-TW" sz="1700" u="none" strike="noStrike" dirty="0" smtClean="0">
                          <a:solidFill>
                            <a:schemeClr val="tx1"/>
                          </a:solidFill>
                          <a:effectLst/>
                          <a:latin typeface="微軟正黑體" panose="020B0604030504040204" pitchFamily="34" charset="-120"/>
                          <a:ea typeface="微軟正黑體" panose="020B0604030504040204" pitchFamily="34" charset="-120"/>
                        </a:rPr>
                        <a:t>↑</a:t>
                      </a:r>
                      <a:r>
                        <a:rPr lang="en-US" sz="1700" kern="100" dirty="0" smtClean="0">
                          <a:solidFill>
                            <a:schemeClr val="tx1"/>
                          </a:solidFill>
                          <a:effectLst/>
                          <a:latin typeface="微軟正黑體" panose="020B0604030504040204" pitchFamily="34" charset="-120"/>
                          <a:ea typeface="微軟正黑體" panose="020B0604030504040204" pitchFamily="34" charset="-120"/>
                        </a:rPr>
                        <a:t> </a:t>
                      </a:r>
                      <a:r>
                        <a:rPr lang="en-US" sz="1700" kern="100" dirty="0">
                          <a:solidFill>
                            <a:srgbClr val="CC0000"/>
                          </a:solidFill>
                          <a:effectLst/>
                          <a:latin typeface="微軟正黑體" panose="020B0604030504040204" pitchFamily="34" charset="-120"/>
                          <a:ea typeface="微軟正黑體" panose="020B0604030504040204" pitchFamily="34" charset="-120"/>
                        </a:rPr>
                        <a:t>74.4</a:t>
                      </a:r>
                      <a:endParaRPr lang="zh-TW" sz="1700"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8"/>
                  </a:ext>
                </a:extLst>
              </a:tr>
              <a:tr h="419902">
                <a:tc vMerge="1">
                  <a:txBody>
                    <a:bodyPr/>
                    <a:lstStyle/>
                    <a:p>
                      <a:endParaRPr lang="zh-TW" altLang="en-US"/>
                    </a:p>
                  </a:txBody>
                  <a:tcPr/>
                </a:tc>
                <a:tc>
                  <a:txBody>
                    <a:bodyPr/>
                    <a:lstStyle/>
                    <a:p>
                      <a:pPr marL="0" algn="ctr" defTabSz="914400" rtl="0" eaLnBrk="1" fontAlgn="ctr" latinLnBrk="0" hangingPunct="1">
                        <a:spcAft>
                          <a:spcPts val="0"/>
                        </a:spcAft>
                      </a:pPr>
                      <a:r>
                        <a:rPr lang="zh-TW" sz="1800" b="1" u="none" strike="noStrike" kern="1200" dirty="0">
                          <a:effectLst/>
                          <a:latin typeface="微軟正黑體" panose="020B0604030504040204" pitchFamily="34" charset="-120"/>
                          <a:ea typeface="微軟正黑體" panose="020B0604030504040204" pitchFamily="34" charset="-120"/>
                        </a:rPr>
                        <a:t>合計</a:t>
                      </a:r>
                      <a:endParaRPr lang="zh-TW" sz="1800" b="1" i="0" u="none" strike="noStrike" kern="1200" dirty="0">
                        <a:solidFill>
                          <a:srgbClr val="000000"/>
                        </a:solidFill>
                        <a:effectLst/>
                        <a:latin typeface="微軟正黑體" panose="020B0604030504040204" pitchFamily="34" charset="-120"/>
                        <a:ea typeface="微軟正黑體" panose="020B0604030504040204" pitchFamily="34" charset="-120"/>
                        <a:cs typeface="+mn-cs"/>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ctr">
                        <a:spcAft>
                          <a:spcPts val="0"/>
                        </a:spcAft>
                      </a:pPr>
                      <a:r>
                        <a:rPr lang="en-US" sz="1700" b="1" kern="100" dirty="0">
                          <a:effectLst/>
                          <a:latin typeface="微軟正黑體" panose="020B0604030504040204" pitchFamily="34" charset="-120"/>
                          <a:ea typeface="微軟正黑體" panose="020B0604030504040204" pitchFamily="34" charset="-120"/>
                        </a:rPr>
                        <a:t>51</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952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2,871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2,159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1,779 </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solidFill>
                            <a:srgbClr val="002060"/>
                          </a:solidFill>
                          <a:effectLst/>
                          <a:latin typeface="微軟正黑體" panose="020B0604030504040204" pitchFamily="34" charset="-120"/>
                          <a:ea typeface="微軟正黑體" panose="020B0604030504040204" pitchFamily="34" charset="-120"/>
                        </a:rPr>
                        <a:t>712 </a:t>
                      </a:r>
                      <a:endParaRPr lang="zh-TW" sz="1700" b="1" kern="100" dirty="0">
                        <a:solidFill>
                          <a:srgbClr val="00206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380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en-US" sz="1700" b="1" kern="100" dirty="0">
                          <a:effectLst/>
                          <a:latin typeface="微軟正黑體" panose="020B0604030504040204" pitchFamily="34" charset="-120"/>
                          <a:ea typeface="微軟正黑體" panose="020B0604030504040204" pitchFamily="34" charset="-120"/>
                        </a:rPr>
                        <a:t>1,092 </a:t>
                      </a:r>
                      <a:endParaRPr lang="zh-TW" sz="1700" b="1" kern="100" dirty="0">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tc>
                  <a:txBody>
                    <a:bodyPr/>
                    <a:lstStyle/>
                    <a:p>
                      <a:pPr algn="r">
                        <a:spcAft>
                          <a:spcPts val="0"/>
                        </a:spcAft>
                      </a:pPr>
                      <a:r>
                        <a:rPr lang="zh-TW" altLang="en-US" sz="1700" b="1" kern="100" dirty="0" smtClean="0">
                          <a:solidFill>
                            <a:srgbClr val="CC0000"/>
                          </a:solidFill>
                          <a:effectLst/>
                          <a:latin typeface="微軟正黑體" panose="020B0604030504040204" pitchFamily="34" charset="-120"/>
                          <a:ea typeface="微軟正黑體" panose="020B0604030504040204" pitchFamily="34" charset="-120"/>
                        </a:rPr>
                        <a:t> </a:t>
                      </a:r>
                      <a:r>
                        <a:rPr lang="en-US" altLang="zh-TW" sz="1700" b="1" u="none" strike="noStrike" dirty="0" smtClean="0">
                          <a:solidFill>
                            <a:schemeClr val="tx1"/>
                          </a:solidFill>
                          <a:effectLst/>
                          <a:latin typeface="微軟正黑體" panose="020B0604030504040204" pitchFamily="34" charset="-120"/>
                          <a:ea typeface="微軟正黑體" panose="020B0604030504040204" pitchFamily="34" charset="-120"/>
                        </a:rPr>
                        <a:t>↑</a:t>
                      </a:r>
                      <a:r>
                        <a:rPr lang="zh-TW" altLang="en-US" sz="1700" b="1" u="none" strike="noStrike" dirty="0" smtClean="0">
                          <a:solidFill>
                            <a:schemeClr val="tx1"/>
                          </a:solidFill>
                          <a:effectLst/>
                          <a:latin typeface="微軟正黑體" panose="020B0604030504040204" pitchFamily="34" charset="-120"/>
                          <a:ea typeface="微軟正黑體" panose="020B0604030504040204" pitchFamily="34" charset="-120"/>
                        </a:rPr>
                        <a:t> </a:t>
                      </a:r>
                      <a:r>
                        <a:rPr lang="en-US" sz="1700" b="1" kern="100" dirty="0" smtClean="0">
                          <a:solidFill>
                            <a:srgbClr val="CC0000"/>
                          </a:solidFill>
                          <a:effectLst/>
                          <a:latin typeface="微軟正黑體" panose="020B0604030504040204" pitchFamily="34" charset="-120"/>
                          <a:ea typeface="微軟正黑體" panose="020B0604030504040204" pitchFamily="34" charset="-120"/>
                        </a:rPr>
                        <a:t>82.4</a:t>
                      </a:r>
                      <a:endParaRPr lang="zh-TW" sz="1700" b="1" kern="100" dirty="0">
                        <a:solidFill>
                          <a:srgbClr val="CC0000"/>
                        </a:solidFill>
                        <a:effectLst/>
                        <a:latin typeface="微軟正黑體" panose="020B0604030504040204" pitchFamily="34" charset="-120"/>
                        <a:ea typeface="微軟正黑體" panose="020B0604030504040204" pitchFamily="34" charset="-120"/>
                        <a:cs typeface="Times New Roman" panose="02020603050405020304" pitchFamily="18" charset="0"/>
                      </a:endParaRPr>
                    </a:p>
                  </a:txBody>
                  <a:tcPr marL="9525" marR="71755" marT="9525" marB="0" anchor="ctr">
                    <a:lnL w="28575" cap="flat" cmpd="sng" algn="ctr">
                      <a:solidFill>
                        <a:schemeClr val="bg1"/>
                      </a:solidFill>
                      <a:prstDash val="solid"/>
                      <a:round/>
                      <a:headEnd type="none" w="med" len="med"/>
                      <a:tailEnd type="none" w="med" len="med"/>
                    </a:lnL>
                    <a:lnR w="28575" cap="flat" cmpd="sng" algn="ctr">
                      <a:solidFill>
                        <a:schemeClr val="accent1">
                          <a:lumMod val="90000"/>
                        </a:schemeClr>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accent1">
                          <a:lumMod val="90000"/>
                        </a:schemeClr>
                      </a:solidFill>
                      <a:prstDash val="solid"/>
                      <a:round/>
                      <a:headEnd type="none" w="med" len="med"/>
                      <a:tailEnd type="none" w="med" len="med"/>
                    </a:lnB>
                    <a:solidFill>
                      <a:schemeClr val="accent5">
                        <a:lumMod val="75000"/>
                      </a:schemeClr>
                    </a:solidFill>
                  </a:tcPr>
                </a:tc>
                <a:extLst>
                  <a:ext uri="{0D108BD9-81ED-4DB2-BD59-A6C34878D82A}">
                    <a16:rowId xmlns:a16="http://schemas.microsoft.com/office/drawing/2014/main" val="10009"/>
                  </a:ext>
                </a:extLst>
              </a:tr>
            </a:tbl>
          </a:graphicData>
        </a:graphic>
      </p:graphicFrame>
      <p:sp>
        <p:nvSpPr>
          <p:cNvPr id="29698" name="標題 1"/>
          <p:cNvSpPr>
            <a:spLocks noGrp="1"/>
          </p:cNvSpPr>
          <p:nvPr>
            <p:ph type="title"/>
          </p:nvPr>
        </p:nvSpPr>
        <p:spPr>
          <a:xfrm>
            <a:off x="0" y="144672"/>
            <a:ext cx="8229600" cy="633412"/>
          </a:xfrm>
        </p:spPr>
        <p:txBody>
          <a:bodyPr/>
          <a:lstStyle/>
          <a:p>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貳、近三年招生概況</a:t>
            </a:r>
            <a:r>
              <a:rPr lang="en-US" altLang="zh-TW"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endParaRPr lang="zh-TW" altLang="en-US" sz="32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29699" name="投影片編號版面配置區 3"/>
          <p:cNvSpPr>
            <a:spLocks noGrp="1"/>
          </p:cNvSpPr>
          <p:nvPr>
            <p:ph type="sldNum" sz="quarter" idx="12"/>
          </p:nvPr>
        </p:nvSpPr>
        <p:spPr>
          <a:xfrm>
            <a:off x="6586360" y="6503916"/>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F2CB515-4629-424B-A2EF-B2C67B78FB76}" type="slidenum">
              <a:rPr lang="zh-TW" altLang="en-US" sz="1400" smtClean="0"/>
              <a:pPr>
                <a:spcBef>
                  <a:spcPct val="0"/>
                </a:spcBef>
                <a:buFontTx/>
                <a:buNone/>
              </a:pPr>
              <a:t>4</a:t>
            </a:fld>
            <a:endParaRPr lang="en-US" altLang="zh-TW" sz="1400" smtClean="0"/>
          </a:p>
        </p:txBody>
      </p:sp>
      <p:sp>
        <p:nvSpPr>
          <p:cNvPr id="7" name="矩形 6"/>
          <p:cNvSpPr/>
          <p:nvPr/>
        </p:nvSpPr>
        <p:spPr>
          <a:xfrm>
            <a:off x="291652" y="4598520"/>
            <a:ext cx="8528820" cy="1269748"/>
          </a:xfrm>
          <a:prstGeom prst="rect">
            <a:avLst/>
          </a:prstGeom>
          <a:noFill/>
          <a:ln w="4762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TW" altLang="en-US"/>
          </a:p>
        </p:txBody>
      </p:sp>
      <p:sp>
        <p:nvSpPr>
          <p:cNvPr id="3" name="文字方塊 2"/>
          <p:cNvSpPr txBox="1"/>
          <p:nvPr/>
        </p:nvSpPr>
        <p:spPr>
          <a:xfrm>
            <a:off x="7428555" y="5916371"/>
            <a:ext cx="1440160" cy="584775"/>
          </a:xfrm>
          <a:prstGeom prst="rect">
            <a:avLst/>
          </a:prstGeom>
          <a:solidFill>
            <a:srgbClr val="FFFF99"/>
          </a:solidFill>
        </p:spPr>
        <p:txBody>
          <a:bodyPr wrap="square" rtlCol="0">
            <a:spAutoFit/>
          </a:bodyPr>
          <a:lstStyle/>
          <a:p>
            <a:pPr algn="just"/>
            <a:r>
              <a:rPr lang="zh-TW" altLang="en-US" sz="1600" b="1" dirty="0">
                <a:solidFill>
                  <a:srgbClr val="FF0000"/>
                </a:solidFill>
                <a:latin typeface="華康儷楷書" panose="03000509000000000000" pitchFamily="65" charset="-120"/>
                <a:ea typeface="華康儷楷書" panose="03000509000000000000" pitchFamily="65" charset="-120"/>
              </a:rPr>
              <a:t>國立：</a:t>
            </a:r>
            <a:r>
              <a:rPr lang="en-US" altLang="zh-TW" sz="1600" b="1" dirty="0" smtClean="0">
                <a:solidFill>
                  <a:srgbClr val="FF0000"/>
                </a:solidFill>
                <a:latin typeface="Book Antiqua" panose="02040602050305030304" pitchFamily="18" charset="0"/>
              </a:rPr>
              <a:t>-</a:t>
            </a:r>
            <a:r>
              <a:rPr lang="zh-TW" altLang="en-US" sz="1600" b="1" dirty="0" smtClean="0">
                <a:solidFill>
                  <a:srgbClr val="FF0000"/>
                </a:solidFill>
                <a:latin typeface="Book Antiqua" panose="02040602050305030304" pitchFamily="18" charset="0"/>
              </a:rPr>
              <a:t> </a:t>
            </a:r>
            <a:r>
              <a:rPr lang="en-US" altLang="zh-TW" sz="1600" b="1" dirty="0" smtClean="0">
                <a:solidFill>
                  <a:srgbClr val="FF0000"/>
                </a:solidFill>
                <a:latin typeface="Book Antiqua" panose="02040602050305030304" pitchFamily="18" charset="0"/>
              </a:rPr>
              <a:t>0.3</a:t>
            </a:r>
            <a:r>
              <a:rPr lang="en-US" altLang="zh-TW" sz="1600" b="1" dirty="0">
                <a:solidFill>
                  <a:srgbClr val="FF0000"/>
                </a:solidFill>
                <a:latin typeface="Book Antiqua" panose="02040602050305030304" pitchFamily="18" charset="0"/>
              </a:rPr>
              <a:t>%</a:t>
            </a:r>
            <a:r>
              <a:rPr lang="zh-TW" altLang="en-US" sz="1600" b="1" dirty="0">
                <a:solidFill>
                  <a:srgbClr val="FF0000"/>
                </a:solidFill>
                <a:latin typeface="Book Antiqua" panose="02040602050305030304" pitchFamily="18" charset="0"/>
              </a:rPr>
              <a:t>   </a:t>
            </a:r>
            <a:endParaRPr lang="en-US" altLang="zh-TW" sz="1600" b="1" dirty="0">
              <a:solidFill>
                <a:srgbClr val="FF0000"/>
              </a:solidFill>
              <a:latin typeface="Book Antiqua" panose="02040602050305030304" pitchFamily="18" charset="0"/>
            </a:endParaRPr>
          </a:p>
          <a:p>
            <a:pPr algn="just"/>
            <a:r>
              <a:rPr lang="zh-TW" altLang="en-US" sz="1600" b="1" dirty="0" smtClean="0">
                <a:solidFill>
                  <a:srgbClr val="3333FF"/>
                </a:solidFill>
                <a:latin typeface="華康儷楷書" panose="03000509000000000000" pitchFamily="65" charset="-120"/>
                <a:ea typeface="華康儷楷書" panose="03000509000000000000" pitchFamily="65" charset="-120"/>
              </a:rPr>
              <a:t>私立</a:t>
            </a:r>
            <a:r>
              <a:rPr lang="zh-TW" altLang="en-US" sz="1600" b="1" dirty="0">
                <a:solidFill>
                  <a:srgbClr val="3333FF"/>
                </a:solidFill>
                <a:latin typeface="華康儷楷書" panose="03000509000000000000" pitchFamily="65" charset="-120"/>
                <a:ea typeface="華康儷楷書" panose="03000509000000000000" pitchFamily="65" charset="-120"/>
              </a:rPr>
              <a:t>：</a:t>
            </a:r>
            <a:r>
              <a:rPr lang="en-US" altLang="zh-TW" sz="1600" b="1" dirty="0">
                <a:solidFill>
                  <a:srgbClr val="3333FF"/>
                </a:solidFill>
                <a:latin typeface="Book Antiqua" panose="02040602050305030304" pitchFamily="18" charset="0"/>
              </a:rPr>
              <a:t>+3.7</a:t>
            </a:r>
            <a:r>
              <a:rPr lang="en-US" altLang="zh-TW" sz="1600" b="1" dirty="0" smtClean="0">
                <a:solidFill>
                  <a:srgbClr val="3333FF"/>
                </a:solidFill>
                <a:latin typeface="Book Antiqua" panose="02040602050305030304" pitchFamily="18" charset="0"/>
              </a:rPr>
              <a:t>%</a:t>
            </a:r>
            <a:endParaRPr lang="zh-TW" altLang="en-US" sz="1600" b="1" dirty="0">
              <a:solidFill>
                <a:srgbClr val="3333FF"/>
              </a:solidFill>
              <a:latin typeface="Book Antiqua" panose="02040602050305030304"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1000" fill="hold"/>
                                        <p:tgtEl>
                                          <p:spTgt spid="7"/>
                                        </p:tgtEl>
                                        <p:attrNameLst>
                                          <p:attrName>ppt_x</p:attrName>
                                        </p:attrNameLst>
                                      </p:cBhvr>
                                      <p:tavLst>
                                        <p:tav tm="0">
                                          <p:val>
                                            <p:strVal val="0-#ppt_w/2"/>
                                          </p:val>
                                        </p:tav>
                                        <p:tav tm="100000">
                                          <p:val>
                                            <p:strVal val="#ppt_x"/>
                                          </p:val>
                                        </p:tav>
                                      </p:tavLst>
                                    </p:anim>
                                    <p:anim calcmode="lin" valueType="num">
                                      <p:cBhvr additive="base">
                                        <p:cTn id="8" dur="1000" fill="hold"/>
                                        <p:tgtEl>
                                          <p:spTgt spid="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91" name="標題 5"/>
          <p:cNvSpPr>
            <a:spLocks noGrp="1"/>
          </p:cNvSpPr>
          <p:nvPr>
            <p:ph type="title"/>
          </p:nvPr>
        </p:nvSpPr>
        <p:spPr>
          <a:xfrm>
            <a:off x="0" y="188640"/>
            <a:ext cx="91440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8/9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3186"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15FB7E0E-9B27-4DDC-B6F4-76FCE25BA3CE}" type="slidenum">
              <a:rPr lang="zh-TW" altLang="en-US" sz="1400" smtClean="0"/>
              <a:pPr>
                <a:spcBef>
                  <a:spcPct val="0"/>
                </a:spcBef>
                <a:buFontTx/>
                <a:buNone/>
              </a:pPr>
              <a:t>40</a:t>
            </a:fld>
            <a:endParaRPr lang="en-US" altLang="zh-TW" sz="1400" smtClean="0"/>
          </a:p>
        </p:txBody>
      </p:sp>
      <p:sp>
        <p:nvSpPr>
          <p:cNvPr id="6" name="矩形 5"/>
          <p:cNvSpPr/>
          <p:nvPr/>
        </p:nvSpPr>
        <p:spPr>
          <a:xfrm>
            <a:off x="145390" y="1183319"/>
            <a:ext cx="2391650"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報到及註冊入學</a:t>
            </a:r>
          </a:p>
        </p:txBody>
      </p:sp>
      <p:sp>
        <p:nvSpPr>
          <p:cNvPr id="93190" name="內容版面配置區 2"/>
          <p:cNvSpPr txBox="1">
            <a:spLocks/>
          </p:cNvSpPr>
          <p:nvPr/>
        </p:nvSpPr>
        <p:spPr bwMode="auto">
          <a:xfrm>
            <a:off x="145390" y="1652239"/>
            <a:ext cx="8713787" cy="1154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buFont typeface="Wingdings" panose="05000000000000000000" pitchFamily="2" charset="2"/>
              <a:buChar char="u"/>
            </a:pPr>
            <a:r>
              <a:rPr lang="zh-TW" altLang="en-US" sz="2200" dirty="0">
                <a:latin typeface="標楷體" panose="03000509000000000000" pitchFamily="65" charset="-120"/>
                <a:ea typeface="標楷體" panose="03000509000000000000" pitchFamily="65" charset="-120"/>
              </a:rPr>
              <a:t>各科技校院不另辦理報到作業，各錄取生之註冊入學通知，由各錄取學校自行寄發。</a:t>
            </a:r>
            <a:endParaRPr lang="en-US" altLang="zh-TW" sz="2200" dirty="0">
              <a:latin typeface="標楷體" panose="03000509000000000000" pitchFamily="65" charset="-120"/>
              <a:ea typeface="標楷體" panose="03000509000000000000" pitchFamily="65" charset="-120"/>
            </a:endParaRPr>
          </a:p>
        </p:txBody>
      </p:sp>
      <p:sp>
        <p:nvSpPr>
          <p:cNvPr id="9" name="矩形 8"/>
          <p:cNvSpPr/>
          <p:nvPr/>
        </p:nvSpPr>
        <p:spPr>
          <a:xfrm>
            <a:off x="127084" y="2495451"/>
            <a:ext cx="2391650" cy="432048"/>
          </a:xfrm>
          <a:prstGeom prst="rect">
            <a:avLst/>
          </a:prstGeom>
          <a:solidFill>
            <a:srgbClr val="FF3399"/>
          </a:solidFill>
        </p:spPr>
        <p:style>
          <a:lnRef idx="0">
            <a:schemeClr val="accent6"/>
          </a:lnRef>
          <a:fillRef idx="3">
            <a:schemeClr val="accent6"/>
          </a:fillRef>
          <a:effectRef idx="3">
            <a:schemeClr val="accent6"/>
          </a:effectRef>
          <a:fontRef idx="minor">
            <a:schemeClr val="lt1"/>
          </a:fontRef>
        </p:style>
        <p:txBody>
          <a:bodyPr anchor="ctr"/>
          <a:lstStyle/>
          <a:p>
            <a:pPr algn="ctr" eaLnBrk="1" hangingPunct="1">
              <a:defRPr/>
            </a:pPr>
            <a:r>
              <a:rPr lang="zh-TW" altLang="en-US" sz="2400" b="1" dirty="0">
                <a:latin typeface="微軟正黑體" panose="020B0604030504040204" pitchFamily="34" charset="-120"/>
                <a:ea typeface="微軟正黑體" panose="020B0604030504040204" pitchFamily="34" charset="-120"/>
              </a:rPr>
              <a:t>放棄錄取資格</a:t>
            </a:r>
          </a:p>
        </p:txBody>
      </p:sp>
      <p:sp>
        <p:nvSpPr>
          <p:cNvPr id="93195" name="內容版面配置區 2"/>
          <p:cNvSpPr txBox="1">
            <a:spLocks/>
          </p:cNvSpPr>
          <p:nvPr/>
        </p:nvSpPr>
        <p:spPr bwMode="auto">
          <a:xfrm>
            <a:off x="139453" y="2938863"/>
            <a:ext cx="8719724" cy="37304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buFont typeface="Wingdings" panose="05000000000000000000" pitchFamily="2" charset="2"/>
              <a:buChar char="u"/>
            </a:pP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經本委員會分發錄取之</a:t>
            </a:r>
            <a:r>
              <a:rPr lang="zh-TW" altLang="en-US" sz="2200" b="1"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錄取生，無論放棄與否</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，一概不得參加</a:t>
            </a:r>
            <a:r>
              <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學年</a:t>
            </a:r>
            <a:r>
              <a:rPr lang="zh-TW" altLang="en-US" sz="2200" dirty="0">
                <a:latin typeface="Times New Roman" panose="02020603050405020304" pitchFamily="18" charset="0"/>
                <a:ea typeface="標楷體" panose="03000509000000000000" pitchFamily="65" charset="-120"/>
                <a:cs typeface="Times New Roman" panose="02020603050405020304" pitchFamily="18" charset="0"/>
              </a:rPr>
              <a:t>度四技二專甄選入學</a:t>
            </a: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欲</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申請放棄錄取資格者，請填寫「</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學年度科技校院繁星計畫聯合推薦甄選入學</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招生放棄</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錄取資格聲明書」（如附件七），</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zh-TW" sz="22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將</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此書面資料</a:t>
            </a:r>
            <a:r>
              <a:rPr lang="zh-TW" altLang="zh-TW" sz="2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傳真</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至錄取學校，且以</a:t>
            </a:r>
            <a:r>
              <a:rPr lang="zh-TW" altLang="zh-TW" sz="2200" b="1"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電話確定</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錄取學校已收到傳真，始完成放棄程序</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buFont typeface="Wingdings" panose="05000000000000000000" pitchFamily="2" charset="2"/>
              <a:buChar char="u"/>
            </a:pP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未依規定期限及</a:t>
            </a:r>
            <a:r>
              <a:rPr lang="zh-TW" altLang="zh-TW" sz="2200" dirty="0" smtClean="0">
                <a:latin typeface="Times New Roman" panose="02020603050405020304" pitchFamily="18" charset="0"/>
                <a:ea typeface="標楷體" panose="03000509000000000000" pitchFamily="65" charset="-120"/>
                <a:cs typeface="Times New Roman" panose="02020603050405020304" pitchFamily="18" charset="0"/>
              </a:rPr>
              <a:t>方式辦理</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聲明放棄錄取資格者，不得參加</a:t>
            </a:r>
            <a:r>
              <a:rPr lang="en-US" altLang="zh-TW" sz="2200" dirty="0">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200" dirty="0">
                <a:latin typeface="Times New Roman" panose="02020603050405020304" pitchFamily="18" charset="0"/>
                <a:ea typeface="標楷體" panose="03000509000000000000" pitchFamily="65" charset="-120"/>
                <a:cs typeface="Times New Roman" panose="02020603050405020304" pitchFamily="18" charset="0"/>
              </a:rPr>
              <a:t>學年度四技二專技優甄審入學招生、日間部聯合登記分發入學招生、各校單獨招生及大學各招生管道之招生，違者取消本招生錄取資格。</a:t>
            </a:r>
          </a:p>
        </p:txBody>
      </p:sp>
      <p:sp>
        <p:nvSpPr>
          <p:cNvPr id="93196" name="文字方塊 10"/>
          <p:cNvSpPr txBox="1">
            <a:spLocks noChangeArrowheads="1"/>
          </p:cNvSpPr>
          <p:nvPr/>
        </p:nvSpPr>
        <p:spPr bwMode="auto">
          <a:xfrm>
            <a:off x="2508250" y="2527325"/>
            <a:ext cx="511175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eaLnBrk="1" hangingPunct="1">
              <a:spcBef>
                <a:spcPct val="0"/>
              </a:spcBef>
              <a:buFontTx/>
              <a:buNone/>
            </a:pP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5</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17</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18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00</a:t>
            </a:r>
            <a:r>
              <a:rPr lang="zh-TW" altLang="en-US" sz="1800" dirty="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前）</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6" name="標題 5"/>
          <p:cNvSpPr>
            <a:spLocks noGrp="1"/>
          </p:cNvSpPr>
          <p:nvPr>
            <p:ph type="title"/>
          </p:nvPr>
        </p:nvSpPr>
        <p:spPr>
          <a:xfrm>
            <a:off x="0" y="188640"/>
            <a:ext cx="9143999"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拾壹</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、作業流程重要注意事項</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9/9</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95234" name="內容版面配置區 2"/>
          <p:cNvSpPr>
            <a:spLocks noGrp="1"/>
          </p:cNvSpPr>
          <p:nvPr>
            <p:ph idx="1"/>
          </p:nvPr>
        </p:nvSpPr>
        <p:spPr>
          <a:xfrm>
            <a:off x="251520" y="1814983"/>
            <a:ext cx="8496944" cy="4566767"/>
          </a:xfrm>
        </p:spPr>
        <p:txBody>
          <a:bodyPr/>
          <a:lstStyle/>
          <a:p>
            <a:pPr algn="just">
              <a:spcBef>
                <a:spcPts val="400"/>
              </a:spcBef>
              <a:spcAft>
                <a:spcPts val="600"/>
              </a:spcAft>
              <a:buFont typeface="Wingdings" panose="05000000000000000000" pitchFamily="2" charset="2"/>
              <a:buChar char="u"/>
            </a:pP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為符合公平公正公開的原則，請各校於</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109</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27</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，至高中職學校作業系統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上傳遴選辦法及公告網址</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9</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10:00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起至</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110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24</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17:00</a:t>
            </a:r>
            <a:r>
              <a:rPr lang="zh-TW" altLang="en-US" sz="2300" dirty="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止</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開放高中職作業系統</a:t>
            </a:r>
            <a:r>
              <a:rPr lang="zh-TW" altLang="en-US" sz="2300" dirty="0">
                <a:solidFill>
                  <a:srgbClr val="C00000"/>
                </a:solidFill>
                <a:latin typeface="Times New Roman" panose="02020603050405020304" pitchFamily="18" charset="0"/>
                <a:ea typeface="標楷體" panose="03000509000000000000" pitchFamily="65" charset="-120"/>
                <a:cs typeface="Times New Roman" panose="02020603050405020304" pitchFamily="18" charset="0"/>
              </a:rPr>
              <a:t>考生資料上傳作業</a:t>
            </a:r>
            <a:r>
              <a:rPr lang="zh-TW" altLang="en-US" sz="2300" dirty="0">
                <a:solidFill>
                  <a:srgbClr val="00B050"/>
                </a:solidFill>
                <a:latin typeface="Times New Roman" panose="02020603050405020304" pitchFamily="18" charset="0"/>
                <a:ea typeface="標楷體" panose="03000509000000000000" pitchFamily="65" charset="-120"/>
                <a:cs typeface="Times New Roman" panose="02020603050405020304" pitchFamily="18" charset="0"/>
              </a:rPr>
              <a:t>練習版</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，請各校把握時間練習操作。</a:t>
            </a:r>
            <a:endParaRPr lang="en-US" altLang="zh-TW" sz="2300" dirty="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在校學業成績排名在</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各科</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、學程前</a:t>
            </a:r>
            <a:r>
              <a:rPr lang="en-US" altLang="zh-TW"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solidFill>
                  <a:srgbClr val="0000FF"/>
                </a:solidFill>
                <a:latin typeface="Times New Roman" panose="02020603050405020304" pitchFamily="18" charset="0"/>
                <a:ea typeface="標楷體" panose="03000509000000000000" pitchFamily="65" charset="-120"/>
                <a:cs typeface="Times New Roman" panose="02020603050405020304" pitchFamily="18" charset="0"/>
              </a:rPr>
              <a:t>以內</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非</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指被推薦生所屬群別排名之前</a:t>
            </a:r>
            <a:r>
              <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rPr>
              <a:t>30%</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考生</a:t>
            </a:r>
            <a:r>
              <a:rPr lang="zh-TW" altLang="en-US" sz="2300" dirty="0">
                <a:latin typeface="Times New Roman" panose="02020603050405020304" pitchFamily="18" charset="0"/>
                <a:ea typeface="標楷體" panose="03000509000000000000" pitchFamily="65" charset="-120"/>
                <a:cs typeface="Times New Roman" panose="02020603050405020304" pitchFamily="18" charset="0"/>
              </a:rPr>
              <a:t>網路輸入與所屬高職學校審查並</a:t>
            </a:r>
            <a:r>
              <a:rPr lang="zh-TW" altLang="en-US" sz="2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確定送出報名</a:t>
            </a:r>
            <a:r>
              <a:rPr lang="zh-TW" altLang="en-US" sz="2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2600"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，即</a:t>
            </a:r>
            <a:r>
              <a:rPr lang="zh-TW" altLang="en-US" sz="2600" b="1" u="sng" dirty="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不得</a:t>
            </a:r>
            <a:r>
              <a:rPr lang="zh-TW" altLang="en-US" sz="2600" b="1" u="sng" dirty="0" smtClean="0">
                <a:solidFill>
                  <a:srgbClr val="FF0000"/>
                </a:solidFill>
                <a:effectLst>
                  <a:outerShdw blurRad="38100" dist="38100" dir="2700000" algn="tl">
                    <a:srgbClr val="000000">
                      <a:alpha val="43137"/>
                    </a:srgbClr>
                  </a:outerShdw>
                </a:effectLst>
                <a:latin typeface="Times New Roman" panose="02020603050405020304" pitchFamily="18" charset="0"/>
                <a:ea typeface="標楷體" panose="03000509000000000000" pitchFamily="65" charset="-120"/>
                <a:cs typeface="Times New Roman" panose="02020603050405020304" pitchFamily="18" charset="0"/>
              </a:rPr>
              <a:t>修改</a:t>
            </a:r>
            <a:r>
              <a:rPr lang="zh-TW" altLang="en-US"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300"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endParaRPr>
          </a:p>
          <a:p>
            <a:pPr algn="just">
              <a:spcBef>
                <a:spcPts val="400"/>
              </a:spcBef>
              <a:spcAft>
                <a:spcPts val="600"/>
              </a:spcAft>
              <a:buFont typeface="Wingdings" panose="05000000000000000000" pitchFamily="2" charset="2"/>
              <a:buChar char="u"/>
            </a:pP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為避免爭議，</a:t>
            </a:r>
            <a:r>
              <a:rPr lang="zh-TW" altLang="en-US" sz="23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請勿擅自替考生操作網路報名系統或登記就讀志願序</a:t>
            </a:r>
            <a:r>
              <a:rPr lang="zh-TW" altLang="en-US" sz="2300" dirty="0" smtClean="0">
                <a:latin typeface="Times New Roman" panose="02020603050405020304" pitchFamily="18" charset="0"/>
                <a:ea typeface="標楷體" panose="03000509000000000000" pitchFamily="65" charset="-120"/>
                <a:cs typeface="Times New Roman" panose="02020603050405020304" pitchFamily="18" charset="0"/>
              </a:rPr>
              <a:t>，並依規定時程辦理。</a:t>
            </a: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spcBef>
                <a:spcPts val="100"/>
              </a:spcBef>
              <a:spcAft>
                <a:spcPts val="600"/>
              </a:spcAft>
              <a:buNone/>
            </a:pPr>
            <a:endParaRPr lang="en-US" altLang="zh-TW" sz="23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5235" name="投影片編號版面配置區 3"/>
          <p:cNvSpPr>
            <a:spLocks noGrp="1"/>
          </p:cNvSpPr>
          <p:nvPr>
            <p:ph type="sldNum" sz="quarter" idx="12"/>
          </p:nvPr>
        </p:nvSpPr>
        <p:spPr>
          <a:xfrm>
            <a:off x="6564313"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7141483D-33ED-4CE2-9A2C-F1E5A6A12CD3}" type="slidenum">
              <a:rPr lang="zh-TW" altLang="en-US" sz="1400" smtClean="0"/>
              <a:pPr>
                <a:spcBef>
                  <a:spcPct val="0"/>
                </a:spcBef>
                <a:buFontTx/>
                <a:buNone/>
              </a:pPr>
              <a:t>41</a:t>
            </a:fld>
            <a:endParaRPr lang="en-US" altLang="zh-TW" sz="1400" smtClean="0"/>
          </a:p>
        </p:txBody>
      </p:sp>
      <p:sp>
        <p:nvSpPr>
          <p:cNvPr id="16" name="剪去並圓角化單一角落矩形 15"/>
          <p:cNvSpPr/>
          <p:nvPr/>
        </p:nvSpPr>
        <p:spPr>
          <a:xfrm>
            <a:off x="107950" y="1406525"/>
            <a:ext cx="8928100" cy="4975225"/>
          </a:xfrm>
          <a:prstGeom prst="snipRoundRect">
            <a:avLst/>
          </a:prstGeom>
          <a:noFill/>
          <a:ln w="57150">
            <a:solidFill>
              <a:srgbClr val="6633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zh-TW" altLang="en-US"/>
          </a:p>
        </p:txBody>
      </p:sp>
      <p:sp>
        <p:nvSpPr>
          <p:cNvPr id="95238" name="文字方塊 14"/>
          <p:cNvSpPr txBox="1">
            <a:spLocks noChangeArrowheads="1"/>
          </p:cNvSpPr>
          <p:nvPr/>
        </p:nvSpPr>
        <p:spPr bwMode="auto">
          <a:xfrm>
            <a:off x="2267744" y="1054989"/>
            <a:ext cx="4536504" cy="708025"/>
          </a:xfrm>
          <a:prstGeom prst="rect">
            <a:avLst/>
          </a:prstGeom>
          <a:solidFill>
            <a:srgbClr val="FFC000"/>
          </a:solidFill>
          <a:ln>
            <a:noFill/>
          </a:ln>
          <a:scene3d>
            <a:camera prst="orthographicFront"/>
            <a:lightRig rig="threePt" dir="t"/>
          </a:scene3d>
          <a:sp3d>
            <a:bevelT w="165100" prst="coolSlant"/>
          </a:sp3d>
          <a:extLst/>
        </p:spPr>
        <p:txBody>
          <a:bodyPr wrap="square" anchor="ct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ctr" eaLnBrk="1" hangingPunct="1">
              <a:spcBef>
                <a:spcPct val="0"/>
              </a:spcBef>
              <a:buFontTx/>
              <a:buNone/>
            </a:pPr>
            <a:r>
              <a:rPr lang="zh-TW" altLang="en-US" sz="4000" b="1" dirty="0" smtClean="0">
                <a:latin typeface="標楷體" panose="03000509000000000000" pitchFamily="65" charset="-120"/>
                <a:ea typeface="華康中黑體" panose="020B0509000000000000" pitchFamily="49" charset="-120"/>
              </a:rPr>
              <a:t>重點提醒</a:t>
            </a:r>
            <a:endParaRPr lang="zh-TW" altLang="en-US" sz="4000" b="1" dirty="0">
              <a:latin typeface="標楷體" panose="03000509000000000000" pitchFamily="65" charset="-120"/>
              <a:ea typeface="華康中黑體" panose="020B0509000000000000" pitchFamily="49" charset="-120"/>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025904"/>
            <a:ext cx="8689024" cy="1971048"/>
          </a:xfrm>
        </p:spPr>
        <p:txBody>
          <a:bodyPr/>
          <a:lstStyle/>
          <a:p>
            <a:pPr marL="0" indent="0">
              <a:buNone/>
            </a:pP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Q</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：學校推薦順序就是分發輪別？</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0" indent="0">
              <a:buNone/>
            </a:pPr>
            <a:r>
              <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rPr>
              <a:t>A</a:t>
            </a: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：不是。</a:t>
            </a:r>
            <a:endParaRPr lang="en-US" altLang="zh-TW" sz="2400" b="1" dirty="0" smtClean="0">
              <a:latin typeface="Times New Roman" panose="02020603050405020304" pitchFamily="18" charset="0"/>
              <a:ea typeface="標楷體" panose="03000509000000000000" pitchFamily="65" charset="-120"/>
              <a:cs typeface="Times New Roman" panose="02020603050405020304" pitchFamily="18" charset="0"/>
            </a:endParaRPr>
          </a:p>
          <a:p>
            <a:pPr marL="804863" lvl="1" indent="-265113" algn="just" defTabSz="666750">
              <a:lnSpc>
                <a:spcPct val="110000"/>
              </a:lnSpc>
              <a:spcBef>
                <a:spcPts val="0"/>
              </a:spcBef>
              <a:spcAft>
                <a:spcPct val="15000"/>
              </a:spcAft>
              <a:buFont typeface="+mj-lt"/>
              <a:buAutoNum type="arabicPeriod"/>
              <a:defRPr/>
            </a:pPr>
            <a:r>
              <a:rPr lang="zh-TW" altLang="en-US" sz="2000" spc="-100" dirty="0" smtClean="0">
                <a:latin typeface="Book Antiqua" panose="02040602050305030304" pitchFamily="18" charset="0"/>
                <a:ea typeface="華康儷楷書" panose="03000509000000000000" pitchFamily="65" charset="-120"/>
                <a:cs typeface="Times New Roman" panose="02020603050405020304" pitchFamily="18" charset="0"/>
              </a:rPr>
              <a:t>全部報名考生進行比序排名（含同名次參酌比序）。</a:t>
            </a:r>
            <a:endParaRPr lang="en-US" altLang="zh-TW" sz="2000" spc="-100" dirty="0" smtClean="0">
              <a:latin typeface="Book Antiqua" panose="02040602050305030304" pitchFamily="18" charset="0"/>
              <a:ea typeface="華康儷楷書" panose="03000509000000000000" pitchFamily="65" charset="-120"/>
              <a:cs typeface="Times New Roman" panose="02020603050405020304" pitchFamily="18" charset="0"/>
            </a:endParaRPr>
          </a:p>
          <a:p>
            <a:pPr marL="804863" lvl="1" indent="-265113" algn="just" defTabSz="666750">
              <a:lnSpc>
                <a:spcPct val="110000"/>
              </a:lnSpc>
              <a:spcBef>
                <a:spcPts val="0"/>
              </a:spcBef>
              <a:spcAft>
                <a:spcPct val="15000"/>
              </a:spcAft>
              <a:buFont typeface="+mj-lt"/>
              <a:buAutoNum type="arabicPeriod"/>
              <a:defRPr/>
            </a:pPr>
            <a:r>
              <a:rPr lang="zh-TW" altLang="en-US" sz="2000" spc="-100" dirty="0" smtClean="0">
                <a:latin typeface="Book Antiqua" panose="02040602050305030304" pitchFamily="18" charset="0"/>
                <a:ea typeface="華康儷楷書" panose="03000509000000000000" pitchFamily="65" charset="-120"/>
                <a:cs typeface="Times New Roman" panose="02020603050405020304" pitchFamily="18" charset="0"/>
              </a:rPr>
              <a:t>取各單一高職學校之考生比序排名</a:t>
            </a:r>
            <a:r>
              <a:rPr lang="zh-TW" altLang="en-US" sz="2000"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（單一高職學</a:t>
            </a:r>
            <a:r>
              <a:rPr lang="zh-TW" altLang="en-US" sz="2000" b="1" u="sng"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校內比序排名仍相同時</a:t>
            </a:r>
            <a:r>
              <a:rPr lang="zh-TW" altLang="en-US" sz="2000" spc="-100" dirty="0" smtClean="0">
                <a:solidFill>
                  <a:srgbClr val="6600FF"/>
                </a:solidFill>
                <a:latin typeface="Book Antiqua" panose="02040602050305030304" pitchFamily="18" charset="0"/>
                <a:ea typeface="華康儷楷書" panose="03000509000000000000" pitchFamily="65" charset="-120"/>
                <a:cs typeface="Times New Roman" panose="02020603050405020304" pitchFamily="18" charset="0"/>
              </a:rPr>
              <a:t>，再依高職學校推薦順序）</a:t>
            </a:r>
            <a:endParaRPr lang="en-US" altLang="zh-TW" sz="2000" dirty="0" smtClean="0">
              <a:solidFill>
                <a:srgbClr val="6600FF"/>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7011872" y="6359105"/>
            <a:ext cx="2133600" cy="476250"/>
          </a:xfrm>
        </p:spPr>
        <p:txBody>
          <a:bodyPr/>
          <a:lstStyle/>
          <a:p>
            <a:pPr>
              <a:defRPr/>
            </a:pPr>
            <a:fld id="{ABFE6108-DA02-42FF-8F2B-6965D0D38C5E}" type="slidenum">
              <a:rPr lang="zh-TW" altLang="en-US" smtClean="0"/>
              <a:pPr>
                <a:defRPr/>
              </a:pPr>
              <a:t>42</a:t>
            </a:fld>
            <a:endParaRPr lang="en-US" altLang="zh-TW" dirty="0"/>
          </a:p>
        </p:txBody>
      </p:sp>
      <p:pic>
        <p:nvPicPr>
          <p:cNvPr id="5" name="圖片 4"/>
          <p:cNvPicPr>
            <a:picLocks noChangeAspect="1"/>
          </p:cNvPicPr>
          <p:nvPr/>
        </p:nvPicPr>
        <p:blipFill rotWithShape="1">
          <a:blip r:embed="rId2">
            <a:extLst>
              <a:ext uri="{28A0092B-C50C-407E-A947-70E740481C1C}">
                <a14:useLocalDpi xmlns:a14="http://schemas.microsoft.com/office/drawing/2010/main" val="0"/>
              </a:ext>
            </a:extLst>
          </a:blip>
          <a:srcRect t="5669" b="7952"/>
          <a:stretch/>
        </p:blipFill>
        <p:spPr>
          <a:xfrm>
            <a:off x="1619672" y="3081388"/>
            <a:ext cx="7176856" cy="3659980"/>
          </a:xfrm>
          <a:prstGeom prst="rect">
            <a:avLst/>
          </a:prstGeom>
        </p:spPr>
      </p:pic>
      <p:sp>
        <p:nvSpPr>
          <p:cNvPr id="6" name="矩形 5"/>
          <p:cNvSpPr/>
          <p:nvPr/>
        </p:nvSpPr>
        <p:spPr bwMode="auto">
          <a:xfrm>
            <a:off x="2673966" y="4365104"/>
            <a:ext cx="406400" cy="180020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7" name="矩形 6"/>
          <p:cNvSpPr/>
          <p:nvPr/>
        </p:nvSpPr>
        <p:spPr bwMode="auto">
          <a:xfrm>
            <a:off x="1835696" y="4365104"/>
            <a:ext cx="222909" cy="1800200"/>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8" name="矩形 7"/>
          <p:cNvSpPr/>
          <p:nvPr/>
        </p:nvSpPr>
        <p:spPr bwMode="auto">
          <a:xfrm>
            <a:off x="1835696" y="5914950"/>
            <a:ext cx="6104344" cy="287730"/>
          </a:xfrm>
          <a:prstGeom prst="rect">
            <a:avLst/>
          </a:prstGeom>
          <a:noFill/>
          <a:ln w="38100">
            <a:solidFill>
              <a:srgbClr val="FF6699"/>
            </a:solidFill>
          </a:ln>
          <a:extLst/>
        </p:spPr>
        <p:txBody>
          <a:bodyPr rtlCol="0" anchor="ctr"/>
          <a:lstStyle/>
          <a:p>
            <a:pPr algn="ctr"/>
            <a:endParaRPr lang="zh-TW" altLang="en-US">
              <a:noFill/>
            </a:endParaRPr>
          </a:p>
        </p:txBody>
      </p:sp>
      <p:sp>
        <p:nvSpPr>
          <p:cNvPr id="10" name="文字方塊 9"/>
          <p:cNvSpPr txBox="1"/>
          <p:nvPr/>
        </p:nvSpPr>
        <p:spPr>
          <a:xfrm>
            <a:off x="107504" y="4020946"/>
            <a:ext cx="1596581" cy="1365365"/>
          </a:xfrm>
          <a:prstGeom prst="rect">
            <a:avLst/>
          </a:prstGeom>
          <a:noFill/>
        </p:spPr>
        <p:txBody>
          <a:bodyPr wrap="square" lIns="36000" tIns="36000" rIns="36000" bIns="36000" rtlCol="0">
            <a:spAutoFit/>
          </a:bodyPr>
          <a:lstStyle/>
          <a:p>
            <a:pPr>
              <a:spcBef>
                <a:spcPts val="600"/>
              </a:spcBef>
              <a:spcAft>
                <a:spcPts val="600"/>
              </a:spcAft>
            </a:pPr>
            <a:r>
              <a:rPr lang="zh-TW" altLang="en-US" sz="2400" b="1" dirty="0" smtClean="0">
                <a:latin typeface="Times New Roman" panose="02020603050405020304" pitchFamily="18" charset="0"/>
                <a:ea typeface="標楷體" panose="03000509000000000000" pitchFamily="65" charset="-120"/>
                <a:cs typeface="Times New Roman" panose="02020603050405020304" pitchFamily="18" charset="0"/>
              </a:rPr>
              <a:t>範例說明：</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該校第一輪分發考生為推薦序第</a:t>
            </a:r>
            <a:r>
              <a:rPr lang="en-US" altLang="zh-TW" sz="20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000" dirty="0" smtClean="0">
                <a:latin typeface="Times New Roman" panose="02020603050405020304" pitchFamily="18" charset="0"/>
                <a:ea typeface="標楷體" panose="03000509000000000000" pitchFamily="65" charset="-120"/>
                <a:cs typeface="Times New Roman" panose="02020603050405020304" pitchFamily="18" charset="0"/>
              </a:rPr>
              <a:t>位</a:t>
            </a:r>
            <a:endParaRPr lang="en-US" altLang="zh-TW" sz="2000" dirty="0">
              <a:latin typeface="Times New Roman" panose="02020603050405020304" pitchFamily="18" charset="0"/>
              <a:ea typeface="標楷體" panose="03000509000000000000" pitchFamily="65" charset="-120"/>
              <a:cs typeface="Times New Roman" panose="02020603050405020304" pitchFamily="18" charset="0"/>
            </a:endParaRPr>
          </a:p>
        </p:txBody>
      </p:sp>
    </p:spTree>
    <p:extLst>
      <p:ext uri="{BB962C8B-B14F-4D97-AF65-F5344CB8AC3E}">
        <p14:creationId xmlns:p14="http://schemas.microsoft.com/office/powerpoint/2010/main" val="3119281016"/>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1" name="標題 5"/>
          <p:cNvSpPr>
            <a:spLocks noGrp="1"/>
          </p:cNvSpPr>
          <p:nvPr>
            <p:ph type="title"/>
          </p:nvPr>
        </p:nvSpPr>
        <p:spPr>
          <a:xfrm>
            <a:off x="0" y="188640"/>
            <a:ext cx="9021688" cy="633413"/>
          </a:xfrm>
          <a:ln>
            <a:noFill/>
            <a:miter lim="800000"/>
            <a:headEnd/>
            <a:tailEnd/>
          </a:ln>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99330"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24993E3E-6B85-4EDC-A8D5-5157770EB7C9}" type="slidenum">
              <a:rPr lang="zh-TW" altLang="en-US" sz="1400" smtClean="0"/>
              <a:pPr>
                <a:spcBef>
                  <a:spcPct val="0"/>
                </a:spcBef>
                <a:buFontTx/>
                <a:buNone/>
              </a:pPr>
              <a:t>43</a:t>
            </a:fld>
            <a:endParaRPr lang="en-US" altLang="zh-TW" sz="1400" smtClean="0"/>
          </a:p>
        </p:txBody>
      </p:sp>
      <p:sp>
        <p:nvSpPr>
          <p:cNvPr id="99332" name="文字方塊 6"/>
          <p:cNvSpPr txBox="1">
            <a:spLocks noChangeArrowheads="1"/>
          </p:cNvSpPr>
          <p:nvPr/>
        </p:nvSpPr>
        <p:spPr bwMode="auto">
          <a:xfrm>
            <a:off x="-5407" y="1088270"/>
            <a:ext cx="3024187"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標楷體" panose="03000509000000000000" pitchFamily="65" charset="-120"/>
                <a:ea typeface="標楷體" panose="03000509000000000000" pitchFamily="65" charset="-120"/>
              </a:rPr>
              <a:t>一、報考</a:t>
            </a:r>
            <a:r>
              <a:rPr lang="zh-TW" altLang="en-US" sz="2400" dirty="0" smtClean="0">
                <a:latin typeface="標楷體" panose="03000509000000000000" pitchFamily="65" charset="-120"/>
                <a:ea typeface="標楷體" panose="03000509000000000000" pitchFamily="65" charset="-120"/>
              </a:rPr>
              <a:t>證明書</a:t>
            </a:r>
            <a:endParaRPr lang="zh-TW" altLang="en-US" sz="2400" dirty="0">
              <a:latin typeface="標楷體" panose="03000509000000000000" pitchFamily="65" charset="-120"/>
              <a:ea typeface="標楷體" panose="03000509000000000000" pitchFamily="65" charset="-120"/>
            </a:endParaRPr>
          </a:p>
        </p:txBody>
      </p:sp>
      <p:sp>
        <p:nvSpPr>
          <p:cNvPr id="99333" name="矩形 2"/>
          <p:cNvSpPr>
            <a:spLocks noChangeArrowheads="1"/>
          </p:cNvSpPr>
          <p:nvPr/>
        </p:nvSpPr>
        <p:spPr bwMode="auto">
          <a:xfrm>
            <a:off x="68580" y="1595775"/>
            <a:ext cx="3689013" cy="3939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lgn="just">
              <a:spcBef>
                <a:spcPts val="600"/>
              </a:spcBef>
              <a:spcAft>
                <a:spcPts val="600"/>
              </a:spcAft>
              <a:buFontTx/>
              <a:buNone/>
            </a:pPr>
            <a:r>
              <a:rPr lang="en-US" altLang="zh-TW" sz="2000" dirty="0">
                <a:latin typeface="Times New Roman" panose="02020603050405020304" pitchFamily="18" charset="0"/>
                <a:ea typeface="標楷體" panose="03000509000000000000" pitchFamily="65" charset="-120"/>
              </a:rPr>
              <a:t>A</a:t>
            </a:r>
            <a:r>
              <a:rPr lang="zh-TW" altLang="en-US" sz="2000" dirty="0">
                <a:latin typeface="Times New Roman" panose="02020603050405020304" pitchFamily="18" charset="0"/>
                <a:ea typeface="標楷體" panose="03000509000000000000" pitchFamily="65" charset="-120"/>
              </a:rPr>
              <a:t>校</a:t>
            </a:r>
            <a:r>
              <a:rPr lang="zh-TW" altLang="en-US" sz="2000" dirty="0" smtClean="0">
                <a:latin typeface="Times New Roman" panose="02020603050405020304" pitchFamily="18" charset="0"/>
                <a:ea typeface="標楷體" panose="03000509000000000000" pitchFamily="65" charset="-120"/>
              </a:rPr>
              <a:t>之商業與管理群</a:t>
            </a:r>
            <a:r>
              <a:rPr lang="zh-TW" altLang="en-US" sz="2000" dirty="0">
                <a:latin typeface="Times New Roman" panose="02020603050405020304" pitchFamily="18" charset="0"/>
                <a:ea typeface="標楷體" panose="03000509000000000000" pitchFamily="65" charset="-120"/>
              </a:rPr>
              <a:t>人數</a:t>
            </a:r>
            <a:r>
              <a:rPr lang="zh-TW" altLang="en-US" sz="2000" dirty="0" smtClean="0">
                <a:latin typeface="Times New Roman" panose="02020603050405020304" pitchFamily="18" charset="0"/>
                <a:ea typeface="標楷體" panose="03000509000000000000" pitchFamily="65" charset="-120"/>
              </a:rPr>
              <a:t>為</a:t>
            </a:r>
            <a:r>
              <a:rPr lang="en-US" altLang="zh-TW" sz="2000" dirty="0" smtClean="0">
                <a:latin typeface="Times New Roman" panose="02020603050405020304" pitchFamily="18" charset="0"/>
                <a:ea typeface="標楷體" panose="03000509000000000000" pitchFamily="65" charset="-120"/>
              </a:rPr>
              <a:t>23</a:t>
            </a:r>
            <a:r>
              <a:rPr lang="zh-TW" altLang="en-US" sz="2000" dirty="0" smtClean="0">
                <a:latin typeface="Times New Roman" panose="02020603050405020304" pitchFamily="18" charset="0"/>
                <a:ea typeface="標楷體" panose="03000509000000000000" pitchFamily="65" charset="-120"/>
              </a:rPr>
              <a:t>人</a:t>
            </a:r>
            <a:r>
              <a:rPr lang="zh-TW" altLang="en-US" sz="2000" dirty="0">
                <a:latin typeface="Times New Roman" panose="02020603050405020304" pitchFamily="18" charset="0"/>
                <a:ea typeface="標楷體" panose="03000509000000000000" pitchFamily="65" charset="-120"/>
              </a:rPr>
              <a:t>，甲生</a:t>
            </a:r>
            <a:r>
              <a:rPr lang="en-US" altLang="zh-TW" sz="2000" dirty="0">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學期學業平均成績群名次為第</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名，群名次百分比為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0000FF"/>
                </a:solidFill>
                <a:latin typeface="Times New Roman" panose="02020603050405020304" pitchFamily="18" charset="0"/>
                <a:ea typeface="標楷體" panose="03000509000000000000" pitchFamily="65" charset="-120"/>
              </a:rPr>
              <a:t>惟報考證明書欲證明甲生是否符合推薦生資格</a:t>
            </a:r>
            <a:r>
              <a:rPr lang="zh-TW" altLang="en-US" sz="2000" dirty="0" smtClean="0">
                <a:latin typeface="Times New Roman" panose="02020603050405020304" pitchFamily="18" charset="0"/>
                <a:ea typeface="標楷體" panose="03000509000000000000" pitchFamily="65" charset="-120"/>
              </a:rPr>
              <a:t>，</a:t>
            </a:r>
            <a:r>
              <a:rPr lang="zh-TW" altLang="en-US" sz="2000" dirty="0" smtClean="0">
                <a:solidFill>
                  <a:srgbClr val="FF0000"/>
                </a:solidFill>
                <a:latin typeface="Times New Roman" panose="02020603050405020304" pitchFamily="18" charset="0"/>
                <a:ea typeface="標楷體" panose="03000509000000000000" pitchFamily="65" charset="-120"/>
              </a:rPr>
              <a:t>第一</a:t>
            </a:r>
            <a:r>
              <a:rPr lang="zh-TW" altLang="en-US" sz="2000" dirty="0">
                <a:solidFill>
                  <a:srgbClr val="FF0000"/>
                </a:solidFill>
                <a:latin typeface="Times New Roman" panose="02020603050405020304" pitchFamily="18" charset="0"/>
                <a:ea typeface="標楷體" panose="03000509000000000000" pitchFamily="65" charset="-120"/>
              </a:rPr>
              <a:t>項應屆畢業生在校成績及排名須符合各科（組）、學程前</a:t>
            </a:r>
            <a:r>
              <a:rPr lang="en-US" altLang="zh-TW" sz="2000" dirty="0">
                <a:solidFill>
                  <a:srgbClr val="FF0000"/>
                </a:solidFill>
                <a:latin typeface="Times New Roman" panose="02020603050405020304" pitchFamily="18" charset="0"/>
                <a:ea typeface="標楷體" panose="03000509000000000000" pitchFamily="65" charset="-120"/>
              </a:rPr>
              <a:t>30%</a:t>
            </a:r>
            <a:r>
              <a:rPr lang="zh-TW" altLang="en-US" sz="2000" dirty="0">
                <a:solidFill>
                  <a:srgbClr val="FF0000"/>
                </a:solidFill>
                <a:latin typeface="Times New Roman" panose="02020603050405020304" pitchFamily="18" charset="0"/>
                <a:ea typeface="標楷體" panose="03000509000000000000" pitchFamily="65" charset="-120"/>
              </a:rPr>
              <a:t>之</a:t>
            </a:r>
            <a:r>
              <a:rPr lang="zh-TW" altLang="en-US" sz="2000" dirty="0" smtClean="0">
                <a:solidFill>
                  <a:srgbClr val="FF0000"/>
                </a:solidFill>
                <a:latin typeface="Times New Roman" panose="02020603050405020304" pitchFamily="18" charset="0"/>
                <a:ea typeface="標楷體" panose="03000509000000000000" pitchFamily="65" charset="-120"/>
              </a:rPr>
              <a:t>要件</a:t>
            </a:r>
            <a:r>
              <a:rPr lang="zh-TW" altLang="en-US" sz="2000" dirty="0" smtClean="0">
                <a:latin typeface="Times New Roman" panose="02020603050405020304" pitchFamily="18" charset="0"/>
                <a:ea typeface="標楷體" panose="03000509000000000000" pitchFamily="65" charset="-120"/>
              </a:rPr>
              <a:t>。</a:t>
            </a:r>
            <a:endParaRPr lang="en-US" altLang="zh-TW" sz="2000" dirty="0" smtClean="0">
              <a:latin typeface="Times New Roman" panose="02020603050405020304" pitchFamily="18" charset="0"/>
              <a:ea typeface="標楷體" panose="03000509000000000000" pitchFamily="65" charset="-120"/>
            </a:endParaRPr>
          </a:p>
          <a:p>
            <a:pPr>
              <a:spcBef>
                <a:spcPts val="600"/>
              </a:spcBef>
              <a:spcAft>
                <a:spcPts val="600"/>
              </a:spcAft>
              <a:buFontTx/>
              <a:buNone/>
            </a:pPr>
            <a:r>
              <a:rPr lang="zh-TW" altLang="en-US" sz="2000" dirty="0" smtClean="0">
                <a:latin typeface="Times New Roman" panose="02020603050405020304" pitchFamily="18" charset="0"/>
                <a:ea typeface="標楷體" panose="03000509000000000000" pitchFamily="65" charset="-120"/>
              </a:rPr>
              <a:t>科</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組</a:t>
            </a:r>
            <a:r>
              <a:rPr lang="en-US" altLang="zh-TW" sz="2000" dirty="0" smtClean="0">
                <a:latin typeface="Times New Roman" panose="02020603050405020304" pitchFamily="18" charset="0"/>
                <a:ea typeface="標楷體" panose="03000509000000000000" pitchFamily="65" charset="-120"/>
              </a:rPr>
              <a:t>)/</a:t>
            </a:r>
            <a:r>
              <a:rPr lang="zh-TW" altLang="en-US" sz="2000" dirty="0" smtClean="0">
                <a:latin typeface="Times New Roman" panose="02020603050405020304" pitchFamily="18" charset="0"/>
                <a:ea typeface="標楷體" panose="03000509000000000000" pitchFamily="65" charset="-120"/>
              </a:rPr>
              <a:t>學程人數</a:t>
            </a:r>
            <a:r>
              <a:rPr lang="en-US" altLang="zh-TW" sz="2000" dirty="0" smtClean="0">
                <a:latin typeface="Times New Roman" panose="02020603050405020304" pitchFamily="18" charset="0"/>
                <a:ea typeface="標楷體" panose="03000509000000000000" pitchFamily="65" charset="-120"/>
              </a:rPr>
              <a:t>23</a:t>
            </a:r>
            <a:r>
              <a:rPr lang="zh-TW" altLang="en-US" sz="2000" dirty="0">
                <a:latin typeface="Times New Roman" panose="02020603050405020304" pitchFamily="18" charset="0"/>
                <a:ea typeface="標楷體" panose="03000509000000000000" pitchFamily="65" charset="-120"/>
              </a:rPr>
              <a:t>人，科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學程名次為</a:t>
            </a:r>
            <a:r>
              <a:rPr lang="en-US" altLang="zh-TW" sz="2000" dirty="0">
                <a:latin typeface="Times New Roman" panose="02020603050405020304" pitchFamily="18" charset="0"/>
                <a:ea typeface="標楷體" panose="03000509000000000000" pitchFamily="65" charset="-120"/>
              </a:rPr>
              <a:t>1</a:t>
            </a:r>
            <a:r>
              <a:rPr lang="zh-TW" altLang="en-US" sz="2000" dirty="0">
                <a:latin typeface="Times New Roman" panose="02020603050405020304" pitchFamily="18" charset="0"/>
                <a:ea typeface="標楷體" panose="03000509000000000000" pitchFamily="65" charset="-120"/>
              </a:rPr>
              <a:t>，科</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組</a:t>
            </a:r>
            <a:r>
              <a:rPr lang="en-US" altLang="zh-TW" sz="2000" dirty="0">
                <a:latin typeface="Times New Roman" panose="02020603050405020304" pitchFamily="18" charset="0"/>
                <a:ea typeface="標楷體" panose="03000509000000000000" pitchFamily="65" charset="-120"/>
              </a:rPr>
              <a:t>)/</a:t>
            </a:r>
            <a:r>
              <a:rPr lang="zh-TW" altLang="en-US" sz="2000" dirty="0">
                <a:latin typeface="Times New Roman" panose="02020603050405020304" pitchFamily="18" charset="0"/>
                <a:ea typeface="標楷體" panose="03000509000000000000" pitchFamily="65" charset="-120"/>
              </a:rPr>
              <a:t>學程百分比為</a:t>
            </a:r>
            <a:r>
              <a:rPr lang="en-US" altLang="zh-TW" sz="2000" dirty="0" smtClean="0">
                <a:latin typeface="Times New Roman" panose="02020603050405020304" pitchFamily="18" charset="0"/>
                <a:ea typeface="標楷體" panose="03000509000000000000" pitchFamily="65" charset="-120"/>
              </a:rPr>
              <a:t>1/23*100%=4.38%</a:t>
            </a:r>
            <a:r>
              <a:rPr lang="zh-TW" altLang="en-US" sz="2000" dirty="0">
                <a:latin typeface="Times New Roman" panose="02020603050405020304" pitchFamily="18" charset="0"/>
                <a:ea typeface="標楷體" panose="03000509000000000000" pitchFamily="65" charset="-120"/>
              </a:rPr>
              <a:t>→</a:t>
            </a:r>
            <a:r>
              <a:rPr lang="zh-TW" altLang="en-US" sz="2000" dirty="0">
                <a:solidFill>
                  <a:srgbClr val="FF0000"/>
                </a:solidFill>
                <a:latin typeface="Times New Roman" panose="02020603050405020304" pitchFamily="18" charset="0"/>
                <a:ea typeface="標楷體" panose="03000509000000000000" pitchFamily="65" charset="-120"/>
              </a:rPr>
              <a:t>無條件進位</a:t>
            </a:r>
            <a:r>
              <a:rPr lang="zh-TW" altLang="en-US" sz="2000" dirty="0" smtClean="0">
                <a:solidFill>
                  <a:srgbClr val="FF0000"/>
                </a:solidFill>
                <a:latin typeface="Times New Roman" panose="02020603050405020304" pitchFamily="18" charset="0"/>
                <a:ea typeface="標楷體" panose="03000509000000000000" pitchFamily="65" charset="-120"/>
              </a:rPr>
              <a:t>應</a:t>
            </a:r>
            <a:r>
              <a:rPr lang="zh-TW" altLang="en-US" sz="2000" dirty="0">
                <a:solidFill>
                  <a:srgbClr val="FF0000"/>
                </a:solidFill>
                <a:latin typeface="Times New Roman" panose="02020603050405020304" pitchFamily="18" charset="0"/>
                <a:ea typeface="標楷體" panose="03000509000000000000" pitchFamily="65" charset="-120"/>
              </a:rPr>
              <a:t>為</a:t>
            </a:r>
            <a:r>
              <a:rPr lang="en-US" altLang="zh-TW" sz="2000" dirty="0" smtClean="0">
                <a:solidFill>
                  <a:srgbClr val="FF0000"/>
                </a:solidFill>
                <a:latin typeface="Times New Roman" panose="02020603050405020304" pitchFamily="18" charset="0"/>
                <a:ea typeface="標楷體" panose="03000509000000000000" pitchFamily="65" charset="-120"/>
              </a:rPr>
              <a:t>5%</a:t>
            </a:r>
            <a:r>
              <a:rPr lang="zh-TW" altLang="en-US" sz="2000" dirty="0">
                <a:latin typeface="Times New Roman" panose="02020603050405020304" pitchFamily="18" charset="0"/>
                <a:ea typeface="標楷體" panose="03000509000000000000" pitchFamily="65" charset="-120"/>
              </a:rPr>
              <a:t>。</a:t>
            </a:r>
          </a:p>
        </p:txBody>
      </p:sp>
      <p:pic>
        <p:nvPicPr>
          <p:cNvPr id="2" name="圖片 1"/>
          <p:cNvPicPr>
            <a:picLocks noChangeAspect="1"/>
          </p:cNvPicPr>
          <p:nvPr/>
        </p:nvPicPr>
        <p:blipFill>
          <a:blip r:embed="rId2"/>
          <a:stretch>
            <a:fillRect/>
          </a:stretch>
        </p:blipFill>
        <p:spPr>
          <a:xfrm>
            <a:off x="3886288" y="1088270"/>
            <a:ext cx="4323804" cy="5769730"/>
          </a:xfrm>
          <a:prstGeom prst="rect">
            <a:avLst/>
          </a:prstGeom>
        </p:spPr>
      </p:pic>
      <p:grpSp>
        <p:nvGrpSpPr>
          <p:cNvPr id="99335" name="群組 3"/>
          <p:cNvGrpSpPr>
            <a:grpSpLocks/>
          </p:cNvGrpSpPr>
          <p:nvPr/>
        </p:nvGrpSpPr>
        <p:grpSpPr bwMode="auto">
          <a:xfrm>
            <a:off x="4432061" y="1231444"/>
            <a:ext cx="3432176" cy="5352237"/>
            <a:chOff x="4945402" y="1218061"/>
            <a:chExt cx="3431469" cy="5351800"/>
          </a:xfrm>
        </p:grpSpPr>
        <p:sp>
          <p:nvSpPr>
            <p:cNvPr id="3" name="矩形 2"/>
            <p:cNvSpPr/>
            <p:nvPr/>
          </p:nvSpPr>
          <p:spPr bwMode="auto">
            <a:xfrm>
              <a:off x="4956195" y="1481882"/>
              <a:ext cx="570985" cy="12014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9" name="矩形 8"/>
            <p:cNvSpPr/>
            <p:nvPr/>
          </p:nvSpPr>
          <p:spPr bwMode="auto">
            <a:xfrm>
              <a:off x="6118322" y="1510137"/>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a:off x="8016582" y="1218061"/>
              <a:ext cx="360289" cy="144450"/>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a:off x="4945402" y="2702252"/>
              <a:ext cx="1007854"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7413456" y="2714951"/>
              <a:ext cx="634869" cy="286502"/>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5373145" y="6143176"/>
              <a:ext cx="791999" cy="409245"/>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7241476" y="6161957"/>
              <a:ext cx="792000" cy="407904"/>
            </a:xfrm>
            <a:prstGeom prst="rect">
              <a:avLst/>
            </a:prstGeom>
            <a:blipFill>
              <a:blip r:embed="rId3"/>
              <a:tile tx="0" ty="0" sx="100000" sy="100000" flip="none" algn="tl"/>
            </a:blipFill>
            <a:ln>
              <a:noFill/>
            </a:ln>
            <a:extLst/>
          </p:spPr>
          <p:txBody>
            <a:bodyPr anchor="ctr"/>
            <a:lstStyle/>
            <a:p>
              <a:pPr algn="ctr">
                <a:defRPr/>
              </a:pPr>
              <a:endParaRPr lang="zh-TW" altLang="en-US">
                <a:noFill/>
              </a:endParaRPr>
            </a:p>
          </p:txBody>
        </p:sp>
      </p:grpSp>
      <p:sp>
        <p:nvSpPr>
          <p:cNvPr id="5" name="橢圓 4"/>
          <p:cNvSpPr/>
          <p:nvPr/>
        </p:nvSpPr>
        <p:spPr bwMode="auto">
          <a:xfrm>
            <a:off x="7462361" y="3903526"/>
            <a:ext cx="450850" cy="282302"/>
          </a:xfrm>
          <a:prstGeom prst="ellipse">
            <a:avLst/>
          </a:prstGeom>
          <a:noFill/>
          <a:ln w="28575">
            <a:solidFill>
              <a:srgbClr val="FF0000"/>
            </a:solidFill>
          </a:ln>
          <a:extLst/>
        </p:spPr>
        <p:txBody>
          <a:bodyPr anchor="ctr"/>
          <a:lstStyle/>
          <a:p>
            <a:pPr algn="ctr">
              <a:defRPr/>
            </a:pPr>
            <a:endParaRPr lang="zh-TW" altLang="en-US">
              <a:noFill/>
            </a:endParaRPr>
          </a:p>
        </p:txBody>
      </p:sp>
      <p:sp>
        <p:nvSpPr>
          <p:cNvPr id="8" name="矩形圖說文字 7"/>
          <p:cNvSpPr/>
          <p:nvPr/>
        </p:nvSpPr>
        <p:spPr bwMode="auto">
          <a:xfrm>
            <a:off x="8126752" y="3615476"/>
            <a:ext cx="972616" cy="576064"/>
          </a:xfrm>
          <a:prstGeom prst="wedgeRectCallout">
            <a:avLst>
              <a:gd name="adj1" fmla="val -72191"/>
              <a:gd name="adj2" fmla="val 25147"/>
            </a:avLst>
          </a:prstGeom>
          <a:solidFill>
            <a:srgbClr val="F8A6E3"/>
          </a:solidFill>
          <a:ln>
            <a:noFill/>
          </a:ln>
          <a:scene3d>
            <a:camera prst="orthographicFront"/>
            <a:lightRig rig="threePt" dir="t"/>
          </a:scene3d>
          <a:sp3d>
            <a:bevelT/>
          </a:sp3d>
          <a:extLst/>
        </p:spPr>
        <p:txBody>
          <a:bodyPr lIns="36000" rIns="36000" anchor="ctr"/>
          <a:lstStyle/>
          <a:p>
            <a:pPr algn="ctr">
              <a:defRPr/>
            </a:pPr>
            <a:r>
              <a:rPr lang="zh-TW" altLang="en-US" dirty="0">
                <a:solidFill>
                  <a:srgbClr val="FF0000"/>
                </a:solidFill>
                <a:latin typeface="標楷體" panose="03000509000000000000" pitchFamily="65" charset="-120"/>
                <a:ea typeface="標楷體" panose="03000509000000000000" pitchFamily="65" charset="-120"/>
              </a:rPr>
              <a:t>應</a:t>
            </a:r>
            <a:r>
              <a:rPr lang="zh-TW" altLang="en-US" dirty="0" smtClean="0">
                <a:solidFill>
                  <a:srgbClr val="FF0000"/>
                </a:solidFill>
                <a:latin typeface="標楷體" panose="03000509000000000000" pitchFamily="65" charset="-120"/>
                <a:ea typeface="標楷體" panose="03000509000000000000" pitchFamily="65" charset="-120"/>
              </a:rPr>
              <a:t>為</a:t>
            </a:r>
            <a:r>
              <a:rPr lang="en-US" altLang="zh-TW" dirty="0" smtClean="0">
                <a:solidFill>
                  <a:srgbClr val="FF0000"/>
                </a:solidFill>
                <a:ea typeface="標楷體" panose="03000509000000000000" pitchFamily="65" charset="-120"/>
                <a:cs typeface="Arial" panose="020B0604020202020204" pitchFamily="34" charset="0"/>
              </a:rPr>
              <a:t>5%</a:t>
            </a:r>
            <a:endParaRPr lang="zh-TW" altLang="en-US" dirty="0">
              <a:noFill/>
              <a:ea typeface="標楷體" panose="03000509000000000000" pitchFamily="65" charset="-120"/>
              <a:cs typeface="Arial" panose="020B0604020202020204" pitchFamily="34" charset="0"/>
            </a:endParaRPr>
          </a:p>
        </p:txBody>
      </p:sp>
      <p:sp>
        <p:nvSpPr>
          <p:cNvPr id="17" name="矩形 16"/>
          <p:cNvSpPr/>
          <p:nvPr/>
        </p:nvSpPr>
        <p:spPr bwMode="auto">
          <a:xfrm flipV="1">
            <a:off x="4727448" y="1195968"/>
            <a:ext cx="161796" cy="139056"/>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flipV="1">
            <a:off x="6076492" y="6636707"/>
            <a:ext cx="217628" cy="106993"/>
          </a:xfrm>
          <a:prstGeom prst="rect">
            <a:avLst/>
          </a:prstGeom>
          <a:blipFill rotWithShape="0">
            <a:blip r:embed="rId3"/>
            <a:tile tx="0" ty="0" sx="100000" sy="100000" flip="none" algn="tl"/>
          </a:blipFill>
          <a:ln>
            <a:noFill/>
          </a:ln>
          <a:extLst/>
        </p:spPr>
        <p:txBody>
          <a:bodyPr anchor="ctr"/>
          <a:lstStyle/>
          <a:p>
            <a:pPr algn="ctr">
              <a:defRPr/>
            </a:pPr>
            <a:endParaRPr lang="zh-TW" altLang="en-US">
              <a:noFill/>
            </a:endParaRPr>
          </a:p>
        </p:txBody>
      </p:sp>
      <p:sp>
        <p:nvSpPr>
          <p:cNvPr id="4" name="圓角矩形 3"/>
          <p:cNvSpPr/>
          <p:nvPr/>
        </p:nvSpPr>
        <p:spPr bwMode="auto">
          <a:xfrm>
            <a:off x="144183" y="5582445"/>
            <a:ext cx="3483025" cy="1160100"/>
          </a:xfrm>
          <a:prstGeom prst="roundRect">
            <a:avLst/>
          </a:prstGeom>
          <a:solidFill>
            <a:srgbClr val="FFC000"/>
          </a:solidFill>
          <a:ln>
            <a:noFill/>
          </a:ln>
          <a:scene3d>
            <a:camera prst="orthographicFront"/>
            <a:lightRig rig="threePt" dir="t"/>
          </a:scene3d>
          <a:sp3d>
            <a:bevelT prst="relaxedInset"/>
          </a:sp3d>
          <a:extLst/>
        </p:spPr>
        <p:txBody>
          <a:bodyPr rtlCol="0" anchor="ctr"/>
          <a:lstStyle/>
          <a:p>
            <a:pPr algn="just"/>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自</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109</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學年度起，</a:t>
            </a:r>
            <a:r>
              <a:rPr lang="zh-TW" altLang="en-US" b="1" dirty="0" smtClean="0">
                <a:latin typeface="新細明體" panose="02020500000000000000" pitchFamily="18"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科</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組</a:t>
            </a:r>
            <a:r>
              <a:rPr lang="en-US" altLang="zh-TW" b="1" dirty="0" smtClean="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a:latin typeface="Times New Roman" panose="02020603050405020304" pitchFamily="18" charset="0"/>
                <a:ea typeface="標楷體" panose="03000509000000000000" pitchFamily="65"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學程百分比</a:t>
            </a:r>
            <a:r>
              <a:rPr lang="zh-TW" altLang="en-US" b="1" dirty="0">
                <a:latin typeface="新細明體" panose="02020500000000000000" pitchFamily="18" charset="-120"/>
                <a:cs typeface="Times New Roman" panose="02020603050405020304" pitchFamily="18" charset="0"/>
              </a:rPr>
              <a:t>」</a:t>
            </a: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欄位數值已改為系統計算帶入，惟仍請老師檢核是否正確無誤。</a:t>
            </a:r>
            <a:endParaRPr lang="zh-TW" altLang="en-US" b="1" dirty="0">
              <a:latin typeface="Times New Roman" panose="02020603050405020304" pitchFamily="18" charset="0"/>
              <a:ea typeface="標楷體" panose="03000509000000000000" pitchFamily="65" charset="-120"/>
              <a:cs typeface="Times New Roman" panose="02020603050405020304" pitchFamily="18" charset="0"/>
            </a:endParaRPr>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標題 5"/>
          <p:cNvSpPr>
            <a:spLocks noGrp="1"/>
          </p:cNvSpPr>
          <p:nvPr>
            <p:ph type="title"/>
          </p:nvPr>
        </p:nvSpPr>
        <p:spPr>
          <a:xfrm>
            <a:off x="0" y="188640"/>
            <a:ext cx="8892480"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(3/7)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0355" name="文字方塊 6"/>
          <p:cNvSpPr>
            <a:spLocks noGrp="1" noChangeArrowheads="1"/>
          </p:cNvSpPr>
          <p:nvPr>
            <p:ph idx="1"/>
          </p:nvPr>
        </p:nvSpPr>
        <p:spPr>
          <a:xfrm>
            <a:off x="101224" y="1028459"/>
            <a:ext cx="8229600" cy="460375"/>
          </a:xfrm>
        </p:spPr>
        <p:txBody>
          <a:bodyPr>
            <a:spAutoFit/>
          </a:body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smtClean="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smtClean="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0377" name="投影片編號版面配置區 3"/>
          <p:cNvSpPr>
            <a:spLocks noGrp="1"/>
          </p:cNvSpPr>
          <p:nvPr>
            <p:ph type="sldNum" sz="quarter" idx="12"/>
          </p:nvPr>
        </p:nvSpPr>
        <p:spPr>
          <a:xfrm>
            <a:off x="6643688"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FCE0ABBB-8DF2-4F7C-88FF-1E08531ECBF2}" type="slidenum">
              <a:rPr lang="zh-TW" altLang="en-US" sz="1400" smtClean="0"/>
              <a:pPr>
                <a:spcBef>
                  <a:spcPct val="0"/>
                </a:spcBef>
                <a:buFontTx/>
                <a:buNone/>
              </a:pPr>
              <a:t>44</a:t>
            </a:fld>
            <a:endParaRPr lang="en-US" altLang="zh-TW" sz="1400" smtClean="0"/>
          </a:p>
        </p:txBody>
      </p:sp>
      <p:graphicFrame>
        <p:nvGraphicFramePr>
          <p:cNvPr id="7" name="表格 6"/>
          <p:cNvGraphicFramePr>
            <a:graphicFrameLocks noGrp="1"/>
          </p:cNvGraphicFramePr>
          <p:nvPr>
            <p:extLst>
              <p:ext uri="{D42A27DB-BD31-4B8C-83A1-F6EECF244321}">
                <p14:modId xmlns:p14="http://schemas.microsoft.com/office/powerpoint/2010/main" val="1100502133"/>
              </p:ext>
            </p:extLst>
          </p:nvPr>
        </p:nvGraphicFramePr>
        <p:xfrm>
          <a:off x="133176" y="1511301"/>
          <a:ext cx="8656638" cy="4726011"/>
        </p:xfrm>
        <a:graphic>
          <a:graphicData uri="http://schemas.openxmlformats.org/drawingml/2006/table">
            <a:tbl>
              <a:tblPr firstRow="1" bandRow="1">
                <a:tableStyleId>{5C22544A-7EE6-4342-B048-85BDC9FD1C3A}</a:tableStyleId>
              </a:tblPr>
              <a:tblGrid>
                <a:gridCol w="2885546">
                  <a:extLst>
                    <a:ext uri="{9D8B030D-6E8A-4147-A177-3AD203B41FA5}">
                      <a16:colId xmlns:a16="http://schemas.microsoft.com/office/drawing/2014/main" val="20000"/>
                    </a:ext>
                  </a:extLst>
                </a:gridCol>
                <a:gridCol w="2885546">
                  <a:extLst>
                    <a:ext uri="{9D8B030D-6E8A-4147-A177-3AD203B41FA5}">
                      <a16:colId xmlns:a16="http://schemas.microsoft.com/office/drawing/2014/main" val="20001"/>
                    </a:ext>
                  </a:extLst>
                </a:gridCol>
                <a:gridCol w="2885546">
                  <a:extLst>
                    <a:ext uri="{9D8B030D-6E8A-4147-A177-3AD203B41FA5}">
                      <a16:colId xmlns:a16="http://schemas.microsoft.com/office/drawing/2014/main" val="20002"/>
                    </a:ext>
                  </a:extLst>
                </a:gridCol>
              </a:tblGrid>
              <a:tr h="382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44292">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924517">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a:t>
                      </a:r>
                      <a:r>
                        <a:rPr lang="zh-TW" altLang="en-US" sz="1800" b="1" dirty="0" smtClean="0">
                          <a:solidFill>
                            <a:srgbClr val="FF0000"/>
                          </a:solidFill>
                          <a:latin typeface="標楷體" panose="03000509000000000000" pitchFamily="65" charset="-120"/>
                          <a:ea typeface="標楷體" panose="03000509000000000000" pitchFamily="65" charset="-120"/>
                        </a:rPr>
                        <a:t>參賽證明</a:t>
                      </a:r>
                      <a:r>
                        <a:rPr lang="zh-TW" altLang="en-US" sz="1800" dirty="0" smtClean="0">
                          <a:latin typeface="標楷體" panose="03000509000000000000" pitchFamily="65" charset="-120"/>
                          <a:ea typeface="標楷體" panose="03000509000000000000" pitchFamily="65" charset="-120"/>
                        </a:rPr>
                        <a:t>不屬競賽採計範圍。</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檢附名次表，未檢附簡章表列競賽</a:t>
                      </a:r>
                      <a:r>
                        <a:rPr lang="zh-TW" altLang="zh-TW" sz="1800" b="1" dirty="0" smtClean="0">
                          <a:solidFill>
                            <a:srgbClr val="FF0000"/>
                          </a:solidFill>
                          <a:latin typeface="Times New Roman" panose="02020603050405020304" pitchFamily="18" charset="0"/>
                          <a:ea typeface="標楷體" panose="03000509000000000000" pitchFamily="65" charset="-120"/>
                          <a:cs typeface="Times New Roman" panose="02020603050405020304" pitchFamily="18" charset="0"/>
                        </a:rPr>
                        <a:t>優勝獎狀</a:t>
                      </a:r>
                      <a:r>
                        <a:rPr lang="zh-TW" altLang="en-US" sz="1800" dirty="0" smtClean="0">
                          <a:latin typeface="標楷體" panose="03000509000000000000" pitchFamily="65" charset="-120"/>
                          <a:ea typeface="標楷體" panose="03000509000000000000" pitchFamily="65" charset="-120"/>
                        </a:rPr>
                        <a:t>，不予採計。</a:t>
                      </a: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全國中小學科學展覽會</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分區競賽不予採計</a:t>
                      </a:r>
                      <a:r>
                        <a:rPr lang="zh-TW" altLang="en-US" sz="1800" dirty="0" smtClean="0">
                          <a:latin typeface="標楷體" panose="03000509000000000000" pitchFamily="65" charset="-120"/>
                          <a:ea typeface="標楷體" panose="03000509000000000000" pitchFamily="65" charset="-120"/>
                        </a:rPr>
                        <a:t>，僅採計決賽優勝名次。</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bl>
          </a:graphicData>
        </a:graphic>
      </p:graphicFrame>
      <p:pic>
        <p:nvPicPr>
          <p:cNvPr id="100376" name="圖片 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02969" y="1947895"/>
            <a:ext cx="2705100" cy="3321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9" name="圖片 8"/>
          <p:cNvPicPr>
            <a:picLocks noChangeAspect="1"/>
          </p:cNvPicPr>
          <p:nvPr/>
        </p:nvPicPr>
        <p:blipFill>
          <a:blip r:embed="rId3"/>
          <a:stretch>
            <a:fillRect/>
          </a:stretch>
        </p:blipFill>
        <p:spPr>
          <a:xfrm>
            <a:off x="6156176" y="1954659"/>
            <a:ext cx="2380952" cy="3314286"/>
          </a:xfrm>
          <a:prstGeom prst="rect">
            <a:avLst/>
          </a:prstGeom>
        </p:spPr>
      </p:pic>
      <p:pic>
        <p:nvPicPr>
          <p:cNvPr id="2" name="圖片 1"/>
          <p:cNvPicPr>
            <a:picLocks noChangeAspect="1"/>
          </p:cNvPicPr>
          <p:nvPr/>
        </p:nvPicPr>
        <p:blipFill>
          <a:blip r:embed="rId4"/>
          <a:stretch>
            <a:fillRect/>
          </a:stretch>
        </p:blipFill>
        <p:spPr>
          <a:xfrm>
            <a:off x="240577" y="1948062"/>
            <a:ext cx="2514286" cy="3281138"/>
          </a:xfrm>
          <a:prstGeom prst="rect">
            <a:avLst/>
          </a:prstGeom>
        </p:spPr>
      </p:pic>
      <p:sp>
        <p:nvSpPr>
          <p:cNvPr id="3" name="矩形 2"/>
          <p:cNvSpPr/>
          <p:nvPr/>
        </p:nvSpPr>
        <p:spPr bwMode="auto">
          <a:xfrm>
            <a:off x="971600" y="2996952"/>
            <a:ext cx="1008112" cy="360040"/>
          </a:xfrm>
          <a:prstGeom prst="rect">
            <a:avLst/>
          </a:prstGeom>
          <a:noFill/>
          <a:ln w="31750">
            <a:solidFill>
              <a:srgbClr val="0000FF"/>
            </a:solidFill>
          </a:ln>
          <a:extLst/>
        </p:spPr>
        <p:txBody>
          <a:bodyPr rtlCol="0" anchor="ctr"/>
          <a:lstStyle/>
          <a:p>
            <a:pPr algn="ctr"/>
            <a:endParaRPr lang="zh-TW" altLang="en-US">
              <a:noFill/>
            </a:endParaRP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03649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(4/7)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35496" y="1069975"/>
            <a:ext cx="8229600" cy="5000625"/>
          </a:xfrm>
        </p:spPr>
        <p:txBody>
          <a:bodyPr/>
          <a:lstStyle/>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二、第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6</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45</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550120726"/>
              </p:ext>
            </p:extLst>
          </p:nvPr>
        </p:nvGraphicFramePr>
        <p:xfrm>
          <a:off x="133176" y="1511301"/>
          <a:ext cx="8656638" cy="5264536"/>
        </p:xfrm>
        <a:graphic>
          <a:graphicData uri="http://schemas.openxmlformats.org/drawingml/2006/table">
            <a:tbl>
              <a:tblPr firstRow="1" bandRow="1">
                <a:tableStyleId>{5C22544A-7EE6-4342-B048-85BDC9FD1C3A}</a:tableStyleId>
              </a:tblPr>
              <a:tblGrid>
                <a:gridCol w="2885546">
                  <a:extLst>
                    <a:ext uri="{9D8B030D-6E8A-4147-A177-3AD203B41FA5}">
                      <a16:colId xmlns:a16="http://schemas.microsoft.com/office/drawing/2014/main" val="20000"/>
                    </a:ext>
                  </a:extLst>
                </a:gridCol>
                <a:gridCol w="2885546">
                  <a:extLst>
                    <a:ext uri="{9D8B030D-6E8A-4147-A177-3AD203B41FA5}">
                      <a16:colId xmlns:a16="http://schemas.microsoft.com/office/drawing/2014/main" val="20001"/>
                    </a:ext>
                  </a:extLst>
                </a:gridCol>
                <a:gridCol w="2885546">
                  <a:extLst>
                    <a:ext uri="{9D8B030D-6E8A-4147-A177-3AD203B41FA5}">
                      <a16:colId xmlns:a16="http://schemas.microsoft.com/office/drawing/2014/main" val="20002"/>
                    </a:ext>
                  </a:extLst>
                </a:gridCol>
              </a:tblGrid>
              <a:tr h="382184">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344292">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143973">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非</a:t>
                      </a:r>
                      <a:r>
                        <a:rPr lang="zh-TW" altLang="en-US" sz="1800" dirty="0" smtClean="0">
                          <a:solidFill>
                            <a:schemeClr val="tx1"/>
                          </a:solidFill>
                          <a:latin typeface="標楷體" panose="03000509000000000000" pitchFamily="65" charset="-120"/>
                          <a:ea typeface="標楷體" panose="03000509000000000000" pitchFamily="65" charset="-120"/>
                        </a:rPr>
                        <a:t>勞動部頒發技術士證。</a:t>
                      </a: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非</a:t>
                      </a:r>
                      <a:r>
                        <a:rPr lang="zh-TW" altLang="en-US"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簡章表列第</a:t>
                      </a:r>
                      <a:r>
                        <a:rPr lang="en-US" altLang="zh-TW"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6</a:t>
                      </a:r>
                      <a:r>
                        <a:rPr lang="zh-TW" altLang="en-US" sz="1800" kern="1200" baseline="0" dirty="0" smtClean="0">
                          <a:solidFill>
                            <a:schemeClr val="dk1"/>
                          </a:solidFill>
                          <a:latin typeface="Times New Roman" panose="02020603050405020304" pitchFamily="18" charset="0"/>
                          <a:ea typeface="標楷體" panose="03000509000000000000" pitchFamily="65" charset="-120"/>
                          <a:cs typeface="Times New Roman" panose="02020603050405020304" pitchFamily="18" charset="0"/>
                        </a:rPr>
                        <a:t>比序之競賽採計項目，不予</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採計。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zh-TW" altLang="en-US" sz="1800" b="1" dirty="0" smtClean="0">
                          <a:solidFill>
                            <a:srgbClr val="FF0000"/>
                          </a:solidFill>
                          <a:latin typeface="標楷體" panose="03000509000000000000" pitchFamily="65" charset="-120"/>
                          <a:ea typeface="標楷體" panose="03000509000000000000" pitchFamily="65" charset="-120"/>
                        </a:rPr>
                        <a:t>競賽為簡章表列</a:t>
                      </a:r>
                      <a:r>
                        <a:rPr lang="zh-TW" altLang="en-US" sz="1800" dirty="0" smtClean="0">
                          <a:solidFill>
                            <a:srgbClr val="0000FF"/>
                          </a:solidFill>
                          <a:latin typeface="標楷體" panose="03000509000000000000" pitchFamily="65" charset="-120"/>
                          <a:ea typeface="標楷體" panose="03000509000000000000" pitchFamily="65" charset="-120"/>
                        </a:rPr>
                        <a:t>，且核發獎狀須有主辦單位和落款單位須為中央各級機關或直轄市政府，落款人為機關首長。</a:t>
                      </a:r>
                      <a:endParaRPr lang="zh-TW" altLang="en-US" sz="1800" dirty="0">
                        <a:solidFill>
                          <a:srgbClr val="0000FF"/>
                        </a:solidFill>
                        <a:latin typeface="標楷體" panose="03000509000000000000" pitchFamily="65" charset="-120"/>
                        <a:ea typeface="標楷體" panose="03000509000000000000" pitchFamily="65" charset="-120"/>
                      </a:endParaRPr>
                    </a:p>
                  </a:txBody>
                  <a:tcPr marL="91428" marR="91428" marT="45721" marB="45721">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bl>
          </a:graphicData>
        </a:graphic>
      </p:graphicFrame>
      <p:pic>
        <p:nvPicPr>
          <p:cNvPr id="6" name="圖片 5"/>
          <p:cNvPicPr>
            <a:picLocks noChangeAspect="1"/>
          </p:cNvPicPr>
          <p:nvPr/>
        </p:nvPicPr>
        <p:blipFill>
          <a:blip r:embed="rId2"/>
          <a:stretch>
            <a:fillRect/>
          </a:stretch>
        </p:blipFill>
        <p:spPr>
          <a:xfrm>
            <a:off x="6107246" y="1988840"/>
            <a:ext cx="2420209" cy="3232601"/>
          </a:xfrm>
          <a:prstGeom prst="rect">
            <a:avLst/>
          </a:prstGeom>
        </p:spPr>
      </p:pic>
      <p:pic>
        <p:nvPicPr>
          <p:cNvPr id="7" name="圖片 6"/>
          <p:cNvPicPr>
            <a:picLocks noChangeAspect="1"/>
          </p:cNvPicPr>
          <p:nvPr/>
        </p:nvPicPr>
        <p:blipFill>
          <a:blip r:embed="rId3"/>
          <a:stretch>
            <a:fillRect/>
          </a:stretch>
        </p:blipFill>
        <p:spPr>
          <a:xfrm>
            <a:off x="323528" y="1919133"/>
            <a:ext cx="2544638" cy="3302308"/>
          </a:xfrm>
          <a:prstGeom prst="rect">
            <a:avLst/>
          </a:prstGeom>
        </p:spPr>
      </p:pic>
      <p:pic>
        <p:nvPicPr>
          <p:cNvPr id="8" name="圖片 7"/>
          <p:cNvPicPr>
            <a:picLocks noChangeAspect="1"/>
          </p:cNvPicPr>
          <p:nvPr/>
        </p:nvPicPr>
        <p:blipFill>
          <a:blip r:embed="rId4"/>
          <a:stretch>
            <a:fillRect/>
          </a:stretch>
        </p:blipFill>
        <p:spPr>
          <a:xfrm>
            <a:off x="3177809" y="1988840"/>
            <a:ext cx="2567372" cy="3232601"/>
          </a:xfrm>
          <a:prstGeom prst="rect">
            <a:avLst/>
          </a:prstGeom>
        </p:spPr>
      </p:pic>
      <p:sp>
        <p:nvSpPr>
          <p:cNvPr id="9" name="矩形 8"/>
          <p:cNvSpPr/>
          <p:nvPr/>
        </p:nvSpPr>
        <p:spPr bwMode="auto">
          <a:xfrm flipV="1">
            <a:off x="6469608" y="2965202"/>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0" name="矩形 9"/>
          <p:cNvSpPr/>
          <p:nvPr/>
        </p:nvSpPr>
        <p:spPr bwMode="auto">
          <a:xfrm flipV="1">
            <a:off x="6749752" y="3106613"/>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1" name="矩形 10"/>
          <p:cNvSpPr/>
          <p:nvPr/>
        </p:nvSpPr>
        <p:spPr bwMode="auto">
          <a:xfrm flipV="1">
            <a:off x="4075132" y="2954213"/>
            <a:ext cx="451892" cy="13359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4349452" y="2834640"/>
            <a:ext cx="413048" cy="13715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7991812" y="3810000"/>
            <a:ext cx="413048" cy="41910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flipV="1">
            <a:off x="3511550" y="3054096"/>
            <a:ext cx="1993138" cy="173736"/>
          </a:xfrm>
          <a:prstGeom prst="rect">
            <a:avLst/>
          </a:prstGeom>
          <a:noFill/>
          <a:ln w="28575">
            <a:solidFill>
              <a:srgbClr val="0000FF"/>
            </a:solidFill>
          </a:ln>
          <a:extLst/>
        </p:spPr>
        <p:txBody>
          <a:bodyPr rtlCol="0" anchor="ctr"/>
          <a:lstStyle/>
          <a:p>
            <a:pPr algn="ctr"/>
            <a:endParaRPr lang="zh-TW" altLang="en-US">
              <a:noFill/>
            </a:endParaRPr>
          </a:p>
        </p:txBody>
      </p:sp>
      <p:sp>
        <p:nvSpPr>
          <p:cNvPr id="16" name="矩形 15"/>
          <p:cNvSpPr/>
          <p:nvPr/>
        </p:nvSpPr>
        <p:spPr bwMode="auto">
          <a:xfrm flipV="1">
            <a:off x="570230" y="2286000"/>
            <a:ext cx="2119630" cy="220980"/>
          </a:xfrm>
          <a:prstGeom prst="rect">
            <a:avLst/>
          </a:prstGeom>
          <a:noFill/>
          <a:ln w="28575">
            <a:solidFill>
              <a:srgbClr val="0000FF"/>
            </a:solidFill>
          </a:ln>
          <a:extLst/>
        </p:spPr>
        <p:txBody>
          <a:bodyPr rtlCol="0" anchor="ctr"/>
          <a:lstStyle/>
          <a:p>
            <a:pPr algn="ctr"/>
            <a:endParaRPr lang="zh-TW" altLang="en-US">
              <a:noFill/>
            </a:endParaRPr>
          </a:p>
        </p:txBody>
      </p:sp>
      <p:sp>
        <p:nvSpPr>
          <p:cNvPr id="17" name="矩形 16"/>
          <p:cNvSpPr/>
          <p:nvPr/>
        </p:nvSpPr>
        <p:spPr bwMode="auto">
          <a:xfrm>
            <a:off x="2195736" y="2614612"/>
            <a:ext cx="501662" cy="13716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1115616" y="2623502"/>
            <a:ext cx="408223" cy="12827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9" name="矩形 18"/>
          <p:cNvSpPr/>
          <p:nvPr/>
        </p:nvSpPr>
        <p:spPr bwMode="auto">
          <a:xfrm>
            <a:off x="996950" y="2767012"/>
            <a:ext cx="659048" cy="147638"/>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2108200" y="3333750"/>
            <a:ext cx="406400" cy="48895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1" name="矩形 20"/>
          <p:cNvSpPr/>
          <p:nvPr/>
        </p:nvSpPr>
        <p:spPr bwMode="auto">
          <a:xfrm>
            <a:off x="2010966" y="3087052"/>
            <a:ext cx="408223" cy="12827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extLst>
      <p:ext uri="{BB962C8B-B14F-4D97-AF65-F5344CB8AC3E}">
        <p14:creationId xmlns:p14="http://schemas.microsoft.com/office/powerpoint/2010/main" val="160070387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 name="表格 6"/>
          <p:cNvGraphicFramePr>
            <a:graphicFrameLocks noGrp="1"/>
          </p:cNvGraphicFramePr>
          <p:nvPr>
            <p:extLst>
              <p:ext uri="{D42A27DB-BD31-4B8C-83A1-F6EECF244321}">
                <p14:modId xmlns:p14="http://schemas.microsoft.com/office/powerpoint/2010/main" val="900220867"/>
              </p:ext>
            </p:extLst>
          </p:nvPr>
        </p:nvGraphicFramePr>
        <p:xfrm>
          <a:off x="174624" y="1385361"/>
          <a:ext cx="8468613" cy="5356007"/>
        </p:xfrm>
        <a:graphic>
          <a:graphicData uri="http://schemas.openxmlformats.org/drawingml/2006/table">
            <a:tbl>
              <a:tblPr firstRow="1" bandRow="1">
                <a:tableStyleId>{5C22544A-7EE6-4342-B048-85BDC9FD1C3A}</a:tableStyleId>
              </a:tblPr>
              <a:tblGrid>
                <a:gridCol w="2659647">
                  <a:extLst>
                    <a:ext uri="{9D8B030D-6E8A-4147-A177-3AD203B41FA5}">
                      <a16:colId xmlns:a16="http://schemas.microsoft.com/office/drawing/2014/main" val="20000"/>
                    </a:ext>
                  </a:extLst>
                </a:gridCol>
                <a:gridCol w="2869489">
                  <a:extLst>
                    <a:ext uri="{9D8B030D-6E8A-4147-A177-3AD203B41FA5}">
                      <a16:colId xmlns:a16="http://schemas.microsoft.com/office/drawing/2014/main" val="20001"/>
                    </a:ext>
                  </a:extLst>
                </a:gridCol>
                <a:gridCol w="2939477">
                  <a:extLst>
                    <a:ext uri="{9D8B030D-6E8A-4147-A177-3AD203B41FA5}">
                      <a16:colId xmlns:a16="http://schemas.microsoft.com/office/drawing/2014/main" val="20002"/>
                    </a:ext>
                  </a:extLst>
                </a:gridCol>
              </a:tblGrid>
              <a:tr h="47894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endParaRPr lang="zh-TW" altLang="en-US" sz="2400" b="1" kern="1200" dirty="0">
                        <a:solidFill>
                          <a:srgbClr val="FF0000"/>
                        </a:solidFill>
                        <a:latin typeface="華康粗圓體(P)" panose="020F0700000000000000" pitchFamily="34" charset="-120"/>
                        <a:ea typeface="華康粗圓體(P)" panose="020F0700000000000000" pitchFamily="34" charset="-120"/>
                        <a:cs typeface="+mn-cs"/>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96947">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108012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性質若為</a:t>
                      </a:r>
                      <a:r>
                        <a:rPr lang="zh-TW" altLang="en-US" sz="1800" b="1" dirty="0" smtClean="0">
                          <a:latin typeface="Times New Roman" panose="02020603050405020304" pitchFamily="18" charset="0"/>
                          <a:ea typeface="標楷體" panose="03000509000000000000" pitchFamily="65" charset="-120"/>
                          <a:cs typeface="Times New Roman" panose="02020603050405020304" pitchFamily="18" charset="0"/>
                        </a:rPr>
                        <a:t>體驗</a:t>
                      </a:r>
                      <a:r>
                        <a:rPr lang="zh-TW" altLang="en-US" sz="1800" b="1" baseline="0" dirty="0" smtClean="0">
                          <a:latin typeface="Times New Roman" panose="02020603050405020304" pitchFamily="18" charset="0"/>
                          <a:ea typeface="標楷體" panose="03000509000000000000" pitchFamily="65" charset="-120"/>
                          <a:cs typeface="Times New Roman" panose="02020603050405020304" pitchFamily="18" charset="0"/>
                        </a:rPr>
                        <a:t>活動不屬</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第</a:t>
                      </a:r>
                      <a:r>
                        <a:rPr lang="en-US" altLang="zh-TW" sz="1800" baseline="0" dirty="0" smtClean="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1800" baseline="0" dirty="0" smtClean="0">
                          <a:latin typeface="Times New Roman" panose="02020603050405020304" pitchFamily="18" charset="0"/>
                          <a:ea typeface="標楷體" panose="03000509000000000000" pitchFamily="65" charset="-120"/>
                          <a:cs typeface="Times New Roman" panose="02020603050405020304" pitchFamily="18" charset="0"/>
                        </a:rPr>
                        <a:t>比序之志工或社會服務採計範圍</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b="1" dirty="0" smtClean="0">
                          <a:latin typeface="Times New Roman" panose="02020603050405020304" pitchFamily="18" charset="0"/>
                          <a:ea typeface="標楷體" panose="03000509000000000000" pitchFamily="65" charset="-120"/>
                          <a:cs typeface="Times New Roman" panose="02020603050405020304" pitchFamily="18" charset="0"/>
                        </a:rPr>
                        <a:t>實習證書、研習證書、訓練證明</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p>
                      <a:pPr marL="0" marR="0" indent="0" algn="l" defTabSz="914400" rtl="0" eaLnBrk="1" fontAlgn="auto" latinLnBrk="0" hangingPunct="1">
                        <a:lnSpc>
                          <a:spcPct val="100000"/>
                        </a:lnSpc>
                        <a:spcBef>
                          <a:spcPts val="0"/>
                        </a:spcBef>
                        <a:spcAft>
                          <a:spcPts val="0"/>
                        </a:spcAft>
                        <a:buClrTx/>
                        <a:buSzTx/>
                        <a:buFontTx/>
                        <a:buNone/>
                        <a:tabLst/>
                        <a:defRPr/>
                      </a:pPr>
                      <a:endParaRPr lang="zh-TW" altLang="en-US" sz="1800"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Times New Roman" panose="02020603050405020304" pitchFamily="18" charset="0"/>
                          <a:ea typeface="標楷體" panose="03000509000000000000" pitchFamily="65" charset="-120"/>
                          <a:cs typeface="Times New Roman" panose="02020603050405020304" pitchFamily="18" charset="0"/>
                        </a:rPr>
                        <a:t>服務證明</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未記載服務時數</a:t>
                      </a:r>
                      <a:r>
                        <a:rPr lang="zh-TW" altLang="en-US" dirty="0" smtClean="0">
                          <a:latin typeface="Times New Roman" panose="02020603050405020304" pitchFamily="18" charset="0"/>
                          <a:ea typeface="標楷體" panose="03000509000000000000" pitchFamily="65" charset="-120"/>
                          <a:cs typeface="Times New Roman" panose="02020603050405020304" pitchFamily="18" charset="0"/>
                        </a:rPr>
                        <a:t>，不予採計。</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bl>
          </a:graphicData>
        </a:graphic>
      </p:graphicFrame>
      <p:sp>
        <p:nvSpPr>
          <p:cNvPr id="101397" name="標題 5"/>
          <p:cNvSpPr>
            <a:spLocks noGrp="1"/>
          </p:cNvSpPr>
          <p:nvPr>
            <p:ph type="title"/>
          </p:nvPr>
        </p:nvSpPr>
        <p:spPr>
          <a:xfrm>
            <a:off x="0" y="188640"/>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a:t>
            </a:r>
            <a:r>
              <a:rPr lang="zh-TW" altLang="en-US" sz="4400" b="1" dirty="0" smtClean="0">
                <a:solidFill>
                  <a:schemeClr val="tx1"/>
                </a:solidFill>
                <a:latin typeface="標楷體" panose="03000509000000000000" pitchFamily="65" charset="-120"/>
                <a:ea typeface="標楷體" panose="03000509000000000000" pitchFamily="65" charset="-120"/>
              </a:rPr>
              <a:t>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(5/7)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101396" name="投影片編號版面配置區 3"/>
          <p:cNvSpPr>
            <a:spLocks noGrp="1"/>
          </p:cNvSpPr>
          <p:nvPr>
            <p:ph type="sldNum" sz="quarter" idx="12"/>
          </p:nvPr>
        </p:nvSpPr>
        <p:spPr>
          <a:xfrm>
            <a:off x="7010400" y="6381750"/>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B4D08302-A39F-40E6-9517-5B1B172D1EDC}" type="slidenum">
              <a:rPr lang="zh-TW" altLang="en-US" sz="1400" smtClean="0"/>
              <a:pPr>
                <a:spcBef>
                  <a:spcPct val="0"/>
                </a:spcBef>
                <a:buFontTx/>
                <a:buNone/>
              </a:pPr>
              <a:t>46</a:t>
            </a:fld>
            <a:endParaRPr lang="en-US" altLang="zh-TW" sz="1400" dirty="0" smtClean="0"/>
          </a:p>
        </p:txBody>
      </p:sp>
      <p:sp>
        <p:nvSpPr>
          <p:cNvPr id="101398" name="文字方塊 6"/>
          <p:cNvSpPr txBox="1">
            <a:spLocks noChangeArrowheads="1"/>
          </p:cNvSpPr>
          <p:nvPr/>
        </p:nvSpPr>
        <p:spPr bwMode="auto">
          <a:xfrm>
            <a:off x="110109" y="937451"/>
            <a:ext cx="8280400" cy="460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p:txBody>
      </p:sp>
      <p:pic>
        <p:nvPicPr>
          <p:cNvPr id="101399" name="圖片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287283" y="1919002"/>
            <a:ext cx="2376488" cy="35182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圖片 1"/>
          <p:cNvPicPr>
            <a:picLocks noChangeAspect="1"/>
          </p:cNvPicPr>
          <p:nvPr/>
        </p:nvPicPr>
        <p:blipFill>
          <a:blip r:embed="rId3"/>
          <a:stretch>
            <a:fillRect/>
          </a:stretch>
        </p:blipFill>
        <p:spPr>
          <a:xfrm>
            <a:off x="5992501" y="1919002"/>
            <a:ext cx="2362738" cy="3530901"/>
          </a:xfrm>
          <a:prstGeom prst="rect">
            <a:avLst/>
          </a:prstGeom>
        </p:spPr>
      </p:pic>
      <p:sp>
        <p:nvSpPr>
          <p:cNvPr id="20" name="矩形 19"/>
          <p:cNvSpPr/>
          <p:nvPr/>
        </p:nvSpPr>
        <p:spPr bwMode="auto">
          <a:xfrm flipV="1">
            <a:off x="602167" y="2487562"/>
            <a:ext cx="1512036" cy="312788"/>
          </a:xfrm>
          <a:prstGeom prst="rect">
            <a:avLst/>
          </a:prstGeom>
          <a:noFill/>
          <a:ln w="28575">
            <a:solidFill>
              <a:srgbClr val="0000FF"/>
            </a:solidFill>
          </a:ln>
          <a:extLst/>
        </p:spPr>
        <p:txBody>
          <a:bodyPr rtlCol="0" anchor="ctr"/>
          <a:lstStyle/>
          <a:p>
            <a:pPr algn="ctr"/>
            <a:endParaRPr lang="zh-TW" altLang="en-US">
              <a:noFill/>
            </a:endParaRPr>
          </a:p>
        </p:txBody>
      </p:sp>
      <p:pic>
        <p:nvPicPr>
          <p:cNvPr id="4" name="圖片 3"/>
          <p:cNvPicPr>
            <a:picLocks noChangeAspect="1"/>
          </p:cNvPicPr>
          <p:nvPr/>
        </p:nvPicPr>
        <p:blipFill>
          <a:blip r:embed="rId4"/>
          <a:stretch>
            <a:fillRect/>
          </a:stretch>
        </p:blipFill>
        <p:spPr>
          <a:xfrm>
            <a:off x="3059832" y="1906323"/>
            <a:ext cx="2536608" cy="3530901"/>
          </a:xfrm>
          <a:prstGeom prst="rect">
            <a:avLst/>
          </a:prstGeom>
        </p:spPr>
      </p:pic>
      <p:sp>
        <p:nvSpPr>
          <p:cNvPr id="21" name="矩形 20"/>
          <p:cNvSpPr/>
          <p:nvPr/>
        </p:nvSpPr>
        <p:spPr bwMode="auto">
          <a:xfrm flipV="1">
            <a:off x="3779912" y="2204862"/>
            <a:ext cx="1080120" cy="216024"/>
          </a:xfrm>
          <a:prstGeom prst="rect">
            <a:avLst/>
          </a:prstGeom>
          <a:noFill/>
          <a:ln w="28575">
            <a:solidFill>
              <a:srgbClr val="0000FF"/>
            </a:solidFill>
          </a:ln>
          <a:extLst/>
        </p:spPr>
        <p:txBody>
          <a:bodyPr rtlCol="0" anchor="ctr"/>
          <a:lstStyle/>
          <a:p>
            <a:pPr algn="ctr"/>
            <a:endParaRPr lang="zh-TW" altLang="en-US">
              <a:noFill/>
            </a:endParaRPr>
          </a:p>
        </p:txBody>
      </p:sp>
      <p:sp>
        <p:nvSpPr>
          <p:cNvPr id="22" name="矩形 21"/>
          <p:cNvSpPr/>
          <p:nvPr/>
        </p:nvSpPr>
        <p:spPr bwMode="auto">
          <a:xfrm flipV="1">
            <a:off x="3922776" y="3136392"/>
            <a:ext cx="585216" cy="210312"/>
          </a:xfrm>
          <a:prstGeom prst="rect">
            <a:avLst/>
          </a:prstGeom>
          <a:noFill/>
          <a:ln w="28575">
            <a:solidFill>
              <a:srgbClr val="0000FF"/>
            </a:solidFill>
          </a:ln>
          <a:extLst/>
        </p:spPr>
        <p:txBody>
          <a:bodyPr rtlCol="0" anchor="ctr"/>
          <a:lstStyle/>
          <a:p>
            <a:pPr algn="ctr"/>
            <a:endParaRPr lang="zh-TW" altLang="en-US">
              <a:noFill/>
            </a:endParaRPr>
          </a:p>
        </p:txBody>
      </p:sp>
      <p:sp>
        <p:nvSpPr>
          <p:cNvPr id="25" name="矩形 24"/>
          <p:cNvSpPr/>
          <p:nvPr/>
        </p:nvSpPr>
        <p:spPr bwMode="auto">
          <a:xfrm>
            <a:off x="3707733" y="2708680"/>
            <a:ext cx="338487" cy="17054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6" name="矩形 25"/>
          <p:cNvSpPr/>
          <p:nvPr/>
        </p:nvSpPr>
        <p:spPr bwMode="auto">
          <a:xfrm>
            <a:off x="3347830" y="2463001"/>
            <a:ext cx="539902" cy="173911"/>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7846" y="197821"/>
            <a:ext cx="8964488"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(6/7)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078357"/>
            <a:ext cx="8229600" cy="5000625"/>
          </a:xfrm>
        </p:spPr>
        <p:txBody>
          <a:bodyPr/>
          <a:lstStyle/>
          <a:p>
            <a:pPr marL="0" indent="0">
              <a:buNone/>
            </a:pP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三、第</a:t>
            </a:r>
            <a:r>
              <a:rPr lang="en-US" altLang="zh-TW" sz="2400" dirty="0">
                <a:latin typeface="Times New Roman" panose="02020603050405020304" pitchFamily="18" charset="0"/>
                <a:ea typeface="標楷體" panose="03000509000000000000" pitchFamily="65" charset="-120"/>
                <a:cs typeface="Times New Roman" panose="02020603050405020304" pitchFamily="18" charset="0"/>
              </a:rPr>
              <a:t>7</a:t>
            </a:r>
            <a:r>
              <a:rPr lang="zh-TW" altLang="en-US" sz="2400" dirty="0">
                <a:latin typeface="Times New Roman" panose="02020603050405020304" pitchFamily="18" charset="0"/>
                <a:ea typeface="標楷體" panose="03000509000000000000" pitchFamily="65" charset="-120"/>
                <a:cs typeface="Times New Roman" panose="02020603050405020304" pitchFamily="18" charset="0"/>
              </a:rPr>
              <a:t>比序項目</a:t>
            </a:r>
            <a:endParaRPr lang="en-US" altLang="zh-TW" sz="2400" dirty="0">
              <a:latin typeface="Times New Roman" panose="02020603050405020304" pitchFamily="18" charset="0"/>
              <a:ea typeface="標楷體" panose="03000509000000000000" pitchFamily="65" charset="-120"/>
              <a:cs typeface="Times New Roman" panose="02020603050405020304" pitchFamily="18" charset="0"/>
            </a:endParaRPr>
          </a:p>
          <a:p>
            <a:endParaRPr lang="zh-TW" altLang="en-US" dirty="0"/>
          </a:p>
        </p:txBody>
      </p:sp>
      <p:sp>
        <p:nvSpPr>
          <p:cNvPr id="4" name="投影片編號版面配置區 3"/>
          <p:cNvSpPr>
            <a:spLocks noGrp="1"/>
          </p:cNvSpPr>
          <p:nvPr>
            <p:ph type="sldNum" sz="quarter" idx="12"/>
          </p:nvPr>
        </p:nvSpPr>
        <p:spPr>
          <a:xfrm>
            <a:off x="6948264" y="6394818"/>
            <a:ext cx="2133600" cy="476250"/>
          </a:xfrm>
        </p:spPr>
        <p:txBody>
          <a:bodyPr/>
          <a:lstStyle/>
          <a:p>
            <a:pPr>
              <a:defRPr/>
            </a:pPr>
            <a:fld id="{ABFE6108-DA02-42FF-8F2B-6965D0D38C5E}" type="slidenum">
              <a:rPr lang="zh-TW" altLang="en-US" smtClean="0"/>
              <a:pPr>
                <a:defRPr/>
              </a:pPr>
              <a:t>47</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856395317"/>
              </p:ext>
            </p:extLst>
          </p:nvPr>
        </p:nvGraphicFramePr>
        <p:xfrm>
          <a:off x="107504" y="1484784"/>
          <a:ext cx="8713789" cy="4896544"/>
        </p:xfrm>
        <a:graphic>
          <a:graphicData uri="http://schemas.openxmlformats.org/drawingml/2006/table">
            <a:tbl>
              <a:tblPr firstRow="1" bandRow="1">
                <a:tableStyleId>{5C22544A-7EE6-4342-B048-85BDC9FD1C3A}</a:tableStyleId>
              </a:tblPr>
              <a:tblGrid>
                <a:gridCol w="2736647">
                  <a:extLst>
                    <a:ext uri="{9D8B030D-6E8A-4147-A177-3AD203B41FA5}">
                      <a16:colId xmlns:a16="http://schemas.microsoft.com/office/drawing/2014/main" val="20000"/>
                    </a:ext>
                  </a:extLst>
                </a:gridCol>
                <a:gridCol w="2952564">
                  <a:extLst>
                    <a:ext uri="{9D8B030D-6E8A-4147-A177-3AD203B41FA5}">
                      <a16:colId xmlns:a16="http://schemas.microsoft.com/office/drawing/2014/main" val="20001"/>
                    </a:ext>
                  </a:extLst>
                </a:gridCol>
                <a:gridCol w="3024578">
                  <a:extLst>
                    <a:ext uri="{9D8B030D-6E8A-4147-A177-3AD203B41FA5}">
                      <a16:colId xmlns:a16="http://schemas.microsoft.com/office/drawing/2014/main" val="20002"/>
                    </a:ext>
                  </a:extLst>
                </a:gridCol>
              </a:tblGrid>
              <a:tr h="385198">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741343">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97995">
                <a:tc gridSpan="2">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1800" dirty="0" smtClean="0">
                          <a:latin typeface="標楷體" panose="03000509000000000000" pitchFamily="65" charset="-120"/>
                          <a:ea typeface="標楷體" panose="03000509000000000000" pitchFamily="65" charset="-120"/>
                        </a:rPr>
                        <a:t>證明文件上需</a:t>
                      </a:r>
                      <a:r>
                        <a:rPr lang="zh-TW" altLang="en-US" sz="1800" dirty="0" smtClean="0">
                          <a:solidFill>
                            <a:srgbClr val="0000FF"/>
                          </a:solidFill>
                          <a:latin typeface="標楷體" panose="03000509000000000000" pitchFamily="65" charset="-120"/>
                          <a:ea typeface="標楷體" panose="03000509000000000000" pitchFamily="65" charset="-120"/>
                        </a:rPr>
                        <a:t>敘明為志工或社會服務</a:t>
                      </a:r>
                      <a:r>
                        <a:rPr lang="zh-TW" altLang="en-US" sz="1800" dirty="0" smtClean="0">
                          <a:latin typeface="標楷體" panose="03000509000000000000" pitchFamily="65" charset="-120"/>
                          <a:ea typeface="標楷體" panose="03000509000000000000" pitchFamily="65" charset="-120"/>
                        </a:rPr>
                        <a:t>，並將</a:t>
                      </a:r>
                      <a:r>
                        <a:rPr lang="zh-TW" altLang="en-US" sz="1800" b="1" kern="1200" dirty="0" smtClean="0">
                          <a:solidFill>
                            <a:srgbClr val="FF0000"/>
                          </a:solidFill>
                          <a:latin typeface="標楷體" panose="03000509000000000000" pitchFamily="65" charset="-120"/>
                          <a:ea typeface="標楷體" panose="03000509000000000000" pitchFamily="65" charset="-120"/>
                          <a:cs typeface="+mn-cs"/>
                        </a:rPr>
                        <a:t>姓名、服務日期或服務時數清楚標示方得採計</a:t>
                      </a:r>
                      <a:r>
                        <a:rPr lang="zh-TW" altLang="en-US" sz="1800" dirty="0" smtClean="0">
                          <a:solidFill>
                            <a:schemeClr val="dk1"/>
                          </a:solidFill>
                          <a:latin typeface="標楷體" panose="03000509000000000000" pitchFamily="65" charset="-120"/>
                          <a:ea typeface="標楷體" panose="03000509000000000000" pitchFamily="65" charset="-120"/>
                        </a:rPr>
                        <a:t>。</a:t>
                      </a:r>
                      <a:endParaRPr lang="zh-TW" altLang="en-US" sz="1800" dirty="0" smtClean="0">
                        <a:solidFill>
                          <a:srgbClr val="0000FF"/>
                        </a:solidFill>
                        <a:latin typeface="標楷體" panose="03000509000000000000" pitchFamily="65" charset="-120"/>
                        <a:ea typeface="標楷體" panose="03000509000000000000" pitchFamily="65" charset="-12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dirty="0"/>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r>
                        <a:rPr lang="zh-TW" altLang="en-US" sz="1800" dirty="0" smtClean="0">
                          <a:latin typeface="標楷體" panose="03000509000000000000" pitchFamily="65" charset="-120"/>
                          <a:ea typeface="標楷體" panose="03000509000000000000" pitchFamily="65" charset="-120"/>
                        </a:rPr>
                        <a:t>證明文件上未記載考生姓名，不予採計。</a:t>
                      </a:r>
                      <a:endParaRPr lang="en-US" altLang="zh-TW" sz="1800" dirty="0" smtClean="0">
                        <a:latin typeface="標楷體" panose="03000509000000000000" pitchFamily="65" charset="-120"/>
                        <a:ea typeface="標楷體" panose="03000509000000000000" pitchFamily="65" charset="-12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bl>
          </a:graphicData>
        </a:graphic>
      </p:graphicFrame>
      <p:pic>
        <p:nvPicPr>
          <p:cNvPr id="6" name="圖片 5"/>
          <p:cNvPicPr>
            <a:picLocks noChangeAspect="1"/>
          </p:cNvPicPr>
          <p:nvPr/>
        </p:nvPicPr>
        <p:blipFill>
          <a:blip r:embed="rId2"/>
          <a:stretch>
            <a:fillRect/>
          </a:stretch>
        </p:blipFill>
        <p:spPr>
          <a:xfrm>
            <a:off x="251520" y="2060848"/>
            <a:ext cx="2513566" cy="3447295"/>
          </a:xfrm>
          <a:prstGeom prst="rect">
            <a:avLst/>
          </a:prstGeom>
        </p:spPr>
      </p:pic>
      <p:sp>
        <p:nvSpPr>
          <p:cNvPr id="7" name="矩形 6"/>
          <p:cNvSpPr/>
          <p:nvPr/>
        </p:nvSpPr>
        <p:spPr bwMode="auto">
          <a:xfrm flipV="1">
            <a:off x="323528" y="3140968"/>
            <a:ext cx="1719972" cy="328532"/>
          </a:xfrm>
          <a:prstGeom prst="rect">
            <a:avLst/>
          </a:prstGeom>
          <a:noFill/>
          <a:ln w="28575">
            <a:solidFill>
              <a:srgbClr val="0000FF"/>
            </a:solidFill>
          </a:ln>
          <a:extLst/>
        </p:spPr>
        <p:txBody>
          <a:bodyPr rtlCol="0" anchor="ctr"/>
          <a:lstStyle/>
          <a:p>
            <a:pPr algn="ctr"/>
            <a:endParaRPr lang="zh-TW" altLang="en-US">
              <a:noFill/>
            </a:endParaRPr>
          </a:p>
        </p:txBody>
      </p:sp>
      <p:sp>
        <p:nvSpPr>
          <p:cNvPr id="8" name="矩形 7"/>
          <p:cNvSpPr/>
          <p:nvPr/>
        </p:nvSpPr>
        <p:spPr bwMode="auto">
          <a:xfrm flipV="1">
            <a:off x="971600" y="2360138"/>
            <a:ext cx="1071900" cy="209991"/>
          </a:xfrm>
          <a:prstGeom prst="rect">
            <a:avLst/>
          </a:prstGeom>
          <a:noFill/>
          <a:ln w="28575">
            <a:solidFill>
              <a:srgbClr val="0000FF"/>
            </a:solidFill>
          </a:ln>
          <a:extLst/>
        </p:spPr>
        <p:txBody>
          <a:bodyPr rtlCol="0" anchor="ctr"/>
          <a:lstStyle/>
          <a:p>
            <a:pPr algn="ctr"/>
            <a:endParaRPr lang="zh-TW" altLang="en-US">
              <a:noFill/>
            </a:endParaRPr>
          </a:p>
        </p:txBody>
      </p:sp>
      <p:pic>
        <p:nvPicPr>
          <p:cNvPr id="9" name="圖片 8"/>
          <p:cNvPicPr>
            <a:picLocks noChangeAspect="1"/>
          </p:cNvPicPr>
          <p:nvPr/>
        </p:nvPicPr>
        <p:blipFill>
          <a:blip r:embed="rId3"/>
          <a:stretch>
            <a:fillRect/>
          </a:stretch>
        </p:blipFill>
        <p:spPr>
          <a:xfrm>
            <a:off x="6001029" y="2042161"/>
            <a:ext cx="2656325" cy="3473583"/>
          </a:xfrm>
          <a:prstGeom prst="rect">
            <a:avLst/>
          </a:prstGeom>
        </p:spPr>
      </p:pic>
      <p:pic>
        <p:nvPicPr>
          <p:cNvPr id="11" name="圖片 10"/>
          <p:cNvPicPr>
            <a:picLocks noChangeAspect="1"/>
          </p:cNvPicPr>
          <p:nvPr/>
        </p:nvPicPr>
        <p:blipFill>
          <a:blip r:embed="rId4"/>
          <a:stretch>
            <a:fillRect/>
          </a:stretch>
        </p:blipFill>
        <p:spPr>
          <a:xfrm>
            <a:off x="3021640" y="2034560"/>
            <a:ext cx="2639707" cy="3480593"/>
          </a:xfrm>
          <a:prstGeom prst="rect">
            <a:avLst/>
          </a:prstGeom>
        </p:spPr>
      </p:pic>
      <p:sp>
        <p:nvSpPr>
          <p:cNvPr id="13" name="矩形 12"/>
          <p:cNvSpPr/>
          <p:nvPr/>
        </p:nvSpPr>
        <p:spPr bwMode="auto">
          <a:xfrm flipV="1">
            <a:off x="4056896" y="3524414"/>
            <a:ext cx="1345984" cy="178905"/>
          </a:xfrm>
          <a:prstGeom prst="rect">
            <a:avLst/>
          </a:prstGeom>
          <a:noFill/>
          <a:ln w="28575">
            <a:solidFill>
              <a:srgbClr val="0000FF"/>
            </a:solidFill>
          </a:ln>
          <a:extLst/>
        </p:spPr>
        <p:txBody>
          <a:bodyPr rtlCol="0" anchor="ctr"/>
          <a:lstStyle/>
          <a:p>
            <a:pPr algn="ctr"/>
            <a:endParaRPr lang="zh-TW" altLang="en-US">
              <a:noFill/>
            </a:endParaRPr>
          </a:p>
        </p:txBody>
      </p:sp>
      <p:sp>
        <p:nvSpPr>
          <p:cNvPr id="14" name="矩形 13"/>
          <p:cNvSpPr/>
          <p:nvPr/>
        </p:nvSpPr>
        <p:spPr bwMode="auto">
          <a:xfrm>
            <a:off x="738189" y="2976556"/>
            <a:ext cx="445326" cy="130125"/>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5" name="矩形 14"/>
          <p:cNvSpPr/>
          <p:nvPr/>
        </p:nvSpPr>
        <p:spPr bwMode="auto">
          <a:xfrm>
            <a:off x="738189" y="2795581"/>
            <a:ext cx="142874" cy="130125"/>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flipH="1" flipV="1">
            <a:off x="3484462" y="2848174"/>
            <a:ext cx="282675" cy="12362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7" name="矩形 16"/>
          <p:cNvSpPr/>
          <p:nvPr/>
        </p:nvSpPr>
        <p:spPr bwMode="auto">
          <a:xfrm>
            <a:off x="1945804" y="4056380"/>
            <a:ext cx="263996" cy="96520"/>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a:off x="8321204" y="5281930"/>
            <a:ext cx="263996" cy="84316"/>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Tree>
    <p:extLst>
      <p:ext uri="{BB962C8B-B14F-4D97-AF65-F5344CB8AC3E}">
        <p14:creationId xmlns:p14="http://schemas.microsoft.com/office/powerpoint/2010/main" val="267169880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260350"/>
            <a:ext cx="9036496" cy="633413"/>
          </a:xfrm>
        </p:spPr>
        <p:txBody>
          <a:bodyPr/>
          <a:lstStyle/>
          <a:p>
            <a:r>
              <a:rPr lang="zh-TW" altLang="en-US" sz="4400" b="1" dirty="0">
                <a:solidFill>
                  <a:schemeClr val="tx1"/>
                </a:solidFill>
                <a:latin typeface="標楷體" panose="03000509000000000000" pitchFamily="65" charset="-120"/>
                <a:ea typeface="標楷體" panose="03000509000000000000" pitchFamily="65" charset="-120"/>
              </a:rPr>
              <a:t>拾貳、試務作業實務常見問題</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(7/7)</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107504" y="1112597"/>
            <a:ext cx="8229600" cy="5000625"/>
          </a:xfrm>
        </p:spPr>
        <p:txBody>
          <a:bodyPr/>
          <a:lstStyle/>
          <a:p>
            <a:pPr>
              <a:spcBef>
                <a:spcPct val="0"/>
              </a:spcBef>
              <a:buFontTx/>
              <a:buNone/>
            </a:pPr>
            <a:r>
              <a:rPr lang="zh-TW" altLang="en-US" sz="2400" dirty="0">
                <a:latin typeface="標楷體" panose="03000509000000000000" pitchFamily="65" charset="-120"/>
                <a:ea typeface="標楷體" panose="03000509000000000000" pitchFamily="65" charset="-120"/>
              </a:rPr>
              <a:t>四、被推薦生檢附資料型式</a:t>
            </a:r>
          </a:p>
        </p:txBody>
      </p:sp>
      <p:sp>
        <p:nvSpPr>
          <p:cNvPr id="4" name="投影片編號版面配置區 3"/>
          <p:cNvSpPr>
            <a:spLocks noGrp="1"/>
          </p:cNvSpPr>
          <p:nvPr>
            <p:ph type="sldNum" sz="quarter" idx="12"/>
          </p:nvPr>
        </p:nvSpPr>
        <p:spPr>
          <a:xfrm>
            <a:off x="6902896" y="6381750"/>
            <a:ext cx="2133600" cy="476250"/>
          </a:xfrm>
        </p:spPr>
        <p:txBody>
          <a:bodyPr/>
          <a:lstStyle/>
          <a:p>
            <a:pPr>
              <a:defRPr/>
            </a:pPr>
            <a:fld id="{ABFE6108-DA02-42FF-8F2B-6965D0D38C5E}" type="slidenum">
              <a:rPr lang="zh-TW" altLang="en-US" smtClean="0"/>
              <a:pPr>
                <a:defRPr/>
              </a:pPr>
              <a:t>48</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2402643991"/>
              </p:ext>
            </p:extLst>
          </p:nvPr>
        </p:nvGraphicFramePr>
        <p:xfrm>
          <a:off x="107504" y="1556792"/>
          <a:ext cx="8722673" cy="4758646"/>
        </p:xfrm>
        <a:graphic>
          <a:graphicData uri="http://schemas.openxmlformats.org/drawingml/2006/table">
            <a:tbl>
              <a:tblPr firstRow="1" bandRow="1">
                <a:tableStyleId>{5C22544A-7EE6-4342-B048-85BDC9FD1C3A}</a:tableStyleId>
              </a:tblPr>
              <a:tblGrid>
                <a:gridCol w="2736304">
                  <a:extLst>
                    <a:ext uri="{9D8B030D-6E8A-4147-A177-3AD203B41FA5}">
                      <a16:colId xmlns:a16="http://schemas.microsoft.com/office/drawing/2014/main" val="20000"/>
                    </a:ext>
                  </a:extLst>
                </a:gridCol>
                <a:gridCol w="2448272">
                  <a:extLst>
                    <a:ext uri="{9D8B030D-6E8A-4147-A177-3AD203B41FA5}">
                      <a16:colId xmlns:a16="http://schemas.microsoft.com/office/drawing/2014/main" val="1686553979"/>
                    </a:ext>
                  </a:extLst>
                </a:gridCol>
                <a:gridCol w="3538097">
                  <a:extLst>
                    <a:ext uri="{9D8B030D-6E8A-4147-A177-3AD203B41FA5}">
                      <a16:colId xmlns:a16="http://schemas.microsoft.com/office/drawing/2014/main" val="20002"/>
                    </a:ext>
                  </a:extLst>
                </a:gridCol>
              </a:tblGrid>
              <a:tr h="48132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Ｘ</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b="1" kern="1200" dirty="0" smtClean="0">
                          <a:solidFill>
                            <a:srgbClr val="FF0000"/>
                          </a:solidFill>
                          <a:latin typeface="華康粗圓體(P)" panose="020F0700000000000000" pitchFamily="34" charset="-120"/>
                          <a:ea typeface="華康粗圓體(P)" panose="020F0700000000000000" pitchFamily="34" charset="-120"/>
                          <a:cs typeface="+mn-cs"/>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400" dirty="0" smtClean="0">
                          <a:solidFill>
                            <a:srgbClr val="FF0000"/>
                          </a:solidFill>
                          <a:latin typeface="華康粗圓體(P)" panose="020F0700000000000000" pitchFamily="34" charset="-120"/>
                          <a:ea typeface="華康粗圓體(P)" panose="020F0700000000000000" pitchFamily="34" charset="-120"/>
                        </a:rPr>
                        <a:t>〇</a:t>
                      </a: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0"/>
                  </a:ext>
                </a:extLst>
              </a:tr>
              <a:tr h="3119075">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dirty="0"/>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tc>
                  <a:txBody>
                    <a:bodyPr/>
                    <a:lstStyle/>
                    <a:p>
                      <a:endParaRPr lang="zh-TW" altLang="en-US" sz="1800" dirty="0">
                        <a:latin typeface="Times New Roman" panose="02020603050405020304" pitchFamily="18" charset="0"/>
                        <a:cs typeface="Times New Roman" panose="02020603050405020304" pitchFamily="18" charset="0"/>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tcPr>
                </a:tc>
                <a:extLst>
                  <a:ext uri="{0D108BD9-81ED-4DB2-BD59-A6C34878D82A}">
                    <a16:rowId xmlns:a16="http://schemas.microsoft.com/office/drawing/2014/main" val="10001"/>
                  </a:ext>
                </a:extLst>
              </a:tr>
              <a:tr h="673853">
                <a:tc>
                  <a:txBody>
                    <a:bodyPr/>
                    <a:lstStyle/>
                    <a:p>
                      <a:pPr marL="0" marR="0" lvl="0" indent="0" algn="ctr" defTabSz="914400" rtl="0" eaLnBrk="1" fontAlgn="auto" latinLnBrk="0" hangingPunct="1">
                        <a:lnSpc>
                          <a:spcPct val="100000"/>
                        </a:lnSpc>
                        <a:spcBef>
                          <a:spcPts val="0"/>
                        </a:spcBef>
                        <a:spcAft>
                          <a:spcPts val="0"/>
                        </a:spcAft>
                        <a:buClrTx/>
                        <a:buSzTx/>
                        <a:buFont typeface="標楷體" panose="03000509000000000000" pitchFamily="65" charset="-120"/>
                        <a:buNone/>
                        <a:tabLst/>
                        <a:defRPr/>
                      </a:pPr>
                      <a:r>
                        <a:rPr lang="zh-TW" altLang="en-US" sz="1750" dirty="0" smtClean="0">
                          <a:latin typeface="標楷體" panose="03000509000000000000" pitchFamily="65" charset="-120"/>
                          <a:ea typeface="標楷體" panose="03000509000000000000" pitchFamily="65" charset="-120"/>
                        </a:rPr>
                        <a:t>不須裝入透明資料袋</a:t>
                      </a:r>
                      <a:endParaRPr lang="en-US" altLang="zh-TW" sz="1750" dirty="0" smtClean="0">
                        <a:latin typeface="標楷體" panose="03000509000000000000" pitchFamily="65" charset="-120"/>
                        <a:ea typeface="標楷體" panose="03000509000000000000" pitchFamily="65" charset="-120"/>
                      </a:endParaRPr>
                    </a:p>
                    <a:p>
                      <a:pPr marL="0" indent="0" algn="ctr">
                        <a:buFont typeface="標楷體" panose="03000509000000000000" pitchFamily="65" charset="-120"/>
                        <a:buNone/>
                      </a:pPr>
                      <a:r>
                        <a:rPr lang="zh-TW" altLang="en-US" sz="1750" dirty="0" smtClean="0">
                          <a:latin typeface="標楷體" panose="03000509000000000000" pitchFamily="65" charset="-120"/>
                          <a:ea typeface="標楷體" panose="03000509000000000000" pitchFamily="65" charset="-120"/>
                        </a:rPr>
                        <a:t>不須裝訂成冊</a:t>
                      </a:r>
                      <a:endParaRPr lang="en-US" altLang="zh-TW" sz="1750" dirty="0" smtClean="0">
                        <a:latin typeface="標楷體" panose="03000509000000000000" pitchFamily="65" charset="-120"/>
                        <a:ea typeface="標楷體" panose="03000509000000000000" pitchFamily="65" charset="-120"/>
                      </a:endParaRP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750" dirty="0" smtClean="0">
                          <a:latin typeface="標楷體" panose="03000509000000000000" pitchFamily="65" charset="-120"/>
                          <a:ea typeface="標楷體" panose="03000509000000000000" pitchFamily="65" charset="-120"/>
                        </a:rPr>
                        <a:t>將</a:t>
                      </a:r>
                      <a:r>
                        <a:rPr lang="zh-TW" altLang="en-US" sz="1750" b="1" dirty="0" smtClean="0">
                          <a:latin typeface="標楷體" panose="03000509000000000000" pitchFamily="65" charset="-120"/>
                          <a:ea typeface="標楷體" panose="03000509000000000000" pitchFamily="65" charset="-120"/>
                        </a:rPr>
                        <a:t>應繳交資料</a:t>
                      </a:r>
                      <a:r>
                        <a:rPr lang="zh-TW" altLang="en-US" sz="1750" dirty="0" smtClean="0">
                          <a:latin typeface="標楷體" panose="03000509000000000000" pitchFamily="65" charset="-120"/>
                          <a:ea typeface="標楷體" panose="03000509000000000000" pitchFamily="65" charset="-120"/>
                        </a:rPr>
                        <a:t>依</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「專用信封封面」</a:t>
                      </a:r>
                      <a:r>
                        <a:rPr lang="zh-TW" altLang="en-US" sz="1750" dirty="0" smtClean="0">
                          <a:latin typeface="標楷體" panose="03000509000000000000" pitchFamily="65" charset="-120"/>
                          <a:ea typeface="標楷體" panose="03000509000000000000" pitchFamily="65" charset="-120"/>
                        </a:rPr>
                        <a:t>表件順序由上而下，於</a:t>
                      </a:r>
                      <a:r>
                        <a:rPr lang="zh-TW" altLang="en-US" sz="1750" b="1" dirty="0" smtClean="0">
                          <a:latin typeface="標楷體" panose="03000509000000000000" pitchFamily="65" charset="-120"/>
                          <a:ea typeface="標楷體" panose="03000509000000000000" pitchFamily="65" charset="-120"/>
                        </a:rPr>
                        <a:t>左上角用釘書機裝訂</a:t>
                      </a:r>
                      <a:r>
                        <a:rPr lang="zh-TW" altLang="en-US" sz="1750" dirty="0" smtClean="0">
                          <a:latin typeface="標楷體" panose="03000509000000000000" pitchFamily="65" charset="-120"/>
                          <a:ea typeface="標楷體" panose="03000509000000000000" pitchFamily="65" charset="-120"/>
                        </a:rPr>
                        <a:t>即可。</a:t>
                      </a:r>
                    </a:p>
                  </a:txBody>
                  <a:tcPr marL="91436" marR="91436"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tc>
                  <a:txBody>
                    <a:bodyPr/>
                    <a:lstStyle/>
                    <a:p>
                      <a:pPr marL="0" algn="l" defTabSz="914400" rtl="0" eaLnBrk="1" latinLnBrk="0" hangingPunct="1">
                        <a:buFont typeface="Wingdings" panose="05000000000000000000" pitchFamily="2" charset="2"/>
                        <a:buNone/>
                      </a:pPr>
                      <a:r>
                        <a:rPr lang="zh-TW" altLang="en-US" sz="1750" kern="1200" dirty="0" smtClean="0">
                          <a:solidFill>
                            <a:schemeClr val="dk1"/>
                          </a:solidFill>
                          <a:latin typeface="標楷體" panose="03000509000000000000" pitchFamily="65" charset="-120"/>
                          <a:ea typeface="標楷體" panose="03000509000000000000" pitchFamily="65" charset="-120"/>
                          <a:cs typeface="+mn-cs"/>
                        </a:rPr>
                        <a:t>將</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「專用信封封面」黏貼於信封，</a:t>
                      </a:r>
                      <a:r>
                        <a:rPr lang="zh-TW" altLang="en-US" sz="1750" b="1" kern="1200" dirty="0" smtClean="0">
                          <a:solidFill>
                            <a:srgbClr val="FF0000"/>
                          </a:solidFill>
                          <a:latin typeface="標楷體" panose="03000509000000000000" pitchFamily="65" charset="-120"/>
                          <a:ea typeface="標楷體" panose="03000509000000000000" pitchFamily="65" charset="-120"/>
                          <a:cs typeface="+mn-cs"/>
                        </a:rPr>
                        <a:t>每位考生一個信封袋</a:t>
                      </a:r>
                      <a:r>
                        <a:rPr lang="zh-TW" altLang="en-US" sz="1750" kern="1200" dirty="0" smtClean="0">
                          <a:solidFill>
                            <a:schemeClr val="dk1"/>
                          </a:solidFill>
                          <a:latin typeface="標楷體" panose="03000509000000000000" pitchFamily="65" charset="-120"/>
                          <a:ea typeface="標楷體" panose="03000509000000000000" pitchFamily="65" charset="-120"/>
                          <a:cs typeface="+mn-cs"/>
                        </a:rPr>
                        <a:t>。</a:t>
                      </a:r>
                      <a:endParaRPr lang="en-US" altLang="zh-TW" sz="1750" kern="1200" dirty="0" smtClean="0">
                        <a:solidFill>
                          <a:schemeClr val="dk1"/>
                        </a:solidFill>
                        <a:latin typeface="標楷體" panose="03000509000000000000" pitchFamily="65" charset="-120"/>
                        <a:ea typeface="標楷體" panose="03000509000000000000" pitchFamily="65" charset="-120"/>
                        <a:cs typeface="+mn-cs"/>
                      </a:endParaRPr>
                    </a:p>
                    <a:p>
                      <a:pPr marL="0" algn="l" defTabSz="914400" rtl="0" eaLnBrk="1" latinLnBrk="0" hangingPunct="1">
                        <a:buFont typeface="Wingdings" panose="05000000000000000000" pitchFamily="2" charset="2"/>
                        <a:buNone/>
                      </a:pPr>
                      <a:r>
                        <a:rPr lang="zh-TW" altLang="zh-TW" sz="1750" kern="1200" dirty="0" smtClean="0">
                          <a:solidFill>
                            <a:schemeClr val="dk1"/>
                          </a:solidFill>
                          <a:latin typeface="標楷體" panose="03000509000000000000" pitchFamily="65" charset="-120"/>
                          <a:ea typeface="標楷體" panose="03000509000000000000" pitchFamily="65" charset="-120"/>
                          <a:cs typeface="+mn-cs"/>
                        </a:rPr>
                        <a:t>由高職學校統一收齊後，辦理</a:t>
                      </a:r>
                      <a:r>
                        <a:rPr lang="zh-TW" altLang="zh-TW" sz="1750" b="1" kern="1200" dirty="0" smtClean="0">
                          <a:solidFill>
                            <a:schemeClr val="dk1"/>
                          </a:solidFill>
                          <a:latin typeface="標楷體" panose="03000509000000000000" pitchFamily="65" charset="-120"/>
                          <a:ea typeface="標楷體" panose="03000509000000000000" pitchFamily="65" charset="-120"/>
                          <a:cs typeface="+mn-cs"/>
                        </a:rPr>
                        <a:t>集體繳寄</a:t>
                      </a:r>
                      <a:r>
                        <a:rPr lang="zh-TW" altLang="zh-TW" sz="1750" kern="1200" dirty="0" smtClean="0">
                          <a:solidFill>
                            <a:schemeClr val="dk1"/>
                          </a:solidFill>
                          <a:latin typeface="標楷體" panose="03000509000000000000" pitchFamily="65" charset="-120"/>
                          <a:ea typeface="標楷體" panose="03000509000000000000" pitchFamily="65" charset="-120"/>
                          <a:cs typeface="+mn-cs"/>
                        </a:rPr>
                        <a:t>。</a:t>
                      </a:r>
                      <a:endParaRPr lang="en-US" altLang="zh-TW" sz="1750" kern="1200" dirty="0" smtClean="0">
                        <a:solidFill>
                          <a:schemeClr val="dk1"/>
                        </a:solidFill>
                        <a:latin typeface="標楷體" panose="03000509000000000000" pitchFamily="65" charset="-120"/>
                        <a:ea typeface="標楷體" panose="03000509000000000000" pitchFamily="65" charset="-120"/>
                        <a:cs typeface="+mn-cs"/>
                      </a:endParaRPr>
                    </a:p>
                  </a:txBody>
                  <a:tcPr marL="91438" marR="91438" marT="45723" marB="45723">
                    <a:lnL w="38100" cap="flat" cmpd="sng" algn="ctr">
                      <a:solidFill>
                        <a:schemeClr val="bg1"/>
                      </a:solidFill>
                      <a:prstDash val="solid"/>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0002"/>
                  </a:ext>
                </a:extLst>
              </a:tr>
            </a:tbl>
          </a:graphicData>
        </a:graphic>
      </p:graphicFrame>
      <p:pic>
        <p:nvPicPr>
          <p:cNvPr id="6" name="圖片 1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77978" y="2276873"/>
            <a:ext cx="2581548" cy="23042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圖片 7"/>
          <p:cNvPicPr>
            <a:picLocks noChangeAspect="1"/>
          </p:cNvPicPr>
          <p:nvPr/>
        </p:nvPicPr>
        <p:blipFill rotWithShape="1">
          <a:blip r:embed="rId3" cstate="print">
            <a:extLst>
              <a:ext uri="{28A0092B-C50C-407E-A947-70E740481C1C}">
                <a14:useLocalDpi xmlns:a14="http://schemas.microsoft.com/office/drawing/2010/main" val="0"/>
              </a:ext>
            </a:extLst>
          </a:blip>
          <a:srcRect l="10135" t="10612" r="9513" b="9813"/>
          <a:stretch/>
        </p:blipFill>
        <p:spPr>
          <a:xfrm>
            <a:off x="5429246" y="2158903"/>
            <a:ext cx="3310894" cy="2577691"/>
          </a:xfrm>
          <a:prstGeom prst="rect">
            <a:avLst/>
          </a:prstGeom>
        </p:spPr>
      </p:pic>
      <p:pic>
        <p:nvPicPr>
          <p:cNvPr id="9" name="圖片 8"/>
          <p:cNvPicPr>
            <a:picLocks noChangeAspect="1"/>
          </p:cNvPicPr>
          <p:nvPr/>
        </p:nvPicPr>
        <p:blipFill rotWithShape="1">
          <a:blip r:embed="rId4" cstate="print">
            <a:extLst>
              <a:ext uri="{28A0092B-C50C-407E-A947-70E740481C1C}">
                <a14:useLocalDpi xmlns:a14="http://schemas.microsoft.com/office/drawing/2010/main" val="0"/>
              </a:ext>
            </a:extLst>
          </a:blip>
          <a:srcRect l="13585" t="10101" r="9382" b="10101"/>
          <a:stretch/>
        </p:blipFill>
        <p:spPr>
          <a:xfrm>
            <a:off x="3018660" y="2120077"/>
            <a:ext cx="2160677" cy="2985663"/>
          </a:xfrm>
          <a:prstGeom prst="rect">
            <a:avLst/>
          </a:prstGeom>
        </p:spPr>
      </p:pic>
      <p:sp>
        <p:nvSpPr>
          <p:cNvPr id="10" name="矩形 9"/>
          <p:cNvSpPr/>
          <p:nvPr/>
        </p:nvSpPr>
        <p:spPr bwMode="auto">
          <a:xfrm flipV="1">
            <a:off x="3015729" y="2147810"/>
            <a:ext cx="286737" cy="273078"/>
          </a:xfrm>
          <a:prstGeom prst="rect">
            <a:avLst/>
          </a:prstGeom>
          <a:noFill/>
          <a:ln w="28575">
            <a:solidFill>
              <a:srgbClr val="0000FF"/>
            </a:solidFill>
          </a:ln>
          <a:extLst/>
        </p:spPr>
        <p:txBody>
          <a:bodyPr rtlCol="0" anchor="ctr"/>
          <a:lstStyle/>
          <a:p>
            <a:pPr algn="ctr"/>
            <a:endParaRPr lang="zh-TW" altLang="en-US">
              <a:noFill/>
            </a:endParaRPr>
          </a:p>
        </p:txBody>
      </p:sp>
      <p:sp>
        <p:nvSpPr>
          <p:cNvPr id="11" name="矩形 10"/>
          <p:cNvSpPr/>
          <p:nvPr/>
        </p:nvSpPr>
        <p:spPr bwMode="auto">
          <a:xfrm>
            <a:off x="3932341" y="2624532"/>
            <a:ext cx="961503" cy="88542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2" name="矩形 11"/>
          <p:cNvSpPr/>
          <p:nvPr/>
        </p:nvSpPr>
        <p:spPr bwMode="auto">
          <a:xfrm>
            <a:off x="4778375" y="2398706"/>
            <a:ext cx="219075" cy="4571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3" name="矩形 12"/>
          <p:cNvSpPr/>
          <p:nvPr/>
        </p:nvSpPr>
        <p:spPr bwMode="auto">
          <a:xfrm>
            <a:off x="4433888" y="4246308"/>
            <a:ext cx="381000" cy="11296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4" name="矩形 13"/>
          <p:cNvSpPr/>
          <p:nvPr/>
        </p:nvSpPr>
        <p:spPr bwMode="auto">
          <a:xfrm>
            <a:off x="4514850" y="4438396"/>
            <a:ext cx="381000" cy="2082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5" name="矩形 14"/>
          <p:cNvSpPr/>
          <p:nvPr/>
        </p:nvSpPr>
        <p:spPr bwMode="auto">
          <a:xfrm>
            <a:off x="3645921" y="4428932"/>
            <a:ext cx="381000" cy="2082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6" name="矩形 15"/>
          <p:cNvSpPr/>
          <p:nvPr/>
        </p:nvSpPr>
        <p:spPr bwMode="auto">
          <a:xfrm>
            <a:off x="7878127" y="2782316"/>
            <a:ext cx="323850" cy="11090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7" name="矩形 16"/>
          <p:cNvSpPr/>
          <p:nvPr/>
        </p:nvSpPr>
        <p:spPr bwMode="auto">
          <a:xfrm flipV="1">
            <a:off x="5697854" y="2242180"/>
            <a:ext cx="1466434" cy="310517"/>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8" name="矩形 17"/>
          <p:cNvSpPr/>
          <p:nvPr/>
        </p:nvSpPr>
        <p:spPr bwMode="auto">
          <a:xfrm flipV="1">
            <a:off x="6106239" y="2742195"/>
            <a:ext cx="606981" cy="313424"/>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19" name="矩形 18"/>
          <p:cNvSpPr/>
          <p:nvPr/>
        </p:nvSpPr>
        <p:spPr bwMode="auto">
          <a:xfrm>
            <a:off x="8024813" y="4321168"/>
            <a:ext cx="219075" cy="4571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0" name="矩形 19"/>
          <p:cNvSpPr/>
          <p:nvPr/>
        </p:nvSpPr>
        <p:spPr bwMode="auto">
          <a:xfrm>
            <a:off x="6085047" y="3402959"/>
            <a:ext cx="288131" cy="55569"/>
          </a:xfrm>
          <a:prstGeom prst="rect">
            <a:avLst/>
          </a:prstGeom>
          <a:blipFill rotWithShape="0">
            <a:blip r:embed="rId5"/>
            <a:tile tx="0" ty="0" sx="100000" sy="100000" flip="none" algn="tl"/>
          </a:blipFill>
          <a:ln>
            <a:noFill/>
          </a:ln>
          <a:extLst/>
        </p:spPr>
        <p:txBody>
          <a:bodyPr anchor="ctr"/>
          <a:lstStyle/>
          <a:p>
            <a:pPr algn="ctr">
              <a:defRPr/>
            </a:pPr>
            <a:endParaRPr lang="zh-TW" altLang="en-US">
              <a:noFill/>
            </a:endParaRPr>
          </a:p>
        </p:txBody>
      </p:sp>
      <p:sp>
        <p:nvSpPr>
          <p:cNvPr id="22" name="矩形 21"/>
          <p:cNvSpPr/>
          <p:nvPr/>
        </p:nvSpPr>
        <p:spPr bwMode="auto">
          <a:xfrm flipV="1">
            <a:off x="7832184" y="2623581"/>
            <a:ext cx="485046" cy="360040"/>
          </a:xfrm>
          <a:prstGeom prst="rect">
            <a:avLst/>
          </a:prstGeom>
          <a:noFill/>
          <a:ln w="28575">
            <a:solidFill>
              <a:srgbClr val="0000FF"/>
            </a:solidFill>
          </a:ln>
          <a:extLst/>
        </p:spPr>
        <p:txBody>
          <a:bodyPr rtlCol="0" anchor="ctr"/>
          <a:lstStyle/>
          <a:p>
            <a:pPr algn="ctr"/>
            <a:endParaRPr lang="zh-TW" altLang="en-US">
              <a:noFill/>
            </a:endParaRPr>
          </a:p>
        </p:txBody>
      </p:sp>
    </p:spTree>
    <p:extLst>
      <p:ext uri="{BB962C8B-B14F-4D97-AF65-F5344CB8AC3E}">
        <p14:creationId xmlns:p14="http://schemas.microsoft.com/office/powerpoint/2010/main" val="345662462"/>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2700" y="177800"/>
            <a:ext cx="9144000" cy="827609"/>
          </a:xfrm>
          <a:solidFill>
            <a:srgbClr val="FFFF00"/>
          </a:solidFill>
          <a:scene3d>
            <a:camera prst="orthographicFront"/>
            <a:lightRig rig="threePt" dir="t"/>
          </a:scene3d>
          <a:sp3d>
            <a:bevelT w="114300" prst="artDeco"/>
          </a:sp3d>
        </p:spPr>
        <p:txBody>
          <a:bodyPr/>
          <a:lstStyle/>
          <a:p>
            <a:pPr algn="ctr"/>
            <a:r>
              <a:rPr lang="en-US" altLang="zh-TW" sz="4400" b="1" dirty="0" smtClean="0">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學年度重大變革預告</a:t>
            </a:r>
            <a:endParaRPr lang="zh-TW" altLang="en-US" sz="4400" b="1" dirty="0">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3" name="內容版面配置區 2"/>
          <p:cNvSpPr>
            <a:spLocks noGrp="1"/>
          </p:cNvSpPr>
          <p:nvPr>
            <p:ph idx="1"/>
          </p:nvPr>
        </p:nvSpPr>
        <p:spPr>
          <a:xfrm>
            <a:off x="251520" y="1053530"/>
            <a:ext cx="8640960" cy="1079326"/>
          </a:xfrm>
        </p:spPr>
        <p:txBody>
          <a:bodyPr/>
          <a:lstStyle/>
          <a:p>
            <a:pPr indent="-360000">
              <a:lnSpc>
                <a:spcPts val="3600"/>
              </a:lnSpc>
              <a:buFont typeface="標楷體" panose="03000509000000000000" pitchFamily="65" charset="-120"/>
              <a:buChar char="★"/>
            </a:pPr>
            <a:r>
              <a:rPr lang="zh-TW" altLang="en-US"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自</a:t>
            </a:r>
            <a:r>
              <a:rPr lang="en-US" altLang="zh-TW"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111</a:t>
            </a:r>
            <a:r>
              <a:rPr lang="zh-TW" altLang="en-US" sz="2800"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學年度起科技校院繁星計畫</a:t>
            </a:r>
            <a:r>
              <a:rPr lang="zh-TW" altLang="en-US" sz="2800" b="1" u="sng"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增</a:t>
            </a:r>
            <a:r>
              <a:rPr lang="zh-TW" altLang="en-US"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列 「技能領域」為第</a:t>
            </a:r>
            <a:r>
              <a:rPr lang="en-US" altLang="zh-TW"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3</a:t>
            </a:r>
            <a:r>
              <a:rPr lang="zh-TW" altLang="en-US" sz="2800" b="1" u="sng" dirty="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比序項目</a:t>
            </a:r>
            <a:r>
              <a:rPr lang="zh-TW" altLang="en-US"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，共計</a:t>
            </a:r>
            <a:r>
              <a:rPr lang="en-US" altLang="zh-TW"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8</a:t>
            </a:r>
            <a:r>
              <a:rPr lang="zh-TW" altLang="en-US"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rPr>
              <a:t>個比序項目。</a:t>
            </a:r>
            <a:endParaRPr lang="en-US" altLang="zh-TW" sz="2800" dirty="0" smtClean="0">
              <a:solidFill>
                <a:srgbClr val="0000CC"/>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a:xfrm>
            <a:off x="7010400" y="6265179"/>
            <a:ext cx="2133600" cy="476250"/>
          </a:xfrm>
        </p:spPr>
        <p:txBody>
          <a:bodyPr/>
          <a:lstStyle/>
          <a:p>
            <a:pPr>
              <a:defRPr/>
            </a:pPr>
            <a:fld id="{ABFE6108-DA02-42FF-8F2B-6965D0D38C5E}" type="slidenum">
              <a:rPr lang="zh-TW" altLang="en-US" smtClean="0"/>
              <a:pPr>
                <a:defRPr/>
              </a:pPr>
              <a:t>49</a:t>
            </a:fld>
            <a:endParaRPr lang="en-US" altLang="zh-TW" dirty="0"/>
          </a:p>
        </p:txBody>
      </p:sp>
      <p:graphicFrame>
        <p:nvGraphicFramePr>
          <p:cNvPr id="5" name="表格 4"/>
          <p:cNvGraphicFramePr>
            <a:graphicFrameLocks noGrp="1"/>
          </p:cNvGraphicFramePr>
          <p:nvPr>
            <p:extLst>
              <p:ext uri="{D42A27DB-BD31-4B8C-83A1-F6EECF244321}">
                <p14:modId xmlns:p14="http://schemas.microsoft.com/office/powerpoint/2010/main" val="1147291596"/>
              </p:ext>
            </p:extLst>
          </p:nvPr>
        </p:nvGraphicFramePr>
        <p:xfrm>
          <a:off x="355520" y="2060848"/>
          <a:ext cx="8432960" cy="4716002"/>
        </p:xfrm>
        <a:graphic>
          <a:graphicData uri="http://schemas.openxmlformats.org/drawingml/2006/table">
            <a:tbl>
              <a:tblPr firstRow="1" firstCol="1" bandRow="1">
                <a:tableStyleId>{5C22544A-7EE6-4342-B048-85BDC9FD1C3A}</a:tableStyleId>
              </a:tblPr>
              <a:tblGrid>
                <a:gridCol w="645752">
                  <a:extLst>
                    <a:ext uri="{9D8B030D-6E8A-4147-A177-3AD203B41FA5}">
                      <a16:colId xmlns:a16="http://schemas.microsoft.com/office/drawing/2014/main" val="4043481591"/>
                    </a:ext>
                  </a:extLst>
                </a:gridCol>
                <a:gridCol w="2232248">
                  <a:extLst>
                    <a:ext uri="{9D8B030D-6E8A-4147-A177-3AD203B41FA5}">
                      <a16:colId xmlns:a16="http://schemas.microsoft.com/office/drawing/2014/main" val="2172640113"/>
                    </a:ext>
                  </a:extLst>
                </a:gridCol>
                <a:gridCol w="1842536">
                  <a:extLst>
                    <a:ext uri="{9D8B030D-6E8A-4147-A177-3AD203B41FA5}">
                      <a16:colId xmlns:a16="http://schemas.microsoft.com/office/drawing/2014/main" val="2910374006"/>
                    </a:ext>
                  </a:extLst>
                </a:gridCol>
                <a:gridCol w="2333928">
                  <a:extLst>
                    <a:ext uri="{9D8B030D-6E8A-4147-A177-3AD203B41FA5}">
                      <a16:colId xmlns:a16="http://schemas.microsoft.com/office/drawing/2014/main" val="3469187139"/>
                    </a:ext>
                  </a:extLst>
                </a:gridCol>
                <a:gridCol w="1378496">
                  <a:extLst>
                    <a:ext uri="{9D8B030D-6E8A-4147-A177-3AD203B41FA5}">
                      <a16:colId xmlns:a16="http://schemas.microsoft.com/office/drawing/2014/main" val="1487262336"/>
                    </a:ext>
                  </a:extLst>
                </a:gridCol>
              </a:tblGrid>
              <a:tr h="657293">
                <a:tc>
                  <a:txBody>
                    <a:bodyPr/>
                    <a:lstStyle/>
                    <a:p>
                      <a:pPr algn="ctr">
                        <a:spcAft>
                          <a:spcPts val="0"/>
                        </a:spcAft>
                      </a:pPr>
                      <a:r>
                        <a:rPr lang="zh-TW" sz="18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類型</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技術型高中</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綜合</a:t>
                      </a:r>
                      <a:r>
                        <a:rPr lang="zh-TW" altLang="en-US"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型</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高中</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專門學程</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實用技能學程</a:t>
                      </a:r>
                    </a:p>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建教合作班</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rowSpan="2">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同名次參酌比序</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順序</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val="3854780130"/>
                  </a:ext>
                </a:extLst>
              </a:tr>
              <a:tr h="376755">
                <a:tc>
                  <a:txBody>
                    <a:bodyPr/>
                    <a:lstStyle/>
                    <a:p>
                      <a:pPr algn="ctr">
                        <a:spcAft>
                          <a:spcPts val="0"/>
                        </a:spcAft>
                      </a:pPr>
                      <a:r>
                        <a:rPr lang="zh-TW" sz="18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項次</a:t>
                      </a: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比序</a:t>
                      </a:r>
                      <a:r>
                        <a:rPr lang="zh-TW" sz="1800" b="1" kern="100"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項目</a:t>
                      </a:r>
                      <a:endParaRPr lang="zh-TW" sz="1800" b="1"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hMerge="1">
                  <a:txBody>
                    <a:bodyPr/>
                    <a:lstStyle/>
                    <a:p>
                      <a:endParaRPr lang="zh-TW" altLang="en-US"/>
                    </a:p>
                  </a:txBody>
                  <a:tcPr/>
                </a:tc>
                <a:tc hMerge="1">
                  <a:txBody>
                    <a:bodyPr/>
                    <a:lstStyle/>
                    <a:p>
                      <a:endParaRPr lang="zh-TW" altLang="en-US"/>
                    </a:p>
                  </a:txBody>
                  <a:tcPr/>
                </a:tc>
                <a:tc vMerge="1">
                  <a:txBody>
                    <a:bodyPr/>
                    <a:lstStyle/>
                    <a:p>
                      <a:pPr algn="ctr">
                        <a:spcAft>
                          <a:spcPts val="0"/>
                        </a:spcAft>
                      </a:pPr>
                      <a:endParaRPr lang="zh-TW" sz="1600" kern="100"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extLst>
                  <a:ext uri="{0D108BD9-81ED-4DB2-BD59-A6C34878D82A}">
                    <a16:rowId xmlns:a16="http://schemas.microsoft.com/office/drawing/2014/main" val="1901697870"/>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1</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學業平均成績之群名次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pPr algn="ctr">
                        <a:spcAft>
                          <a:spcPts val="0"/>
                        </a:spcAft>
                      </a:pP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bg1"/>
                      </a:solidFill>
                      <a:prstDash val="solid"/>
                      <a:round/>
                      <a:headEnd type="none" w="med" len="med"/>
                      <a:tailEnd type="none" w="med" len="med"/>
                    </a:lnL>
                    <a:lnR w="12700"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12700"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1(</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062399774"/>
                  </a:ext>
                </a:extLst>
              </a:tr>
              <a:tr h="625932">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2</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專業科目</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專精科目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專業科目</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及</a:t>
                      </a: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2(</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1774530053"/>
                  </a:ext>
                </a:extLst>
              </a:tr>
              <a:tr h="625932">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3</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技能領域科目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核心科目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FFCC00"/>
                    </a:solidFill>
                  </a:tcPr>
                </a:tc>
                <a:tc>
                  <a:txBody>
                    <a:bodyPr/>
                    <a:lstStyle/>
                    <a:p>
                      <a:pPr algn="ctr">
                        <a:spcAft>
                          <a:spcPts val="0"/>
                        </a:spcAft>
                      </a:pPr>
                      <a:r>
                        <a:rPr lang="zh-TW" sz="1600" b="1" kern="100" dirty="0">
                          <a:effectLst/>
                          <a:latin typeface="Times New Roman" panose="02020603050405020304" pitchFamily="18" charset="0"/>
                          <a:ea typeface="標楷體" panose="03000509000000000000" pitchFamily="65" charset="-120"/>
                          <a:cs typeface="Times New Roman" panose="02020603050405020304" pitchFamily="18" charset="0"/>
                        </a:rPr>
                        <a:t>實習科目</a:t>
                      </a: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平均成績之群名次百分比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99CC00"/>
                    </a:solidFill>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3(</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778543972"/>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4</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英文平均成績之群名次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4(</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4044583358"/>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5</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國文平均成績之群名次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5(</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677814788"/>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6</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數學平均成績之群名次</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百分比</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6(</a:t>
                      </a:r>
                      <a:r>
                        <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rPr>
                        <a:t>群名次</a:t>
                      </a: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4184059023"/>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7</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「競賽、證照及語文能力檢定」之總合</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2869591322"/>
                  </a:ext>
                </a:extLst>
              </a:tr>
              <a:tr h="405015">
                <a:tc>
                  <a:txBody>
                    <a:bodyPr/>
                    <a:lstStyle/>
                    <a:p>
                      <a:pPr algn="ctr">
                        <a:spcAft>
                          <a:spcPts val="0"/>
                        </a:spcAft>
                      </a:pPr>
                      <a:r>
                        <a:rPr lang="en-US" sz="2000" kern="100" dirty="0">
                          <a:effectLst/>
                          <a:latin typeface="Times New Roman" panose="02020603050405020304" pitchFamily="18" charset="0"/>
                          <a:ea typeface="標楷體" panose="03000509000000000000" pitchFamily="65" charset="-120"/>
                          <a:cs typeface="Times New Roman" panose="02020603050405020304" pitchFamily="18" charset="0"/>
                        </a:rPr>
                        <a:t>8</a:t>
                      </a:r>
                      <a:endPar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rgbClr val="CC3300"/>
                    </a:solidFill>
                  </a:tcPr>
                </a:tc>
                <a:tc gridSpan="3">
                  <a:txBody>
                    <a:bodyPr/>
                    <a:lstStyle/>
                    <a:p>
                      <a:pPr algn="ctr">
                        <a:spcAft>
                          <a:spcPts val="0"/>
                        </a:spcAft>
                      </a:pPr>
                      <a:r>
                        <a:rPr lang="zh-TW" sz="1600" kern="0" dirty="0">
                          <a:effectLst/>
                          <a:latin typeface="Times New Roman" panose="02020603050405020304" pitchFamily="18" charset="0"/>
                          <a:ea typeface="標楷體" panose="03000509000000000000" pitchFamily="65" charset="-120"/>
                          <a:cs typeface="Times New Roman" panose="02020603050405020304" pitchFamily="18" charset="0"/>
                        </a:rPr>
                        <a:t>「學校幹部、志工、社會服務及社團參與」之總合</a:t>
                      </a:r>
                      <a:r>
                        <a:rPr lang="zh-TW" sz="1600" kern="0" dirty="0" smtClean="0">
                          <a:effectLst/>
                          <a:latin typeface="Times New Roman" panose="02020603050405020304" pitchFamily="18" charset="0"/>
                          <a:ea typeface="標楷體" panose="03000509000000000000" pitchFamily="65" charset="-120"/>
                          <a:cs typeface="Times New Roman" panose="02020603050405020304" pitchFamily="18" charset="0"/>
                        </a:rPr>
                        <a:t>成績</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tc hMerge="1">
                  <a:txBody>
                    <a:bodyPr/>
                    <a:lstStyle/>
                    <a:p>
                      <a:endParaRPr lang="zh-TW" altLang="en-US"/>
                    </a:p>
                  </a:txBody>
                  <a:tcPr/>
                </a:tc>
                <a:tc hMerge="1">
                  <a:txBody>
                    <a:bodyPr/>
                    <a:lstStyle/>
                    <a:p>
                      <a:endParaRPr lang="zh-TW" altLang="en-US"/>
                    </a:p>
                  </a:txBody>
                  <a:tcPr/>
                </a:tc>
                <a:tc>
                  <a:txBody>
                    <a:bodyPr/>
                    <a:lstStyle/>
                    <a:p>
                      <a:pPr algn="ctr">
                        <a:spcAft>
                          <a:spcPts val="0"/>
                        </a:spcAft>
                      </a:pPr>
                      <a:r>
                        <a:rPr lang="en-US" sz="1600" kern="100" dirty="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160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68580" marR="68580" marT="0" marB="0" anchor="ctr">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w="28575" cap="flat" cmpd="sng" algn="ctr">
                      <a:solidFill>
                        <a:schemeClr val="bg1"/>
                      </a:solidFill>
                      <a:prstDash val="solid"/>
                      <a:round/>
                      <a:headEnd type="none" w="med" len="med"/>
                      <a:tailEnd type="none" w="med" len="med"/>
                    </a:lnT>
                    <a:lnB w="28575" cap="flat" cmpd="sng" algn="ctr">
                      <a:solidFill>
                        <a:schemeClr val="bg1"/>
                      </a:solidFill>
                      <a:prstDash val="solid"/>
                      <a:round/>
                      <a:headEnd type="none" w="med" len="med"/>
                      <a:tailEnd type="none" w="med" len="med"/>
                    </a:lnB>
                    <a:solidFill>
                      <a:schemeClr val="accent5">
                        <a:lumMod val="90000"/>
                      </a:schemeClr>
                    </a:solidFill>
                  </a:tcPr>
                </a:tc>
                <a:extLst>
                  <a:ext uri="{0D108BD9-81ED-4DB2-BD59-A6C34878D82A}">
                    <a16:rowId xmlns:a16="http://schemas.microsoft.com/office/drawing/2014/main" val="2871804975"/>
                  </a:ext>
                </a:extLst>
              </a:tr>
            </a:tbl>
          </a:graphicData>
        </a:graphic>
      </p:graphicFrame>
    </p:spTree>
    <p:extLst>
      <p:ext uri="{BB962C8B-B14F-4D97-AF65-F5344CB8AC3E}">
        <p14:creationId xmlns:p14="http://schemas.microsoft.com/office/powerpoint/2010/main" val="19056126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9525" y="166457"/>
            <a:ext cx="8229600" cy="633413"/>
          </a:xfrm>
        </p:spPr>
        <p:txBody>
          <a:bodyPr/>
          <a:lstStyle/>
          <a:p>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貳、近三年招生</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概況</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endPar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endParaRPr>
          </a:p>
        </p:txBody>
      </p:sp>
      <p:sp>
        <p:nvSpPr>
          <p:cNvPr id="4" name="投影片編號版面配置區 3"/>
          <p:cNvSpPr>
            <a:spLocks noGrp="1"/>
          </p:cNvSpPr>
          <p:nvPr>
            <p:ph type="sldNum" sz="quarter" idx="12"/>
          </p:nvPr>
        </p:nvSpPr>
        <p:spPr/>
        <p:txBody>
          <a:bodyPr/>
          <a:lstStyle/>
          <a:p>
            <a:pPr>
              <a:defRPr/>
            </a:pPr>
            <a:fld id="{ABFE6108-DA02-42FF-8F2B-6965D0D38C5E}" type="slidenum">
              <a:rPr lang="zh-TW" altLang="en-US" smtClean="0"/>
              <a:pPr>
                <a:defRPr/>
              </a:pPr>
              <a:t>5</a:t>
            </a:fld>
            <a:endParaRPr lang="en-US" altLang="zh-TW"/>
          </a:p>
        </p:txBody>
      </p:sp>
      <p:graphicFrame>
        <p:nvGraphicFramePr>
          <p:cNvPr id="14" name="內容版面配置區 4"/>
          <p:cNvGraphicFramePr>
            <a:graphicFrameLocks/>
          </p:cNvGraphicFramePr>
          <p:nvPr>
            <p:extLst>
              <p:ext uri="{D42A27DB-BD31-4B8C-83A1-F6EECF244321}">
                <p14:modId xmlns:p14="http://schemas.microsoft.com/office/powerpoint/2010/main" val="745715777"/>
              </p:ext>
            </p:extLst>
          </p:nvPr>
        </p:nvGraphicFramePr>
        <p:xfrm>
          <a:off x="658416" y="1394192"/>
          <a:ext cx="7571184" cy="4731971"/>
        </p:xfrm>
        <a:graphic>
          <a:graphicData uri="http://schemas.openxmlformats.org/drawingml/2006/chart">
            <c:chart xmlns:c="http://schemas.openxmlformats.org/drawingml/2006/chart" xmlns:r="http://schemas.openxmlformats.org/officeDocument/2006/relationships" r:id="rId2"/>
          </a:graphicData>
        </a:graphic>
      </p:graphicFrame>
      <p:cxnSp>
        <p:nvCxnSpPr>
          <p:cNvPr id="15" name="直線接點 14"/>
          <p:cNvCxnSpPr/>
          <p:nvPr/>
        </p:nvCxnSpPr>
        <p:spPr>
          <a:xfrm>
            <a:off x="2339752" y="3212976"/>
            <a:ext cx="5400600" cy="0"/>
          </a:xfrm>
          <a:prstGeom prst="line">
            <a:avLst/>
          </a:prstGeom>
          <a:ln w="19050">
            <a:solidFill>
              <a:srgbClr val="FF0000"/>
            </a:solidFill>
            <a:prstDash val="sysDot"/>
          </a:ln>
        </p:spPr>
        <p:style>
          <a:lnRef idx="1">
            <a:schemeClr val="accent1"/>
          </a:lnRef>
          <a:fillRef idx="0">
            <a:schemeClr val="accent1"/>
          </a:fillRef>
          <a:effectRef idx="0">
            <a:schemeClr val="accent1"/>
          </a:effectRef>
          <a:fontRef idx="minor">
            <a:schemeClr val="tx1"/>
          </a:fontRef>
        </p:style>
      </p:cxnSp>
      <p:cxnSp>
        <p:nvCxnSpPr>
          <p:cNvPr id="16" name="直線單箭頭接點 15"/>
          <p:cNvCxnSpPr/>
          <p:nvPr/>
        </p:nvCxnSpPr>
        <p:spPr>
          <a:xfrm>
            <a:off x="5073650" y="3238500"/>
            <a:ext cx="2406" cy="952852"/>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7" name="矩形 16"/>
          <p:cNvSpPr/>
          <p:nvPr/>
        </p:nvSpPr>
        <p:spPr>
          <a:xfrm>
            <a:off x="5044328" y="3549013"/>
            <a:ext cx="538930" cy="338554"/>
          </a:xfrm>
          <a:prstGeom prst="rect">
            <a:avLst/>
          </a:prstGeom>
        </p:spPr>
        <p:txBody>
          <a:bodyPr wrap="none">
            <a:spAutoFit/>
          </a:bodyPr>
          <a:lstStyle/>
          <a:p>
            <a:r>
              <a:rPr lang="en-US" altLang="zh-TW" sz="1600" b="1" dirty="0" smtClean="0">
                <a:solidFill>
                  <a:srgbClr val="FF0000"/>
                </a:solidFill>
              </a:rPr>
              <a:t>-7.6</a:t>
            </a:r>
            <a:endParaRPr lang="zh-TW" altLang="en-US" sz="1600" b="1" dirty="0">
              <a:solidFill>
                <a:srgbClr val="FF0000"/>
              </a:solidFill>
            </a:endParaRPr>
          </a:p>
        </p:txBody>
      </p:sp>
      <p:cxnSp>
        <p:nvCxnSpPr>
          <p:cNvPr id="18" name="直線單箭頭接點 17"/>
          <p:cNvCxnSpPr/>
          <p:nvPr/>
        </p:nvCxnSpPr>
        <p:spPr>
          <a:xfrm>
            <a:off x="7378700" y="3238500"/>
            <a:ext cx="1612" cy="880845"/>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9" name="矩形 18"/>
          <p:cNvSpPr/>
          <p:nvPr/>
        </p:nvSpPr>
        <p:spPr>
          <a:xfrm>
            <a:off x="7348584" y="3567149"/>
            <a:ext cx="538930" cy="338554"/>
          </a:xfrm>
          <a:prstGeom prst="rect">
            <a:avLst/>
          </a:prstGeom>
        </p:spPr>
        <p:txBody>
          <a:bodyPr wrap="none">
            <a:spAutoFit/>
          </a:bodyPr>
          <a:lstStyle/>
          <a:p>
            <a:r>
              <a:rPr lang="en-US" altLang="zh-TW" sz="1600" b="1" dirty="0" smtClean="0">
                <a:solidFill>
                  <a:srgbClr val="FF0000"/>
                </a:solidFill>
              </a:rPr>
              <a:t>-7.3</a:t>
            </a:r>
            <a:endParaRPr lang="zh-TW" altLang="en-US" sz="1600" b="1" dirty="0">
              <a:solidFill>
                <a:srgbClr val="FF0000"/>
              </a:solidFill>
            </a:endParaRPr>
          </a:p>
        </p:txBody>
      </p:sp>
    </p:spTree>
    <p:extLst>
      <p:ext uri="{BB962C8B-B14F-4D97-AF65-F5344CB8AC3E}">
        <p14:creationId xmlns:p14="http://schemas.microsoft.com/office/powerpoint/2010/main" val="20856848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with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1000" fill="hold"/>
                                        <p:tgtEl>
                                          <p:spTgt spid="16"/>
                                        </p:tgtEl>
                                        <p:attrNameLst>
                                          <p:attrName>ppt_x</p:attrName>
                                        </p:attrNameLst>
                                      </p:cBhvr>
                                      <p:tavLst>
                                        <p:tav tm="0">
                                          <p:val>
                                            <p:strVal val="#ppt_x"/>
                                          </p:val>
                                        </p:tav>
                                        <p:tav tm="100000">
                                          <p:val>
                                            <p:strVal val="#ppt_x"/>
                                          </p:val>
                                        </p:tav>
                                      </p:tavLst>
                                    </p:anim>
                                    <p:anim calcmode="lin" valueType="num">
                                      <p:cBhvr additive="base">
                                        <p:cTn id="8" dur="1000" fill="hold"/>
                                        <p:tgtEl>
                                          <p:spTgt spid="16"/>
                                        </p:tgtEl>
                                        <p:attrNameLst>
                                          <p:attrName>ppt_y</p:attrName>
                                        </p:attrNameLst>
                                      </p:cBhvr>
                                      <p:tavLst>
                                        <p:tav tm="0">
                                          <p:val>
                                            <p:strVal val="0-#ppt_h/2"/>
                                          </p:val>
                                        </p:tav>
                                        <p:tav tm="100000">
                                          <p:val>
                                            <p:strVal val="#ppt_y"/>
                                          </p:val>
                                        </p:tav>
                                      </p:tavLst>
                                    </p:anim>
                                  </p:childTnLst>
                                </p:cTn>
                              </p:par>
                              <p:par>
                                <p:cTn id="9" presetID="2" presetClass="entr" presetSubtype="1" fill="hold" nodeType="with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1000" fill="hold"/>
                                        <p:tgtEl>
                                          <p:spTgt spid="18"/>
                                        </p:tgtEl>
                                        <p:attrNameLst>
                                          <p:attrName>ppt_x</p:attrName>
                                        </p:attrNameLst>
                                      </p:cBhvr>
                                      <p:tavLst>
                                        <p:tav tm="0">
                                          <p:val>
                                            <p:strVal val="#ppt_x"/>
                                          </p:val>
                                        </p:tav>
                                        <p:tav tm="100000">
                                          <p:val>
                                            <p:strVal val="#ppt_x"/>
                                          </p:val>
                                        </p:tav>
                                      </p:tavLst>
                                    </p:anim>
                                    <p:anim calcmode="lin" valueType="num">
                                      <p:cBhvr additive="base">
                                        <p:cTn id="12" dur="1000" fill="hold"/>
                                        <p:tgtEl>
                                          <p:spTgt spid="18"/>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6" name="標題 5"/>
          <p:cNvSpPr>
            <a:spLocks noGrp="1"/>
          </p:cNvSpPr>
          <p:nvPr>
            <p:ph type="title"/>
          </p:nvPr>
        </p:nvSpPr>
        <p:spPr>
          <a:xfrm>
            <a:off x="107504" y="210629"/>
            <a:ext cx="8229600" cy="633413"/>
          </a:xfrm>
        </p:spPr>
        <p:txBody>
          <a:bodyPr/>
          <a:lstStyle/>
          <a:p>
            <a:r>
              <a:rPr lang="zh-TW" altLang="en-US" sz="4400" b="1" dirty="0" smtClean="0">
                <a:solidFill>
                  <a:schemeClr val="tx1"/>
                </a:solidFill>
                <a:latin typeface="標楷體" panose="03000509000000000000" pitchFamily="65" charset="-120"/>
                <a:ea typeface="標楷體" panose="03000509000000000000" pitchFamily="65" charset="-120"/>
              </a:rPr>
              <a:t>拾參、意見交流</a:t>
            </a:r>
          </a:p>
        </p:txBody>
      </p:sp>
      <p:sp>
        <p:nvSpPr>
          <p:cNvPr id="3" name="內容版面配置區 2"/>
          <p:cNvSpPr>
            <a:spLocks noGrp="1"/>
          </p:cNvSpPr>
          <p:nvPr>
            <p:ph idx="1"/>
          </p:nvPr>
        </p:nvSpPr>
        <p:spPr>
          <a:xfrm>
            <a:off x="107504" y="1916832"/>
            <a:ext cx="8640762" cy="3024336"/>
          </a:xfrm>
        </p:spPr>
        <p:txBody>
          <a:bodyPr/>
          <a:lstStyle/>
          <a:p>
            <a:pPr>
              <a:buFont typeface="Arial" panose="020B0604020202020204" pitchFamily="34" charset="0"/>
              <a:buChar char="•"/>
              <a:defRPr/>
            </a:pPr>
            <a:r>
              <a:rPr lang="zh-TW" altLang="en-US" sz="3600" dirty="0" smtClean="0">
                <a:latin typeface="標楷體" pitchFamily="65" charset="-120"/>
                <a:ea typeface="標楷體" pitchFamily="65" charset="-120"/>
              </a:rPr>
              <a:t>電話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02-2772-5333</a:t>
            </a:r>
          </a:p>
          <a:p>
            <a:pPr>
              <a:buFont typeface="Arial" panose="020B0604020202020204" pitchFamily="34" charset="0"/>
              <a:buChar char="•"/>
              <a:defRPr/>
            </a:pPr>
            <a:r>
              <a:rPr lang="zh-TW" altLang="en-US" sz="3600" dirty="0" smtClean="0">
                <a:latin typeface="標楷體" pitchFamily="65" charset="-120"/>
                <a:ea typeface="標楷體" pitchFamily="65" charset="-120"/>
              </a:rPr>
              <a:t>傳真</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02-2773-8881</a:t>
            </a:r>
          </a:p>
          <a:p>
            <a:pPr>
              <a:buFont typeface="Arial" panose="020B0604020202020204" pitchFamily="34" charset="0"/>
              <a:buChar char="•"/>
              <a:defRPr/>
            </a:pPr>
            <a:r>
              <a:rPr lang="zh-TW" altLang="en-US" sz="3600" dirty="0" smtClean="0">
                <a:latin typeface="標楷體" pitchFamily="65" charset="-120"/>
                <a:ea typeface="標楷體" pitchFamily="65" charset="-120"/>
              </a:rPr>
              <a:t>網址</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https://www.jctv.ntut.edu.tw/star/</a:t>
            </a:r>
          </a:p>
          <a:p>
            <a:pPr>
              <a:buFont typeface="Arial" panose="020B0604020202020204" pitchFamily="34" charset="0"/>
              <a:buChar char="•"/>
              <a:defRPr/>
            </a:pPr>
            <a:r>
              <a:rPr lang="zh-TW" altLang="en-US" sz="3600" dirty="0" smtClean="0">
                <a:latin typeface="標楷體" pitchFamily="65" charset="-120"/>
                <a:ea typeface="標楷體" pitchFamily="65" charset="-120"/>
              </a:rPr>
              <a:t>電子郵件信箱</a:t>
            </a:r>
            <a:r>
              <a:rPr lang="zh-TW" altLang="en-US" sz="3600" dirty="0" smtClean="0">
                <a:latin typeface="Times New Roman" pitchFamily="18" charset="0"/>
                <a:ea typeface="華康中黑體" pitchFamily="49" charset="-120"/>
              </a:rPr>
              <a:t>：</a:t>
            </a:r>
            <a:r>
              <a:rPr lang="en-US" altLang="zh-TW" sz="3600" dirty="0" smtClean="0">
                <a:latin typeface="Times New Roman" pitchFamily="18" charset="0"/>
                <a:ea typeface="華康中黑體" pitchFamily="49" charset="-120"/>
              </a:rPr>
              <a:t>star@ntut.edu.tw</a:t>
            </a:r>
            <a:endParaRPr lang="zh-TW" altLang="en-US" sz="3600" dirty="0">
              <a:latin typeface="Times New Roman" pitchFamily="18" charset="0"/>
              <a:ea typeface="華康中黑體" pitchFamily="49" charset="-120"/>
            </a:endParaRPr>
          </a:p>
        </p:txBody>
      </p:sp>
      <p:sp>
        <p:nvSpPr>
          <p:cNvPr id="105475"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E8E1B593-5262-4CE5-AF4D-BE4AC4A87A50}" type="slidenum">
              <a:rPr lang="zh-TW" altLang="en-US" sz="1400" smtClean="0"/>
              <a:pPr>
                <a:spcBef>
                  <a:spcPct val="0"/>
                </a:spcBef>
                <a:buFontTx/>
                <a:buNone/>
              </a:pPr>
              <a:t>50</a:t>
            </a:fld>
            <a:endParaRPr lang="en-US" altLang="zh-TW" sz="1400" smtClean="0"/>
          </a:p>
        </p:txBody>
      </p:sp>
      <p:pic>
        <p:nvPicPr>
          <p:cNvPr id="2050" name="Picture 2" descr="https://truth.bahamut.com.tw/s01/201802/d6841ea175de5e44dd743843792ec81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17659" y="1412776"/>
            <a:ext cx="3041621" cy="1712666"/>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918" name="標題 1"/>
          <p:cNvSpPr>
            <a:spLocks noGrp="1"/>
          </p:cNvSpPr>
          <p:nvPr>
            <p:ph type="title"/>
          </p:nvPr>
        </p:nvSpPr>
        <p:spPr>
          <a:xfrm>
            <a:off x="0" y="188640"/>
            <a:ext cx="8316416"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a:t>
            </a:r>
            <a:r>
              <a:rPr lang="zh-TW" altLang="en-US" sz="4400" b="1" dirty="0" smtClean="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資料</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4818" name="投影片編號版面配置區 3"/>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fld id="{3949E892-DED3-4AA1-A618-82FB6CE3D5C0}" type="slidenum">
              <a:rPr lang="zh-TW" altLang="en-US" sz="1400" smtClean="0"/>
              <a:pPr>
                <a:spcBef>
                  <a:spcPct val="0"/>
                </a:spcBef>
                <a:buFontTx/>
                <a:buNone/>
              </a:pPr>
              <a:t>6</a:t>
            </a:fld>
            <a:endParaRPr lang="en-US" altLang="zh-TW" sz="1400" smtClean="0"/>
          </a:p>
        </p:txBody>
      </p:sp>
      <p:sp>
        <p:nvSpPr>
          <p:cNvPr id="7" name="矩形 6"/>
          <p:cNvSpPr/>
          <p:nvPr/>
        </p:nvSpPr>
        <p:spPr>
          <a:xfrm>
            <a:off x="194696" y="1090539"/>
            <a:ext cx="8193728" cy="466254"/>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ctr"/>
          <a:lstStyle/>
          <a:p>
            <a:pPr algn="ctr" eaLnBrk="1" hangingPunct="1">
              <a:defRPr/>
            </a:pPr>
            <a:r>
              <a:rPr lang="en-US" altLang="zh-TW" sz="2400" b="1" dirty="0" smtClean="0">
                <a:latin typeface="微軟正黑體" panose="020B0604030504040204" pitchFamily="34" charset="-120"/>
                <a:ea typeface="微軟正黑體" panose="020B0604030504040204" pitchFamily="34" charset="-120"/>
              </a:rPr>
              <a:t>110</a:t>
            </a:r>
            <a:r>
              <a:rPr lang="zh-TW" altLang="en-US" sz="2400" b="1" dirty="0" smtClean="0">
                <a:latin typeface="微軟正黑體" panose="020B0604030504040204" pitchFamily="34" charset="-120"/>
                <a:ea typeface="微軟正黑體" panose="020B0604030504040204" pitchFamily="34" charset="-120"/>
              </a:rPr>
              <a:t>學年</a:t>
            </a:r>
            <a:r>
              <a:rPr lang="zh-TW" altLang="en-US" sz="2400" b="1" dirty="0">
                <a:latin typeface="微軟正黑體" panose="020B0604030504040204" pitchFamily="34" charset="-120"/>
                <a:ea typeface="微軟正黑體" panose="020B0604030504040204" pitchFamily="34" charset="-120"/>
              </a:rPr>
              <a:t>度招生校院系</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組</a:t>
            </a:r>
            <a:r>
              <a:rPr lang="en-US" altLang="zh-TW" sz="2400" b="1" dirty="0">
                <a:latin typeface="微軟正黑體" panose="020B0604030504040204" pitchFamily="34" charset="-120"/>
                <a:ea typeface="微軟正黑體" panose="020B0604030504040204" pitchFamily="34" charset="-120"/>
              </a:rPr>
              <a:t>)</a:t>
            </a:r>
            <a:r>
              <a:rPr lang="zh-TW" altLang="en-US" sz="2400" b="1" dirty="0">
                <a:latin typeface="微軟正黑體" panose="020B0604030504040204" pitchFamily="34" charset="-120"/>
                <a:ea typeface="微軟正黑體" panose="020B0604030504040204" pitchFamily="34" charset="-120"/>
              </a:rPr>
              <a:t>、學程數及名額之招生群別分布</a:t>
            </a:r>
          </a:p>
        </p:txBody>
      </p:sp>
      <p:graphicFrame>
        <p:nvGraphicFramePr>
          <p:cNvPr id="4" name="表格 3"/>
          <p:cNvGraphicFramePr>
            <a:graphicFrameLocks noGrp="1"/>
          </p:cNvGraphicFramePr>
          <p:nvPr>
            <p:extLst>
              <p:ext uri="{D42A27DB-BD31-4B8C-83A1-F6EECF244321}">
                <p14:modId xmlns:p14="http://schemas.microsoft.com/office/powerpoint/2010/main" val="3365721646"/>
              </p:ext>
            </p:extLst>
          </p:nvPr>
        </p:nvGraphicFramePr>
        <p:xfrm>
          <a:off x="194696" y="1644593"/>
          <a:ext cx="8193728" cy="5107414"/>
        </p:xfrm>
        <a:graphic>
          <a:graphicData uri="http://schemas.openxmlformats.org/drawingml/2006/table">
            <a:tbl>
              <a:tblPr>
                <a:tableStyleId>{3C2FFA5D-87B4-456A-9821-1D502468CF0F}</a:tableStyleId>
              </a:tblPr>
              <a:tblGrid>
                <a:gridCol w="2048432">
                  <a:extLst>
                    <a:ext uri="{9D8B030D-6E8A-4147-A177-3AD203B41FA5}">
                      <a16:colId xmlns:a16="http://schemas.microsoft.com/office/drawing/2014/main" val="20000"/>
                    </a:ext>
                  </a:extLst>
                </a:gridCol>
                <a:gridCol w="2048432">
                  <a:extLst>
                    <a:ext uri="{9D8B030D-6E8A-4147-A177-3AD203B41FA5}">
                      <a16:colId xmlns:a16="http://schemas.microsoft.com/office/drawing/2014/main" val="20001"/>
                    </a:ext>
                  </a:extLst>
                </a:gridCol>
                <a:gridCol w="2048432">
                  <a:extLst>
                    <a:ext uri="{9D8B030D-6E8A-4147-A177-3AD203B41FA5}">
                      <a16:colId xmlns:a16="http://schemas.microsoft.com/office/drawing/2014/main" val="20002"/>
                    </a:ext>
                  </a:extLst>
                </a:gridCol>
                <a:gridCol w="2048432">
                  <a:extLst>
                    <a:ext uri="{9D8B030D-6E8A-4147-A177-3AD203B41FA5}">
                      <a16:colId xmlns:a16="http://schemas.microsoft.com/office/drawing/2014/main" val="20003"/>
                    </a:ext>
                  </a:extLst>
                </a:gridCol>
              </a:tblGrid>
              <a:tr h="272484">
                <a:tc>
                  <a:txBody>
                    <a:bodyPr/>
                    <a:lstStyle/>
                    <a:p>
                      <a:pPr algn="ctr" rtl="0" fontAlgn="ct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群別代碼</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招生群</a:t>
                      </a:r>
                      <a:r>
                        <a:rPr lang="zh-TW" altLang="en-US" sz="1800" b="1" u="none" strike="noStrike" dirty="0" smtClean="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別</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系</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組</a:t>
                      </a:r>
                      <a:r>
                        <a:rPr lang="en-US" altLang="zh-TW"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、學程數</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tc>
                  <a:txBody>
                    <a:bodyPr/>
                    <a:lstStyle/>
                    <a:p>
                      <a:pPr algn="ctr" rtl="0" fontAlgn="ctr"/>
                      <a:r>
                        <a:rPr lang="zh-TW" altLang="en-US" sz="1800" b="1"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rPr>
                        <a:t>招生名額</a:t>
                      </a:r>
                      <a:endParaRPr lang="zh-TW" altLang="en-US" sz="1800" b="1" i="0" u="none" strike="noStrike" dirty="0">
                        <a:solidFill>
                          <a:schemeClr val="bg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25000"/>
                      </a:schemeClr>
                    </a:solidFill>
                  </a:tcPr>
                </a:tc>
                <a:extLst>
                  <a:ext uri="{0D108BD9-81ED-4DB2-BD59-A6C34878D82A}">
                    <a16:rowId xmlns:a16="http://schemas.microsoft.com/office/drawing/2014/main" val="10000"/>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tabLst>
                          <a:tab pos="1344613" algn="l"/>
                        </a:tabLst>
                      </a:pPr>
                      <a:r>
                        <a:rPr lang="en-US" altLang="zh-TW" sz="1800" kern="1200" dirty="0">
                          <a:solidFill>
                            <a:schemeClr val="dk1"/>
                          </a:solidFill>
                          <a:latin typeface="+mn-lt"/>
                          <a:ea typeface="+mn-ea"/>
                          <a:cs typeface="+mn-cs"/>
                        </a:rPr>
                        <a:t>45</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164</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1"/>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動力機械群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81</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2"/>
                  </a:ext>
                </a:extLst>
              </a:tr>
              <a:tr h="211209">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03</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電機與電子群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106</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a:solidFill>
                            <a:schemeClr val="dk1"/>
                          </a:solidFill>
                          <a:latin typeface="+mn-lt"/>
                          <a:ea typeface="+mn-ea"/>
                          <a:cs typeface="+mn-cs"/>
                        </a:rPr>
                        <a:t>406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3"/>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化工群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15</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54</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4"/>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土木與建築群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20</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77</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5"/>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商業與管理群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152</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603</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6"/>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07</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外語群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49</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182</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7"/>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08</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設計群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83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288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08"/>
                  </a:ext>
                </a:extLst>
              </a:tr>
              <a:tr h="272484">
                <a:tc>
                  <a:txBody>
                    <a:bodyPr/>
                    <a:lstStyle/>
                    <a:p>
                      <a:pPr algn="ctr" rtl="0" fontAlgn="ctr"/>
                      <a:r>
                        <a:rPr lang="en-US" altLang="zh-TW" sz="1800" b="0" u="none" strike="noStrike" dirty="0" smtClean="0">
                          <a:effectLst/>
                          <a:latin typeface="Times New Roman" panose="02020603050405020304" pitchFamily="18" charset="0"/>
                          <a:ea typeface="標楷體" panose="03000509000000000000" pitchFamily="65" charset="-120"/>
                          <a:cs typeface="Times New Roman" panose="02020603050405020304" pitchFamily="18" charset="0"/>
                        </a:rPr>
                        <a:t>09</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農業群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11</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09"/>
                  </a:ext>
                </a:extLst>
              </a:tr>
              <a:tr h="272484">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10</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食品群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11</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35</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10"/>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11</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家政群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179</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1"/>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12</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餐旅群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72</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338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12"/>
                  </a:ext>
                </a:extLst>
              </a:tr>
              <a:tr h="256458">
                <a:tc>
                  <a:txBody>
                    <a:bodyPr/>
                    <a:lstStyle/>
                    <a:p>
                      <a:pPr algn="ctr" rtl="0" fontAlgn="ctr"/>
                      <a:r>
                        <a:rPr lang="en-US" altLang="zh-TW"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13</a:t>
                      </a:r>
                      <a:endParaRPr lang="en-US" altLang="zh-TW"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a:effectLst/>
                          <a:latin typeface="Times New Roman" panose="02020603050405020304" pitchFamily="18" charset="0"/>
                          <a:ea typeface="標楷體" panose="03000509000000000000" pitchFamily="65" charset="-120"/>
                          <a:cs typeface="Times New Roman" panose="02020603050405020304" pitchFamily="18" charset="0"/>
                        </a:rPr>
                        <a:t>水產群</a:t>
                      </a:r>
                      <a:endParaRPr lang="zh-TW" altLang="en-US" sz="1800" b="0" i="0" u="none" strike="noStrike">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9</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3"/>
                  </a:ext>
                </a:extLst>
              </a:tr>
              <a:tr h="272484">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14</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海事群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3</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8</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14"/>
                  </a:ext>
                </a:extLst>
              </a:tr>
              <a:tr h="264832">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15</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藝術群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24</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45</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solidFill>
                  </a:tcPr>
                </a:tc>
                <a:extLst>
                  <a:ext uri="{0D108BD9-81ED-4DB2-BD59-A6C34878D82A}">
                    <a16:rowId xmlns:a16="http://schemas.microsoft.com/office/drawing/2014/main" val="10015"/>
                  </a:ext>
                </a:extLst>
              </a:tr>
              <a:tr h="0">
                <a:tc>
                  <a:txBody>
                    <a:bodyPr/>
                    <a:lstStyle/>
                    <a:p>
                      <a:pPr algn="ctr" rtl="0" fontAlgn="ctr"/>
                      <a:r>
                        <a:rPr lang="en-US" altLang="zh-TW"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16</a:t>
                      </a:r>
                      <a:endParaRPr lang="en-US" altLang="zh-TW"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algn="ctr" rtl="0" fontAlgn="ctr"/>
                      <a:r>
                        <a:rPr lang="zh-TW" altLang="en-US" sz="1800" b="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不分群</a:t>
                      </a:r>
                      <a:endParaRPr lang="zh-TW" altLang="en-US" sz="1800" b="0" i="0" u="none" strike="noStrike" dirty="0">
                        <a:solidFill>
                          <a:srgbClr val="00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57</a:t>
                      </a:r>
                    </a:p>
                  </a:txBody>
                  <a:tcPr marL="9525" marR="79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tc>
                  <a:txBody>
                    <a:bodyPr/>
                    <a:lstStyle/>
                    <a:p>
                      <a:pPr marL="0" algn="r" defTabSz="914400" rtl="0" eaLnBrk="1" fontAlgn="b" latinLnBrk="0" hangingPunct="1"/>
                      <a:r>
                        <a:rPr lang="en-US" altLang="zh-TW" sz="1800" kern="1200" dirty="0">
                          <a:solidFill>
                            <a:schemeClr val="dk1"/>
                          </a:solidFill>
                          <a:latin typeface="+mn-lt"/>
                          <a:ea typeface="+mn-ea"/>
                          <a:cs typeface="+mn-cs"/>
                        </a:rPr>
                        <a:t>216</a:t>
                      </a:r>
                    </a:p>
                  </a:txBody>
                  <a:tcPr marL="9525" marR="612000" marT="9525" marB="0" anchor="b">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chemeClr val="accent5">
                        <a:lumMod val="75000"/>
                      </a:schemeClr>
                    </a:solidFill>
                  </a:tcPr>
                </a:tc>
                <a:extLst>
                  <a:ext uri="{0D108BD9-81ED-4DB2-BD59-A6C34878D82A}">
                    <a16:rowId xmlns:a16="http://schemas.microsoft.com/office/drawing/2014/main" val="10016"/>
                  </a:ext>
                </a:extLst>
              </a:tr>
              <a:tr h="269003">
                <a:tc gridSpan="2">
                  <a:txBody>
                    <a:bodyPr/>
                    <a:lstStyle/>
                    <a:p>
                      <a:pPr algn="ctr" rtl="0" fontAlgn="ctr"/>
                      <a:r>
                        <a:rPr lang="zh-TW" altLang="en-US" sz="1800" b="1" u="none" strike="noStrike">
                          <a:effectLst/>
                          <a:latin typeface="Times New Roman" panose="02020603050405020304" pitchFamily="18" charset="0"/>
                          <a:ea typeface="標楷體" panose="03000509000000000000" pitchFamily="65" charset="-120"/>
                          <a:cs typeface="Times New Roman" panose="02020603050405020304" pitchFamily="18" charset="0"/>
                        </a:rPr>
                        <a:t>總計</a:t>
                      </a:r>
                      <a:endParaRPr lang="zh-TW" altLang="en-US" sz="1800" b="1" i="0" u="none" strike="noStrike">
                        <a:solidFill>
                          <a:srgbClr val="0000FF"/>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729" marR="7729" marT="7729"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hMerge="1">
                  <a:txBody>
                    <a:bodyPr/>
                    <a:lstStyle/>
                    <a:p>
                      <a:endParaRPr lang="zh-TW" altLang="en-US"/>
                    </a:p>
                  </a:txBody>
                  <a:tcPr/>
                </a:tc>
                <a:tc>
                  <a:txBody>
                    <a:bodyPr/>
                    <a:lstStyle/>
                    <a:p>
                      <a:pPr marL="0" algn="r" defTabSz="914400" rtl="0" eaLnBrk="1" latinLnBrk="0" hangingPunct="1"/>
                      <a:r>
                        <a:rPr lang="en-US" altLang="zh-TW" sz="1800" b="1" kern="1200" dirty="0" smtClean="0">
                          <a:solidFill>
                            <a:schemeClr val="dk1"/>
                          </a:solidFill>
                          <a:latin typeface="+mn-lt"/>
                          <a:ea typeface="+mn-ea"/>
                          <a:cs typeface="+mn-cs"/>
                        </a:rPr>
                        <a:t>715</a:t>
                      </a:r>
                      <a:endParaRPr lang="zh-TW" altLang="en-US" sz="1800" b="1" kern="1200" dirty="0">
                        <a:solidFill>
                          <a:schemeClr val="dk1"/>
                        </a:solidFill>
                        <a:latin typeface="+mn-lt"/>
                        <a:ea typeface="+mn-ea"/>
                        <a:cs typeface="+mn-cs"/>
                      </a:endParaRPr>
                    </a:p>
                  </a:txBody>
                  <a:tcPr marL="9525" marR="792000"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tc>
                  <a:txBody>
                    <a:bodyPr/>
                    <a:lstStyle/>
                    <a:p>
                      <a:pPr marL="0" algn="r" defTabSz="914400" rtl="0" eaLnBrk="1" latinLnBrk="0" hangingPunct="1"/>
                      <a:r>
                        <a:rPr lang="en-US" altLang="zh-TW" sz="1800" b="1" kern="1200" dirty="0" smtClean="0">
                          <a:solidFill>
                            <a:schemeClr val="dk1"/>
                          </a:solidFill>
                          <a:latin typeface="+mn-lt"/>
                          <a:ea typeface="+mn-ea"/>
                          <a:cs typeface="+mn-cs"/>
                        </a:rPr>
                        <a:t>2,721</a:t>
                      </a:r>
                      <a:endParaRPr lang="zh-TW" altLang="en-US" sz="1800" b="1" kern="1200" dirty="0">
                        <a:solidFill>
                          <a:schemeClr val="dk1"/>
                        </a:solidFill>
                        <a:latin typeface="+mn-lt"/>
                        <a:ea typeface="+mn-ea"/>
                        <a:cs typeface="+mn-cs"/>
                      </a:endParaRPr>
                    </a:p>
                  </a:txBody>
                  <a:tcPr marL="9525" marR="612000" marT="9525" marB="0" anchor="ctr">
                    <a:lnL w="19050" cap="flat" cmpd="sng" algn="ctr">
                      <a:solidFill>
                        <a:schemeClr val="bg1">
                          <a:lumMod val="95000"/>
                        </a:schemeClr>
                      </a:solidFill>
                      <a:prstDash val="solid"/>
                      <a:round/>
                      <a:headEnd type="none" w="med" len="med"/>
                      <a:tailEnd type="none" w="med" len="med"/>
                    </a:lnL>
                    <a:lnR w="19050" cap="flat" cmpd="sng" algn="ctr">
                      <a:solidFill>
                        <a:schemeClr val="bg1">
                          <a:lumMod val="95000"/>
                        </a:schemeClr>
                      </a:solidFill>
                      <a:prstDash val="solid"/>
                      <a:round/>
                      <a:headEnd type="none" w="med" len="med"/>
                      <a:tailEnd type="none" w="med" len="med"/>
                    </a:lnR>
                    <a:lnT w="19050" cap="flat" cmpd="sng" algn="ctr">
                      <a:solidFill>
                        <a:schemeClr val="bg1">
                          <a:lumMod val="95000"/>
                        </a:schemeClr>
                      </a:solidFill>
                      <a:prstDash val="solid"/>
                      <a:round/>
                      <a:headEnd type="none" w="med" len="med"/>
                      <a:tailEnd type="none" w="med" len="med"/>
                    </a:lnT>
                    <a:lnB w="19050" cap="flat" cmpd="sng" algn="ctr">
                      <a:solidFill>
                        <a:schemeClr val="bg1">
                          <a:lumMod val="95000"/>
                        </a:schemeClr>
                      </a:solidFill>
                      <a:prstDash val="solid"/>
                      <a:round/>
                      <a:headEnd type="none" w="med" len="med"/>
                      <a:tailEnd type="none" w="med" len="med"/>
                    </a:lnB>
                    <a:lnTlToBr w="12700" cmpd="sng">
                      <a:noFill/>
                      <a:prstDash val="solid"/>
                    </a:lnTlToBr>
                    <a:lnBlToTr w="12700" cmpd="sng">
                      <a:noFill/>
                      <a:prstDash val="solid"/>
                    </a:lnBlToTr>
                    <a:solidFill>
                      <a:srgbClr val="FFCC66"/>
                    </a:solidFill>
                  </a:tcPr>
                </a:tc>
                <a:extLst>
                  <a:ext uri="{0D108BD9-81ED-4DB2-BD59-A6C34878D82A}">
                    <a16:rowId xmlns:a16="http://schemas.microsoft.com/office/drawing/2014/main" val="10017"/>
                  </a:ext>
                </a:extLst>
              </a:tr>
            </a:tbl>
          </a:graphicData>
        </a:graphic>
      </p:graphicFrame>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88640"/>
            <a:ext cx="8229600"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參、</a:t>
            </a:r>
            <a:r>
              <a:rPr lang="zh-TW" altLang="en-US" sz="44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招生相關資料</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7" name="矩形 6"/>
          <p:cNvSpPr/>
          <p:nvPr/>
        </p:nvSpPr>
        <p:spPr>
          <a:xfrm>
            <a:off x="107504" y="1052736"/>
            <a:ext cx="2577104" cy="468000"/>
          </a:xfrm>
          <a:prstGeom prst="rect">
            <a:avLst/>
          </a:prstGeom>
          <a:solidFill>
            <a:srgbClr val="FF6600"/>
          </a:solidFill>
        </p:spPr>
        <p:style>
          <a:lnRef idx="0">
            <a:schemeClr val="accent1"/>
          </a:lnRef>
          <a:fillRef idx="3">
            <a:schemeClr val="accent1"/>
          </a:fillRef>
          <a:effectRef idx="3">
            <a:schemeClr val="accent1"/>
          </a:effectRef>
          <a:fontRef idx="minor">
            <a:schemeClr val="lt1"/>
          </a:fontRef>
        </p:style>
        <p:txBody>
          <a:bodyPr anchor="b"/>
          <a:lstStyle/>
          <a:p>
            <a:pPr algn="ctr" eaLnBrk="1" hangingPunct="1">
              <a:defRPr/>
            </a:pPr>
            <a:r>
              <a:rPr lang="zh-TW" altLang="en-US" sz="2400" b="1" dirty="0">
                <a:latin typeface="微軟正黑體" panose="020B0604030504040204" pitchFamily="34" charset="-120"/>
                <a:ea typeface="微軟正黑體" panose="020B0604030504040204" pitchFamily="34" charset="-120"/>
              </a:rPr>
              <a:t>招生校院名額</a:t>
            </a:r>
          </a:p>
        </p:txBody>
      </p:sp>
      <p:sp>
        <p:nvSpPr>
          <p:cNvPr id="8" name="文字方塊 1"/>
          <p:cNvSpPr txBox="1">
            <a:spLocks noChangeArrowheads="1"/>
          </p:cNvSpPr>
          <p:nvPr/>
        </p:nvSpPr>
        <p:spPr bwMode="auto">
          <a:xfrm>
            <a:off x="5803069" y="1100288"/>
            <a:ext cx="2944436" cy="369888"/>
          </a:xfrm>
          <a:prstGeom prst="rect">
            <a:avLst/>
          </a:prstGeom>
          <a:solidFill>
            <a:srgbClr val="FFFFCC"/>
          </a:solidFill>
          <a:ln>
            <a:noFill/>
          </a:ln>
          <a:effectLst>
            <a:softEdge rad="31750"/>
          </a:effectLst>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har char="•"/>
              <a:defRPr kumimoji="1" sz="3200">
                <a:solidFill>
                  <a:schemeClr val="tx1"/>
                </a:solidFill>
                <a:latin typeface="Arial" panose="020B0604020202020204" pitchFamily="34" charset="0"/>
                <a:ea typeface="新細明體" panose="02020500000000000000" pitchFamily="18" charset="-120"/>
              </a:defRPr>
            </a:lvl1pPr>
            <a:lvl2pPr marL="742950" indent="-285750">
              <a:spcBef>
                <a:spcPct val="20000"/>
              </a:spcBef>
              <a:buChar char="–"/>
              <a:defRPr kumimoji="1" sz="2800">
                <a:solidFill>
                  <a:schemeClr val="tx1"/>
                </a:solidFill>
                <a:latin typeface="Arial" panose="020B0604020202020204" pitchFamily="34" charset="0"/>
                <a:ea typeface="新細明體" panose="02020500000000000000" pitchFamily="18" charset="-120"/>
              </a:defRPr>
            </a:lvl2pPr>
            <a:lvl3pPr marL="1143000" indent="-228600">
              <a:spcBef>
                <a:spcPct val="20000"/>
              </a:spcBef>
              <a:buChar char="•"/>
              <a:defRPr kumimoji="1" sz="2400">
                <a:solidFill>
                  <a:schemeClr val="tx1"/>
                </a:solidFill>
                <a:latin typeface="Arial" panose="020B0604020202020204" pitchFamily="34" charset="0"/>
                <a:ea typeface="新細明體" panose="02020500000000000000" pitchFamily="18" charset="-120"/>
              </a:defRPr>
            </a:lvl3pPr>
            <a:lvl4pPr marL="16002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4pPr>
            <a:lvl5pPr marL="2057400" indent="-228600">
              <a:spcBef>
                <a:spcPct val="20000"/>
              </a:spcBef>
              <a:buChar char="»"/>
              <a:defRPr kumimoji="1" sz="2000">
                <a:solidFill>
                  <a:schemeClr val="tx1"/>
                </a:solidFill>
                <a:latin typeface="Arial" panose="020B0604020202020204" pitchFamily="34" charset="0"/>
                <a:ea typeface="新細明體" panose="02020500000000000000" pitchFamily="18" charset="-120"/>
              </a:defRPr>
            </a:lvl5pPr>
            <a:lvl6pPr marL="25146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6pPr>
            <a:lvl7pPr marL="29718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7pPr>
            <a:lvl8pPr marL="34290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8pPr>
            <a:lvl9pPr marL="3886200" indent="-228600" eaLnBrk="0" fontAlgn="base" hangingPunct="0">
              <a:spcBef>
                <a:spcPct val="20000"/>
              </a:spcBef>
              <a:spcAft>
                <a:spcPct val="0"/>
              </a:spcAft>
              <a:buChar char="»"/>
              <a:defRPr kumimoji="1" sz="2000">
                <a:solidFill>
                  <a:schemeClr val="tx1"/>
                </a:solidFill>
                <a:latin typeface="Arial" panose="020B0604020202020204" pitchFamily="34" charset="0"/>
                <a:ea typeface="新細明體" panose="02020500000000000000" pitchFamily="18" charset="-120"/>
              </a:defRPr>
            </a:lvl9pPr>
          </a:lstStyle>
          <a:p>
            <a:pPr>
              <a:spcBef>
                <a:spcPct val="0"/>
              </a:spcBef>
              <a:buFontTx/>
              <a:buNone/>
            </a:pPr>
            <a:r>
              <a:rPr lang="zh-TW" altLang="en-US" sz="1800" dirty="0">
                <a:solidFill>
                  <a:srgbClr val="0000CC"/>
                </a:solidFill>
                <a:latin typeface="標楷體" panose="03000509000000000000" pitchFamily="65" charset="-120"/>
                <a:ea typeface="標楷體" panose="03000509000000000000" pitchFamily="65" charset="-120"/>
              </a:rPr>
              <a:t>◎依招生學校代碼順序排列</a:t>
            </a:r>
          </a:p>
        </p:txBody>
      </p:sp>
      <p:graphicFrame>
        <p:nvGraphicFramePr>
          <p:cNvPr id="6" name="表格 5"/>
          <p:cNvGraphicFramePr>
            <a:graphicFrameLocks noGrp="1"/>
          </p:cNvGraphicFramePr>
          <p:nvPr>
            <p:extLst>
              <p:ext uri="{D42A27DB-BD31-4B8C-83A1-F6EECF244321}">
                <p14:modId xmlns:p14="http://schemas.microsoft.com/office/powerpoint/2010/main" val="1723406995"/>
              </p:ext>
            </p:extLst>
          </p:nvPr>
        </p:nvGraphicFramePr>
        <p:xfrm>
          <a:off x="107504" y="1556792"/>
          <a:ext cx="8640001" cy="5220004"/>
        </p:xfrm>
        <a:graphic>
          <a:graphicData uri="http://schemas.openxmlformats.org/drawingml/2006/table">
            <a:tbl>
              <a:tblPr firstRow="1" bandRow="1">
                <a:tableStyleId>{5C22544A-7EE6-4342-B048-85BDC9FD1C3A}</a:tableStyleId>
              </a:tblPr>
              <a:tblGrid>
                <a:gridCol w="2150887">
                  <a:extLst>
                    <a:ext uri="{9D8B030D-6E8A-4147-A177-3AD203B41FA5}">
                      <a16:colId xmlns:a16="http://schemas.microsoft.com/office/drawing/2014/main" val="415278925"/>
                    </a:ext>
                  </a:extLst>
                </a:gridCol>
                <a:gridCol w="947848">
                  <a:extLst>
                    <a:ext uri="{9D8B030D-6E8A-4147-A177-3AD203B41FA5}">
                      <a16:colId xmlns:a16="http://schemas.microsoft.com/office/drawing/2014/main" val="4110084777"/>
                    </a:ext>
                  </a:extLst>
                </a:gridCol>
                <a:gridCol w="1822785">
                  <a:extLst>
                    <a:ext uri="{9D8B030D-6E8A-4147-A177-3AD203B41FA5}">
                      <a16:colId xmlns:a16="http://schemas.microsoft.com/office/drawing/2014/main" val="1441474446"/>
                    </a:ext>
                  </a:extLst>
                </a:gridCol>
                <a:gridCol w="947848">
                  <a:extLst>
                    <a:ext uri="{9D8B030D-6E8A-4147-A177-3AD203B41FA5}">
                      <a16:colId xmlns:a16="http://schemas.microsoft.com/office/drawing/2014/main" val="147796898"/>
                    </a:ext>
                  </a:extLst>
                </a:gridCol>
                <a:gridCol w="1822785">
                  <a:extLst>
                    <a:ext uri="{9D8B030D-6E8A-4147-A177-3AD203B41FA5}">
                      <a16:colId xmlns:a16="http://schemas.microsoft.com/office/drawing/2014/main" val="2218405147"/>
                    </a:ext>
                  </a:extLst>
                </a:gridCol>
                <a:gridCol w="947848">
                  <a:extLst>
                    <a:ext uri="{9D8B030D-6E8A-4147-A177-3AD203B41FA5}">
                      <a16:colId xmlns:a16="http://schemas.microsoft.com/office/drawing/2014/main" val="1504640530"/>
                    </a:ext>
                  </a:extLst>
                </a:gridCol>
              </a:tblGrid>
              <a:tr h="395698">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學校名稱</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25000"/>
                      </a:schemeClr>
                    </a:solidFill>
                  </a:tcPr>
                </a:tc>
                <a:tc>
                  <a:txBody>
                    <a:bodyPr/>
                    <a:lstStyle/>
                    <a:p>
                      <a:pPr algn="ctr" fontAlgn="ctr">
                        <a:lnSpc>
                          <a:spcPct val="100000"/>
                        </a:lnSpc>
                      </a:pPr>
                      <a:r>
                        <a:rPr lang="zh-TW" altLang="en-US" sz="1600" b="1" i="0" u="none" strike="noStrike" dirty="0">
                          <a:effectLst/>
                          <a:latin typeface="Times New Roman" panose="02020603050405020304" pitchFamily="18" charset="0"/>
                          <a:ea typeface="標楷體" panose="03000509000000000000" pitchFamily="65" charset="-120"/>
                          <a:cs typeface="Times New Roman" panose="02020603050405020304" pitchFamily="18" charset="0"/>
                        </a:rPr>
                        <a:t>招生名額</a:t>
                      </a:r>
                    </a:p>
                  </a:txBody>
                  <a:tcPr marL="36000" marR="36000" marT="0" marB="0" anchor="ctr">
                    <a:lnL w="6350" cap="flat" cmpd="sng" algn="ctr">
                      <a:solidFill>
                        <a:schemeClr val="bg1"/>
                      </a:solidFill>
                      <a:prstDash val="sysDash"/>
                      <a:round/>
                      <a:headEnd type="none" w="med" len="med"/>
                      <a:tailEnd type="none" w="med" len="med"/>
                    </a:lnL>
                    <a:solidFill>
                      <a:schemeClr val="accent5">
                        <a:lumMod val="25000"/>
                      </a:schemeClr>
                    </a:solidFill>
                  </a:tcPr>
                </a:tc>
                <a:extLst>
                  <a:ext uri="{0D108BD9-81ED-4DB2-BD59-A6C34878D82A}">
                    <a16:rowId xmlns:a16="http://schemas.microsoft.com/office/drawing/2014/main" val="773252654"/>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國立臺灣科技大學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明新科技大學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東南科技大學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37</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472947493"/>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國立雲林科技大學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弘光科技大學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德明財經科技大學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259267513"/>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國立屏東科技大學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健行科技大學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南開科技大學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20</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1561418393"/>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國立臺北科技大學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正修科技大學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103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僑光科技大學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69</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3227767854"/>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國立高雄科技大學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223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萬能科技大學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育達科技大學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2100570581"/>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國立虎尾科技大學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建國科技大學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美和科技大學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16</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965973148"/>
                  </a:ext>
                </a:extLst>
              </a:tr>
              <a:tr h="268017">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國立澎湖科技大學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明志科技大學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algn="ctr" fontAlgn="b">
                        <a:lnSpc>
                          <a:spcPct val="100000"/>
                        </a:lnSpc>
                      </a:pPr>
                      <a:r>
                        <a:rPr lang="zh-TW" altLang="en-US"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修平科技大學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algn="ctr" fontAlgn="b">
                        <a:lnSpc>
                          <a:spcPct val="100000"/>
                        </a:lnSpc>
                      </a:pPr>
                      <a:r>
                        <a:rPr lang="en-US" altLang="zh-TW" sz="1600" b="0" i="0" u="none" strike="noStrike"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23</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3149077118"/>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國立勤益科技大學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高苑科技大學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14</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長庚</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144328181"/>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國立臺北護理健康大學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大仁科技大學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醒吾科技大學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26</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298737179"/>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國立高雄餐旅大學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聖約翰科技大學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文藻外語大學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319702595"/>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國立臺中科技大學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嶺東科技大學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華夏科技大學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21</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621670912"/>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國立臺北商業大學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76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慈</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濟科技大學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15</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224374718"/>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朝陽科技大學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117</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中臺科技大學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致理科技大學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65</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2267177199"/>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南臺科技大學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台南應用科技大學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90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宏國德霖科技大學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13</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344688604"/>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崑山科技大學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遠東科技大學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12</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亞東技術學院</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47</a:t>
                      </a: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3413220281"/>
                  </a:ext>
                </a:extLst>
              </a:tr>
              <a:tr h="268017">
                <a:tc>
                  <a:txBody>
                    <a:bodyPr/>
                    <a:lstStyle/>
                    <a:p>
                      <a:pPr marL="0" algn="ctr" defTabSz="914400" rtl="0" eaLnBrk="1" fontAlgn="b" latinLnBrk="0" hangingPunct="1">
                        <a:lnSpc>
                          <a:spcPct val="100000"/>
                        </a:lnSpc>
                      </a:pPr>
                      <a:r>
                        <a:rPr lang="zh-TW" altLang="en-US" sz="1600" b="0" i="0" u="none" strike="noStrike" kern="1200" dirty="0" smtClean="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嘉南</a:t>
                      </a: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藥理大學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51</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元培醫事科技大學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45</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國立屏東大學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28</a:t>
                      </a: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2765297534"/>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樹德科技大學</a:t>
                      </a:r>
                    </a:p>
                  </a:txBody>
                  <a:tcPr marL="36000" marR="36000" marT="0" marB="0" anchor="ctr">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80</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景文科技大學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49</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6350" cap="flat" cmpd="sng" algn="ctr">
                      <a:solidFill>
                        <a:schemeClr val="bg1"/>
                      </a:solidFill>
                      <a:prstDash val="sysDash"/>
                      <a:round/>
                      <a:headEnd type="none" w="med" len="med"/>
                      <a:tailEnd type="none" w="med" len="med"/>
                    </a:lnL>
                    <a:solidFill>
                      <a:schemeClr val="accent5"/>
                    </a:solidFill>
                  </a:tcPr>
                </a:tc>
                <a:extLst>
                  <a:ext uri="{0D108BD9-81ED-4DB2-BD59-A6C34878D82A}">
                    <a16:rowId xmlns:a16="http://schemas.microsoft.com/office/drawing/2014/main" val="1929707151"/>
                  </a:ext>
                </a:extLst>
              </a:tr>
              <a:tr h="268017">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龍華科技大學</a:t>
                      </a:r>
                    </a:p>
                  </a:txBody>
                  <a:tcPr marL="36000" marR="36000" marT="0" marB="0" anchor="ctr">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66</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中華醫事科技大學</a:t>
                      </a: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r>
                        <a:rPr lang="en-US" altLang="zh-TW"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rPr>
                        <a:t>33</a:t>
                      </a:r>
                    </a:p>
                  </a:txBody>
                  <a:tcPr marL="36000" marR="36000" marT="0" marB="0" anchor="ctr">
                    <a:lnL w="635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38100" cap="flat" cmpd="sng" algn="ctr">
                      <a:solidFill>
                        <a:schemeClr val="bg1"/>
                      </a:solidFill>
                      <a:prstDash val="solid"/>
                      <a:round/>
                      <a:headEnd type="none" w="med" len="med"/>
                      <a:tailEnd type="none" w="med" len="med"/>
                    </a:lnL>
                    <a:lnR w="6350" cap="flat" cmpd="sng" algn="ctr">
                      <a:solidFill>
                        <a:schemeClr val="bg1"/>
                      </a:solidFill>
                      <a:prstDash val="sysDash"/>
                      <a:round/>
                      <a:headEnd type="none" w="med" len="med"/>
                      <a:tailEnd type="none" w="med" len="med"/>
                    </a:lnR>
                    <a:solidFill>
                      <a:schemeClr val="accent5">
                        <a:lumMod val="75000"/>
                      </a:schemeClr>
                    </a:solidFill>
                  </a:tcPr>
                </a:tc>
                <a:tc>
                  <a:txBody>
                    <a:bodyPr/>
                    <a:lstStyle/>
                    <a:p>
                      <a:pPr marL="0" algn="ctr" defTabSz="914400" rtl="0" eaLnBrk="1" fontAlgn="b" latinLnBrk="0" hangingPunct="1">
                        <a:lnSpc>
                          <a:spcPct val="100000"/>
                        </a:lnSpc>
                      </a:pPr>
                      <a:endParaRPr lang="zh-TW" altLang="en-US" sz="1600" b="0" i="0" u="none" strike="noStrike" kern="12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36000" marR="36000" marT="0" marB="0" anchor="ctr">
                    <a:lnL w="6350" cap="flat" cmpd="sng" algn="ctr">
                      <a:solidFill>
                        <a:schemeClr val="bg1"/>
                      </a:solidFill>
                      <a:prstDash val="sysDash"/>
                      <a:round/>
                      <a:headEnd type="none" w="med" len="med"/>
                      <a:tailEnd type="none" w="med" len="med"/>
                    </a:lnL>
                    <a:solidFill>
                      <a:schemeClr val="accent5">
                        <a:lumMod val="75000"/>
                      </a:schemeClr>
                    </a:solidFill>
                  </a:tcPr>
                </a:tc>
                <a:extLst>
                  <a:ext uri="{0D108BD9-81ED-4DB2-BD59-A6C34878D82A}">
                    <a16:rowId xmlns:a16="http://schemas.microsoft.com/office/drawing/2014/main" val="115492395"/>
                  </a:ext>
                </a:extLst>
              </a:tr>
            </a:tbl>
          </a:graphicData>
        </a:graphic>
      </p:graphicFrame>
      <p:sp>
        <p:nvSpPr>
          <p:cNvPr id="4" name="投影片編號版面配置區 3"/>
          <p:cNvSpPr>
            <a:spLocks noGrp="1"/>
          </p:cNvSpPr>
          <p:nvPr>
            <p:ph type="sldNum" sz="quarter" idx="12"/>
          </p:nvPr>
        </p:nvSpPr>
        <p:spPr>
          <a:xfrm>
            <a:off x="6944848" y="6340771"/>
            <a:ext cx="2133600" cy="476250"/>
          </a:xfrm>
        </p:spPr>
        <p:txBody>
          <a:bodyPr/>
          <a:lstStyle/>
          <a:p>
            <a:pPr>
              <a:defRPr/>
            </a:pPr>
            <a:fld id="{ABFE6108-DA02-42FF-8F2B-6965D0D38C5E}" type="slidenum">
              <a:rPr lang="zh-TW" altLang="en-US" smtClean="0"/>
              <a:pPr>
                <a:defRPr/>
              </a:pPr>
              <a:t>7</a:t>
            </a:fld>
            <a:endParaRPr lang="en-US" altLang="zh-TW" dirty="0"/>
          </a:p>
        </p:txBody>
      </p:sp>
    </p:spTree>
    <p:extLst>
      <p:ext uri="{BB962C8B-B14F-4D97-AF65-F5344CB8AC3E}">
        <p14:creationId xmlns:p14="http://schemas.microsoft.com/office/powerpoint/2010/main" val="11596612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0" y="196180"/>
            <a:ext cx="8409112" cy="633413"/>
          </a:xfrm>
        </p:spPr>
        <p:txBody>
          <a:bodyPr/>
          <a:lstStyle/>
          <a:p>
            <a:r>
              <a:rPr lang="zh-TW" altLang="en-US" sz="4400" b="1" dirty="0" smtClean="0">
                <a:latin typeface="Times New Roman" panose="02020603050405020304" pitchFamily="18" charset="0"/>
                <a:ea typeface="標楷體" panose="03000509000000000000" pitchFamily="65" charset="-120"/>
                <a:cs typeface="Times New Roman" panose="02020603050405020304" pitchFamily="18" charset="0"/>
              </a:rPr>
              <a:t>肆、</a:t>
            </a:r>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1/2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graphicFrame>
        <p:nvGraphicFramePr>
          <p:cNvPr id="5" name="內容版面配置區 4"/>
          <p:cNvGraphicFramePr>
            <a:graphicFrameLocks noGrp="1"/>
          </p:cNvGraphicFramePr>
          <p:nvPr>
            <p:ph idx="1"/>
            <p:extLst>
              <p:ext uri="{D42A27DB-BD31-4B8C-83A1-F6EECF244321}">
                <p14:modId xmlns:p14="http://schemas.microsoft.com/office/powerpoint/2010/main" val="72790759"/>
              </p:ext>
            </p:extLst>
          </p:nvPr>
        </p:nvGraphicFramePr>
        <p:xfrm>
          <a:off x="251520" y="1075934"/>
          <a:ext cx="8507288" cy="5678880"/>
        </p:xfrm>
        <a:graphic>
          <a:graphicData uri="http://schemas.openxmlformats.org/drawingml/2006/table">
            <a:tbl>
              <a:tblPr firstRow="1" bandRow="1">
                <a:tableStyleId>{93296810-A885-4BE3-A3E7-6D5BEEA58F35}</a:tableStyleId>
              </a:tblPr>
              <a:tblGrid>
                <a:gridCol w="3034680">
                  <a:extLst>
                    <a:ext uri="{9D8B030D-6E8A-4147-A177-3AD203B41FA5}">
                      <a16:colId xmlns:a16="http://schemas.microsoft.com/office/drawing/2014/main" val="20000"/>
                    </a:ext>
                  </a:extLst>
                </a:gridCol>
                <a:gridCol w="5472608">
                  <a:extLst>
                    <a:ext uri="{9D8B030D-6E8A-4147-A177-3AD203B41FA5}">
                      <a16:colId xmlns:a16="http://schemas.microsoft.com/office/drawing/2014/main" val="20001"/>
                    </a:ext>
                  </a:extLst>
                </a:gridCol>
              </a:tblGrid>
              <a:tr h="0">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0000"/>
                  </a:ext>
                </a:extLst>
              </a:tr>
              <a:tr h="540000">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109.11.26(</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sz="2000" kern="100" dirty="0">
                          <a:effectLst/>
                          <a:latin typeface="Times New Roman" panose="02020603050405020304" pitchFamily="18" charset="0"/>
                          <a:ea typeface="標楷體" panose="03000509000000000000" pitchFamily="65" charset="-120"/>
                          <a:cs typeface="Times New Roman" panose="02020603050405020304" pitchFamily="18" charset="0"/>
                        </a:rPr>
                        <a:t>招生簡章公告及網路下載</a:t>
                      </a:r>
                      <a:endParaRPr lang="zh-TW" sz="2000" b="1"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0">
                <a:tc>
                  <a:txBody>
                    <a:bodyPr/>
                    <a:lstStyle/>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109.11.27(</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五</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110.01.07(</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algn="just" fontAlgn="ctr">
                        <a:lnSpc>
                          <a:spcPct val="100000"/>
                        </a:lnSpc>
                        <a:spcAft>
                          <a:spcPts val="0"/>
                        </a:spcAft>
                        <a:tabLst>
                          <a:tab pos="8371205" algn="l"/>
                        </a:tabLst>
                      </a:pPr>
                      <a:r>
                        <a:rPr lang="zh-TW" sz="20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推薦學校</a:t>
                      </a:r>
                      <a:r>
                        <a:rPr lang="zh-TW" sz="22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上傳</a:t>
                      </a:r>
                      <a:r>
                        <a:rPr lang="zh-TW" sz="20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遴選辦法及</a:t>
                      </a:r>
                      <a:r>
                        <a:rPr lang="zh-TW" sz="22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公告</a:t>
                      </a:r>
                      <a:r>
                        <a:rPr lang="zh-TW" sz="200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網址</a:t>
                      </a:r>
                      <a:endParaRPr lang="zh-TW" sz="20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54000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110.02.02(</a:t>
                      </a:r>
                      <a:r>
                        <a:rPr lang="zh-TW"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)14:00</a:t>
                      </a:r>
                      <a:endParaRPr lang="zh-TW" sz="20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altLang="zh-TW" sz="2000" b="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網路作業系統操作宣導說明會</a:t>
                      </a:r>
                      <a:endParaRPr lang="zh-TW" sz="2000" b="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331942212"/>
                  </a:ext>
                </a:extLst>
              </a:tr>
              <a:tr h="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110.02.09(</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lvl="0" indent="92075" algn="l"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110.02.24(</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algn="just" fontAlgn="ctr">
                        <a:lnSpc>
                          <a:spcPct val="100000"/>
                        </a:lnSpc>
                        <a:spcAft>
                          <a:spcPts val="0"/>
                        </a:spcAft>
                        <a:tabLst>
                          <a:tab pos="8371205" algn="l"/>
                        </a:tabLst>
                      </a:pP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「高職學校作業及查詢系統」</a:t>
                      </a:r>
                      <a:r>
                        <a:rPr lang="zh-TW" altLang="zh-TW" sz="2000" b="1"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endParaRPr lang="zh-TW" sz="2000" b="1" kern="1200" dirty="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556517453"/>
                  </a:ext>
                </a:extLst>
              </a:tr>
              <a:tr h="0">
                <a:tc>
                  <a:txBody>
                    <a:bodyPr/>
                    <a:lstStyle/>
                    <a:p>
                      <a:pPr marL="0" marR="71755" indent="92075" algn="l" defTabSz="914400" rtl="0" eaLnBrk="1" fontAlgn="ctr" latinLnBrk="0" hangingPunct="1">
                        <a:spcAft>
                          <a:spcPts val="0"/>
                        </a:spcAft>
                        <a:tabLst>
                          <a:tab pos="8371205" algn="l"/>
                        </a:tabLst>
                      </a:pP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2.25</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3.16</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000" b="1"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fontAlgn="ctr">
                        <a:lnSpc>
                          <a:spcPct val="100000"/>
                        </a:lnSpc>
                        <a:spcAft>
                          <a:spcPts val="0"/>
                        </a:spcAft>
                        <a:tabLst>
                          <a:tab pos="8371205" algn="l"/>
                        </a:tabLst>
                      </a:pPr>
                      <a:r>
                        <a:rPr 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推薦學校</a:t>
                      </a:r>
                      <a:r>
                        <a:rPr lang="zh-TW" sz="2200" b="1"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上網登錄</a:t>
                      </a:r>
                      <a:r>
                        <a:rPr 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被推薦考生之基本資料</a:t>
                      </a: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3"/>
                  </a:ext>
                </a:extLst>
              </a:tr>
              <a:tr h="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110.03.03(</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lvl="0" indent="92075" algn="l"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110.03.15(</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13335" marR="19050" lvl="0" indent="0" algn="just" defTabSz="914400" rtl="0" eaLnBrk="1" fontAlgn="ctr" latinLnBrk="0" hangingPunct="1">
                        <a:lnSpc>
                          <a:spcPct val="100000"/>
                        </a:lnSpc>
                        <a:spcBef>
                          <a:spcPts val="0"/>
                        </a:spcBef>
                        <a:spcAft>
                          <a:spcPts val="0"/>
                        </a:spcAft>
                        <a:buClrTx/>
                        <a:buSzTx/>
                        <a:buFontTx/>
                        <a:buNone/>
                        <a:tabLst>
                          <a:tab pos="8371205" algn="l"/>
                        </a:tabLst>
                        <a:defRPr/>
                      </a:pPr>
                      <a:r>
                        <a:rPr lang="zh-TW" altLang="zh-TW" sz="2000" kern="1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「網路報名系統」</a:t>
                      </a:r>
                      <a:r>
                        <a:rPr lang="zh-TW" altLang="zh-TW" sz="2000" b="1" kern="1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3781629542"/>
                  </a:ext>
                </a:extLst>
              </a:tr>
              <a:tr h="1368000">
                <a:tc>
                  <a:txBody>
                    <a:bodyPr/>
                    <a:lstStyle/>
                    <a:p>
                      <a:pPr marL="0" marR="71755" indent="92075" algn="l" defTabSz="914400" rtl="0" eaLnBrk="1" fontAlgn="ctr" latinLnBrk="0" hangingPunct="1">
                        <a:spcAft>
                          <a:spcPts val="0"/>
                        </a:spcAft>
                        <a:tabLst>
                          <a:tab pos="8371205" algn="l"/>
                        </a:tabLst>
                      </a:pP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3.17</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en-US" altLang="zh-TW"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0</a:t>
                      </a:r>
                      <a:r>
                        <a:rPr lang="en-US" sz="2000" b="1"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3.24</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sz="2000" b="1"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止</a:t>
                      </a: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fontAlgn="ctr">
                        <a:lnSpc>
                          <a:spcPct val="100000"/>
                        </a:lnSpc>
                      </a:pP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被推薦考生進行</a:t>
                      </a:r>
                      <a:r>
                        <a:rPr lang="zh-TW" altLang="zh-TW" sz="2200" b="1" kern="100" dirty="0" smtClean="0">
                          <a:effectLst/>
                          <a:latin typeface="Times New Roman" panose="02020603050405020304" pitchFamily="18" charset="0"/>
                          <a:ea typeface="標楷體" panose="03000509000000000000" pitchFamily="65" charset="-120"/>
                          <a:cs typeface="Times New Roman" panose="02020603050405020304" pitchFamily="18" charset="0"/>
                        </a:rPr>
                        <a:t>網路報名</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，並將報名表件交至各高級職業學校，統一郵寄報名表件</a:t>
                      </a:r>
                      <a:r>
                        <a:rPr lang="zh-TW" altLang="en-US"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fontAlgn="ctr">
                        <a:lnSpc>
                          <a:spcPct val="100000"/>
                        </a:lnSpc>
                        <a:spcBef>
                          <a:spcPts val="600"/>
                        </a:spcBef>
                      </a:pP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於</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年</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3</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月</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25</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日</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星期四</a:t>
                      </a:r>
                      <a:r>
                        <a:rPr lang="en-US"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b="1" kern="1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前</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，以快遞或限時掛號寄至本委員會</a:t>
                      </a: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以郵戳為憑</a:t>
                      </a:r>
                      <a:r>
                        <a:rPr lang="en-US"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r>
                        <a:rPr lang="zh-TW" altLang="zh-TW" sz="2000" kern="100" dirty="0" smtClean="0">
                          <a:effectLst/>
                          <a:latin typeface="Times New Roman" panose="02020603050405020304" pitchFamily="18" charset="0"/>
                          <a:ea typeface="標楷體" panose="03000509000000000000" pitchFamily="65" charset="-120"/>
                          <a:cs typeface="Times New Roman" panose="02020603050405020304" pitchFamily="18" charset="0"/>
                        </a:rPr>
                        <a:t>。</a:t>
                      </a:r>
                      <a:endParaRPr lang="zh-TW" sz="2000" b="0" kern="10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765587603"/>
                  </a:ext>
                </a:extLst>
              </a:tr>
            </a:tbl>
          </a:graphicData>
        </a:graphic>
      </p:graphicFrame>
      <p:sp>
        <p:nvSpPr>
          <p:cNvPr id="4" name="投影片編號版面配置區 3"/>
          <p:cNvSpPr>
            <a:spLocks noGrp="1"/>
          </p:cNvSpPr>
          <p:nvPr>
            <p:ph type="sldNum" sz="quarter" idx="12"/>
          </p:nvPr>
        </p:nvSpPr>
        <p:spPr>
          <a:xfrm>
            <a:off x="6945669" y="6372514"/>
            <a:ext cx="2133600" cy="476250"/>
          </a:xfrm>
        </p:spPr>
        <p:txBody>
          <a:bodyPr/>
          <a:lstStyle/>
          <a:p>
            <a:pPr>
              <a:defRPr/>
            </a:pPr>
            <a:fld id="{ABFE6108-DA02-42FF-8F2B-6965D0D38C5E}" type="slidenum">
              <a:rPr lang="zh-TW" altLang="en-US" smtClean="0"/>
              <a:pPr>
                <a:defRPr/>
              </a:pPr>
              <a:t>8</a:t>
            </a:fld>
            <a:endParaRPr lang="en-US" altLang="zh-TW" dirty="0"/>
          </a:p>
        </p:txBody>
      </p:sp>
    </p:spTree>
    <p:extLst>
      <p:ext uri="{BB962C8B-B14F-4D97-AF65-F5344CB8AC3E}">
        <p14:creationId xmlns:p14="http://schemas.microsoft.com/office/powerpoint/2010/main" val="11930692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24333" y="147935"/>
            <a:ext cx="8229600" cy="633413"/>
          </a:xfrm>
        </p:spPr>
        <p:txBody>
          <a:bodyPr/>
          <a:lstStyle/>
          <a:p>
            <a:r>
              <a:rPr lang="zh-TW" altLang="en-US" sz="4400" b="1" dirty="0">
                <a:latin typeface="Times New Roman" panose="02020603050405020304" pitchFamily="18" charset="0"/>
                <a:ea typeface="標楷體" panose="03000509000000000000" pitchFamily="65" charset="-120"/>
                <a:cs typeface="Times New Roman" panose="02020603050405020304" pitchFamily="18" charset="0"/>
              </a:rPr>
              <a:t>肆、重要日程表</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r>
              <a:rPr lang="en-US" altLang="zh-TW"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2/2</a:t>
            </a:r>
            <a:r>
              <a:rPr lang="zh-TW" altLang="en-US" sz="3200" b="1" dirty="0">
                <a:solidFill>
                  <a:schemeClr val="tx1"/>
                </a:solidFill>
                <a:latin typeface="Times New Roman" panose="02020603050405020304" pitchFamily="18" charset="0"/>
                <a:ea typeface="標楷體" panose="03000509000000000000" pitchFamily="65" charset="-120"/>
                <a:cs typeface="Times New Roman" panose="02020603050405020304" pitchFamily="18" charset="0"/>
              </a:rPr>
              <a:t>）</a:t>
            </a:r>
          </a:p>
        </p:txBody>
      </p:sp>
      <p:sp>
        <p:nvSpPr>
          <p:cNvPr id="3" name="內容版面配置區 2"/>
          <p:cNvSpPr>
            <a:spLocks noGrp="1"/>
          </p:cNvSpPr>
          <p:nvPr>
            <p:ph idx="1"/>
          </p:nvPr>
        </p:nvSpPr>
        <p:spPr/>
        <p:txBody>
          <a:bodyPr/>
          <a:lstStyle/>
          <a:p>
            <a:endParaRPr lang="zh-TW" altLang="en-US" dirty="0"/>
          </a:p>
        </p:txBody>
      </p:sp>
      <p:sp>
        <p:nvSpPr>
          <p:cNvPr id="4" name="投影片編號版面配置區 3"/>
          <p:cNvSpPr>
            <a:spLocks noGrp="1"/>
          </p:cNvSpPr>
          <p:nvPr>
            <p:ph type="sldNum" sz="quarter" idx="12"/>
          </p:nvPr>
        </p:nvSpPr>
        <p:spPr>
          <a:xfrm>
            <a:off x="6941127" y="6356061"/>
            <a:ext cx="2133600" cy="476250"/>
          </a:xfrm>
        </p:spPr>
        <p:txBody>
          <a:bodyPr/>
          <a:lstStyle/>
          <a:p>
            <a:pPr>
              <a:defRPr/>
            </a:pPr>
            <a:fld id="{ABFE6108-DA02-42FF-8F2B-6965D0D38C5E}" type="slidenum">
              <a:rPr lang="zh-TW" altLang="en-US" smtClean="0"/>
              <a:pPr>
                <a:defRPr/>
              </a:pPr>
              <a:t>9</a:t>
            </a:fld>
            <a:endParaRPr lang="en-US" altLang="zh-TW" dirty="0"/>
          </a:p>
        </p:txBody>
      </p:sp>
      <p:graphicFrame>
        <p:nvGraphicFramePr>
          <p:cNvPr id="5" name="內容版面配置區 4"/>
          <p:cNvGraphicFramePr>
            <a:graphicFrameLocks/>
          </p:cNvGraphicFramePr>
          <p:nvPr>
            <p:extLst>
              <p:ext uri="{D42A27DB-BD31-4B8C-83A1-F6EECF244321}">
                <p14:modId xmlns:p14="http://schemas.microsoft.com/office/powerpoint/2010/main" val="2533743487"/>
              </p:ext>
            </p:extLst>
          </p:nvPr>
        </p:nvGraphicFramePr>
        <p:xfrm>
          <a:off x="457200" y="1125532"/>
          <a:ext cx="8229600" cy="5607776"/>
        </p:xfrm>
        <a:graphic>
          <a:graphicData uri="http://schemas.openxmlformats.org/drawingml/2006/table">
            <a:tbl>
              <a:tblPr firstRow="1" bandRow="1">
                <a:tableStyleId>{21E4AEA4-8DFA-4A89-87EB-49C32662AFE0}</a:tableStyleId>
              </a:tblPr>
              <a:tblGrid>
                <a:gridCol w="2935624">
                  <a:extLst>
                    <a:ext uri="{9D8B030D-6E8A-4147-A177-3AD203B41FA5}">
                      <a16:colId xmlns:a16="http://schemas.microsoft.com/office/drawing/2014/main" val="20000"/>
                    </a:ext>
                  </a:extLst>
                </a:gridCol>
                <a:gridCol w="5293976">
                  <a:extLst>
                    <a:ext uri="{9D8B030D-6E8A-4147-A177-3AD203B41FA5}">
                      <a16:colId xmlns:a16="http://schemas.microsoft.com/office/drawing/2014/main" val="20001"/>
                    </a:ext>
                  </a:extLst>
                </a:gridCol>
              </a:tblGrid>
              <a:tr h="556830">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日程</a:t>
                      </a:r>
                      <a:endParaRPr lang="zh-TW" altLang="en-US" sz="2200" dirty="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tc>
                  <a:txBody>
                    <a:bodyPr/>
                    <a:lstStyle/>
                    <a:p>
                      <a:pPr algn="ctr"/>
                      <a:r>
                        <a:rPr lang="zh-TW" altLang="en-US" sz="2200" dirty="0" smtClean="0">
                          <a:latin typeface="Times New Roman" panose="02020603050405020304" pitchFamily="18" charset="0"/>
                          <a:ea typeface="標楷體" panose="03000509000000000000" pitchFamily="65" charset="-120"/>
                          <a:cs typeface="Times New Roman" panose="02020603050405020304" pitchFamily="18" charset="0"/>
                        </a:rPr>
                        <a:t>辦理事項</a:t>
                      </a:r>
                      <a:endParaRPr lang="en-US" altLang="zh-TW" sz="2200" dirty="0" smtClean="0">
                        <a:latin typeface="Times New Roman" panose="02020603050405020304" pitchFamily="18" charset="0"/>
                        <a:ea typeface="標楷體" panose="03000509000000000000" pitchFamily="65" charset="-120"/>
                        <a:cs typeface="Times New Roman" panose="02020603050405020304" pitchFamily="18" charset="0"/>
                      </a:endParaRPr>
                    </a:p>
                  </a:txBody>
                  <a:tcPr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lumMod val="25000"/>
                      </a:schemeClr>
                    </a:solidFill>
                  </a:tcPr>
                </a:tc>
                <a:extLst>
                  <a:ext uri="{0D108BD9-81ED-4DB2-BD59-A6C34878D82A}">
                    <a16:rowId xmlns:a16="http://schemas.microsoft.com/office/drawing/2014/main" val="10000"/>
                  </a:ext>
                </a:extLst>
              </a:tr>
              <a:tr h="556830">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110.04.13(</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71755" marR="36195" algn="just" defTabSz="914400" rtl="0" eaLnBrk="1" fontAlgn="ctr" latinLnBrk="0" hangingPunct="1">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公告報名資格及比序成績審查結果</a:t>
                      </a:r>
                      <a:endParaRPr lang="zh-TW" sz="2000" b="1" kern="100" spc="-40" dirty="0">
                        <a:solidFill>
                          <a:schemeClr val="tx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1"/>
                  </a:ext>
                </a:extLst>
              </a:tr>
              <a:tr h="556830">
                <a:tc>
                  <a:txBody>
                    <a:bodyPr/>
                    <a:lstStyle/>
                    <a:p>
                      <a:pPr marL="0" marR="71755" indent="92075" algn="l" defTabSz="914400" rtl="0" eaLnBrk="1" fontAlgn="ctr" latinLnBrk="0" hangingPunct="1">
                        <a:lnSpc>
                          <a:spcPct val="100000"/>
                        </a:lnSpc>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110.04.20(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alt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defTabSz="914400" rtl="0" eaLnBrk="1" fontAlgn="ctr" latinLnBrk="0" hangingPunct="1">
                        <a:lnSpc>
                          <a:spcPct val="100000"/>
                        </a:lnSpc>
                        <a:spcAft>
                          <a:spcPts val="0"/>
                        </a:spcAft>
                        <a:tabLst>
                          <a:tab pos="8371205" algn="l"/>
                        </a:tabLst>
                      </a:pP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考生排名網路查詢</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2"/>
                  </a:ext>
                </a:extLst>
              </a:tr>
              <a:tr h="873545">
                <a:tc>
                  <a:txBody>
                    <a:bodyPr/>
                    <a:lstStyle/>
                    <a:p>
                      <a:pPr marL="13335" marR="19050" indent="92075" algn="just" defTabSz="914400" rtl="0" eaLnBrk="1" fontAlgn="ctr" latinLnBrk="0" hangingPunct="1">
                        <a:lnSpc>
                          <a:spcPct val="100000"/>
                        </a:lnSpc>
                        <a:spcAft>
                          <a:spcPts val="0"/>
                        </a:spcAft>
                        <a:tabLst>
                          <a:tab pos="8371205" algn="l"/>
                        </a:tabLst>
                      </a:pP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110.04.21(</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13335" marR="19050" lvl="0" indent="92075" algn="just" defTabSz="914400" rtl="0" eaLnBrk="1" fontAlgn="ctr" latinLnBrk="0" hangingPunct="1">
                        <a:lnSpc>
                          <a:spcPct val="100000"/>
                        </a:lnSpc>
                        <a:spcBef>
                          <a:spcPts val="0"/>
                        </a:spcBef>
                        <a:spcAft>
                          <a:spcPts val="0"/>
                        </a:spcAft>
                        <a:buClrTx/>
                        <a:buSzTx/>
                        <a:buFontTx/>
                        <a:buNone/>
                        <a:tabLst>
                          <a:tab pos="8371205" algn="l"/>
                        </a:tabLst>
                        <a:defRPr/>
                      </a:pP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110.04.28(</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13335" marR="19050" algn="just" defTabSz="914400" rtl="0" eaLnBrk="1" fontAlgn="ctr" latinLnBrk="0" hangingPunct="1">
                        <a:lnSpc>
                          <a:spcPct val="100000"/>
                        </a:lnSpc>
                        <a:spcAft>
                          <a:spcPts val="0"/>
                        </a:spcAft>
                        <a:tabLst>
                          <a:tab pos="8371205" algn="l"/>
                        </a:tabLst>
                      </a:pPr>
                      <a:r>
                        <a:rPr lang="zh-TW" altLang="zh-TW" sz="2000"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「網路選填登記就讀志願序系統」</a:t>
                      </a:r>
                      <a:r>
                        <a:rPr lang="zh-TW" altLang="zh-TW" sz="2000" b="1" kern="1200" dirty="0" smtClean="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rPr>
                        <a:t>練習版</a:t>
                      </a:r>
                      <a:endParaRPr lang="zh-TW" sz="2000" b="1" kern="1200" dirty="0">
                        <a:solidFill>
                          <a:srgbClr val="990000"/>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3629283677"/>
                  </a:ext>
                </a:extLst>
              </a:tr>
              <a:tr h="873545">
                <a:tc>
                  <a:txBody>
                    <a:bodyPr/>
                    <a:lstStyle/>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110.04.29(</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四</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p>
                    <a:p>
                      <a:pPr marL="0" marR="71755" indent="92075" algn="l" defTabSz="914400" rtl="0" eaLnBrk="1" fontAlgn="ctr" latinLnBrk="0" hangingPunct="1">
                        <a:spcAft>
                          <a:spcPts val="0"/>
                        </a:spcAft>
                        <a:tabLst>
                          <a:tab pos="8371205" algn="l"/>
                        </a:tabLst>
                      </a:pP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110.05.05(</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三</a:t>
                      </a:r>
                      <a:r>
                        <a:rPr lang="en-US"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)17:00</a:t>
                      </a: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止</a:t>
                      </a:r>
                      <a:endParaRPr lang="zh-TW" altLang="en-US"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defTabSz="914400" rtl="0" eaLnBrk="1" fontAlgn="ctr" latinLnBrk="0" hangingPunct="1">
                        <a:spcAft>
                          <a:spcPts val="0"/>
                        </a:spcAft>
                        <a:tabLst>
                          <a:tab pos="8371205" algn="l"/>
                        </a:tabLst>
                      </a:pPr>
                      <a:r>
                        <a:rPr lang="zh-TW" altLang="zh-TW" sz="2000" b="1"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考生網路選填登記就讀志願序</a:t>
                      </a:r>
                      <a:endParaRPr lang="zh-TW" sz="2000" b="1" kern="100" spc="-4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3"/>
                  </a:ext>
                </a:extLst>
              </a:tr>
              <a:tr h="556830">
                <a:tc>
                  <a:txBody>
                    <a:bodyPr/>
                    <a:lstStyle/>
                    <a:p>
                      <a:pPr marL="0" marR="71755" indent="92075" algn="l" defTabSz="914400" rtl="0" eaLnBrk="1" fontAlgn="ctr" latinLnBrk="0" hangingPunct="1">
                        <a:spcAft>
                          <a:spcPts val="0"/>
                        </a:spcAft>
                        <a:tabLst>
                          <a:tab pos="8371205" algn="l"/>
                        </a:tabLst>
                      </a:pPr>
                      <a:r>
                        <a:rPr lang="en-US"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110.05.11(</a:t>
                      </a: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二</a:t>
                      </a:r>
                      <a:r>
                        <a:rPr lang="en-US"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)10:00</a:t>
                      </a: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起</a:t>
                      </a:r>
                      <a:endParaRPr lang="zh-TW" altLang="zh-TW" sz="2000" b="0" kern="12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tc>
                  <a:txBody>
                    <a:bodyPr/>
                    <a:lstStyle/>
                    <a:p>
                      <a:pPr marL="71755" marR="36195" algn="just" fontAlgn="ctr">
                        <a:spcAft>
                          <a:spcPts val="0"/>
                        </a:spcAft>
                        <a:tabLst>
                          <a:tab pos="8371205" algn="l"/>
                        </a:tabLst>
                      </a:pPr>
                      <a:r>
                        <a:rPr lang="zh-TW" altLang="zh-TW" sz="2000" b="0" kern="1200" dirty="0" smtClean="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rPr>
                        <a:t>錄取公告</a:t>
                      </a:r>
                      <a:endParaRPr lang="zh-TW" altLang="zh-TW" sz="2000" b="0" kern="100" dirty="0">
                        <a:solidFill>
                          <a:srgbClr val="0000CC"/>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5"/>
                    </a:solidFill>
                  </a:tcPr>
                </a:tc>
                <a:extLst>
                  <a:ext uri="{0D108BD9-81ED-4DB2-BD59-A6C34878D82A}">
                    <a16:rowId xmlns:a16="http://schemas.microsoft.com/office/drawing/2014/main" val="10004"/>
                  </a:ext>
                </a:extLst>
              </a:tr>
              <a:tr h="1633366">
                <a:tc>
                  <a:txBody>
                    <a:bodyPr/>
                    <a:lstStyle/>
                    <a:p>
                      <a:pPr marL="0" marR="71755" indent="92075" algn="l" defTabSz="914400" rtl="0" eaLnBrk="1" fontAlgn="ctr" latinLnBrk="0" hangingPunct="1">
                        <a:spcAft>
                          <a:spcPts val="0"/>
                        </a:spcAft>
                        <a:tabLst>
                          <a:tab pos="8371205" algn="l"/>
                        </a:tabLst>
                      </a:pP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110.05.17(</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一</a:t>
                      </a:r>
                      <a:r>
                        <a:rPr lang="en-US"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 12:00</a:t>
                      </a:r>
                      <a:r>
                        <a:rPr lang="zh-TW" altLang="zh-TW" sz="2000" kern="1200" dirty="0" smtClean="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rPr>
                        <a:t>前</a:t>
                      </a:r>
                      <a:endParaRPr lang="zh-TW" sz="2000" kern="1200" dirty="0">
                        <a:solidFill>
                          <a:schemeClr val="dk1"/>
                        </a:solidFill>
                        <a:effectLst/>
                        <a:latin typeface="Times New Roman" panose="02020603050405020304" pitchFamily="18" charset="0"/>
                        <a:ea typeface="標楷體" panose="03000509000000000000" pitchFamily="65" charset="-120"/>
                        <a:cs typeface="Times New Roman" panose="02020603050405020304" pitchFamily="18" charset="0"/>
                      </a:endParaRPr>
                    </a:p>
                  </a:txBody>
                  <a:tcPr marL="180000" marR="45720" anchor="ctr">
                    <a:lnL w="38100" cap="flat" cmpd="sng" algn="ctr">
                      <a:solidFill>
                        <a:schemeClr val="bg1"/>
                      </a:solidFill>
                      <a:prstDash val="solid"/>
                      <a:round/>
                      <a:headEnd type="none" w="med" len="med"/>
                      <a:tailEnd type="none" w="med" len="med"/>
                    </a:lnL>
                    <a:lnR w="12700" cap="flat" cmpd="sng" algn="ctr">
                      <a:solidFill>
                        <a:schemeClr val="bg1"/>
                      </a:solidFill>
                      <a:prstDash val="sysDash"/>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tc>
                  <a:txBody>
                    <a:bodyPr/>
                    <a:lstStyle/>
                    <a:p>
                      <a:pPr marL="71755" marR="36195" algn="just" fontAlgn="ctr">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聲明放棄錄取資格截止期限</a:t>
                      </a:r>
                      <a:endParaRPr lang="en-US"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endParaRPr>
                    </a:p>
                    <a:p>
                      <a:pPr marL="71755" marR="36195" algn="just" fontAlgn="ctr">
                        <a:spcAft>
                          <a:spcPts val="0"/>
                        </a:spcAft>
                        <a:tabLst>
                          <a:tab pos="8371205" algn="l"/>
                        </a:tabLst>
                      </a:pPr>
                      <a:r>
                        <a:rPr lang="zh-TW" altLang="zh-TW" sz="2000" kern="1200" dirty="0" smtClean="0">
                          <a:effectLst/>
                          <a:latin typeface="Times New Roman" panose="02020603050405020304" pitchFamily="18" charset="0"/>
                          <a:ea typeface="標楷體" panose="03000509000000000000" pitchFamily="65" charset="-120"/>
                          <a:cs typeface="Times New Roman" panose="02020603050405020304" pitchFamily="18" charset="0"/>
                        </a:rPr>
                        <a:t>放棄錄取資格聲明書須於期限內傳真，且以電話確定錄取學校已收到傳真，始完成放棄程序，未依規定期限及方式聲明放棄者，概不受理。</a:t>
                      </a:r>
                      <a:endParaRPr lang="zh-TW" sz="2000" b="0" kern="100" dirty="0">
                        <a:effectLst/>
                        <a:latin typeface="Times New Roman" panose="02020603050405020304" pitchFamily="18" charset="0"/>
                        <a:ea typeface="標楷體" panose="03000509000000000000" pitchFamily="65" charset="-120"/>
                        <a:cs typeface="Times New Roman" panose="02020603050405020304" pitchFamily="18" charset="0"/>
                      </a:endParaRPr>
                    </a:p>
                  </a:txBody>
                  <a:tcPr marL="72000" marR="72000" marT="0" marB="0" anchor="ctr">
                    <a:lnL w="12700" cap="flat" cmpd="sng" algn="ctr">
                      <a:solidFill>
                        <a:schemeClr val="bg1"/>
                      </a:solidFill>
                      <a:prstDash val="sysDash"/>
                      <a:round/>
                      <a:headEnd type="none" w="med" len="med"/>
                      <a:tailEnd type="none" w="med" len="med"/>
                    </a:lnL>
                    <a:lnR w="38100" cap="flat" cmpd="sng" algn="ctr">
                      <a:solidFill>
                        <a:schemeClr val="bg1"/>
                      </a:solidFill>
                      <a:prstDash val="solid"/>
                      <a:round/>
                      <a:headEnd type="none" w="med" len="med"/>
                      <a:tailEnd type="none" w="med" len="med"/>
                    </a:lnR>
                    <a:lnT w="38100" cap="flat" cmpd="sng" algn="ctr">
                      <a:solidFill>
                        <a:schemeClr val="bg1"/>
                      </a:solidFill>
                      <a:prstDash val="solid"/>
                      <a:round/>
                      <a:headEnd type="none" w="med" len="med"/>
                      <a:tailEnd type="none" w="med" len="med"/>
                    </a:lnT>
                    <a:lnB w="38100" cap="flat" cmpd="sng" algn="ctr">
                      <a:solidFill>
                        <a:schemeClr val="bg1"/>
                      </a:solidFill>
                      <a:prstDash val="solid"/>
                      <a:round/>
                      <a:headEnd type="none" w="med" len="med"/>
                      <a:tailEnd type="none" w="med" len="med"/>
                    </a:lnB>
                    <a:solidFill>
                      <a:schemeClr val="accent1"/>
                    </a:solidFill>
                  </a:tcPr>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1068763586"/>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自訂設計">
  <a:themeElements>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自訂設計">
      <a:majorFont>
        <a:latin typeface="Arial"/>
        <a:ea typeface="新細明體"/>
        <a:cs typeface=""/>
      </a:majorFont>
      <a:minorFont>
        <a:latin typeface="Arial"/>
        <a:ea typeface="新細明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blipFill rotWithShape="0">
          <a:blip xmlns:r="http://schemas.openxmlformats.org/officeDocument/2006/relationships" r:embed="rId1"/>
          <a:stretch>
            <a:fillRect l="-1303" t="-1279" r="-1466" b="-2772"/>
          </a:stretch>
        </a:blipFill>
        <a:ln>
          <a:noFill/>
        </a:ln>
        <a:extLst>
          <a:ext uri="{91240B29-F687-4F45-9708-019B960494DF}">
            <a14:hiddenLine xmlns:a14="http://schemas.microsoft.com/office/drawing/2010/main" w="9525">
              <a:solidFill>
                <a:srgbClr val="000000"/>
              </a:solidFill>
              <a:miter lim="800000"/>
              <a:headEnd/>
              <a:tailEnd/>
            </a14:hiddenLine>
          </a:ext>
        </a:extLst>
      </a:spPr>
      <a:bodyPr/>
      <a:lstStyle>
        <a:defPPr>
          <a:defRPr>
            <a:noFill/>
          </a:defRPr>
        </a:defPPr>
      </a:lstStyle>
    </a:spDef>
  </a:objectDefaults>
  <a:extraClrSchemeLst>
    <a:extraClrScheme>
      <a:clrScheme name="自訂設計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自訂設計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自訂設計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自訂設計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自訂設計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自訂設計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自訂設計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自訂設計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自訂設計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自訂設計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自訂設計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自訂設計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佈景主題">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自訂 4">
    <a:majorFont>
      <a:latin typeface="Arial"/>
      <a:ea typeface="微軟正黑體"/>
      <a:cs typeface=""/>
    </a:majorFont>
    <a:minorFont>
      <a:latin typeface="Arial"/>
      <a:ea typeface="微軟正黑體"/>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
  <TotalTime>106214</TotalTime>
  <Words>9069</Words>
  <Application>Microsoft Office PowerPoint</Application>
  <PresentationFormat>如螢幕大小 (4:3)</PresentationFormat>
  <Paragraphs>1420</Paragraphs>
  <Slides>50</Slides>
  <Notes>26</Notes>
  <HiddenSlides>0</HiddenSlides>
  <MMClips>0</MMClips>
  <ScaleCrop>false</ScaleCrop>
  <HeadingPairs>
    <vt:vector size="6" baseType="variant">
      <vt:variant>
        <vt:lpstr>使用字型</vt:lpstr>
      </vt:variant>
      <vt:variant>
        <vt:i4>13</vt:i4>
      </vt:variant>
      <vt:variant>
        <vt:lpstr>佈景主題</vt:lpstr>
      </vt:variant>
      <vt:variant>
        <vt:i4>1</vt:i4>
      </vt:variant>
      <vt:variant>
        <vt:lpstr>投影片標題</vt:lpstr>
      </vt:variant>
      <vt:variant>
        <vt:i4>50</vt:i4>
      </vt:variant>
    </vt:vector>
  </HeadingPairs>
  <TitlesOfParts>
    <vt:vector size="64" baseType="lpstr">
      <vt:lpstr>華康中黑體</vt:lpstr>
      <vt:lpstr>華康粗圓體(P)</vt:lpstr>
      <vt:lpstr>華康儷楷書</vt:lpstr>
      <vt:lpstr>微軟正黑體</vt:lpstr>
      <vt:lpstr>新細明體</vt:lpstr>
      <vt:lpstr>新細明體</vt:lpstr>
      <vt:lpstr>標楷體</vt:lpstr>
      <vt:lpstr>Arial</vt:lpstr>
      <vt:lpstr>Arial Black</vt:lpstr>
      <vt:lpstr>Book Antiqua</vt:lpstr>
      <vt:lpstr>Calibri</vt:lpstr>
      <vt:lpstr>Times New Roman</vt:lpstr>
      <vt:lpstr>Wingdings</vt:lpstr>
      <vt:lpstr>自訂設計</vt:lpstr>
      <vt:lpstr>110學年度科技校院繁星計畫 聯合推薦甄選入學招生</vt:lpstr>
      <vt:lpstr>PowerPoint 簡報</vt:lpstr>
      <vt:lpstr>壹、105-109學年度招生試務資料統計</vt:lpstr>
      <vt:lpstr>貳、近三年招生概況(1/2)</vt:lpstr>
      <vt:lpstr>貳、近三年招生概況(2/2)</vt:lpstr>
      <vt:lpstr>參、招生相關資料（1/2）</vt:lpstr>
      <vt:lpstr>參、招生相關資料（2/2）</vt:lpstr>
      <vt:lpstr>肆、重要日程表（1/2）</vt:lpstr>
      <vt:lpstr>肆、重要日程表（2/2）</vt:lpstr>
      <vt:lpstr>伍、作業流程</vt:lpstr>
      <vt:lpstr>陸、重要注意事項（1/2）</vt:lpstr>
      <vt:lpstr>陸、重要注意事項（2/2）</vt:lpstr>
      <vt:lpstr>柒、推薦資格（1/2）</vt:lpstr>
      <vt:lpstr>柒、推薦資格（2/2）</vt:lpstr>
      <vt:lpstr>捌、推薦機制</vt:lpstr>
      <vt:lpstr>玖、甄選規定（1/10）</vt:lpstr>
      <vt:lpstr>玖、甄選規定（2/10）</vt:lpstr>
      <vt:lpstr>玖、甄選規定（3/10）</vt:lpstr>
      <vt:lpstr>玖、甄選規定（4/10）</vt:lpstr>
      <vt:lpstr>玖、甄選規定（5/10）</vt:lpstr>
      <vt:lpstr>玖、甄選規定（6/10）</vt:lpstr>
      <vt:lpstr>玖、甄選規定-第6比序（7/10）</vt:lpstr>
      <vt:lpstr>玖、甄選規定-第6比序（8/10）</vt:lpstr>
      <vt:lpstr>玖、甄選規定-第7比序（9/10）</vt:lpstr>
      <vt:lpstr>PowerPoint 簡報</vt:lpstr>
      <vt:lpstr>拾、分發方式及錄取規定（1/4）</vt:lpstr>
      <vt:lpstr>拾、分發方式及錄取規定（2/4）</vt:lpstr>
      <vt:lpstr>拾、分發方式及錄取規定（3/4）</vt:lpstr>
      <vt:lpstr>拾、分發方式及錄取規定（4/4）</vt:lpstr>
      <vt:lpstr>拾壹、作業流程重要注意事項（1/9）</vt:lpstr>
      <vt:lpstr>機械群學生群名次表範例</vt:lpstr>
      <vt:lpstr>上傳檔案欄位說明</vt:lpstr>
      <vt:lpstr>上傳檔案失敗範例說明</vt:lpstr>
      <vt:lpstr>拾壹、作業流程重要注意事項（2/9）</vt:lpstr>
      <vt:lpstr>拾壹、作業流程重要注意事項（3/9）</vt:lpstr>
      <vt:lpstr>拾壹、作業流程重要注意事項（4/9）</vt:lpstr>
      <vt:lpstr>拾壹、作業流程重要注意事項（5/9）</vt:lpstr>
      <vt:lpstr>拾壹、作業流程重要注意事項（6/9）</vt:lpstr>
      <vt:lpstr>拾壹、作業流程重要注意事項（7/9）</vt:lpstr>
      <vt:lpstr>拾壹、作業流程重要注意事項（8/9）</vt:lpstr>
      <vt:lpstr>拾壹、作業流程重要注意事項（9/9）</vt:lpstr>
      <vt:lpstr>拾貳、試務作業實務常見問題(1/7)</vt:lpstr>
      <vt:lpstr>拾貳、試務作業實務常見問題(2/7)</vt:lpstr>
      <vt:lpstr>拾貳、試務作業實務常見問題(3/7)</vt:lpstr>
      <vt:lpstr>拾貳、試務作業實務常見問題(4/7)</vt:lpstr>
      <vt:lpstr>拾貳、試務作業實務常見問題(5/7)</vt:lpstr>
      <vt:lpstr>拾貳、試務作業實務常見問題(6/7)</vt:lpstr>
      <vt:lpstr>拾貳、試務作業實務常見問題(7/7)</vt:lpstr>
      <vt:lpstr>111學年度重大變革預告</vt:lpstr>
      <vt:lpstr>拾參、意見交流</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投影片 1</dc:title>
  <dc:creator>User</dc:creator>
  <cp:lastModifiedBy>張嘉珮</cp:lastModifiedBy>
  <cp:revision>1705</cp:revision>
  <cp:lastPrinted>2019-11-28T06:22:25Z</cp:lastPrinted>
  <dcterms:created xsi:type="dcterms:W3CDTF">2010-11-29T05:36:38Z</dcterms:created>
  <dcterms:modified xsi:type="dcterms:W3CDTF">2020-12-03T02:42:50Z</dcterms:modified>
</cp:coreProperties>
</file>