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1"/>
  </p:notesMasterIdLst>
  <p:sldIdLst>
    <p:sldId id="256" r:id="rId2"/>
    <p:sldId id="361" r:id="rId3"/>
    <p:sldId id="362" r:id="rId4"/>
    <p:sldId id="349" r:id="rId5"/>
    <p:sldId id="350" r:id="rId6"/>
    <p:sldId id="351" r:id="rId7"/>
    <p:sldId id="352" r:id="rId8"/>
    <p:sldId id="353" r:id="rId9"/>
    <p:sldId id="354" r:id="rId10"/>
    <p:sldId id="355" r:id="rId11"/>
    <p:sldId id="258" r:id="rId12"/>
    <p:sldId id="259" r:id="rId13"/>
    <p:sldId id="339" r:id="rId14"/>
    <p:sldId id="269" r:id="rId15"/>
    <p:sldId id="261" r:id="rId16"/>
    <p:sldId id="262" r:id="rId17"/>
    <p:sldId id="270" r:id="rId18"/>
    <p:sldId id="308" r:id="rId19"/>
    <p:sldId id="344" r:id="rId20"/>
    <p:sldId id="360" r:id="rId21"/>
    <p:sldId id="314" r:id="rId22"/>
    <p:sldId id="309" r:id="rId23"/>
    <p:sldId id="276" r:id="rId24"/>
    <p:sldId id="275" r:id="rId25"/>
    <p:sldId id="279" r:id="rId26"/>
    <p:sldId id="278" r:id="rId27"/>
    <p:sldId id="280" r:id="rId28"/>
    <p:sldId id="277" r:id="rId29"/>
    <p:sldId id="283" r:id="rId30"/>
    <p:sldId id="357" r:id="rId31"/>
    <p:sldId id="358" r:id="rId32"/>
    <p:sldId id="329" r:id="rId33"/>
    <p:sldId id="336" r:id="rId34"/>
    <p:sldId id="330" r:id="rId35"/>
    <p:sldId id="331" r:id="rId36"/>
    <p:sldId id="315" r:id="rId37"/>
    <p:sldId id="335" r:id="rId38"/>
    <p:sldId id="332" r:id="rId39"/>
    <p:sldId id="348" r:id="rId40"/>
    <p:sldId id="334" r:id="rId41"/>
    <p:sldId id="290" r:id="rId42"/>
    <p:sldId id="291" r:id="rId43"/>
    <p:sldId id="347" r:id="rId44"/>
    <p:sldId id="320" r:id="rId45"/>
    <p:sldId id="319" r:id="rId46"/>
    <p:sldId id="297" r:id="rId47"/>
    <p:sldId id="324" r:id="rId48"/>
    <p:sldId id="342" r:id="rId49"/>
    <p:sldId id="343" r:id="rId50"/>
    <p:sldId id="323" r:id="rId51"/>
    <p:sldId id="299" r:id="rId52"/>
    <p:sldId id="302" r:id="rId53"/>
    <p:sldId id="303" r:id="rId54"/>
    <p:sldId id="289" r:id="rId55"/>
    <p:sldId id="304" r:id="rId56"/>
    <p:sldId id="326" r:id="rId57"/>
    <p:sldId id="325" r:id="rId58"/>
    <p:sldId id="307" r:id="rId59"/>
    <p:sldId id="359" r:id="rId60"/>
  </p:sldIdLst>
  <p:sldSz cx="12192000" cy="6858000"/>
  <p:notesSz cx="6794500" cy="9925050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陳曼慈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2F5597"/>
    <a:srgbClr val="FFF2CC"/>
    <a:srgbClr val="FFCCCC"/>
    <a:srgbClr val="FDF0E7"/>
    <a:srgbClr val="FFFDDB"/>
    <a:srgbClr val="FFFFCA"/>
    <a:srgbClr val="FFE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淺色樣式 3 - 輔色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4C1A8A3-306A-4EB7-A6B1-4F7E0EB9C5D6}" styleName="中等深淺樣式 3 - 輔色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D083AE6-46FA-4A59-8FB0-9F97EB10719F}" styleName="淺色樣式 3 - 輔色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799B23B-EC83-4686-B30A-512413B5E67A}" styleName="淺色樣式 3 - 輔色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3" d="100"/>
          <a:sy n="63" d="100"/>
        </p:scale>
        <p:origin x="678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&#27963;&#38913;&#31807;1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2175265550204566E-2"/>
          <c:y val="2.2365668874385448E-2"/>
          <c:w val="0.95782473444979543"/>
          <c:h val="0.92970789782336005"/>
        </c:manualLayout>
      </c:layout>
      <c:pie3DChart>
        <c:varyColors val="1"/>
        <c:ser>
          <c:idx val="0"/>
          <c:order val="0"/>
          <c:dPt>
            <c:idx val="0"/>
            <c:bubble3D val="0"/>
            <c:explosion val="4"/>
            <c:spPr>
              <a:solidFill>
                <a:schemeClr val="accent1">
                  <a:lumMod val="20000"/>
                  <a:lumOff val="80000"/>
                </a:schemeClr>
              </a:solidFill>
              <a:ln w="25400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ACD2-4B6A-AF72-02432C6D3F05}"/>
              </c:ext>
            </c:extLst>
          </c:dPt>
          <c:dPt>
            <c:idx val="1"/>
            <c:bubble3D val="0"/>
            <c:explosion val="11"/>
            <c:spPr>
              <a:solidFill>
                <a:schemeClr val="accent6">
                  <a:lumMod val="20000"/>
                  <a:lumOff val="80000"/>
                </a:schemeClr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ACD2-4B6A-AF72-02432C6D3F05}"/>
              </c:ext>
            </c:extLst>
          </c:dPt>
          <c:dPt>
            <c:idx val="2"/>
            <c:bubble3D val="0"/>
            <c:spPr>
              <a:solidFill>
                <a:srgbClr val="FFFFCC"/>
              </a:solidFill>
              <a:ln w="25400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ACD2-4B6A-AF72-02432C6D3F05}"/>
              </c:ext>
            </c:extLst>
          </c:dPt>
          <c:val>
            <c:numRef>
              <c:f>工作表1!$E$4:$E$6</c:f>
              <c:numCache>
                <c:formatCode>General</c:formatCode>
                <c:ptCount val="3"/>
                <c:pt idx="0">
                  <c:v>6370</c:v>
                </c:pt>
                <c:pt idx="1">
                  <c:v>1692</c:v>
                </c:pt>
                <c:pt idx="2">
                  <c:v>6221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CD2-4B6A-AF72-02432C6D3F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0.36913</cdr:x>
      <cdr:y>0.65422</cdr:y>
    </cdr:from>
    <cdr:to>
      <cdr:x>0.64792</cdr:x>
      <cdr:y>0.97512</cdr:y>
    </cdr:to>
    <cdr:sp macro="" textlink="">
      <cdr:nvSpPr>
        <cdr:cNvPr id="3" name="文字方塊 1"/>
        <cdr:cNvSpPr txBox="1"/>
      </cdr:nvSpPr>
      <cdr:spPr>
        <a:xfrm xmlns:a="http://schemas.openxmlformats.org/drawingml/2006/main">
          <a:off x="2996846" y="2789247"/>
          <a:ext cx="2263429" cy="1368147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alpha val="64000"/>
          </a:schemeClr>
        </a:solidFill>
      </cdr:spPr>
      <cdr:txBody>
        <a:bodyPr xmlns:a="http://schemas.openxmlformats.org/drawingml/2006/main" wrap="none" rtlCol="0"/>
        <a:lstStyle xmlns:a="http://schemas.openxmlformats.org/drawingml/2006/main">
          <a:defPPr>
            <a:defRPr lang="zh-TW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kumimoji="1" kern="1200">
              <a:solidFill>
                <a:schemeClr val="tx1"/>
              </a:solidFill>
              <a:latin typeface="Arial" panose="020B0604020202020204" pitchFamily="34" charset="0"/>
              <a:ea typeface="新細明體" panose="02020500000000000000" pitchFamily="18" charset="-120"/>
              <a:cs typeface="+mn-cs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kumimoji="1" kern="1200">
              <a:solidFill>
                <a:schemeClr val="tx1"/>
              </a:solidFill>
              <a:latin typeface="Arial" panose="020B0604020202020204" pitchFamily="34" charset="0"/>
              <a:ea typeface="新細明體" panose="02020500000000000000" pitchFamily="18" charset="-120"/>
              <a:cs typeface="+mn-cs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kumimoji="1" kern="1200">
              <a:solidFill>
                <a:schemeClr val="tx1"/>
              </a:solidFill>
              <a:latin typeface="Arial" panose="020B0604020202020204" pitchFamily="34" charset="0"/>
              <a:ea typeface="新細明體" panose="02020500000000000000" pitchFamily="18" charset="-120"/>
              <a:cs typeface="+mn-cs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kumimoji="1" kern="1200">
              <a:solidFill>
                <a:schemeClr val="tx1"/>
              </a:solidFill>
              <a:latin typeface="Arial" panose="020B0604020202020204" pitchFamily="34" charset="0"/>
              <a:ea typeface="新細明體" panose="02020500000000000000" pitchFamily="18" charset="-120"/>
              <a:cs typeface="+mn-cs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kumimoji="1" kern="1200">
              <a:solidFill>
                <a:schemeClr val="tx1"/>
              </a:solidFill>
              <a:latin typeface="Arial" panose="020B0604020202020204" pitchFamily="34" charset="0"/>
              <a:ea typeface="新細明體" panose="02020500000000000000" pitchFamily="18" charset="-120"/>
              <a:cs typeface="+mn-cs"/>
            </a:defRPr>
          </a:lvl5pPr>
          <a:lvl6pPr marL="2286000" algn="l" defTabSz="914400" rtl="0" eaLnBrk="1" latinLnBrk="0" hangingPunct="1">
            <a:defRPr kumimoji="1" kern="1200">
              <a:solidFill>
                <a:schemeClr val="tx1"/>
              </a:solidFill>
              <a:latin typeface="Arial" panose="020B0604020202020204" pitchFamily="34" charset="0"/>
              <a:ea typeface="新細明體" panose="02020500000000000000" pitchFamily="18" charset="-120"/>
              <a:cs typeface="+mn-cs"/>
            </a:defRPr>
          </a:lvl6pPr>
          <a:lvl7pPr marL="2743200" algn="l" defTabSz="914400" rtl="0" eaLnBrk="1" latinLnBrk="0" hangingPunct="1">
            <a:defRPr kumimoji="1" kern="1200">
              <a:solidFill>
                <a:schemeClr val="tx1"/>
              </a:solidFill>
              <a:latin typeface="Arial" panose="020B0604020202020204" pitchFamily="34" charset="0"/>
              <a:ea typeface="新細明體" panose="02020500000000000000" pitchFamily="18" charset="-120"/>
              <a:cs typeface="+mn-cs"/>
            </a:defRPr>
          </a:lvl7pPr>
          <a:lvl8pPr marL="3200400" algn="l" defTabSz="914400" rtl="0" eaLnBrk="1" latinLnBrk="0" hangingPunct="1">
            <a:defRPr kumimoji="1" kern="1200">
              <a:solidFill>
                <a:schemeClr val="tx1"/>
              </a:solidFill>
              <a:latin typeface="Arial" panose="020B0604020202020204" pitchFamily="34" charset="0"/>
              <a:ea typeface="新細明體" panose="02020500000000000000" pitchFamily="18" charset="-120"/>
              <a:cs typeface="+mn-cs"/>
            </a:defRPr>
          </a:lvl8pPr>
          <a:lvl9pPr marL="3657600" algn="l" defTabSz="914400" rtl="0" eaLnBrk="1" latinLnBrk="0" hangingPunct="1">
            <a:defRPr kumimoji="1" kern="1200">
              <a:solidFill>
                <a:schemeClr val="tx1"/>
              </a:solidFill>
              <a:latin typeface="Arial" panose="020B0604020202020204" pitchFamily="34" charset="0"/>
              <a:ea typeface="新細明體" panose="02020500000000000000" pitchFamily="18" charset="-120"/>
              <a:cs typeface="+mn-cs"/>
            </a:defRPr>
          </a:lvl9pPr>
        </a:lstStyle>
        <a:p xmlns:a="http://schemas.openxmlformats.org/drawingml/2006/main">
          <a:r>
            <a:rPr lang="zh-TW" altLang="en-US" sz="2500" b="1" u="sng" spc="200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中區五專</a:t>
          </a:r>
          <a:r>
            <a:rPr lang="zh-TW" altLang="en-US" sz="2500" b="1" u="sng" spc="600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 </a:t>
          </a:r>
          <a:r>
            <a:rPr lang="en-US" altLang="zh-TW" sz="2500" b="1" u="sng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 Unicode MS" panose="020B0604020202020204" pitchFamily="34" charset="-120"/>
            </a:rPr>
            <a:t>5</a:t>
          </a:r>
          <a:r>
            <a:rPr lang="zh-TW" altLang="en-US" sz="2500" b="1" u="sng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 Unicode MS" panose="020B0604020202020204" pitchFamily="34" charset="-120"/>
            </a:rPr>
            <a:t>校</a:t>
          </a:r>
          <a:endParaRPr lang="en-US" altLang="zh-TW" sz="2500" b="1" u="sng" dirty="0">
            <a:solidFill>
              <a:srgbClr val="C00000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Arial Unicode MS" panose="020B0604020202020204" pitchFamily="34" charset="-120"/>
          </a:endParaRPr>
        </a:p>
        <a:p xmlns:a="http://schemas.openxmlformats.org/drawingml/2006/main">
          <a:r>
            <a:rPr lang="en-US" altLang="zh-TW" sz="2000" b="1" dirty="0" smtClean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haroni" panose="02010803020104030203" pitchFamily="2" charset="-79"/>
            </a:rPr>
            <a:t>•</a:t>
          </a:r>
          <a:r>
            <a:rPr lang="zh-TW" altLang="en-US" sz="2000" b="1" spc="200" dirty="0" smtClean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一般生</a:t>
          </a:r>
          <a:r>
            <a:rPr lang="zh-TW" altLang="en-US" sz="2000" b="1" dirty="0" smtClean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 </a:t>
          </a:r>
          <a:r>
            <a:rPr lang="en-US" altLang="zh-TW" sz="2000" b="1" dirty="0" smtClean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 Unicode MS" panose="020B0604020202020204" pitchFamily="34" charset="-120"/>
            </a:rPr>
            <a:t>444</a:t>
          </a:r>
          <a:r>
            <a:rPr lang="zh-TW" altLang="en-US" sz="2000" b="1" dirty="0" smtClean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 Unicode MS" panose="020B0604020202020204" pitchFamily="34" charset="-120"/>
            </a:rPr>
            <a:t>名</a:t>
          </a:r>
          <a:endParaRPr lang="en-US" altLang="zh-TW" sz="2000" b="1" dirty="0">
            <a:solidFill>
              <a:srgbClr val="0070C0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Arial Unicode MS" panose="020B0604020202020204" pitchFamily="34" charset="-120"/>
          </a:endParaRPr>
        </a:p>
        <a:p xmlns:a="http://schemas.openxmlformats.org/drawingml/2006/main">
          <a:r>
            <a:rPr lang="en-US" altLang="zh-TW" sz="2000" b="1" dirty="0" smtClean="0">
              <a:solidFill>
                <a:schemeClr val="accent6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haroni" panose="02010803020104030203" pitchFamily="2" charset="-79"/>
            </a:rPr>
            <a:t>•</a:t>
          </a:r>
          <a:r>
            <a:rPr lang="zh-TW" altLang="en-US" sz="2000" b="1" spc="200" dirty="0" smtClean="0">
              <a:solidFill>
                <a:schemeClr val="accent6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 Unicode MS" panose="020B0604020202020204" pitchFamily="34" charset="-120"/>
            </a:rPr>
            <a:t>大陸長探生</a:t>
          </a:r>
          <a:r>
            <a:rPr lang="zh-TW" altLang="en-US" sz="2000" b="1" spc="-300" dirty="0" smtClean="0">
              <a:solidFill>
                <a:schemeClr val="accent6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 Unicode MS" panose="020B0604020202020204" pitchFamily="34" charset="-120"/>
            </a:rPr>
            <a:t> </a:t>
          </a:r>
          <a:r>
            <a:rPr lang="en-US" altLang="zh-TW" sz="2000" b="1" dirty="0" smtClean="0">
              <a:solidFill>
                <a:schemeClr val="accent6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 Unicode MS" panose="020B0604020202020204" pitchFamily="34" charset="-120"/>
            </a:rPr>
            <a:t>0</a:t>
          </a:r>
          <a:r>
            <a:rPr lang="zh-TW" altLang="en-US" sz="2000" b="1" dirty="0" smtClean="0">
              <a:solidFill>
                <a:schemeClr val="accent6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 Unicode MS" panose="020B0604020202020204" pitchFamily="34" charset="-120"/>
            </a:rPr>
            <a:t>名</a:t>
          </a:r>
          <a:endParaRPr lang="en-US" altLang="zh-TW" sz="2000" b="1" dirty="0">
            <a:solidFill>
              <a:schemeClr val="accent6">
                <a:lumMod val="75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  <a:cs typeface="Arial Unicode MS" panose="020B0604020202020204" pitchFamily="34" charset="-120"/>
          </a:endParaRPr>
        </a:p>
        <a:p xmlns:a="http://schemas.openxmlformats.org/drawingml/2006/main">
          <a:r>
            <a:rPr lang="en-US" altLang="zh-TW" sz="2000" b="1" dirty="0" smtClean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haroni" panose="02010803020104030203" pitchFamily="2" charset="-79"/>
            </a:rPr>
            <a:t>•</a:t>
          </a:r>
          <a:r>
            <a:rPr lang="zh-TW" altLang="en-US" sz="2000" b="1" spc="200" dirty="0" smtClean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 Unicode MS" panose="020B0604020202020204" pitchFamily="34" charset="-120"/>
            </a:rPr>
            <a:t>特種生</a:t>
          </a:r>
          <a:r>
            <a:rPr lang="zh-TW" altLang="en-US" sz="2000" b="1" dirty="0" smtClean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 Unicode MS" panose="020B0604020202020204" pitchFamily="34" charset="-120"/>
            </a:rPr>
            <a:t>    </a:t>
          </a:r>
          <a:r>
            <a:rPr lang="zh-TW" altLang="en-US" sz="2000" b="1" spc="150" dirty="0" smtClean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 Unicode MS" panose="020B0604020202020204" pitchFamily="34" charset="-120"/>
            </a:rPr>
            <a:t> </a:t>
          </a:r>
          <a:r>
            <a:rPr lang="en-US" altLang="zh-TW" sz="2000" b="1" dirty="0" smtClean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 Unicode MS" panose="020B0604020202020204" pitchFamily="34" charset="-120"/>
            </a:rPr>
            <a:t>0</a:t>
          </a:r>
          <a:r>
            <a:rPr lang="zh-TW" altLang="en-US" sz="2000" b="1" dirty="0" smtClean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 Unicode MS" panose="020B0604020202020204" pitchFamily="34" charset="-120"/>
            </a:rPr>
            <a:t>名</a:t>
          </a:r>
          <a:endParaRPr lang="zh-TW" altLang="en-US" sz="2000" b="1" dirty="0">
            <a:solidFill>
              <a:srgbClr val="7030A0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Arial Unicode MS" panose="020B0604020202020204" pitchFamily="34" charset="-120"/>
          </a:endParaRPr>
        </a:p>
      </cdr:txBody>
    </cdr:sp>
  </cdr:relSizeAnchor>
  <cdr:relSizeAnchor xmlns:cdr="http://schemas.openxmlformats.org/drawingml/2006/chartDrawing">
    <cdr:from>
      <cdr:x>0</cdr:x>
      <cdr:y>0</cdr:y>
    </cdr:from>
    <cdr:to>
      <cdr:x>0.37485</cdr:x>
      <cdr:y>0.42566</cdr:y>
    </cdr:to>
    <cdr:sp macro="" textlink="">
      <cdr:nvSpPr>
        <cdr:cNvPr id="2" name="文字方塊 1"/>
        <cdr:cNvSpPr txBox="1"/>
      </cdr:nvSpPr>
      <cdr:spPr>
        <a:xfrm xmlns:a="http://schemas.openxmlformats.org/drawingml/2006/main">
          <a:off x="0" y="0"/>
          <a:ext cx="3043287" cy="1814788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alpha val="40000"/>
          </a:schemeClr>
        </a:solidFill>
        <a:ln xmlns:a="http://schemas.openxmlformats.org/drawingml/2006/main">
          <a:solidFill>
            <a:schemeClr val="accent1"/>
          </a:solidFill>
        </a:ln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zh-TW" altLang="en-US" sz="3200" b="1" u="sng" spc="200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北區五專 </a:t>
          </a:r>
          <a:r>
            <a:rPr lang="zh-TW" altLang="en-US" sz="3200" b="1" u="sng" spc="350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 </a:t>
          </a:r>
          <a:r>
            <a:rPr lang="en-US" altLang="zh-TW" sz="3200" b="1" u="sng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19</a:t>
          </a:r>
          <a:r>
            <a:rPr lang="zh-TW" altLang="en-US" sz="3200" b="1" u="sng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 Unicode MS" panose="020B0604020202020204" pitchFamily="34" charset="-120"/>
            </a:rPr>
            <a:t>校</a:t>
          </a:r>
          <a:endParaRPr lang="en-US" altLang="zh-TW" sz="3200" b="1" u="sng" dirty="0">
            <a:solidFill>
              <a:srgbClr val="C00000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Arial Unicode MS" panose="020B0604020202020204" pitchFamily="34" charset="-120"/>
          </a:endParaRPr>
        </a:p>
        <a:p xmlns:a="http://schemas.openxmlformats.org/drawingml/2006/main">
          <a:r>
            <a:rPr lang="en-US" altLang="zh-TW" sz="2600" b="1" dirty="0" smtClean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haroni" panose="02010803020104030203" pitchFamily="2" charset="-79"/>
            </a:rPr>
            <a:t>•</a:t>
          </a:r>
          <a:r>
            <a:rPr lang="zh-TW" altLang="en-US" sz="2600" b="1" spc="200" dirty="0" smtClean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一般生</a:t>
          </a:r>
          <a:r>
            <a:rPr lang="zh-TW" altLang="en-US" sz="2600" b="1" dirty="0" smtClean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   </a:t>
          </a:r>
          <a:r>
            <a:rPr lang="en-US" altLang="zh-TW" sz="2600" b="1" dirty="0" smtClean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 Unicode MS" panose="020B0604020202020204" pitchFamily="34" charset="-120"/>
            </a:rPr>
            <a:t>1,156</a:t>
          </a:r>
          <a:r>
            <a:rPr lang="zh-TW" altLang="en-US" sz="2600" b="1" dirty="0" smtClean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 Unicode MS" panose="020B0604020202020204" pitchFamily="34" charset="-120"/>
            </a:rPr>
            <a:t>名</a:t>
          </a:r>
          <a:endParaRPr lang="en-US" altLang="zh-TW" sz="2600" b="1" dirty="0">
            <a:solidFill>
              <a:srgbClr val="0070C0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Arial Unicode MS" panose="020B0604020202020204" pitchFamily="34" charset="-120"/>
          </a:endParaRPr>
        </a:p>
        <a:p xmlns:a="http://schemas.openxmlformats.org/drawingml/2006/main">
          <a:r>
            <a:rPr lang="en-US" altLang="zh-TW" sz="2600" b="1" dirty="0" smtClean="0">
              <a:solidFill>
                <a:schemeClr val="accent6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haroni" panose="02010803020104030203" pitchFamily="2" charset="-79"/>
            </a:rPr>
            <a:t>•</a:t>
          </a:r>
          <a:r>
            <a:rPr lang="zh-TW" altLang="en-US" sz="2600" b="1" spc="200" dirty="0" smtClean="0">
              <a:solidFill>
                <a:schemeClr val="accent6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 Unicode MS" panose="020B0604020202020204" pitchFamily="34" charset="-120"/>
            </a:rPr>
            <a:t>大陸長探生</a:t>
          </a:r>
          <a:r>
            <a:rPr lang="zh-TW" altLang="en-US" sz="2600" b="1" spc="800" dirty="0" smtClean="0">
              <a:solidFill>
                <a:schemeClr val="accent6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 Unicode MS" panose="020B0604020202020204" pitchFamily="34" charset="-120"/>
            </a:rPr>
            <a:t> </a:t>
          </a:r>
          <a:r>
            <a:rPr lang="en-US" altLang="zh-TW" sz="2600" b="1" dirty="0" smtClean="0">
              <a:solidFill>
                <a:schemeClr val="accent6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 Unicode MS" panose="020B0604020202020204" pitchFamily="34" charset="-120"/>
            </a:rPr>
            <a:t>23</a:t>
          </a:r>
          <a:r>
            <a:rPr lang="zh-TW" altLang="en-US" sz="2600" b="1" dirty="0" smtClean="0">
              <a:solidFill>
                <a:schemeClr val="accent6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 Unicode MS" panose="020B0604020202020204" pitchFamily="34" charset="-120"/>
            </a:rPr>
            <a:t>名</a:t>
          </a:r>
          <a:endParaRPr lang="en-US" altLang="zh-TW" sz="2600" b="1" dirty="0">
            <a:solidFill>
              <a:schemeClr val="accent6">
                <a:lumMod val="75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  <a:cs typeface="Arial Unicode MS" panose="020B0604020202020204" pitchFamily="34" charset="-120"/>
          </a:endParaRPr>
        </a:p>
        <a:p xmlns:a="http://schemas.openxmlformats.org/drawingml/2006/main">
          <a:pPr defTabSz="939800"/>
          <a:r>
            <a:rPr lang="en-US" altLang="zh-TW" sz="2600" b="1" dirty="0" smtClean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haroni" panose="02010803020104030203" pitchFamily="2" charset="-79"/>
            </a:rPr>
            <a:t>•</a:t>
          </a:r>
          <a:r>
            <a:rPr lang="zh-TW" altLang="en-US" sz="2600" b="1" spc="1000" dirty="0" smtClean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 Unicode MS" panose="020B0604020202020204" pitchFamily="34" charset="-120"/>
            </a:rPr>
            <a:t>特種生</a:t>
          </a:r>
          <a:r>
            <a:rPr lang="zh-TW" altLang="en-US" sz="2600" b="1" dirty="0" smtClean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 Unicode MS" panose="020B0604020202020204" pitchFamily="34" charset="-120"/>
            </a:rPr>
            <a:t>  </a:t>
          </a:r>
          <a:r>
            <a:rPr lang="zh-TW" altLang="en-US" sz="2600" b="1" spc="150" dirty="0" smtClean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 Unicode MS" panose="020B0604020202020204" pitchFamily="34" charset="-120"/>
            </a:rPr>
            <a:t> </a:t>
          </a:r>
          <a:r>
            <a:rPr lang="en-US" altLang="zh-TW" sz="2600" b="1" dirty="0" smtClean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 Unicode MS" panose="020B0604020202020204" pitchFamily="34" charset="-120"/>
            </a:rPr>
            <a:t>367</a:t>
          </a:r>
          <a:r>
            <a:rPr lang="zh-TW" altLang="en-US" sz="2600" b="1" dirty="0" smtClean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 Unicode MS" panose="020B0604020202020204" pitchFamily="34" charset="-120"/>
            </a:rPr>
            <a:t>名</a:t>
          </a:r>
          <a:endParaRPr lang="zh-TW" altLang="en-US" sz="2600" b="1" dirty="0">
            <a:solidFill>
              <a:srgbClr val="7030A0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Arial Unicode MS" panose="020B0604020202020204" pitchFamily="34" charset="-12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8475"/>
          </a:xfrm>
          <a:prstGeom prst="rect">
            <a:avLst/>
          </a:prstGeom>
        </p:spPr>
        <p:txBody>
          <a:bodyPr vert="horz" lIns="91404" tIns="45702" rIns="91404" bIns="45702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48100" y="0"/>
            <a:ext cx="2944813" cy="498475"/>
          </a:xfrm>
          <a:prstGeom prst="rect">
            <a:avLst/>
          </a:prstGeom>
        </p:spPr>
        <p:txBody>
          <a:bodyPr vert="horz" lIns="91404" tIns="45702" rIns="91404" bIns="45702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A613926A-2BDD-497B-A6FD-A7B7C72E5F35}" type="datetimeFigureOut">
              <a:rPr lang="zh-TW" altLang="en-US"/>
              <a:pPr>
                <a:defRPr/>
              </a:pPr>
              <a:t>2021/4/20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04" tIns="45702" rIns="91404" bIns="45702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5600" cy="3908425"/>
          </a:xfrm>
          <a:prstGeom prst="rect">
            <a:avLst/>
          </a:prstGeom>
        </p:spPr>
        <p:txBody>
          <a:bodyPr vert="horz" lIns="91404" tIns="45702" rIns="91404" bIns="45702" rtlCol="0"/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  <a:endParaRPr lang="zh-TW" altLang="en-US" noProof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26575"/>
            <a:ext cx="2944813" cy="498475"/>
          </a:xfrm>
          <a:prstGeom prst="rect">
            <a:avLst/>
          </a:prstGeom>
        </p:spPr>
        <p:txBody>
          <a:bodyPr vert="horz" lIns="91404" tIns="45702" rIns="91404" bIns="45702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48100" y="9426575"/>
            <a:ext cx="2944813" cy="498475"/>
          </a:xfrm>
          <a:prstGeom prst="rect">
            <a:avLst/>
          </a:prstGeom>
        </p:spPr>
        <p:txBody>
          <a:bodyPr vert="horz" lIns="91404" tIns="45702" rIns="91404" bIns="45702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B07B7A94-F89A-463A-9866-7343971E924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614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170BF97-8435-45AF-BD2D-98CF4159C955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zh-TW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6349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1363" indent="-284163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1413" indent="-227013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7013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7013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981D21C-6D2C-4B18-89E7-6428BCA22247}" type="slidenum">
              <a:rPr kumimoji="1" lang="zh-TW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48</a:t>
            </a:fld>
            <a:endParaRPr kumimoji="1" lang="zh-TW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6758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A63D92C-CBE8-4220-BFC3-BB25E5E97C60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51</a:t>
            </a:fld>
            <a:endParaRPr lang="zh-TW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819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9559645-02DE-4418-9BED-4582DA5022C8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zh-TW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126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1363" indent="-284163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39825" indent="-227013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598613" indent="-227013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4225" indent="-227013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1425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68625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5825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3025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E0B2F65-81B9-4C2D-9E14-8F091FE19F84}" type="slidenum">
              <a:rPr kumimoji="1" lang="zh-TW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kumimoji="1" lang="zh-TW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331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1363" indent="-284163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39825" indent="-227013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598613" indent="-227013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4225" indent="-227013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1425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68625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5825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3025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E58EBA2-317A-4851-9DD0-AB9F58C9E704}" type="slidenum">
              <a:rPr kumimoji="1" lang="zh-TW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kumimoji="1" lang="zh-TW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536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1363" indent="-284163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39825" indent="-227013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598613" indent="-227013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4225" indent="-227013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1425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68625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5825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3025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3086F44-FFE7-4FA6-8E15-30DC28DEA202}" type="slidenum">
              <a:rPr kumimoji="1" lang="zh-TW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kumimoji="1" lang="zh-TW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741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1363" indent="-284163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39825" indent="-227013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598613" indent="-227013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4225" indent="-227013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1425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68625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5825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3025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D8442D1-F0C7-46FC-B344-52871CE92D19}" type="slidenum">
              <a:rPr kumimoji="1" lang="zh-TW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kumimoji="1" lang="zh-TW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zh-TW" smtClean="0"/>
              <a:t>Hji </a:t>
            </a:r>
            <a:endParaRPr lang="zh-TW" altLang="en-US" smtClean="0"/>
          </a:p>
        </p:txBody>
      </p:sp>
      <p:sp>
        <p:nvSpPr>
          <p:cNvPr id="2867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75860C9-4878-46C0-993D-7995834877E3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zh-TW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3482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98E3E6A-33D7-491E-9231-3F393C2AAE0F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zh-TW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5427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2C6DD31-B82D-4109-B6BC-5D3BC395D3C6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40</a:t>
            </a:fld>
            <a:endParaRPr lang="zh-TW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590C31-41D9-4484-ACFF-BEBC3BDA1DEE}" type="datetime1">
              <a:rPr lang="zh-TW" altLang="en-US"/>
              <a:pPr>
                <a:defRPr/>
              </a:pPr>
              <a:t>2021/4/20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67875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785ABF-F9DC-4FE5-A4A3-42BAAD68A032}" type="datetime1">
              <a:rPr lang="zh-TW" altLang="en-US"/>
              <a:pPr>
                <a:defRPr/>
              </a:pPr>
              <a:t>2021/4/20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6F65C-F17D-4954-885A-5C30828272BB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24321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F2013-E516-4C8E-B608-C48DD429E830}" type="datetime1">
              <a:rPr lang="zh-TW" altLang="en-US"/>
              <a:pPr>
                <a:defRPr/>
              </a:pPr>
              <a:t>2021/4/20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DC3754-C49C-428E-9AB3-6C80B3AF78FC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25685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8BF358-7E6F-4BFA-B5B3-D7BFC777B311}" type="datetime1">
              <a:rPr lang="zh-TW" altLang="en-US"/>
              <a:pPr>
                <a:defRPr/>
              </a:pPr>
              <a:t>2021/4/20</a:t>
            </a:fld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1"/>
          </p:nvPr>
        </p:nvSpPr>
        <p:spPr>
          <a:xfrm>
            <a:off x="9448800" y="6492875"/>
            <a:ext cx="2743200" cy="365125"/>
          </a:xfrm>
        </p:spPr>
        <p:txBody>
          <a:bodyPr/>
          <a:lstStyle>
            <a:lvl1pPr>
              <a:defRPr sz="1800" b="1" u="sng"/>
            </a:lvl1pPr>
          </a:lstStyle>
          <a:p>
            <a:pPr>
              <a:defRPr/>
            </a:pPr>
            <a:fld id="{1575A170-62CF-4B00-B1AC-264206BA476D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73040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F8E096-11C1-4923-BB6F-2D027D6CC443}" type="datetime1">
              <a:rPr lang="zh-TW" altLang="en-US"/>
              <a:pPr>
                <a:defRPr/>
              </a:pPr>
              <a:t>2021/4/20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25DEB4-EF0F-406B-A491-C298B2D11E25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13657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E451C-9EF5-424F-93A6-67D54BD2C693}" type="datetime1">
              <a:rPr lang="zh-TW" altLang="en-US"/>
              <a:pPr>
                <a:defRPr/>
              </a:pPr>
              <a:t>2021/4/20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AB6FB7-F87D-4C90-A0B9-894EE6FDE931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97903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0B3A67-5212-4424-B6BB-A4148BE0330A}" type="datetime1">
              <a:rPr lang="zh-TW" altLang="en-US"/>
              <a:pPr>
                <a:defRPr/>
              </a:pPr>
              <a:t>2021/4/20</a:t>
            </a:fld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62FD4A-D1D5-47FA-8691-E95E95D13A98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64442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7EBFA7-8CB3-4BB2-8E72-C5DA87694319}" type="datetime1">
              <a:rPr lang="zh-TW" altLang="en-US"/>
              <a:pPr>
                <a:defRPr/>
              </a:pPr>
              <a:t>2021/4/20</a:t>
            </a:fld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7E018D-34C4-4F05-80E6-DB92FFD76453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79158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291B52-B626-4642-8E1B-AF20210BF83C}" type="datetime1">
              <a:rPr lang="zh-TW" altLang="en-US"/>
              <a:pPr>
                <a:defRPr/>
              </a:pPr>
              <a:t>2021/4/20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7C38BA-D429-48C9-AD24-9B7313484AF6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49354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6D22B9-36A6-4A7A-B7BB-4ECEF1B23C40}" type="datetime1">
              <a:rPr lang="zh-TW" altLang="en-US"/>
              <a:pPr>
                <a:defRPr/>
              </a:pPr>
              <a:t>2021/4/20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154DBA-972B-4EB9-BC35-559A65556835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74583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39DAD6-D012-47E8-88D3-ABCA7C1124C5}" type="datetime1">
              <a:rPr lang="zh-TW" altLang="en-US"/>
              <a:pPr>
                <a:defRPr/>
              </a:pPr>
              <a:t>2021/4/20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88030-DEF1-4A74-9BCE-98410F5EDE1F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75671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DDB60470-E446-46B5-9765-861255456704}" type="datetime1">
              <a:rPr lang="zh-TW" altLang="en-US"/>
              <a:pPr>
                <a:defRPr/>
              </a:pPr>
              <a:t>2021/4/20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57B5C58-E2D5-47AB-A420-7C222F9E738B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00" r:id="rId3"/>
    <p:sldLayoutId id="2147484001" r:id="rId4"/>
    <p:sldLayoutId id="2147484002" r:id="rId5"/>
    <p:sldLayoutId id="2147484003" r:id="rId6"/>
    <p:sldLayoutId id="2147484004" r:id="rId7"/>
    <p:sldLayoutId id="2147484005" r:id="rId8"/>
    <p:sldLayoutId id="2147484006" r:id="rId9"/>
    <p:sldLayoutId id="2147484007" r:id="rId10"/>
    <p:sldLayoutId id="2147484008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hyperlink" Target="https://junior.nutc.edu.tw/U5_1/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hyperlink" Target="https://www.jctv.ntut.edu.tw/enter5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jpeg"/><Relationship Id="rId4" Type="http://schemas.openxmlformats.org/officeDocument/2006/relationships/image" Target="../media/image51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3" Type="http://schemas.openxmlformats.org/officeDocument/2006/relationships/image" Target="../media/image24.jpeg"/><Relationship Id="rId7" Type="http://schemas.openxmlformats.org/officeDocument/2006/relationships/image" Target="../media/image5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png"/><Relationship Id="rId4" Type="http://schemas.openxmlformats.org/officeDocument/2006/relationships/image" Target="../media/image24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24.jpeg"/><Relationship Id="rId4" Type="http://schemas.openxmlformats.org/officeDocument/2006/relationships/image" Target="../media/image67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 descr="F:\檢測\聯合會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215900"/>
            <a:ext cx="544195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矩形 10"/>
          <p:cNvSpPr>
            <a:spLocks noChangeArrowheads="1"/>
          </p:cNvSpPr>
          <p:nvPr/>
        </p:nvSpPr>
        <p:spPr bwMode="auto">
          <a:xfrm>
            <a:off x="1062038" y="1622425"/>
            <a:ext cx="10518775" cy="167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4800" b="1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伍、</a:t>
            </a:r>
            <a:r>
              <a:rPr lang="en-US" altLang="zh-TW" sz="4800" b="1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110</a:t>
            </a:r>
            <a:r>
              <a:rPr lang="zh-TW" altLang="en-US" sz="4800" b="1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學年度北區五專聯合免試入學</a:t>
            </a:r>
            <a:endParaRPr lang="en-US" altLang="zh-TW" sz="4800" b="1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5500" b="1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報名作業流程說明</a:t>
            </a:r>
          </a:p>
        </p:txBody>
      </p:sp>
      <p:sp>
        <p:nvSpPr>
          <p:cNvPr id="5124" name="文字方塊 13"/>
          <p:cNvSpPr txBox="1">
            <a:spLocks noChangeArrowheads="1"/>
          </p:cNvSpPr>
          <p:nvPr/>
        </p:nvSpPr>
        <p:spPr bwMode="auto">
          <a:xfrm>
            <a:off x="6575425" y="3295650"/>
            <a:ext cx="42894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32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主講人　聯合會試務處</a:t>
            </a:r>
          </a:p>
        </p:txBody>
      </p:sp>
      <p:grpSp>
        <p:nvGrpSpPr>
          <p:cNvPr id="5125" name="群組 2"/>
          <p:cNvGrpSpPr>
            <a:grpSpLocks/>
          </p:cNvGrpSpPr>
          <p:nvPr/>
        </p:nvGrpSpPr>
        <p:grpSpPr bwMode="auto">
          <a:xfrm>
            <a:off x="-9525" y="2590800"/>
            <a:ext cx="12204700" cy="4365625"/>
            <a:chOff x="-12700" y="2569945"/>
            <a:chExt cx="12204700" cy="4366311"/>
          </a:xfrm>
        </p:grpSpPr>
        <p:grpSp>
          <p:nvGrpSpPr>
            <p:cNvPr id="5127" name="群組 5"/>
            <p:cNvGrpSpPr>
              <a:grpSpLocks/>
            </p:cNvGrpSpPr>
            <p:nvPr/>
          </p:nvGrpSpPr>
          <p:grpSpPr bwMode="auto">
            <a:xfrm>
              <a:off x="-12700" y="2569945"/>
              <a:ext cx="6740759" cy="4366311"/>
              <a:chOff x="129389" y="1189848"/>
              <a:chExt cx="9778054" cy="5628804"/>
            </a:xfrm>
          </p:grpSpPr>
          <p:pic>
            <p:nvPicPr>
              <p:cNvPr id="5132" name="圖片 1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1" t="3008" r="2423" b="-89"/>
              <a:stretch>
                <a:fillRect/>
              </a:stretch>
            </p:blipFill>
            <p:spPr bwMode="auto">
              <a:xfrm>
                <a:off x="129389" y="3020089"/>
                <a:ext cx="9778054" cy="37985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33" name="圖片 3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8234" b="23056"/>
              <a:stretch>
                <a:fillRect/>
              </a:stretch>
            </p:blipFill>
            <p:spPr bwMode="auto">
              <a:xfrm>
                <a:off x="1847690" y="1189848"/>
                <a:ext cx="2500018" cy="22644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5128" name="圖片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79" r="41139"/>
            <a:stretch>
              <a:fillRect/>
            </a:stretch>
          </p:blipFill>
          <p:spPr bwMode="auto">
            <a:xfrm>
              <a:off x="6728059" y="2569945"/>
              <a:ext cx="5463941" cy="43663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9" name="圖片 1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48308" y="3958681"/>
              <a:ext cx="2419181" cy="2197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0" name="Picture 2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50996" y="4247327"/>
              <a:ext cx="1352731" cy="2081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31" name="文字方塊 1"/>
            <p:cNvSpPr txBox="1">
              <a:spLocks noChangeArrowheads="1"/>
            </p:cNvSpPr>
            <p:nvPr/>
          </p:nvSpPr>
          <p:spPr bwMode="auto">
            <a:xfrm>
              <a:off x="3683000" y="5588000"/>
              <a:ext cx="4854214" cy="584867"/>
            </a:xfrm>
            <a:prstGeom prst="rect">
              <a:avLst/>
            </a:prstGeom>
            <a:solidFill>
              <a:schemeClr val="bg1">
                <a:alpha val="749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TW" sz="3200" b="1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110</a:t>
              </a:r>
              <a:r>
                <a:rPr lang="zh-TW" altLang="en-US" sz="3200" b="1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年</a:t>
              </a:r>
              <a:r>
                <a:rPr lang="en-US" altLang="zh-TW" sz="3200" b="1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4</a:t>
              </a:r>
              <a:r>
                <a:rPr lang="zh-TW" altLang="en-US" sz="3200" b="1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月</a:t>
              </a:r>
              <a:r>
                <a:rPr lang="en-US" altLang="zh-TW" sz="3200" b="1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20</a:t>
              </a:r>
              <a:r>
                <a:rPr lang="zh-TW" altLang="en-US" sz="3200" b="1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日～</a:t>
              </a:r>
              <a:r>
                <a:rPr lang="en-US" altLang="zh-TW" sz="3200" b="1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4</a:t>
              </a:r>
              <a:r>
                <a:rPr lang="zh-TW" altLang="en-US" sz="3200" b="1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月</a:t>
              </a:r>
              <a:r>
                <a:rPr lang="en-US" altLang="zh-TW" sz="3200" b="1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29</a:t>
              </a:r>
              <a:r>
                <a:rPr lang="zh-TW" altLang="en-US" sz="3200" b="1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日</a:t>
              </a:r>
            </a:p>
          </p:txBody>
        </p:sp>
      </p:grpSp>
      <p:pic>
        <p:nvPicPr>
          <p:cNvPr id="5126" name="圖片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2788" y="5384800"/>
            <a:ext cx="1031875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1544638" y="4756150"/>
            <a:ext cx="3095625" cy="1400175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600" b="1" dirty="0">
                <a:solidFill>
                  <a:srgbClr val="0033CC"/>
                </a:solidFill>
                <a:latin typeface="微軟正黑體" pitchFamily="34" charset="-120"/>
                <a:ea typeface="微軟正黑體" pitchFamily="34" charset="-120"/>
              </a:rPr>
              <a:t>撕榜後完成</a:t>
            </a:r>
            <a:r>
              <a:rPr lang="en-US" altLang="zh-TW" sz="2600" b="1" dirty="0">
                <a:solidFill>
                  <a:srgbClr val="0033CC"/>
                </a:solidFill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2600" b="1" dirty="0">
                <a:solidFill>
                  <a:srgbClr val="0033CC"/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26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一般生名額</a:t>
            </a:r>
            <a:r>
              <a:rPr lang="en-US" altLang="zh-TW" sz="26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26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2600" b="1" dirty="0">
                <a:solidFill>
                  <a:srgbClr val="0033CC"/>
                </a:solidFill>
                <a:latin typeface="微軟正黑體" pitchFamily="34" charset="-120"/>
                <a:ea typeface="微軟正黑體" pitchFamily="34" charset="-120"/>
              </a:rPr>
              <a:t>錄取與報到</a:t>
            </a:r>
          </a:p>
        </p:txBody>
      </p:sp>
      <p:sp>
        <p:nvSpPr>
          <p:cNvPr id="24" name="矩形 23"/>
          <p:cNvSpPr/>
          <p:nvPr/>
        </p:nvSpPr>
        <p:spPr>
          <a:xfrm>
            <a:off x="7605713" y="4673600"/>
            <a:ext cx="3021012" cy="1422400"/>
          </a:xfrm>
          <a:prstGeom prst="rect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600" b="1" dirty="0">
                <a:solidFill>
                  <a:srgbClr val="0033CC"/>
                </a:solidFill>
                <a:latin typeface="微軟正黑體" pitchFamily="34" charset="-120"/>
                <a:ea typeface="微軟正黑體" pitchFamily="34" charset="-120"/>
              </a:rPr>
              <a:t>撕榜後完成</a:t>
            </a:r>
            <a:r>
              <a:rPr lang="en-US" altLang="zh-TW" sz="2600" b="1" dirty="0">
                <a:solidFill>
                  <a:srgbClr val="0033CC"/>
                </a:solidFill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2600" b="1" dirty="0">
                <a:solidFill>
                  <a:srgbClr val="0033CC"/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26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特種身分生名額</a:t>
            </a:r>
            <a:r>
              <a:rPr lang="en-US" altLang="zh-TW" sz="26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26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2600" b="1" dirty="0">
                <a:solidFill>
                  <a:srgbClr val="0033CC"/>
                </a:solidFill>
                <a:latin typeface="微軟正黑體" pitchFamily="34" charset="-120"/>
                <a:ea typeface="微軟正黑體" pitchFamily="34" charset="-120"/>
              </a:rPr>
              <a:t>錄取與報到</a:t>
            </a:r>
          </a:p>
        </p:txBody>
      </p:sp>
      <p:sp>
        <p:nvSpPr>
          <p:cNvPr id="37" name="向下箭號 36"/>
          <p:cNvSpPr/>
          <p:nvPr/>
        </p:nvSpPr>
        <p:spPr>
          <a:xfrm flipH="1">
            <a:off x="8886825" y="4025900"/>
            <a:ext cx="458788" cy="792163"/>
          </a:xfrm>
          <a:prstGeom prst="downArrow">
            <a:avLst/>
          </a:prstGeom>
          <a:solidFill>
            <a:srgbClr val="99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/>
          </a:p>
        </p:txBody>
      </p:sp>
      <p:sp>
        <p:nvSpPr>
          <p:cNvPr id="23" name="矩形 22"/>
          <p:cNvSpPr/>
          <p:nvPr/>
        </p:nvSpPr>
        <p:spPr>
          <a:xfrm>
            <a:off x="7567613" y="2728913"/>
            <a:ext cx="3097212" cy="1377950"/>
          </a:xfrm>
          <a:prstGeom prst="rect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600" b="1" dirty="0">
                <a:solidFill>
                  <a:srgbClr val="0033CC"/>
                </a:solidFill>
                <a:latin typeface="微軟正黑體" pitchFamily="34" charset="-120"/>
                <a:ea typeface="微軟正黑體" pitchFamily="34" charset="-120"/>
              </a:rPr>
              <a:t>依</a:t>
            </a:r>
            <a:r>
              <a:rPr lang="zh-TW" altLang="en-US" sz="26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特種身分生</a:t>
            </a:r>
            <a:endParaRPr lang="en-US" altLang="zh-TW" sz="2600" b="1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600" b="1" dirty="0">
                <a:solidFill>
                  <a:srgbClr val="0033CC"/>
                </a:solidFill>
                <a:latin typeface="微軟正黑體" pitchFamily="34" charset="-120"/>
                <a:ea typeface="微軟正黑體" pitchFamily="34" charset="-120"/>
              </a:rPr>
              <a:t>分發順位進場撕榜</a:t>
            </a:r>
          </a:p>
        </p:txBody>
      </p:sp>
      <p:pic>
        <p:nvPicPr>
          <p:cNvPr id="20486" name="Picture 4" descr="http://cc.wfes.tp.edu.tw/g41-word/%E6%95%99%E5%B8%AB%E5%B0%88%E7%94%A8%E6%AA%94/%E5%AD%B8%E7%94%9F%E7%AF%84%E4%BE%8B%E7%B7%B4%E7%BF%92%E6%AA%94/%E5%9C%96%E7%89%87/06-%E5%8D%A1%E9%80%9A%E5%85%AC%E4%BB%9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64"/>
          <a:stretch>
            <a:fillRect/>
          </a:stretch>
        </p:blipFill>
        <p:spPr bwMode="auto">
          <a:xfrm>
            <a:off x="6129338" y="3473450"/>
            <a:ext cx="1116012" cy="172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向下箭號 37"/>
          <p:cNvSpPr/>
          <p:nvPr/>
        </p:nvSpPr>
        <p:spPr>
          <a:xfrm flipH="1">
            <a:off x="2876550" y="4106863"/>
            <a:ext cx="431800" cy="792162"/>
          </a:xfrm>
          <a:prstGeom prst="downArrow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/>
          </a:p>
        </p:txBody>
      </p:sp>
      <p:pic>
        <p:nvPicPr>
          <p:cNvPr id="20488" name="Picture 2" descr="http://cc.wfes.tp.edu.tw/g41-word/%E6%95%99%E5%B8%AB%E5%B0%88%E7%94%A8%E6%AA%94/%E5%AD%B8%E7%94%9F%E7%AF%84%E4%BE%8B%E7%B7%B4%E7%BF%92%E6%AA%94/%E5%9C%96%E7%89%87/06-%E5%8D%A1%E9%80%9A%E5%85%AC%E4%BB%9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151"/>
          <a:stretch>
            <a:fillRect/>
          </a:stretch>
        </p:blipFill>
        <p:spPr bwMode="auto">
          <a:xfrm>
            <a:off x="4924425" y="3473450"/>
            <a:ext cx="1128713" cy="172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矩形 14"/>
          <p:cNvSpPr/>
          <p:nvPr/>
        </p:nvSpPr>
        <p:spPr>
          <a:xfrm>
            <a:off x="1555750" y="2809875"/>
            <a:ext cx="3084513" cy="1320800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600" b="1" dirty="0">
                <a:solidFill>
                  <a:srgbClr val="0033CC"/>
                </a:solidFill>
                <a:latin typeface="微軟正黑體" pitchFamily="34" charset="-120"/>
                <a:ea typeface="微軟正黑體" pitchFamily="34" charset="-120"/>
              </a:rPr>
              <a:t>依</a:t>
            </a:r>
            <a:r>
              <a:rPr lang="zh-TW" altLang="en-US" sz="26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一般生</a:t>
            </a:r>
            <a:endParaRPr lang="en-US" altLang="zh-TW" sz="2600" b="1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600" b="1" dirty="0">
                <a:solidFill>
                  <a:srgbClr val="0033CC"/>
                </a:solidFill>
                <a:latin typeface="微軟正黑體" pitchFamily="34" charset="-120"/>
                <a:ea typeface="微軟正黑體" pitchFamily="34" charset="-120"/>
              </a:rPr>
              <a:t>分發順位進場撕榜</a:t>
            </a:r>
          </a:p>
        </p:txBody>
      </p:sp>
      <p:sp>
        <p:nvSpPr>
          <p:cNvPr id="27" name="向下箭號 26"/>
          <p:cNvSpPr/>
          <p:nvPr/>
        </p:nvSpPr>
        <p:spPr>
          <a:xfrm>
            <a:off x="2876550" y="2233613"/>
            <a:ext cx="431800" cy="720725"/>
          </a:xfrm>
          <a:prstGeom prst="downArrow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/>
          </a:p>
        </p:txBody>
      </p:sp>
      <p:sp>
        <p:nvSpPr>
          <p:cNvPr id="35" name="向下箭號 34"/>
          <p:cNvSpPr/>
          <p:nvPr/>
        </p:nvSpPr>
        <p:spPr>
          <a:xfrm>
            <a:off x="8886825" y="2152650"/>
            <a:ext cx="457200" cy="720725"/>
          </a:xfrm>
          <a:prstGeom prst="downArrow">
            <a:avLst/>
          </a:prstGeom>
          <a:solidFill>
            <a:srgbClr val="99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/>
          </a:p>
        </p:txBody>
      </p:sp>
      <p:grpSp>
        <p:nvGrpSpPr>
          <p:cNvPr id="59402" name="群組 19"/>
          <p:cNvGrpSpPr>
            <a:grpSpLocks/>
          </p:cNvGrpSpPr>
          <p:nvPr/>
        </p:nvGrpSpPr>
        <p:grpSpPr bwMode="auto">
          <a:xfrm>
            <a:off x="6721051" y="1196753"/>
            <a:ext cx="4943886" cy="1008111"/>
            <a:chOff x="1664287" y="3194048"/>
            <a:chExt cx="3903593" cy="100786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1" name="圓角矩形 20"/>
            <p:cNvSpPr/>
            <p:nvPr/>
          </p:nvSpPr>
          <p:spPr>
            <a:xfrm>
              <a:off x="1664287" y="3194048"/>
              <a:ext cx="1990876" cy="1007868"/>
            </a:xfrm>
            <a:prstGeom prst="roundRect">
              <a:avLst/>
            </a:prstGeom>
            <a:solidFill>
              <a:srgbClr val="7030A0"/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sz="3200" b="1" dirty="0">
                  <a:latin typeface="微軟正黑體" pitchFamily="34" charset="-120"/>
                  <a:ea typeface="微軟正黑體" pitchFamily="34" charset="-120"/>
                </a:rPr>
                <a:t>第二階段</a:t>
              </a:r>
            </a:p>
          </p:txBody>
        </p:sp>
        <p:sp>
          <p:nvSpPr>
            <p:cNvPr id="22" name="矩形 21"/>
            <p:cNvSpPr/>
            <p:nvPr/>
          </p:nvSpPr>
          <p:spPr>
            <a:xfrm>
              <a:off x="3575603" y="3199603"/>
              <a:ext cx="1992277" cy="1002313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sz="2800" b="1" dirty="0">
                  <a:solidFill>
                    <a:srgbClr val="2D2339"/>
                  </a:solidFill>
                  <a:latin typeface="微軟正黑體" pitchFamily="34" charset="-120"/>
                  <a:ea typeface="微軟正黑體" pitchFamily="34" charset="-120"/>
                </a:rPr>
                <a:t>特種身分生</a:t>
              </a:r>
            </a:p>
          </p:txBody>
        </p:sp>
      </p:grpSp>
      <p:grpSp>
        <p:nvGrpSpPr>
          <p:cNvPr id="59400" name="群組 11"/>
          <p:cNvGrpSpPr>
            <a:grpSpLocks/>
          </p:cNvGrpSpPr>
          <p:nvPr/>
        </p:nvGrpSpPr>
        <p:grpSpPr bwMode="auto">
          <a:xfrm>
            <a:off x="469530" y="1230689"/>
            <a:ext cx="5404917" cy="1002554"/>
            <a:chOff x="126783" y="1221575"/>
            <a:chExt cx="3639451" cy="100270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7" name="圓角矩形 4"/>
            <p:cNvSpPr/>
            <p:nvPr/>
          </p:nvSpPr>
          <p:spPr>
            <a:xfrm>
              <a:off x="126783" y="1221576"/>
              <a:ext cx="1882702" cy="1002702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sz="3200" b="1" dirty="0">
                  <a:latin typeface="微軟正黑體" pitchFamily="34" charset="-120"/>
                  <a:ea typeface="微軟正黑體" pitchFamily="34" charset="-120"/>
                </a:rPr>
                <a:t>第一階段 </a:t>
              </a:r>
            </a:p>
          </p:txBody>
        </p:sp>
        <p:sp>
          <p:nvSpPr>
            <p:cNvPr id="18" name="矩形 17"/>
            <p:cNvSpPr/>
            <p:nvPr/>
          </p:nvSpPr>
          <p:spPr>
            <a:xfrm>
              <a:off x="1930027" y="1221575"/>
              <a:ext cx="1836207" cy="1002703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sz="3200" b="1" dirty="0">
                  <a:solidFill>
                    <a:srgbClr val="C00000"/>
                  </a:solidFill>
                  <a:latin typeface="微軟正黑體" pitchFamily="34" charset="-120"/>
                  <a:ea typeface="微軟正黑體" pitchFamily="34" charset="-120"/>
                </a:rPr>
                <a:t>一般生</a:t>
              </a:r>
              <a:endParaRPr lang="en-US" altLang="zh-TW" sz="32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b="1" dirty="0">
                  <a:solidFill>
                    <a:srgbClr val="C00000"/>
                  </a:solidFill>
                  <a:latin typeface="微軟正黑體" pitchFamily="34" charset="-120"/>
                  <a:ea typeface="微軟正黑體" pitchFamily="34" charset="-120"/>
                </a:rPr>
                <a:t>（含大陸長期探親子女）</a:t>
              </a:r>
            </a:p>
          </p:txBody>
        </p:sp>
      </p:grpSp>
      <p:sp>
        <p:nvSpPr>
          <p:cNvPr id="20494" name="Rectangle 2"/>
          <p:cNvSpPr txBox="1">
            <a:spLocks noChangeArrowheads="1"/>
          </p:cNvSpPr>
          <p:nvPr/>
        </p:nvSpPr>
        <p:spPr bwMode="auto">
          <a:xfrm>
            <a:off x="327025" y="185738"/>
            <a:ext cx="91376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TW" altLang="en-US" sz="4400" b="1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4400" b="1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4400" b="1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壹</a:t>
            </a:r>
            <a:r>
              <a:rPr lang="en-US" altLang="zh-TW" sz="4400" b="1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 </a:t>
            </a:r>
            <a:r>
              <a:rPr lang="zh-TW" altLang="en-US" sz="4400" b="1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、五專聯合免試入學 </a:t>
            </a:r>
            <a:r>
              <a:rPr lang="en-US" altLang="zh-TW" sz="4400" b="1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(7/7)</a:t>
            </a:r>
            <a:endParaRPr lang="en-US" altLang="ja-JP" sz="400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495" name="投影片編號版面配置區 1"/>
          <p:cNvSpPr>
            <a:spLocks noGrp="1"/>
          </p:cNvSpPr>
          <p:nvPr>
            <p:ph type="sldNum" sz="quarter" idx="12"/>
          </p:nvPr>
        </p:nvSpPr>
        <p:spPr bwMode="auto">
          <a:xfrm>
            <a:off x="11369675" y="6365875"/>
            <a:ext cx="708025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8D35452E-92BF-4CC0-A04C-4F56689A110D}" type="slidenum">
              <a:rPr lang="zh-TW" altLang="en-US" sz="2600" b="1" u="sng" smtClean="0"/>
              <a:pPr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10</a:t>
            </a:fld>
            <a:endParaRPr lang="zh-TW" altLang="en-US" sz="2600" b="1" u="sng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160338" y="1066800"/>
          <a:ext cx="11798300" cy="5094288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7622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040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48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48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489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489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0400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45320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1879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1879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1879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1879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685555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校代碼</a:t>
                      </a:r>
                      <a:endParaRPr lang="zh-TW" altLang="en-US" sz="18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招生學校</a:t>
                      </a:r>
                      <a:endParaRPr lang="zh-TW" altLang="en-US" sz="18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科組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一般生</a:t>
                      </a:r>
                    </a:p>
                  </a:txBody>
                  <a:tcPr marL="6350" marR="6350" marT="635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大陸長探生</a:t>
                      </a:r>
                    </a:p>
                  </a:txBody>
                  <a:tcPr marL="6350" marR="6350" marT="635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特種生</a:t>
                      </a:r>
                      <a:endParaRPr lang="zh-TW" alt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校代碼</a:t>
                      </a:r>
                      <a:endParaRPr lang="zh-TW" altLang="en-US" sz="18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招生學校</a:t>
                      </a:r>
                      <a:endParaRPr lang="zh-TW" altLang="en-US" sz="18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科組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一般生</a:t>
                      </a:r>
                    </a:p>
                  </a:txBody>
                  <a:tcPr marL="6350" marR="6350" marT="635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大陸長探生</a:t>
                      </a:r>
                    </a:p>
                  </a:txBody>
                  <a:tcPr marL="6350" marR="6350" marT="635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特種生</a:t>
                      </a:r>
                      <a:endParaRPr lang="zh-TW" alt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230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104</a:t>
                      </a:r>
                      <a:endParaRPr lang="en-US" altLang="zh-TW" sz="18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u="none" strike="noStrike" kern="1200" dirty="0" smtClean="0">
                          <a:solidFill>
                            <a:schemeClr val="bg1"/>
                          </a:solidFill>
                          <a:effectLst>
                            <a:glow rad="139700">
                              <a:schemeClr val="tx1"/>
                            </a:glow>
                            <a:outerShdw blurRad="50800" dist="50800" dir="5400000" sx="102000" sy="102000" algn="ctr" rotWithShape="0">
                              <a:schemeClr val="bg1"/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國立臺北科技大學</a:t>
                      </a: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1C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2000" b="1" i="0" u="none" strike="noStrike" kern="1200" dirty="0" smtClean="0">
                          <a:solidFill>
                            <a:srgbClr val="0033CC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1</a:t>
                      </a:r>
                      <a:endParaRPr lang="zh-TW" altLang="en-US" sz="2000" b="1" i="0" u="none" strike="noStrike" kern="1200" dirty="0">
                        <a:solidFill>
                          <a:srgbClr val="0033CC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DD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2000" b="1" i="0" u="none" strike="noStrike" kern="1200" dirty="0" smtClean="0">
                          <a:solidFill>
                            <a:srgbClr val="0033CC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6</a:t>
                      </a:r>
                      <a:endParaRPr lang="en-US" altLang="zh-TW" sz="2000" b="1" i="0" u="none" strike="noStrike" kern="1200" dirty="0">
                        <a:solidFill>
                          <a:srgbClr val="0033CC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6350" marR="6350" marT="6350" marB="0" anchor="ctr"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2000" b="1" i="0" u="none" strike="noStrike" kern="1200" dirty="0" smtClean="0">
                          <a:solidFill>
                            <a:srgbClr val="0033CC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0</a:t>
                      </a:r>
                      <a:endParaRPr lang="en-US" altLang="zh-TW" sz="2000" b="1" i="0" u="none" strike="noStrike" kern="1200" dirty="0">
                        <a:solidFill>
                          <a:srgbClr val="0033CC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6350" marR="6350" marT="6350" marB="0" anchor="ctr"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2000" b="1" i="0" u="none" strike="noStrike" kern="1200" dirty="0" smtClean="0">
                          <a:solidFill>
                            <a:srgbClr val="0033CC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0</a:t>
                      </a:r>
                      <a:endParaRPr lang="en-US" altLang="zh-TW" sz="2000" b="1" i="0" u="none" strike="noStrike" kern="1200" dirty="0">
                        <a:solidFill>
                          <a:srgbClr val="0033CC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6350" marR="6350" marT="6350" marB="0" anchor="ctr"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249</a:t>
                      </a:r>
                      <a:endParaRPr lang="en-US" altLang="zh-TW" sz="1800" b="1" u="none" strike="noStrike" kern="12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defTabSz="914400" rtl="0" eaLnBrk="1" fontAlgn="ctr" latinLnBrk="0" hangingPunct="1"/>
                      <a:r>
                        <a:rPr lang="zh-TW" altLang="en-US" sz="1800" b="1" u="none" strike="noStrike" kern="1200" dirty="0">
                          <a:solidFill>
                            <a:schemeClr val="bg1"/>
                          </a:solidFill>
                          <a:effectLst>
                            <a:glow rad="139700">
                              <a:schemeClr val="tx1"/>
                            </a:glow>
                            <a:outerShdw blurRad="50800" dist="50800" dir="5400000" sx="102000" sy="102000" algn="ctr" rotWithShape="0">
                              <a:schemeClr val="bg1"/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台北</a:t>
                      </a:r>
                      <a:r>
                        <a:rPr lang="zh-TW" altLang="en-US" sz="1800" b="1" u="none" strike="noStrike" kern="1200" dirty="0" smtClean="0">
                          <a:solidFill>
                            <a:schemeClr val="bg1"/>
                          </a:solidFill>
                          <a:effectLst>
                            <a:glow rad="139700">
                              <a:schemeClr val="tx1"/>
                            </a:glow>
                            <a:outerShdw blurRad="50800" dist="50800" dir="5400000" sx="102000" sy="102000" algn="ctr" rotWithShape="0">
                              <a:schemeClr val="bg1"/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海洋科技大學</a:t>
                      </a:r>
                      <a:endParaRPr lang="en-US" altLang="zh-TW" sz="1800" b="1" u="none" strike="noStrike" kern="1200" dirty="0" smtClean="0">
                        <a:solidFill>
                          <a:schemeClr val="bg1"/>
                        </a:solidFill>
                        <a:effectLst>
                          <a:glow rad="139700">
                            <a:schemeClr val="tx1"/>
                          </a:glow>
                          <a:outerShdw blurRad="50800" dist="50800" dir="5400000" sx="102000" sy="102000" algn="ctr" rotWithShape="0">
                            <a:schemeClr val="bg1"/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1C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2000" b="1" i="0" u="none" strike="noStrike" kern="1200" dirty="0" smtClean="0">
                          <a:solidFill>
                            <a:srgbClr val="0033CC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5</a:t>
                      </a:r>
                      <a:endParaRPr lang="zh-TW" altLang="en-US" sz="2000" b="1" i="0" u="none" strike="noStrike" kern="1200" dirty="0">
                        <a:solidFill>
                          <a:srgbClr val="0033CC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DD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2000" b="1" i="0" u="none" strike="noStrike" kern="1200" dirty="0" smtClean="0">
                          <a:solidFill>
                            <a:srgbClr val="0033CC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17</a:t>
                      </a:r>
                      <a:endParaRPr lang="en-US" altLang="zh-TW" sz="2000" b="1" i="0" u="none" strike="noStrike" kern="1200" dirty="0">
                        <a:solidFill>
                          <a:srgbClr val="0033CC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6350" marR="6350" marT="6350" marB="0" anchor="ctr"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2000" b="1" i="0" u="none" strike="noStrike" kern="1200" dirty="0" smtClean="0">
                          <a:solidFill>
                            <a:srgbClr val="0033CC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0</a:t>
                      </a:r>
                      <a:endParaRPr lang="en-US" altLang="zh-TW" sz="2000" b="1" i="0" u="none" strike="noStrike" kern="1200" dirty="0">
                        <a:solidFill>
                          <a:srgbClr val="0033CC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6350" marR="6350" marT="6350" marB="0" anchor="ctr"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2000" b="1" i="0" u="none" strike="noStrike" kern="1200" dirty="0" smtClean="0">
                          <a:solidFill>
                            <a:srgbClr val="0033CC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0</a:t>
                      </a:r>
                      <a:endParaRPr lang="en-US" altLang="zh-TW" sz="2000" b="1" i="0" u="none" strike="noStrike" kern="1200" dirty="0">
                        <a:solidFill>
                          <a:srgbClr val="0033CC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6350" marR="6350" marT="6350" marB="0" anchor="ctr">
                    <a:solidFill>
                      <a:srgbClr val="FFFF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230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114</a:t>
                      </a:r>
                      <a:endParaRPr lang="en-US" altLang="zh-TW" sz="18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u="none" strike="noStrike" spc="80" baseline="0" dirty="0" smtClean="0">
                          <a:solidFill>
                            <a:schemeClr val="bg1"/>
                          </a:solidFill>
                          <a:effectLst>
                            <a:glow rad="139700">
                              <a:schemeClr val="tx1"/>
                            </a:glow>
                            <a:outerShdw blurRad="50800" dist="50800" dir="5400000" sx="102000" sy="102000" algn="ctr" rotWithShape="0">
                              <a:schemeClr val="bg1"/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國立臺北商業大學</a:t>
                      </a:r>
                      <a:endParaRPr lang="zh-TW" altLang="en-US" sz="1800" b="1" i="0" u="none" strike="noStrike" spc="80" baseline="0" dirty="0" smtClean="0">
                        <a:solidFill>
                          <a:schemeClr val="bg1"/>
                        </a:solidFill>
                        <a:effectLst>
                          <a:glow rad="139700">
                            <a:schemeClr val="tx1"/>
                          </a:glow>
                          <a:outerShdw blurRad="50800" dist="50800" dir="5400000" sx="102000" sy="102000" algn="ctr" rotWithShape="0">
                            <a:schemeClr val="bg1"/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1C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2000" b="1" i="0" u="none" strike="noStrike" kern="1200" dirty="0" smtClean="0">
                          <a:solidFill>
                            <a:srgbClr val="0033CC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7</a:t>
                      </a:r>
                      <a:endParaRPr lang="zh-TW" altLang="en-US" sz="2000" b="1" i="0" u="none" strike="noStrike" kern="1200" dirty="0">
                        <a:solidFill>
                          <a:srgbClr val="0033CC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DD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2000" b="1" i="0" u="none" strike="noStrike" kern="1200" dirty="0" smtClean="0">
                          <a:solidFill>
                            <a:srgbClr val="0033CC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63</a:t>
                      </a:r>
                      <a:endParaRPr lang="en-US" altLang="zh-TW" sz="2000" b="1" i="0" u="none" strike="noStrike" kern="1200" dirty="0">
                        <a:solidFill>
                          <a:srgbClr val="0033CC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6350" marR="6350" marT="6350" marB="0" anchor="ctr"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2000" b="1" i="0" u="none" strike="noStrike" kern="1200" dirty="0" smtClean="0">
                          <a:solidFill>
                            <a:srgbClr val="0033CC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4</a:t>
                      </a:r>
                      <a:endParaRPr lang="en-US" altLang="zh-TW" sz="2000" b="1" i="0" u="none" strike="noStrike" kern="1200" dirty="0">
                        <a:solidFill>
                          <a:srgbClr val="0033CC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6350" marR="6350" marT="6350" marB="0" anchor="ctr"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b="1" i="0" u="none" strike="noStrike" kern="1200" dirty="0" smtClean="0">
                          <a:solidFill>
                            <a:srgbClr val="0033CC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49</a:t>
                      </a:r>
                    </a:p>
                  </a:txBody>
                  <a:tcPr marL="6350" marR="6350" marT="6350" marB="0" anchor="ctr"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411</a:t>
                      </a:r>
                      <a:endParaRPr lang="en-US" altLang="zh-TW" sz="1800" b="1" u="none" strike="noStrike" kern="12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u="none" strike="noStrike" kern="1200" dirty="0" smtClean="0">
                          <a:solidFill>
                            <a:schemeClr val="bg1"/>
                          </a:solidFill>
                          <a:effectLst>
                            <a:glow rad="139700">
                              <a:schemeClr val="tx1"/>
                            </a:glow>
                            <a:outerShdw blurRad="50800" dist="50800" dir="5400000" sx="102000" sy="102000" algn="ctr" rotWithShape="0">
                              <a:schemeClr val="bg1"/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南亞技術學院</a:t>
                      </a: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1C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2000" b="1" i="0" u="none" strike="noStrike" kern="1200" dirty="0" smtClean="0">
                          <a:solidFill>
                            <a:srgbClr val="0033CC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2</a:t>
                      </a:r>
                      <a:endParaRPr lang="zh-TW" altLang="en-US" sz="2000" b="1" i="0" u="none" strike="noStrike" kern="1200" dirty="0">
                        <a:solidFill>
                          <a:srgbClr val="0033CC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DD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2000" b="1" i="0" u="none" strike="noStrike" kern="1200" dirty="0" smtClean="0">
                          <a:solidFill>
                            <a:srgbClr val="0033CC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7</a:t>
                      </a:r>
                      <a:endParaRPr lang="en-US" altLang="zh-TW" sz="2000" b="1" i="0" u="none" strike="noStrike" kern="1200" dirty="0">
                        <a:solidFill>
                          <a:srgbClr val="0033CC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6350" marR="6350" marT="6350" marB="0" anchor="ctr"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2000" b="1" i="0" u="none" strike="noStrike" kern="1200" dirty="0" smtClean="0">
                          <a:solidFill>
                            <a:srgbClr val="0033CC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0</a:t>
                      </a:r>
                      <a:endParaRPr lang="en-US" altLang="zh-TW" sz="2000" b="1" i="0" u="none" strike="noStrike" kern="1200" dirty="0">
                        <a:solidFill>
                          <a:srgbClr val="0033CC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6350" marR="6350" marT="6350" marB="0" anchor="ctr"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2000" b="1" i="0" u="none" strike="noStrike" kern="1200" dirty="0" smtClean="0">
                          <a:solidFill>
                            <a:srgbClr val="0033CC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0</a:t>
                      </a:r>
                      <a:endParaRPr lang="en-US" altLang="zh-TW" sz="2000" b="1" i="0" u="none" strike="noStrike" kern="1200" dirty="0">
                        <a:solidFill>
                          <a:srgbClr val="0033CC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6350" marR="6350" marT="6350" marB="0" anchor="ctr">
                    <a:solidFill>
                      <a:srgbClr val="FFFF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1468941"/>
                  </a:ext>
                </a:extLst>
              </a:tr>
              <a:tr h="44230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206</a:t>
                      </a:r>
                      <a:endParaRPr lang="en-US" altLang="zh-TW" sz="18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u="none" strike="noStrike" kern="1200" dirty="0" smtClean="0">
                          <a:solidFill>
                            <a:schemeClr val="bg1"/>
                          </a:solidFill>
                          <a:effectLst>
                            <a:glow rad="139700">
                              <a:schemeClr val="tx1"/>
                            </a:glow>
                            <a:outerShdw blurRad="50800" dist="50800" dir="5400000" sx="102000" sy="102000" algn="ctr" rotWithShape="0">
                              <a:schemeClr val="bg1"/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龍華科技大學</a:t>
                      </a: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1C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2000" b="1" i="0" u="none" strike="noStrike" kern="1200" dirty="0" smtClean="0">
                          <a:solidFill>
                            <a:srgbClr val="0033CC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4</a:t>
                      </a:r>
                      <a:endParaRPr lang="zh-TW" altLang="en-US" sz="2000" b="1" i="0" u="none" strike="noStrike" kern="1200" dirty="0">
                        <a:solidFill>
                          <a:srgbClr val="0033CC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DD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2000" b="1" i="0" u="none" strike="noStrike" kern="1200" dirty="0" smtClean="0">
                          <a:solidFill>
                            <a:srgbClr val="0033CC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45</a:t>
                      </a:r>
                      <a:endParaRPr lang="en-US" altLang="zh-TW" sz="2000" b="1" i="0" u="none" strike="noStrike" kern="1200" dirty="0">
                        <a:solidFill>
                          <a:srgbClr val="0033CC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6350" marR="6350" marT="6350" marB="0" anchor="ctr"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2000" b="1" i="0" u="none" strike="noStrike" kern="1200" dirty="0" smtClean="0">
                          <a:solidFill>
                            <a:srgbClr val="0033CC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0</a:t>
                      </a:r>
                      <a:endParaRPr lang="en-US" altLang="zh-TW" sz="2000" b="1" i="0" u="none" strike="noStrike" kern="1200" dirty="0">
                        <a:solidFill>
                          <a:srgbClr val="0033CC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6350" marR="6350" marT="6350" marB="0" anchor="ctr"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b="1" i="0" u="none" strike="noStrike" kern="1200" dirty="0" smtClean="0">
                          <a:solidFill>
                            <a:srgbClr val="0033CC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0</a:t>
                      </a:r>
                    </a:p>
                  </a:txBody>
                  <a:tcPr marL="6350" marR="6350" marT="6350" marB="0" anchor="ctr"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415</a:t>
                      </a:r>
                      <a:endParaRPr lang="en-US" altLang="zh-TW" sz="1800" b="1" u="none" strike="noStrike" kern="12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u="none" strike="noStrike" kern="1200" dirty="0" smtClean="0">
                          <a:solidFill>
                            <a:schemeClr val="bg1"/>
                          </a:solidFill>
                          <a:effectLst>
                            <a:glow rad="139700">
                              <a:schemeClr val="tx1"/>
                            </a:glow>
                            <a:outerShdw blurRad="50800" dist="50800" dir="5400000" sx="102000" sy="102000" algn="ctr" rotWithShape="0">
                              <a:schemeClr val="bg1"/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黎明技術學院</a:t>
                      </a: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1C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2000" b="1" i="0" u="none" strike="noStrike" kern="1200" dirty="0" smtClean="0">
                          <a:solidFill>
                            <a:srgbClr val="0033CC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2</a:t>
                      </a:r>
                      <a:endParaRPr lang="zh-TW" altLang="en-US" sz="2000" b="1" i="0" u="none" strike="noStrike" kern="1200" dirty="0">
                        <a:solidFill>
                          <a:srgbClr val="0033CC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DD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2000" b="1" i="0" u="none" strike="noStrike" kern="1200" dirty="0" smtClean="0">
                          <a:solidFill>
                            <a:srgbClr val="0033CC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25</a:t>
                      </a:r>
                      <a:endParaRPr lang="en-US" altLang="zh-TW" sz="2000" b="1" i="0" u="none" strike="noStrike" kern="1200" dirty="0">
                        <a:solidFill>
                          <a:srgbClr val="0033CC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6350" marR="6350" marT="6350" marB="0" anchor="ctr"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2000" b="1" i="0" u="none" strike="noStrike" kern="1200" dirty="0" smtClean="0">
                          <a:solidFill>
                            <a:srgbClr val="0033CC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0</a:t>
                      </a:r>
                      <a:endParaRPr lang="en-US" altLang="zh-TW" sz="2000" b="1" i="0" u="none" strike="noStrike" kern="1200" dirty="0">
                        <a:solidFill>
                          <a:srgbClr val="0033CC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6350" marR="6350" marT="6350" marB="0" anchor="ctr"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2000" b="1" i="0" u="none" strike="noStrike" kern="1200" dirty="0" smtClean="0">
                          <a:solidFill>
                            <a:srgbClr val="0033CC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0</a:t>
                      </a:r>
                      <a:endParaRPr lang="en-US" altLang="zh-TW" sz="2000" b="1" i="0" u="none" strike="noStrike" kern="1200" dirty="0">
                        <a:solidFill>
                          <a:srgbClr val="0033CC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6350" marR="6350" marT="6350" marB="0" anchor="ctr">
                    <a:solidFill>
                      <a:srgbClr val="FFFF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230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238</a:t>
                      </a:r>
                      <a:endParaRPr lang="en-US" altLang="zh-TW" sz="18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u="none" strike="noStrike" kern="1200" spc="50" baseline="0" dirty="0" smtClean="0">
                          <a:solidFill>
                            <a:schemeClr val="bg1"/>
                          </a:solidFill>
                          <a:effectLst>
                            <a:glow rad="139700">
                              <a:schemeClr val="tx1"/>
                            </a:glow>
                            <a:outerShdw blurRad="50800" dist="50800" dir="5400000" sx="102000" sy="102000" algn="ctr" rotWithShape="0">
                              <a:schemeClr val="bg1"/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敏實科技大學</a:t>
                      </a: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1C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2000" b="1" i="0" u="none" strike="noStrike" kern="1200" dirty="0" smtClean="0">
                          <a:solidFill>
                            <a:srgbClr val="0033CC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1</a:t>
                      </a:r>
                      <a:endParaRPr lang="zh-TW" altLang="en-US" sz="2000" b="1" i="0" u="none" strike="noStrike" kern="1200" dirty="0">
                        <a:solidFill>
                          <a:srgbClr val="0033CC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DD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2000" b="1" i="0" u="none" strike="noStrike" kern="1200" dirty="0" smtClean="0">
                          <a:solidFill>
                            <a:srgbClr val="0033CC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5</a:t>
                      </a:r>
                      <a:endParaRPr lang="en-US" altLang="zh-TW" sz="2000" b="1" i="0" u="none" strike="noStrike" kern="1200" dirty="0">
                        <a:solidFill>
                          <a:srgbClr val="0033CC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6350" marR="6350" marT="6350" marB="0" anchor="ctr"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2000" b="1" i="0" u="none" strike="noStrike" kern="1200" dirty="0" smtClean="0">
                          <a:solidFill>
                            <a:srgbClr val="0033CC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0</a:t>
                      </a:r>
                      <a:endParaRPr lang="en-US" altLang="zh-TW" sz="2000" b="1" i="0" u="none" strike="noStrike" kern="1200" dirty="0">
                        <a:solidFill>
                          <a:srgbClr val="0033CC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6350" marR="6350" marT="6350" marB="0" anchor="ctr"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2000" b="1" i="0" u="none" strike="noStrike" kern="1200" dirty="0" smtClean="0">
                          <a:solidFill>
                            <a:srgbClr val="0033CC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0</a:t>
                      </a:r>
                      <a:endParaRPr lang="en-US" altLang="zh-TW" sz="2000" b="1" i="0" u="none" strike="noStrike" kern="1200" dirty="0">
                        <a:solidFill>
                          <a:srgbClr val="0033CC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6350" marR="6350" marT="6350" marB="0" anchor="ctr"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417</a:t>
                      </a:r>
                      <a:endParaRPr lang="en-US" altLang="zh-TW" sz="1800" b="1" u="none" strike="noStrike" kern="12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u="none" strike="noStrike" kern="1200" dirty="0" smtClean="0">
                          <a:solidFill>
                            <a:schemeClr val="bg1"/>
                          </a:solidFill>
                          <a:effectLst>
                            <a:glow rad="139700">
                              <a:schemeClr val="tx1"/>
                            </a:glow>
                            <a:outerShdw blurRad="50800" dist="50800" dir="5400000" sx="102000" sy="102000" algn="ctr" rotWithShape="0">
                              <a:schemeClr val="bg1"/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經國管理暨健康學院</a:t>
                      </a: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1C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2000" b="1" i="0" u="none" strike="noStrike" kern="1200" dirty="0" smtClean="0">
                          <a:solidFill>
                            <a:srgbClr val="0033CC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4</a:t>
                      </a:r>
                      <a:endParaRPr lang="zh-TW" altLang="en-US" sz="2000" b="1" i="0" u="none" strike="noStrike" kern="1200" dirty="0">
                        <a:solidFill>
                          <a:srgbClr val="0033CC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DD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2000" b="1" i="0" u="none" strike="noStrike" kern="1200" dirty="0" smtClean="0">
                          <a:solidFill>
                            <a:srgbClr val="0033CC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19</a:t>
                      </a:r>
                      <a:endParaRPr lang="en-US" altLang="zh-TW" sz="2000" b="1" i="0" u="none" strike="noStrike" kern="1200" dirty="0">
                        <a:solidFill>
                          <a:srgbClr val="0033CC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6350" marR="6350" marT="6350" marB="0" anchor="ctr"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2000" b="1" i="0" u="none" strike="noStrike" kern="1200" dirty="0" smtClean="0">
                          <a:solidFill>
                            <a:srgbClr val="0033CC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0</a:t>
                      </a:r>
                      <a:endParaRPr lang="en-US" altLang="zh-TW" sz="2000" b="1" i="0" u="none" strike="noStrike" kern="1200" dirty="0">
                        <a:solidFill>
                          <a:srgbClr val="0033CC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6350" marR="6350" marT="6350" marB="0" anchor="ctr"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2000" b="1" i="0" u="none" strike="noStrike" kern="1200" dirty="0" smtClean="0">
                          <a:solidFill>
                            <a:srgbClr val="0033CC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19</a:t>
                      </a:r>
                      <a:endParaRPr lang="en-US" altLang="zh-TW" sz="2000" b="1" i="0" u="none" strike="noStrike" kern="1200" dirty="0">
                        <a:solidFill>
                          <a:srgbClr val="0033CC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6350" marR="6350" marT="6350" marB="0" anchor="ctr">
                    <a:solidFill>
                      <a:srgbClr val="FFFF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230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239</a:t>
                      </a:r>
                      <a:endParaRPr lang="en-US" altLang="zh-TW" sz="18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u="none" strike="noStrike" kern="1200" dirty="0" smtClean="0">
                          <a:solidFill>
                            <a:schemeClr val="bg1"/>
                          </a:solidFill>
                          <a:effectLst>
                            <a:glow rad="139700">
                              <a:schemeClr val="tx1"/>
                            </a:glow>
                            <a:outerShdw blurRad="50800" dist="50800" dir="5400000" sx="102000" sy="102000" algn="ctr" rotWithShape="0">
                              <a:schemeClr val="bg1"/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臺北城市科技大學</a:t>
                      </a: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1C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2000" b="1" i="0" u="none" strike="noStrike" kern="1200" dirty="0" smtClean="0">
                          <a:solidFill>
                            <a:srgbClr val="0033CC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6</a:t>
                      </a:r>
                      <a:endParaRPr lang="zh-TW" altLang="en-US" sz="2000" b="1" i="0" u="none" strike="noStrike" kern="1200" dirty="0">
                        <a:solidFill>
                          <a:srgbClr val="0033CC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DD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2000" b="1" i="0" u="none" strike="noStrike" kern="1200" dirty="0" smtClean="0">
                          <a:solidFill>
                            <a:srgbClr val="0033CC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0</a:t>
                      </a:r>
                      <a:endParaRPr lang="en-US" altLang="zh-TW" sz="2000" b="1" i="0" u="none" strike="noStrike" kern="1200" dirty="0">
                        <a:solidFill>
                          <a:srgbClr val="0033CC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6350" marR="6350" marT="6350" marB="0" anchor="ctr"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2000" b="1" i="0" u="none" strike="noStrike" kern="1200" dirty="0" smtClean="0">
                          <a:solidFill>
                            <a:srgbClr val="0033CC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0</a:t>
                      </a:r>
                      <a:endParaRPr lang="en-US" altLang="zh-TW" sz="2000" b="1" i="0" u="none" strike="noStrike" kern="1200" dirty="0">
                        <a:solidFill>
                          <a:srgbClr val="0033CC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6350" marR="6350" marT="6350" marB="0" anchor="ctr"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2000" b="1" i="0" u="none" strike="noStrike" kern="1200" dirty="0" smtClean="0">
                          <a:solidFill>
                            <a:srgbClr val="0033CC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0</a:t>
                      </a:r>
                      <a:endParaRPr lang="en-US" altLang="zh-TW" sz="2000" b="1" i="0" u="none" strike="noStrike" kern="1200" dirty="0">
                        <a:solidFill>
                          <a:srgbClr val="0033CC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6350" marR="6350" marT="6350" marB="0" anchor="ctr"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602</a:t>
                      </a:r>
                      <a:endParaRPr lang="en-US" altLang="zh-TW" sz="1800" b="1" u="none" strike="noStrike" kern="12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u="none" strike="noStrike" kern="1200" dirty="0" smtClean="0">
                          <a:solidFill>
                            <a:schemeClr val="bg1"/>
                          </a:solidFill>
                          <a:effectLst>
                            <a:glow rad="139700">
                              <a:schemeClr val="tx1"/>
                            </a:glow>
                            <a:outerShdw blurRad="50800" dist="50800" dir="5400000" sx="102000" sy="102000" algn="ctr" rotWithShape="0">
                              <a:schemeClr val="bg1"/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馬偕醫護管理專科學校</a:t>
                      </a: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1C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2000" b="1" i="0" u="none" strike="noStrike" kern="1200" dirty="0" smtClean="0">
                          <a:solidFill>
                            <a:srgbClr val="0033CC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7</a:t>
                      </a:r>
                      <a:endParaRPr lang="zh-TW" altLang="en-US" sz="2000" b="1" i="0" u="none" strike="noStrike" kern="1200" dirty="0">
                        <a:solidFill>
                          <a:srgbClr val="0033CC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DD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2000" b="1" i="0" u="none" strike="noStrike" kern="1200" dirty="0" smtClean="0">
                          <a:solidFill>
                            <a:srgbClr val="0033CC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158</a:t>
                      </a:r>
                      <a:endParaRPr lang="en-US" altLang="zh-TW" sz="2000" b="1" i="0" u="none" strike="noStrike" kern="1200" dirty="0">
                        <a:solidFill>
                          <a:srgbClr val="0033CC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6350" marR="6350" marT="6350" marB="0" anchor="ctr"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2000" b="1" i="0" u="none" strike="noStrike" kern="1200" dirty="0" smtClean="0">
                          <a:solidFill>
                            <a:srgbClr val="0033CC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1</a:t>
                      </a:r>
                      <a:endParaRPr lang="en-US" altLang="zh-TW" sz="2000" b="1" i="0" u="none" strike="noStrike" kern="1200" dirty="0">
                        <a:solidFill>
                          <a:srgbClr val="0033CC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6350" marR="6350" marT="6350" marB="0" anchor="ctr"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2000" b="1" i="0" u="none" strike="noStrike" kern="1200" dirty="0" smtClean="0">
                          <a:solidFill>
                            <a:srgbClr val="0033CC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54</a:t>
                      </a:r>
                      <a:endParaRPr lang="en-US" altLang="zh-TW" sz="2000" b="1" i="0" u="none" strike="noStrike" kern="1200" dirty="0">
                        <a:solidFill>
                          <a:srgbClr val="0033CC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6350" marR="6350" marT="6350" marB="0" anchor="ctr">
                    <a:solidFill>
                      <a:srgbClr val="FFFF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230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240</a:t>
                      </a:r>
                      <a:endParaRPr lang="en-US" altLang="zh-TW" sz="18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u="none" strike="noStrike" kern="1200" spc="50" baseline="0" dirty="0" smtClean="0">
                          <a:solidFill>
                            <a:schemeClr val="bg1"/>
                          </a:solidFill>
                          <a:effectLst>
                            <a:glow rad="139700">
                              <a:schemeClr val="tx1"/>
                            </a:glow>
                            <a:outerShdw blurRad="50800" dist="50800" dir="5400000" sx="102000" sy="102000" algn="ctr" rotWithShape="0">
                              <a:schemeClr val="bg1"/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醒吾科技大學</a:t>
                      </a: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1C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2000" b="1" i="0" u="none" strike="noStrike" kern="1200" dirty="0" smtClean="0">
                          <a:solidFill>
                            <a:srgbClr val="0033CC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2</a:t>
                      </a:r>
                      <a:endParaRPr lang="zh-TW" altLang="en-US" sz="2000" b="1" i="0" u="none" strike="noStrike" kern="1200" dirty="0">
                        <a:solidFill>
                          <a:srgbClr val="0033CC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DD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2000" b="1" i="0" u="none" strike="noStrike" kern="1200" dirty="0" smtClean="0">
                          <a:solidFill>
                            <a:srgbClr val="0033CC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27</a:t>
                      </a:r>
                      <a:endParaRPr lang="en-US" altLang="zh-TW" sz="2000" b="1" i="0" u="none" strike="noStrike" kern="1200" dirty="0">
                        <a:solidFill>
                          <a:srgbClr val="0033CC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6350" marR="6350" marT="6350" marB="0" anchor="ctr"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2000" b="1" i="0" u="none" strike="noStrike" kern="1200" dirty="0" smtClean="0">
                          <a:solidFill>
                            <a:srgbClr val="0033CC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0</a:t>
                      </a:r>
                      <a:endParaRPr lang="en-US" altLang="zh-TW" sz="2000" b="1" i="0" u="none" strike="noStrike" kern="1200" dirty="0">
                        <a:solidFill>
                          <a:srgbClr val="0033CC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6350" marR="6350" marT="6350" marB="0" anchor="ctr"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2000" b="1" i="0" u="none" strike="noStrike" kern="1200" dirty="0" smtClean="0">
                          <a:solidFill>
                            <a:srgbClr val="0033CC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0</a:t>
                      </a:r>
                      <a:endParaRPr lang="en-US" altLang="zh-TW" sz="2000" b="1" i="0" u="none" strike="noStrike" kern="1200" dirty="0">
                        <a:solidFill>
                          <a:srgbClr val="0033CC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6350" marR="6350" marT="6350" marB="0" anchor="ctr"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606</a:t>
                      </a:r>
                      <a:endParaRPr lang="en-US" altLang="zh-TW" sz="1800" b="1" u="none" strike="noStrike" kern="12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u="none" strike="noStrike" kern="1200" dirty="0" smtClean="0">
                          <a:solidFill>
                            <a:schemeClr val="bg1"/>
                          </a:solidFill>
                          <a:effectLst>
                            <a:glow rad="139700">
                              <a:schemeClr val="tx1"/>
                            </a:glow>
                            <a:outerShdw blurRad="50800" dist="50800" dir="5400000" sx="102000" sy="102000" algn="ctr" rotWithShape="0">
                              <a:schemeClr val="bg1"/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耕莘健康管理專科學校</a:t>
                      </a: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1C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2000" b="1" i="0" u="none" strike="noStrike" kern="1200" dirty="0" smtClean="0">
                          <a:solidFill>
                            <a:srgbClr val="0033CC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6</a:t>
                      </a:r>
                      <a:endParaRPr lang="zh-TW" altLang="en-US" sz="2000" b="1" i="0" u="none" strike="noStrike" kern="1200" dirty="0">
                        <a:solidFill>
                          <a:srgbClr val="0033CC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DD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2000" b="1" i="0" u="none" strike="noStrike" kern="1200" dirty="0" smtClean="0">
                          <a:solidFill>
                            <a:srgbClr val="0033CC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145</a:t>
                      </a:r>
                      <a:endParaRPr lang="en-US" altLang="zh-TW" sz="2000" b="1" i="0" u="none" strike="noStrike" kern="1200" dirty="0">
                        <a:solidFill>
                          <a:srgbClr val="0033CC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6350" marR="6350" marT="6350" marB="0" anchor="ctr"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2000" b="1" i="0" u="none" strike="noStrike" kern="1200" dirty="0" smtClean="0">
                          <a:solidFill>
                            <a:srgbClr val="0033CC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9</a:t>
                      </a:r>
                      <a:endParaRPr lang="en-US" altLang="zh-TW" sz="2000" b="1" i="0" u="none" strike="noStrike" kern="1200" dirty="0">
                        <a:solidFill>
                          <a:srgbClr val="0033CC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6350" marR="6350" marT="6350" marB="0" anchor="ctr"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2000" b="1" i="0" u="none" strike="noStrike" kern="1200" dirty="0" smtClean="0">
                          <a:solidFill>
                            <a:srgbClr val="0033CC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124</a:t>
                      </a:r>
                      <a:endParaRPr lang="en-US" altLang="zh-TW" sz="2000" b="1" i="0" u="none" strike="noStrike" kern="1200" dirty="0">
                        <a:solidFill>
                          <a:srgbClr val="0033CC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6350" marR="6350" marT="6350" marB="0" anchor="ctr">
                    <a:solidFill>
                      <a:srgbClr val="FFFF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230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243</a:t>
                      </a:r>
                      <a:endParaRPr lang="en-US" altLang="zh-TW" sz="18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u="none" strike="noStrike" kern="1200" dirty="0" smtClean="0">
                          <a:solidFill>
                            <a:schemeClr val="bg1"/>
                          </a:solidFill>
                          <a:effectLst>
                            <a:glow rad="139700">
                              <a:schemeClr val="tx1"/>
                            </a:glow>
                            <a:outerShdw blurRad="50800" dist="50800" dir="5400000" sx="102000" sy="102000" algn="ctr" rotWithShape="0">
                              <a:schemeClr val="bg1"/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華夏科技大學</a:t>
                      </a: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1C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2000" b="1" i="0" u="none" strike="noStrike" kern="1200" dirty="0" smtClean="0">
                          <a:solidFill>
                            <a:srgbClr val="0033CC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4</a:t>
                      </a:r>
                      <a:endParaRPr lang="zh-TW" altLang="en-US" sz="2000" b="1" i="0" u="none" strike="noStrike" kern="1200" dirty="0">
                        <a:solidFill>
                          <a:srgbClr val="0033CC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DD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2000" b="1" i="0" u="none" strike="noStrike" kern="1200" dirty="0" smtClean="0">
                          <a:solidFill>
                            <a:srgbClr val="0033CC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74</a:t>
                      </a:r>
                      <a:endParaRPr lang="en-US" altLang="zh-TW" sz="2000" b="1" i="0" u="none" strike="noStrike" kern="1200" dirty="0">
                        <a:solidFill>
                          <a:srgbClr val="0033CC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6350" marR="6350" marT="6350" marB="0" anchor="ctr"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2000" b="1" i="0" u="none" strike="noStrike" kern="1200" dirty="0" smtClean="0">
                          <a:solidFill>
                            <a:srgbClr val="0033CC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2</a:t>
                      </a:r>
                      <a:endParaRPr lang="en-US" altLang="zh-TW" sz="2000" b="1" i="0" u="none" strike="noStrike" kern="1200" dirty="0">
                        <a:solidFill>
                          <a:srgbClr val="0033CC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6350" marR="6350" marT="6350" marB="0" anchor="ctr"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2000" b="1" i="0" u="none" strike="noStrike" kern="1200" dirty="0" smtClean="0">
                          <a:solidFill>
                            <a:srgbClr val="0033CC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28</a:t>
                      </a:r>
                      <a:endParaRPr lang="en-US" altLang="zh-TW" sz="2000" b="1" i="0" u="none" strike="noStrike" kern="1200" dirty="0">
                        <a:solidFill>
                          <a:srgbClr val="0033CC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6350" marR="6350" marT="6350" marB="0" anchor="ctr"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611</a:t>
                      </a:r>
                      <a:endParaRPr lang="en-US" altLang="zh-TW" sz="1800" b="1" u="none" strike="noStrike" kern="12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u="none" strike="noStrike" kern="1200" dirty="0" smtClean="0">
                          <a:solidFill>
                            <a:schemeClr val="bg1"/>
                          </a:solidFill>
                          <a:effectLst>
                            <a:glow rad="139700">
                              <a:schemeClr val="tx1"/>
                            </a:glow>
                            <a:outerShdw blurRad="50800" dist="50800" dir="5400000" sx="102000" sy="102000" algn="ctr" rotWithShape="0">
                              <a:schemeClr val="bg1"/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聖母醫護管理專科學校</a:t>
                      </a: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1C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2000" b="1" i="0" u="none" strike="noStrike" kern="1200" dirty="0" smtClean="0">
                          <a:solidFill>
                            <a:srgbClr val="0033CC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4</a:t>
                      </a:r>
                      <a:endParaRPr lang="zh-TW" altLang="en-US" sz="2000" b="1" i="0" u="none" strike="noStrike" kern="1200" dirty="0">
                        <a:solidFill>
                          <a:srgbClr val="0033CC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DD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2000" b="1" i="0" u="none" strike="noStrike" kern="1200" dirty="0" smtClean="0">
                          <a:solidFill>
                            <a:srgbClr val="0033CC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86</a:t>
                      </a:r>
                      <a:endParaRPr lang="en-US" altLang="zh-TW" sz="2000" b="1" i="0" u="none" strike="noStrike" kern="1200" dirty="0">
                        <a:solidFill>
                          <a:srgbClr val="0033CC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6350" marR="6350" marT="6350" marB="0" anchor="ctr"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2000" b="1" i="0" u="none" strike="noStrike" kern="1200" dirty="0" smtClean="0">
                          <a:solidFill>
                            <a:srgbClr val="0033CC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5</a:t>
                      </a:r>
                      <a:endParaRPr lang="en-US" altLang="zh-TW" sz="2000" b="1" i="0" u="none" strike="noStrike" kern="1200" dirty="0">
                        <a:solidFill>
                          <a:srgbClr val="0033CC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6350" marR="6350" marT="6350" marB="0" anchor="ctr"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2000" b="1" i="0" u="none" strike="noStrike" kern="1200" dirty="0" smtClean="0">
                          <a:solidFill>
                            <a:srgbClr val="0033CC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21</a:t>
                      </a:r>
                      <a:endParaRPr lang="en-US" altLang="zh-TW" sz="2000" b="1" i="0" u="none" strike="noStrike" kern="1200" dirty="0">
                        <a:solidFill>
                          <a:srgbClr val="0033CC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6350" marR="6350" marT="6350" marB="0" anchor="ctr">
                    <a:solidFill>
                      <a:srgbClr val="FFFF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798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244</a:t>
                      </a:r>
                      <a:endParaRPr lang="en-US" altLang="zh-TW" sz="18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u="none" strike="noStrike" kern="1200" spc="50" baseline="0" dirty="0" smtClean="0">
                          <a:solidFill>
                            <a:schemeClr val="bg1"/>
                          </a:solidFill>
                          <a:effectLst>
                            <a:glow rad="139700">
                              <a:schemeClr val="tx1"/>
                            </a:glow>
                            <a:outerShdw blurRad="50800" dist="50800" dir="5400000" sx="102000" sy="102000" algn="ctr" rotWithShape="0">
                              <a:schemeClr val="bg1"/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慈濟科技大學</a:t>
                      </a: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1C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2000" b="1" i="0" u="none" strike="noStrike" kern="1200" dirty="0" smtClean="0">
                          <a:solidFill>
                            <a:srgbClr val="0033CC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1</a:t>
                      </a:r>
                      <a:endParaRPr lang="zh-TW" altLang="en-US" sz="2000" b="1" i="0" u="none" strike="noStrike" kern="1200" dirty="0">
                        <a:solidFill>
                          <a:srgbClr val="0033CC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DD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2000" b="1" i="0" u="none" strike="noStrike" kern="1200" dirty="0" smtClean="0">
                          <a:solidFill>
                            <a:srgbClr val="0033CC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30</a:t>
                      </a:r>
                      <a:endParaRPr lang="en-US" altLang="zh-TW" sz="2000" b="1" i="0" u="none" strike="noStrike" kern="1200" dirty="0">
                        <a:solidFill>
                          <a:srgbClr val="0033CC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6350" marR="6350" marT="6350" marB="0" anchor="ctr"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2000" b="1" i="0" u="none" strike="noStrike" kern="1200" dirty="0" smtClean="0">
                          <a:solidFill>
                            <a:srgbClr val="0033CC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0</a:t>
                      </a:r>
                      <a:endParaRPr lang="en-US" altLang="zh-TW" sz="2000" b="1" i="0" u="none" strike="noStrike" kern="1200" dirty="0">
                        <a:solidFill>
                          <a:srgbClr val="0033CC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6350" marR="6350" marT="6350" marB="0" anchor="ctr"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2000" b="1" i="0" u="none" strike="noStrike" kern="1200" dirty="0" smtClean="0">
                          <a:solidFill>
                            <a:srgbClr val="0033CC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4</a:t>
                      </a:r>
                      <a:endParaRPr lang="en-US" altLang="zh-TW" sz="2000" b="1" i="0" u="none" strike="noStrike" kern="1200" dirty="0">
                        <a:solidFill>
                          <a:srgbClr val="0033CC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6350" marR="6350" marT="6350" marB="0" anchor="ctr"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612</a:t>
                      </a:r>
                      <a:endParaRPr lang="en-US" altLang="zh-TW" sz="1800" b="1" u="none" strike="noStrike" kern="12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u="none" strike="noStrike" kern="1200" dirty="0" smtClean="0">
                          <a:solidFill>
                            <a:schemeClr val="bg1"/>
                          </a:solidFill>
                          <a:effectLst>
                            <a:glow rad="139700">
                              <a:schemeClr val="tx1"/>
                            </a:glow>
                            <a:outerShdw blurRad="50800" dist="50800" dir="5400000" sx="102000" sy="102000" algn="ctr" rotWithShape="0">
                              <a:schemeClr val="bg1"/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新生醫護管理專科學校</a:t>
                      </a: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1C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2000" b="1" i="0" u="none" strike="noStrike" kern="1200" dirty="0" smtClean="0">
                          <a:solidFill>
                            <a:srgbClr val="0033CC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7</a:t>
                      </a:r>
                      <a:endParaRPr lang="zh-TW" altLang="en-US" sz="2000" b="1" i="0" u="none" strike="noStrike" kern="1200" dirty="0">
                        <a:solidFill>
                          <a:srgbClr val="0033CC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DD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2000" b="1" i="0" u="none" strike="noStrike" kern="1200" dirty="0" smtClean="0">
                          <a:solidFill>
                            <a:srgbClr val="0033CC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221</a:t>
                      </a:r>
                      <a:endParaRPr lang="en-US" altLang="zh-TW" sz="2000" b="1" i="0" u="none" strike="noStrike" kern="1200" dirty="0">
                        <a:solidFill>
                          <a:srgbClr val="0033CC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6350" marR="6350" marT="6350" marB="0" anchor="ctr"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2000" b="1" i="0" u="none" strike="noStrike" kern="1200" dirty="0" smtClean="0">
                          <a:solidFill>
                            <a:srgbClr val="0033CC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2</a:t>
                      </a:r>
                      <a:endParaRPr lang="en-US" altLang="zh-TW" sz="2000" b="1" i="0" u="none" strike="noStrike" kern="1200" dirty="0">
                        <a:solidFill>
                          <a:srgbClr val="0033CC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6350" marR="6350" marT="6350" marB="0" anchor="ctr"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2000" b="1" i="0" u="none" strike="noStrike" kern="1200" dirty="0" smtClean="0">
                          <a:solidFill>
                            <a:srgbClr val="0033CC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14</a:t>
                      </a:r>
                      <a:endParaRPr lang="en-US" altLang="zh-TW" sz="2000" b="1" i="0" u="none" strike="noStrike" kern="1200" dirty="0">
                        <a:solidFill>
                          <a:srgbClr val="0033CC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6350" marR="6350" marT="6350" marB="0" anchor="ctr">
                    <a:solidFill>
                      <a:srgbClr val="FFFF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230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245</a:t>
                      </a:r>
                      <a:endParaRPr lang="en-US" altLang="zh-TW" sz="18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u="none" strike="noStrike" kern="1200" spc="50" baseline="0" dirty="0" smtClean="0">
                          <a:solidFill>
                            <a:schemeClr val="bg1"/>
                          </a:solidFill>
                          <a:effectLst>
                            <a:glow rad="139700">
                              <a:schemeClr val="tx1"/>
                            </a:glow>
                            <a:outerShdw blurRad="50800" dist="50800" dir="5400000" sx="102000" sy="102000" algn="ctr" rotWithShape="0">
                              <a:schemeClr val="bg1"/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致理科技大學</a:t>
                      </a: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1C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2000" b="1" i="0" u="none" strike="noStrike" kern="1200" dirty="0" smtClean="0">
                          <a:solidFill>
                            <a:srgbClr val="0033CC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6</a:t>
                      </a:r>
                      <a:endParaRPr lang="zh-TW" altLang="en-US" sz="2000" b="1" i="0" u="none" strike="noStrike" kern="1200" dirty="0">
                        <a:solidFill>
                          <a:srgbClr val="0033CC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DD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2000" b="1" i="0" u="none" strike="noStrike" kern="1200" dirty="0" smtClean="0">
                          <a:solidFill>
                            <a:srgbClr val="0033CC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49</a:t>
                      </a:r>
                      <a:endParaRPr lang="en-US" altLang="zh-TW" sz="2000" b="1" i="0" u="none" strike="noStrike" kern="1200" dirty="0">
                        <a:solidFill>
                          <a:srgbClr val="0033CC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6350" marR="6350" marT="6350" marB="0" anchor="ctr"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2000" b="1" i="0" u="none" strike="noStrike" kern="1200" dirty="0" smtClean="0">
                          <a:solidFill>
                            <a:srgbClr val="0033CC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0</a:t>
                      </a:r>
                      <a:endParaRPr lang="en-US" altLang="zh-TW" sz="2000" b="1" i="0" u="none" strike="noStrike" kern="1200" dirty="0">
                        <a:solidFill>
                          <a:srgbClr val="0033CC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6350" marR="6350" marT="6350" marB="0" anchor="ctr"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2000" b="1" i="0" u="none" strike="noStrike" kern="1200" dirty="0" smtClean="0">
                          <a:solidFill>
                            <a:srgbClr val="0033CC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6</a:t>
                      </a:r>
                      <a:endParaRPr lang="en-US" altLang="zh-TW" sz="2000" b="1" i="0" u="none" strike="noStrike" kern="1200" dirty="0">
                        <a:solidFill>
                          <a:srgbClr val="0033CC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6350" marR="6350" marT="6350" marB="0" anchor="ctr"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832</a:t>
                      </a:r>
                      <a:endParaRPr lang="en-US" altLang="zh-TW" sz="1800" b="1" u="none" strike="noStrike" kern="12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u="none" strike="noStrike" kern="1200" dirty="0" smtClean="0">
                          <a:solidFill>
                            <a:schemeClr val="bg1"/>
                          </a:solidFill>
                          <a:effectLst>
                            <a:glow rad="139700">
                              <a:schemeClr val="tx1"/>
                            </a:glow>
                            <a:outerShdw blurRad="50800" dist="50800" dir="5400000" sx="102000" sy="102000" algn="ctr" rotWithShape="0">
                              <a:schemeClr val="bg1"/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康寧大學</a:t>
                      </a: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1C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2000" b="1" i="0" u="none" strike="noStrike" kern="1200" dirty="0" smtClean="0">
                          <a:solidFill>
                            <a:srgbClr val="0033CC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7</a:t>
                      </a:r>
                      <a:endParaRPr lang="zh-TW" altLang="en-US" sz="2000" b="1" i="0" u="none" strike="noStrike" kern="1200" dirty="0">
                        <a:solidFill>
                          <a:srgbClr val="0033CC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DD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2000" b="1" i="0" u="none" strike="noStrike" kern="1200" dirty="0" smtClean="0">
                          <a:solidFill>
                            <a:srgbClr val="0033CC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87</a:t>
                      </a:r>
                      <a:endParaRPr lang="en-US" altLang="zh-TW" sz="2000" b="1" i="0" u="none" strike="noStrike" kern="1200" dirty="0">
                        <a:solidFill>
                          <a:srgbClr val="0033CC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6350" marR="6350" marT="6350" marB="0" anchor="ctr"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2000" b="1" i="0" u="none" strike="noStrike" kern="1200" dirty="0" smtClean="0">
                          <a:solidFill>
                            <a:srgbClr val="0033CC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0</a:t>
                      </a:r>
                      <a:endParaRPr lang="en-US" altLang="zh-TW" sz="2000" b="1" i="0" u="none" strike="noStrike" kern="1200" dirty="0">
                        <a:solidFill>
                          <a:srgbClr val="0033CC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6350" marR="6350" marT="6350" marB="0" anchor="ctr"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2000" b="1" i="0" u="none" strike="noStrike" kern="1200" dirty="0" smtClean="0">
                          <a:solidFill>
                            <a:srgbClr val="0033CC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48</a:t>
                      </a:r>
                      <a:endParaRPr lang="en-US" altLang="zh-TW" sz="2000" b="1" i="0" u="none" strike="noStrike" kern="1200" dirty="0">
                        <a:solidFill>
                          <a:srgbClr val="0033CC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6350" marR="6350" marT="6350" marB="0" anchor="ctr">
                    <a:solidFill>
                      <a:srgbClr val="FFFF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4230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246</a:t>
                      </a:r>
                      <a:endParaRPr lang="en-US" altLang="zh-TW" sz="18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u="none" strike="noStrike" kern="1200" dirty="0" smtClean="0">
                          <a:solidFill>
                            <a:schemeClr val="bg1"/>
                          </a:solidFill>
                          <a:effectLst>
                            <a:glow rad="139700">
                              <a:schemeClr val="tx1"/>
                            </a:glow>
                            <a:outerShdw blurRad="50800" dist="50800" dir="5400000" sx="102000" sy="102000" algn="ctr" rotWithShape="0">
                              <a:schemeClr val="bg1"/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宏國德霖科技大學</a:t>
                      </a: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1C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2000" b="1" i="0" u="none" strike="noStrike" kern="1200" dirty="0" smtClean="0">
                          <a:solidFill>
                            <a:srgbClr val="0033CC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6</a:t>
                      </a:r>
                      <a:endParaRPr lang="zh-TW" altLang="en-US" sz="2000" b="1" i="0" u="none" strike="noStrike" kern="1200" dirty="0">
                        <a:solidFill>
                          <a:srgbClr val="0033CC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DD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2000" b="1" i="0" u="none" strike="noStrike" kern="1200" dirty="0" smtClean="0">
                          <a:solidFill>
                            <a:srgbClr val="0033CC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66</a:t>
                      </a:r>
                      <a:endParaRPr lang="en-US" altLang="zh-TW" sz="2000" b="1" i="0" u="none" strike="noStrike" kern="1200" dirty="0">
                        <a:solidFill>
                          <a:srgbClr val="0033CC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6350" marR="6350" marT="6350" marB="0" anchor="ctr"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2000" b="1" i="0" u="none" strike="noStrike" kern="1200" dirty="0" smtClean="0">
                          <a:solidFill>
                            <a:srgbClr val="0033CC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0</a:t>
                      </a:r>
                      <a:endParaRPr lang="en-US" altLang="zh-TW" sz="2000" b="1" i="0" u="none" strike="noStrike" kern="1200" dirty="0">
                        <a:solidFill>
                          <a:srgbClr val="0033CC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6350" marR="6350" marT="6350" marB="0" anchor="ctr"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2000" b="1" i="0" u="none" strike="noStrike" kern="1200" dirty="0" smtClean="0">
                          <a:solidFill>
                            <a:srgbClr val="0033CC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0</a:t>
                      </a:r>
                      <a:endParaRPr lang="en-US" altLang="zh-TW" sz="2000" b="1" i="0" u="none" strike="noStrike" kern="1200" dirty="0">
                        <a:solidFill>
                          <a:srgbClr val="0033CC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6350" marR="6350" marT="6350" marB="0" anchor="ctr"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800"/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800"/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1C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zh-TW" altLang="en-US" sz="2000" b="1" i="0" u="none" strike="noStrike" kern="1200" dirty="0">
                        <a:solidFill>
                          <a:srgbClr val="0033CC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DD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altLang="zh-TW" sz="2000" b="1" i="0" u="none" strike="noStrike" kern="1200" dirty="0">
                        <a:solidFill>
                          <a:srgbClr val="0033CC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6350" marR="6350" marT="6350" marB="0" anchor="ctr"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altLang="zh-TW" sz="2000" b="1" i="0" u="none" strike="noStrike" kern="1200" dirty="0">
                        <a:solidFill>
                          <a:srgbClr val="0033CC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6350" marR="6350" marT="6350" marB="0" anchor="ctr"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altLang="zh-TW" sz="2000" b="1" i="0" u="none" strike="noStrike" kern="1200" dirty="0">
                        <a:solidFill>
                          <a:srgbClr val="0033CC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6350" marR="6350" marT="6350" marB="0" anchor="ctr">
                    <a:solidFill>
                      <a:srgbClr val="FFFF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1664" name="標題 1"/>
          <p:cNvSpPr>
            <a:spLocks noGrp="1"/>
          </p:cNvSpPr>
          <p:nvPr>
            <p:ph type="title"/>
          </p:nvPr>
        </p:nvSpPr>
        <p:spPr>
          <a:xfrm>
            <a:off x="349250" y="0"/>
            <a:ext cx="11420475" cy="1325563"/>
          </a:xfrm>
        </p:spPr>
        <p:txBody>
          <a:bodyPr/>
          <a:lstStyle/>
          <a:p>
            <a:pPr eaLnBrk="1" hangingPunct="1"/>
            <a:r>
              <a:rPr lang="en-US" altLang="zh-TW" sz="3600" b="1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600" b="1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貳</a:t>
            </a:r>
            <a:r>
              <a:rPr lang="en-US" altLang="zh-TW" sz="3600" b="1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 </a:t>
            </a:r>
            <a:r>
              <a:rPr lang="zh-TW" altLang="en-US" sz="3600" b="1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zh-TW" sz="3600" b="1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北區</a:t>
            </a:r>
            <a:r>
              <a:rPr lang="zh-TW" altLang="en-US" sz="3600" b="1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五專聯合</a:t>
            </a:r>
            <a:r>
              <a:rPr lang="zh-TW" altLang="zh-TW" sz="3600" b="1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免試</a:t>
            </a:r>
            <a:r>
              <a:rPr lang="zh-TW" altLang="en-US" sz="3600" b="1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入學預定</a:t>
            </a:r>
            <a:r>
              <a:rPr lang="zh-TW" altLang="zh-TW" sz="3600" b="1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招生名額</a:t>
            </a:r>
            <a:r>
              <a:rPr lang="zh-TW" altLang="en-US" sz="3600" b="1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（１</a:t>
            </a:r>
            <a:r>
              <a:rPr lang="en-US" altLang="zh-TW" sz="3600" b="1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/2</a:t>
            </a:r>
            <a:r>
              <a:rPr lang="zh-TW" altLang="en-US" sz="3600" b="1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zh-TW" altLang="en-US" sz="360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665" name="投影片編號版面配置區 2"/>
          <p:cNvSpPr>
            <a:spLocks noGrp="1"/>
          </p:cNvSpPr>
          <p:nvPr>
            <p:ph type="sldNum" sz="quarter" idx="11"/>
          </p:nvPr>
        </p:nvSpPr>
        <p:spPr bwMode="auto">
          <a:xfrm>
            <a:off x="9336088" y="6350000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32DC3752-9D07-4E92-ADF9-5E435348F281}" type="slidenum">
              <a:rPr lang="zh-TW" altLang="en-US" sz="2600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11</a:t>
            </a:fld>
            <a:endParaRPr lang="zh-TW" altLang="en-US" sz="26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直線接點 2"/>
          <p:cNvCxnSpPr/>
          <p:nvPr/>
        </p:nvCxnSpPr>
        <p:spPr>
          <a:xfrm flipV="1">
            <a:off x="5926138" y="5710238"/>
            <a:ext cx="6032500" cy="43338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667" name="文字方塊 3"/>
          <p:cNvSpPr txBox="1">
            <a:spLocks noChangeArrowheads="1"/>
          </p:cNvSpPr>
          <p:nvPr/>
        </p:nvSpPr>
        <p:spPr bwMode="auto">
          <a:xfrm>
            <a:off x="4960938" y="6345238"/>
            <a:ext cx="67008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TW" sz="1800" b="1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※110</a:t>
            </a:r>
            <a:r>
              <a:rPr lang="zh-TW" altLang="en-US" sz="1800" b="1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1800" b="1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1800" b="1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1800" b="1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18</a:t>
            </a:r>
            <a:r>
              <a:rPr lang="zh-TW" altLang="en-US" sz="1800" b="1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en-US" altLang="zh-TW" sz="1800" b="1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800" b="1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星期五</a:t>
            </a:r>
            <a:r>
              <a:rPr lang="en-US" altLang="zh-TW" sz="1800" b="1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)12</a:t>
            </a:r>
            <a:r>
              <a:rPr lang="zh-TW" altLang="en-US" sz="1800" b="1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1800" b="1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00</a:t>
            </a:r>
            <a:r>
              <a:rPr lang="zh-TW" altLang="en-US" sz="1800" b="1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公告實際招生名額</a:t>
            </a:r>
            <a:r>
              <a:rPr lang="en-US" altLang="zh-TW" sz="1800" b="1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800" b="1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含回流名額</a:t>
            </a:r>
            <a:r>
              <a:rPr lang="en-US" altLang="zh-TW" sz="1800" b="1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1800" b="1">
              <a:solidFill>
                <a:srgbClr val="0033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5432425"/>
            <a:ext cx="12192000" cy="577850"/>
          </a:xfrm>
          <a:prstGeom prst="rect">
            <a:avLst/>
          </a:prstGeom>
          <a:solidFill>
            <a:srgbClr val="FFE389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5821" y="1589622"/>
            <a:ext cx="11866179" cy="4351338"/>
          </a:xfrm>
          <a:extLst/>
        </p:spPr>
        <p:txBody>
          <a:bodyPr rtlCol="0">
            <a:noAutofit/>
          </a:bodyPr>
          <a:lstStyle/>
          <a:p>
            <a:pPr marL="1828800" lvl="4" indent="0" eaLnBrk="1" fontAlgn="auto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en-US" altLang="zh-TW" sz="72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</a:t>
            </a:r>
            <a:r>
              <a:rPr lang="zh-TW" altLang="en-US" sz="72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zh-TW" sz="7200" b="1" u="sng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Verdana" panose="020B0604030504040204" pitchFamily="34" charset="0"/>
              </a:rPr>
              <a:t>19</a:t>
            </a:r>
            <a:r>
              <a:rPr lang="zh-TW" altLang="en-US" sz="4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所招生學校</a:t>
            </a:r>
            <a:endParaRPr lang="en-US" altLang="zh-TW" sz="4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828800" lvl="4" indent="0" eaLnBrk="1" fontAlgn="auto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en-US" altLang="zh-TW" sz="4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</a:t>
            </a:r>
            <a:r>
              <a:rPr lang="zh-TW" altLang="en-US" sz="4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en-US" altLang="zh-TW" sz="7200" b="1" u="sng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81</a:t>
            </a:r>
            <a:r>
              <a:rPr lang="zh-TW" altLang="en-US" sz="5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個科（組）</a:t>
            </a:r>
            <a:endParaRPr lang="en-US" altLang="zh-TW" sz="55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4" indent="0" eaLnBrk="1" fontAlgn="auto" hangingPunct="1">
              <a:lnSpc>
                <a:spcPct val="100000"/>
              </a:lnSpc>
              <a:spcBef>
                <a:spcPts val="1800"/>
              </a:spcBef>
              <a:spcAft>
                <a:spcPts val="1200"/>
              </a:spcAft>
              <a:buFont typeface="Arial" panose="020B0604020202020204" pitchFamily="34" charset="0"/>
              <a:buNone/>
              <a:defRPr/>
            </a:pPr>
            <a:r>
              <a:rPr lang="zh-TW" altLang="en-US" sz="720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Verdana" panose="020B0604030504040204" pitchFamily="34" charset="0"/>
              </a:rPr>
              <a:t>　                  </a:t>
            </a:r>
            <a:r>
              <a:rPr lang="en-US" altLang="zh-TW" sz="7200" b="1" u="sng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Verdana" panose="020B0604030504040204" pitchFamily="34" charset="0"/>
              </a:rPr>
              <a:t>1,546</a:t>
            </a:r>
            <a:r>
              <a:rPr lang="zh-TW" altLang="en-US" sz="5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個招生名</a:t>
            </a:r>
            <a:endParaRPr lang="en-US" altLang="zh-TW" sz="55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4" indent="0" eaLnBrk="1" fontAlgn="auto" hangingPunct="1">
              <a:lnSpc>
                <a:spcPts val="3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None/>
              <a:defRPr/>
            </a:pPr>
            <a:r>
              <a:rPr lang="zh-TW" altLang="en-US" sz="3000" b="1" dirty="0" smtClean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（一般生</a:t>
            </a:r>
            <a:r>
              <a:rPr lang="en-US" altLang="zh-TW" sz="3600" b="1" dirty="0" smtClean="0">
                <a:solidFill>
                  <a:srgbClr val="0033CC"/>
                </a:solidFill>
                <a:effectLst>
                  <a:glow rad="127000">
                    <a:schemeClr val="bg1"/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1,156</a:t>
            </a:r>
            <a:r>
              <a:rPr lang="en-US" altLang="zh-TW" sz="3000" b="1" dirty="0" smtClean="0">
                <a:solidFill>
                  <a:srgbClr val="0033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zh-TW" altLang="en-US" sz="3000" b="1" dirty="0" smtClean="0">
                <a:solidFill>
                  <a:srgbClr val="0033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、</a:t>
            </a:r>
            <a:r>
              <a:rPr lang="zh-TW" altLang="en-US" sz="3000" b="1" dirty="0" smtClean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大陸長期探親子女</a:t>
            </a:r>
            <a:r>
              <a:rPr lang="en-US" altLang="zh-TW" sz="3600" b="1" dirty="0" smtClean="0">
                <a:solidFill>
                  <a:srgbClr val="0033CC"/>
                </a:solidFill>
                <a:effectLst>
                  <a:glow rad="127000">
                    <a:schemeClr val="bg1"/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23 </a:t>
            </a:r>
            <a:r>
              <a:rPr lang="zh-TW" altLang="en-US" sz="3000" b="1" dirty="0" smtClean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、特種生</a:t>
            </a:r>
            <a:r>
              <a:rPr lang="en-US" altLang="zh-TW" sz="3600" b="1" dirty="0" smtClean="0">
                <a:solidFill>
                  <a:srgbClr val="0033CC"/>
                </a:solidFill>
                <a:effectLst>
                  <a:glow rad="127000">
                    <a:schemeClr val="bg1"/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367</a:t>
            </a:r>
            <a:r>
              <a:rPr lang="en-US" altLang="zh-TW" sz="3600" b="1" dirty="0" smtClean="0">
                <a:solidFill>
                  <a:srgbClr val="0033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zh-TW" altLang="en-US" sz="3000" b="1" dirty="0" smtClean="0">
                <a:solidFill>
                  <a:srgbClr val="0033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）</a:t>
            </a:r>
            <a:r>
              <a:rPr lang="en-US" altLang="zh-TW" sz="6500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altLang="zh-TW" sz="6500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altLang="zh-TW" sz="2000" b="1" dirty="0" smtClean="0">
                <a:solidFill>
                  <a:srgbClr val="C00000"/>
                </a:solidFill>
                <a:latin typeface="新細明體" panose="02020500000000000000" pitchFamily="18" charset="-120"/>
              </a:rPr>
              <a:t>※ </a:t>
            </a:r>
            <a:r>
              <a:rPr lang="zh-TW" altLang="en-US" sz="20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特種生：原住民、身障生、政府派外人員子女、境外科技人才子女、蒙藏生、僑生、退伍軍人</a:t>
            </a:r>
            <a:endParaRPr lang="en-US" altLang="zh-TW" sz="2300" b="1" dirty="0" smtClean="0">
              <a:solidFill>
                <a:srgbClr val="C0000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altLang="zh-TW" sz="4800" dirty="0" smtClean="0">
              <a:solidFill>
                <a:srgbClr val="0070C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altLang="zh-TW" dirty="0" smtClean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TW" altLang="en-US" dirty="0"/>
          </a:p>
        </p:txBody>
      </p:sp>
      <p:sp>
        <p:nvSpPr>
          <p:cNvPr id="22532" name="標題 1"/>
          <p:cNvSpPr>
            <a:spLocks noGrp="1"/>
          </p:cNvSpPr>
          <p:nvPr>
            <p:ph type="title"/>
          </p:nvPr>
        </p:nvSpPr>
        <p:spPr>
          <a:xfrm>
            <a:off x="419100" y="263525"/>
            <a:ext cx="11353800" cy="1325563"/>
          </a:xfrm>
        </p:spPr>
        <p:txBody>
          <a:bodyPr/>
          <a:lstStyle/>
          <a:p>
            <a:pPr eaLnBrk="1" hangingPunct="1"/>
            <a:r>
              <a:rPr lang="en-US" altLang="zh-TW" sz="4000" b="1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4000" b="1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貳</a:t>
            </a:r>
            <a:r>
              <a:rPr lang="en-US" altLang="zh-TW" sz="4000" b="1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 </a:t>
            </a:r>
            <a:r>
              <a:rPr lang="zh-TW" altLang="en-US" sz="4000" b="1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zh-TW" sz="4000" b="1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北區</a:t>
            </a:r>
            <a:r>
              <a:rPr lang="zh-TW" altLang="en-US" sz="4000" b="1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五專聯合</a:t>
            </a:r>
            <a:r>
              <a:rPr lang="zh-TW" altLang="zh-TW" sz="4000" b="1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免試</a:t>
            </a:r>
            <a:r>
              <a:rPr lang="zh-TW" altLang="en-US" sz="4000" b="1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入學預定</a:t>
            </a:r>
            <a:r>
              <a:rPr lang="zh-TW" altLang="zh-TW" sz="4000" b="1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招生名額</a:t>
            </a:r>
            <a:r>
              <a:rPr lang="zh-TW" altLang="en-US" sz="4000" b="1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en-US" altLang="zh-TW" sz="4000" b="1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2/2</a:t>
            </a:r>
            <a:r>
              <a:rPr lang="zh-TW" altLang="en-US" sz="4000" b="1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zh-TW" altLang="en-US" sz="400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2533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01763"/>
            <a:ext cx="2154238" cy="143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4" descr="http://library.taiwanschoolnet.org/cyberfair2011/wufupupu/narrative/images/User-Group-ic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513" y="4132263"/>
            <a:ext cx="12446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圖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04"/>
          <a:stretch>
            <a:fillRect/>
          </a:stretch>
        </p:blipFill>
        <p:spPr bwMode="auto">
          <a:xfrm>
            <a:off x="2628900" y="2774950"/>
            <a:ext cx="1347788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6" name="投影片編號版面配置區 1"/>
          <p:cNvSpPr>
            <a:spLocks noGrp="1"/>
          </p:cNvSpPr>
          <p:nvPr>
            <p:ph type="sldNum" sz="quarter" idx="11"/>
          </p:nvPr>
        </p:nvSpPr>
        <p:spPr bwMode="auto">
          <a:xfrm>
            <a:off x="9334500" y="6365875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6F18DEFB-BBBE-4BBE-A7B1-11D22BF85F7A}" type="slidenum">
              <a:rPr lang="zh-TW" altLang="en-US" sz="2600" smtClean="0"/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12</a:t>
            </a:fld>
            <a:endParaRPr lang="zh-TW" altLang="en-US" sz="2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群組 41"/>
          <p:cNvGrpSpPr>
            <a:grpSpLocks/>
          </p:cNvGrpSpPr>
          <p:nvPr/>
        </p:nvGrpSpPr>
        <p:grpSpPr bwMode="auto">
          <a:xfrm>
            <a:off x="395288" y="3144838"/>
            <a:ext cx="11549062" cy="1504950"/>
            <a:chOff x="469900" y="2455955"/>
            <a:chExt cx="11112500" cy="1502737"/>
          </a:xfrm>
        </p:grpSpPr>
        <p:cxnSp>
          <p:nvCxnSpPr>
            <p:cNvPr id="5" name="直線接點 4"/>
            <p:cNvCxnSpPr/>
            <p:nvPr/>
          </p:nvCxnSpPr>
          <p:spPr>
            <a:xfrm flipV="1">
              <a:off x="469900" y="3338892"/>
              <a:ext cx="11112500" cy="12681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6" name="直線單箭頭接點 35"/>
            <p:cNvCxnSpPr/>
            <p:nvPr/>
          </p:nvCxnSpPr>
          <p:spPr>
            <a:xfrm>
              <a:off x="6164388" y="3351573"/>
              <a:ext cx="0" cy="577000"/>
            </a:xfrm>
            <a:prstGeom prst="straightConnector1">
              <a:avLst/>
            </a:prstGeom>
            <a:ln w="57150">
              <a:solidFill>
                <a:srgbClr val="FF0000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線單箭頭接點 36"/>
            <p:cNvCxnSpPr/>
            <p:nvPr/>
          </p:nvCxnSpPr>
          <p:spPr>
            <a:xfrm>
              <a:off x="4505532" y="3391203"/>
              <a:ext cx="0" cy="567489"/>
            </a:xfrm>
            <a:prstGeom prst="straightConnector1">
              <a:avLst/>
            </a:prstGeom>
            <a:ln w="57150">
              <a:solidFill>
                <a:srgbClr val="FF0000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線單箭頭接點 40"/>
            <p:cNvCxnSpPr/>
            <p:nvPr/>
          </p:nvCxnSpPr>
          <p:spPr>
            <a:xfrm flipV="1">
              <a:off x="1994336" y="2455955"/>
              <a:ext cx="0" cy="882937"/>
            </a:xfrm>
            <a:prstGeom prst="straightConnector1">
              <a:avLst/>
            </a:prstGeom>
            <a:ln w="57150">
              <a:solidFill>
                <a:srgbClr val="0033CC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群組 50"/>
          <p:cNvGrpSpPr/>
          <p:nvPr/>
        </p:nvGrpSpPr>
        <p:grpSpPr>
          <a:xfrm>
            <a:off x="5483719" y="958968"/>
            <a:ext cx="3556067" cy="2053314"/>
            <a:chOff x="1338959" y="317813"/>
            <a:chExt cx="1712484" cy="214427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2" name="流程圖: 卡片 51"/>
            <p:cNvSpPr/>
            <p:nvPr/>
          </p:nvSpPr>
          <p:spPr>
            <a:xfrm>
              <a:off x="1346470" y="317813"/>
              <a:ext cx="1704973" cy="603752"/>
            </a:xfrm>
            <a:prstGeom prst="flowChartPunchedCard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報名階段</a:t>
              </a:r>
            </a:p>
          </p:txBody>
        </p:sp>
        <p:sp>
          <p:nvSpPr>
            <p:cNvPr id="53" name="矩形 52"/>
            <p:cNvSpPr/>
            <p:nvPr/>
          </p:nvSpPr>
          <p:spPr>
            <a:xfrm>
              <a:off x="1338959" y="888785"/>
              <a:ext cx="1712484" cy="1573307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72000" rIns="0" anchor="ctr"/>
            <a:lstStyle/>
            <a:p>
              <a:pPr marL="263525" marR="52705" indent="-82550" eaLnBrk="1" fontAlgn="auto" hangingPunct="1">
                <a:spcBef>
                  <a:spcPts val="200"/>
                </a:spcBef>
                <a:spcAft>
                  <a:spcPts val="200"/>
                </a:spcAft>
                <a:buFont typeface="Arial" panose="020B0604020202020204" pitchFamily="34" charset="0"/>
                <a:buChar char="•"/>
                <a:defRPr/>
              </a:pPr>
              <a:r>
                <a:rPr lang="zh-TW" altLang="en-US" sz="1600" b="1" kern="0" dirty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國中集體通訊</a:t>
              </a:r>
              <a:endParaRPr lang="en-US" altLang="zh-TW" sz="1600" b="1" kern="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263525" marR="52705" indent="-82550" eaLnBrk="1" fontAlgn="auto" hangingPunct="1">
                <a:spcBef>
                  <a:spcPts val="200"/>
                </a:spcBef>
                <a:spcAft>
                  <a:spcPts val="200"/>
                </a:spcAft>
                <a:defRPr/>
              </a:pPr>
              <a:r>
                <a:rPr lang="en-US" altLang="zh-TW" sz="1600" b="1" kern="0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110/6/17~6/25 15:00</a:t>
              </a:r>
              <a:r>
                <a:rPr lang="zh-TW" altLang="en-US" sz="1600" b="1" kern="0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止</a:t>
              </a:r>
              <a:endParaRPr lang="en-US" altLang="zh-TW" sz="1600" b="1" kern="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263525" marR="52705" indent="-82550" eaLnBrk="1" fontAlgn="auto" hangingPunct="1">
                <a:spcBef>
                  <a:spcPts val="200"/>
                </a:spcBef>
                <a:spcAft>
                  <a:spcPts val="200"/>
                </a:spcAft>
                <a:buFont typeface="Arial" panose="020B0604020202020204" pitchFamily="34" charset="0"/>
                <a:buChar char="•"/>
                <a:defRPr/>
              </a:pPr>
              <a:r>
                <a:rPr lang="zh-TW" altLang="en-US" sz="1600" b="1" kern="0" dirty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國中集體現場</a:t>
              </a:r>
              <a:endParaRPr lang="en-US" altLang="zh-TW" sz="1600" b="1" kern="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263525" marR="52705" indent="-82550" eaLnBrk="1" fontAlgn="auto" hangingPunct="1">
                <a:spcBef>
                  <a:spcPts val="200"/>
                </a:spcBef>
                <a:spcAft>
                  <a:spcPts val="200"/>
                </a:spcAft>
                <a:defRPr/>
              </a:pPr>
              <a:r>
                <a:rPr lang="zh-TW" altLang="en-US" sz="1600" b="1" kern="0" dirty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（臺北科大集思會議中心艾爾法廳）</a:t>
              </a:r>
              <a:r>
                <a:rPr lang="en-US" altLang="zh-TW" sz="1600" b="1" kern="0" dirty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/>
              </a:r>
              <a:br>
                <a:rPr lang="en-US" altLang="zh-TW" sz="1600" b="1" kern="0" dirty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</a:br>
              <a:r>
                <a:rPr lang="en-US" altLang="zh-TW" sz="1600" b="1" kern="0" spc="-150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110/6/27 ~ 6/28 </a:t>
              </a:r>
              <a:r>
                <a:rPr lang="zh-TW" altLang="en-US" sz="1600" b="1" kern="0" spc="-150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 </a:t>
              </a:r>
              <a:r>
                <a:rPr lang="en-US" altLang="zh-TW" sz="1600" b="1" kern="0" spc="-150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9:00~16:00</a:t>
              </a:r>
              <a:endParaRPr lang="zh-TW" altLang="en-US" sz="1600" b="1" kern="0" spc="-15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4" name="群組 60"/>
          <p:cNvGrpSpPr/>
          <p:nvPr/>
        </p:nvGrpSpPr>
        <p:grpSpPr>
          <a:xfrm>
            <a:off x="2978607" y="4614354"/>
            <a:ext cx="2173703" cy="2132957"/>
            <a:chOff x="1328905" y="485589"/>
            <a:chExt cx="1887370" cy="2162452"/>
          </a:xfrm>
          <a:solidFill>
            <a:srgbClr val="FFEBEB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3" name="矩形 62"/>
            <p:cNvSpPr/>
            <p:nvPr/>
          </p:nvSpPr>
          <p:spPr>
            <a:xfrm>
              <a:off x="1328905" y="1000452"/>
              <a:ext cx="1887369" cy="1647589"/>
            </a:xfrm>
            <a:prstGeom prst="rect">
              <a:avLst/>
            </a:prstGeom>
            <a:solidFill>
              <a:srgbClr val="FFFB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zh-TW" altLang="en-US" sz="1600" b="1" dirty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辦理七場次說明會</a:t>
              </a:r>
              <a:endParaRPr lang="en-US" altLang="zh-TW" sz="1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TW" sz="1600" b="1" kern="0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110/4/20~4/29</a:t>
              </a:r>
            </a:p>
          </p:txBody>
        </p:sp>
        <p:sp>
          <p:nvSpPr>
            <p:cNvPr id="62" name="流程圖: 卡片 61"/>
            <p:cNvSpPr/>
            <p:nvPr/>
          </p:nvSpPr>
          <p:spPr>
            <a:xfrm>
              <a:off x="1328906" y="485589"/>
              <a:ext cx="1887369" cy="702614"/>
            </a:xfrm>
            <a:prstGeom prst="flowChartPunchedCard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sz="20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參加宣導說明會</a:t>
              </a:r>
            </a:p>
          </p:txBody>
        </p:sp>
      </p:grpSp>
      <p:grpSp>
        <p:nvGrpSpPr>
          <p:cNvPr id="6" name="群組 93"/>
          <p:cNvGrpSpPr/>
          <p:nvPr/>
        </p:nvGrpSpPr>
        <p:grpSpPr>
          <a:xfrm>
            <a:off x="386970" y="1012196"/>
            <a:ext cx="4854986" cy="2132486"/>
            <a:chOff x="1507740" y="287917"/>
            <a:chExt cx="1278615" cy="196152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5" name="流程圖: 卡片 94"/>
            <p:cNvSpPr/>
            <p:nvPr/>
          </p:nvSpPr>
          <p:spPr>
            <a:xfrm>
              <a:off x="1507740" y="287917"/>
              <a:ext cx="1278615" cy="463646"/>
            </a:xfrm>
            <a:prstGeom prst="flowChartPunchedCard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簡章公告</a:t>
              </a:r>
            </a:p>
          </p:txBody>
        </p:sp>
        <p:sp>
          <p:nvSpPr>
            <p:cNvPr id="96" name="矩形 95"/>
            <p:cNvSpPr/>
            <p:nvPr/>
          </p:nvSpPr>
          <p:spPr>
            <a:xfrm>
              <a:off x="1507740" y="751562"/>
              <a:ext cx="1278615" cy="1497882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R="52705" eaLnBrk="1" fontAlgn="auto" hangingPunct="1">
                <a:spcBef>
                  <a:spcPts val="200"/>
                </a:spcBef>
                <a:spcAft>
                  <a:spcPts val="200"/>
                </a:spcAft>
                <a:defRPr/>
              </a:pPr>
              <a:r>
                <a:rPr lang="en-US" altLang="zh-TW" sz="1600" b="1" kern="0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110/1/15</a:t>
              </a:r>
            </a:p>
            <a:p>
              <a:pPr marL="84138" marR="52705" indent="-84138" eaLnBrk="1" fontAlgn="auto" hangingPunct="1">
                <a:spcBef>
                  <a:spcPts val="200"/>
                </a:spcBef>
                <a:spcAft>
                  <a:spcPts val="200"/>
                </a:spcAft>
                <a:buFont typeface="Arial" panose="020B0604020202020204" pitchFamily="34" charset="0"/>
                <a:buChar char="•"/>
                <a:defRPr/>
              </a:pPr>
              <a:r>
                <a:rPr lang="zh-TW" altLang="en-US" sz="1600" b="1" kern="0" dirty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招生簡章現場購買</a:t>
              </a:r>
              <a:r>
                <a:rPr lang="en-US" altLang="zh-TW" sz="1600" b="1" kern="0" dirty="0">
                  <a:solidFill>
                    <a:srgbClr val="002060"/>
                  </a:solidFill>
                  <a:latin typeface="微軟正黑體" pitchFamily="34" charset="-120"/>
                  <a:ea typeface="微軟正黑體" pitchFamily="34" charset="-120"/>
                  <a:cs typeface="Verdana" panose="020B0604030504040204" pitchFamily="34" charset="0"/>
                </a:rPr>
                <a:t/>
              </a:r>
              <a:br>
                <a:rPr lang="en-US" altLang="zh-TW" sz="1600" b="1" kern="0" dirty="0">
                  <a:solidFill>
                    <a:srgbClr val="002060"/>
                  </a:solidFill>
                  <a:latin typeface="微軟正黑體" pitchFamily="34" charset="-120"/>
                  <a:ea typeface="微軟正黑體" pitchFamily="34" charset="-120"/>
                  <a:cs typeface="Verdana" panose="020B0604030504040204" pitchFamily="34" charset="0"/>
                </a:rPr>
              </a:br>
              <a:r>
                <a:rPr lang="en-US" altLang="zh-TW" sz="1600" b="1" kern="0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19</a:t>
              </a:r>
              <a:r>
                <a:rPr lang="zh-TW" altLang="en-US" sz="1600" b="1" kern="0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所招生學校</a:t>
              </a:r>
              <a:r>
                <a:rPr lang="en-US" altLang="zh-TW" sz="1600" b="1" kern="0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/>
              </a:r>
              <a:br>
                <a:rPr lang="en-US" altLang="zh-TW" sz="1600" b="1" kern="0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</a:br>
              <a:r>
                <a:rPr lang="zh-TW" altLang="en-US" sz="1600" b="1" kern="0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（北區五專招生網站查詢）</a:t>
              </a:r>
              <a:endParaRPr lang="en-US" altLang="zh-TW" sz="1600" b="1" kern="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84138" marR="52705" indent="-84138" eaLnBrk="1" fontAlgn="auto" hangingPunct="1">
                <a:spcBef>
                  <a:spcPts val="200"/>
                </a:spcBef>
                <a:spcAft>
                  <a:spcPts val="200"/>
                </a:spcAft>
                <a:buFont typeface="Arial" panose="020B0604020202020204" pitchFamily="34" charset="0"/>
                <a:buChar char="•"/>
                <a:defRPr/>
              </a:pPr>
              <a:r>
                <a:rPr lang="zh-TW" altLang="en-US" sz="1600" b="1" kern="0" dirty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招生簡章網路下載</a:t>
              </a:r>
              <a:r>
                <a:rPr lang="en-US" altLang="zh-TW" sz="1600" b="1" kern="0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/>
              </a:r>
              <a:br>
                <a:rPr lang="en-US" altLang="zh-TW" sz="1600" b="1" kern="0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</a:br>
              <a:r>
                <a:rPr lang="en-US" altLang="zh-TW" sz="1600" b="1" kern="0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https://www.jctv.ntut.edu.tw/enter5/</a:t>
              </a:r>
              <a:endParaRPr lang="zh-TW" altLang="en-US" sz="1600" b="1" kern="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7" name="群組 96"/>
          <p:cNvGrpSpPr/>
          <p:nvPr/>
        </p:nvGrpSpPr>
        <p:grpSpPr>
          <a:xfrm>
            <a:off x="5470547" y="4579213"/>
            <a:ext cx="2304996" cy="2168098"/>
            <a:chOff x="1511300" y="448997"/>
            <a:chExt cx="1704974" cy="1641931"/>
          </a:xfrm>
          <a:solidFill>
            <a:srgbClr val="FFFBE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8" name="流程圖: 卡片 97"/>
            <p:cNvSpPr/>
            <p:nvPr/>
          </p:nvSpPr>
          <p:spPr>
            <a:xfrm>
              <a:off x="1511300" y="448997"/>
              <a:ext cx="1704974" cy="551456"/>
            </a:xfrm>
            <a:prstGeom prst="flowChartPunchedCard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sz="20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報名資料準備</a:t>
              </a:r>
            </a:p>
          </p:txBody>
        </p:sp>
        <p:sp>
          <p:nvSpPr>
            <p:cNvPr id="99" name="矩形 98"/>
            <p:cNvSpPr/>
            <p:nvPr/>
          </p:nvSpPr>
          <p:spPr>
            <a:xfrm>
              <a:off x="1511300" y="1000452"/>
              <a:ext cx="1704974" cy="109047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zh-TW" altLang="en-US" sz="1600" b="1" dirty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報名系統練習版開放</a:t>
              </a:r>
              <a:endParaRPr lang="en-US" altLang="zh-TW" sz="1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TW" sz="1600" b="1" kern="0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110/5/17~ 6/11</a:t>
              </a:r>
              <a:endParaRPr lang="zh-TW" altLang="en-US" sz="16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grpSp>
        <p:nvGrpSpPr>
          <p:cNvPr id="8" name="群組 99"/>
          <p:cNvGrpSpPr/>
          <p:nvPr/>
        </p:nvGrpSpPr>
        <p:grpSpPr>
          <a:xfrm>
            <a:off x="8865362" y="4653254"/>
            <a:ext cx="2398776" cy="2094057"/>
            <a:chOff x="1511299" y="494689"/>
            <a:chExt cx="1704975" cy="1479624"/>
          </a:xfrm>
          <a:solidFill>
            <a:srgbClr val="FF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1" name="流程圖: 卡片 100"/>
            <p:cNvSpPr/>
            <p:nvPr/>
          </p:nvSpPr>
          <p:spPr>
            <a:xfrm>
              <a:off x="1511300" y="494689"/>
              <a:ext cx="1704974" cy="505765"/>
            </a:xfrm>
            <a:prstGeom prst="flowChartPunchedCard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sz="20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成績公告與複查</a:t>
              </a:r>
            </a:p>
          </p:txBody>
        </p:sp>
        <p:sp>
          <p:nvSpPr>
            <p:cNvPr id="102" name="矩形 101"/>
            <p:cNvSpPr/>
            <p:nvPr/>
          </p:nvSpPr>
          <p:spPr>
            <a:xfrm>
              <a:off x="1511299" y="978670"/>
              <a:ext cx="1704974" cy="995643"/>
            </a:xfrm>
            <a:prstGeom prst="rect">
              <a:avLst/>
            </a:prstGeom>
            <a:solidFill>
              <a:srgbClr val="FFFB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zh-TW" altLang="en-US" sz="1600" b="1" dirty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寄</a:t>
              </a:r>
              <a:r>
                <a:rPr lang="zh-TW" altLang="en-US" sz="1600" b="1" kern="0" dirty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送分發通知單</a:t>
              </a:r>
              <a:endParaRPr lang="en-US" altLang="zh-TW" sz="1600" b="1" kern="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TW" sz="1600" b="1" kern="0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110/7/2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zh-TW" altLang="en-US" sz="1600" b="1" kern="0" dirty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複查成績</a:t>
              </a:r>
              <a:endParaRPr lang="en-US" altLang="zh-TW" sz="1600" b="1" kern="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TW" sz="1600" b="1" kern="0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110/7/6 12:00</a:t>
              </a:r>
              <a:r>
                <a:rPr lang="zh-TW" altLang="en-US" sz="1600" b="1" kern="0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前</a:t>
              </a:r>
              <a:endParaRPr lang="en-US" altLang="zh-TW" sz="1600" b="1" kern="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9" name="群組 102"/>
          <p:cNvGrpSpPr/>
          <p:nvPr/>
        </p:nvGrpSpPr>
        <p:grpSpPr>
          <a:xfrm>
            <a:off x="9192126" y="970860"/>
            <a:ext cx="2675823" cy="2080315"/>
            <a:chOff x="1338450" y="407803"/>
            <a:chExt cx="1793311" cy="184772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5" name="矩形 104"/>
            <p:cNvSpPr/>
            <p:nvPr/>
          </p:nvSpPr>
          <p:spPr>
            <a:xfrm>
              <a:off x="1338450" y="840784"/>
              <a:ext cx="1793311" cy="1414746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R="52705" eaLnBrk="1" fontAlgn="auto" hangingPunct="1">
                <a:spcBef>
                  <a:spcPts val="200"/>
                </a:spcBef>
                <a:spcAft>
                  <a:spcPts val="200"/>
                </a:spcAft>
                <a:defRPr/>
              </a:pPr>
              <a:r>
                <a:rPr lang="en-US" altLang="zh-TW" sz="1600" b="1" kern="0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110/7/7</a:t>
              </a:r>
            </a:p>
            <a:p>
              <a:pPr marR="52705" eaLnBrk="1" fontAlgn="auto" hangingPunct="1">
                <a:spcBef>
                  <a:spcPts val="200"/>
                </a:spcBef>
                <a:spcAft>
                  <a:spcPts val="200"/>
                </a:spcAft>
                <a:defRPr/>
              </a:pPr>
              <a:r>
                <a:rPr lang="zh-TW" altLang="en-US" sz="1600" b="1" kern="0" dirty="0">
                  <a:solidFill>
                    <a:srgbClr val="0033CC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現場登記分發地點請參考招生簡章</a:t>
              </a:r>
              <a:r>
                <a:rPr lang="en-US" altLang="zh-TW" sz="1600" b="1" kern="0" dirty="0">
                  <a:solidFill>
                    <a:srgbClr val="0033CC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(</a:t>
              </a:r>
              <a:r>
                <a:rPr lang="zh-TW" altLang="en-US" sz="1600" b="1" kern="0" dirty="0">
                  <a:solidFill>
                    <a:srgbClr val="0033CC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第</a:t>
              </a:r>
              <a:r>
                <a:rPr lang="en-US" altLang="zh-TW" sz="1600" b="1" kern="0" dirty="0">
                  <a:solidFill>
                    <a:srgbClr val="0033CC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IV~VII</a:t>
              </a:r>
              <a:r>
                <a:rPr lang="zh-TW" altLang="en-US" sz="1600" b="1" kern="0" dirty="0">
                  <a:solidFill>
                    <a:srgbClr val="0033CC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頁</a:t>
              </a:r>
              <a:r>
                <a:rPr lang="en-US" altLang="zh-TW" sz="1600" b="1" kern="0" dirty="0">
                  <a:solidFill>
                    <a:srgbClr val="0033CC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)</a:t>
              </a:r>
            </a:p>
            <a:p>
              <a:pPr marR="52705" eaLnBrk="1" fontAlgn="auto" hangingPunct="1">
                <a:spcBef>
                  <a:spcPts val="200"/>
                </a:spcBef>
                <a:spcAft>
                  <a:spcPts val="200"/>
                </a:spcAft>
                <a:buFont typeface="Arial" panose="020B0604020202020204" pitchFamily="34" charset="0"/>
                <a:buChar char="•"/>
                <a:defRPr/>
              </a:pPr>
              <a:r>
                <a:rPr lang="zh-TW" altLang="en-US" sz="1600" b="1" kern="0" dirty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錄取放棄申請截止</a:t>
              </a:r>
              <a:endParaRPr lang="en-US" altLang="zh-TW" sz="1600" b="1" kern="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R="52705" eaLnBrk="1" fontAlgn="auto" hangingPunct="1">
                <a:spcBef>
                  <a:spcPts val="200"/>
                </a:spcBef>
                <a:spcAft>
                  <a:spcPts val="200"/>
                </a:spcAft>
                <a:defRPr/>
              </a:pPr>
              <a:r>
                <a:rPr lang="en-US" altLang="zh-TW" sz="1600" b="1" kern="0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110/7/12</a:t>
              </a:r>
              <a:endParaRPr lang="en-US" altLang="zh-TW" sz="1600" b="1" kern="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4" name="流程圖: 卡片 103"/>
            <p:cNvSpPr/>
            <p:nvPr/>
          </p:nvSpPr>
          <p:spPr>
            <a:xfrm>
              <a:off x="1338450" y="407803"/>
              <a:ext cx="1793310" cy="493708"/>
            </a:xfrm>
            <a:prstGeom prst="flowChartPunchedCard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現場登記分發</a:t>
              </a:r>
            </a:p>
          </p:txBody>
        </p:sp>
      </p:grpSp>
      <p:cxnSp>
        <p:nvCxnSpPr>
          <p:cNvPr id="114" name="直線單箭頭接點 113"/>
          <p:cNvCxnSpPr/>
          <p:nvPr/>
        </p:nvCxnSpPr>
        <p:spPr>
          <a:xfrm flipV="1">
            <a:off x="10148888" y="3032125"/>
            <a:ext cx="0" cy="952500"/>
          </a:xfrm>
          <a:prstGeom prst="straightConnector1">
            <a:avLst/>
          </a:prstGeom>
          <a:ln w="57150">
            <a:solidFill>
              <a:srgbClr val="0033CC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562" name="群組 50"/>
          <p:cNvGrpSpPr>
            <a:grpSpLocks/>
          </p:cNvGrpSpPr>
          <p:nvPr/>
        </p:nvGrpSpPr>
        <p:grpSpPr bwMode="auto">
          <a:xfrm>
            <a:off x="825500" y="3556000"/>
            <a:ext cx="8778875" cy="585788"/>
            <a:chOff x="-699433" y="3556825"/>
            <a:chExt cx="8779692" cy="584427"/>
          </a:xfrm>
        </p:grpSpPr>
        <p:sp>
          <p:nvSpPr>
            <p:cNvPr id="23568" name="文字方塊 44"/>
            <p:cNvSpPr txBox="1">
              <a:spLocks noChangeArrowheads="1"/>
            </p:cNvSpPr>
            <p:nvPr/>
          </p:nvSpPr>
          <p:spPr bwMode="auto">
            <a:xfrm>
              <a:off x="930416" y="3556826"/>
              <a:ext cx="523927" cy="584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TW" altLang="en-US" sz="3200">
                  <a:solidFill>
                    <a:srgbClr val="006600"/>
                  </a:solidFill>
                </a:rPr>
                <a:t>❷</a:t>
              </a:r>
              <a:endParaRPr lang="zh-TW" altLang="en-US" sz="3200">
                <a:solidFill>
                  <a:srgbClr val="0066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569" name="文字方塊 43"/>
            <p:cNvSpPr txBox="1">
              <a:spLocks noChangeArrowheads="1"/>
            </p:cNvSpPr>
            <p:nvPr/>
          </p:nvSpPr>
          <p:spPr bwMode="auto">
            <a:xfrm>
              <a:off x="-699433" y="3556826"/>
              <a:ext cx="523927" cy="584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TW" altLang="en-US" sz="3200">
                  <a:solidFill>
                    <a:srgbClr val="006600"/>
                  </a:solidFill>
                  <a:latin typeface="Calibri Light" panose="020F0302020204030204" pitchFamily="34" charset="0"/>
                </a:rPr>
                <a:t>❶</a:t>
              </a:r>
              <a:endParaRPr lang="zh-TW" altLang="en-US" sz="3200">
                <a:solidFill>
                  <a:srgbClr val="0066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570" name="文字方塊 45"/>
            <p:cNvSpPr txBox="1">
              <a:spLocks noChangeArrowheads="1"/>
            </p:cNvSpPr>
            <p:nvPr/>
          </p:nvSpPr>
          <p:spPr bwMode="auto">
            <a:xfrm>
              <a:off x="2069033" y="3556826"/>
              <a:ext cx="523927" cy="584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TW" altLang="en-US" sz="3200">
                  <a:solidFill>
                    <a:srgbClr val="006600"/>
                  </a:solidFill>
                  <a:latin typeface="Calibri Light" panose="020F0302020204030204" pitchFamily="34" charset="0"/>
                </a:rPr>
                <a:t>❹</a:t>
              </a:r>
              <a:endParaRPr lang="zh-TW" altLang="en-US" sz="3200">
                <a:solidFill>
                  <a:srgbClr val="0066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571" name="文字方塊 46"/>
            <p:cNvSpPr txBox="1">
              <a:spLocks noChangeArrowheads="1"/>
            </p:cNvSpPr>
            <p:nvPr/>
          </p:nvSpPr>
          <p:spPr bwMode="auto">
            <a:xfrm>
              <a:off x="3345847" y="3556826"/>
              <a:ext cx="523927" cy="584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TW" altLang="en-US" sz="3200">
                  <a:solidFill>
                    <a:srgbClr val="006600"/>
                  </a:solidFill>
                  <a:latin typeface="Calibri Light" panose="020F0302020204030204" pitchFamily="34" charset="0"/>
                </a:rPr>
                <a:t>❺</a:t>
              </a:r>
              <a:endParaRPr lang="zh-TW" altLang="en-US" sz="3200">
                <a:solidFill>
                  <a:srgbClr val="0066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572" name="文字方塊 47"/>
            <p:cNvSpPr txBox="1">
              <a:spLocks noChangeArrowheads="1"/>
            </p:cNvSpPr>
            <p:nvPr/>
          </p:nvSpPr>
          <p:spPr bwMode="auto">
            <a:xfrm>
              <a:off x="5602338" y="3556825"/>
              <a:ext cx="523927" cy="584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TW" sz="3200">
                  <a:solidFill>
                    <a:srgbClr val="006600"/>
                  </a:solidFill>
                  <a:latin typeface="Calibri Light" panose="020F0302020204030204" pitchFamily="34" charset="0"/>
                </a:rPr>
                <a:t>❻</a:t>
              </a:r>
              <a:endParaRPr lang="zh-TW" altLang="en-US" sz="3200">
                <a:solidFill>
                  <a:srgbClr val="0066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573" name="文字方塊 128"/>
            <p:cNvSpPr txBox="1">
              <a:spLocks noChangeArrowheads="1"/>
            </p:cNvSpPr>
            <p:nvPr/>
          </p:nvSpPr>
          <p:spPr bwMode="auto">
            <a:xfrm>
              <a:off x="7565858" y="3556825"/>
              <a:ext cx="514401" cy="584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TW" sz="3200">
                  <a:solidFill>
                    <a:srgbClr val="006600"/>
                  </a:solidFill>
                  <a:latin typeface="Calibri Light" panose="020F0302020204030204" pitchFamily="34" charset="0"/>
                </a:rPr>
                <a:t>❼</a:t>
              </a:r>
              <a:endParaRPr lang="zh-TW" altLang="en-US" sz="3200">
                <a:solidFill>
                  <a:srgbClr val="0066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574" name="文字方塊 48"/>
            <p:cNvSpPr txBox="1">
              <a:spLocks noChangeArrowheads="1"/>
            </p:cNvSpPr>
            <p:nvPr/>
          </p:nvSpPr>
          <p:spPr bwMode="auto">
            <a:xfrm>
              <a:off x="1525879" y="3556826"/>
              <a:ext cx="523927" cy="584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TW" altLang="en-US" sz="3200">
                  <a:solidFill>
                    <a:srgbClr val="006600"/>
                  </a:solidFill>
                </a:rPr>
                <a:t>❸</a:t>
              </a:r>
              <a:endParaRPr lang="zh-TW" altLang="en-US" sz="3200">
                <a:solidFill>
                  <a:srgbClr val="0066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23563" name="文字方塊 133"/>
          <p:cNvSpPr txBox="1">
            <a:spLocks noChangeArrowheads="1"/>
          </p:cNvSpPr>
          <p:nvPr/>
        </p:nvSpPr>
        <p:spPr bwMode="auto">
          <a:xfrm>
            <a:off x="41275" y="6243638"/>
            <a:ext cx="27781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2000" b="1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（詳見招生簡章第</a:t>
            </a:r>
            <a:r>
              <a:rPr lang="en-US" altLang="zh-TW" sz="2000" b="1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ɪ</a:t>
            </a:r>
            <a:r>
              <a:rPr lang="zh-TW" altLang="en-US" sz="2000" b="1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頁）</a:t>
            </a:r>
          </a:p>
        </p:txBody>
      </p:sp>
      <p:cxnSp>
        <p:nvCxnSpPr>
          <p:cNvPr id="42" name="直線單箭頭接點 41"/>
          <p:cNvCxnSpPr/>
          <p:nvPr/>
        </p:nvCxnSpPr>
        <p:spPr>
          <a:xfrm flipH="1" flipV="1">
            <a:off x="8491538" y="3051175"/>
            <a:ext cx="6350" cy="933450"/>
          </a:xfrm>
          <a:prstGeom prst="straightConnector1">
            <a:avLst/>
          </a:prstGeom>
          <a:ln w="57150">
            <a:solidFill>
              <a:srgbClr val="0033CC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單箭頭接點 49"/>
          <p:cNvCxnSpPr/>
          <p:nvPr/>
        </p:nvCxnSpPr>
        <p:spPr>
          <a:xfrm>
            <a:off x="9948863" y="4041775"/>
            <a:ext cx="0" cy="588963"/>
          </a:xfrm>
          <a:prstGeom prst="straightConnector1">
            <a:avLst/>
          </a:prstGeom>
          <a:ln w="57150">
            <a:solidFill>
              <a:srgbClr val="FF0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66" name="投影片編號版面配置區 3"/>
          <p:cNvSpPr txBox="1">
            <a:spLocks/>
          </p:cNvSpPr>
          <p:nvPr/>
        </p:nvSpPr>
        <p:spPr bwMode="auto">
          <a:xfrm>
            <a:off x="11488738" y="6351588"/>
            <a:ext cx="6175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CF5EFF8F-50CE-4D68-A37D-37D904E417EC}" type="slidenum">
              <a:rPr lang="en-US" altLang="zh-TW" sz="2600" b="1" u="sng"/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13</a:t>
            </a:fld>
            <a:endParaRPr lang="en-US" altLang="zh-TW" sz="2600" b="1" u="sng"/>
          </a:p>
        </p:txBody>
      </p:sp>
      <p:sp>
        <p:nvSpPr>
          <p:cNvPr id="39" name="文字方塊 38"/>
          <p:cNvSpPr txBox="1"/>
          <p:nvPr/>
        </p:nvSpPr>
        <p:spPr>
          <a:xfrm>
            <a:off x="328613" y="169863"/>
            <a:ext cx="10710862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3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(</a:t>
            </a:r>
            <a:r>
              <a:rPr lang="zh-TW" altLang="en-US" sz="3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參</a:t>
            </a:r>
            <a:r>
              <a:rPr lang="en-US" altLang="zh-TW" sz="3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)</a:t>
            </a:r>
            <a:r>
              <a:rPr lang="zh-TW" altLang="en-US" sz="3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、北區五專</a:t>
            </a:r>
            <a:r>
              <a:rPr lang="zh-TW" altLang="en-US" sz="3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聯合</a:t>
            </a:r>
            <a:r>
              <a:rPr lang="zh-TW" altLang="en-US" sz="3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免試入學招生重要日程（</a:t>
            </a:r>
            <a:r>
              <a:rPr lang="en-US" altLang="zh-TW" sz="3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1/3</a:t>
            </a:r>
            <a:r>
              <a:rPr lang="zh-TW" altLang="en-US" sz="3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328613" y="1016000"/>
          <a:ext cx="11749087" cy="5581650"/>
        </p:xfrm>
        <a:graphic>
          <a:graphicData uri="http://schemas.openxmlformats.org/drawingml/2006/table">
            <a:tbl>
              <a:tblPr/>
              <a:tblGrid>
                <a:gridCol w="576262">
                  <a:extLst>
                    <a:ext uri="{9D8B030D-6E8A-4147-A177-3AD203B41FA5}">
                      <a16:colId xmlns:a16="http://schemas.microsoft.com/office/drawing/2014/main" val="3576808904"/>
                    </a:ext>
                  </a:extLst>
                </a:gridCol>
                <a:gridCol w="3992563">
                  <a:extLst>
                    <a:ext uri="{9D8B030D-6E8A-4147-A177-3AD203B41FA5}">
                      <a16:colId xmlns:a16="http://schemas.microsoft.com/office/drawing/2014/main" val="4230441987"/>
                    </a:ext>
                  </a:extLst>
                </a:gridCol>
                <a:gridCol w="7180262">
                  <a:extLst>
                    <a:ext uri="{9D8B030D-6E8A-4147-A177-3AD203B41FA5}">
                      <a16:colId xmlns:a16="http://schemas.microsoft.com/office/drawing/2014/main" val="771527966"/>
                    </a:ext>
                  </a:extLst>
                </a:gridCol>
              </a:tblGrid>
              <a:tr h="384197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2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項次</a:t>
                      </a:r>
                    </a:p>
                  </a:txBody>
                  <a:tcPr marL="36195" marR="36195" marT="17781" marB="17781" anchor="ctr" horzOverflow="overflow">
                    <a:lnL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2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  <a:r>
                        <a:rPr kumimoji="0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</a:t>
                      </a:r>
                      <a:r>
                        <a:rPr kumimoji="0" lang="zh-TW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期</a:t>
                      </a:r>
                    </a:p>
                  </a:txBody>
                  <a:tcPr marL="36195" marR="36195" marT="17781" marB="17781" anchor="ctr" horzOverflow="overflow">
                    <a:lnL w="12700" cap="flat" cmpd="sng" algn="ctr">
                      <a:solidFill>
                        <a:srgbClr val="FF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2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項</a:t>
                      </a: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</a:t>
                      </a:r>
                      <a:r>
                        <a:rPr kumimoji="0" lang="zh-TW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目</a:t>
                      </a:r>
                    </a:p>
                  </a:txBody>
                  <a:tcPr marL="36195" marR="36195" marT="17781" marB="17781" anchor="ctr" horzOverflow="overflow">
                    <a:lnL w="12700" cap="flat" cmpd="sng" algn="ctr">
                      <a:solidFill>
                        <a:srgbClr val="FF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8812217"/>
                  </a:ext>
                </a:extLst>
              </a:tr>
              <a:tr h="43500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2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kumimoji="0" lang="zh-TW" altLang="zh-TW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6195" marR="36195" marT="17781" marB="17781" anchor="ctr" horzOverflow="overflow">
                    <a:lnL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2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110</a:t>
                      </a:r>
                      <a:r>
                        <a:rPr kumimoji="0" lang="zh-TW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</a:t>
                      </a: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kumimoji="0" lang="zh-TW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</a:t>
                      </a:r>
                      <a:r>
                        <a:rPr kumimoji="0" lang="zh-TW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日（</a:t>
                      </a:r>
                      <a:r>
                        <a:rPr kumimoji="0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五</a:t>
                      </a:r>
                      <a:r>
                        <a:rPr kumimoji="0" lang="zh-TW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）起</a:t>
                      </a:r>
                    </a:p>
                  </a:txBody>
                  <a:tcPr marL="36195" marR="36195" marT="17781" marB="17781" anchor="ctr" horzOverflow="overflow">
                    <a:lnL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BEB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2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簡章、報名表公告暨下載</a:t>
                      </a:r>
                    </a:p>
                  </a:txBody>
                  <a:tcPr marL="36195" marR="36195" marT="17781" marB="17781" anchor="ctr" horzOverflow="overflow">
                    <a:lnL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6996609"/>
                  </a:ext>
                </a:extLst>
              </a:tr>
              <a:tr h="1000817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2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kumimoji="0" lang="zh-TW" altLang="zh-TW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6195" marR="36195" marT="17781" marB="17781" anchor="ctr" horzOverflow="overflow">
                    <a:lnL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tabLst>
                          <a:tab pos="2451100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245110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245110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2451100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2451100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2451100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2451100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2451100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2451100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2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>
                          <a:tab pos="2451100" algn="l"/>
                        </a:tabLst>
                      </a:pPr>
                      <a:r>
                        <a:rPr kumimoji="0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五專聯免集體報名網站</a:t>
                      </a: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kumimoji="0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練習版</a:t>
                      </a: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】</a:t>
                      </a:r>
                      <a:r>
                        <a:rPr kumimoji="0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開放</a:t>
                      </a:r>
                      <a:endParaRPr kumimoji="0" lang="en-US" altLang="zh-TW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24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>
                          <a:tab pos="2451100" algn="l"/>
                        </a:tabLst>
                      </a:pP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110</a:t>
                      </a:r>
                      <a:r>
                        <a:rPr kumimoji="0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年５月</a:t>
                      </a: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17</a:t>
                      </a:r>
                      <a:r>
                        <a:rPr kumimoji="0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日（一）至</a:t>
                      </a: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/>
                      </a:r>
                      <a:b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kumimoji="0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　　</a:t>
                      </a: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 </a:t>
                      </a:r>
                      <a:r>
                        <a:rPr kumimoji="0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</a:t>
                      </a:r>
                      <a:r>
                        <a:rPr kumimoji="0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日（五）止</a:t>
                      </a:r>
                      <a:endParaRPr kumimoji="0" lang="zh-TW" altLang="zh-TW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6195" marR="36195" marT="17781" marB="17781" anchor="ctr" horzOverflow="overflow">
                    <a:lnL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BEB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2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國中集體報名</a:t>
                      </a:r>
                      <a:r>
                        <a:rPr kumimoji="0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練習版</a:t>
                      </a:r>
                      <a:r>
                        <a:rPr kumimoji="0" lang="zh-TW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網址：</a:t>
                      </a: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https://junior.nutc.edu.tw/testregis/</a:t>
                      </a:r>
                      <a:endParaRPr kumimoji="0" lang="zh-TW" altLang="zh-TW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6195" marR="36195" marT="17781" marB="17781" anchor="ctr" horzOverflow="overflow">
                    <a:lnL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9308977"/>
                  </a:ext>
                </a:extLst>
              </a:tr>
              <a:tr h="1865419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2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kumimoji="0" lang="zh-TW" altLang="zh-TW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6195" marR="36195" marT="17781" marB="17781" anchor="ctr" horzOverflow="overflow">
                    <a:lnL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2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國中集體通訊與個別網路報名：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24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110</a:t>
                      </a:r>
                      <a:r>
                        <a:rPr kumimoji="0" lang="zh-TW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</a:t>
                      </a: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r>
                        <a:rPr kumimoji="0" lang="zh-TW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17</a:t>
                      </a:r>
                      <a:r>
                        <a:rPr kumimoji="0" lang="zh-TW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日（</a:t>
                      </a:r>
                      <a:r>
                        <a:rPr kumimoji="0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四</a:t>
                      </a:r>
                      <a:r>
                        <a:rPr kumimoji="0" lang="zh-TW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）</a:t>
                      </a: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10:00 </a:t>
                      </a:r>
                      <a:r>
                        <a:rPr kumimoji="0" lang="zh-TW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至</a:t>
                      </a: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/>
                      </a:r>
                      <a:b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     6</a:t>
                      </a:r>
                      <a:r>
                        <a:rPr kumimoji="0" lang="zh-TW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25</a:t>
                      </a:r>
                      <a:r>
                        <a:rPr kumimoji="0" lang="zh-TW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日（</a:t>
                      </a:r>
                      <a:r>
                        <a:rPr kumimoji="0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五</a:t>
                      </a:r>
                      <a:r>
                        <a:rPr kumimoji="0" lang="zh-TW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）</a:t>
                      </a: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15:00</a:t>
                      </a:r>
                      <a:r>
                        <a:rPr kumimoji="0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kumimoji="0" lang="zh-TW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前</a:t>
                      </a: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/>
                      </a:r>
                      <a:b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    </a:t>
                      </a:r>
                      <a:r>
                        <a:rPr kumimoji="0" lang="zh-TW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完成</a:t>
                      </a:r>
                      <a:r>
                        <a:rPr kumimoji="0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繳費及報名</a:t>
                      </a:r>
                      <a:r>
                        <a:rPr kumimoji="0" lang="zh-TW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資料輸入。</a:t>
                      </a:r>
                    </a:p>
                  </a:txBody>
                  <a:tcPr marL="36195" marR="36195" marT="17781" marB="17781" anchor="ctr" horzOverflow="overflow">
                    <a:lnL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BEB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2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報名資料請於</a:t>
                      </a: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110</a:t>
                      </a:r>
                      <a:r>
                        <a:rPr kumimoji="0" lang="zh-TW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</a:t>
                      </a: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r>
                        <a:rPr kumimoji="0" lang="zh-TW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25</a:t>
                      </a:r>
                      <a:r>
                        <a:rPr kumimoji="0" lang="zh-TW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日（星期</a:t>
                      </a:r>
                      <a:r>
                        <a:rPr kumimoji="0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五</a:t>
                      </a:r>
                      <a:r>
                        <a:rPr kumimoji="0" lang="zh-TW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）前</a:t>
                      </a:r>
                      <a:r>
                        <a:rPr kumimoji="0" lang="zh-TW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寄</a:t>
                      </a:r>
                      <a:r>
                        <a:rPr kumimoji="0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至</a:t>
                      </a: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/>
                      </a:r>
                      <a:b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106344</a:t>
                      </a:r>
                      <a:r>
                        <a:rPr kumimoji="0" lang="zh-TW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臺北市大安區忠孝東路三段</a:t>
                      </a: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kumimoji="0" lang="zh-TW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號國立臺北科技大學億光大樓</a:t>
                      </a: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r>
                        <a:rPr kumimoji="0" lang="zh-TW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樓（</a:t>
                      </a: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110</a:t>
                      </a:r>
                      <a:r>
                        <a:rPr kumimoji="0" lang="zh-TW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學年度北區五專聯合免試入學招生委員會收）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2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國中集體報名網址：</a:t>
                      </a: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https://junior.nutc.edu.tw/U5_1/</a:t>
                      </a:r>
                      <a:endParaRPr kumimoji="0" lang="zh-TW" altLang="zh-TW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2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個別網路報名網址：</a:t>
                      </a: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https://junior.nutc.edu.tw/U5_3/</a:t>
                      </a:r>
                      <a:endParaRPr kumimoji="0" lang="zh-TW" altLang="zh-TW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6195" marR="36195" marT="17781" marB="17781" anchor="ctr" horzOverflow="overflow">
                    <a:lnL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1973999"/>
                  </a:ext>
                </a:extLst>
              </a:tr>
              <a:tr h="1000817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2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kumimoji="0" lang="zh-TW" altLang="zh-TW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6195" marR="36195" marT="17781" marB="17781" anchor="ctr" horzOverflow="overflow">
                    <a:lnL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2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國中集體與個別現場報名：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24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110</a:t>
                      </a:r>
                      <a:r>
                        <a:rPr kumimoji="0" lang="zh-TW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</a:t>
                      </a: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r>
                        <a:rPr kumimoji="0" lang="zh-TW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27</a:t>
                      </a:r>
                      <a:r>
                        <a:rPr kumimoji="0" lang="zh-TW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日（</a:t>
                      </a:r>
                      <a:r>
                        <a:rPr kumimoji="0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  <a:r>
                        <a:rPr kumimoji="0" lang="zh-TW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）至</a:t>
                      </a: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6</a:t>
                      </a:r>
                      <a:r>
                        <a:rPr kumimoji="0" lang="zh-TW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28</a:t>
                      </a:r>
                      <a:r>
                        <a:rPr kumimoji="0" lang="zh-TW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日（</a:t>
                      </a:r>
                      <a:r>
                        <a:rPr kumimoji="0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</a:t>
                      </a:r>
                      <a:r>
                        <a:rPr kumimoji="0" lang="zh-TW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）</a:t>
                      </a:r>
                      <a:r>
                        <a:rPr kumimoji="0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每日</a:t>
                      </a: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9:00~16:00</a:t>
                      </a:r>
                      <a:r>
                        <a:rPr kumimoji="0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完成報名與繳費</a:t>
                      </a:r>
                      <a:endParaRPr kumimoji="0" lang="zh-TW" altLang="zh-TW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6195" marR="36195" marT="17781" marB="17781" anchor="ctr" horzOverflow="overflow">
                    <a:lnL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BEB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國中集體與個別現場報名</a:t>
                      </a:r>
                      <a:r>
                        <a:rPr kumimoji="0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地點</a:t>
                      </a:r>
                      <a:r>
                        <a:rPr kumimoji="0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/>
                      </a:r>
                      <a:b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kumimoji="0" lang="zh-TW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臺北市大安區忠孝東路三段</a:t>
                      </a: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kumimoji="0" lang="zh-TW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號國立臺北科技大學</a:t>
                      </a:r>
                      <a:r>
                        <a:rPr kumimoji="0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億光大樓</a:t>
                      </a: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r>
                        <a:rPr kumimoji="0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樓</a:t>
                      </a:r>
                      <a:endParaRPr kumimoji="0" lang="en-US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集思會議中心艾爾法廳</a:t>
                      </a:r>
                      <a:endParaRPr kumimoji="0" lang="zh-TW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6195" marR="36195" marT="17781" marB="17781" anchor="ctr" horzOverflow="overflow">
                    <a:lnL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4134250"/>
                  </a:ext>
                </a:extLst>
              </a:tr>
              <a:tr h="89540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2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endParaRPr kumimoji="0" lang="zh-TW" altLang="zh-TW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6195" marR="36195" marT="17781" marB="17781" anchor="ctr" horzOverflow="overflow">
                    <a:lnL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tabLst>
                          <a:tab pos="2451100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245110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245110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2451100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2451100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2451100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2451100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2451100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2451100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24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>
                          <a:tab pos="2451100" algn="l"/>
                        </a:tabLst>
                      </a:pP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110</a:t>
                      </a:r>
                      <a:r>
                        <a:rPr kumimoji="0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</a:t>
                      </a: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r>
                        <a:rPr kumimoji="0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18</a:t>
                      </a:r>
                      <a:r>
                        <a:rPr kumimoji="0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日（五）</a:t>
                      </a: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12:00</a:t>
                      </a:r>
                      <a:r>
                        <a:rPr kumimoji="0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前</a:t>
                      </a:r>
                      <a:endParaRPr kumimoji="0" lang="zh-TW" altLang="zh-TW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6195" marR="36195" marT="17781" marB="17781" anchor="ctr" horzOverflow="overflow">
                    <a:lnL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BEB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公告實際招生名額（含回流名額）</a:t>
                      </a:r>
                      <a:endParaRPr kumimoji="0" lang="zh-TW" altLang="zh-TW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6195" marR="36195" marT="17781" marB="17781" anchor="ctr" horzOverflow="overflow">
                    <a:lnL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920948"/>
                  </a:ext>
                </a:extLst>
              </a:tr>
            </a:tbl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328613" y="169863"/>
            <a:ext cx="11685587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參</a:t>
            </a:r>
            <a:r>
              <a:rPr lang="en-US" altLang="zh-TW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 </a:t>
            </a:r>
            <a:r>
              <a:rPr lang="zh-TW" altLang="en-US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、北區五專</a:t>
            </a:r>
            <a:r>
              <a:rPr lang="zh-TW" altLang="en-US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聯合</a:t>
            </a:r>
            <a:r>
              <a:rPr lang="zh-TW" altLang="en-US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免試入學招生重要日程（</a:t>
            </a:r>
            <a:r>
              <a:rPr lang="en-US" altLang="zh-TW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2/3</a:t>
            </a:r>
            <a:r>
              <a:rPr lang="zh-TW" altLang="en-US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）</a:t>
            </a:r>
          </a:p>
        </p:txBody>
      </p:sp>
      <p:sp>
        <p:nvSpPr>
          <p:cNvPr id="24616" name="投影片編號版面配置區 1"/>
          <p:cNvSpPr>
            <a:spLocks noGrp="1"/>
          </p:cNvSpPr>
          <p:nvPr>
            <p:ph type="sldNum" sz="quarter" idx="11"/>
          </p:nvPr>
        </p:nvSpPr>
        <p:spPr bwMode="auto">
          <a:xfrm>
            <a:off x="9334500" y="6378575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7271D913-9753-4676-B6AF-92711F6C3086}" type="slidenum">
              <a:rPr lang="zh-TW" altLang="en-US" sz="2600" smtClean="0"/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14</a:t>
            </a:fld>
            <a:endParaRPr lang="zh-TW" altLang="en-US" sz="2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字方塊 9"/>
          <p:cNvSpPr txBox="1"/>
          <p:nvPr/>
        </p:nvSpPr>
        <p:spPr>
          <a:xfrm>
            <a:off x="328613" y="169863"/>
            <a:ext cx="10710862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參</a:t>
            </a:r>
            <a:r>
              <a:rPr lang="en-US" altLang="zh-TW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、北區五專</a:t>
            </a:r>
            <a:r>
              <a:rPr lang="zh-TW" altLang="en-US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聯合</a:t>
            </a:r>
            <a:r>
              <a:rPr lang="zh-TW" altLang="en-US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免試入學招生重要日程（</a:t>
            </a:r>
            <a:r>
              <a:rPr lang="en-US" altLang="zh-TW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3/3</a:t>
            </a:r>
            <a:r>
              <a:rPr lang="zh-TW" altLang="en-US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）</a:t>
            </a:r>
          </a:p>
        </p:txBody>
      </p:sp>
      <p:graphicFrame>
        <p:nvGraphicFramePr>
          <p:cNvPr id="11" name="表格 10"/>
          <p:cNvGraphicFramePr>
            <a:graphicFrameLocks noGrp="1"/>
          </p:cNvGraphicFramePr>
          <p:nvPr/>
        </p:nvGraphicFramePr>
        <p:xfrm>
          <a:off x="163513" y="877888"/>
          <a:ext cx="11941175" cy="5519737"/>
        </p:xfrm>
        <a:graphic>
          <a:graphicData uri="http://schemas.openxmlformats.org/drawingml/2006/table">
            <a:tbl>
              <a:tblPr/>
              <a:tblGrid>
                <a:gridCol w="500062">
                  <a:extLst>
                    <a:ext uri="{9D8B030D-6E8A-4147-A177-3AD203B41FA5}">
                      <a16:colId xmlns:a16="http://schemas.microsoft.com/office/drawing/2014/main" val="72398706"/>
                    </a:ext>
                  </a:extLst>
                </a:gridCol>
                <a:gridCol w="3989388">
                  <a:extLst>
                    <a:ext uri="{9D8B030D-6E8A-4147-A177-3AD203B41FA5}">
                      <a16:colId xmlns:a16="http://schemas.microsoft.com/office/drawing/2014/main" val="1543151331"/>
                    </a:ext>
                  </a:extLst>
                </a:gridCol>
                <a:gridCol w="7451725">
                  <a:extLst>
                    <a:ext uri="{9D8B030D-6E8A-4147-A177-3AD203B41FA5}">
                      <a16:colId xmlns:a16="http://schemas.microsoft.com/office/drawing/2014/main" val="365864121"/>
                    </a:ext>
                  </a:extLst>
                </a:gridCol>
              </a:tblGrid>
              <a:tr h="339719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2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項次</a:t>
                      </a:r>
                    </a:p>
                  </a:txBody>
                  <a:tcPr marL="20853" marR="20853" marT="10244" marB="10244" anchor="ctr" horzOverflow="overflow">
                    <a:lnL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2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  <a:r>
                        <a:rPr kumimoji="0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</a:t>
                      </a:r>
                      <a:r>
                        <a:rPr kumimoji="0" lang="zh-TW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期</a:t>
                      </a:r>
                    </a:p>
                  </a:txBody>
                  <a:tcPr marL="20853" marR="20853" marT="10244" marB="10244" anchor="ctr" horzOverflow="overflow">
                    <a:lnL w="19050" cap="flat" cmpd="sng" algn="ctr">
                      <a:solidFill>
                        <a:srgbClr val="FF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2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項</a:t>
                      </a:r>
                      <a:r>
                        <a:rPr kumimoji="0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</a:t>
                      </a:r>
                      <a:r>
                        <a:rPr kumimoji="0" lang="zh-TW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目</a:t>
                      </a:r>
                    </a:p>
                  </a:txBody>
                  <a:tcPr marL="20853" marR="20853" marT="10244" marB="10244" anchor="ctr" horzOverflow="overflow">
                    <a:lnL w="12700" cap="flat" cmpd="sng" algn="ctr">
                      <a:solidFill>
                        <a:srgbClr val="FF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4706951"/>
                  </a:ext>
                </a:extLst>
              </a:tr>
              <a:tr h="70866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2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６</a:t>
                      </a:r>
                      <a:endParaRPr kumimoji="0" lang="zh-TW" alt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0853" marR="20853" marT="10244" marB="10244" anchor="ctr" horzOverflow="overflow">
                    <a:lnL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tabLst>
                          <a:tab pos="2451100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245110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245110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2451100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2451100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2451100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2451100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2451100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2451100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>
                          <a:tab pos="2451100" algn="l"/>
                        </a:tabLst>
                      </a:pP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110</a:t>
                      </a:r>
                      <a:r>
                        <a:rPr kumimoji="0" lang="zh-TW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</a:t>
                      </a: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r>
                        <a:rPr kumimoji="0" lang="zh-TW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23</a:t>
                      </a:r>
                      <a:r>
                        <a:rPr kumimoji="0" lang="zh-TW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日（</a:t>
                      </a:r>
                      <a:r>
                        <a:rPr kumimoji="0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三</a:t>
                      </a:r>
                      <a:r>
                        <a:rPr kumimoji="0" lang="zh-TW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）</a:t>
                      </a: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12:00</a:t>
                      </a:r>
                      <a:r>
                        <a:rPr kumimoji="0" lang="zh-TW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起</a:t>
                      </a:r>
                      <a:r>
                        <a:rPr kumimoji="0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至</a:t>
                      </a:r>
                      <a:endParaRPr kumimoji="0" lang="en-US" altLang="zh-TW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451100" algn="l"/>
                        </a:tabLst>
                      </a:pP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110</a:t>
                      </a:r>
                      <a:r>
                        <a:rPr kumimoji="0" lang="zh-TW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</a:t>
                      </a: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r>
                        <a:rPr kumimoji="0" lang="zh-TW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28</a:t>
                      </a:r>
                      <a:r>
                        <a:rPr kumimoji="0" lang="zh-TW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日（</a:t>
                      </a:r>
                      <a:r>
                        <a:rPr kumimoji="0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</a:t>
                      </a:r>
                      <a:r>
                        <a:rPr kumimoji="0" lang="zh-TW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）</a:t>
                      </a: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18:00</a:t>
                      </a:r>
                      <a:r>
                        <a:rPr kumimoji="0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止</a:t>
                      </a:r>
                      <a:endParaRPr kumimoji="0" lang="zh-TW" altLang="zh-TW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6195" marR="36195" marT="17780" marB="1778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BEB"/>
                    </a:solidFill>
                  </a:tcPr>
                </a:tc>
                <a:tc>
                  <a:txBody>
                    <a:bodyPr/>
                    <a:lstStyle>
                      <a:lvl1pPr marL="158750" indent="-15875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158750" marR="0" lvl="0" indent="-158750" algn="just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開放免試生查詢是否完成報名手續，每日</a:t>
                      </a: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12:00</a:t>
                      </a:r>
                      <a:r>
                        <a:rPr kumimoji="0" lang="zh-TW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及</a:t>
                      </a: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16:00</a:t>
                      </a:r>
                      <a:r>
                        <a:rPr kumimoji="0" lang="zh-TW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更新資料。</a:t>
                      </a:r>
                    </a:p>
                    <a:p>
                      <a:pPr marL="158750" marR="0" lvl="0" indent="-158750" algn="l" defTabSz="914400" rtl="0" eaLnBrk="1" fontAlgn="base" latinLnBrk="0" hangingPunct="1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查詢</a:t>
                      </a:r>
                      <a:r>
                        <a:rPr kumimoji="0" lang="zh-TW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網址：</a:t>
                      </a:r>
                      <a:r>
                        <a:rPr kumimoji="0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https://www.jctv.ntut.edu.tw/enter5/</a:t>
                      </a:r>
                      <a:endParaRPr kumimoji="0" lang="zh-TW" alt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6195" marR="36195" marT="17780" marB="17780" anchor="ctr" horzOverflow="overflow">
                    <a:lnL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6420206"/>
                  </a:ext>
                </a:extLst>
              </a:tr>
              <a:tr h="698487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2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  <a:endParaRPr kumimoji="0" lang="zh-TW" alt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0853" marR="20853" marT="10244" marB="10244" anchor="ctr" horzOverflow="overflow">
                    <a:lnL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第</a:t>
                      </a:r>
                      <a:r>
                        <a:rPr kumimoji="0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</a:t>
                      </a:r>
                      <a:r>
                        <a:rPr kumimoji="0" lang="zh-TW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次公告現場登記分發名單</a:t>
                      </a:r>
                      <a:endParaRPr kumimoji="0" lang="en-US" altLang="zh-TW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110</a:t>
                      </a:r>
                      <a:r>
                        <a:rPr kumimoji="0" lang="zh-TW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</a:t>
                      </a: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  <a:r>
                        <a:rPr kumimoji="0" lang="zh-TW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r>
                        <a:rPr kumimoji="0" lang="zh-TW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日（星期五）</a:t>
                      </a: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17:00</a:t>
                      </a:r>
                      <a:r>
                        <a:rPr kumimoji="0" lang="zh-TW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前</a:t>
                      </a:r>
                    </a:p>
                  </a:txBody>
                  <a:tcPr marL="20853" marR="20853" marT="10244" marB="10244" anchor="ctr" horzOverflow="overflow">
                    <a:lnL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BEB"/>
                    </a:solidFill>
                  </a:tcPr>
                </a:tc>
                <a:tc>
                  <a:txBody>
                    <a:bodyPr/>
                    <a:lstStyle>
                      <a:lvl1pPr indent="-15240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-152400" algn="l" defTabSz="914400" rtl="0" eaLnBrk="1" fontAlgn="base" latinLnBrk="0" hangingPunct="1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第一次公告參加現場登記分發名單、時間及地點。</a:t>
                      </a: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/>
                      </a:r>
                      <a:b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（各招生學校網站）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0853" marR="20853" marT="10244" marB="10244" anchor="ctr" horzOverflow="overflow">
                    <a:lnL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5777786"/>
                  </a:ext>
                </a:extLst>
              </a:tr>
              <a:tr h="655488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2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  <a:endParaRPr kumimoji="0" lang="zh-TW" alt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0853" marR="20853" marT="10244" marB="10244" anchor="ctr" horzOverflow="overflow">
                    <a:lnL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110</a:t>
                      </a:r>
                      <a:r>
                        <a:rPr kumimoji="0" lang="zh-TW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</a:t>
                      </a: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  <a:r>
                        <a:rPr kumimoji="0" lang="zh-TW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r>
                        <a:rPr kumimoji="0" lang="zh-TW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日（星期一）</a:t>
                      </a: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17:00</a:t>
                      </a:r>
                      <a:r>
                        <a:rPr kumimoji="0" lang="zh-TW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前</a:t>
                      </a:r>
                    </a:p>
                  </a:txBody>
                  <a:tcPr marL="20853" marR="20853" marT="10244" marB="10244" anchor="ctr" horzOverflow="overflow">
                    <a:lnL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BEB"/>
                    </a:solidFill>
                  </a:tcPr>
                </a:tc>
                <a:tc>
                  <a:txBody>
                    <a:bodyPr/>
                    <a:lstStyle>
                      <a:lvl1pPr indent="-15240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-152400" algn="l" defTabSz="914400" rtl="0" eaLnBrk="1" fontAlgn="base" latinLnBrk="0" hangingPunct="1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免試生</a:t>
                      </a:r>
                      <a:r>
                        <a:rPr kumimoji="0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若未</a:t>
                      </a:r>
                      <a:r>
                        <a:rPr kumimoji="0" lang="zh-TW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收到</a:t>
                      </a:r>
                      <a:r>
                        <a:rPr kumimoji="0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「聯合</a:t>
                      </a:r>
                      <a:r>
                        <a:rPr kumimoji="0" lang="zh-TW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免試入學成績暨現場登記分發報到通知單</a:t>
                      </a:r>
                      <a:r>
                        <a:rPr kumimoji="0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」</a:t>
                      </a:r>
                      <a:r>
                        <a:rPr kumimoji="0" lang="zh-TW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請向各招生學校查詢</a:t>
                      </a:r>
                      <a:r>
                        <a:rPr kumimoji="0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及補發。（</a:t>
                      </a:r>
                      <a:r>
                        <a:rPr kumimoji="0" lang="zh-TW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招生學校聯絡資訊請參閱簡章第</a:t>
                      </a: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IV~</a:t>
                      </a:r>
                      <a:r>
                        <a:rPr kumimoji="0" lang="zh-TW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Ⅴ</a:t>
                      </a: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II</a:t>
                      </a:r>
                      <a:r>
                        <a:rPr kumimoji="0" lang="zh-TW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頁</a:t>
                      </a:r>
                      <a:r>
                        <a:rPr kumimoji="0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）</a:t>
                      </a:r>
                      <a:endParaRPr kumimoji="0" lang="zh-TW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0853" marR="20853" marT="10244" marB="10244" anchor="ctr" horzOverflow="overflow">
                    <a:lnL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4675385"/>
                  </a:ext>
                </a:extLst>
              </a:tr>
              <a:tr h="655488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2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</a:t>
                      </a:r>
                      <a:endParaRPr kumimoji="0" lang="zh-TW" alt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0853" marR="20853" marT="10244" marB="10244" anchor="ctr" horzOverflow="overflow">
                    <a:lnL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受理免試生成績複查</a:t>
                      </a:r>
                      <a:endParaRPr kumimoji="0" lang="en-US" altLang="zh-TW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110</a:t>
                      </a:r>
                      <a:r>
                        <a:rPr kumimoji="0" lang="zh-TW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</a:t>
                      </a: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  <a:r>
                        <a:rPr kumimoji="0" lang="zh-TW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r>
                        <a:rPr kumimoji="0" lang="zh-TW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日（星期</a:t>
                      </a:r>
                      <a:r>
                        <a:rPr kumimoji="0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二</a:t>
                      </a:r>
                      <a:r>
                        <a:rPr kumimoji="0" lang="zh-TW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）</a:t>
                      </a: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9:00~12:00 </a:t>
                      </a:r>
                      <a:endParaRPr kumimoji="0" lang="zh-TW" altLang="zh-TW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0853" marR="20853" marT="10244" marB="10244" anchor="ctr" horzOverflow="overflow">
                    <a:lnL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BEB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複查成績申請書傳真至</a:t>
                      </a:r>
                      <a:r>
                        <a:rPr kumimoji="0" lang="zh-TW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招生學校</a:t>
                      </a:r>
                      <a:r>
                        <a:rPr kumimoji="0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並以電話確認。</a:t>
                      </a: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/>
                      </a:r>
                      <a:b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kumimoji="0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（</a:t>
                      </a:r>
                      <a:r>
                        <a:rPr kumimoji="0" lang="zh-TW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聯絡資訊請參閱簡章第</a:t>
                      </a: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IV~</a:t>
                      </a:r>
                      <a:r>
                        <a:rPr kumimoji="0" lang="zh-TW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Ⅴ</a:t>
                      </a: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II</a:t>
                      </a:r>
                      <a:r>
                        <a:rPr kumimoji="0" lang="zh-TW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頁</a:t>
                      </a:r>
                      <a:r>
                        <a:rPr kumimoji="0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或北區五專招生網站）</a:t>
                      </a:r>
                      <a:endParaRPr kumimoji="0" lang="zh-TW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0853" marR="20853" marT="10244" marB="10244" anchor="ctr" horzOverflow="overflow">
                    <a:lnL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7756390"/>
                  </a:ext>
                </a:extLst>
              </a:tr>
              <a:tr h="655488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2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  <a:endParaRPr kumimoji="0" lang="zh-TW" alt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0853" marR="20853" marT="10244" marB="10244" anchor="ctr" horzOverflow="overflow">
                    <a:lnL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第二次公告現場登記分發名單</a:t>
                      </a: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/>
                      </a:r>
                      <a:b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110</a:t>
                      </a:r>
                      <a:r>
                        <a:rPr kumimoji="0" lang="zh-TW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</a:t>
                      </a: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  <a:r>
                        <a:rPr kumimoji="0" lang="zh-TW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r>
                        <a:rPr kumimoji="0" lang="zh-TW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日（星期</a:t>
                      </a:r>
                      <a:r>
                        <a:rPr kumimoji="0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三</a:t>
                      </a:r>
                      <a:r>
                        <a:rPr kumimoji="0" lang="zh-TW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）</a:t>
                      </a: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17:00</a:t>
                      </a:r>
                      <a:r>
                        <a:rPr kumimoji="0" lang="zh-TW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前</a:t>
                      </a:r>
                    </a:p>
                  </a:txBody>
                  <a:tcPr marL="20853" marR="20853" marT="10244" marB="10244" anchor="ctr" horzOverflow="overflow">
                    <a:lnL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BEB"/>
                    </a:solidFill>
                  </a:tcPr>
                </a:tc>
                <a:tc>
                  <a:txBody>
                    <a:bodyPr/>
                    <a:lstStyle>
                      <a:lvl1pPr indent="-15240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-152400" algn="l" defTabSz="914400" rtl="0" eaLnBrk="1" fontAlgn="base" latinLnBrk="0" hangingPunct="1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第二次公告參加現場登記分發名單、時間、地點及實際招生名額</a:t>
                      </a:r>
                      <a:r>
                        <a:rPr kumimoji="0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。（各招生學校網站）</a:t>
                      </a:r>
                      <a:endParaRPr kumimoji="0" lang="zh-TW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0853" marR="20853" marT="10244" marB="10244" anchor="ctr" horzOverflow="overflow">
                    <a:lnL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0554286"/>
                  </a:ext>
                </a:extLst>
              </a:tr>
              <a:tr h="972987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2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</a:t>
                      </a:r>
                      <a:endParaRPr kumimoji="0" lang="zh-TW" alt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0853" marR="20853" marT="10244" marB="10244" anchor="ctr" horzOverflow="overflow">
                    <a:lnL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現場登記分發</a:t>
                      </a:r>
                      <a:endParaRPr kumimoji="0" lang="en-US" altLang="zh-TW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110</a:t>
                      </a:r>
                      <a:r>
                        <a:rPr kumimoji="0" lang="zh-TW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</a:t>
                      </a: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  <a:r>
                        <a:rPr kumimoji="0" lang="zh-TW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  <a:r>
                        <a:rPr kumimoji="0" lang="zh-TW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日（星期</a:t>
                      </a:r>
                      <a:r>
                        <a:rPr kumimoji="0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三</a:t>
                      </a:r>
                      <a:r>
                        <a:rPr kumimoji="0" lang="zh-TW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）</a:t>
                      </a:r>
                    </a:p>
                  </a:txBody>
                  <a:tcPr marL="20853" marR="20853" marT="10244" marB="10244" anchor="ctr" horzOverflow="overflow">
                    <a:lnL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>
                      <a:lvl1pPr indent="-15240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-152400" algn="l" defTabSz="914400" rtl="0" eaLnBrk="1" fontAlgn="base" latinLnBrk="0" hangingPunct="1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※免試生應攜帶</a:t>
                      </a:r>
                      <a:r>
                        <a:rPr kumimoji="0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聯合</a:t>
                      </a:r>
                      <a:r>
                        <a:rPr kumimoji="0" lang="zh-TW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免試入學成績暨現場登記分發報到通知單、身分證明文件正本及學歷（力）證件正本</a:t>
                      </a:r>
                      <a:r>
                        <a:rPr kumimoji="0" lang="zh-TW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等資料，至各招生學校辦理現場登記分發報到，時間及地點以</a:t>
                      </a:r>
                      <a:r>
                        <a:rPr kumimoji="0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現場登記分發</a:t>
                      </a:r>
                      <a:r>
                        <a:rPr kumimoji="0" lang="zh-TW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通知為準。</a:t>
                      </a:r>
                      <a:endParaRPr kumimoji="0" lang="zh-TW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0853" marR="20853" marT="10244" marB="10244" anchor="ctr" horzOverflow="overflow">
                    <a:lnL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6826266"/>
                  </a:ext>
                </a:extLst>
              </a:tr>
              <a:tr h="833422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2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</a:t>
                      </a:r>
                      <a:endParaRPr kumimoji="0" lang="zh-TW" alt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0853" marR="20853" marT="10244" marB="10244" anchor="ctr" horzOverflow="overflow">
                    <a:lnL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錄取生放棄錄取資格截止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110</a:t>
                      </a:r>
                      <a:r>
                        <a:rPr kumimoji="0" lang="zh-TW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</a:t>
                      </a: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  <a:r>
                        <a:rPr kumimoji="0" lang="zh-TW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</a:t>
                      </a:r>
                      <a:r>
                        <a:rPr kumimoji="0" lang="zh-TW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日（星期</a:t>
                      </a:r>
                      <a:r>
                        <a:rPr kumimoji="0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</a:t>
                      </a:r>
                      <a:r>
                        <a:rPr kumimoji="0" lang="zh-TW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）</a:t>
                      </a: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15:00</a:t>
                      </a:r>
                      <a:r>
                        <a:rPr kumimoji="0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止</a:t>
                      </a:r>
                      <a:endParaRPr kumimoji="0" lang="zh-TW" altLang="zh-TW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0853" marR="20853" marT="10244" marB="10244" anchor="ctr" horzOverflow="overflow">
                    <a:lnL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BEB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填寫招生簡章第</a:t>
                      </a: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103</a:t>
                      </a:r>
                      <a:r>
                        <a:rPr kumimoji="0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頁「錄取生放棄錄取資格聲明書」，傳真至</a:t>
                      </a:r>
                      <a:r>
                        <a:rPr kumimoji="0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錄取學校</a:t>
                      </a:r>
                      <a:r>
                        <a:rPr kumimoji="0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辦理。</a:t>
                      </a:r>
                      <a:endParaRPr kumimoji="0" lang="zh-TW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0853" marR="20853" marT="10244" marB="10244" anchor="ctr" horzOverflow="overflow">
                    <a:lnL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9069083"/>
                  </a:ext>
                </a:extLst>
              </a:tr>
            </a:tbl>
          </a:graphicData>
        </a:graphic>
      </p:graphicFrame>
      <p:sp>
        <p:nvSpPr>
          <p:cNvPr id="25651" name="投影片編號版面配置區 1"/>
          <p:cNvSpPr>
            <a:spLocks noGrp="1"/>
          </p:cNvSpPr>
          <p:nvPr>
            <p:ph type="sldNum" sz="quarter" idx="11"/>
          </p:nvPr>
        </p:nvSpPr>
        <p:spPr bwMode="auto">
          <a:xfrm>
            <a:off x="9264650" y="6299200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C8E3D759-201F-4577-972B-F7BAD6C79FED}" type="slidenum">
              <a:rPr lang="zh-TW" altLang="en-US" sz="2600" smtClean="0"/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15</a:t>
            </a:fld>
            <a:endParaRPr lang="zh-TW" altLang="en-US" sz="2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標題 1"/>
          <p:cNvSpPr>
            <a:spLocks noGrp="1"/>
          </p:cNvSpPr>
          <p:nvPr>
            <p:ph type="title"/>
          </p:nvPr>
        </p:nvSpPr>
        <p:spPr>
          <a:xfrm>
            <a:off x="552450" y="0"/>
            <a:ext cx="11277600" cy="1325563"/>
          </a:xfrm>
        </p:spPr>
        <p:txBody>
          <a:bodyPr/>
          <a:lstStyle/>
          <a:p>
            <a:pPr eaLnBrk="1" hangingPunct="1"/>
            <a:r>
              <a:rPr lang="en-US" altLang="zh-TW" sz="4000" b="1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4000" b="1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肆</a:t>
            </a:r>
            <a:r>
              <a:rPr lang="en-US" altLang="zh-TW" sz="4000" b="1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 </a:t>
            </a:r>
            <a:r>
              <a:rPr lang="zh-TW" altLang="en-US" sz="4000" b="1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、招生資訊－</a:t>
            </a:r>
            <a:r>
              <a:rPr lang="zh-TW" altLang="en-US" sz="3600" b="1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簡章查詢與下載</a:t>
            </a:r>
          </a:p>
        </p:txBody>
      </p:sp>
      <p:sp>
        <p:nvSpPr>
          <p:cNvPr id="26627" name="投影片編號版面配置區 5"/>
          <p:cNvSpPr>
            <a:spLocks noGrp="1"/>
          </p:cNvSpPr>
          <p:nvPr>
            <p:ph type="sldNum" sz="quarter" idx="11"/>
          </p:nvPr>
        </p:nvSpPr>
        <p:spPr bwMode="auto">
          <a:xfrm>
            <a:off x="9428163" y="6391275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9C6DCBA4-4065-497E-A545-B079B8D159C8}" type="slidenum">
              <a:rPr lang="zh-TW" altLang="en-US" sz="2600" smtClean="0"/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16</a:t>
            </a:fld>
            <a:endParaRPr lang="zh-TW" altLang="en-US" sz="2600" smtClean="0"/>
          </a:p>
        </p:txBody>
      </p:sp>
      <p:grpSp>
        <p:nvGrpSpPr>
          <p:cNvPr id="26628" name="群組 2"/>
          <p:cNvGrpSpPr>
            <a:grpSpLocks/>
          </p:cNvGrpSpPr>
          <p:nvPr/>
        </p:nvGrpSpPr>
        <p:grpSpPr bwMode="auto">
          <a:xfrm>
            <a:off x="228600" y="1258888"/>
            <a:ext cx="5140325" cy="5314950"/>
            <a:chOff x="6307148" y="1250950"/>
            <a:chExt cx="5139517" cy="5315179"/>
          </a:xfrm>
        </p:grpSpPr>
        <p:pic>
          <p:nvPicPr>
            <p:cNvPr id="26632" name="圖片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7148" y="2683735"/>
              <a:ext cx="5122852" cy="3882394"/>
            </a:xfrm>
            <a:prstGeom prst="rect">
              <a:avLst/>
            </a:prstGeom>
            <a:noFill/>
            <a:ln w="28575">
              <a:solidFill>
                <a:srgbClr val="007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633" name="矩形 7"/>
            <p:cNvSpPr>
              <a:spLocks noChangeArrowheads="1"/>
            </p:cNvSpPr>
            <p:nvPr/>
          </p:nvSpPr>
          <p:spPr bwMode="auto">
            <a:xfrm>
              <a:off x="6307148" y="1250950"/>
              <a:ext cx="5139517" cy="14968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447675" indent="-447675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1pPr>
              <a:lvl2pPr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buFont typeface="Wingdings" panose="05000000000000000000" pitchFamily="2" charset="2"/>
                <a:buChar char="u"/>
              </a:pPr>
              <a:r>
                <a:rPr lang="en-US" altLang="zh-TW" sz="2200" b="1">
                  <a:solidFill>
                    <a:srgbClr val="0033C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110</a:t>
              </a:r>
              <a:r>
                <a:rPr lang="zh-TW" altLang="en-US" sz="2200" b="1">
                  <a:solidFill>
                    <a:srgbClr val="0033C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學年度五專聯合免試入學報名資訊及下載招生簡章</a:t>
              </a:r>
              <a:endParaRPr lang="en-US" altLang="zh-TW" sz="2200" b="1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lvl="1" eaLnBrk="1" hangingPunct="1">
                <a:lnSpc>
                  <a:spcPts val="2800"/>
                </a:lnSpc>
                <a:spcBef>
                  <a:spcPts val="600"/>
                </a:spcBef>
                <a:spcAft>
                  <a:spcPts val="600"/>
                </a:spcAft>
                <a:buFontTx/>
                <a:buNone/>
              </a:pPr>
              <a:r>
                <a:rPr lang="zh-TW" altLang="en-US" sz="1800" b="1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北區五專聯合免試入學招生網站</a:t>
              </a:r>
              <a:r>
                <a:rPr lang="en-US" altLang="zh-TW" sz="1800" b="1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https://www.jctv.ntut.edu.tw/enter5/</a:t>
              </a:r>
              <a:endParaRPr lang="zh-TW" altLang="en-US" sz="1800" b="1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6307148" y="5877124"/>
              <a:ext cx="1211073" cy="249248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</p:grpSp>
      <p:pic>
        <p:nvPicPr>
          <p:cNvPr id="26629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525" y="2493963"/>
            <a:ext cx="5803900" cy="4079875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矩形 11"/>
          <p:cNvSpPr/>
          <p:nvPr/>
        </p:nvSpPr>
        <p:spPr>
          <a:xfrm>
            <a:off x="5691188" y="1258888"/>
            <a:ext cx="6286500" cy="1135062"/>
          </a:xfrm>
          <a:prstGeom prst="rect">
            <a:avLst/>
          </a:prstGeom>
        </p:spPr>
        <p:txBody>
          <a:bodyPr>
            <a:spAutoFit/>
          </a:bodyPr>
          <a:lstStyle/>
          <a:p>
            <a:pPr marL="447675" indent="-447675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Wingdings" pitchFamily="2" charset="2"/>
              <a:buChar char="u"/>
              <a:defRPr/>
            </a:pPr>
            <a:r>
              <a:rPr lang="en-US" altLang="zh-TW" sz="2200" b="1" dirty="0">
                <a:solidFill>
                  <a:srgbClr val="0033CC"/>
                </a:solidFill>
                <a:latin typeface="微軟正黑體" pitchFamily="34" charset="-120"/>
                <a:ea typeface="微軟正黑體" pitchFamily="34" charset="-120"/>
              </a:rPr>
              <a:t>110</a:t>
            </a:r>
            <a:r>
              <a:rPr lang="zh-TW" altLang="en-US" sz="2200" b="1" dirty="0">
                <a:solidFill>
                  <a:srgbClr val="0033CC"/>
                </a:solidFill>
                <a:latin typeface="微軟正黑體" pitchFamily="34" charset="-120"/>
                <a:ea typeface="微軟正黑體" pitchFamily="34" charset="-120"/>
              </a:rPr>
              <a:t>學年度北區五專聯合免試入學招生簡章查詢系統</a:t>
            </a:r>
            <a:endParaRPr lang="en-US" altLang="zh-TW" sz="2200" b="1" dirty="0">
              <a:solidFill>
                <a:srgbClr val="0033CC"/>
              </a:solidFill>
              <a:latin typeface="微軟正黑體" pitchFamily="34" charset="-120"/>
              <a:ea typeface="微軟正黑體" pitchFamily="34" charset="-120"/>
            </a:endParaRPr>
          </a:p>
          <a:p>
            <a:pPr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defRPr/>
            </a:pPr>
            <a:r>
              <a:rPr lang="zh-TW" altLang="en-US" sz="22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       </a:t>
            </a:r>
            <a:r>
              <a:rPr lang="en-US" altLang="zh-TW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https://ent04.jctv.ntut.edu.tw/enter5LRuleReport</a:t>
            </a:r>
          </a:p>
        </p:txBody>
      </p:sp>
      <p:sp>
        <p:nvSpPr>
          <p:cNvPr id="23" name="Freeform 22"/>
          <p:cNvSpPr/>
          <p:nvPr/>
        </p:nvSpPr>
        <p:spPr>
          <a:xfrm rot="5400000">
            <a:off x="6136481" y="2240757"/>
            <a:ext cx="619125" cy="1030288"/>
          </a:xfrm>
          <a:custGeom>
            <a:avLst/>
            <a:gdLst>
              <a:gd name="connsiteX0" fmla="*/ 210916 w 1034764"/>
              <a:gd name="connsiteY0" fmla="*/ 535701 h 1598797"/>
              <a:gd name="connsiteX1" fmla="*/ 331908 w 1034764"/>
              <a:gd name="connsiteY1" fmla="*/ 284049 h 1598797"/>
              <a:gd name="connsiteX2" fmla="*/ 741774 w 1034764"/>
              <a:gd name="connsiteY2" fmla="*/ 315409 h 1598797"/>
              <a:gd name="connsiteX3" fmla="*/ 403935 w 1034764"/>
              <a:gd name="connsiteY3" fmla="*/ 375418 h 1598797"/>
              <a:gd name="connsiteX4" fmla="*/ 266699 w 1034764"/>
              <a:gd name="connsiteY4" fmla="*/ 689905 h 1598797"/>
              <a:gd name="connsiteX5" fmla="*/ 266698 w 1034764"/>
              <a:gd name="connsiteY5" fmla="*/ 689907 h 1598797"/>
              <a:gd name="connsiteX6" fmla="*/ 210916 w 1034764"/>
              <a:gd name="connsiteY6" fmla="*/ 535701 h 1598797"/>
              <a:gd name="connsiteX7" fmla="*/ 134938 w 1034764"/>
              <a:gd name="connsiteY7" fmla="*/ 517381 h 1598797"/>
              <a:gd name="connsiteX8" fmla="*/ 517383 w 1034764"/>
              <a:gd name="connsiteY8" fmla="*/ 899826 h 1598797"/>
              <a:gd name="connsiteX9" fmla="*/ 899828 w 1034764"/>
              <a:gd name="connsiteY9" fmla="*/ 517381 h 1598797"/>
              <a:gd name="connsiteX10" fmla="*/ 517383 w 1034764"/>
              <a:gd name="connsiteY10" fmla="*/ 134936 h 1598797"/>
              <a:gd name="connsiteX11" fmla="*/ 134938 w 1034764"/>
              <a:gd name="connsiteY11" fmla="*/ 517381 h 1598797"/>
              <a:gd name="connsiteX12" fmla="*/ 0 w 1034764"/>
              <a:gd name="connsiteY12" fmla="*/ 517382 h 1598797"/>
              <a:gd name="connsiteX13" fmla="*/ 517382 w 1034764"/>
              <a:gd name="connsiteY13" fmla="*/ 0 h 1598797"/>
              <a:gd name="connsiteX14" fmla="*/ 1034764 w 1034764"/>
              <a:gd name="connsiteY14" fmla="*/ 517382 h 1598797"/>
              <a:gd name="connsiteX15" fmla="*/ 621653 w 1034764"/>
              <a:gd name="connsiteY15" fmla="*/ 1024253 h 1598797"/>
              <a:gd name="connsiteX16" fmla="*/ 620527 w 1034764"/>
              <a:gd name="connsiteY16" fmla="*/ 1024366 h 1598797"/>
              <a:gd name="connsiteX17" fmla="*/ 662992 w 1034764"/>
              <a:gd name="connsiteY17" fmla="*/ 1598797 h 1598797"/>
              <a:gd name="connsiteX18" fmla="*/ 371775 w 1034764"/>
              <a:gd name="connsiteY18" fmla="*/ 1598797 h 1598797"/>
              <a:gd name="connsiteX19" fmla="*/ 414241 w 1034764"/>
              <a:gd name="connsiteY19" fmla="*/ 1024367 h 1598797"/>
              <a:gd name="connsiteX20" fmla="*/ 413112 w 1034764"/>
              <a:gd name="connsiteY20" fmla="*/ 1024253 h 1598797"/>
              <a:gd name="connsiteX21" fmla="*/ 0 w 1034764"/>
              <a:gd name="connsiteY21" fmla="*/ 517382 h 1598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034764" h="1598797">
                <a:moveTo>
                  <a:pt x="210916" y="535701"/>
                </a:moveTo>
                <a:cubicBezTo>
                  <a:pt x="207764" y="443901"/>
                  <a:pt x="249915" y="348683"/>
                  <a:pt x="331908" y="284049"/>
                </a:cubicBezTo>
                <a:cubicBezTo>
                  <a:pt x="463097" y="180634"/>
                  <a:pt x="646600" y="194675"/>
                  <a:pt x="741774" y="315409"/>
                </a:cubicBezTo>
                <a:cubicBezTo>
                  <a:pt x="631231" y="275026"/>
                  <a:pt x="502220" y="297941"/>
                  <a:pt x="403935" y="375418"/>
                </a:cubicBezTo>
                <a:cubicBezTo>
                  <a:pt x="305650" y="452895"/>
                  <a:pt x="253243" y="572989"/>
                  <a:pt x="266699" y="689905"/>
                </a:cubicBezTo>
                <a:lnTo>
                  <a:pt x="266698" y="689907"/>
                </a:lnTo>
                <a:cubicBezTo>
                  <a:pt x="231008" y="644631"/>
                  <a:pt x="212807" y="590781"/>
                  <a:pt x="210916" y="535701"/>
                </a:cubicBezTo>
                <a:close/>
                <a:moveTo>
                  <a:pt x="134938" y="517381"/>
                </a:moveTo>
                <a:cubicBezTo>
                  <a:pt x="134938" y="728600"/>
                  <a:pt x="306164" y="899826"/>
                  <a:pt x="517383" y="899826"/>
                </a:cubicBezTo>
                <a:cubicBezTo>
                  <a:pt x="728602" y="899826"/>
                  <a:pt x="899828" y="728600"/>
                  <a:pt x="899828" y="517381"/>
                </a:cubicBezTo>
                <a:cubicBezTo>
                  <a:pt x="899828" y="306162"/>
                  <a:pt x="728602" y="134936"/>
                  <a:pt x="517383" y="134936"/>
                </a:cubicBezTo>
                <a:cubicBezTo>
                  <a:pt x="306164" y="134936"/>
                  <a:pt x="134938" y="306162"/>
                  <a:pt x="134938" y="517381"/>
                </a:cubicBezTo>
                <a:close/>
                <a:moveTo>
                  <a:pt x="0" y="517382"/>
                </a:moveTo>
                <a:cubicBezTo>
                  <a:pt x="0" y="231640"/>
                  <a:pt x="231640" y="0"/>
                  <a:pt x="517382" y="0"/>
                </a:cubicBezTo>
                <a:cubicBezTo>
                  <a:pt x="803124" y="0"/>
                  <a:pt x="1034764" y="231640"/>
                  <a:pt x="1034764" y="517382"/>
                </a:cubicBezTo>
                <a:cubicBezTo>
                  <a:pt x="1034764" y="767406"/>
                  <a:pt x="857415" y="976008"/>
                  <a:pt x="621653" y="1024253"/>
                </a:cubicBezTo>
                <a:lnTo>
                  <a:pt x="620527" y="1024366"/>
                </a:lnTo>
                <a:lnTo>
                  <a:pt x="662992" y="1598797"/>
                </a:lnTo>
                <a:lnTo>
                  <a:pt x="371775" y="1598797"/>
                </a:lnTo>
                <a:lnTo>
                  <a:pt x="414241" y="1024367"/>
                </a:lnTo>
                <a:lnTo>
                  <a:pt x="413112" y="1024253"/>
                </a:lnTo>
                <a:cubicBezTo>
                  <a:pt x="177349" y="976008"/>
                  <a:pt x="0" y="767406"/>
                  <a:pt x="0" y="51738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solidFill>
              <a:srgbClr val="00206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07988" y="957263"/>
            <a:ext cx="11609387" cy="4492625"/>
          </a:xfrm>
        </p:spPr>
        <p:txBody>
          <a:bodyPr rtlCol="0">
            <a:noAutofit/>
          </a:bodyPr>
          <a:lstStyle/>
          <a:p>
            <a:pPr marL="447675" indent="-447675" eaLnBrk="1" fontAlgn="auto" hangingPunct="1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zh-TW" altLang="en-US" sz="2000" b="1" dirty="0" smtClean="0">
                <a:solidFill>
                  <a:schemeClr val="accent5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列印</a:t>
            </a:r>
            <a:r>
              <a:rPr lang="zh-TW" alt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「</a:t>
            </a:r>
            <a:r>
              <a:rPr lang="en-US" altLang="zh-TW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110</a:t>
            </a:r>
            <a:r>
              <a:rPr lang="zh-TW" alt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學年度五專入學專用</a:t>
            </a:r>
            <a:r>
              <a:rPr lang="zh-TW" altLang="en-US" sz="2000" b="1" dirty="0">
                <a:solidFill>
                  <a:schemeClr val="bg1"/>
                </a:solidFill>
                <a:effectLst>
                  <a:glow rad="127000">
                    <a:srgbClr val="C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聯合</a:t>
            </a:r>
            <a:r>
              <a:rPr lang="zh-TW" alt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免試入學超額比序項目積分證明單」並蓋</a:t>
            </a:r>
            <a:r>
              <a:rPr lang="zh-TW" altLang="en-US" sz="2000" b="1" u="sng" dirty="0" smtClean="0">
                <a:solidFill>
                  <a:schemeClr val="bg1"/>
                </a:solidFill>
                <a:effectLst>
                  <a:glow rad="127000">
                    <a:srgbClr val="C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學校戳章</a:t>
            </a:r>
            <a:r>
              <a:rPr lang="zh-TW" altLang="en-US" sz="2000" b="1" dirty="0" smtClean="0">
                <a:solidFill>
                  <a:schemeClr val="accent5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2000" b="1" dirty="0" smtClean="0">
              <a:solidFill>
                <a:schemeClr val="accent5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447675" indent="-447675" eaLnBrk="1" fontAlgn="auto" hangingPunct="1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zh-TW" altLang="en-US" sz="2000" b="1" dirty="0" smtClean="0">
                <a:solidFill>
                  <a:schemeClr val="accent5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認定超額比序項目</a:t>
            </a:r>
            <a:r>
              <a:rPr lang="zh-TW" alt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「競賽」</a:t>
            </a:r>
            <a:r>
              <a:rPr lang="zh-TW" altLang="en-US" sz="2000" b="1" dirty="0" smtClean="0">
                <a:solidFill>
                  <a:srgbClr val="2F5597"/>
                </a:solidFill>
                <a:latin typeface="微軟正黑體" pitchFamily="34" charset="-120"/>
                <a:ea typeface="微軟正黑體" pitchFamily="34" charset="-120"/>
              </a:rPr>
              <a:t>及</a:t>
            </a:r>
            <a:r>
              <a:rPr lang="zh-TW" alt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「服務學習」</a:t>
            </a:r>
            <a:r>
              <a:rPr lang="zh-TW" altLang="en-US" sz="2000" b="1" dirty="0" smtClean="0">
                <a:solidFill>
                  <a:srgbClr val="2F5597"/>
                </a:solidFill>
                <a:latin typeface="微軟正黑體" pitchFamily="34" charset="-120"/>
                <a:ea typeface="微軟正黑體" pitchFamily="34" charset="-120"/>
              </a:rPr>
              <a:t>（含校外服務時數）積分</a:t>
            </a:r>
            <a:r>
              <a:rPr lang="zh-TW" altLang="en-US" sz="2000" b="1" dirty="0" smtClean="0">
                <a:solidFill>
                  <a:schemeClr val="accent5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2000" b="1" dirty="0" smtClean="0">
              <a:solidFill>
                <a:schemeClr val="accent5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447675" indent="-447675" eaLnBrk="1" fontAlgn="auto" hangingPunct="1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zh-TW" altLang="en-US" sz="2000" b="1" dirty="0">
                <a:solidFill>
                  <a:schemeClr val="accent5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具弱勢身分免試生須檢附</a:t>
            </a:r>
            <a:r>
              <a:rPr lang="zh-TW" alt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身分證明</a:t>
            </a:r>
            <a:r>
              <a:rPr lang="zh-TW" alt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文件，</a:t>
            </a:r>
            <a:r>
              <a:rPr lang="zh-TW" altLang="en-US" sz="2000" b="1" dirty="0" smtClean="0">
                <a:solidFill>
                  <a:schemeClr val="accent5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報名時一併提出</a:t>
            </a:r>
            <a:r>
              <a:rPr lang="zh-TW" alt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，並檢查</a:t>
            </a:r>
            <a:r>
              <a:rPr lang="zh-TW" altLang="en-US" sz="20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證件是否在有效期內</a:t>
            </a:r>
            <a:r>
              <a:rPr lang="zh-TW" altLang="en-US" sz="2000" b="1" dirty="0" smtClean="0">
                <a:solidFill>
                  <a:schemeClr val="accent5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2000" b="1" dirty="0" smtClean="0">
              <a:solidFill>
                <a:schemeClr val="accent5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447675" indent="-447675" eaLnBrk="1" fontAlgn="auto" hangingPunct="1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zh-TW" altLang="en-US" sz="2000" b="1" dirty="0" smtClean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確認</a:t>
            </a:r>
            <a:r>
              <a:rPr lang="zh-TW" altLang="en-US" sz="20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報名表使用正確</a:t>
            </a:r>
            <a:r>
              <a:rPr lang="zh-TW" altLang="en-US" sz="2000" b="1" dirty="0" smtClean="0">
                <a:solidFill>
                  <a:srgbClr val="2F559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zh-TW" altLang="en-US" sz="2000" b="1" dirty="0">
                <a:solidFill>
                  <a:srgbClr val="2F559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特種</a:t>
            </a:r>
            <a:r>
              <a:rPr lang="zh-TW" altLang="en-US" sz="2000" b="1" dirty="0" smtClean="0">
                <a:solidFill>
                  <a:srgbClr val="2F559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生要使用</a:t>
            </a:r>
            <a:r>
              <a:rPr lang="zh-TW" altLang="en-US" sz="2000" b="1" dirty="0">
                <a:solidFill>
                  <a:srgbClr val="2F559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特種身分生專用</a:t>
            </a:r>
            <a:r>
              <a:rPr lang="zh-TW" altLang="en-US" sz="2000" b="1" dirty="0" smtClean="0">
                <a:solidFill>
                  <a:srgbClr val="2F559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報名表，勿使用非</a:t>
            </a:r>
            <a:r>
              <a:rPr lang="zh-TW" altLang="en-US" sz="2000" b="1" dirty="0">
                <a:solidFill>
                  <a:srgbClr val="2F559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本學年度招生報名表</a:t>
            </a:r>
            <a:r>
              <a:rPr lang="zh-TW" altLang="en-US" sz="2000" b="1" dirty="0" smtClean="0">
                <a:solidFill>
                  <a:srgbClr val="2F559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）。</a:t>
            </a:r>
            <a:endParaRPr lang="en-US" altLang="zh-TW" sz="2000" b="1" dirty="0" smtClean="0">
              <a:solidFill>
                <a:schemeClr val="accent5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447675" indent="-447675" eaLnBrk="1" fontAlgn="auto" hangingPunct="1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zh-TW" altLang="en-US" sz="2000" b="1" dirty="0" smtClean="0">
                <a:solidFill>
                  <a:schemeClr val="accent5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確認報名表招生</a:t>
            </a:r>
            <a:r>
              <a:rPr lang="zh-TW" altLang="en-US" sz="2000" b="1" u="sng" dirty="0" smtClean="0">
                <a:solidFill>
                  <a:schemeClr val="bg1"/>
                </a:solidFill>
                <a:effectLst>
                  <a:glow rad="127000">
                    <a:srgbClr val="C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學校名稱及代碼是否一致</a:t>
            </a:r>
            <a:r>
              <a:rPr lang="zh-TW" altLang="en-US" sz="2000" b="1" dirty="0" smtClean="0">
                <a:solidFill>
                  <a:schemeClr val="accent5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2000" b="1" dirty="0" smtClean="0">
              <a:solidFill>
                <a:schemeClr val="accent5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447675" indent="-447675" eaLnBrk="1" fontAlgn="auto" hangingPunct="1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zh-TW" altLang="en-US" sz="2000" b="1" dirty="0" smtClean="0">
                <a:solidFill>
                  <a:schemeClr val="accent5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確認</a:t>
            </a:r>
            <a:r>
              <a:rPr lang="en-US" altLang="zh-TW" sz="2000" b="1" dirty="0" smtClean="0">
                <a:solidFill>
                  <a:srgbClr val="2F559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110</a:t>
            </a:r>
            <a:r>
              <a:rPr lang="zh-TW" altLang="en-US" sz="2000" b="1" dirty="0" smtClean="0">
                <a:solidFill>
                  <a:srgbClr val="2F559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年度</a:t>
            </a:r>
            <a:r>
              <a:rPr lang="zh-TW" altLang="en-US" sz="2000" b="1" dirty="0">
                <a:solidFill>
                  <a:srgbClr val="2F559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國中教育</a:t>
            </a:r>
            <a:r>
              <a:rPr lang="zh-TW" altLang="en-US" sz="2000" b="1" dirty="0" smtClean="0">
                <a:solidFill>
                  <a:srgbClr val="2F559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會考</a:t>
            </a:r>
            <a:r>
              <a:rPr lang="zh-TW" altLang="en-US" sz="2000" b="1" u="sng" dirty="0" smtClean="0">
                <a:solidFill>
                  <a:schemeClr val="bg1"/>
                </a:solidFill>
                <a:effectLst>
                  <a:glow rad="127000">
                    <a:srgbClr val="C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準考證號碼</a:t>
            </a:r>
            <a:r>
              <a:rPr lang="zh-TW" altLang="en-US" sz="2000" b="1" dirty="0" smtClean="0">
                <a:solidFill>
                  <a:srgbClr val="2F559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是否有填寫且正確無誤。</a:t>
            </a:r>
            <a:endParaRPr lang="en-US" altLang="zh-TW" sz="2000" b="1" dirty="0" smtClean="0">
              <a:solidFill>
                <a:schemeClr val="accent5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447675" indent="-447675" eaLnBrk="1" fontAlgn="auto" hangingPunct="1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zh-TW" altLang="en-US" sz="2000" b="1" dirty="0">
                <a:solidFill>
                  <a:schemeClr val="accent5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確認報名表</a:t>
            </a:r>
            <a:r>
              <a:rPr lang="zh-TW" altLang="en-US" sz="2000" b="1" dirty="0">
                <a:solidFill>
                  <a:schemeClr val="bg1"/>
                </a:solidFill>
                <a:effectLst>
                  <a:glow rad="127000">
                    <a:srgbClr val="C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「免試生」</a:t>
            </a:r>
            <a:r>
              <a:rPr lang="zh-TW" alt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及</a:t>
            </a:r>
            <a:r>
              <a:rPr lang="zh-TW" altLang="en-US" sz="2000" b="1" dirty="0">
                <a:solidFill>
                  <a:schemeClr val="bg1"/>
                </a:solidFill>
                <a:effectLst>
                  <a:glow rad="127000">
                    <a:srgbClr val="C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「家長</a:t>
            </a:r>
            <a:r>
              <a:rPr lang="en-US" altLang="zh-TW" sz="2000" b="1" dirty="0">
                <a:solidFill>
                  <a:schemeClr val="bg1"/>
                </a:solidFill>
                <a:effectLst>
                  <a:glow rad="127000">
                    <a:srgbClr val="C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000" b="1" dirty="0">
                <a:solidFill>
                  <a:schemeClr val="bg1"/>
                </a:solidFill>
                <a:effectLst>
                  <a:glow rad="127000">
                    <a:srgbClr val="C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監護人</a:t>
            </a:r>
            <a:r>
              <a:rPr lang="en-US" altLang="zh-TW" sz="2000" b="1" dirty="0">
                <a:solidFill>
                  <a:schemeClr val="bg1"/>
                </a:solidFill>
                <a:effectLst>
                  <a:glow rad="127000">
                    <a:srgbClr val="C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sz="2000" b="1" dirty="0">
                <a:solidFill>
                  <a:schemeClr val="bg1"/>
                </a:solidFill>
                <a:effectLst>
                  <a:glow rad="127000">
                    <a:srgbClr val="C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」</a:t>
            </a:r>
            <a:r>
              <a:rPr lang="zh-TW" alt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是否皆已簽名</a:t>
            </a:r>
            <a:r>
              <a:rPr lang="zh-TW" altLang="en-US" sz="2000" b="1" dirty="0" smtClean="0">
                <a:solidFill>
                  <a:schemeClr val="accent5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2000" b="1" dirty="0">
              <a:solidFill>
                <a:schemeClr val="accent5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447675" indent="-447675" eaLnBrk="1" fontAlgn="auto" hangingPunct="1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zh-TW" altLang="en-US" sz="2000" b="1" dirty="0" smtClean="0">
                <a:solidFill>
                  <a:srgbClr val="2F5597"/>
                </a:solidFill>
                <a:latin typeface="微軟正黑體" pitchFamily="34" charset="-120"/>
                <a:ea typeface="微軟正黑體" pitchFamily="34" charset="-120"/>
              </a:rPr>
              <a:t>製作</a:t>
            </a:r>
            <a:r>
              <a:rPr lang="zh-TW" alt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免試生</a:t>
            </a:r>
            <a:r>
              <a:rPr lang="zh-TW" alt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報名資料檔</a:t>
            </a:r>
            <a:r>
              <a:rPr lang="zh-TW" altLang="en-US" sz="2000" b="1" dirty="0">
                <a:solidFill>
                  <a:schemeClr val="accent5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上傳至五專聯合免試入學國中集體報名系統</a:t>
            </a:r>
            <a:r>
              <a:rPr lang="zh-TW" altLang="en-US" sz="2000" b="1" dirty="0" smtClean="0">
                <a:solidFill>
                  <a:schemeClr val="accent5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2000" b="1" dirty="0" smtClean="0">
              <a:solidFill>
                <a:schemeClr val="accent5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447675" indent="-447675" eaLnBrk="1" fontAlgn="auto" hangingPunct="1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zh-TW" altLang="en-US" sz="2000" b="1" dirty="0">
                <a:solidFill>
                  <a:srgbClr val="2F559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學校上傳報名資料電子檔與書面資料不符</a:t>
            </a:r>
            <a:r>
              <a:rPr lang="zh-TW" altLang="en-US" sz="2000" b="1" dirty="0" smtClean="0">
                <a:solidFill>
                  <a:srgbClr val="2F559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000" b="1" dirty="0">
              <a:solidFill>
                <a:schemeClr val="accent5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447675" indent="-447675" eaLnBrk="1" fontAlgn="auto" hangingPunct="1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zh-TW" altLang="en-US" sz="2000" b="1" dirty="0">
                <a:solidFill>
                  <a:schemeClr val="accent5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列印繳款通知單並完成繳費，繳費證明文件影印隨報名資料寄送本會</a:t>
            </a:r>
            <a:r>
              <a:rPr lang="zh-TW" altLang="en-US" sz="2000" b="1" dirty="0" smtClean="0">
                <a:solidFill>
                  <a:schemeClr val="accent5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2000" b="1" dirty="0" smtClean="0">
              <a:solidFill>
                <a:schemeClr val="accent5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447675" indent="-447675" eaLnBrk="1" fontAlgn="auto" hangingPunct="1">
              <a:lnSpc>
                <a:spcPts val="3500"/>
              </a:lnSpc>
              <a:spcAft>
                <a:spcPts val="600"/>
              </a:spcAft>
              <a:buFont typeface="Wingdings" pitchFamily="2" charset="2"/>
              <a:buChar char="ü"/>
              <a:defRPr/>
            </a:pPr>
            <a:endParaRPr lang="zh-TW" altLang="en-US" sz="2000" dirty="0"/>
          </a:p>
        </p:txBody>
      </p:sp>
      <p:sp>
        <p:nvSpPr>
          <p:cNvPr id="27651" name="標題 1"/>
          <p:cNvSpPr>
            <a:spLocks noGrp="1"/>
          </p:cNvSpPr>
          <p:nvPr>
            <p:ph type="title"/>
          </p:nvPr>
        </p:nvSpPr>
        <p:spPr>
          <a:xfrm>
            <a:off x="803275" y="0"/>
            <a:ext cx="10515600" cy="1325563"/>
          </a:xfrm>
        </p:spPr>
        <p:txBody>
          <a:bodyPr/>
          <a:lstStyle/>
          <a:p>
            <a:pPr eaLnBrk="1" hangingPunct="1"/>
            <a:r>
              <a:rPr lang="en-US" altLang="zh-TW" b="1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伍</a:t>
            </a:r>
            <a:r>
              <a:rPr lang="en-US" altLang="zh-TW" b="1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 </a:t>
            </a:r>
            <a:r>
              <a:rPr lang="zh-TW" altLang="en-US" b="1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、國中學校協助事項</a:t>
            </a:r>
          </a:p>
        </p:txBody>
      </p:sp>
      <p:sp>
        <p:nvSpPr>
          <p:cNvPr id="27652" name="投影片編號版面配置區 1"/>
          <p:cNvSpPr>
            <a:spLocks noGrp="1"/>
          </p:cNvSpPr>
          <p:nvPr>
            <p:ph type="sldNum" sz="quarter" idx="11"/>
          </p:nvPr>
        </p:nvSpPr>
        <p:spPr bwMode="auto">
          <a:xfrm>
            <a:off x="9448800" y="6346825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FAA0E8BB-EE4F-418F-865F-6077650C671F}" type="slidenum">
              <a:rPr lang="zh-TW" altLang="en-US" sz="2600" smtClean="0"/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17</a:t>
            </a:fld>
            <a:endParaRPr lang="zh-TW" altLang="en-US" sz="2600" smtClean="0"/>
          </a:p>
        </p:txBody>
      </p:sp>
      <p:sp>
        <p:nvSpPr>
          <p:cNvPr id="6" name="橢圓形圖說文字 5"/>
          <p:cNvSpPr/>
          <p:nvPr/>
        </p:nvSpPr>
        <p:spPr>
          <a:xfrm>
            <a:off x="9191625" y="3081338"/>
            <a:ext cx="1377950" cy="1123950"/>
          </a:xfrm>
          <a:prstGeom prst="wedgeEllipseCallout">
            <a:avLst>
              <a:gd name="adj1" fmla="val 70087"/>
              <a:gd name="adj2" fmla="val -15077"/>
            </a:avLst>
          </a:prstGeom>
          <a:solidFill>
            <a:srgbClr val="FFFFE1"/>
          </a:solidFill>
          <a:ln w="57150" cap="flat" cmpd="sng" algn="ctr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8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非常</a:t>
            </a:r>
            <a:r>
              <a:rPr lang="zh-TW" altLang="en-US" sz="24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重要</a:t>
            </a:r>
          </a:p>
        </p:txBody>
      </p:sp>
      <p:grpSp>
        <p:nvGrpSpPr>
          <p:cNvPr id="27654" name="组合 19"/>
          <p:cNvGrpSpPr>
            <a:grpSpLocks/>
          </p:cNvGrpSpPr>
          <p:nvPr/>
        </p:nvGrpSpPr>
        <p:grpSpPr bwMode="auto">
          <a:xfrm flipH="1">
            <a:off x="10820400" y="3155950"/>
            <a:ext cx="1311275" cy="2143125"/>
            <a:chOff x="2674257" y="3463726"/>
            <a:chExt cx="1309692" cy="2143454"/>
          </a:xfrm>
        </p:grpSpPr>
        <p:grpSp>
          <p:nvGrpSpPr>
            <p:cNvPr id="27658" name="组合 20"/>
            <p:cNvGrpSpPr>
              <a:grpSpLocks/>
            </p:cNvGrpSpPr>
            <p:nvPr/>
          </p:nvGrpSpPr>
          <p:grpSpPr bwMode="auto">
            <a:xfrm flipH="1">
              <a:off x="2674257" y="3463726"/>
              <a:ext cx="1309692" cy="2143454"/>
              <a:chOff x="5414605" y="3315582"/>
              <a:chExt cx="1497348" cy="2450573"/>
            </a:xfrm>
          </p:grpSpPr>
          <p:grpSp>
            <p:nvGrpSpPr>
              <p:cNvPr id="27663" name="组合 25"/>
              <p:cNvGrpSpPr>
                <a:grpSpLocks/>
              </p:cNvGrpSpPr>
              <p:nvPr/>
            </p:nvGrpSpPr>
            <p:grpSpPr bwMode="auto">
              <a:xfrm>
                <a:off x="5414605" y="3315582"/>
                <a:ext cx="1497348" cy="1875586"/>
                <a:chOff x="6832585" y="3384071"/>
                <a:chExt cx="1803397" cy="2258944"/>
              </a:xfrm>
            </p:grpSpPr>
            <p:sp>
              <p:nvSpPr>
                <p:cNvPr id="19" name="椭圆 31"/>
                <p:cNvSpPr/>
                <p:nvPr/>
              </p:nvSpPr>
              <p:spPr>
                <a:xfrm flipH="1">
                  <a:off x="7343475" y="3384071"/>
                  <a:ext cx="1139677" cy="1029730"/>
                </a:xfrm>
                <a:custGeom>
                  <a:avLst/>
                  <a:gdLst>
                    <a:gd name="connsiteX0" fmla="*/ 0 w 656493"/>
                    <a:gd name="connsiteY0" fmla="*/ 316523 h 633046"/>
                    <a:gd name="connsiteX1" fmla="*/ 328247 w 656493"/>
                    <a:gd name="connsiteY1" fmla="*/ 0 h 633046"/>
                    <a:gd name="connsiteX2" fmla="*/ 656494 w 656493"/>
                    <a:gd name="connsiteY2" fmla="*/ 316523 h 633046"/>
                    <a:gd name="connsiteX3" fmla="*/ 328247 w 656493"/>
                    <a:gd name="connsiteY3" fmla="*/ 633046 h 633046"/>
                    <a:gd name="connsiteX4" fmla="*/ 0 w 656493"/>
                    <a:gd name="connsiteY4" fmla="*/ 316523 h 633046"/>
                    <a:gd name="connsiteX0" fmla="*/ 328247 w 656494"/>
                    <a:gd name="connsiteY0" fmla="*/ 0 h 633046"/>
                    <a:gd name="connsiteX1" fmla="*/ 656494 w 656494"/>
                    <a:gd name="connsiteY1" fmla="*/ 316523 h 633046"/>
                    <a:gd name="connsiteX2" fmla="*/ 328247 w 656494"/>
                    <a:gd name="connsiteY2" fmla="*/ 633046 h 633046"/>
                    <a:gd name="connsiteX3" fmla="*/ 0 w 656494"/>
                    <a:gd name="connsiteY3" fmla="*/ 316523 h 633046"/>
                    <a:gd name="connsiteX4" fmla="*/ 419687 w 656494"/>
                    <a:gd name="connsiteY4" fmla="*/ 91440 h 633046"/>
                    <a:gd name="connsiteX0" fmla="*/ 402964 w 731211"/>
                    <a:gd name="connsiteY0" fmla="*/ 0 h 633046"/>
                    <a:gd name="connsiteX1" fmla="*/ 731211 w 731211"/>
                    <a:gd name="connsiteY1" fmla="*/ 316523 h 633046"/>
                    <a:gd name="connsiteX2" fmla="*/ 402964 w 731211"/>
                    <a:gd name="connsiteY2" fmla="*/ 633046 h 633046"/>
                    <a:gd name="connsiteX3" fmla="*/ 74717 w 731211"/>
                    <a:gd name="connsiteY3" fmla="*/ 316523 h 633046"/>
                    <a:gd name="connsiteX4" fmla="*/ 161895 w 731211"/>
                    <a:gd name="connsiteY4" fmla="*/ 152400 h 633046"/>
                    <a:gd name="connsiteX0" fmla="*/ 353700 w 681947"/>
                    <a:gd name="connsiteY0" fmla="*/ 0 h 633046"/>
                    <a:gd name="connsiteX1" fmla="*/ 681947 w 681947"/>
                    <a:gd name="connsiteY1" fmla="*/ 316523 h 633046"/>
                    <a:gd name="connsiteX2" fmla="*/ 353700 w 681947"/>
                    <a:gd name="connsiteY2" fmla="*/ 633046 h 633046"/>
                    <a:gd name="connsiteX3" fmla="*/ 25453 w 681947"/>
                    <a:gd name="connsiteY3" fmla="*/ 316523 h 633046"/>
                    <a:gd name="connsiteX4" fmla="*/ 112631 w 681947"/>
                    <a:gd name="connsiteY4" fmla="*/ 152400 h 633046"/>
                    <a:gd name="connsiteX0" fmla="*/ 341249 w 669496"/>
                    <a:gd name="connsiteY0" fmla="*/ 0 h 633046"/>
                    <a:gd name="connsiteX1" fmla="*/ 669496 w 669496"/>
                    <a:gd name="connsiteY1" fmla="*/ 316523 h 633046"/>
                    <a:gd name="connsiteX2" fmla="*/ 341249 w 669496"/>
                    <a:gd name="connsiteY2" fmla="*/ 633046 h 633046"/>
                    <a:gd name="connsiteX3" fmla="*/ 13002 w 669496"/>
                    <a:gd name="connsiteY3" fmla="*/ 316523 h 633046"/>
                    <a:gd name="connsiteX4" fmla="*/ 100180 w 669496"/>
                    <a:gd name="connsiteY4" fmla="*/ 152400 h 633046"/>
                    <a:gd name="connsiteX0" fmla="*/ 347951 w 676198"/>
                    <a:gd name="connsiteY0" fmla="*/ 0 h 633046"/>
                    <a:gd name="connsiteX1" fmla="*/ 676198 w 676198"/>
                    <a:gd name="connsiteY1" fmla="*/ 316523 h 633046"/>
                    <a:gd name="connsiteX2" fmla="*/ 347951 w 676198"/>
                    <a:gd name="connsiteY2" fmla="*/ 633046 h 633046"/>
                    <a:gd name="connsiteX3" fmla="*/ 19704 w 676198"/>
                    <a:gd name="connsiteY3" fmla="*/ 316523 h 633046"/>
                    <a:gd name="connsiteX4" fmla="*/ 79173 w 676198"/>
                    <a:gd name="connsiteY4" fmla="*/ 113607 h 633046"/>
                    <a:gd name="connsiteX0" fmla="*/ 333371 w 661618"/>
                    <a:gd name="connsiteY0" fmla="*/ 0 h 633046"/>
                    <a:gd name="connsiteX1" fmla="*/ 661618 w 661618"/>
                    <a:gd name="connsiteY1" fmla="*/ 316523 h 633046"/>
                    <a:gd name="connsiteX2" fmla="*/ 333371 w 661618"/>
                    <a:gd name="connsiteY2" fmla="*/ 633046 h 633046"/>
                    <a:gd name="connsiteX3" fmla="*/ 5124 w 661618"/>
                    <a:gd name="connsiteY3" fmla="*/ 316523 h 633046"/>
                    <a:gd name="connsiteX4" fmla="*/ 64593 w 661618"/>
                    <a:gd name="connsiteY4" fmla="*/ 113607 h 633046"/>
                    <a:gd name="connsiteX0" fmla="*/ 178200 w 661618"/>
                    <a:gd name="connsiteY0" fmla="*/ 0 h 583170"/>
                    <a:gd name="connsiteX1" fmla="*/ 661618 w 661618"/>
                    <a:gd name="connsiteY1" fmla="*/ 266647 h 583170"/>
                    <a:gd name="connsiteX2" fmla="*/ 333371 w 661618"/>
                    <a:gd name="connsiteY2" fmla="*/ 583170 h 583170"/>
                    <a:gd name="connsiteX3" fmla="*/ 5124 w 661618"/>
                    <a:gd name="connsiteY3" fmla="*/ 266647 h 583170"/>
                    <a:gd name="connsiteX4" fmla="*/ 64593 w 661618"/>
                    <a:gd name="connsiteY4" fmla="*/ 63731 h 583170"/>
                    <a:gd name="connsiteX0" fmla="*/ 178200 w 662133"/>
                    <a:gd name="connsiteY0" fmla="*/ 66578 h 649748"/>
                    <a:gd name="connsiteX1" fmla="*/ 412660 w 662133"/>
                    <a:gd name="connsiteY1" fmla="*/ 10947 h 649748"/>
                    <a:gd name="connsiteX2" fmla="*/ 661618 w 662133"/>
                    <a:gd name="connsiteY2" fmla="*/ 333225 h 649748"/>
                    <a:gd name="connsiteX3" fmla="*/ 333371 w 662133"/>
                    <a:gd name="connsiteY3" fmla="*/ 649748 h 649748"/>
                    <a:gd name="connsiteX4" fmla="*/ 5124 w 662133"/>
                    <a:gd name="connsiteY4" fmla="*/ 333225 h 649748"/>
                    <a:gd name="connsiteX5" fmla="*/ 64593 w 662133"/>
                    <a:gd name="connsiteY5" fmla="*/ 130309 h 649748"/>
                    <a:gd name="connsiteX0" fmla="*/ 178200 w 662148"/>
                    <a:gd name="connsiteY0" fmla="*/ 66578 h 649748"/>
                    <a:gd name="connsiteX1" fmla="*/ 412660 w 662148"/>
                    <a:gd name="connsiteY1" fmla="*/ 10947 h 649748"/>
                    <a:gd name="connsiteX2" fmla="*/ 661618 w 662148"/>
                    <a:gd name="connsiteY2" fmla="*/ 333225 h 649748"/>
                    <a:gd name="connsiteX3" fmla="*/ 333371 w 662148"/>
                    <a:gd name="connsiteY3" fmla="*/ 649748 h 649748"/>
                    <a:gd name="connsiteX4" fmla="*/ 5124 w 662148"/>
                    <a:gd name="connsiteY4" fmla="*/ 333225 h 649748"/>
                    <a:gd name="connsiteX5" fmla="*/ 64593 w 662148"/>
                    <a:gd name="connsiteY5" fmla="*/ 130309 h 649748"/>
                    <a:gd name="connsiteX0" fmla="*/ 178200 w 662148"/>
                    <a:gd name="connsiteY0" fmla="*/ 61032 h 644202"/>
                    <a:gd name="connsiteX1" fmla="*/ 412660 w 662148"/>
                    <a:gd name="connsiteY1" fmla="*/ 5401 h 644202"/>
                    <a:gd name="connsiteX2" fmla="*/ 661618 w 662148"/>
                    <a:gd name="connsiteY2" fmla="*/ 327679 h 644202"/>
                    <a:gd name="connsiteX3" fmla="*/ 333371 w 662148"/>
                    <a:gd name="connsiteY3" fmla="*/ 644202 h 644202"/>
                    <a:gd name="connsiteX4" fmla="*/ 5124 w 662148"/>
                    <a:gd name="connsiteY4" fmla="*/ 327679 h 644202"/>
                    <a:gd name="connsiteX5" fmla="*/ 64593 w 662148"/>
                    <a:gd name="connsiteY5" fmla="*/ 124763 h 644202"/>
                    <a:gd name="connsiteX0" fmla="*/ 178200 w 662148"/>
                    <a:gd name="connsiteY0" fmla="*/ 75865 h 659035"/>
                    <a:gd name="connsiteX1" fmla="*/ 168819 w 662148"/>
                    <a:gd name="connsiteY1" fmla="*/ 31317 h 659035"/>
                    <a:gd name="connsiteX2" fmla="*/ 412660 w 662148"/>
                    <a:gd name="connsiteY2" fmla="*/ 20234 h 659035"/>
                    <a:gd name="connsiteX3" fmla="*/ 661618 w 662148"/>
                    <a:gd name="connsiteY3" fmla="*/ 342512 h 659035"/>
                    <a:gd name="connsiteX4" fmla="*/ 333371 w 662148"/>
                    <a:gd name="connsiteY4" fmla="*/ 659035 h 659035"/>
                    <a:gd name="connsiteX5" fmla="*/ 5124 w 662148"/>
                    <a:gd name="connsiteY5" fmla="*/ 342512 h 659035"/>
                    <a:gd name="connsiteX6" fmla="*/ 64593 w 662148"/>
                    <a:gd name="connsiteY6" fmla="*/ 139596 h 659035"/>
                    <a:gd name="connsiteX0" fmla="*/ 178200 w 662148"/>
                    <a:gd name="connsiteY0" fmla="*/ 68901 h 652071"/>
                    <a:gd name="connsiteX1" fmla="*/ 130026 w 662148"/>
                    <a:gd name="connsiteY1" fmla="*/ 68688 h 652071"/>
                    <a:gd name="connsiteX2" fmla="*/ 412660 w 662148"/>
                    <a:gd name="connsiteY2" fmla="*/ 13270 h 652071"/>
                    <a:gd name="connsiteX3" fmla="*/ 661618 w 662148"/>
                    <a:gd name="connsiteY3" fmla="*/ 335548 h 652071"/>
                    <a:gd name="connsiteX4" fmla="*/ 333371 w 662148"/>
                    <a:gd name="connsiteY4" fmla="*/ 652071 h 652071"/>
                    <a:gd name="connsiteX5" fmla="*/ 5124 w 662148"/>
                    <a:gd name="connsiteY5" fmla="*/ 335548 h 652071"/>
                    <a:gd name="connsiteX6" fmla="*/ 64593 w 662148"/>
                    <a:gd name="connsiteY6" fmla="*/ 132632 h 652071"/>
                    <a:gd name="connsiteX0" fmla="*/ 178200 w 662220"/>
                    <a:gd name="connsiteY0" fmla="*/ 68901 h 652071"/>
                    <a:gd name="connsiteX1" fmla="*/ 130026 w 662220"/>
                    <a:gd name="connsiteY1" fmla="*/ 68688 h 652071"/>
                    <a:gd name="connsiteX2" fmla="*/ 412660 w 662220"/>
                    <a:gd name="connsiteY2" fmla="*/ 13270 h 652071"/>
                    <a:gd name="connsiteX3" fmla="*/ 661618 w 662220"/>
                    <a:gd name="connsiteY3" fmla="*/ 335548 h 652071"/>
                    <a:gd name="connsiteX4" fmla="*/ 333371 w 662220"/>
                    <a:gd name="connsiteY4" fmla="*/ 652071 h 652071"/>
                    <a:gd name="connsiteX5" fmla="*/ 5124 w 662220"/>
                    <a:gd name="connsiteY5" fmla="*/ 335548 h 652071"/>
                    <a:gd name="connsiteX6" fmla="*/ 64593 w 662220"/>
                    <a:gd name="connsiteY6" fmla="*/ 132632 h 652071"/>
                    <a:gd name="connsiteX0" fmla="*/ 178200 w 662220"/>
                    <a:gd name="connsiteY0" fmla="*/ 58449 h 641619"/>
                    <a:gd name="connsiteX1" fmla="*/ 130026 w 662220"/>
                    <a:gd name="connsiteY1" fmla="*/ 58236 h 641619"/>
                    <a:gd name="connsiteX2" fmla="*/ 412660 w 662220"/>
                    <a:gd name="connsiteY2" fmla="*/ 2818 h 641619"/>
                    <a:gd name="connsiteX3" fmla="*/ 661618 w 662220"/>
                    <a:gd name="connsiteY3" fmla="*/ 325096 h 641619"/>
                    <a:gd name="connsiteX4" fmla="*/ 333371 w 662220"/>
                    <a:gd name="connsiteY4" fmla="*/ 641619 h 641619"/>
                    <a:gd name="connsiteX5" fmla="*/ 5124 w 662220"/>
                    <a:gd name="connsiteY5" fmla="*/ 325096 h 641619"/>
                    <a:gd name="connsiteX6" fmla="*/ 64593 w 662220"/>
                    <a:gd name="connsiteY6" fmla="*/ 122180 h 641619"/>
                    <a:gd name="connsiteX0" fmla="*/ 178200 w 662220"/>
                    <a:gd name="connsiteY0" fmla="*/ 58449 h 641619"/>
                    <a:gd name="connsiteX1" fmla="*/ 130026 w 662220"/>
                    <a:gd name="connsiteY1" fmla="*/ 58236 h 641619"/>
                    <a:gd name="connsiteX2" fmla="*/ 412660 w 662220"/>
                    <a:gd name="connsiteY2" fmla="*/ 2818 h 641619"/>
                    <a:gd name="connsiteX3" fmla="*/ 661618 w 662220"/>
                    <a:gd name="connsiteY3" fmla="*/ 325096 h 641619"/>
                    <a:gd name="connsiteX4" fmla="*/ 333371 w 662220"/>
                    <a:gd name="connsiteY4" fmla="*/ 641619 h 641619"/>
                    <a:gd name="connsiteX5" fmla="*/ 5124 w 662220"/>
                    <a:gd name="connsiteY5" fmla="*/ 325096 h 641619"/>
                    <a:gd name="connsiteX6" fmla="*/ 64593 w 662220"/>
                    <a:gd name="connsiteY6" fmla="*/ 122180 h 641619"/>
                    <a:gd name="connsiteX0" fmla="*/ 178200 w 662220"/>
                    <a:gd name="connsiteY0" fmla="*/ 58449 h 641619"/>
                    <a:gd name="connsiteX1" fmla="*/ 130026 w 662220"/>
                    <a:gd name="connsiteY1" fmla="*/ 58236 h 641619"/>
                    <a:gd name="connsiteX2" fmla="*/ 412660 w 662220"/>
                    <a:gd name="connsiteY2" fmla="*/ 2818 h 641619"/>
                    <a:gd name="connsiteX3" fmla="*/ 661618 w 662220"/>
                    <a:gd name="connsiteY3" fmla="*/ 325096 h 641619"/>
                    <a:gd name="connsiteX4" fmla="*/ 333371 w 662220"/>
                    <a:gd name="connsiteY4" fmla="*/ 641619 h 641619"/>
                    <a:gd name="connsiteX5" fmla="*/ 5124 w 662220"/>
                    <a:gd name="connsiteY5" fmla="*/ 325096 h 641619"/>
                    <a:gd name="connsiteX6" fmla="*/ 64593 w 662220"/>
                    <a:gd name="connsiteY6" fmla="*/ 122180 h 641619"/>
                    <a:gd name="connsiteX0" fmla="*/ 178200 w 662220"/>
                    <a:gd name="connsiteY0" fmla="*/ 58449 h 641619"/>
                    <a:gd name="connsiteX1" fmla="*/ 130026 w 662220"/>
                    <a:gd name="connsiteY1" fmla="*/ 58236 h 641619"/>
                    <a:gd name="connsiteX2" fmla="*/ 412660 w 662220"/>
                    <a:gd name="connsiteY2" fmla="*/ 2818 h 641619"/>
                    <a:gd name="connsiteX3" fmla="*/ 661618 w 662220"/>
                    <a:gd name="connsiteY3" fmla="*/ 325096 h 641619"/>
                    <a:gd name="connsiteX4" fmla="*/ 333371 w 662220"/>
                    <a:gd name="connsiteY4" fmla="*/ 641619 h 641619"/>
                    <a:gd name="connsiteX5" fmla="*/ 5124 w 662220"/>
                    <a:gd name="connsiteY5" fmla="*/ 325096 h 641619"/>
                    <a:gd name="connsiteX6" fmla="*/ 64593 w 662220"/>
                    <a:gd name="connsiteY6" fmla="*/ 122180 h 641619"/>
                    <a:gd name="connsiteX0" fmla="*/ 178200 w 662220"/>
                    <a:gd name="connsiteY0" fmla="*/ 58449 h 641619"/>
                    <a:gd name="connsiteX1" fmla="*/ 130026 w 662220"/>
                    <a:gd name="connsiteY1" fmla="*/ 58236 h 641619"/>
                    <a:gd name="connsiteX2" fmla="*/ 412660 w 662220"/>
                    <a:gd name="connsiteY2" fmla="*/ 2818 h 641619"/>
                    <a:gd name="connsiteX3" fmla="*/ 661618 w 662220"/>
                    <a:gd name="connsiteY3" fmla="*/ 325096 h 641619"/>
                    <a:gd name="connsiteX4" fmla="*/ 333371 w 662220"/>
                    <a:gd name="connsiteY4" fmla="*/ 641619 h 641619"/>
                    <a:gd name="connsiteX5" fmla="*/ 5124 w 662220"/>
                    <a:gd name="connsiteY5" fmla="*/ 325096 h 641619"/>
                    <a:gd name="connsiteX6" fmla="*/ 64593 w 662220"/>
                    <a:gd name="connsiteY6" fmla="*/ 122180 h 641619"/>
                    <a:gd name="connsiteX0" fmla="*/ 176252 w 660272"/>
                    <a:gd name="connsiteY0" fmla="*/ 58449 h 641619"/>
                    <a:gd name="connsiteX1" fmla="*/ 128078 w 660272"/>
                    <a:gd name="connsiteY1" fmla="*/ 58236 h 641619"/>
                    <a:gd name="connsiteX2" fmla="*/ 410712 w 660272"/>
                    <a:gd name="connsiteY2" fmla="*/ 2818 h 641619"/>
                    <a:gd name="connsiteX3" fmla="*/ 659670 w 660272"/>
                    <a:gd name="connsiteY3" fmla="*/ 325096 h 641619"/>
                    <a:gd name="connsiteX4" fmla="*/ 331423 w 660272"/>
                    <a:gd name="connsiteY4" fmla="*/ 641619 h 641619"/>
                    <a:gd name="connsiteX5" fmla="*/ 3176 w 660272"/>
                    <a:gd name="connsiteY5" fmla="*/ 325096 h 641619"/>
                    <a:gd name="connsiteX6" fmla="*/ 62645 w 660272"/>
                    <a:gd name="connsiteY6" fmla="*/ 122180 h 641619"/>
                    <a:gd name="connsiteX0" fmla="*/ 253837 w 660272"/>
                    <a:gd name="connsiteY0" fmla="*/ 30740 h 641619"/>
                    <a:gd name="connsiteX1" fmla="*/ 128078 w 660272"/>
                    <a:gd name="connsiteY1" fmla="*/ 58236 h 641619"/>
                    <a:gd name="connsiteX2" fmla="*/ 410712 w 660272"/>
                    <a:gd name="connsiteY2" fmla="*/ 2818 h 641619"/>
                    <a:gd name="connsiteX3" fmla="*/ 659670 w 660272"/>
                    <a:gd name="connsiteY3" fmla="*/ 325096 h 641619"/>
                    <a:gd name="connsiteX4" fmla="*/ 331423 w 660272"/>
                    <a:gd name="connsiteY4" fmla="*/ 641619 h 641619"/>
                    <a:gd name="connsiteX5" fmla="*/ 3176 w 660272"/>
                    <a:gd name="connsiteY5" fmla="*/ 325096 h 641619"/>
                    <a:gd name="connsiteX6" fmla="*/ 62645 w 660272"/>
                    <a:gd name="connsiteY6" fmla="*/ 122180 h 641619"/>
                    <a:gd name="connsiteX0" fmla="*/ 253837 w 660191"/>
                    <a:gd name="connsiteY0" fmla="*/ 41069 h 651948"/>
                    <a:gd name="connsiteX1" fmla="*/ 161329 w 660191"/>
                    <a:gd name="connsiteY1" fmla="*/ 63023 h 651948"/>
                    <a:gd name="connsiteX2" fmla="*/ 410712 w 660191"/>
                    <a:gd name="connsiteY2" fmla="*/ 13147 h 651948"/>
                    <a:gd name="connsiteX3" fmla="*/ 659670 w 660191"/>
                    <a:gd name="connsiteY3" fmla="*/ 335425 h 651948"/>
                    <a:gd name="connsiteX4" fmla="*/ 331423 w 660191"/>
                    <a:gd name="connsiteY4" fmla="*/ 651948 h 651948"/>
                    <a:gd name="connsiteX5" fmla="*/ 3176 w 660191"/>
                    <a:gd name="connsiteY5" fmla="*/ 335425 h 651948"/>
                    <a:gd name="connsiteX6" fmla="*/ 62645 w 660191"/>
                    <a:gd name="connsiteY6" fmla="*/ 132509 h 651948"/>
                    <a:gd name="connsiteX0" fmla="*/ 253837 w 660897"/>
                    <a:gd name="connsiteY0" fmla="*/ 45475 h 656354"/>
                    <a:gd name="connsiteX1" fmla="*/ 161329 w 660897"/>
                    <a:gd name="connsiteY1" fmla="*/ 67429 h 656354"/>
                    <a:gd name="connsiteX2" fmla="*/ 410712 w 660897"/>
                    <a:gd name="connsiteY2" fmla="*/ 17553 h 656354"/>
                    <a:gd name="connsiteX3" fmla="*/ 659670 w 660897"/>
                    <a:gd name="connsiteY3" fmla="*/ 339831 h 656354"/>
                    <a:gd name="connsiteX4" fmla="*/ 331423 w 660897"/>
                    <a:gd name="connsiteY4" fmla="*/ 656354 h 656354"/>
                    <a:gd name="connsiteX5" fmla="*/ 3176 w 660897"/>
                    <a:gd name="connsiteY5" fmla="*/ 339831 h 656354"/>
                    <a:gd name="connsiteX6" fmla="*/ 62645 w 660897"/>
                    <a:gd name="connsiteY6" fmla="*/ 136915 h 656354"/>
                    <a:gd name="connsiteX0" fmla="*/ 253837 w 660406"/>
                    <a:gd name="connsiteY0" fmla="*/ 41070 h 651949"/>
                    <a:gd name="connsiteX1" fmla="*/ 161329 w 660406"/>
                    <a:gd name="connsiteY1" fmla="*/ 63024 h 651949"/>
                    <a:gd name="connsiteX2" fmla="*/ 410712 w 660406"/>
                    <a:gd name="connsiteY2" fmla="*/ 13148 h 651949"/>
                    <a:gd name="connsiteX3" fmla="*/ 659670 w 660406"/>
                    <a:gd name="connsiteY3" fmla="*/ 335426 h 651949"/>
                    <a:gd name="connsiteX4" fmla="*/ 331423 w 660406"/>
                    <a:gd name="connsiteY4" fmla="*/ 651949 h 651949"/>
                    <a:gd name="connsiteX5" fmla="*/ 3176 w 660406"/>
                    <a:gd name="connsiteY5" fmla="*/ 335426 h 651949"/>
                    <a:gd name="connsiteX6" fmla="*/ 62645 w 660406"/>
                    <a:gd name="connsiteY6" fmla="*/ 132510 h 651949"/>
                    <a:gd name="connsiteX0" fmla="*/ 161329 w 660406"/>
                    <a:gd name="connsiteY0" fmla="*/ 63024 h 651949"/>
                    <a:gd name="connsiteX1" fmla="*/ 410712 w 660406"/>
                    <a:gd name="connsiteY1" fmla="*/ 13148 h 651949"/>
                    <a:gd name="connsiteX2" fmla="*/ 659670 w 660406"/>
                    <a:gd name="connsiteY2" fmla="*/ 335426 h 651949"/>
                    <a:gd name="connsiteX3" fmla="*/ 331423 w 660406"/>
                    <a:gd name="connsiteY3" fmla="*/ 651949 h 651949"/>
                    <a:gd name="connsiteX4" fmla="*/ 3176 w 660406"/>
                    <a:gd name="connsiteY4" fmla="*/ 335426 h 651949"/>
                    <a:gd name="connsiteX5" fmla="*/ 62645 w 660406"/>
                    <a:gd name="connsiteY5" fmla="*/ 132510 h 651949"/>
                    <a:gd name="connsiteX0" fmla="*/ 128078 w 660207"/>
                    <a:gd name="connsiteY0" fmla="*/ 63024 h 651949"/>
                    <a:gd name="connsiteX1" fmla="*/ 410712 w 660207"/>
                    <a:gd name="connsiteY1" fmla="*/ 13148 h 651949"/>
                    <a:gd name="connsiteX2" fmla="*/ 659670 w 660207"/>
                    <a:gd name="connsiteY2" fmla="*/ 335426 h 651949"/>
                    <a:gd name="connsiteX3" fmla="*/ 331423 w 660207"/>
                    <a:gd name="connsiteY3" fmla="*/ 651949 h 651949"/>
                    <a:gd name="connsiteX4" fmla="*/ 3176 w 660207"/>
                    <a:gd name="connsiteY4" fmla="*/ 335426 h 651949"/>
                    <a:gd name="connsiteX5" fmla="*/ 62645 w 660207"/>
                    <a:gd name="connsiteY5" fmla="*/ 132510 h 651949"/>
                    <a:gd name="connsiteX0" fmla="*/ 128078 w 660438"/>
                    <a:gd name="connsiteY0" fmla="*/ 60888 h 649813"/>
                    <a:gd name="connsiteX1" fmla="*/ 410712 w 660438"/>
                    <a:gd name="connsiteY1" fmla="*/ 11012 h 649813"/>
                    <a:gd name="connsiteX2" fmla="*/ 659670 w 660438"/>
                    <a:gd name="connsiteY2" fmla="*/ 333290 h 649813"/>
                    <a:gd name="connsiteX3" fmla="*/ 331423 w 660438"/>
                    <a:gd name="connsiteY3" fmla="*/ 649813 h 649813"/>
                    <a:gd name="connsiteX4" fmla="*/ 3176 w 660438"/>
                    <a:gd name="connsiteY4" fmla="*/ 333290 h 649813"/>
                    <a:gd name="connsiteX5" fmla="*/ 62645 w 660438"/>
                    <a:gd name="connsiteY5" fmla="*/ 130374 h 649813"/>
                    <a:gd name="connsiteX0" fmla="*/ 128078 w 660438"/>
                    <a:gd name="connsiteY0" fmla="*/ 64927 h 653852"/>
                    <a:gd name="connsiteX1" fmla="*/ 410712 w 660438"/>
                    <a:gd name="connsiteY1" fmla="*/ 15051 h 653852"/>
                    <a:gd name="connsiteX2" fmla="*/ 659670 w 660438"/>
                    <a:gd name="connsiteY2" fmla="*/ 337329 h 653852"/>
                    <a:gd name="connsiteX3" fmla="*/ 331423 w 660438"/>
                    <a:gd name="connsiteY3" fmla="*/ 653852 h 653852"/>
                    <a:gd name="connsiteX4" fmla="*/ 3176 w 660438"/>
                    <a:gd name="connsiteY4" fmla="*/ 337329 h 653852"/>
                    <a:gd name="connsiteX5" fmla="*/ 62645 w 660438"/>
                    <a:gd name="connsiteY5" fmla="*/ 134413 h 653852"/>
                    <a:gd name="connsiteX0" fmla="*/ 133071 w 665431"/>
                    <a:gd name="connsiteY0" fmla="*/ 64927 h 653852"/>
                    <a:gd name="connsiteX1" fmla="*/ 415705 w 665431"/>
                    <a:gd name="connsiteY1" fmla="*/ 15051 h 653852"/>
                    <a:gd name="connsiteX2" fmla="*/ 664663 w 665431"/>
                    <a:gd name="connsiteY2" fmla="*/ 337329 h 653852"/>
                    <a:gd name="connsiteX3" fmla="*/ 336416 w 665431"/>
                    <a:gd name="connsiteY3" fmla="*/ 653852 h 653852"/>
                    <a:gd name="connsiteX4" fmla="*/ 8169 w 665431"/>
                    <a:gd name="connsiteY4" fmla="*/ 337329 h 653852"/>
                    <a:gd name="connsiteX5" fmla="*/ 117402 w 665431"/>
                    <a:gd name="connsiteY5" fmla="*/ 53548 h 653852"/>
                    <a:gd name="connsiteX0" fmla="*/ 156601 w 688961"/>
                    <a:gd name="connsiteY0" fmla="*/ 64927 h 654319"/>
                    <a:gd name="connsiteX1" fmla="*/ 439235 w 688961"/>
                    <a:gd name="connsiteY1" fmla="*/ 15051 h 654319"/>
                    <a:gd name="connsiteX2" fmla="*/ 688193 w 688961"/>
                    <a:gd name="connsiteY2" fmla="*/ 337329 h 654319"/>
                    <a:gd name="connsiteX3" fmla="*/ 359946 w 688961"/>
                    <a:gd name="connsiteY3" fmla="*/ 653852 h 654319"/>
                    <a:gd name="connsiteX4" fmla="*/ 6817 w 688961"/>
                    <a:gd name="connsiteY4" fmla="*/ 399533 h 654319"/>
                    <a:gd name="connsiteX5" fmla="*/ 140932 w 688961"/>
                    <a:gd name="connsiteY5" fmla="*/ 53548 h 654319"/>
                    <a:gd name="connsiteX0" fmla="*/ 156601 w 688961"/>
                    <a:gd name="connsiteY0" fmla="*/ 64927 h 654612"/>
                    <a:gd name="connsiteX1" fmla="*/ 439235 w 688961"/>
                    <a:gd name="connsiteY1" fmla="*/ 15051 h 654612"/>
                    <a:gd name="connsiteX2" fmla="*/ 688193 w 688961"/>
                    <a:gd name="connsiteY2" fmla="*/ 337329 h 654612"/>
                    <a:gd name="connsiteX3" fmla="*/ 359946 w 688961"/>
                    <a:gd name="connsiteY3" fmla="*/ 653852 h 654612"/>
                    <a:gd name="connsiteX4" fmla="*/ 6817 w 688961"/>
                    <a:gd name="connsiteY4" fmla="*/ 399533 h 654612"/>
                    <a:gd name="connsiteX5" fmla="*/ 140932 w 688961"/>
                    <a:gd name="connsiteY5" fmla="*/ 53548 h 654612"/>
                    <a:gd name="connsiteX0" fmla="*/ 156601 w 688961"/>
                    <a:gd name="connsiteY0" fmla="*/ 64927 h 653870"/>
                    <a:gd name="connsiteX1" fmla="*/ 439235 w 688961"/>
                    <a:gd name="connsiteY1" fmla="*/ 15051 h 653870"/>
                    <a:gd name="connsiteX2" fmla="*/ 688193 w 688961"/>
                    <a:gd name="connsiteY2" fmla="*/ 337329 h 653870"/>
                    <a:gd name="connsiteX3" fmla="*/ 359946 w 688961"/>
                    <a:gd name="connsiteY3" fmla="*/ 653852 h 653870"/>
                    <a:gd name="connsiteX4" fmla="*/ 6817 w 688961"/>
                    <a:gd name="connsiteY4" fmla="*/ 399533 h 653870"/>
                    <a:gd name="connsiteX5" fmla="*/ 140932 w 688961"/>
                    <a:gd name="connsiteY5" fmla="*/ 53548 h 653870"/>
                    <a:gd name="connsiteX0" fmla="*/ 156907 w 689370"/>
                    <a:gd name="connsiteY0" fmla="*/ 64927 h 635207"/>
                    <a:gd name="connsiteX1" fmla="*/ 439541 w 689370"/>
                    <a:gd name="connsiteY1" fmla="*/ 15051 h 635207"/>
                    <a:gd name="connsiteX2" fmla="*/ 688499 w 689370"/>
                    <a:gd name="connsiteY2" fmla="*/ 337329 h 635207"/>
                    <a:gd name="connsiteX3" fmla="*/ 366473 w 689370"/>
                    <a:gd name="connsiteY3" fmla="*/ 635191 h 635207"/>
                    <a:gd name="connsiteX4" fmla="*/ 7123 w 689370"/>
                    <a:gd name="connsiteY4" fmla="*/ 399533 h 635207"/>
                    <a:gd name="connsiteX5" fmla="*/ 141238 w 689370"/>
                    <a:gd name="connsiteY5" fmla="*/ 53548 h 635207"/>
                    <a:gd name="connsiteX0" fmla="*/ 156907 w 690324"/>
                    <a:gd name="connsiteY0" fmla="*/ 64927 h 635215"/>
                    <a:gd name="connsiteX1" fmla="*/ 439541 w 690324"/>
                    <a:gd name="connsiteY1" fmla="*/ 15051 h 635215"/>
                    <a:gd name="connsiteX2" fmla="*/ 688499 w 690324"/>
                    <a:gd name="connsiteY2" fmla="*/ 337329 h 635215"/>
                    <a:gd name="connsiteX3" fmla="*/ 366473 w 690324"/>
                    <a:gd name="connsiteY3" fmla="*/ 635191 h 635215"/>
                    <a:gd name="connsiteX4" fmla="*/ 7123 w 690324"/>
                    <a:gd name="connsiteY4" fmla="*/ 399533 h 635215"/>
                    <a:gd name="connsiteX5" fmla="*/ 141238 w 690324"/>
                    <a:gd name="connsiteY5" fmla="*/ 53548 h 635215"/>
                    <a:gd name="connsiteX0" fmla="*/ 156907 w 690324"/>
                    <a:gd name="connsiteY0" fmla="*/ 64927 h 635215"/>
                    <a:gd name="connsiteX1" fmla="*/ 439541 w 690324"/>
                    <a:gd name="connsiteY1" fmla="*/ 15051 h 635215"/>
                    <a:gd name="connsiteX2" fmla="*/ 688499 w 690324"/>
                    <a:gd name="connsiteY2" fmla="*/ 337329 h 635215"/>
                    <a:gd name="connsiteX3" fmla="*/ 366473 w 690324"/>
                    <a:gd name="connsiteY3" fmla="*/ 635191 h 635215"/>
                    <a:gd name="connsiteX4" fmla="*/ 7123 w 690324"/>
                    <a:gd name="connsiteY4" fmla="*/ 399533 h 635215"/>
                    <a:gd name="connsiteX5" fmla="*/ 141238 w 690324"/>
                    <a:gd name="connsiteY5" fmla="*/ 53548 h 635215"/>
                    <a:gd name="connsiteX0" fmla="*/ 157842 w 691259"/>
                    <a:gd name="connsiteY0" fmla="*/ 64927 h 635215"/>
                    <a:gd name="connsiteX1" fmla="*/ 440476 w 691259"/>
                    <a:gd name="connsiteY1" fmla="*/ 15051 h 635215"/>
                    <a:gd name="connsiteX2" fmla="*/ 689434 w 691259"/>
                    <a:gd name="connsiteY2" fmla="*/ 337329 h 635215"/>
                    <a:gd name="connsiteX3" fmla="*/ 367408 w 691259"/>
                    <a:gd name="connsiteY3" fmla="*/ 635191 h 635215"/>
                    <a:gd name="connsiteX4" fmla="*/ 8058 w 691259"/>
                    <a:gd name="connsiteY4" fmla="*/ 399533 h 635215"/>
                    <a:gd name="connsiteX5" fmla="*/ 142173 w 691259"/>
                    <a:gd name="connsiteY5" fmla="*/ 53548 h 635215"/>
                    <a:gd name="connsiteX0" fmla="*/ 157842 w 691259"/>
                    <a:gd name="connsiteY0" fmla="*/ 54534 h 624822"/>
                    <a:gd name="connsiteX1" fmla="*/ 440476 w 691259"/>
                    <a:gd name="connsiteY1" fmla="*/ 4658 h 624822"/>
                    <a:gd name="connsiteX2" fmla="*/ 689434 w 691259"/>
                    <a:gd name="connsiteY2" fmla="*/ 326936 h 624822"/>
                    <a:gd name="connsiteX3" fmla="*/ 367408 w 691259"/>
                    <a:gd name="connsiteY3" fmla="*/ 624798 h 624822"/>
                    <a:gd name="connsiteX4" fmla="*/ 8058 w 691259"/>
                    <a:gd name="connsiteY4" fmla="*/ 389140 h 624822"/>
                    <a:gd name="connsiteX5" fmla="*/ 142173 w 691259"/>
                    <a:gd name="connsiteY5" fmla="*/ 43155 h 6248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91259" h="624822">
                      <a:moveTo>
                        <a:pt x="157842" y="54534"/>
                      </a:moveTo>
                      <a:cubicBezTo>
                        <a:pt x="230170" y="12011"/>
                        <a:pt x="296458" y="-10318"/>
                        <a:pt x="440476" y="4658"/>
                      </a:cubicBezTo>
                      <a:cubicBezTo>
                        <a:pt x="584494" y="19634"/>
                        <a:pt x="707833" y="155154"/>
                        <a:pt x="689434" y="326936"/>
                      </a:cubicBezTo>
                      <a:cubicBezTo>
                        <a:pt x="671035" y="498718"/>
                        <a:pt x="518292" y="626872"/>
                        <a:pt x="367408" y="624798"/>
                      </a:cubicBezTo>
                      <a:cubicBezTo>
                        <a:pt x="216524" y="622724"/>
                        <a:pt x="45597" y="554505"/>
                        <a:pt x="8058" y="389140"/>
                      </a:cubicBezTo>
                      <a:cubicBezTo>
                        <a:pt x="-29481" y="223775"/>
                        <a:pt x="72457" y="99308"/>
                        <a:pt x="142173" y="43155"/>
                      </a:cubicBezTo>
                    </a:path>
                  </a:pathLst>
                </a:custGeom>
                <a:solidFill>
                  <a:schemeClr val="bg1"/>
                </a:solidFill>
                <a:ln w="25400" cap="rnd">
                  <a:solidFill>
                    <a:srgbClr val="FBA6A5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500">
                    <a:solidFill>
                      <a:srgbClr val="FBA6A5"/>
                    </a:solidFill>
                  </a:endParaRPr>
                </a:p>
              </p:txBody>
            </p:sp>
            <p:grpSp>
              <p:nvGrpSpPr>
                <p:cNvPr id="27670" name="组合 32"/>
                <p:cNvGrpSpPr>
                  <a:grpSpLocks/>
                </p:cNvGrpSpPr>
                <p:nvPr/>
              </p:nvGrpSpPr>
              <p:grpSpPr bwMode="auto">
                <a:xfrm flipH="1">
                  <a:off x="7375417" y="4378438"/>
                  <a:ext cx="990781" cy="1264577"/>
                  <a:chOff x="2629760" y="2818396"/>
                  <a:chExt cx="959031" cy="912648"/>
                </a:xfrm>
              </p:grpSpPr>
              <p:sp>
                <p:nvSpPr>
                  <p:cNvPr id="30" name="任意多边形 42"/>
                  <p:cNvSpPr/>
                  <p:nvPr/>
                </p:nvSpPr>
                <p:spPr>
                  <a:xfrm>
                    <a:off x="2660261" y="2850229"/>
                    <a:ext cx="917183" cy="875695"/>
                  </a:xfrm>
                  <a:custGeom>
                    <a:avLst/>
                    <a:gdLst>
                      <a:gd name="connsiteX0" fmla="*/ 175696 w 939708"/>
                      <a:gd name="connsiteY0" fmla="*/ 77322 h 848052"/>
                      <a:gd name="connsiteX1" fmla="*/ 93503 w 939708"/>
                      <a:gd name="connsiteY1" fmla="*/ 313627 h 848052"/>
                      <a:gd name="connsiteX2" fmla="*/ 52406 w 939708"/>
                      <a:gd name="connsiteY2" fmla="*/ 775964 h 848052"/>
                      <a:gd name="connsiteX3" fmla="*/ 874339 w 939708"/>
                      <a:gd name="connsiteY3" fmla="*/ 786239 h 848052"/>
                      <a:gd name="connsiteX4" fmla="*/ 853791 w 939708"/>
                      <a:gd name="connsiteY4" fmla="*/ 190337 h 848052"/>
                      <a:gd name="connsiteX5" fmla="*/ 576388 w 939708"/>
                      <a:gd name="connsiteY5" fmla="*/ 5403 h 848052"/>
                      <a:gd name="connsiteX6" fmla="*/ 175696 w 939708"/>
                      <a:gd name="connsiteY6" fmla="*/ 77322 h 848052"/>
                      <a:gd name="connsiteX0" fmla="*/ 135695 w 899707"/>
                      <a:gd name="connsiteY0" fmla="*/ 77322 h 848052"/>
                      <a:gd name="connsiteX1" fmla="*/ 53502 w 899707"/>
                      <a:gd name="connsiteY1" fmla="*/ 313627 h 848052"/>
                      <a:gd name="connsiteX2" fmla="*/ 12405 w 899707"/>
                      <a:gd name="connsiteY2" fmla="*/ 775964 h 848052"/>
                      <a:gd name="connsiteX3" fmla="*/ 834338 w 899707"/>
                      <a:gd name="connsiteY3" fmla="*/ 786239 h 848052"/>
                      <a:gd name="connsiteX4" fmla="*/ 813790 w 899707"/>
                      <a:gd name="connsiteY4" fmla="*/ 190337 h 848052"/>
                      <a:gd name="connsiteX5" fmla="*/ 536387 w 899707"/>
                      <a:gd name="connsiteY5" fmla="*/ 5403 h 848052"/>
                      <a:gd name="connsiteX6" fmla="*/ 135695 w 899707"/>
                      <a:gd name="connsiteY6" fmla="*/ 77322 h 848052"/>
                      <a:gd name="connsiteX0" fmla="*/ 197100 w 961112"/>
                      <a:gd name="connsiteY0" fmla="*/ 77919 h 846422"/>
                      <a:gd name="connsiteX1" fmla="*/ 53262 w 961112"/>
                      <a:gd name="connsiteY1" fmla="*/ 355320 h 846422"/>
                      <a:gd name="connsiteX2" fmla="*/ 73810 w 961112"/>
                      <a:gd name="connsiteY2" fmla="*/ 776561 h 846422"/>
                      <a:gd name="connsiteX3" fmla="*/ 895743 w 961112"/>
                      <a:gd name="connsiteY3" fmla="*/ 786836 h 846422"/>
                      <a:gd name="connsiteX4" fmla="*/ 875195 w 961112"/>
                      <a:gd name="connsiteY4" fmla="*/ 190934 h 846422"/>
                      <a:gd name="connsiteX5" fmla="*/ 597792 w 961112"/>
                      <a:gd name="connsiteY5" fmla="*/ 6000 h 846422"/>
                      <a:gd name="connsiteX6" fmla="*/ 197100 w 961112"/>
                      <a:gd name="connsiteY6" fmla="*/ 77919 h 846422"/>
                      <a:gd name="connsiteX0" fmla="*/ 197100 w 961112"/>
                      <a:gd name="connsiteY0" fmla="*/ 77919 h 846422"/>
                      <a:gd name="connsiteX1" fmla="*/ 53262 w 961112"/>
                      <a:gd name="connsiteY1" fmla="*/ 355320 h 846422"/>
                      <a:gd name="connsiteX2" fmla="*/ 73810 w 961112"/>
                      <a:gd name="connsiteY2" fmla="*/ 776561 h 846422"/>
                      <a:gd name="connsiteX3" fmla="*/ 895743 w 961112"/>
                      <a:gd name="connsiteY3" fmla="*/ 786836 h 846422"/>
                      <a:gd name="connsiteX4" fmla="*/ 875195 w 961112"/>
                      <a:gd name="connsiteY4" fmla="*/ 190934 h 846422"/>
                      <a:gd name="connsiteX5" fmla="*/ 597792 w 961112"/>
                      <a:gd name="connsiteY5" fmla="*/ 6000 h 846422"/>
                      <a:gd name="connsiteX6" fmla="*/ 197100 w 961112"/>
                      <a:gd name="connsiteY6" fmla="*/ 77919 h 846422"/>
                      <a:gd name="connsiteX0" fmla="*/ 159512 w 923524"/>
                      <a:gd name="connsiteY0" fmla="*/ 77919 h 837322"/>
                      <a:gd name="connsiteX1" fmla="*/ 15674 w 923524"/>
                      <a:gd name="connsiteY1" fmla="*/ 355320 h 837322"/>
                      <a:gd name="connsiteX2" fmla="*/ 36222 w 923524"/>
                      <a:gd name="connsiteY2" fmla="*/ 776561 h 837322"/>
                      <a:gd name="connsiteX3" fmla="*/ 858155 w 923524"/>
                      <a:gd name="connsiteY3" fmla="*/ 786836 h 837322"/>
                      <a:gd name="connsiteX4" fmla="*/ 837607 w 923524"/>
                      <a:gd name="connsiteY4" fmla="*/ 190934 h 837322"/>
                      <a:gd name="connsiteX5" fmla="*/ 560204 w 923524"/>
                      <a:gd name="connsiteY5" fmla="*/ 6000 h 837322"/>
                      <a:gd name="connsiteX6" fmla="*/ 159512 w 923524"/>
                      <a:gd name="connsiteY6" fmla="*/ 77919 h 837322"/>
                      <a:gd name="connsiteX0" fmla="*/ 159512 w 923524"/>
                      <a:gd name="connsiteY0" fmla="*/ 136669 h 896072"/>
                      <a:gd name="connsiteX1" fmla="*/ 15674 w 923524"/>
                      <a:gd name="connsiteY1" fmla="*/ 414070 h 896072"/>
                      <a:gd name="connsiteX2" fmla="*/ 36222 w 923524"/>
                      <a:gd name="connsiteY2" fmla="*/ 835311 h 896072"/>
                      <a:gd name="connsiteX3" fmla="*/ 858155 w 923524"/>
                      <a:gd name="connsiteY3" fmla="*/ 845586 h 896072"/>
                      <a:gd name="connsiteX4" fmla="*/ 837607 w 923524"/>
                      <a:gd name="connsiteY4" fmla="*/ 249684 h 896072"/>
                      <a:gd name="connsiteX5" fmla="*/ 436914 w 923524"/>
                      <a:gd name="connsiteY5" fmla="*/ 3105 h 896072"/>
                      <a:gd name="connsiteX6" fmla="*/ 159512 w 923524"/>
                      <a:gd name="connsiteY6" fmla="*/ 136669 h 896072"/>
                      <a:gd name="connsiteX0" fmla="*/ 436914 w 923524"/>
                      <a:gd name="connsiteY0" fmla="*/ 3105 h 896072"/>
                      <a:gd name="connsiteX1" fmla="*/ 159512 w 923524"/>
                      <a:gd name="connsiteY1" fmla="*/ 136669 h 896072"/>
                      <a:gd name="connsiteX2" fmla="*/ 15674 w 923524"/>
                      <a:gd name="connsiteY2" fmla="*/ 414070 h 896072"/>
                      <a:gd name="connsiteX3" fmla="*/ 36222 w 923524"/>
                      <a:gd name="connsiteY3" fmla="*/ 835311 h 896072"/>
                      <a:gd name="connsiteX4" fmla="*/ 858155 w 923524"/>
                      <a:gd name="connsiteY4" fmla="*/ 845586 h 896072"/>
                      <a:gd name="connsiteX5" fmla="*/ 837607 w 923524"/>
                      <a:gd name="connsiteY5" fmla="*/ 249684 h 896072"/>
                      <a:gd name="connsiteX6" fmla="*/ 528354 w 923524"/>
                      <a:gd name="connsiteY6" fmla="*/ 94545 h 896072"/>
                      <a:gd name="connsiteX0" fmla="*/ 436914 w 923524"/>
                      <a:gd name="connsiteY0" fmla="*/ 3105 h 896072"/>
                      <a:gd name="connsiteX1" fmla="*/ 159512 w 923524"/>
                      <a:gd name="connsiteY1" fmla="*/ 136669 h 896072"/>
                      <a:gd name="connsiteX2" fmla="*/ 15674 w 923524"/>
                      <a:gd name="connsiteY2" fmla="*/ 414070 h 896072"/>
                      <a:gd name="connsiteX3" fmla="*/ 36222 w 923524"/>
                      <a:gd name="connsiteY3" fmla="*/ 835311 h 896072"/>
                      <a:gd name="connsiteX4" fmla="*/ 858155 w 923524"/>
                      <a:gd name="connsiteY4" fmla="*/ 845586 h 896072"/>
                      <a:gd name="connsiteX5" fmla="*/ 837607 w 923524"/>
                      <a:gd name="connsiteY5" fmla="*/ 249684 h 896072"/>
                      <a:gd name="connsiteX6" fmla="*/ 620821 w 923524"/>
                      <a:gd name="connsiteY6" fmla="*/ 63722 h 896072"/>
                      <a:gd name="connsiteX0" fmla="*/ 354721 w 923524"/>
                      <a:gd name="connsiteY0" fmla="*/ 3713 h 876132"/>
                      <a:gd name="connsiteX1" fmla="*/ 159512 w 923524"/>
                      <a:gd name="connsiteY1" fmla="*/ 116729 h 876132"/>
                      <a:gd name="connsiteX2" fmla="*/ 15674 w 923524"/>
                      <a:gd name="connsiteY2" fmla="*/ 394130 h 876132"/>
                      <a:gd name="connsiteX3" fmla="*/ 36222 w 923524"/>
                      <a:gd name="connsiteY3" fmla="*/ 815371 h 876132"/>
                      <a:gd name="connsiteX4" fmla="*/ 858155 w 923524"/>
                      <a:gd name="connsiteY4" fmla="*/ 825646 h 876132"/>
                      <a:gd name="connsiteX5" fmla="*/ 837607 w 923524"/>
                      <a:gd name="connsiteY5" fmla="*/ 229744 h 876132"/>
                      <a:gd name="connsiteX6" fmla="*/ 620821 w 923524"/>
                      <a:gd name="connsiteY6" fmla="*/ 43782 h 876132"/>
                      <a:gd name="connsiteX0" fmla="*/ 354721 w 923524"/>
                      <a:gd name="connsiteY0" fmla="*/ 3713 h 876132"/>
                      <a:gd name="connsiteX1" fmla="*/ 159512 w 923524"/>
                      <a:gd name="connsiteY1" fmla="*/ 116729 h 876132"/>
                      <a:gd name="connsiteX2" fmla="*/ 15674 w 923524"/>
                      <a:gd name="connsiteY2" fmla="*/ 394130 h 876132"/>
                      <a:gd name="connsiteX3" fmla="*/ 36222 w 923524"/>
                      <a:gd name="connsiteY3" fmla="*/ 815371 h 876132"/>
                      <a:gd name="connsiteX4" fmla="*/ 858155 w 923524"/>
                      <a:gd name="connsiteY4" fmla="*/ 825646 h 876132"/>
                      <a:gd name="connsiteX5" fmla="*/ 837607 w 923524"/>
                      <a:gd name="connsiteY5" fmla="*/ 229744 h 876132"/>
                      <a:gd name="connsiteX6" fmla="*/ 620821 w 923524"/>
                      <a:gd name="connsiteY6" fmla="*/ 43782 h 876132"/>
                      <a:gd name="connsiteX0" fmla="*/ 354721 w 923524"/>
                      <a:gd name="connsiteY0" fmla="*/ 3713 h 876132"/>
                      <a:gd name="connsiteX1" fmla="*/ 159512 w 923524"/>
                      <a:gd name="connsiteY1" fmla="*/ 116729 h 876132"/>
                      <a:gd name="connsiteX2" fmla="*/ 15674 w 923524"/>
                      <a:gd name="connsiteY2" fmla="*/ 394130 h 876132"/>
                      <a:gd name="connsiteX3" fmla="*/ 36222 w 923524"/>
                      <a:gd name="connsiteY3" fmla="*/ 815371 h 876132"/>
                      <a:gd name="connsiteX4" fmla="*/ 858155 w 923524"/>
                      <a:gd name="connsiteY4" fmla="*/ 825646 h 876132"/>
                      <a:gd name="connsiteX5" fmla="*/ 837607 w 923524"/>
                      <a:gd name="connsiteY5" fmla="*/ 229744 h 876132"/>
                      <a:gd name="connsiteX6" fmla="*/ 616913 w 923524"/>
                      <a:gd name="connsiteY6" fmla="*/ 8612 h 876132"/>
                      <a:gd name="connsiteX0" fmla="*/ 354721 w 923524"/>
                      <a:gd name="connsiteY0" fmla="*/ 3713 h 876132"/>
                      <a:gd name="connsiteX1" fmla="*/ 159512 w 923524"/>
                      <a:gd name="connsiteY1" fmla="*/ 116729 h 876132"/>
                      <a:gd name="connsiteX2" fmla="*/ 15674 w 923524"/>
                      <a:gd name="connsiteY2" fmla="*/ 394130 h 876132"/>
                      <a:gd name="connsiteX3" fmla="*/ 36222 w 923524"/>
                      <a:gd name="connsiteY3" fmla="*/ 815371 h 876132"/>
                      <a:gd name="connsiteX4" fmla="*/ 858155 w 923524"/>
                      <a:gd name="connsiteY4" fmla="*/ 825646 h 876132"/>
                      <a:gd name="connsiteX5" fmla="*/ 837607 w 923524"/>
                      <a:gd name="connsiteY5" fmla="*/ 229744 h 876132"/>
                      <a:gd name="connsiteX6" fmla="*/ 616913 w 923524"/>
                      <a:gd name="connsiteY6" fmla="*/ 8612 h 876132"/>
                      <a:gd name="connsiteX0" fmla="*/ 351839 w 920642"/>
                      <a:gd name="connsiteY0" fmla="*/ 2650 h 875069"/>
                      <a:gd name="connsiteX1" fmla="*/ 113646 w 920642"/>
                      <a:gd name="connsiteY1" fmla="*/ 150835 h 875069"/>
                      <a:gd name="connsiteX2" fmla="*/ 12792 w 920642"/>
                      <a:gd name="connsiteY2" fmla="*/ 393067 h 875069"/>
                      <a:gd name="connsiteX3" fmla="*/ 33340 w 920642"/>
                      <a:gd name="connsiteY3" fmla="*/ 814308 h 875069"/>
                      <a:gd name="connsiteX4" fmla="*/ 855273 w 920642"/>
                      <a:gd name="connsiteY4" fmla="*/ 824583 h 875069"/>
                      <a:gd name="connsiteX5" fmla="*/ 834725 w 920642"/>
                      <a:gd name="connsiteY5" fmla="*/ 228681 h 875069"/>
                      <a:gd name="connsiteX6" fmla="*/ 614031 w 920642"/>
                      <a:gd name="connsiteY6" fmla="*/ 7549 h 875069"/>
                      <a:gd name="connsiteX0" fmla="*/ 351839 w 920642"/>
                      <a:gd name="connsiteY0" fmla="*/ 3022 h 875441"/>
                      <a:gd name="connsiteX1" fmla="*/ 113646 w 920642"/>
                      <a:gd name="connsiteY1" fmla="*/ 151207 h 875441"/>
                      <a:gd name="connsiteX2" fmla="*/ 12792 w 920642"/>
                      <a:gd name="connsiteY2" fmla="*/ 393439 h 875441"/>
                      <a:gd name="connsiteX3" fmla="*/ 33340 w 920642"/>
                      <a:gd name="connsiteY3" fmla="*/ 814680 h 875441"/>
                      <a:gd name="connsiteX4" fmla="*/ 855273 w 920642"/>
                      <a:gd name="connsiteY4" fmla="*/ 824955 h 875441"/>
                      <a:gd name="connsiteX5" fmla="*/ 834725 w 920642"/>
                      <a:gd name="connsiteY5" fmla="*/ 229053 h 875441"/>
                      <a:gd name="connsiteX6" fmla="*/ 614031 w 920642"/>
                      <a:gd name="connsiteY6" fmla="*/ 7921 h 875441"/>
                      <a:gd name="connsiteX0" fmla="*/ 350820 w 919623"/>
                      <a:gd name="connsiteY0" fmla="*/ 2727 h 875146"/>
                      <a:gd name="connsiteX1" fmla="*/ 96996 w 919623"/>
                      <a:gd name="connsiteY1" fmla="*/ 162635 h 875146"/>
                      <a:gd name="connsiteX2" fmla="*/ 11773 w 919623"/>
                      <a:gd name="connsiteY2" fmla="*/ 393144 h 875146"/>
                      <a:gd name="connsiteX3" fmla="*/ 32321 w 919623"/>
                      <a:gd name="connsiteY3" fmla="*/ 814385 h 875146"/>
                      <a:gd name="connsiteX4" fmla="*/ 854254 w 919623"/>
                      <a:gd name="connsiteY4" fmla="*/ 824660 h 875146"/>
                      <a:gd name="connsiteX5" fmla="*/ 833706 w 919623"/>
                      <a:gd name="connsiteY5" fmla="*/ 228758 h 875146"/>
                      <a:gd name="connsiteX6" fmla="*/ 613012 w 919623"/>
                      <a:gd name="connsiteY6" fmla="*/ 7626 h 8751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919623" h="875146">
                        <a:moveTo>
                          <a:pt x="350820" y="2727"/>
                        </a:moveTo>
                        <a:cubicBezTo>
                          <a:pt x="239516" y="-17821"/>
                          <a:pt x="137873" y="81934"/>
                          <a:pt x="96996" y="162635"/>
                        </a:cubicBezTo>
                        <a:cubicBezTo>
                          <a:pt x="56119" y="243336"/>
                          <a:pt x="22552" y="284519"/>
                          <a:pt x="11773" y="393144"/>
                        </a:cubicBezTo>
                        <a:cubicBezTo>
                          <a:pt x="994" y="501769"/>
                          <a:pt x="-15625" y="773288"/>
                          <a:pt x="32321" y="814385"/>
                        </a:cubicBezTo>
                        <a:cubicBezTo>
                          <a:pt x="80267" y="855482"/>
                          <a:pt x="720690" y="922264"/>
                          <a:pt x="854254" y="824660"/>
                        </a:cubicBezTo>
                        <a:cubicBezTo>
                          <a:pt x="987818" y="727056"/>
                          <a:pt x="883365" y="358897"/>
                          <a:pt x="833706" y="228758"/>
                        </a:cubicBezTo>
                        <a:cubicBezTo>
                          <a:pt x="784047" y="98619"/>
                          <a:pt x="734477" y="50057"/>
                          <a:pt x="613012" y="7626"/>
                        </a:cubicBezTo>
                      </a:path>
                    </a:pathLst>
                  </a:custGeom>
                  <a:solidFill>
                    <a:schemeClr val="bg1"/>
                  </a:solidFill>
                  <a:ln w="25400" cap="rnd">
                    <a:solidFill>
                      <a:srgbClr val="FBA6A5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 sz="500">
                      <a:solidFill>
                        <a:srgbClr val="FBA6A5"/>
                      </a:solidFill>
                    </a:endParaRPr>
                  </a:p>
                </p:txBody>
              </p:sp>
              <p:sp>
                <p:nvSpPr>
                  <p:cNvPr id="31" name="任意多边形 43"/>
                  <p:cNvSpPr/>
                  <p:nvPr/>
                </p:nvSpPr>
                <p:spPr>
                  <a:xfrm>
                    <a:off x="2629760" y="2818396"/>
                    <a:ext cx="959031" cy="912648"/>
                  </a:xfrm>
                  <a:custGeom>
                    <a:avLst/>
                    <a:gdLst>
                      <a:gd name="connsiteX0" fmla="*/ 175696 w 939708"/>
                      <a:gd name="connsiteY0" fmla="*/ 77322 h 848052"/>
                      <a:gd name="connsiteX1" fmla="*/ 93503 w 939708"/>
                      <a:gd name="connsiteY1" fmla="*/ 313627 h 848052"/>
                      <a:gd name="connsiteX2" fmla="*/ 52406 w 939708"/>
                      <a:gd name="connsiteY2" fmla="*/ 775964 h 848052"/>
                      <a:gd name="connsiteX3" fmla="*/ 874339 w 939708"/>
                      <a:gd name="connsiteY3" fmla="*/ 786239 h 848052"/>
                      <a:gd name="connsiteX4" fmla="*/ 853791 w 939708"/>
                      <a:gd name="connsiteY4" fmla="*/ 190337 h 848052"/>
                      <a:gd name="connsiteX5" fmla="*/ 576388 w 939708"/>
                      <a:gd name="connsiteY5" fmla="*/ 5403 h 848052"/>
                      <a:gd name="connsiteX6" fmla="*/ 175696 w 939708"/>
                      <a:gd name="connsiteY6" fmla="*/ 77322 h 848052"/>
                      <a:gd name="connsiteX0" fmla="*/ 135695 w 899707"/>
                      <a:gd name="connsiteY0" fmla="*/ 77322 h 848052"/>
                      <a:gd name="connsiteX1" fmla="*/ 53502 w 899707"/>
                      <a:gd name="connsiteY1" fmla="*/ 313627 h 848052"/>
                      <a:gd name="connsiteX2" fmla="*/ 12405 w 899707"/>
                      <a:gd name="connsiteY2" fmla="*/ 775964 h 848052"/>
                      <a:gd name="connsiteX3" fmla="*/ 834338 w 899707"/>
                      <a:gd name="connsiteY3" fmla="*/ 786239 h 848052"/>
                      <a:gd name="connsiteX4" fmla="*/ 813790 w 899707"/>
                      <a:gd name="connsiteY4" fmla="*/ 190337 h 848052"/>
                      <a:gd name="connsiteX5" fmla="*/ 536387 w 899707"/>
                      <a:gd name="connsiteY5" fmla="*/ 5403 h 848052"/>
                      <a:gd name="connsiteX6" fmla="*/ 135695 w 899707"/>
                      <a:gd name="connsiteY6" fmla="*/ 77322 h 848052"/>
                      <a:gd name="connsiteX0" fmla="*/ 197100 w 961112"/>
                      <a:gd name="connsiteY0" fmla="*/ 77919 h 846422"/>
                      <a:gd name="connsiteX1" fmla="*/ 53262 w 961112"/>
                      <a:gd name="connsiteY1" fmla="*/ 355320 h 846422"/>
                      <a:gd name="connsiteX2" fmla="*/ 73810 w 961112"/>
                      <a:gd name="connsiteY2" fmla="*/ 776561 h 846422"/>
                      <a:gd name="connsiteX3" fmla="*/ 895743 w 961112"/>
                      <a:gd name="connsiteY3" fmla="*/ 786836 h 846422"/>
                      <a:gd name="connsiteX4" fmla="*/ 875195 w 961112"/>
                      <a:gd name="connsiteY4" fmla="*/ 190934 h 846422"/>
                      <a:gd name="connsiteX5" fmla="*/ 597792 w 961112"/>
                      <a:gd name="connsiteY5" fmla="*/ 6000 h 846422"/>
                      <a:gd name="connsiteX6" fmla="*/ 197100 w 961112"/>
                      <a:gd name="connsiteY6" fmla="*/ 77919 h 846422"/>
                      <a:gd name="connsiteX0" fmla="*/ 197100 w 961112"/>
                      <a:gd name="connsiteY0" fmla="*/ 77919 h 846422"/>
                      <a:gd name="connsiteX1" fmla="*/ 53262 w 961112"/>
                      <a:gd name="connsiteY1" fmla="*/ 355320 h 846422"/>
                      <a:gd name="connsiteX2" fmla="*/ 73810 w 961112"/>
                      <a:gd name="connsiteY2" fmla="*/ 776561 h 846422"/>
                      <a:gd name="connsiteX3" fmla="*/ 895743 w 961112"/>
                      <a:gd name="connsiteY3" fmla="*/ 786836 h 846422"/>
                      <a:gd name="connsiteX4" fmla="*/ 875195 w 961112"/>
                      <a:gd name="connsiteY4" fmla="*/ 190934 h 846422"/>
                      <a:gd name="connsiteX5" fmla="*/ 597792 w 961112"/>
                      <a:gd name="connsiteY5" fmla="*/ 6000 h 846422"/>
                      <a:gd name="connsiteX6" fmla="*/ 197100 w 961112"/>
                      <a:gd name="connsiteY6" fmla="*/ 77919 h 846422"/>
                      <a:gd name="connsiteX0" fmla="*/ 159512 w 923524"/>
                      <a:gd name="connsiteY0" fmla="*/ 77919 h 837322"/>
                      <a:gd name="connsiteX1" fmla="*/ 15674 w 923524"/>
                      <a:gd name="connsiteY1" fmla="*/ 355320 h 837322"/>
                      <a:gd name="connsiteX2" fmla="*/ 36222 w 923524"/>
                      <a:gd name="connsiteY2" fmla="*/ 776561 h 837322"/>
                      <a:gd name="connsiteX3" fmla="*/ 858155 w 923524"/>
                      <a:gd name="connsiteY3" fmla="*/ 786836 h 837322"/>
                      <a:gd name="connsiteX4" fmla="*/ 837607 w 923524"/>
                      <a:gd name="connsiteY4" fmla="*/ 190934 h 837322"/>
                      <a:gd name="connsiteX5" fmla="*/ 560204 w 923524"/>
                      <a:gd name="connsiteY5" fmla="*/ 6000 h 837322"/>
                      <a:gd name="connsiteX6" fmla="*/ 159512 w 923524"/>
                      <a:gd name="connsiteY6" fmla="*/ 77919 h 837322"/>
                      <a:gd name="connsiteX0" fmla="*/ 159512 w 923524"/>
                      <a:gd name="connsiteY0" fmla="*/ 136669 h 896072"/>
                      <a:gd name="connsiteX1" fmla="*/ 15674 w 923524"/>
                      <a:gd name="connsiteY1" fmla="*/ 414070 h 896072"/>
                      <a:gd name="connsiteX2" fmla="*/ 36222 w 923524"/>
                      <a:gd name="connsiteY2" fmla="*/ 835311 h 896072"/>
                      <a:gd name="connsiteX3" fmla="*/ 858155 w 923524"/>
                      <a:gd name="connsiteY3" fmla="*/ 845586 h 896072"/>
                      <a:gd name="connsiteX4" fmla="*/ 837607 w 923524"/>
                      <a:gd name="connsiteY4" fmla="*/ 249684 h 896072"/>
                      <a:gd name="connsiteX5" fmla="*/ 436914 w 923524"/>
                      <a:gd name="connsiteY5" fmla="*/ 3105 h 896072"/>
                      <a:gd name="connsiteX6" fmla="*/ 159512 w 923524"/>
                      <a:gd name="connsiteY6" fmla="*/ 136669 h 896072"/>
                      <a:gd name="connsiteX0" fmla="*/ 436914 w 923524"/>
                      <a:gd name="connsiteY0" fmla="*/ 3105 h 896072"/>
                      <a:gd name="connsiteX1" fmla="*/ 159512 w 923524"/>
                      <a:gd name="connsiteY1" fmla="*/ 136669 h 896072"/>
                      <a:gd name="connsiteX2" fmla="*/ 15674 w 923524"/>
                      <a:gd name="connsiteY2" fmla="*/ 414070 h 896072"/>
                      <a:gd name="connsiteX3" fmla="*/ 36222 w 923524"/>
                      <a:gd name="connsiteY3" fmla="*/ 835311 h 896072"/>
                      <a:gd name="connsiteX4" fmla="*/ 858155 w 923524"/>
                      <a:gd name="connsiteY4" fmla="*/ 845586 h 896072"/>
                      <a:gd name="connsiteX5" fmla="*/ 837607 w 923524"/>
                      <a:gd name="connsiteY5" fmla="*/ 249684 h 896072"/>
                      <a:gd name="connsiteX6" fmla="*/ 528354 w 923524"/>
                      <a:gd name="connsiteY6" fmla="*/ 94545 h 896072"/>
                      <a:gd name="connsiteX0" fmla="*/ 436914 w 923524"/>
                      <a:gd name="connsiteY0" fmla="*/ 3105 h 896072"/>
                      <a:gd name="connsiteX1" fmla="*/ 159512 w 923524"/>
                      <a:gd name="connsiteY1" fmla="*/ 136669 h 896072"/>
                      <a:gd name="connsiteX2" fmla="*/ 15674 w 923524"/>
                      <a:gd name="connsiteY2" fmla="*/ 414070 h 896072"/>
                      <a:gd name="connsiteX3" fmla="*/ 36222 w 923524"/>
                      <a:gd name="connsiteY3" fmla="*/ 835311 h 896072"/>
                      <a:gd name="connsiteX4" fmla="*/ 858155 w 923524"/>
                      <a:gd name="connsiteY4" fmla="*/ 845586 h 896072"/>
                      <a:gd name="connsiteX5" fmla="*/ 837607 w 923524"/>
                      <a:gd name="connsiteY5" fmla="*/ 249684 h 896072"/>
                      <a:gd name="connsiteX6" fmla="*/ 620821 w 923524"/>
                      <a:gd name="connsiteY6" fmla="*/ 63722 h 896072"/>
                      <a:gd name="connsiteX0" fmla="*/ 354721 w 923524"/>
                      <a:gd name="connsiteY0" fmla="*/ 3713 h 876132"/>
                      <a:gd name="connsiteX1" fmla="*/ 159512 w 923524"/>
                      <a:gd name="connsiteY1" fmla="*/ 116729 h 876132"/>
                      <a:gd name="connsiteX2" fmla="*/ 15674 w 923524"/>
                      <a:gd name="connsiteY2" fmla="*/ 394130 h 876132"/>
                      <a:gd name="connsiteX3" fmla="*/ 36222 w 923524"/>
                      <a:gd name="connsiteY3" fmla="*/ 815371 h 876132"/>
                      <a:gd name="connsiteX4" fmla="*/ 858155 w 923524"/>
                      <a:gd name="connsiteY4" fmla="*/ 825646 h 876132"/>
                      <a:gd name="connsiteX5" fmla="*/ 837607 w 923524"/>
                      <a:gd name="connsiteY5" fmla="*/ 229744 h 876132"/>
                      <a:gd name="connsiteX6" fmla="*/ 620821 w 923524"/>
                      <a:gd name="connsiteY6" fmla="*/ 43782 h 876132"/>
                      <a:gd name="connsiteX0" fmla="*/ 354721 w 923524"/>
                      <a:gd name="connsiteY0" fmla="*/ 3713 h 876132"/>
                      <a:gd name="connsiteX1" fmla="*/ 159512 w 923524"/>
                      <a:gd name="connsiteY1" fmla="*/ 116729 h 876132"/>
                      <a:gd name="connsiteX2" fmla="*/ 15674 w 923524"/>
                      <a:gd name="connsiteY2" fmla="*/ 394130 h 876132"/>
                      <a:gd name="connsiteX3" fmla="*/ 36222 w 923524"/>
                      <a:gd name="connsiteY3" fmla="*/ 815371 h 876132"/>
                      <a:gd name="connsiteX4" fmla="*/ 858155 w 923524"/>
                      <a:gd name="connsiteY4" fmla="*/ 825646 h 876132"/>
                      <a:gd name="connsiteX5" fmla="*/ 837607 w 923524"/>
                      <a:gd name="connsiteY5" fmla="*/ 229744 h 876132"/>
                      <a:gd name="connsiteX6" fmla="*/ 620821 w 923524"/>
                      <a:gd name="connsiteY6" fmla="*/ 43782 h 876132"/>
                      <a:gd name="connsiteX0" fmla="*/ 354721 w 923524"/>
                      <a:gd name="connsiteY0" fmla="*/ 3713 h 876132"/>
                      <a:gd name="connsiteX1" fmla="*/ 159512 w 923524"/>
                      <a:gd name="connsiteY1" fmla="*/ 116729 h 876132"/>
                      <a:gd name="connsiteX2" fmla="*/ 15674 w 923524"/>
                      <a:gd name="connsiteY2" fmla="*/ 394130 h 876132"/>
                      <a:gd name="connsiteX3" fmla="*/ 36222 w 923524"/>
                      <a:gd name="connsiteY3" fmla="*/ 815371 h 876132"/>
                      <a:gd name="connsiteX4" fmla="*/ 858155 w 923524"/>
                      <a:gd name="connsiteY4" fmla="*/ 825646 h 876132"/>
                      <a:gd name="connsiteX5" fmla="*/ 837607 w 923524"/>
                      <a:gd name="connsiteY5" fmla="*/ 229744 h 876132"/>
                      <a:gd name="connsiteX6" fmla="*/ 616913 w 923524"/>
                      <a:gd name="connsiteY6" fmla="*/ 8612 h 876132"/>
                      <a:gd name="connsiteX0" fmla="*/ 354721 w 923524"/>
                      <a:gd name="connsiteY0" fmla="*/ 3713 h 876132"/>
                      <a:gd name="connsiteX1" fmla="*/ 159512 w 923524"/>
                      <a:gd name="connsiteY1" fmla="*/ 116729 h 876132"/>
                      <a:gd name="connsiteX2" fmla="*/ 15674 w 923524"/>
                      <a:gd name="connsiteY2" fmla="*/ 394130 h 876132"/>
                      <a:gd name="connsiteX3" fmla="*/ 36222 w 923524"/>
                      <a:gd name="connsiteY3" fmla="*/ 815371 h 876132"/>
                      <a:gd name="connsiteX4" fmla="*/ 858155 w 923524"/>
                      <a:gd name="connsiteY4" fmla="*/ 825646 h 876132"/>
                      <a:gd name="connsiteX5" fmla="*/ 837607 w 923524"/>
                      <a:gd name="connsiteY5" fmla="*/ 229744 h 876132"/>
                      <a:gd name="connsiteX6" fmla="*/ 616913 w 923524"/>
                      <a:gd name="connsiteY6" fmla="*/ 8612 h 876132"/>
                      <a:gd name="connsiteX0" fmla="*/ 351839 w 920642"/>
                      <a:gd name="connsiteY0" fmla="*/ 2650 h 875069"/>
                      <a:gd name="connsiteX1" fmla="*/ 113646 w 920642"/>
                      <a:gd name="connsiteY1" fmla="*/ 150835 h 875069"/>
                      <a:gd name="connsiteX2" fmla="*/ 12792 w 920642"/>
                      <a:gd name="connsiteY2" fmla="*/ 393067 h 875069"/>
                      <a:gd name="connsiteX3" fmla="*/ 33340 w 920642"/>
                      <a:gd name="connsiteY3" fmla="*/ 814308 h 875069"/>
                      <a:gd name="connsiteX4" fmla="*/ 855273 w 920642"/>
                      <a:gd name="connsiteY4" fmla="*/ 824583 h 875069"/>
                      <a:gd name="connsiteX5" fmla="*/ 834725 w 920642"/>
                      <a:gd name="connsiteY5" fmla="*/ 228681 h 875069"/>
                      <a:gd name="connsiteX6" fmla="*/ 614031 w 920642"/>
                      <a:gd name="connsiteY6" fmla="*/ 7549 h 875069"/>
                      <a:gd name="connsiteX0" fmla="*/ 351839 w 920642"/>
                      <a:gd name="connsiteY0" fmla="*/ 3022 h 875441"/>
                      <a:gd name="connsiteX1" fmla="*/ 113646 w 920642"/>
                      <a:gd name="connsiteY1" fmla="*/ 151207 h 875441"/>
                      <a:gd name="connsiteX2" fmla="*/ 12792 w 920642"/>
                      <a:gd name="connsiteY2" fmla="*/ 393439 h 875441"/>
                      <a:gd name="connsiteX3" fmla="*/ 33340 w 920642"/>
                      <a:gd name="connsiteY3" fmla="*/ 814680 h 875441"/>
                      <a:gd name="connsiteX4" fmla="*/ 855273 w 920642"/>
                      <a:gd name="connsiteY4" fmla="*/ 824955 h 875441"/>
                      <a:gd name="connsiteX5" fmla="*/ 834725 w 920642"/>
                      <a:gd name="connsiteY5" fmla="*/ 229053 h 875441"/>
                      <a:gd name="connsiteX6" fmla="*/ 614031 w 920642"/>
                      <a:gd name="connsiteY6" fmla="*/ 7921 h 875441"/>
                      <a:gd name="connsiteX0" fmla="*/ 350820 w 919623"/>
                      <a:gd name="connsiteY0" fmla="*/ 2727 h 875146"/>
                      <a:gd name="connsiteX1" fmla="*/ 96996 w 919623"/>
                      <a:gd name="connsiteY1" fmla="*/ 162635 h 875146"/>
                      <a:gd name="connsiteX2" fmla="*/ 11773 w 919623"/>
                      <a:gd name="connsiteY2" fmla="*/ 393144 h 875146"/>
                      <a:gd name="connsiteX3" fmla="*/ 32321 w 919623"/>
                      <a:gd name="connsiteY3" fmla="*/ 814385 h 875146"/>
                      <a:gd name="connsiteX4" fmla="*/ 854254 w 919623"/>
                      <a:gd name="connsiteY4" fmla="*/ 824660 h 875146"/>
                      <a:gd name="connsiteX5" fmla="*/ 833706 w 919623"/>
                      <a:gd name="connsiteY5" fmla="*/ 228758 h 875146"/>
                      <a:gd name="connsiteX6" fmla="*/ 613012 w 919623"/>
                      <a:gd name="connsiteY6" fmla="*/ 7626 h 8751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919623" h="875146">
                        <a:moveTo>
                          <a:pt x="350820" y="2727"/>
                        </a:moveTo>
                        <a:cubicBezTo>
                          <a:pt x="239516" y="-17821"/>
                          <a:pt x="137873" y="81934"/>
                          <a:pt x="96996" y="162635"/>
                        </a:cubicBezTo>
                        <a:cubicBezTo>
                          <a:pt x="56119" y="243336"/>
                          <a:pt x="22552" y="284519"/>
                          <a:pt x="11773" y="393144"/>
                        </a:cubicBezTo>
                        <a:cubicBezTo>
                          <a:pt x="994" y="501769"/>
                          <a:pt x="-15625" y="773288"/>
                          <a:pt x="32321" y="814385"/>
                        </a:cubicBezTo>
                        <a:cubicBezTo>
                          <a:pt x="80267" y="855482"/>
                          <a:pt x="720690" y="922264"/>
                          <a:pt x="854254" y="824660"/>
                        </a:cubicBezTo>
                        <a:cubicBezTo>
                          <a:pt x="987818" y="727056"/>
                          <a:pt x="883365" y="358897"/>
                          <a:pt x="833706" y="228758"/>
                        </a:cubicBezTo>
                        <a:cubicBezTo>
                          <a:pt x="784047" y="98619"/>
                          <a:pt x="734477" y="50057"/>
                          <a:pt x="613012" y="7626"/>
                        </a:cubicBezTo>
                      </a:path>
                    </a:pathLst>
                  </a:custGeom>
                  <a:solidFill>
                    <a:schemeClr val="accent2">
                      <a:lumMod val="40000"/>
                      <a:lumOff val="60000"/>
                    </a:schemeClr>
                  </a:solidFill>
                  <a:ln w="25400" cap="rnd">
                    <a:solidFill>
                      <a:srgbClr val="FBA6A5"/>
                    </a:solidFill>
                    <a:round/>
                  </a:ln>
                  <a:effectLst>
                    <a:softEdge rad="63500"/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新細明體" panose="02020500000000000000" pitchFamily="18" charset="-12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新細明體" panose="02020500000000000000" pitchFamily="18" charset="-12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新細明體" panose="02020500000000000000" pitchFamily="18" charset="-12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新細明體" panose="02020500000000000000" pitchFamily="18" charset="-12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algn="ctr" eaLnBrk="1" hangingPunct="1">
                      <a:defRPr/>
                    </a:pPr>
                    <a:endParaRPr lang="zh-CN" altLang="en-US" sz="500" smtClean="0">
                      <a:solidFill>
                        <a:srgbClr val="FBA6A5"/>
                      </a:solidFill>
                      <a:ea typeface="SimSun" panose="02010600030101010101" pitchFamily="2" charset="-122"/>
                    </a:endParaRPr>
                  </a:p>
                </p:txBody>
              </p:sp>
            </p:grpSp>
            <p:sp>
              <p:nvSpPr>
                <p:cNvPr id="21" name="任意多边形 33"/>
                <p:cNvSpPr/>
                <p:nvPr/>
              </p:nvSpPr>
              <p:spPr>
                <a:xfrm>
                  <a:off x="8063960" y="3762295"/>
                  <a:ext cx="6551" cy="89636"/>
                </a:xfrm>
                <a:custGeom>
                  <a:avLst/>
                  <a:gdLst>
                    <a:gd name="connsiteX0" fmla="*/ 0 w 9525"/>
                    <a:gd name="connsiteY0" fmla="*/ 104775 h 104775"/>
                    <a:gd name="connsiteX1" fmla="*/ 9525 w 9525"/>
                    <a:gd name="connsiteY1" fmla="*/ 0 h 1047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25" h="104775">
                      <a:moveTo>
                        <a:pt x="0" y="104775"/>
                      </a:moveTo>
                      <a:lnTo>
                        <a:pt x="9525" y="0"/>
                      </a:lnTo>
                    </a:path>
                  </a:pathLst>
                </a:custGeom>
                <a:noFill/>
                <a:ln w="25400" cap="rnd">
                  <a:solidFill>
                    <a:srgbClr val="FBA6A5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500">
                    <a:solidFill>
                      <a:srgbClr val="FBA6A5"/>
                    </a:solidFill>
                  </a:endParaRPr>
                </a:p>
              </p:txBody>
            </p:sp>
            <p:sp>
              <p:nvSpPr>
                <p:cNvPr id="22" name="任意多边形 34"/>
                <p:cNvSpPr/>
                <p:nvPr/>
              </p:nvSpPr>
              <p:spPr>
                <a:xfrm>
                  <a:off x="7625120" y="3771040"/>
                  <a:ext cx="4367" cy="89636"/>
                </a:xfrm>
                <a:custGeom>
                  <a:avLst/>
                  <a:gdLst>
                    <a:gd name="connsiteX0" fmla="*/ 0 w 9525"/>
                    <a:gd name="connsiteY0" fmla="*/ 104775 h 104775"/>
                    <a:gd name="connsiteX1" fmla="*/ 9525 w 9525"/>
                    <a:gd name="connsiteY1" fmla="*/ 0 h 1047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25" h="104775">
                      <a:moveTo>
                        <a:pt x="0" y="104775"/>
                      </a:moveTo>
                      <a:lnTo>
                        <a:pt x="9525" y="0"/>
                      </a:lnTo>
                    </a:path>
                  </a:pathLst>
                </a:custGeom>
                <a:noFill/>
                <a:ln w="25400" cap="rnd">
                  <a:solidFill>
                    <a:srgbClr val="FBA6A5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500">
                    <a:solidFill>
                      <a:srgbClr val="FBA6A5"/>
                    </a:solidFill>
                  </a:endParaRPr>
                </a:p>
              </p:txBody>
            </p:sp>
            <p:sp>
              <p:nvSpPr>
                <p:cNvPr id="23" name="任意多边形 35"/>
                <p:cNvSpPr/>
                <p:nvPr/>
              </p:nvSpPr>
              <p:spPr>
                <a:xfrm flipH="1">
                  <a:off x="7771399" y="4116470"/>
                  <a:ext cx="198680" cy="100568"/>
                </a:xfrm>
                <a:custGeom>
                  <a:avLst/>
                  <a:gdLst>
                    <a:gd name="connsiteX0" fmla="*/ 3142 w 239042"/>
                    <a:gd name="connsiteY0" fmla="*/ 12699 h 157053"/>
                    <a:gd name="connsiteX1" fmla="*/ 229386 w 239042"/>
                    <a:gd name="connsiteY1" fmla="*/ 12699 h 157053"/>
                    <a:gd name="connsiteX2" fmla="*/ 182252 w 239042"/>
                    <a:gd name="connsiteY2" fmla="*/ 144674 h 157053"/>
                    <a:gd name="connsiteX3" fmla="*/ 43992 w 239042"/>
                    <a:gd name="connsiteY3" fmla="*/ 144674 h 157053"/>
                    <a:gd name="connsiteX4" fmla="*/ 0 w 239042"/>
                    <a:gd name="connsiteY4" fmla="*/ 84971 h 157053"/>
                    <a:gd name="connsiteX0" fmla="*/ 0 w 274258"/>
                    <a:gd name="connsiteY0" fmla="*/ 8739 h 161519"/>
                    <a:gd name="connsiteX1" fmla="*/ 262140 w 274258"/>
                    <a:gd name="connsiteY1" fmla="*/ 17165 h 161519"/>
                    <a:gd name="connsiteX2" fmla="*/ 215006 w 274258"/>
                    <a:gd name="connsiteY2" fmla="*/ 149140 h 161519"/>
                    <a:gd name="connsiteX3" fmla="*/ 76746 w 274258"/>
                    <a:gd name="connsiteY3" fmla="*/ 149140 h 161519"/>
                    <a:gd name="connsiteX4" fmla="*/ 32754 w 274258"/>
                    <a:gd name="connsiteY4" fmla="*/ 89437 h 1615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4258" h="161519">
                      <a:moveTo>
                        <a:pt x="0" y="8739"/>
                      </a:moveTo>
                      <a:cubicBezTo>
                        <a:pt x="98196" y="-2259"/>
                        <a:pt x="226306" y="-6235"/>
                        <a:pt x="262140" y="17165"/>
                      </a:cubicBezTo>
                      <a:cubicBezTo>
                        <a:pt x="297974" y="40565"/>
                        <a:pt x="245905" y="127144"/>
                        <a:pt x="215006" y="149140"/>
                      </a:cubicBezTo>
                      <a:cubicBezTo>
                        <a:pt x="184107" y="171136"/>
                        <a:pt x="107121" y="159090"/>
                        <a:pt x="76746" y="149140"/>
                      </a:cubicBezTo>
                      <a:cubicBezTo>
                        <a:pt x="46371" y="139190"/>
                        <a:pt x="39562" y="114313"/>
                        <a:pt x="32754" y="89437"/>
                      </a:cubicBezTo>
                    </a:path>
                  </a:pathLst>
                </a:custGeom>
                <a:noFill/>
                <a:ln w="25400" cap="rnd">
                  <a:solidFill>
                    <a:srgbClr val="FBA6A5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500">
                    <a:solidFill>
                      <a:srgbClr val="FBA6A5"/>
                    </a:solidFill>
                  </a:endParaRPr>
                </a:p>
              </p:txBody>
            </p:sp>
            <p:sp>
              <p:nvSpPr>
                <p:cNvPr id="24" name="任意多边形 36"/>
                <p:cNvSpPr/>
                <p:nvPr/>
              </p:nvSpPr>
              <p:spPr>
                <a:xfrm rot="767077" flipH="1">
                  <a:off x="6847869" y="4182057"/>
                  <a:ext cx="659353" cy="450370"/>
                </a:xfrm>
                <a:custGeom>
                  <a:avLst/>
                  <a:gdLst>
                    <a:gd name="connsiteX0" fmla="*/ 0 w 400050"/>
                    <a:gd name="connsiteY0" fmla="*/ 171450 h 273874"/>
                    <a:gd name="connsiteX1" fmla="*/ 285750 w 400050"/>
                    <a:gd name="connsiteY1" fmla="*/ 266700 h 273874"/>
                    <a:gd name="connsiteX2" fmla="*/ 400050 w 400050"/>
                    <a:gd name="connsiteY2" fmla="*/ 0 h 2738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00050" h="273874">
                      <a:moveTo>
                        <a:pt x="0" y="171450"/>
                      </a:moveTo>
                      <a:cubicBezTo>
                        <a:pt x="109537" y="233362"/>
                        <a:pt x="219075" y="295275"/>
                        <a:pt x="285750" y="266700"/>
                      </a:cubicBezTo>
                      <a:cubicBezTo>
                        <a:pt x="352425" y="238125"/>
                        <a:pt x="376237" y="119062"/>
                        <a:pt x="400050" y="0"/>
                      </a:cubicBezTo>
                    </a:path>
                  </a:pathLst>
                </a:custGeom>
                <a:noFill/>
                <a:ln w="25400" cap="rnd">
                  <a:solidFill>
                    <a:srgbClr val="FBA6A5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500">
                    <a:solidFill>
                      <a:srgbClr val="FBA6A5"/>
                    </a:solidFill>
                  </a:endParaRPr>
                </a:p>
              </p:txBody>
            </p:sp>
            <p:sp>
              <p:nvSpPr>
                <p:cNvPr id="25" name="任意多边形 37"/>
                <p:cNvSpPr/>
                <p:nvPr/>
              </p:nvSpPr>
              <p:spPr>
                <a:xfrm flipH="1">
                  <a:off x="8223341" y="4549350"/>
                  <a:ext cx="329676" cy="894181"/>
                </a:xfrm>
                <a:custGeom>
                  <a:avLst/>
                  <a:gdLst>
                    <a:gd name="connsiteX0" fmla="*/ 381000 w 381000"/>
                    <a:gd name="connsiteY0" fmla="*/ 0 h 476250"/>
                    <a:gd name="connsiteX1" fmla="*/ 114300 w 381000"/>
                    <a:gd name="connsiteY1" fmla="*/ 142875 h 476250"/>
                    <a:gd name="connsiteX2" fmla="*/ 0 w 381000"/>
                    <a:gd name="connsiteY2" fmla="*/ 476250 h 476250"/>
                    <a:gd name="connsiteX0" fmla="*/ 278130 w 278130"/>
                    <a:gd name="connsiteY0" fmla="*/ 0 h 676275"/>
                    <a:gd name="connsiteX1" fmla="*/ 11430 w 278130"/>
                    <a:gd name="connsiteY1" fmla="*/ 142875 h 676275"/>
                    <a:gd name="connsiteX2" fmla="*/ 30480 w 278130"/>
                    <a:gd name="connsiteY2" fmla="*/ 676275 h 676275"/>
                    <a:gd name="connsiteX0" fmla="*/ 247650 w 247650"/>
                    <a:gd name="connsiteY0" fmla="*/ 0 h 676275"/>
                    <a:gd name="connsiteX1" fmla="*/ 76200 w 247650"/>
                    <a:gd name="connsiteY1" fmla="*/ 200025 h 676275"/>
                    <a:gd name="connsiteX2" fmla="*/ 0 w 247650"/>
                    <a:gd name="connsiteY2" fmla="*/ 676275 h 676275"/>
                    <a:gd name="connsiteX0" fmla="*/ 180048 w 180048"/>
                    <a:gd name="connsiteY0" fmla="*/ 0 h 676275"/>
                    <a:gd name="connsiteX1" fmla="*/ 8598 w 180048"/>
                    <a:gd name="connsiteY1" fmla="*/ 200025 h 676275"/>
                    <a:gd name="connsiteX2" fmla="*/ 8598 w 180048"/>
                    <a:gd name="connsiteY2" fmla="*/ 676275 h 676275"/>
                    <a:gd name="connsiteX0" fmla="*/ 171450 w 171450"/>
                    <a:gd name="connsiteY0" fmla="*/ 0 h 676275"/>
                    <a:gd name="connsiteX1" fmla="*/ 38100 w 171450"/>
                    <a:gd name="connsiteY1" fmla="*/ 238125 h 676275"/>
                    <a:gd name="connsiteX2" fmla="*/ 0 w 171450"/>
                    <a:gd name="connsiteY2" fmla="*/ 676275 h 676275"/>
                    <a:gd name="connsiteX0" fmla="*/ 171926 w 171926"/>
                    <a:gd name="connsiteY0" fmla="*/ 0 h 676275"/>
                    <a:gd name="connsiteX1" fmla="*/ 38576 w 171926"/>
                    <a:gd name="connsiteY1" fmla="*/ 238125 h 676275"/>
                    <a:gd name="connsiteX2" fmla="*/ 476 w 171926"/>
                    <a:gd name="connsiteY2" fmla="*/ 676275 h 676275"/>
                    <a:gd name="connsiteX0" fmla="*/ 200218 w 200218"/>
                    <a:gd name="connsiteY0" fmla="*/ 0 h 542925"/>
                    <a:gd name="connsiteX1" fmla="*/ 66868 w 200218"/>
                    <a:gd name="connsiteY1" fmla="*/ 238125 h 542925"/>
                    <a:gd name="connsiteX2" fmla="*/ 193 w 200218"/>
                    <a:gd name="connsiteY2" fmla="*/ 542925 h 542925"/>
                    <a:gd name="connsiteX0" fmla="*/ 200025 w 200025"/>
                    <a:gd name="connsiteY0" fmla="*/ 0 h 542925"/>
                    <a:gd name="connsiteX1" fmla="*/ 66675 w 200025"/>
                    <a:gd name="connsiteY1" fmla="*/ 238125 h 542925"/>
                    <a:gd name="connsiteX2" fmla="*/ 0 w 200025"/>
                    <a:gd name="connsiteY2" fmla="*/ 542925 h 542925"/>
                    <a:gd name="connsiteX0" fmla="*/ 200025 w 200025"/>
                    <a:gd name="connsiteY0" fmla="*/ 0 h 542925"/>
                    <a:gd name="connsiteX1" fmla="*/ 57150 w 200025"/>
                    <a:gd name="connsiteY1" fmla="*/ 238125 h 542925"/>
                    <a:gd name="connsiteX2" fmla="*/ 0 w 200025"/>
                    <a:gd name="connsiteY2" fmla="*/ 542925 h 542925"/>
                    <a:gd name="connsiteX0" fmla="*/ 200025 w 200025"/>
                    <a:gd name="connsiteY0" fmla="*/ 0 h 542925"/>
                    <a:gd name="connsiteX1" fmla="*/ 57150 w 200025"/>
                    <a:gd name="connsiteY1" fmla="*/ 238125 h 542925"/>
                    <a:gd name="connsiteX2" fmla="*/ 0 w 200025"/>
                    <a:gd name="connsiteY2" fmla="*/ 542925 h 542925"/>
                    <a:gd name="connsiteX0" fmla="*/ 200025 w 200025"/>
                    <a:gd name="connsiteY0" fmla="*/ 0 h 542925"/>
                    <a:gd name="connsiteX1" fmla="*/ 57150 w 200025"/>
                    <a:gd name="connsiteY1" fmla="*/ 238125 h 542925"/>
                    <a:gd name="connsiteX2" fmla="*/ 0 w 200025"/>
                    <a:gd name="connsiteY2" fmla="*/ 542925 h 542925"/>
                    <a:gd name="connsiteX0" fmla="*/ 200025 w 200025"/>
                    <a:gd name="connsiteY0" fmla="*/ 0 h 542925"/>
                    <a:gd name="connsiteX1" fmla="*/ 32268 w 200025"/>
                    <a:gd name="connsiteY1" fmla="*/ 219463 h 542925"/>
                    <a:gd name="connsiteX2" fmla="*/ 0 w 200025"/>
                    <a:gd name="connsiteY2" fmla="*/ 542925 h 542925"/>
                    <a:gd name="connsiteX0" fmla="*/ 200025 w 200025"/>
                    <a:gd name="connsiteY0" fmla="*/ 0 h 542925"/>
                    <a:gd name="connsiteX1" fmla="*/ 57150 w 200025"/>
                    <a:gd name="connsiteY1" fmla="*/ 225684 h 542925"/>
                    <a:gd name="connsiteX2" fmla="*/ 0 w 200025"/>
                    <a:gd name="connsiteY2" fmla="*/ 542925 h 542925"/>
                    <a:gd name="connsiteX0" fmla="*/ 200025 w 200025"/>
                    <a:gd name="connsiteY0" fmla="*/ 0 h 542925"/>
                    <a:gd name="connsiteX1" fmla="*/ 57150 w 200025"/>
                    <a:gd name="connsiteY1" fmla="*/ 225684 h 542925"/>
                    <a:gd name="connsiteX2" fmla="*/ 0 w 200025"/>
                    <a:gd name="connsiteY2" fmla="*/ 542925 h 542925"/>
                    <a:gd name="connsiteX0" fmla="*/ 200025 w 200025"/>
                    <a:gd name="connsiteY0" fmla="*/ 0 h 542925"/>
                    <a:gd name="connsiteX1" fmla="*/ 57150 w 200025"/>
                    <a:gd name="connsiteY1" fmla="*/ 225684 h 542925"/>
                    <a:gd name="connsiteX2" fmla="*/ 0 w 200025"/>
                    <a:gd name="connsiteY2" fmla="*/ 542925 h 542925"/>
                    <a:gd name="connsiteX0" fmla="*/ 200025 w 200025"/>
                    <a:gd name="connsiteY0" fmla="*/ 0 h 542925"/>
                    <a:gd name="connsiteX1" fmla="*/ 0 w 200025"/>
                    <a:gd name="connsiteY1" fmla="*/ 542925 h 542925"/>
                    <a:gd name="connsiteX0" fmla="*/ 200025 w 200025"/>
                    <a:gd name="connsiteY0" fmla="*/ 0 h 542925"/>
                    <a:gd name="connsiteX1" fmla="*/ 0 w 200025"/>
                    <a:gd name="connsiteY1" fmla="*/ 542925 h 542925"/>
                    <a:gd name="connsiteX0" fmla="*/ 200025 w 200025"/>
                    <a:gd name="connsiteY0" fmla="*/ 0 h 542925"/>
                    <a:gd name="connsiteX1" fmla="*/ 0 w 200025"/>
                    <a:gd name="connsiteY1" fmla="*/ 542925 h 5429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00025" h="542925">
                      <a:moveTo>
                        <a:pt x="200025" y="0"/>
                      </a:moveTo>
                      <a:cubicBezTo>
                        <a:pt x="77366" y="156093"/>
                        <a:pt x="23132" y="330848"/>
                        <a:pt x="0" y="542925"/>
                      </a:cubicBezTo>
                    </a:path>
                  </a:pathLst>
                </a:custGeom>
                <a:noFill/>
                <a:ln w="25400" cap="rnd">
                  <a:solidFill>
                    <a:srgbClr val="FBA6A5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500">
                    <a:solidFill>
                      <a:srgbClr val="FBA6A5"/>
                    </a:solidFill>
                  </a:endParaRPr>
                </a:p>
              </p:txBody>
            </p:sp>
            <p:sp>
              <p:nvSpPr>
                <p:cNvPr id="26" name="椭圆 45"/>
                <p:cNvSpPr/>
                <p:nvPr/>
              </p:nvSpPr>
              <p:spPr>
                <a:xfrm flipH="1">
                  <a:off x="8504985" y="5397619"/>
                  <a:ext cx="130997" cy="131176"/>
                </a:xfrm>
                <a:custGeom>
                  <a:avLst/>
                  <a:gdLst>
                    <a:gd name="connsiteX0" fmla="*/ 0 w 75737"/>
                    <a:gd name="connsiteY0" fmla="*/ 39859 h 79718"/>
                    <a:gd name="connsiteX1" fmla="*/ 37869 w 75737"/>
                    <a:gd name="connsiteY1" fmla="*/ 0 h 79718"/>
                    <a:gd name="connsiteX2" fmla="*/ 75738 w 75737"/>
                    <a:gd name="connsiteY2" fmla="*/ 39859 h 79718"/>
                    <a:gd name="connsiteX3" fmla="*/ 37869 w 75737"/>
                    <a:gd name="connsiteY3" fmla="*/ 79718 h 79718"/>
                    <a:gd name="connsiteX4" fmla="*/ 0 w 75737"/>
                    <a:gd name="connsiteY4" fmla="*/ 39859 h 79718"/>
                    <a:gd name="connsiteX0" fmla="*/ 1273 w 77011"/>
                    <a:gd name="connsiteY0" fmla="*/ 39926 h 79852"/>
                    <a:gd name="connsiteX1" fmla="*/ 39142 w 77011"/>
                    <a:gd name="connsiteY1" fmla="*/ 67 h 79852"/>
                    <a:gd name="connsiteX2" fmla="*/ 77011 w 77011"/>
                    <a:gd name="connsiteY2" fmla="*/ 39926 h 79852"/>
                    <a:gd name="connsiteX3" fmla="*/ 39142 w 77011"/>
                    <a:gd name="connsiteY3" fmla="*/ 79785 h 79852"/>
                    <a:gd name="connsiteX4" fmla="*/ 1273 w 77011"/>
                    <a:gd name="connsiteY4" fmla="*/ 39926 h 79852"/>
                    <a:gd name="connsiteX0" fmla="*/ 1273 w 79381"/>
                    <a:gd name="connsiteY0" fmla="*/ 39926 h 79852"/>
                    <a:gd name="connsiteX1" fmla="*/ 39142 w 79381"/>
                    <a:gd name="connsiteY1" fmla="*/ 67 h 79852"/>
                    <a:gd name="connsiteX2" fmla="*/ 77011 w 79381"/>
                    <a:gd name="connsiteY2" fmla="*/ 39926 h 79852"/>
                    <a:gd name="connsiteX3" fmla="*/ 39142 w 79381"/>
                    <a:gd name="connsiteY3" fmla="*/ 79785 h 79852"/>
                    <a:gd name="connsiteX4" fmla="*/ 1273 w 79381"/>
                    <a:gd name="connsiteY4" fmla="*/ 39926 h 798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9381" h="79852">
                      <a:moveTo>
                        <a:pt x="1273" y="39926"/>
                      </a:moveTo>
                      <a:cubicBezTo>
                        <a:pt x="8388" y="-3436"/>
                        <a:pt x="18228" y="67"/>
                        <a:pt x="39142" y="67"/>
                      </a:cubicBezTo>
                      <a:cubicBezTo>
                        <a:pt x="60056" y="67"/>
                        <a:pt x="87685" y="17912"/>
                        <a:pt x="77011" y="39926"/>
                      </a:cubicBezTo>
                      <a:cubicBezTo>
                        <a:pt x="77011" y="61940"/>
                        <a:pt x="60056" y="79785"/>
                        <a:pt x="39142" y="79785"/>
                      </a:cubicBezTo>
                      <a:cubicBezTo>
                        <a:pt x="18228" y="79785"/>
                        <a:pt x="-5842" y="83288"/>
                        <a:pt x="1273" y="39926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 w="25400" cap="rnd">
                  <a:solidFill>
                    <a:srgbClr val="FBA6A5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500">
                    <a:solidFill>
                      <a:srgbClr val="FBA6A5"/>
                    </a:solidFill>
                  </a:endParaRPr>
                </a:p>
              </p:txBody>
            </p:sp>
            <p:grpSp>
              <p:nvGrpSpPr>
                <p:cNvPr id="27677" name="组合 39"/>
                <p:cNvGrpSpPr>
                  <a:grpSpLocks/>
                </p:cNvGrpSpPr>
                <p:nvPr/>
              </p:nvGrpSpPr>
              <p:grpSpPr bwMode="auto">
                <a:xfrm>
                  <a:off x="6832585" y="3949191"/>
                  <a:ext cx="118574" cy="188887"/>
                  <a:chOff x="3918640" y="7122710"/>
                  <a:chExt cx="72000" cy="114695"/>
                </a:xfrm>
              </p:grpSpPr>
              <p:sp>
                <p:nvSpPr>
                  <p:cNvPr id="28" name="椭圆 45"/>
                  <p:cNvSpPr/>
                  <p:nvPr/>
                </p:nvSpPr>
                <p:spPr>
                  <a:xfrm rot="21321260">
                    <a:off x="3963715" y="7122064"/>
                    <a:ext cx="10606" cy="104875"/>
                  </a:xfrm>
                  <a:custGeom>
                    <a:avLst/>
                    <a:gdLst>
                      <a:gd name="connsiteX0" fmla="*/ 0 w 75737"/>
                      <a:gd name="connsiteY0" fmla="*/ 39859 h 79718"/>
                      <a:gd name="connsiteX1" fmla="*/ 37869 w 75737"/>
                      <a:gd name="connsiteY1" fmla="*/ 0 h 79718"/>
                      <a:gd name="connsiteX2" fmla="*/ 75738 w 75737"/>
                      <a:gd name="connsiteY2" fmla="*/ 39859 h 79718"/>
                      <a:gd name="connsiteX3" fmla="*/ 37869 w 75737"/>
                      <a:gd name="connsiteY3" fmla="*/ 79718 h 79718"/>
                      <a:gd name="connsiteX4" fmla="*/ 0 w 75737"/>
                      <a:gd name="connsiteY4" fmla="*/ 39859 h 79718"/>
                      <a:gd name="connsiteX0" fmla="*/ 1273 w 77011"/>
                      <a:gd name="connsiteY0" fmla="*/ 39926 h 79852"/>
                      <a:gd name="connsiteX1" fmla="*/ 39142 w 77011"/>
                      <a:gd name="connsiteY1" fmla="*/ 67 h 79852"/>
                      <a:gd name="connsiteX2" fmla="*/ 77011 w 77011"/>
                      <a:gd name="connsiteY2" fmla="*/ 39926 h 79852"/>
                      <a:gd name="connsiteX3" fmla="*/ 39142 w 77011"/>
                      <a:gd name="connsiteY3" fmla="*/ 79785 h 79852"/>
                      <a:gd name="connsiteX4" fmla="*/ 1273 w 77011"/>
                      <a:gd name="connsiteY4" fmla="*/ 39926 h 79852"/>
                      <a:gd name="connsiteX0" fmla="*/ 1273 w 79381"/>
                      <a:gd name="connsiteY0" fmla="*/ 39926 h 79852"/>
                      <a:gd name="connsiteX1" fmla="*/ 39142 w 79381"/>
                      <a:gd name="connsiteY1" fmla="*/ 67 h 79852"/>
                      <a:gd name="connsiteX2" fmla="*/ 77011 w 79381"/>
                      <a:gd name="connsiteY2" fmla="*/ 39926 h 79852"/>
                      <a:gd name="connsiteX3" fmla="*/ 39142 w 79381"/>
                      <a:gd name="connsiteY3" fmla="*/ 79785 h 79852"/>
                      <a:gd name="connsiteX4" fmla="*/ 1273 w 79381"/>
                      <a:gd name="connsiteY4" fmla="*/ 39926 h 798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9381" h="79852">
                        <a:moveTo>
                          <a:pt x="1273" y="39926"/>
                        </a:moveTo>
                        <a:cubicBezTo>
                          <a:pt x="8388" y="-3436"/>
                          <a:pt x="18228" y="67"/>
                          <a:pt x="39142" y="67"/>
                        </a:cubicBezTo>
                        <a:cubicBezTo>
                          <a:pt x="60056" y="67"/>
                          <a:pt x="87685" y="17912"/>
                          <a:pt x="77011" y="39926"/>
                        </a:cubicBezTo>
                        <a:cubicBezTo>
                          <a:pt x="77011" y="61940"/>
                          <a:pt x="60056" y="79785"/>
                          <a:pt x="39142" y="79785"/>
                        </a:cubicBezTo>
                        <a:cubicBezTo>
                          <a:pt x="18228" y="79785"/>
                          <a:pt x="-5842" y="83288"/>
                          <a:pt x="1273" y="39926"/>
                        </a:cubicBezTo>
                        <a:close/>
                      </a:path>
                    </a:pathLst>
                  </a:custGeom>
                  <a:solidFill>
                    <a:schemeClr val="tx2"/>
                  </a:solidFill>
                  <a:ln w="25400" cap="rnd">
                    <a:solidFill>
                      <a:srgbClr val="FBA6A5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 sz="500">
                      <a:solidFill>
                        <a:srgbClr val="FBA6A5"/>
                      </a:solidFill>
                    </a:endParaRPr>
                  </a:p>
                </p:txBody>
              </p:sp>
              <p:sp>
                <p:nvSpPr>
                  <p:cNvPr id="29" name="椭圆 45"/>
                  <p:cNvSpPr/>
                  <p:nvPr/>
                </p:nvSpPr>
                <p:spPr>
                  <a:xfrm flipH="1">
                    <a:off x="3918640" y="7179148"/>
                    <a:ext cx="71589" cy="58411"/>
                  </a:xfrm>
                  <a:custGeom>
                    <a:avLst/>
                    <a:gdLst>
                      <a:gd name="connsiteX0" fmla="*/ 0 w 75737"/>
                      <a:gd name="connsiteY0" fmla="*/ 39859 h 79718"/>
                      <a:gd name="connsiteX1" fmla="*/ 37869 w 75737"/>
                      <a:gd name="connsiteY1" fmla="*/ 0 h 79718"/>
                      <a:gd name="connsiteX2" fmla="*/ 75738 w 75737"/>
                      <a:gd name="connsiteY2" fmla="*/ 39859 h 79718"/>
                      <a:gd name="connsiteX3" fmla="*/ 37869 w 75737"/>
                      <a:gd name="connsiteY3" fmla="*/ 79718 h 79718"/>
                      <a:gd name="connsiteX4" fmla="*/ 0 w 75737"/>
                      <a:gd name="connsiteY4" fmla="*/ 39859 h 79718"/>
                      <a:gd name="connsiteX0" fmla="*/ 1273 w 77011"/>
                      <a:gd name="connsiteY0" fmla="*/ 39926 h 79852"/>
                      <a:gd name="connsiteX1" fmla="*/ 39142 w 77011"/>
                      <a:gd name="connsiteY1" fmla="*/ 67 h 79852"/>
                      <a:gd name="connsiteX2" fmla="*/ 77011 w 77011"/>
                      <a:gd name="connsiteY2" fmla="*/ 39926 h 79852"/>
                      <a:gd name="connsiteX3" fmla="*/ 39142 w 77011"/>
                      <a:gd name="connsiteY3" fmla="*/ 79785 h 79852"/>
                      <a:gd name="connsiteX4" fmla="*/ 1273 w 77011"/>
                      <a:gd name="connsiteY4" fmla="*/ 39926 h 79852"/>
                      <a:gd name="connsiteX0" fmla="*/ 1273 w 79381"/>
                      <a:gd name="connsiteY0" fmla="*/ 39926 h 79852"/>
                      <a:gd name="connsiteX1" fmla="*/ 39142 w 79381"/>
                      <a:gd name="connsiteY1" fmla="*/ 67 h 79852"/>
                      <a:gd name="connsiteX2" fmla="*/ 77011 w 79381"/>
                      <a:gd name="connsiteY2" fmla="*/ 39926 h 79852"/>
                      <a:gd name="connsiteX3" fmla="*/ 39142 w 79381"/>
                      <a:gd name="connsiteY3" fmla="*/ 79785 h 79852"/>
                      <a:gd name="connsiteX4" fmla="*/ 1273 w 79381"/>
                      <a:gd name="connsiteY4" fmla="*/ 39926 h 798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9381" h="79852">
                        <a:moveTo>
                          <a:pt x="1273" y="39926"/>
                        </a:moveTo>
                        <a:cubicBezTo>
                          <a:pt x="8388" y="-3436"/>
                          <a:pt x="18228" y="67"/>
                          <a:pt x="39142" y="67"/>
                        </a:cubicBezTo>
                        <a:cubicBezTo>
                          <a:pt x="60056" y="67"/>
                          <a:pt x="87685" y="17912"/>
                          <a:pt x="77011" y="39926"/>
                        </a:cubicBezTo>
                        <a:cubicBezTo>
                          <a:pt x="77011" y="61940"/>
                          <a:pt x="60056" y="79785"/>
                          <a:pt x="39142" y="79785"/>
                        </a:cubicBezTo>
                        <a:cubicBezTo>
                          <a:pt x="18228" y="79785"/>
                          <a:pt x="-5842" y="83288"/>
                          <a:pt x="1273" y="39926"/>
                        </a:cubicBezTo>
                        <a:close/>
                      </a:path>
                    </a:pathLst>
                  </a:custGeom>
                  <a:solidFill>
                    <a:schemeClr val="accent1">
                      <a:lumMod val="50000"/>
                    </a:schemeClr>
                  </a:solidFill>
                  <a:ln w="25400" cap="rnd">
                    <a:solidFill>
                      <a:srgbClr val="FBA6A5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 sz="500">
                      <a:solidFill>
                        <a:srgbClr val="FBA6A5"/>
                      </a:solidFill>
                    </a:endParaRPr>
                  </a:p>
                </p:txBody>
              </p:sp>
            </p:grpSp>
          </p:grpSp>
          <p:grpSp>
            <p:nvGrpSpPr>
              <p:cNvPr id="27664" name="组合 26"/>
              <p:cNvGrpSpPr>
                <a:grpSpLocks/>
              </p:cNvGrpSpPr>
              <p:nvPr/>
            </p:nvGrpSpPr>
            <p:grpSpPr bwMode="auto">
              <a:xfrm>
                <a:off x="5974812" y="5199403"/>
                <a:ext cx="618251" cy="566752"/>
                <a:chOff x="7473076" y="3639423"/>
                <a:chExt cx="459691" cy="421400"/>
              </a:xfrm>
            </p:grpSpPr>
            <p:sp>
              <p:nvSpPr>
                <p:cNvPr id="15" name="任意多边形 27"/>
                <p:cNvSpPr/>
                <p:nvPr/>
              </p:nvSpPr>
              <p:spPr>
                <a:xfrm>
                  <a:off x="7576816" y="3639718"/>
                  <a:ext cx="26957" cy="373866"/>
                </a:xfrm>
                <a:custGeom>
                  <a:avLst/>
                  <a:gdLst>
                    <a:gd name="connsiteX0" fmla="*/ 123825 w 123825"/>
                    <a:gd name="connsiteY0" fmla="*/ 0 h 504574"/>
                    <a:gd name="connsiteX1" fmla="*/ 85725 w 123825"/>
                    <a:gd name="connsiteY1" fmla="*/ 438150 h 504574"/>
                    <a:gd name="connsiteX2" fmla="*/ 0 w 123825"/>
                    <a:gd name="connsiteY2" fmla="*/ 495300 h 504574"/>
                    <a:gd name="connsiteX0" fmla="*/ 38100 w 38100"/>
                    <a:gd name="connsiteY0" fmla="*/ 0 h 438150"/>
                    <a:gd name="connsiteX1" fmla="*/ 0 w 38100"/>
                    <a:gd name="connsiteY1" fmla="*/ 438150 h 438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8100" h="438150">
                      <a:moveTo>
                        <a:pt x="38100" y="0"/>
                      </a:moveTo>
                      <a:cubicBezTo>
                        <a:pt x="29368" y="177800"/>
                        <a:pt x="20637" y="355600"/>
                        <a:pt x="0" y="438150"/>
                      </a:cubicBezTo>
                    </a:path>
                  </a:pathLst>
                </a:custGeom>
                <a:noFill/>
                <a:ln w="25400" cap="rnd">
                  <a:solidFill>
                    <a:srgbClr val="FBA6A5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solidFill>
                      <a:srgbClr val="FBA6A5"/>
                    </a:solidFill>
                  </a:endParaRPr>
                </a:p>
              </p:txBody>
            </p:sp>
            <p:sp>
              <p:nvSpPr>
                <p:cNvPr id="16" name="任意多边形 28"/>
                <p:cNvSpPr/>
                <p:nvPr/>
              </p:nvSpPr>
              <p:spPr>
                <a:xfrm flipH="1">
                  <a:off x="7789777" y="3647816"/>
                  <a:ext cx="25610" cy="373866"/>
                </a:xfrm>
                <a:custGeom>
                  <a:avLst/>
                  <a:gdLst>
                    <a:gd name="connsiteX0" fmla="*/ 123825 w 123825"/>
                    <a:gd name="connsiteY0" fmla="*/ 0 h 504574"/>
                    <a:gd name="connsiteX1" fmla="*/ 85725 w 123825"/>
                    <a:gd name="connsiteY1" fmla="*/ 438150 h 504574"/>
                    <a:gd name="connsiteX2" fmla="*/ 0 w 123825"/>
                    <a:gd name="connsiteY2" fmla="*/ 495300 h 504574"/>
                    <a:gd name="connsiteX0" fmla="*/ 123825 w 123825"/>
                    <a:gd name="connsiteY0" fmla="*/ 0 h 498322"/>
                    <a:gd name="connsiteX1" fmla="*/ 85725 w 123825"/>
                    <a:gd name="connsiteY1" fmla="*/ 438150 h 498322"/>
                    <a:gd name="connsiteX2" fmla="*/ 0 w 123825"/>
                    <a:gd name="connsiteY2" fmla="*/ 495300 h 498322"/>
                    <a:gd name="connsiteX0" fmla="*/ 123825 w 123825"/>
                    <a:gd name="connsiteY0" fmla="*/ 0 h 490784"/>
                    <a:gd name="connsiteX1" fmla="*/ 85725 w 123825"/>
                    <a:gd name="connsiteY1" fmla="*/ 438150 h 490784"/>
                    <a:gd name="connsiteX2" fmla="*/ 0 w 123825"/>
                    <a:gd name="connsiteY2" fmla="*/ 474499 h 490784"/>
                    <a:gd name="connsiteX0" fmla="*/ 123825 w 123825"/>
                    <a:gd name="connsiteY0" fmla="*/ 0 h 490784"/>
                    <a:gd name="connsiteX1" fmla="*/ 85725 w 123825"/>
                    <a:gd name="connsiteY1" fmla="*/ 438150 h 490784"/>
                    <a:gd name="connsiteX2" fmla="*/ 0 w 123825"/>
                    <a:gd name="connsiteY2" fmla="*/ 474499 h 490784"/>
                    <a:gd name="connsiteX0" fmla="*/ 38100 w 38100"/>
                    <a:gd name="connsiteY0" fmla="*/ 0 h 438150"/>
                    <a:gd name="connsiteX1" fmla="*/ 0 w 38100"/>
                    <a:gd name="connsiteY1" fmla="*/ 438150 h 438150"/>
                    <a:gd name="connsiteX0" fmla="*/ 38100 w 38100"/>
                    <a:gd name="connsiteY0" fmla="*/ 0 h 438150"/>
                    <a:gd name="connsiteX1" fmla="*/ 0 w 38100"/>
                    <a:gd name="connsiteY1" fmla="*/ 438150 h 438150"/>
                    <a:gd name="connsiteX0" fmla="*/ 38100 w 38100"/>
                    <a:gd name="connsiteY0" fmla="*/ 0 h 438150"/>
                    <a:gd name="connsiteX1" fmla="*/ 0 w 38100"/>
                    <a:gd name="connsiteY1" fmla="*/ 438150 h 438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8100" h="438150">
                      <a:moveTo>
                        <a:pt x="38100" y="0"/>
                      </a:moveTo>
                      <a:cubicBezTo>
                        <a:pt x="29368" y="177800"/>
                        <a:pt x="20637" y="262488"/>
                        <a:pt x="0" y="438150"/>
                      </a:cubicBezTo>
                    </a:path>
                  </a:pathLst>
                </a:custGeom>
                <a:noFill/>
                <a:ln w="25400" cap="rnd">
                  <a:solidFill>
                    <a:srgbClr val="FBA6A5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solidFill>
                      <a:srgbClr val="FBA6A5"/>
                    </a:solidFill>
                  </a:endParaRPr>
                </a:p>
              </p:txBody>
            </p:sp>
            <p:sp>
              <p:nvSpPr>
                <p:cNvPr id="17" name="椭圆 45"/>
                <p:cNvSpPr/>
                <p:nvPr/>
              </p:nvSpPr>
              <p:spPr>
                <a:xfrm>
                  <a:off x="7473031" y="4012234"/>
                  <a:ext cx="125350" cy="47240"/>
                </a:xfrm>
                <a:custGeom>
                  <a:avLst/>
                  <a:gdLst>
                    <a:gd name="connsiteX0" fmla="*/ 0 w 75737"/>
                    <a:gd name="connsiteY0" fmla="*/ 39859 h 79718"/>
                    <a:gd name="connsiteX1" fmla="*/ 37869 w 75737"/>
                    <a:gd name="connsiteY1" fmla="*/ 0 h 79718"/>
                    <a:gd name="connsiteX2" fmla="*/ 75738 w 75737"/>
                    <a:gd name="connsiteY2" fmla="*/ 39859 h 79718"/>
                    <a:gd name="connsiteX3" fmla="*/ 37869 w 75737"/>
                    <a:gd name="connsiteY3" fmla="*/ 79718 h 79718"/>
                    <a:gd name="connsiteX4" fmla="*/ 0 w 75737"/>
                    <a:gd name="connsiteY4" fmla="*/ 39859 h 79718"/>
                    <a:gd name="connsiteX0" fmla="*/ 1273 w 77011"/>
                    <a:gd name="connsiteY0" fmla="*/ 39926 h 79852"/>
                    <a:gd name="connsiteX1" fmla="*/ 39142 w 77011"/>
                    <a:gd name="connsiteY1" fmla="*/ 67 h 79852"/>
                    <a:gd name="connsiteX2" fmla="*/ 77011 w 77011"/>
                    <a:gd name="connsiteY2" fmla="*/ 39926 h 79852"/>
                    <a:gd name="connsiteX3" fmla="*/ 39142 w 77011"/>
                    <a:gd name="connsiteY3" fmla="*/ 79785 h 79852"/>
                    <a:gd name="connsiteX4" fmla="*/ 1273 w 77011"/>
                    <a:gd name="connsiteY4" fmla="*/ 39926 h 79852"/>
                    <a:gd name="connsiteX0" fmla="*/ 1273 w 79381"/>
                    <a:gd name="connsiteY0" fmla="*/ 39926 h 79852"/>
                    <a:gd name="connsiteX1" fmla="*/ 39142 w 79381"/>
                    <a:gd name="connsiteY1" fmla="*/ 67 h 79852"/>
                    <a:gd name="connsiteX2" fmla="*/ 77011 w 79381"/>
                    <a:gd name="connsiteY2" fmla="*/ 39926 h 79852"/>
                    <a:gd name="connsiteX3" fmla="*/ 39142 w 79381"/>
                    <a:gd name="connsiteY3" fmla="*/ 79785 h 79852"/>
                    <a:gd name="connsiteX4" fmla="*/ 1273 w 79381"/>
                    <a:gd name="connsiteY4" fmla="*/ 39926 h 798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9381" h="79852">
                      <a:moveTo>
                        <a:pt x="1273" y="39926"/>
                      </a:moveTo>
                      <a:cubicBezTo>
                        <a:pt x="8388" y="-3436"/>
                        <a:pt x="18228" y="67"/>
                        <a:pt x="39142" y="67"/>
                      </a:cubicBezTo>
                      <a:cubicBezTo>
                        <a:pt x="60056" y="67"/>
                        <a:pt x="87685" y="17912"/>
                        <a:pt x="77011" y="39926"/>
                      </a:cubicBezTo>
                      <a:cubicBezTo>
                        <a:pt x="77011" y="61940"/>
                        <a:pt x="60056" y="79785"/>
                        <a:pt x="39142" y="79785"/>
                      </a:cubicBezTo>
                      <a:cubicBezTo>
                        <a:pt x="18228" y="79785"/>
                        <a:pt x="-5842" y="83288"/>
                        <a:pt x="1273" y="39926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 w="25400" cap="rnd">
                  <a:solidFill>
                    <a:srgbClr val="FBA6A5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solidFill>
                      <a:srgbClr val="FBA6A5"/>
                    </a:solidFill>
                  </a:endParaRPr>
                </a:p>
              </p:txBody>
            </p:sp>
            <p:sp>
              <p:nvSpPr>
                <p:cNvPr id="18" name="椭圆 45"/>
                <p:cNvSpPr/>
                <p:nvPr/>
              </p:nvSpPr>
              <p:spPr>
                <a:xfrm flipH="1">
                  <a:off x="7807300" y="4013584"/>
                  <a:ext cx="125350" cy="47239"/>
                </a:xfrm>
                <a:custGeom>
                  <a:avLst/>
                  <a:gdLst>
                    <a:gd name="connsiteX0" fmla="*/ 0 w 75737"/>
                    <a:gd name="connsiteY0" fmla="*/ 39859 h 79718"/>
                    <a:gd name="connsiteX1" fmla="*/ 37869 w 75737"/>
                    <a:gd name="connsiteY1" fmla="*/ 0 h 79718"/>
                    <a:gd name="connsiteX2" fmla="*/ 75738 w 75737"/>
                    <a:gd name="connsiteY2" fmla="*/ 39859 h 79718"/>
                    <a:gd name="connsiteX3" fmla="*/ 37869 w 75737"/>
                    <a:gd name="connsiteY3" fmla="*/ 79718 h 79718"/>
                    <a:gd name="connsiteX4" fmla="*/ 0 w 75737"/>
                    <a:gd name="connsiteY4" fmla="*/ 39859 h 79718"/>
                    <a:gd name="connsiteX0" fmla="*/ 1273 w 77011"/>
                    <a:gd name="connsiteY0" fmla="*/ 39926 h 79852"/>
                    <a:gd name="connsiteX1" fmla="*/ 39142 w 77011"/>
                    <a:gd name="connsiteY1" fmla="*/ 67 h 79852"/>
                    <a:gd name="connsiteX2" fmla="*/ 77011 w 77011"/>
                    <a:gd name="connsiteY2" fmla="*/ 39926 h 79852"/>
                    <a:gd name="connsiteX3" fmla="*/ 39142 w 77011"/>
                    <a:gd name="connsiteY3" fmla="*/ 79785 h 79852"/>
                    <a:gd name="connsiteX4" fmla="*/ 1273 w 77011"/>
                    <a:gd name="connsiteY4" fmla="*/ 39926 h 79852"/>
                    <a:gd name="connsiteX0" fmla="*/ 1273 w 79381"/>
                    <a:gd name="connsiteY0" fmla="*/ 39926 h 79852"/>
                    <a:gd name="connsiteX1" fmla="*/ 39142 w 79381"/>
                    <a:gd name="connsiteY1" fmla="*/ 67 h 79852"/>
                    <a:gd name="connsiteX2" fmla="*/ 77011 w 79381"/>
                    <a:gd name="connsiteY2" fmla="*/ 39926 h 79852"/>
                    <a:gd name="connsiteX3" fmla="*/ 39142 w 79381"/>
                    <a:gd name="connsiteY3" fmla="*/ 79785 h 79852"/>
                    <a:gd name="connsiteX4" fmla="*/ 1273 w 79381"/>
                    <a:gd name="connsiteY4" fmla="*/ 39926 h 798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9381" h="79852">
                      <a:moveTo>
                        <a:pt x="1273" y="39926"/>
                      </a:moveTo>
                      <a:cubicBezTo>
                        <a:pt x="8388" y="-3436"/>
                        <a:pt x="18228" y="67"/>
                        <a:pt x="39142" y="67"/>
                      </a:cubicBezTo>
                      <a:cubicBezTo>
                        <a:pt x="60056" y="67"/>
                        <a:pt x="87685" y="17912"/>
                        <a:pt x="77011" y="39926"/>
                      </a:cubicBezTo>
                      <a:cubicBezTo>
                        <a:pt x="77011" y="61940"/>
                        <a:pt x="60056" y="79785"/>
                        <a:pt x="39142" y="79785"/>
                      </a:cubicBezTo>
                      <a:cubicBezTo>
                        <a:pt x="18228" y="79785"/>
                        <a:pt x="-5842" y="83288"/>
                        <a:pt x="1273" y="39926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 w="25400" cap="rnd">
                  <a:solidFill>
                    <a:srgbClr val="FBA6A5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solidFill>
                      <a:srgbClr val="FBA6A5"/>
                    </a:solidFill>
                  </a:endParaRPr>
                </a:p>
              </p:txBody>
            </p:sp>
          </p:grpSp>
        </p:grpSp>
        <p:grpSp>
          <p:nvGrpSpPr>
            <p:cNvPr id="27659" name="组合 21"/>
            <p:cNvGrpSpPr>
              <a:grpSpLocks/>
            </p:cNvGrpSpPr>
            <p:nvPr/>
          </p:nvGrpSpPr>
          <p:grpSpPr bwMode="auto">
            <a:xfrm>
              <a:off x="2836677" y="3621331"/>
              <a:ext cx="775620" cy="340965"/>
              <a:chOff x="4490322" y="2494299"/>
              <a:chExt cx="775620" cy="340965"/>
            </a:xfrm>
          </p:grpSpPr>
          <p:sp>
            <p:nvSpPr>
              <p:cNvPr id="10" name="任意多边形 22"/>
              <p:cNvSpPr/>
              <p:nvPr/>
            </p:nvSpPr>
            <p:spPr>
              <a:xfrm>
                <a:off x="4489631" y="2498644"/>
                <a:ext cx="348829" cy="336601"/>
              </a:xfrm>
              <a:custGeom>
                <a:avLst/>
                <a:gdLst>
                  <a:gd name="connsiteX0" fmla="*/ 24303 w 272541"/>
                  <a:gd name="connsiteY0" fmla="*/ 51878 h 241983"/>
                  <a:gd name="connsiteX1" fmla="*/ 30523 w 272541"/>
                  <a:gd name="connsiteY1" fmla="*/ 207388 h 241983"/>
                  <a:gd name="connsiteX2" fmla="*/ 242017 w 272541"/>
                  <a:gd name="connsiteY2" fmla="*/ 226049 h 241983"/>
                  <a:gd name="connsiteX3" fmla="*/ 248238 w 272541"/>
                  <a:gd name="connsiteY3" fmla="*/ 14556 h 241983"/>
                  <a:gd name="connsiteX4" fmla="*/ 24303 w 272541"/>
                  <a:gd name="connsiteY4" fmla="*/ 51878 h 241983"/>
                  <a:gd name="connsiteX0" fmla="*/ 22095 w 276972"/>
                  <a:gd name="connsiteY0" fmla="*/ 25283 h 254291"/>
                  <a:gd name="connsiteX1" fmla="*/ 34535 w 276972"/>
                  <a:gd name="connsiteY1" fmla="*/ 218115 h 254291"/>
                  <a:gd name="connsiteX2" fmla="*/ 246029 w 276972"/>
                  <a:gd name="connsiteY2" fmla="*/ 236776 h 254291"/>
                  <a:gd name="connsiteX3" fmla="*/ 252250 w 276972"/>
                  <a:gd name="connsiteY3" fmla="*/ 25283 h 254291"/>
                  <a:gd name="connsiteX4" fmla="*/ 22095 w 276972"/>
                  <a:gd name="connsiteY4" fmla="*/ 25283 h 254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6972" h="254291">
                    <a:moveTo>
                      <a:pt x="22095" y="25283"/>
                    </a:moveTo>
                    <a:cubicBezTo>
                      <a:pt x="-14191" y="57422"/>
                      <a:pt x="-2787" y="182866"/>
                      <a:pt x="34535" y="218115"/>
                    </a:cubicBezTo>
                    <a:cubicBezTo>
                      <a:pt x="71857" y="253364"/>
                      <a:pt x="209743" y="268915"/>
                      <a:pt x="246029" y="236776"/>
                    </a:cubicBezTo>
                    <a:cubicBezTo>
                      <a:pt x="282315" y="204637"/>
                      <a:pt x="289572" y="60532"/>
                      <a:pt x="252250" y="25283"/>
                    </a:cubicBezTo>
                    <a:cubicBezTo>
                      <a:pt x="214928" y="-9966"/>
                      <a:pt x="58381" y="-6856"/>
                      <a:pt x="22095" y="25283"/>
                    </a:cubicBezTo>
                    <a:close/>
                  </a:path>
                </a:pathLst>
              </a:custGeom>
              <a:noFill/>
              <a:ln w="25400" cap="rnd">
                <a:solidFill>
                  <a:srgbClr val="FBA6A5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500">
                  <a:solidFill>
                    <a:srgbClr val="FBA6A5"/>
                  </a:solidFill>
                </a:endParaRPr>
              </a:p>
            </p:txBody>
          </p:sp>
          <p:sp>
            <p:nvSpPr>
              <p:cNvPr id="11" name="任意多边形 23"/>
              <p:cNvSpPr/>
              <p:nvPr/>
            </p:nvSpPr>
            <p:spPr>
              <a:xfrm>
                <a:off x="4917739" y="2493881"/>
                <a:ext cx="348829" cy="336601"/>
              </a:xfrm>
              <a:custGeom>
                <a:avLst/>
                <a:gdLst>
                  <a:gd name="connsiteX0" fmla="*/ 24303 w 272541"/>
                  <a:gd name="connsiteY0" fmla="*/ 51878 h 241983"/>
                  <a:gd name="connsiteX1" fmla="*/ 30523 w 272541"/>
                  <a:gd name="connsiteY1" fmla="*/ 207388 h 241983"/>
                  <a:gd name="connsiteX2" fmla="*/ 242017 w 272541"/>
                  <a:gd name="connsiteY2" fmla="*/ 226049 h 241983"/>
                  <a:gd name="connsiteX3" fmla="*/ 248238 w 272541"/>
                  <a:gd name="connsiteY3" fmla="*/ 14556 h 241983"/>
                  <a:gd name="connsiteX4" fmla="*/ 24303 w 272541"/>
                  <a:gd name="connsiteY4" fmla="*/ 51878 h 241983"/>
                  <a:gd name="connsiteX0" fmla="*/ 22095 w 276972"/>
                  <a:gd name="connsiteY0" fmla="*/ 25283 h 254291"/>
                  <a:gd name="connsiteX1" fmla="*/ 34535 w 276972"/>
                  <a:gd name="connsiteY1" fmla="*/ 218115 h 254291"/>
                  <a:gd name="connsiteX2" fmla="*/ 246029 w 276972"/>
                  <a:gd name="connsiteY2" fmla="*/ 236776 h 254291"/>
                  <a:gd name="connsiteX3" fmla="*/ 252250 w 276972"/>
                  <a:gd name="connsiteY3" fmla="*/ 25283 h 254291"/>
                  <a:gd name="connsiteX4" fmla="*/ 22095 w 276972"/>
                  <a:gd name="connsiteY4" fmla="*/ 25283 h 254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6972" h="254291">
                    <a:moveTo>
                      <a:pt x="22095" y="25283"/>
                    </a:moveTo>
                    <a:cubicBezTo>
                      <a:pt x="-14191" y="57422"/>
                      <a:pt x="-2787" y="182866"/>
                      <a:pt x="34535" y="218115"/>
                    </a:cubicBezTo>
                    <a:cubicBezTo>
                      <a:pt x="71857" y="253364"/>
                      <a:pt x="209743" y="268915"/>
                      <a:pt x="246029" y="236776"/>
                    </a:cubicBezTo>
                    <a:cubicBezTo>
                      <a:pt x="282315" y="204637"/>
                      <a:pt x="289572" y="60532"/>
                      <a:pt x="252250" y="25283"/>
                    </a:cubicBezTo>
                    <a:cubicBezTo>
                      <a:pt x="214928" y="-9966"/>
                      <a:pt x="58381" y="-6856"/>
                      <a:pt x="22095" y="25283"/>
                    </a:cubicBezTo>
                    <a:close/>
                  </a:path>
                </a:pathLst>
              </a:custGeom>
              <a:noFill/>
              <a:ln w="25400" cap="rnd">
                <a:solidFill>
                  <a:srgbClr val="FBA6A5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500">
                  <a:solidFill>
                    <a:srgbClr val="FBA6A5"/>
                  </a:solidFill>
                </a:endParaRPr>
              </a:p>
            </p:txBody>
          </p:sp>
          <p:sp>
            <p:nvSpPr>
              <p:cNvPr id="12" name="任意多边形 24"/>
              <p:cNvSpPr/>
              <p:nvPr/>
            </p:nvSpPr>
            <p:spPr>
              <a:xfrm>
                <a:off x="4822604" y="2520872"/>
                <a:ext cx="101477" cy="7939"/>
              </a:xfrm>
              <a:custGeom>
                <a:avLst/>
                <a:gdLst>
                  <a:gd name="connsiteX0" fmla="*/ 0 w 80866"/>
                  <a:gd name="connsiteY0" fmla="*/ 0 h 6220"/>
                  <a:gd name="connsiteX1" fmla="*/ 80866 w 80866"/>
                  <a:gd name="connsiteY1" fmla="*/ 6220 h 62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0866" h="6220">
                    <a:moveTo>
                      <a:pt x="0" y="0"/>
                    </a:moveTo>
                    <a:lnTo>
                      <a:pt x="80866" y="6220"/>
                    </a:lnTo>
                  </a:path>
                </a:pathLst>
              </a:custGeom>
              <a:noFill/>
              <a:ln w="25400" cap="rnd">
                <a:solidFill>
                  <a:srgbClr val="FBA6A5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500">
                  <a:solidFill>
                    <a:srgbClr val="FBA6A5"/>
                  </a:solidFill>
                </a:endParaRPr>
              </a:p>
            </p:txBody>
          </p:sp>
        </p:grpSp>
      </p:grpSp>
      <p:grpSp>
        <p:nvGrpSpPr>
          <p:cNvPr id="27655" name="群組 1"/>
          <p:cNvGrpSpPr>
            <a:grpSpLocks/>
          </p:cNvGrpSpPr>
          <p:nvPr/>
        </p:nvGrpSpPr>
        <p:grpSpPr bwMode="auto">
          <a:xfrm>
            <a:off x="407988" y="5497513"/>
            <a:ext cx="10436225" cy="1258887"/>
            <a:chOff x="407988" y="5497933"/>
            <a:chExt cx="10436484" cy="1258742"/>
          </a:xfrm>
        </p:grpSpPr>
        <p:sp>
          <p:nvSpPr>
            <p:cNvPr id="27656" name="矩形 2"/>
            <p:cNvSpPr>
              <a:spLocks noChangeArrowheads="1"/>
            </p:cNvSpPr>
            <p:nvPr/>
          </p:nvSpPr>
          <p:spPr bwMode="auto">
            <a:xfrm>
              <a:off x="407988" y="5497933"/>
              <a:ext cx="10436484" cy="400004"/>
            </a:xfrm>
            <a:prstGeom prst="rect">
              <a:avLst/>
            </a:prstGeom>
            <a:solidFill>
              <a:srgbClr val="FFE5E5"/>
            </a:solidFill>
            <a:ln w="19050">
              <a:solidFill>
                <a:srgbClr val="C0000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zh-TW" altLang="en-US" sz="2000" b="1" dirty="0" smtClean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提醒：</a:t>
              </a:r>
              <a:r>
                <a:rPr lang="zh-TW" altLang="zh-TW" sz="20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免試生身分證統一編號</a:t>
              </a:r>
              <a:r>
                <a:rPr lang="en-US" altLang="zh-TW" sz="20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zh-TW" sz="20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居留證</a:t>
              </a:r>
              <a:r>
                <a:rPr lang="en-US" altLang="zh-TW" sz="20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/</a:t>
              </a:r>
              <a:r>
                <a:rPr lang="zh-TW" altLang="zh-TW" sz="20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入出境證</a:t>
              </a:r>
              <a:r>
                <a:rPr lang="en-US" altLang="zh-TW" sz="20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  <a:r>
                <a:rPr lang="zh-TW" altLang="zh-TW" sz="20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，請填寫</a:t>
              </a:r>
              <a:r>
                <a:rPr lang="zh-TW" altLang="zh-TW" sz="2000" b="1" dirty="0" smtClean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報考國中教育會考時所填寫之證號</a:t>
              </a:r>
              <a:endParaRPr lang="zh-TW" altLang="en-US" sz="20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7657" name="矩形 4"/>
            <p:cNvSpPr>
              <a:spLocks noChangeArrowheads="1"/>
            </p:cNvSpPr>
            <p:nvPr/>
          </p:nvSpPr>
          <p:spPr bwMode="auto">
            <a:xfrm>
              <a:off x="407988" y="5894762"/>
              <a:ext cx="10436484" cy="861913"/>
            </a:xfrm>
            <a:prstGeom prst="rect">
              <a:avLst/>
            </a:prstGeom>
            <a:solidFill>
              <a:srgbClr val="FFFF00"/>
            </a:solidFill>
            <a:ln w="19050">
              <a:solidFill>
                <a:srgbClr val="C0000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lnSpc>
                  <a:spcPts val="3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zh-TW" altLang="en-US" sz="2000" b="1" dirty="0" smtClean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提醒：</a:t>
              </a:r>
              <a:r>
                <a:rPr lang="en-US" altLang="zh-TW" sz="2000" b="1" dirty="0" smtClean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108</a:t>
              </a:r>
              <a:r>
                <a:rPr lang="zh-TW" altLang="en-US" sz="2000" b="1" dirty="0" smtClean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、</a:t>
              </a:r>
              <a:r>
                <a:rPr lang="en-US" altLang="zh-TW" sz="2000" b="1" dirty="0" smtClean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109</a:t>
              </a:r>
              <a:r>
                <a:rPr lang="zh-TW" altLang="en-US" sz="2000" b="1" dirty="0" smtClean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學年度全國學生表演藝術類競賽</a:t>
              </a:r>
              <a:r>
                <a:rPr lang="en-US" altLang="zh-TW" sz="2000" b="1" dirty="0" smtClean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en-US" sz="2000" b="1" dirty="0" smtClean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鄉土歌謠、音樂、創意戲劇、舞蹈</a:t>
              </a:r>
              <a:r>
                <a:rPr lang="en-US" altLang="zh-TW" sz="2000" b="1" dirty="0" smtClean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</a:p>
            <a:p>
              <a:pPr eaLnBrk="1" hangingPunct="1">
                <a:lnSpc>
                  <a:spcPts val="3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altLang="zh-TW" sz="2000" b="1" dirty="0" smtClean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           </a:t>
              </a:r>
              <a:r>
                <a:rPr lang="zh-TW" altLang="en-US" sz="20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決賽參賽資格證明書</a:t>
              </a:r>
              <a:r>
                <a:rPr lang="en-US" altLang="zh-TW" sz="20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-</a:t>
              </a:r>
              <a:r>
                <a:rPr lang="zh-TW" altLang="en-US" sz="20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團體賽</a:t>
              </a:r>
              <a:r>
                <a:rPr lang="zh-TW" altLang="en-US" sz="2000" b="1" dirty="0" smtClean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，視同競賽成績優等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0" name="直線接點 49"/>
          <p:cNvCxnSpPr/>
          <p:nvPr/>
        </p:nvCxnSpPr>
        <p:spPr>
          <a:xfrm flipH="1">
            <a:off x="8212138" y="4705350"/>
            <a:ext cx="0" cy="3222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矩形 89"/>
          <p:cNvSpPr/>
          <p:nvPr/>
        </p:nvSpPr>
        <p:spPr>
          <a:xfrm>
            <a:off x="2368550" y="4533900"/>
            <a:ext cx="8761413" cy="2108200"/>
          </a:xfrm>
          <a:prstGeom prst="rect">
            <a:avLst/>
          </a:prstGeom>
          <a:noFill/>
          <a:ln w="28575">
            <a:prstDash val="sys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/>
          </a:p>
        </p:txBody>
      </p:sp>
      <p:sp>
        <p:nvSpPr>
          <p:cNvPr id="29700" name="標題 1"/>
          <p:cNvSpPr>
            <a:spLocks noGrp="1"/>
          </p:cNvSpPr>
          <p:nvPr>
            <p:ph type="title"/>
          </p:nvPr>
        </p:nvSpPr>
        <p:spPr>
          <a:xfrm>
            <a:off x="425450" y="42863"/>
            <a:ext cx="10515600" cy="1325562"/>
          </a:xfrm>
        </p:spPr>
        <p:txBody>
          <a:bodyPr/>
          <a:lstStyle/>
          <a:p>
            <a:pPr eaLnBrk="1" hangingPunct="1"/>
            <a:r>
              <a:rPr lang="en-US" altLang="zh-TW" b="1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陸</a:t>
            </a:r>
            <a:r>
              <a:rPr lang="en-US" altLang="zh-TW" b="1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b="1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、報名作業－報名資格（</a:t>
            </a:r>
            <a:r>
              <a:rPr lang="en-US" altLang="zh-TW" b="1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1/11</a:t>
            </a:r>
            <a:r>
              <a:rPr lang="zh-TW" altLang="en-US" b="1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</a:p>
        </p:txBody>
      </p:sp>
      <p:grpSp>
        <p:nvGrpSpPr>
          <p:cNvPr id="29701" name="群組 85"/>
          <p:cNvGrpSpPr>
            <a:grpSpLocks/>
          </p:cNvGrpSpPr>
          <p:nvPr/>
        </p:nvGrpSpPr>
        <p:grpSpPr bwMode="auto">
          <a:xfrm>
            <a:off x="195263" y="1852613"/>
            <a:ext cx="11509375" cy="4646612"/>
            <a:chOff x="175678" y="1649132"/>
            <a:chExt cx="11510128" cy="4645820"/>
          </a:xfrm>
        </p:grpSpPr>
        <p:grpSp>
          <p:nvGrpSpPr>
            <p:cNvPr id="29716" name="群組 65"/>
            <p:cNvGrpSpPr>
              <a:grpSpLocks/>
            </p:cNvGrpSpPr>
            <p:nvPr/>
          </p:nvGrpSpPr>
          <p:grpSpPr bwMode="auto">
            <a:xfrm>
              <a:off x="2462375" y="1649132"/>
              <a:ext cx="8428987" cy="4645820"/>
              <a:chOff x="2030731" y="2009377"/>
              <a:chExt cx="8428987" cy="4645820"/>
            </a:xfrm>
          </p:grpSpPr>
          <p:sp>
            <p:nvSpPr>
              <p:cNvPr id="4" name="矩形 3"/>
              <p:cNvSpPr/>
              <p:nvPr/>
            </p:nvSpPr>
            <p:spPr>
              <a:xfrm>
                <a:off x="2030184" y="2009377"/>
                <a:ext cx="2260748" cy="888848"/>
              </a:xfrm>
              <a:prstGeom prst="rect">
                <a:avLst/>
              </a:prstGeom>
              <a:ln w="28575"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TW" altLang="en-US" sz="2000" b="1" dirty="0">
                    <a:solidFill>
                      <a:srgbClr val="C00000"/>
                    </a:solidFill>
                    <a:latin typeface="Calibri Light" panose="020F0302020204030204" pitchFamily="34" charset="0"/>
                    <a:ea typeface="微軟正黑體" panose="020B0604030504040204" pitchFamily="34" charset="-120"/>
                  </a:rPr>
                  <a:t>❶</a:t>
                </a:r>
                <a:r>
                  <a:rPr lang="zh-TW" altLang="en-US" sz="2000" b="1" dirty="0">
                    <a:solidFill>
                      <a:srgbClr val="7030A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國民中學</a:t>
                </a:r>
                <a:endParaRPr lang="en-US" altLang="zh-TW" sz="2000" b="1" dirty="0">
                  <a:solidFill>
                    <a:srgbClr val="7030A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TW" altLang="en-US" sz="2800" b="1" dirty="0">
                    <a:solidFill>
                      <a:srgbClr val="C0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應屆</a:t>
                </a:r>
                <a:r>
                  <a:rPr lang="zh-TW" altLang="en-US" sz="2000" b="1" dirty="0">
                    <a:solidFill>
                      <a:srgbClr val="7030A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畢業生</a:t>
                </a:r>
              </a:p>
            </p:txBody>
          </p:sp>
          <p:sp>
            <p:nvSpPr>
              <p:cNvPr id="5" name="矩形 4"/>
              <p:cNvSpPr/>
              <p:nvPr/>
            </p:nvSpPr>
            <p:spPr>
              <a:xfrm>
                <a:off x="7094640" y="2009377"/>
                <a:ext cx="2387756" cy="888848"/>
              </a:xfrm>
              <a:prstGeom prst="rect">
                <a:avLst/>
              </a:prstGeom>
              <a:ln w="28575"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TW" altLang="en-US" sz="2000" b="1" dirty="0">
                    <a:solidFill>
                      <a:srgbClr val="C00000"/>
                    </a:solidFill>
                    <a:latin typeface="Calibri Light" panose="020F0302020204030204" pitchFamily="34" charset="0"/>
                    <a:ea typeface="微軟正黑體" panose="020B0604030504040204" pitchFamily="34" charset="-120"/>
                  </a:rPr>
                  <a:t>❸</a:t>
                </a:r>
                <a:r>
                  <a:rPr lang="zh-TW" altLang="en-US" sz="2000" b="1" dirty="0">
                    <a:solidFill>
                      <a:srgbClr val="7030A0"/>
                    </a:solidFill>
                    <a:latin typeface="Calibri Light" panose="020F0302020204030204" pitchFamily="34" charset="0"/>
                    <a:ea typeface="微軟正黑體" panose="020B0604030504040204" pitchFamily="34" charset="-120"/>
                  </a:rPr>
                  <a:t>同等學力者</a:t>
                </a:r>
              </a:p>
            </p:txBody>
          </p:sp>
          <p:sp>
            <p:nvSpPr>
              <p:cNvPr id="9" name="矩形 8"/>
              <p:cNvSpPr/>
              <p:nvPr/>
            </p:nvSpPr>
            <p:spPr>
              <a:xfrm>
                <a:off x="4562411" y="2009377"/>
                <a:ext cx="2260748" cy="888848"/>
              </a:xfrm>
              <a:prstGeom prst="rect">
                <a:avLst/>
              </a:prstGeom>
              <a:ln w="28575"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TW" altLang="en-US" sz="2000" b="1" dirty="0">
                    <a:solidFill>
                      <a:srgbClr val="C00000"/>
                    </a:solidFill>
                    <a:latin typeface="Calibri Light" panose="020F0302020204030204" pitchFamily="34" charset="0"/>
                    <a:ea typeface="微軟正黑體" panose="020B0604030504040204" pitchFamily="34" charset="-120"/>
                  </a:rPr>
                  <a:t>❷</a:t>
                </a:r>
                <a:r>
                  <a:rPr lang="zh-TW" altLang="en-US" sz="2000" b="1" dirty="0">
                    <a:solidFill>
                      <a:srgbClr val="7030A0"/>
                    </a:solidFill>
                    <a:latin typeface="Calibri Light" panose="020F0302020204030204" pitchFamily="34" charset="0"/>
                    <a:ea typeface="微軟正黑體" panose="020B0604030504040204" pitchFamily="34" charset="-120"/>
                  </a:rPr>
                  <a:t>國民中學</a:t>
                </a:r>
                <a:r>
                  <a:rPr lang="en-US" altLang="zh-TW" sz="2000" b="1" dirty="0">
                    <a:solidFill>
                      <a:srgbClr val="C00000"/>
                    </a:solidFill>
                    <a:latin typeface="Calibri Light" panose="020F0302020204030204" pitchFamily="34" charset="0"/>
                    <a:ea typeface="微軟正黑體" panose="020B0604030504040204" pitchFamily="34" charset="-120"/>
                  </a:rPr>
                  <a:t/>
                </a:r>
                <a:br>
                  <a:rPr lang="en-US" altLang="zh-TW" sz="2000" b="1" dirty="0">
                    <a:solidFill>
                      <a:srgbClr val="C00000"/>
                    </a:solidFill>
                    <a:latin typeface="Calibri Light" panose="020F0302020204030204" pitchFamily="34" charset="0"/>
                    <a:ea typeface="微軟正黑體" panose="020B0604030504040204" pitchFamily="34" charset="-120"/>
                  </a:rPr>
                </a:br>
                <a:r>
                  <a:rPr lang="zh-TW" altLang="en-US" sz="2400" b="1" dirty="0">
                    <a:solidFill>
                      <a:srgbClr val="C00000"/>
                    </a:solidFill>
                    <a:latin typeface="Calibri Light" panose="020F0302020204030204" pitchFamily="34" charset="0"/>
                    <a:ea typeface="微軟正黑體" panose="020B0604030504040204" pitchFamily="34" charset="-120"/>
                  </a:rPr>
                  <a:t>非應屆</a:t>
                </a:r>
                <a:r>
                  <a:rPr lang="zh-TW" altLang="en-US" sz="2000" b="1" dirty="0">
                    <a:solidFill>
                      <a:srgbClr val="7030A0"/>
                    </a:solidFill>
                    <a:latin typeface="Calibri Light" panose="020F0302020204030204" pitchFamily="34" charset="0"/>
                    <a:ea typeface="微軟正黑體" panose="020B0604030504040204" pitchFamily="34" charset="-120"/>
                  </a:rPr>
                  <a:t>畢業生</a:t>
                </a:r>
                <a:endParaRPr lang="en-US" altLang="zh-TW" sz="2000" b="1" dirty="0">
                  <a:solidFill>
                    <a:srgbClr val="7030A0"/>
                  </a:solidFill>
                  <a:latin typeface="Calibri Light" panose="020F0302020204030204" pitchFamily="34" charset="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9" name="矩形 18"/>
              <p:cNvSpPr/>
              <p:nvPr/>
            </p:nvSpPr>
            <p:spPr>
              <a:xfrm>
                <a:off x="2030184" y="3483913"/>
                <a:ext cx="2692576" cy="99043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TW" altLang="en-US" sz="2000" b="1" dirty="0">
                    <a:solidFill>
                      <a:srgbClr val="0033CC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一般生及</a:t>
                </a:r>
                <a:r>
                  <a:rPr lang="en-US" altLang="zh-TW" sz="2000" b="1" dirty="0">
                    <a:solidFill>
                      <a:srgbClr val="0033CC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/>
                </a:r>
                <a:br>
                  <a:rPr lang="en-US" altLang="zh-TW" sz="2000" b="1" dirty="0">
                    <a:solidFill>
                      <a:srgbClr val="0033CC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</a:br>
                <a:r>
                  <a:rPr lang="zh-TW" altLang="en-US" sz="2000" b="1" dirty="0">
                    <a:solidFill>
                      <a:srgbClr val="0033CC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大陸長期探親子女</a:t>
                </a:r>
                <a:endParaRPr lang="en-US" altLang="zh-TW" sz="2000" b="1" dirty="0">
                  <a:solidFill>
                    <a:srgbClr val="0033C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TW" altLang="en-US" sz="2200" b="1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（白色報名表）</a:t>
                </a:r>
              </a:p>
            </p:txBody>
          </p:sp>
          <p:grpSp>
            <p:nvGrpSpPr>
              <p:cNvPr id="29724" name="群組 56"/>
              <p:cNvGrpSpPr>
                <a:grpSpLocks/>
              </p:cNvGrpSpPr>
              <p:nvPr/>
            </p:nvGrpSpPr>
            <p:grpSpPr bwMode="auto">
              <a:xfrm>
                <a:off x="5232399" y="4356504"/>
                <a:ext cx="5227319" cy="2298693"/>
                <a:chOff x="5232399" y="4356504"/>
                <a:chExt cx="5227319" cy="2298693"/>
              </a:xfrm>
            </p:grpSpPr>
            <p:grpSp>
              <p:nvGrpSpPr>
                <p:cNvPr id="18" name="群組 17"/>
                <p:cNvGrpSpPr/>
                <p:nvPr/>
              </p:nvGrpSpPr>
              <p:grpSpPr>
                <a:xfrm>
                  <a:off x="5232399" y="5123379"/>
                  <a:ext cx="5227319" cy="1531818"/>
                  <a:chOff x="5918199" y="4813300"/>
                  <a:chExt cx="5227319" cy="1714500"/>
                </a:xfrm>
                <a:noFill/>
              </p:grpSpPr>
              <p:sp>
                <p:nvSpPr>
                  <p:cNvPr id="11" name="矩形 10"/>
                  <p:cNvSpPr/>
                  <p:nvPr/>
                </p:nvSpPr>
                <p:spPr>
                  <a:xfrm>
                    <a:off x="5918199" y="4813300"/>
                    <a:ext cx="533399" cy="1714500"/>
                  </a:xfrm>
                  <a:prstGeom prst="rect">
                    <a:avLst/>
                  </a:prstGeom>
                  <a:solidFill>
                    <a:srgbClr val="FFFFE1"/>
                  </a:solidFill>
                  <a:ln>
                    <a:solidFill>
                      <a:schemeClr val="bg2">
                        <a:lumMod val="50000"/>
                      </a:schemeClr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zh-TW" altLang="en-US" sz="2000" b="1" dirty="0">
                        <a:solidFill>
                          <a:srgbClr val="00539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原住民生</a:t>
                    </a:r>
                  </a:p>
                </p:txBody>
              </p:sp>
              <p:sp>
                <p:nvSpPr>
                  <p:cNvPr id="12" name="矩形 11"/>
                  <p:cNvSpPr/>
                  <p:nvPr/>
                </p:nvSpPr>
                <p:spPr>
                  <a:xfrm>
                    <a:off x="7482839" y="4813300"/>
                    <a:ext cx="533399" cy="1714500"/>
                  </a:xfrm>
                  <a:prstGeom prst="rect">
                    <a:avLst/>
                  </a:prstGeom>
                  <a:solidFill>
                    <a:srgbClr val="FFFFE1"/>
                  </a:solidFill>
                  <a:ln>
                    <a:solidFill>
                      <a:schemeClr val="bg2">
                        <a:lumMod val="50000"/>
                      </a:schemeClr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72000" tIns="0" rIns="0" bIns="0" anchor="ctr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zh-TW" altLang="en-US" b="1" dirty="0">
                        <a:solidFill>
                          <a:srgbClr val="00539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政府派外人員    子女</a:t>
                    </a:r>
                  </a:p>
                </p:txBody>
              </p:sp>
              <p:sp>
                <p:nvSpPr>
                  <p:cNvPr id="13" name="矩形 12"/>
                  <p:cNvSpPr/>
                  <p:nvPr/>
                </p:nvSpPr>
                <p:spPr>
                  <a:xfrm>
                    <a:off x="8247381" y="4813300"/>
                    <a:ext cx="533399" cy="1714500"/>
                  </a:xfrm>
                  <a:prstGeom prst="rect">
                    <a:avLst/>
                  </a:prstGeom>
                  <a:solidFill>
                    <a:srgbClr val="FFFFE1"/>
                  </a:solidFill>
                  <a:ln>
                    <a:solidFill>
                      <a:schemeClr val="bg2">
                        <a:lumMod val="50000"/>
                      </a:schemeClr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72000" tIns="0" rIns="0" bIns="0" anchor="ctr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zh-TW" altLang="en-US" b="1" dirty="0">
                        <a:solidFill>
                          <a:srgbClr val="00539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境外科技人才子女</a:t>
                    </a:r>
                  </a:p>
                </p:txBody>
              </p:sp>
              <p:sp>
                <p:nvSpPr>
                  <p:cNvPr id="14" name="矩形 13"/>
                  <p:cNvSpPr/>
                  <p:nvPr/>
                </p:nvSpPr>
                <p:spPr>
                  <a:xfrm>
                    <a:off x="6700519" y="4813300"/>
                    <a:ext cx="533399" cy="1714500"/>
                  </a:xfrm>
                  <a:prstGeom prst="rect">
                    <a:avLst/>
                  </a:prstGeom>
                  <a:solidFill>
                    <a:srgbClr val="FFFFE1"/>
                  </a:solidFill>
                  <a:ln>
                    <a:solidFill>
                      <a:schemeClr val="bg2">
                        <a:lumMod val="50000"/>
                      </a:schemeClr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zh-TW" altLang="en-US" sz="2000" b="1" dirty="0">
                        <a:solidFill>
                          <a:srgbClr val="00539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身障生</a:t>
                    </a:r>
                  </a:p>
                </p:txBody>
              </p:sp>
              <p:sp>
                <p:nvSpPr>
                  <p:cNvPr id="16" name="矩形 15"/>
                  <p:cNvSpPr/>
                  <p:nvPr/>
                </p:nvSpPr>
                <p:spPr>
                  <a:xfrm>
                    <a:off x="9829799" y="4813300"/>
                    <a:ext cx="533399" cy="1714500"/>
                  </a:xfrm>
                  <a:prstGeom prst="rect">
                    <a:avLst/>
                  </a:prstGeom>
                  <a:solidFill>
                    <a:srgbClr val="FFFFE1"/>
                  </a:solidFill>
                  <a:ln>
                    <a:solidFill>
                      <a:schemeClr val="bg2">
                        <a:lumMod val="50000"/>
                      </a:schemeClr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zh-TW" altLang="en-US" sz="2000" b="1" dirty="0">
                        <a:solidFill>
                          <a:srgbClr val="00539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僑</a:t>
                    </a:r>
                    <a:endParaRPr lang="en-US" altLang="zh-TW" sz="2000" b="1" dirty="0">
                      <a:solidFill>
                        <a:srgbClr val="005392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endParaRPr>
                  </a:p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altLang="zh-TW" sz="2000" b="1" dirty="0">
                      <a:solidFill>
                        <a:srgbClr val="005392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endParaRPr>
                  </a:p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zh-TW" altLang="en-US" sz="2000" b="1" dirty="0">
                        <a:solidFill>
                          <a:srgbClr val="00539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生</a:t>
                    </a:r>
                  </a:p>
                </p:txBody>
              </p:sp>
              <p:sp>
                <p:nvSpPr>
                  <p:cNvPr id="17" name="矩形 16"/>
                  <p:cNvSpPr/>
                  <p:nvPr/>
                </p:nvSpPr>
                <p:spPr>
                  <a:xfrm>
                    <a:off x="10612119" y="4813300"/>
                    <a:ext cx="533399" cy="1714500"/>
                  </a:xfrm>
                  <a:prstGeom prst="rect">
                    <a:avLst/>
                  </a:prstGeom>
                  <a:solidFill>
                    <a:srgbClr val="FFFFE1"/>
                  </a:solidFill>
                  <a:ln>
                    <a:solidFill>
                      <a:schemeClr val="bg2">
                        <a:lumMod val="50000"/>
                      </a:schemeClr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zh-TW" altLang="en-US" sz="2000" b="1" dirty="0">
                        <a:solidFill>
                          <a:srgbClr val="00539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退伍軍人</a:t>
                    </a:r>
                  </a:p>
                </p:txBody>
              </p:sp>
              <p:sp>
                <p:nvSpPr>
                  <p:cNvPr id="15" name="矩形 14"/>
                  <p:cNvSpPr/>
                  <p:nvPr/>
                </p:nvSpPr>
                <p:spPr>
                  <a:xfrm>
                    <a:off x="9047479" y="4813300"/>
                    <a:ext cx="533399" cy="1714500"/>
                  </a:xfrm>
                  <a:prstGeom prst="rect">
                    <a:avLst/>
                  </a:prstGeom>
                  <a:solidFill>
                    <a:srgbClr val="FFFFE1"/>
                  </a:solidFill>
                  <a:ln>
                    <a:solidFill>
                      <a:schemeClr val="bg2">
                        <a:lumMod val="50000"/>
                      </a:schemeClr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zh-TW" altLang="en-US" sz="2000" b="1" dirty="0">
                        <a:solidFill>
                          <a:srgbClr val="00539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蒙藏生</a:t>
                    </a:r>
                  </a:p>
                </p:txBody>
              </p:sp>
            </p:grpSp>
            <p:grpSp>
              <p:nvGrpSpPr>
                <p:cNvPr id="29730" name="群組 55"/>
                <p:cNvGrpSpPr>
                  <a:grpSpLocks/>
                </p:cNvGrpSpPr>
                <p:nvPr/>
              </p:nvGrpSpPr>
              <p:grpSpPr bwMode="auto">
                <a:xfrm>
                  <a:off x="5499100" y="4356504"/>
                  <a:ext cx="4693918" cy="766876"/>
                  <a:chOff x="5499100" y="4356504"/>
                  <a:chExt cx="4693918" cy="766876"/>
                </a:xfrm>
              </p:grpSpPr>
              <p:cxnSp>
                <p:nvCxnSpPr>
                  <p:cNvPr id="54" name="直線接點 53"/>
                  <p:cNvCxnSpPr>
                    <a:endCxn id="15" idx="0"/>
                  </p:cNvCxnSpPr>
                  <p:nvPr/>
                </p:nvCxnSpPr>
                <p:spPr>
                  <a:xfrm>
                    <a:off x="8628265" y="4909245"/>
                    <a:ext cx="0" cy="214276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" name="肘形接點 22"/>
                  <p:cNvCxnSpPr>
                    <a:endCxn id="11" idx="0"/>
                  </p:cNvCxnSpPr>
                  <p:nvPr/>
                </p:nvCxnSpPr>
                <p:spPr>
                  <a:xfrm rot="5400000">
                    <a:off x="6313615" y="3650302"/>
                    <a:ext cx="658700" cy="2287738"/>
                  </a:xfrm>
                  <a:prstGeom prst="bentConnector3">
                    <a:avLst>
                      <a:gd name="adj1" fmla="val 67169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" name="肘形接點 24"/>
                  <p:cNvCxnSpPr>
                    <a:stCxn id="122" idx="1"/>
                    <a:endCxn id="17" idx="0"/>
                  </p:cNvCxnSpPr>
                  <p:nvPr/>
                </p:nvCxnSpPr>
                <p:spPr>
                  <a:xfrm rot="16200000" flipH="1">
                    <a:off x="8607716" y="3537595"/>
                    <a:ext cx="766632" cy="2405220"/>
                  </a:xfrm>
                  <a:prstGeom prst="bentConnector3">
                    <a:avLst>
                      <a:gd name="adj1" fmla="val 70804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" name="直線接點 50"/>
                  <p:cNvCxnSpPr>
                    <a:endCxn id="14" idx="0"/>
                  </p:cNvCxnSpPr>
                  <p:nvPr/>
                </p:nvCxnSpPr>
                <p:spPr>
                  <a:xfrm flipH="1">
                    <a:off x="6281786" y="4909245"/>
                    <a:ext cx="0" cy="214276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" name="直線接點 51"/>
                  <p:cNvCxnSpPr>
                    <a:endCxn id="12" idx="0"/>
                  </p:cNvCxnSpPr>
                  <p:nvPr/>
                </p:nvCxnSpPr>
                <p:spPr>
                  <a:xfrm flipH="1">
                    <a:off x="7064474" y="4910832"/>
                    <a:ext cx="0" cy="212689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" name="直線接點 54"/>
                  <p:cNvCxnSpPr>
                    <a:endCxn id="16" idx="0"/>
                  </p:cNvCxnSpPr>
                  <p:nvPr/>
                </p:nvCxnSpPr>
                <p:spPr>
                  <a:xfrm>
                    <a:off x="9410953" y="4909245"/>
                    <a:ext cx="0" cy="214276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9725" name="群組 64"/>
              <p:cNvGrpSpPr>
                <a:grpSpLocks/>
              </p:cNvGrpSpPr>
              <p:nvPr/>
            </p:nvGrpSpPr>
            <p:grpSpPr bwMode="auto">
              <a:xfrm>
                <a:off x="3161033" y="2898376"/>
                <a:ext cx="5126984" cy="796001"/>
                <a:chOff x="3161033" y="2898376"/>
                <a:chExt cx="5126984" cy="796001"/>
              </a:xfrm>
            </p:grpSpPr>
            <p:cxnSp>
              <p:nvCxnSpPr>
                <p:cNvPr id="27" name="肘形接點 26"/>
                <p:cNvCxnSpPr>
                  <a:stCxn id="9" idx="2"/>
                </p:cNvCxnSpPr>
                <p:nvPr/>
              </p:nvCxnSpPr>
              <p:spPr>
                <a:xfrm rot="16200000" flipH="1">
                  <a:off x="6341416" y="2249595"/>
                  <a:ext cx="796789" cy="2094050"/>
                </a:xfrm>
                <a:prstGeom prst="bentConnector3">
                  <a:avLst>
                    <a:gd name="adj1" fmla="val 56490"/>
                  </a:avLst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肘形接點 34"/>
                <p:cNvCxnSpPr>
                  <a:stCxn id="4" idx="2"/>
                </p:cNvCxnSpPr>
                <p:nvPr/>
              </p:nvCxnSpPr>
              <p:spPr>
                <a:xfrm rot="16200000" flipH="1">
                  <a:off x="4313188" y="1745595"/>
                  <a:ext cx="250782" cy="2556042"/>
                </a:xfrm>
                <a:prstGeom prst="bentConnector2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肘形接點 36"/>
                <p:cNvCxnSpPr>
                  <a:stCxn id="5" idx="2"/>
                </p:cNvCxnSpPr>
                <p:nvPr/>
              </p:nvCxnSpPr>
              <p:spPr>
                <a:xfrm rot="5400000">
                  <a:off x="6865261" y="1725750"/>
                  <a:ext cx="250782" cy="2595733"/>
                </a:xfrm>
                <a:prstGeom prst="bentConnector2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77" name="直線接點 76"/>
            <p:cNvCxnSpPr/>
            <p:nvPr/>
          </p:nvCxnSpPr>
          <p:spPr>
            <a:xfrm flipV="1">
              <a:off x="175678" y="2891932"/>
              <a:ext cx="11510128" cy="20634"/>
            </a:xfrm>
            <a:prstGeom prst="line">
              <a:avLst/>
            </a:prstGeom>
            <a:ln w="19050">
              <a:prstDash val="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80" name="文字方塊 79"/>
            <p:cNvSpPr txBox="1"/>
            <p:nvPr/>
          </p:nvSpPr>
          <p:spPr>
            <a:xfrm>
              <a:off x="182028" y="1844361"/>
              <a:ext cx="1825744" cy="5856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sz="3200" b="1" dirty="0">
                  <a:solidFill>
                    <a:srgbClr val="2F559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報名資格</a:t>
              </a:r>
            </a:p>
          </p:txBody>
        </p:sp>
        <p:sp>
          <p:nvSpPr>
            <p:cNvPr id="81" name="文字方塊 80"/>
            <p:cNvSpPr txBox="1"/>
            <p:nvPr/>
          </p:nvSpPr>
          <p:spPr>
            <a:xfrm>
              <a:off x="182028" y="4418847"/>
              <a:ext cx="1825744" cy="5856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sz="3200" b="1" dirty="0">
                  <a:solidFill>
                    <a:srgbClr val="2F559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報名身分</a:t>
              </a:r>
            </a:p>
          </p:txBody>
        </p:sp>
      </p:grpSp>
      <p:sp>
        <p:nvSpPr>
          <p:cNvPr id="29702" name="矩形 86"/>
          <p:cNvSpPr>
            <a:spLocks noChangeArrowheads="1"/>
          </p:cNvSpPr>
          <p:nvPr/>
        </p:nvSpPr>
        <p:spPr bwMode="auto">
          <a:xfrm>
            <a:off x="284163" y="1162050"/>
            <a:ext cx="7467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zh-TW" altLang="en-US" b="1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免試生可於北、中、南三區各擇一學校報名</a:t>
            </a:r>
          </a:p>
        </p:txBody>
      </p:sp>
      <p:grpSp>
        <p:nvGrpSpPr>
          <p:cNvPr id="29703" name="群組 90"/>
          <p:cNvGrpSpPr>
            <a:grpSpLocks/>
          </p:cNvGrpSpPr>
          <p:nvPr/>
        </p:nvGrpSpPr>
        <p:grpSpPr bwMode="auto">
          <a:xfrm>
            <a:off x="2690813" y="4981575"/>
            <a:ext cx="2909887" cy="1323975"/>
            <a:chOff x="2506377" y="5175592"/>
            <a:chExt cx="2892151" cy="1323439"/>
          </a:xfrm>
        </p:grpSpPr>
        <p:sp>
          <p:nvSpPr>
            <p:cNvPr id="88" name="矩形 87"/>
            <p:cNvSpPr/>
            <p:nvPr/>
          </p:nvSpPr>
          <p:spPr>
            <a:xfrm>
              <a:off x="2506377" y="5175592"/>
              <a:ext cx="2491384" cy="1323439"/>
            </a:xfrm>
            <a:prstGeom prst="rect">
              <a:avLst/>
            </a:prstGeom>
            <a:solidFill>
              <a:srgbClr val="FDF0E7"/>
            </a:solidFill>
            <a:ln w="34925">
              <a:solidFill>
                <a:srgbClr val="FFC000"/>
              </a:solidFill>
              <a:prstDash val="solid"/>
            </a:ln>
          </p:spPr>
          <p:txBody>
            <a:bodyPr>
              <a:spAutoFit/>
            </a:bodyPr>
            <a:lstStyle/>
            <a:p>
              <a:pPr eaLnBrk="1" fontAlgn="auto" hangingPunct="1">
                <a:lnSpc>
                  <a:spcPts val="2400"/>
                </a:lnSpc>
                <a:spcBef>
                  <a:spcPts val="600"/>
                </a:spcBef>
                <a:spcAft>
                  <a:spcPts val="600"/>
                </a:spcAft>
                <a:defRPr/>
              </a:pPr>
              <a:r>
                <a:rPr lang="zh-TW" altLang="en-US" sz="2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★</a:t>
              </a:r>
              <a:r>
                <a:rPr lang="zh-TW" altLang="en-US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具多重特種身分之免試生，應選定一種特種身分報名，且報名後不得更換報名身分</a:t>
              </a:r>
            </a:p>
          </p:txBody>
        </p:sp>
        <p:sp>
          <p:nvSpPr>
            <p:cNvPr id="89" name="向右箭號 88"/>
            <p:cNvSpPr/>
            <p:nvPr/>
          </p:nvSpPr>
          <p:spPr>
            <a:xfrm>
              <a:off x="5013539" y="5669105"/>
              <a:ext cx="384989" cy="231681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/>
            </a:p>
          </p:txBody>
        </p:sp>
      </p:grpSp>
      <p:sp>
        <p:nvSpPr>
          <p:cNvPr id="92" name="矩形 91"/>
          <p:cNvSpPr/>
          <p:nvPr/>
        </p:nvSpPr>
        <p:spPr>
          <a:xfrm>
            <a:off x="10036175" y="3359150"/>
            <a:ext cx="2054225" cy="893763"/>
          </a:xfrm>
          <a:prstGeom prst="rect">
            <a:avLst/>
          </a:prstGeom>
          <a:solidFill>
            <a:srgbClr val="FDF0E7"/>
          </a:solidFill>
          <a:ln w="31750">
            <a:solidFill>
              <a:srgbClr val="FFC000"/>
            </a:solidFill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★</a:t>
            </a:r>
            <a:r>
              <a:rPr lang="zh-TW" altLang="en-US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若經本會審查不符</a:t>
            </a:r>
            <a:r>
              <a:rPr lang="en-US" altLang="zh-TW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　特種身分生資格，</a:t>
            </a:r>
            <a:r>
              <a:rPr lang="en-US" altLang="zh-TW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　將改為一般生身分</a:t>
            </a:r>
          </a:p>
        </p:txBody>
      </p:sp>
      <p:sp>
        <p:nvSpPr>
          <p:cNvPr id="108" name="向右箭號 107"/>
          <p:cNvSpPr/>
          <p:nvPr/>
        </p:nvSpPr>
        <p:spPr>
          <a:xfrm flipH="1">
            <a:off x="9501188" y="3675063"/>
            <a:ext cx="534987" cy="279400"/>
          </a:xfrm>
          <a:prstGeom prst="rightArrow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/>
          </a:p>
        </p:txBody>
      </p:sp>
      <p:sp>
        <p:nvSpPr>
          <p:cNvPr id="29706" name="文字方塊 118"/>
          <p:cNvSpPr txBox="1">
            <a:spLocks noChangeArrowheads="1"/>
          </p:cNvSpPr>
          <p:nvPr/>
        </p:nvSpPr>
        <p:spPr bwMode="auto">
          <a:xfrm>
            <a:off x="5824538" y="4000500"/>
            <a:ext cx="415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1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否</a:t>
            </a:r>
          </a:p>
        </p:txBody>
      </p:sp>
      <p:sp>
        <p:nvSpPr>
          <p:cNvPr id="29707" name="文字方塊 119"/>
          <p:cNvSpPr txBox="1">
            <a:spLocks noChangeArrowheads="1"/>
          </p:cNvSpPr>
          <p:nvPr/>
        </p:nvSpPr>
        <p:spPr bwMode="auto">
          <a:xfrm>
            <a:off x="7685088" y="4184650"/>
            <a:ext cx="415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1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是</a:t>
            </a:r>
          </a:p>
        </p:txBody>
      </p:sp>
      <p:sp>
        <p:nvSpPr>
          <p:cNvPr id="121" name="向右箭號 120"/>
          <p:cNvSpPr/>
          <p:nvPr/>
        </p:nvSpPr>
        <p:spPr>
          <a:xfrm flipH="1">
            <a:off x="5173663" y="3741738"/>
            <a:ext cx="1751012" cy="228600"/>
          </a:xfrm>
          <a:prstGeom prst="rightArrow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/>
          </a:p>
        </p:txBody>
      </p:sp>
      <p:sp>
        <p:nvSpPr>
          <p:cNvPr id="122" name="向右箭號 121"/>
          <p:cNvSpPr/>
          <p:nvPr/>
        </p:nvSpPr>
        <p:spPr>
          <a:xfrm rot="16200000" flipH="1">
            <a:off x="7951788" y="4362450"/>
            <a:ext cx="573088" cy="249237"/>
          </a:xfrm>
          <a:prstGeom prst="rightArrow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/>
          </a:p>
        </p:txBody>
      </p:sp>
      <p:sp>
        <p:nvSpPr>
          <p:cNvPr id="123" name="矩形 122"/>
          <p:cNvSpPr/>
          <p:nvPr/>
        </p:nvSpPr>
        <p:spPr>
          <a:xfrm>
            <a:off x="6818313" y="3413125"/>
            <a:ext cx="2682875" cy="771525"/>
          </a:xfrm>
          <a:prstGeom prst="rect">
            <a:avLst/>
          </a:prstGeom>
          <a:solidFill>
            <a:srgbClr val="FFFFE1"/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400" b="1" dirty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特種身分生</a:t>
            </a:r>
            <a:endParaRPr lang="en-US" altLang="zh-TW" sz="2400" b="1" dirty="0">
              <a:solidFill>
                <a:srgbClr val="0033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400" b="1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（黃色報名表）</a:t>
            </a:r>
          </a:p>
        </p:txBody>
      </p:sp>
      <p:pic>
        <p:nvPicPr>
          <p:cNvPr id="29711" name="Picture 7" descr="http://www.jituwang.com/uploads/allimg/120211/6380-120211203037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54"/>
          <a:stretch>
            <a:fillRect/>
          </a:stretch>
        </p:blipFill>
        <p:spPr bwMode="auto">
          <a:xfrm>
            <a:off x="9985375" y="363538"/>
            <a:ext cx="2017713" cy="244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8" name="肘形接點 57"/>
          <p:cNvCxnSpPr>
            <a:stCxn id="9" idx="2"/>
            <a:endCxn id="19" idx="0"/>
          </p:cNvCxnSpPr>
          <p:nvPr/>
        </p:nvCxnSpPr>
        <p:spPr>
          <a:xfrm rot="5400000">
            <a:off x="4692650" y="1876426"/>
            <a:ext cx="585787" cy="2316162"/>
          </a:xfrm>
          <a:prstGeom prst="bentConnector3">
            <a:avLst>
              <a:gd name="adj1" fmla="val 7696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713" name="投影片編號版面配置區 1"/>
          <p:cNvSpPr>
            <a:spLocks noGrp="1"/>
          </p:cNvSpPr>
          <p:nvPr>
            <p:ph type="sldNum" sz="quarter" idx="11"/>
          </p:nvPr>
        </p:nvSpPr>
        <p:spPr bwMode="auto">
          <a:xfrm>
            <a:off x="9347200" y="6351588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5E835543-B3CD-4D86-8BB8-2A0AF91489C5}" type="slidenum">
              <a:rPr lang="zh-TW" altLang="en-US" sz="2600" smtClean="0"/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18</a:t>
            </a:fld>
            <a:endParaRPr lang="zh-TW" altLang="en-US" sz="2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520700" y="1262063"/>
            <a:ext cx="11180763" cy="1828800"/>
          </a:xfrm>
          <a:prstGeom prst="rect">
            <a:avLst/>
          </a:prstGeom>
          <a:solidFill>
            <a:srgbClr val="FFFDD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 b="1" dirty="0"/>
          </a:p>
        </p:txBody>
      </p:sp>
      <p:sp>
        <p:nvSpPr>
          <p:cNvPr id="7" name="圓角化單一角落矩形 6"/>
          <p:cNvSpPr/>
          <p:nvPr/>
        </p:nvSpPr>
        <p:spPr>
          <a:xfrm>
            <a:off x="736600" y="3170238"/>
            <a:ext cx="10741025" cy="3519487"/>
          </a:xfrm>
          <a:prstGeom prst="round1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36600" y="1322388"/>
            <a:ext cx="10741025" cy="5367337"/>
          </a:xfrm>
        </p:spPr>
        <p:txBody>
          <a:bodyPr rtlCol="0">
            <a:noAutofit/>
          </a:bodyPr>
          <a:lstStyle/>
          <a:p>
            <a:pPr marL="0" indent="0" algn="just" eaLnBrk="1" fontAlgn="auto" hangingPunct="1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None/>
              <a:defRPr/>
            </a:pPr>
            <a:r>
              <a:rPr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大陸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地區</a:t>
            </a:r>
            <a:r>
              <a:rPr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人民來臺居留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符合「大陸地區人民進入臺灣地區許可辦法」第</a:t>
            </a:r>
            <a:r>
              <a:rPr lang="en-US" altLang="zh-TW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24</a:t>
            </a:r>
            <a:r>
              <a:rPr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條規定，且具有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就讀五專學校需求者，</a:t>
            </a:r>
            <a:r>
              <a:rPr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可以</a:t>
            </a:r>
            <a:r>
              <a:rPr lang="zh-TW" altLang="en-US" sz="26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en-US" sz="2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大陸長期探親子女」</a:t>
            </a:r>
            <a:r>
              <a:rPr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身分報名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五專聯合免試</a:t>
            </a:r>
            <a:r>
              <a:rPr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入學招生，報名須檢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附</a:t>
            </a:r>
            <a:r>
              <a:rPr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下列資格審查文件，可透過</a:t>
            </a:r>
            <a:r>
              <a:rPr lang="zh-TW" altLang="en-US" sz="26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「網路</a:t>
            </a:r>
            <a:r>
              <a:rPr lang="zh-TW" altLang="en-US" sz="26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報名</a:t>
            </a:r>
            <a:r>
              <a:rPr lang="zh-TW" altLang="en-US" sz="26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、通訊</a:t>
            </a:r>
            <a:r>
              <a:rPr lang="zh-TW" altLang="en-US" sz="26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報名</a:t>
            </a:r>
            <a:r>
              <a:rPr lang="zh-TW" altLang="en-US" sz="26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或現場</a:t>
            </a:r>
            <a:r>
              <a:rPr lang="zh-TW" altLang="en-US" sz="26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報名</a:t>
            </a:r>
            <a:r>
              <a:rPr lang="zh-TW" altLang="en-US" sz="26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」的 方式。</a:t>
            </a:r>
            <a:endParaRPr lang="en-US" altLang="zh-TW" sz="2200" b="1" dirty="0" smtClean="0">
              <a:solidFill>
                <a:srgbClr val="0033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08038" lvl="1" indent="-350838" eaLnBrk="1" fontAlgn="auto" hangingPunct="1">
              <a:lnSpc>
                <a:spcPts val="2100"/>
              </a:lnSpc>
              <a:spcAft>
                <a:spcPts val="0"/>
              </a:spcAft>
              <a:buFont typeface="+mj-lt"/>
              <a:buAutoNum type="arabicParenR"/>
              <a:defRPr/>
            </a:pPr>
            <a:endParaRPr lang="en-US" altLang="zh-TW" sz="2000" b="1" dirty="0" smtClean="0">
              <a:solidFill>
                <a:srgbClr val="0033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08038" lvl="1" indent="-350838" eaLnBrk="1" fontAlgn="auto" hangingPunct="1">
              <a:lnSpc>
                <a:spcPts val="2100"/>
              </a:lnSpc>
              <a:spcAft>
                <a:spcPts val="0"/>
              </a:spcAft>
              <a:buFont typeface="+mj-lt"/>
              <a:buAutoNum type="arabicParenR"/>
              <a:defRPr/>
            </a:pPr>
            <a:r>
              <a:rPr lang="zh-TW" altLang="zh-TW" sz="2000" b="1" dirty="0" smtClean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一般生報名表</a:t>
            </a:r>
            <a:r>
              <a:rPr lang="zh-TW" altLang="en-US" sz="2000" b="1" dirty="0" smtClean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（並在</a:t>
            </a:r>
            <a:r>
              <a:rPr lang="zh-TW" altLang="en-US" sz="2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大陸長期探親子</a:t>
            </a:r>
            <a:r>
              <a:rPr lang="zh-TW" altLang="en-US" sz="20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女</a:t>
            </a:r>
            <a:r>
              <a:rPr lang="zh-TW" altLang="en-US" sz="2000" b="1" dirty="0" smtClean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處勾選）。</a:t>
            </a:r>
            <a:endParaRPr lang="en-US" altLang="zh-TW" sz="2000" b="1" dirty="0" smtClean="0">
              <a:solidFill>
                <a:srgbClr val="0033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08038" lvl="1" indent="-350838" eaLnBrk="1" fontAlgn="auto" hangingPunct="1">
              <a:lnSpc>
                <a:spcPts val="2100"/>
              </a:lnSpc>
              <a:spcAft>
                <a:spcPts val="0"/>
              </a:spcAft>
              <a:buFont typeface="+mj-lt"/>
              <a:buAutoNum type="arabicParenR"/>
              <a:defRPr/>
            </a:pPr>
            <a:r>
              <a:rPr lang="zh-TW" altLang="en-US" sz="2000" b="1" dirty="0" smtClean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免試生居留證或入出境許可證</a:t>
            </a:r>
            <a:r>
              <a:rPr lang="zh-TW" altLang="en-US" sz="2000" b="1" dirty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影印本</a:t>
            </a:r>
            <a:r>
              <a:rPr lang="zh-TW" altLang="en-US" sz="2000" b="1" dirty="0" smtClean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000" b="1" dirty="0" smtClean="0">
              <a:solidFill>
                <a:srgbClr val="0033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08038" lvl="1" indent="-350838" eaLnBrk="1" fontAlgn="auto" hangingPunct="1">
              <a:lnSpc>
                <a:spcPts val="2100"/>
              </a:lnSpc>
              <a:spcAft>
                <a:spcPts val="0"/>
              </a:spcAft>
              <a:buFont typeface="+mj-lt"/>
              <a:buAutoNum type="arabicParenR"/>
              <a:defRPr/>
            </a:pPr>
            <a:r>
              <a:rPr lang="zh-TW" altLang="en-US" sz="2000" b="1" dirty="0" smtClean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健康檢查</a:t>
            </a:r>
            <a:r>
              <a:rPr lang="zh-TW" altLang="en-US" sz="2000" b="1" dirty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合格</a:t>
            </a:r>
            <a:r>
              <a:rPr lang="zh-TW" altLang="en-US" sz="2000" b="1" dirty="0" smtClean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證明</a:t>
            </a:r>
            <a:endParaRPr lang="en-US" altLang="zh-TW" sz="2000" b="1" dirty="0" smtClean="0">
              <a:solidFill>
                <a:srgbClr val="0033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lvl="1" indent="0" eaLnBrk="1" fontAlgn="auto" hangingPunct="1">
              <a:lnSpc>
                <a:spcPts val="21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TW" sz="2000" b="1" dirty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b="1" dirty="0" smtClean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r>
              <a:rPr lang="zh-TW" altLang="en-US" sz="2000" b="1" dirty="0" smtClean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來</a:t>
            </a:r>
            <a:r>
              <a:rPr lang="zh-TW" altLang="en-US" sz="2000" b="1" dirty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臺未滿</a:t>
            </a:r>
            <a:r>
              <a:rPr lang="en-US" altLang="zh-TW" sz="2000" b="1" dirty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000" b="1" dirty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年者須中央衛生主管機關指定醫院出具</a:t>
            </a:r>
            <a:r>
              <a:rPr lang="zh-TW" altLang="en-US" sz="2000" b="1" dirty="0" smtClean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之</a:t>
            </a:r>
            <a:r>
              <a:rPr lang="zh-TW" altLang="en-US" sz="2000" b="1" dirty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健康檢查合格</a:t>
            </a:r>
            <a:r>
              <a:rPr lang="zh-TW" altLang="en-US" sz="2000" b="1" dirty="0" smtClean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證明。</a:t>
            </a:r>
            <a:endParaRPr lang="en-US" altLang="zh-TW" sz="2000" b="1" dirty="0" smtClean="0">
              <a:solidFill>
                <a:srgbClr val="0033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lvl="1" indent="0" eaLnBrk="1" fontAlgn="auto" hangingPunct="1">
              <a:lnSpc>
                <a:spcPts val="21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TW" altLang="en-US" sz="2000" b="1" dirty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000" b="1" dirty="0" smtClean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來</a:t>
            </a:r>
            <a:r>
              <a:rPr lang="zh-TW" altLang="en-US" sz="2000" b="1" dirty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臺超過</a:t>
            </a:r>
            <a:r>
              <a:rPr lang="en-US" altLang="zh-TW" sz="2000" b="1" dirty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000" b="1" dirty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年以上之免試生，提出臺灣地區就讀學校期間之體檢合格</a:t>
            </a:r>
            <a:r>
              <a:rPr lang="zh-TW" altLang="en-US" sz="2000" b="1" dirty="0" smtClean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證明。</a:t>
            </a:r>
            <a:endParaRPr lang="en-US" altLang="zh-TW" sz="2000" b="1" dirty="0" smtClean="0">
              <a:solidFill>
                <a:srgbClr val="0033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lvl="1" indent="0" eaLnBrk="1" fontAlgn="auto" hangingPunct="1">
              <a:lnSpc>
                <a:spcPts val="21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TW" sz="2000" b="1" dirty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en-US" altLang="zh-TW" sz="2000" b="1" dirty="0" smtClean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 </a:t>
            </a:r>
            <a:r>
              <a:rPr lang="zh-TW" altLang="zh-TW" sz="2000" b="1" dirty="0" smtClean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學歷證明文件</a:t>
            </a:r>
            <a:r>
              <a:rPr lang="zh-TW" altLang="en-US" sz="2000" b="1" dirty="0" smtClean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及成績單</a:t>
            </a:r>
            <a:r>
              <a:rPr lang="zh-TW" altLang="en-US" sz="2000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（持大陸地區學歷證明文件者，須依照大陸地區學歷採認辦法申      </a:t>
            </a:r>
            <a:endParaRPr lang="en-US" altLang="zh-TW" sz="2000" b="1" dirty="0" smtClean="0">
              <a:solidFill>
                <a:schemeClr val="accent6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lvl="1" indent="0" eaLnBrk="1" fontAlgn="auto" hangingPunct="1">
              <a:lnSpc>
                <a:spcPts val="21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TW" sz="2000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r>
              <a:rPr lang="zh-TW" altLang="en-US" sz="2000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請學歷採認）</a:t>
            </a:r>
            <a:r>
              <a:rPr lang="zh-TW" altLang="en-US" sz="2000" b="1" dirty="0" smtClean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000" b="1" dirty="0" smtClean="0">
              <a:solidFill>
                <a:srgbClr val="0033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lvl="1" indent="0" eaLnBrk="1" fontAlgn="auto" hangingPunct="1">
              <a:lnSpc>
                <a:spcPts val="21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TW" sz="2000" b="1" dirty="0" smtClean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5)</a:t>
            </a:r>
            <a:r>
              <a:rPr lang="zh-TW" altLang="en-US" sz="2000" b="1" dirty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免試生之父或母之臺灣地區入出境許可證影印本或居留證影印本。</a:t>
            </a:r>
            <a:endParaRPr lang="en-US" altLang="zh-TW" sz="2000" b="1" dirty="0">
              <a:solidFill>
                <a:srgbClr val="0033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lvl="1" indent="0" eaLnBrk="1" fontAlgn="auto" hangingPunct="1">
              <a:lnSpc>
                <a:spcPts val="21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TW" sz="2000" b="1" dirty="0" smtClean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6) </a:t>
            </a:r>
            <a:r>
              <a:rPr lang="zh-TW" altLang="en-US" sz="2000" b="1" dirty="0" smtClean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國中學校</a:t>
            </a:r>
            <a:r>
              <a:rPr lang="zh-TW" altLang="zh-TW" sz="2000" b="1" dirty="0" smtClean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出具</a:t>
            </a:r>
            <a:r>
              <a:rPr lang="zh-TW" altLang="en-US" sz="2000" b="1" dirty="0" smtClean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en-US" altLang="zh-TW" sz="2000" b="1" dirty="0" smtClean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110</a:t>
            </a:r>
            <a:r>
              <a:rPr lang="zh-TW" altLang="zh-TW" sz="2000" b="1" dirty="0" smtClean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學年</a:t>
            </a:r>
            <a:r>
              <a:rPr lang="zh-TW" altLang="zh-TW" sz="2000" b="1" dirty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度五專入學</a:t>
            </a:r>
            <a:r>
              <a:rPr lang="zh-TW" altLang="zh-TW" sz="2000" b="1" dirty="0" smtClean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專用</a:t>
            </a:r>
            <a:r>
              <a:rPr lang="zh-TW" altLang="en-US" sz="2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聯合</a:t>
            </a:r>
            <a:r>
              <a:rPr lang="zh-TW" altLang="zh-TW" sz="2000" b="1" dirty="0" smtClean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免試</a:t>
            </a:r>
            <a:r>
              <a:rPr lang="zh-TW" altLang="zh-TW" sz="2000" b="1" dirty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入學超額比序</a:t>
            </a:r>
            <a:r>
              <a:rPr lang="zh-TW" altLang="zh-TW" sz="2000" b="1" dirty="0" smtClean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項目積分</a:t>
            </a:r>
            <a:r>
              <a:rPr lang="zh-TW" altLang="zh-TW" sz="2000" b="1" dirty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證明</a:t>
            </a:r>
            <a:r>
              <a:rPr lang="zh-TW" altLang="zh-TW" sz="2000" b="1" dirty="0" smtClean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單</a:t>
            </a:r>
            <a:r>
              <a:rPr lang="zh-TW" altLang="en-US" sz="2000" b="1" dirty="0" smtClean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r>
              <a:rPr lang="zh-TW" altLang="en-US" sz="2000" b="1" dirty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正本。</a:t>
            </a:r>
            <a:endParaRPr lang="zh-TW" altLang="en-US" sz="2000" b="1" dirty="0"/>
          </a:p>
        </p:txBody>
      </p:sp>
      <p:sp>
        <p:nvSpPr>
          <p:cNvPr id="30725" name="標題 1"/>
          <p:cNvSpPr txBox="1">
            <a:spLocks/>
          </p:cNvSpPr>
          <p:nvPr/>
        </p:nvSpPr>
        <p:spPr bwMode="auto">
          <a:xfrm>
            <a:off x="420688" y="142875"/>
            <a:ext cx="11463337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4400" b="1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4400" b="1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陸</a:t>
            </a:r>
            <a:r>
              <a:rPr lang="en-US" altLang="zh-TW" sz="4400" b="1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 </a:t>
            </a:r>
            <a:r>
              <a:rPr lang="zh-TW" altLang="en-US" sz="4400" b="1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、報名作業－</a:t>
            </a:r>
            <a:r>
              <a:rPr lang="zh-TW" altLang="en-US" sz="3500" b="1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大陸長期探親子女報名資格（</a:t>
            </a:r>
            <a:r>
              <a:rPr lang="en-US" altLang="zh-TW" sz="3500" b="1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2/11</a:t>
            </a:r>
            <a:r>
              <a:rPr lang="zh-TW" altLang="en-US" sz="3500" b="1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</a:p>
        </p:txBody>
      </p:sp>
      <p:pic>
        <p:nvPicPr>
          <p:cNvPr id="30726" name="Picture 10" descr="http://pic.qiantucdn.com/58pic/12/02/43/79x58PICspJ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42" t="45001" r="3497" b="38307"/>
          <a:stretch>
            <a:fillRect/>
          </a:stretch>
        </p:blipFill>
        <p:spPr bwMode="auto">
          <a:xfrm>
            <a:off x="520700" y="3443288"/>
            <a:ext cx="625475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7" name="Picture 10" descr="http://pic.qiantucdn.com/58pic/12/02/43/79x58PICspJ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99" t="47511" r="23987" b="37074"/>
          <a:stretch>
            <a:fillRect/>
          </a:stretch>
        </p:blipFill>
        <p:spPr bwMode="auto">
          <a:xfrm>
            <a:off x="92075" y="1403350"/>
            <a:ext cx="735013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8" name="投影片編號版面配置區 1"/>
          <p:cNvSpPr>
            <a:spLocks noGrp="1"/>
          </p:cNvSpPr>
          <p:nvPr>
            <p:ph type="sldNum" sz="quarter" idx="11"/>
          </p:nvPr>
        </p:nvSpPr>
        <p:spPr bwMode="auto">
          <a:xfrm>
            <a:off x="9448800" y="6324600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F05BA9D6-97C4-4C26-8C48-9BA767A2F564}" type="slidenum">
              <a:rPr lang="zh-TW" altLang="en-US" sz="2600" smtClean="0"/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19</a:t>
            </a:fld>
            <a:endParaRPr lang="zh-TW" altLang="en-US" sz="2600" smtClean="0"/>
          </a:p>
        </p:txBody>
      </p:sp>
      <p:sp>
        <p:nvSpPr>
          <p:cNvPr id="2" name="圓角矩形圖說文字 1"/>
          <p:cNvSpPr/>
          <p:nvPr/>
        </p:nvSpPr>
        <p:spPr>
          <a:xfrm>
            <a:off x="9259739" y="3090863"/>
            <a:ext cx="2678921" cy="1334488"/>
          </a:xfrm>
          <a:prstGeom prst="wedgeRoundRectCallout">
            <a:avLst>
              <a:gd name="adj1" fmla="val 2803"/>
              <a:gd name="adj2" fmla="val 100013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TW" altLang="en-US" b="1" dirty="0">
                <a:solidFill>
                  <a:schemeClr val="bg1"/>
                </a:solidFill>
                <a:effectLst>
                  <a:glow rad="101600">
                    <a:schemeClr val="accent6">
                      <a:lumMod val="75000"/>
                    </a:scheme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流程</a:t>
            </a:r>
            <a:endParaRPr lang="en-US" altLang="zh-TW" b="1" dirty="0">
              <a:solidFill>
                <a:schemeClr val="bg1"/>
              </a:solidFill>
              <a:effectLst>
                <a:glow rad="101600">
                  <a:schemeClr val="accent6">
                    <a:lumMod val="75000"/>
                  </a:schemeClr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defRPr/>
            </a:pPr>
            <a:r>
              <a:rPr lang="zh-TW" altLang="en-US" b="1" dirty="0">
                <a:solidFill>
                  <a:schemeClr val="bg1"/>
                </a:solidFill>
                <a:effectLst>
                  <a:glow rad="101600">
                    <a:schemeClr val="accent6">
                      <a:lumMod val="75000"/>
                    </a:scheme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①</a:t>
            </a:r>
            <a:r>
              <a:rPr lang="zh-TW" altLang="zh-TW" b="1" dirty="0">
                <a:solidFill>
                  <a:schemeClr val="bg1"/>
                </a:solidFill>
                <a:effectLst>
                  <a:glow rad="101600">
                    <a:schemeClr val="accent6">
                      <a:lumMod val="75000"/>
                    </a:scheme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大陸公證處</a:t>
            </a:r>
            <a:endParaRPr lang="en-US" altLang="zh-TW" b="1" dirty="0">
              <a:solidFill>
                <a:schemeClr val="bg1"/>
              </a:solidFill>
              <a:effectLst>
                <a:glow rad="101600">
                  <a:schemeClr val="accent6">
                    <a:lumMod val="75000"/>
                  </a:schemeClr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defRPr/>
            </a:pPr>
            <a:r>
              <a:rPr lang="en-US" altLang="zh-TW" b="1" dirty="0">
                <a:solidFill>
                  <a:schemeClr val="bg1"/>
                </a:solidFill>
                <a:effectLst>
                  <a:glow rad="101600">
                    <a:schemeClr val="accent6">
                      <a:lumMod val="75000"/>
                    </a:scheme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②</a:t>
            </a:r>
            <a:r>
              <a:rPr lang="zh-TW" altLang="zh-TW" b="1" dirty="0">
                <a:solidFill>
                  <a:schemeClr val="bg1"/>
                </a:solidFill>
                <a:effectLst>
                  <a:glow rad="101600">
                    <a:schemeClr val="accent6">
                      <a:lumMod val="75000"/>
                    </a:scheme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大陸海峽交流基金會</a:t>
            </a:r>
            <a:endParaRPr lang="en-US" altLang="zh-TW" b="1" dirty="0">
              <a:solidFill>
                <a:schemeClr val="bg1"/>
              </a:solidFill>
              <a:effectLst>
                <a:glow rad="101600">
                  <a:schemeClr val="accent6">
                    <a:lumMod val="75000"/>
                  </a:schemeClr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defRPr/>
            </a:pPr>
            <a:r>
              <a:rPr lang="en-US" altLang="zh-TW" b="1" dirty="0">
                <a:solidFill>
                  <a:schemeClr val="bg1"/>
                </a:solidFill>
                <a:effectLst>
                  <a:glow rad="101600">
                    <a:schemeClr val="accent6">
                      <a:lumMod val="75000"/>
                    </a:scheme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③</a:t>
            </a:r>
            <a:r>
              <a:rPr lang="zh-TW" altLang="en-US" b="1" dirty="0">
                <a:solidFill>
                  <a:schemeClr val="bg1"/>
                </a:solidFill>
                <a:effectLst>
                  <a:glow rad="101600">
                    <a:schemeClr val="accent6">
                      <a:lumMod val="75000"/>
                    </a:scheme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臺</a:t>
            </a:r>
            <a:r>
              <a:rPr lang="zh-TW" altLang="zh-TW" b="1" dirty="0">
                <a:solidFill>
                  <a:schemeClr val="bg1"/>
                </a:solidFill>
                <a:effectLst>
                  <a:glow rad="101600">
                    <a:schemeClr val="accent6">
                      <a:lumMod val="75000"/>
                    </a:scheme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灣教育局</a:t>
            </a:r>
            <a:endParaRPr lang="en-US" altLang="zh-TW" b="1" dirty="0">
              <a:solidFill>
                <a:schemeClr val="bg1"/>
              </a:solidFill>
              <a:effectLst>
                <a:glow rad="101600">
                  <a:schemeClr val="accent6">
                    <a:lumMod val="75000"/>
                  </a:schemeClr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標題 1"/>
          <p:cNvSpPr>
            <a:spLocks noGrp="1"/>
          </p:cNvSpPr>
          <p:nvPr>
            <p:ph type="title"/>
          </p:nvPr>
        </p:nvSpPr>
        <p:spPr>
          <a:xfrm>
            <a:off x="838200" y="274638"/>
            <a:ext cx="10515600" cy="1325562"/>
          </a:xfrm>
        </p:spPr>
        <p:txBody>
          <a:bodyPr/>
          <a:lstStyle/>
          <a:p>
            <a:pPr algn="ctr" eaLnBrk="1" hangingPunct="1"/>
            <a:r>
              <a:rPr lang="zh-TW" altLang="zh-TW" b="1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簡報大綱</a:t>
            </a:r>
            <a:endParaRPr lang="zh-TW" altLang="en-US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副標題 2"/>
          <p:cNvSpPr txBox="1">
            <a:spLocks/>
          </p:cNvSpPr>
          <p:nvPr/>
        </p:nvSpPr>
        <p:spPr>
          <a:xfrm>
            <a:off x="0" y="5910263"/>
            <a:ext cx="12192000" cy="4968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marL="228600" indent="-22860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defRPr/>
            </a:pPr>
            <a:endParaRPr lang="en-US" altLang="zh-TW" sz="2800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7172" name="Picture 1" descr="F:\檢測\聯合會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153988"/>
            <a:ext cx="430530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圖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74" r="10579" b="5344"/>
          <a:stretch>
            <a:fillRect/>
          </a:stretch>
        </p:blipFill>
        <p:spPr bwMode="auto">
          <a:xfrm>
            <a:off x="9807575" y="5105400"/>
            <a:ext cx="2493963" cy="140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內容版面配置區 2"/>
          <p:cNvSpPr>
            <a:spLocks noGrp="1"/>
          </p:cNvSpPr>
          <p:nvPr>
            <p:ph idx="1"/>
          </p:nvPr>
        </p:nvSpPr>
        <p:spPr>
          <a:xfrm>
            <a:off x="1130300" y="1211263"/>
            <a:ext cx="9555163" cy="5299075"/>
          </a:xfrm>
        </p:spPr>
        <p:txBody>
          <a:bodyPr/>
          <a:lstStyle/>
          <a:p>
            <a:pPr marL="342900" indent="-342900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TW" sz="2600" b="1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600" b="1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壹</a:t>
            </a:r>
            <a:r>
              <a:rPr lang="en-US" altLang="zh-TW" sz="2600" b="1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600" b="1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、五專聯合免試入學                                                          </a:t>
            </a:r>
            <a:r>
              <a:rPr lang="en-US" altLang="zh-TW" sz="2600" b="1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sz="2600" b="1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　　　　　　　　　　　</a:t>
            </a:r>
            <a:endParaRPr lang="zh-TW" altLang="zh-TW" sz="2600" b="1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TW" sz="2600" b="1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600" b="1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貳</a:t>
            </a:r>
            <a:r>
              <a:rPr lang="en-US" altLang="zh-TW" sz="2600" b="1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600" b="1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zh-TW" sz="2600" b="1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北區</a:t>
            </a:r>
            <a:r>
              <a:rPr lang="zh-TW" altLang="en-US" sz="2600" b="1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五專聯合</a:t>
            </a:r>
            <a:r>
              <a:rPr lang="zh-TW" altLang="zh-TW" sz="2600" b="1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免試</a:t>
            </a:r>
            <a:r>
              <a:rPr lang="zh-TW" altLang="en-US" sz="2600" b="1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入學預定</a:t>
            </a:r>
            <a:r>
              <a:rPr lang="zh-TW" altLang="zh-TW" sz="2600" b="1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招生名額</a:t>
            </a:r>
            <a:r>
              <a:rPr lang="zh-TW" altLang="en-US" sz="2600" b="1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</a:t>
            </a:r>
            <a:r>
              <a:rPr lang="en-US" altLang="zh-TW" sz="2600" b="1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</a:t>
            </a:r>
            <a:r>
              <a:rPr lang="zh-TW" altLang="en-US" sz="2600" b="1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　</a:t>
            </a:r>
            <a:endParaRPr lang="en-US" altLang="zh-TW" sz="2600" b="1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TW" sz="2600" b="1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600" b="1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参</a:t>
            </a:r>
            <a:r>
              <a:rPr lang="en-US" altLang="zh-TW" sz="2600" b="1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600" b="1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、北區五專聯合免試入學招生重要日程                        </a:t>
            </a:r>
            <a:r>
              <a:rPr lang="en-US" altLang="zh-TW" sz="2600" b="1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13</a:t>
            </a:r>
            <a:r>
              <a:rPr lang="zh-TW" altLang="en-US" sz="2600" b="1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en-US" altLang="zh-TW" sz="2600" b="1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TW" sz="2600" b="1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600" b="1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肆</a:t>
            </a:r>
            <a:r>
              <a:rPr lang="en-US" altLang="zh-TW" sz="2600" b="1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600" b="1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、招生資訊</a:t>
            </a:r>
            <a:r>
              <a:rPr lang="en-US" altLang="zh-TW" sz="2600" b="1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600" b="1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簡章查詢與下載                                          </a:t>
            </a:r>
            <a:r>
              <a:rPr lang="en-US" altLang="zh-TW" sz="2600" b="1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16</a:t>
            </a:r>
            <a:endParaRPr lang="en-US" altLang="zh-TW" sz="2600" b="1" smtClean="0">
              <a:solidFill>
                <a:srgbClr val="002060"/>
              </a:solidFill>
              <a:latin typeface="Arial Unicode MS" pitchFamily="34" charset="-120"/>
              <a:ea typeface="Arial Unicode MS" pitchFamily="34" charset="-120"/>
            </a:endParaRPr>
          </a:p>
          <a:p>
            <a:pPr marL="342900" indent="-342900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TW" sz="2600" b="1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600" b="1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伍</a:t>
            </a:r>
            <a:r>
              <a:rPr lang="en-US" altLang="zh-TW" sz="2600" b="1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600" b="1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、國中校報名作業                                                            </a:t>
            </a:r>
            <a:r>
              <a:rPr lang="en-US" altLang="zh-TW" sz="2600" b="1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17</a:t>
            </a:r>
          </a:p>
          <a:p>
            <a:pPr marL="342900" indent="-342900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TW" sz="2600" b="1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600" b="1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陸</a:t>
            </a:r>
            <a:r>
              <a:rPr lang="en-US" altLang="zh-TW" sz="2600" b="1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600" b="1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、報名作業                                                                        </a:t>
            </a:r>
            <a:r>
              <a:rPr lang="en-US" altLang="zh-TW" sz="2600" b="1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18</a:t>
            </a:r>
            <a:endParaRPr lang="en-US" altLang="zh-TW" sz="2600" b="1" smtClean="0">
              <a:solidFill>
                <a:srgbClr val="002060"/>
              </a:solidFill>
              <a:latin typeface="Arial Unicode MS" pitchFamily="34" charset="-120"/>
              <a:ea typeface="Arial Unicode MS" pitchFamily="34" charset="-120"/>
            </a:endParaRPr>
          </a:p>
          <a:p>
            <a:pPr marL="342900" indent="-342900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TW" sz="2600" b="1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600" b="1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柒</a:t>
            </a:r>
            <a:r>
              <a:rPr lang="en-US" altLang="zh-TW" sz="2600" b="1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600" b="1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、成績採計與計算                                                            </a:t>
            </a:r>
            <a:r>
              <a:rPr lang="en-US" altLang="zh-TW" sz="2600" b="1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29</a:t>
            </a:r>
          </a:p>
          <a:p>
            <a:pPr marL="342900" indent="-342900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TW" sz="2600" b="1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600" b="1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捌</a:t>
            </a:r>
            <a:r>
              <a:rPr lang="en-US" altLang="zh-TW" sz="2600" b="1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600" b="1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、分發比序原則                                                                </a:t>
            </a:r>
            <a:r>
              <a:rPr lang="en-US" altLang="zh-TW" sz="2600" b="1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38</a:t>
            </a:r>
            <a:endParaRPr lang="zh-TW" altLang="en-US" sz="2600" b="1" smtClean="0">
              <a:solidFill>
                <a:srgbClr val="002060"/>
              </a:solidFill>
              <a:latin typeface="Arial Unicode MS" pitchFamily="34" charset="-120"/>
              <a:ea typeface="Arial Unicode MS" pitchFamily="34" charset="-120"/>
            </a:endParaRPr>
          </a:p>
          <a:p>
            <a:pPr marL="342900" indent="-342900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TW" sz="2600" b="1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600" b="1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玖</a:t>
            </a:r>
            <a:r>
              <a:rPr lang="en-US" altLang="zh-TW" sz="2600" b="1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600" b="1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、現場登記分發作業                                                        </a:t>
            </a:r>
            <a:r>
              <a:rPr lang="en-US" altLang="zh-TW" sz="2600" b="1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46</a:t>
            </a:r>
            <a:r>
              <a:rPr lang="zh-TW" altLang="en-US" sz="2600" b="1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               </a:t>
            </a:r>
            <a:endParaRPr lang="en-US" altLang="zh-TW" sz="2600" b="1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TW" sz="2600" b="1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600" b="1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拾</a:t>
            </a:r>
            <a:r>
              <a:rPr lang="en-US" altLang="zh-TW" sz="2600" b="1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600" b="1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、註冊及放棄                                                                    </a:t>
            </a:r>
            <a:r>
              <a:rPr lang="en-US" altLang="zh-TW" sz="2600" b="1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52</a:t>
            </a:r>
          </a:p>
          <a:p>
            <a:pPr marL="342900" indent="-342900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TW" sz="2600" b="1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600" b="1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拾壹</a:t>
            </a:r>
            <a:r>
              <a:rPr lang="en-US" altLang="zh-TW" sz="2600" b="1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600" b="1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zh-TW" sz="2600" b="1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報名表</a:t>
            </a:r>
            <a:r>
              <a:rPr lang="zh-TW" altLang="en-US" sz="2600" b="1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件</a:t>
            </a:r>
            <a:r>
              <a:rPr lang="zh-TW" altLang="zh-TW" sz="2600" b="1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填寫範例</a:t>
            </a:r>
            <a:r>
              <a:rPr lang="zh-TW" altLang="en-US" sz="2600" b="1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                          </a:t>
            </a:r>
            <a:r>
              <a:rPr lang="en-US" altLang="zh-TW" sz="2600" b="1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53</a:t>
            </a:r>
            <a:endParaRPr lang="zh-TW" altLang="en-US" sz="260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175" name="矩形 7"/>
          <p:cNvSpPr>
            <a:spLocks noChangeArrowheads="1"/>
          </p:cNvSpPr>
          <p:nvPr/>
        </p:nvSpPr>
        <p:spPr bwMode="auto">
          <a:xfrm>
            <a:off x="11561763" y="6354763"/>
            <a:ext cx="352425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TW" sz="2600" b="1" u="sng"/>
              <a:t>2</a:t>
            </a:r>
            <a:endParaRPr lang="zh-TW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內容版面配置區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40" r="2547"/>
          <a:stretch>
            <a:fillRect/>
          </a:stretch>
        </p:blipFill>
        <p:spPr bwMode="auto">
          <a:xfrm>
            <a:off x="66675" y="1173163"/>
            <a:ext cx="11939588" cy="568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投影片編號版面配置區 1"/>
          <p:cNvSpPr>
            <a:spLocks noGrp="1"/>
          </p:cNvSpPr>
          <p:nvPr>
            <p:ph type="sldNum" sz="quarter" idx="12"/>
          </p:nvPr>
        </p:nvSpPr>
        <p:spPr bwMode="auto">
          <a:xfrm>
            <a:off x="9263063" y="6330950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A06AF1A3-0480-43AC-9B24-ADACF8F7D977}" type="slidenum">
              <a:rPr lang="zh-TW" altLang="en-US" sz="2600" b="1" u="sng" smtClean="0"/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20</a:t>
            </a:fld>
            <a:endParaRPr lang="zh-TW" altLang="en-US" sz="2600" b="1" u="sng" smtClean="0"/>
          </a:p>
        </p:txBody>
      </p:sp>
      <p:sp>
        <p:nvSpPr>
          <p:cNvPr id="31748" name="標題 1"/>
          <p:cNvSpPr txBox="1">
            <a:spLocks/>
          </p:cNvSpPr>
          <p:nvPr/>
        </p:nvSpPr>
        <p:spPr bwMode="auto">
          <a:xfrm>
            <a:off x="420688" y="142875"/>
            <a:ext cx="11463337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4400" b="1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4400" b="1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陸</a:t>
            </a:r>
            <a:r>
              <a:rPr lang="en-US" altLang="zh-TW" sz="4400" b="1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 </a:t>
            </a:r>
            <a:r>
              <a:rPr lang="zh-TW" altLang="en-US" sz="4400" b="1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、報名作業－</a:t>
            </a:r>
            <a:r>
              <a:rPr lang="zh-TW" altLang="en-US" sz="3500" b="1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大陸長期探親子女報名資格（</a:t>
            </a:r>
            <a:r>
              <a:rPr lang="en-US" altLang="zh-TW" sz="3500" b="1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3/11</a:t>
            </a:r>
            <a:r>
              <a:rPr lang="zh-TW" altLang="en-US" sz="3500" b="1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文字方塊 7"/>
          <p:cNvSpPr txBox="1">
            <a:spLocks noChangeArrowheads="1"/>
          </p:cNvSpPr>
          <p:nvPr/>
        </p:nvSpPr>
        <p:spPr bwMode="auto">
          <a:xfrm>
            <a:off x="593725" y="5965825"/>
            <a:ext cx="69500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2400">
                <a:latin typeface="微軟正黑體" panose="020B0604030504040204" pitchFamily="34" charset="-120"/>
                <a:ea typeface="微軟正黑體" panose="020B0604030504040204" pitchFamily="34" charset="-120"/>
              </a:rPr>
              <a:t>備註：參考招生簡章參、報名辦法（第</a:t>
            </a:r>
            <a:r>
              <a:rPr lang="en-US" altLang="zh-TW" sz="2400">
                <a:latin typeface="微軟正黑體" panose="020B0604030504040204" pitchFamily="34" charset="-120"/>
                <a:ea typeface="微軟正黑體" panose="020B0604030504040204" pitchFamily="34" charset="-120"/>
              </a:rPr>
              <a:t>2-10</a:t>
            </a:r>
            <a:r>
              <a:rPr lang="zh-TW" altLang="en-US" sz="2400">
                <a:latin typeface="微軟正黑體" panose="020B0604030504040204" pitchFamily="34" charset="-120"/>
                <a:ea typeface="微軟正黑體" panose="020B0604030504040204" pitchFamily="34" charset="-120"/>
              </a:rPr>
              <a:t>頁）</a:t>
            </a:r>
          </a:p>
        </p:txBody>
      </p:sp>
      <p:sp>
        <p:nvSpPr>
          <p:cNvPr id="32771" name="標題 1"/>
          <p:cNvSpPr>
            <a:spLocks noGrp="1"/>
          </p:cNvSpPr>
          <p:nvPr>
            <p:ph type="title"/>
          </p:nvPr>
        </p:nvSpPr>
        <p:spPr>
          <a:xfrm>
            <a:off x="496888" y="150813"/>
            <a:ext cx="10515600" cy="1087437"/>
          </a:xfrm>
        </p:spPr>
        <p:txBody>
          <a:bodyPr/>
          <a:lstStyle/>
          <a:p>
            <a:pPr eaLnBrk="1" hangingPunct="1"/>
            <a:r>
              <a:rPr lang="en-US" altLang="zh-TW" b="1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陸</a:t>
            </a:r>
            <a:r>
              <a:rPr lang="en-US" altLang="zh-TW" b="1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 </a:t>
            </a:r>
            <a:r>
              <a:rPr lang="zh-TW" altLang="en-US" b="1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、報名作業－</a:t>
            </a:r>
            <a:r>
              <a:rPr lang="zh-TW" altLang="en-US" sz="4000" b="1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報名方式（</a:t>
            </a:r>
            <a:r>
              <a:rPr lang="en-US" altLang="zh-TW" sz="4000" b="1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4/11</a:t>
            </a:r>
            <a:r>
              <a:rPr lang="zh-TW" altLang="en-US" sz="4000" b="1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zh-TW" altLang="en-US" sz="4000" smtClean="0"/>
          </a:p>
        </p:txBody>
      </p:sp>
      <p:sp>
        <p:nvSpPr>
          <p:cNvPr id="32772" name="投影片編號版面配置區 1"/>
          <p:cNvSpPr>
            <a:spLocks noGrp="1"/>
          </p:cNvSpPr>
          <p:nvPr>
            <p:ph type="sldNum" sz="quarter" idx="11"/>
          </p:nvPr>
        </p:nvSpPr>
        <p:spPr bwMode="auto">
          <a:xfrm>
            <a:off x="9448800" y="6386513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F4B8F5B7-C309-486A-B9EE-55366C9BEDA5}" type="slidenum">
              <a:rPr lang="zh-TW" altLang="en-US" sz="2600" smtClean="0"/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21</a:t>
            </a:fld>
            <a:endParaRPr lang="zh-TW" altLang="en-US" sz="2600" smtClean="0"/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593725" y="1238250"/>
          <a:ext cx="10922000" cy="4689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31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656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65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478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54252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dirty="0">
                          <a:latin typeface="微軟正黑體" pitchFamily="34" charset="-120"/>
                          <a:ea typeface="微軟正黑體" pitchFamily="34" charset="-120"/>
                        </a:rPr>
                        <a:t>        報名資格</a:t>
                      </a:r>
                      <a:endParaRPr lang="en-US" altLang="zh-TW" sz="20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dirty="0">
                          <a:latin typeface="微軟正黑體" pitchFamily="34" charset="-120"/>
                          <a:ea typeface="微軟正黑體" pitchFamily="34" charset="-120"/>
                        </a:rPr>
                        <a:t>報名辦法</a:t>
                      </a:r>
                    </a:p>
                  </a:txBody>
                  <a:tcPr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200" dirty="0">
                          <a:latin typeface="微軟正黑體" pitchFamily="34" charset="-120"/>
                          <a:ea typeface="微軟正黑體" pitchFamily="34" charset="-120"/>
                        </a:rPr>
                        <a:t>國中應屆畢業生</a:t>
                      </a:r>
                    </a:p>
                  </a:txBody>
                  <a:tcPr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200" dirty="0">
                          <a:latin typeface="微軟正黑體" pitchFamily="34" charset="-120"/>
                          <a:ea typeface="微軟正黑體" pitchFamily="34" charset="-120"/>
                        </a:rPr>
                        <a:t>非應屆畢業生</a:t>
                      </a:r>
                    </a:p>
                  </a:txBody>
                  <a:tcPr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200" dirty="0">
                          <a:latin typeface="微軟正黑體" pitchFamily="34" charset="-120"/>
                          <a:ea typeface="微軟正黑體" pitchFamily="34" charset="-120"/>
                        </a:rPr>
                        <a:t>同等學力者</a:t>
                      </a:r>
                      <a:endParaRPr lang="en-US" altLang="zh-TW" sz="22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25602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600" b="1" dirty="0">
                          <a:latin typeface="微軟正黑體" pitchFamily="34" charset="-120"/>
                          <a:ea typeface="微軟正黑體" pitchFamily="34" charset="-120"/>
                        </a:rPr>
                        <a:t>網路</a:t>
                      </a:r>
                      <a:endParaRPr lang="en-US" altLang="zh-TW" sz="26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algn="ctr"/>
                      <a:r>
                        <a:rPr lang="zh-TW" altLang="en-US" sz="2600" b="1" dirty="0">
                          <a:latin typeface="微軟正黑體" pitchFamily="34" charset="-120"/>
                          <a:ea typeface="微軟正黑體" pitchFamily="34" charset="-120"/>
                        </a:rPr>
                        <a:t>通訊</a:t>
                      </a:r>
                    </a:p>
                  </a:txBody>
                  <a:tcPr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1" dirty="0">
                          <a:solidFill>
                            <a:srgbClr val="7030A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國中集體通訊報名</a:t>
                      </a:r>
                      <a:endParaRPr lang="en-US" altLang="zh-TW" sz="2800" b="1" dirty="0">
                        <a:solidFill>
                          <a:srgbClr val="7030A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b="1" dirty="0" smtClean="0">
                          <a:solidFill>
                            <a:srgbClr val="C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110/6/17</a:t>
                      </a:r>
                      <a:r>
                        <a:rPr lang="zh-TW" altLang="en-US" sz="2000" b="1" dirty="0" smtClean="0">
                          <a:solidFill>
                            <a:srgbClr val="C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（四）～</a:t>
                      </a:r>
                      <a:r>
                        <a:rPr lang="en-US" altLang="zh-TW" sz="2000" b="1" dirty="0" smtClean="0">
                          <a:solidFill>
                            <a:srgbClr val="C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6/25</a:t>
                      </a:r>
                      <a:r>
                        <a:rPr lang="zh-TW" altLang="en-US" sz="2000" b="1" dirty="0" smtClean="0">
                          <a:solidFill>
                            <a:srgbClr val="C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（</a:t>
                      </a:r>
                      <a:r>
                        <a:rPr lang="zh-TW" altLang="en-US" sz="2000" b="1" dirty="0">
                          <a:solidFill>
                            <a:srgbClr val="C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五</a:t>
                      </a:r>
                      <a:r>
                        <a:rPr lang="zh-TW" altLang="en-US" sz="2000" b="1" dirty="0" smtClean="0">
                          <a:solidFill>
                            <a:srgbClr val="C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）</a:t>
                      </a:r>
                      <a:endParaRPr lang="en-US" altLang="zh-TW" sz="2000" b="1" dirty="0">
                        <a:solidFill>
                          <a:srgbClr val="C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1" kern="1200" dirty="0">
                          <a:solidFill>
                            <a:srgbClr val="7030A0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個別網路、通訊報名</a:t>
                      </a:r>
                      <a:r>
                        <a:rPr lang="en-US" altLang="zh-TW" sz="2000" dirty="0">
                          <a:latin typeface="微軟正黑體" pitchFamily="34" charset="-120"/>
                          <a:ea typeface="微軟正黑體" pitchFamily="34" charset="-120"/>
                        </a:rPr>
                        <a:t/>
                      </a:r>
                      <a:br>
                        <a:rPr lang="en-US" altLang="zh-TW" sz="2000" dirty="0">
                          <a:latin typeface="微軟正黑體" pitchFamily="34" charset="-120"/>
                          <a:ea typeface="微軟正黑體" pitchFamily="34" charset="-120"/>
                        </a:rPr>
                      </a:br>
                      <a:r>
                        <a:rPr lang="en-US" altLang="zh-TW" sz="2000" b="1" dirty="0" smtClean="0">
                          <a:solidFill>
                            <a:srgbClr val="C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110/6/17</a:t>
                      </a:r>
                      <a:r>
                        <a:rPr lang="zh-TW" altLang="en-US" sz="2000" b="1" dirty="0" smtClean="0">
                          <a:solidFill>
                            <a:srgbClr val="C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（四）～</a:t>
                      </a:r>
                      <a:r>
                        <a:rPr lang="en-US" altLang="zh-TW" sz="2000" b="1" dirty="0" smtClean="0">
                          <a:solidFill>
                            <a:srgbClr val="C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6/25</a:t>
                      </a:r>
                      <a:r>
                        <a:rPr lang="zh-TW" altLang="en-US" sz="2000" b="1" dirty="0" smtClean="0">
                          <a:solidFill>
                            <a:srgbClr val="C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（五）</a:t>
                      </a:r>
                      <a:endParaRPr lang="en-US" altLang="zh-TW" sz="2000" b="1" dirty="0">
                        <a:solidFill>
                          <a:srgbClr val="C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41541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600" b="1" dirty="0">
                          <a:latin typeface="微軟正黑體" pitchFamily="34" charset="-120"/>
                          <a:ea typeface="微軟正黑體" pitchFamily="34" charset="-120"/>
                        </a:rPr>
                        <a:t>現 場</a:t>
                      </a:r>
                    </a:p>
                  </a:txBody>
                  <a:tcPr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F5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1" kern="1200" dirty="0">
                          <a:solidFill>
                            <a:srgbClr val="7030A0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國中集體現場報名</a:t>
                      </a:r>
                      <a:endParaRPr lang="en-US" altLang="zh-TW" sz="2800" b="1" kern="1200" dirty="0">
                        <a:solidFill>
                          <a:srgbClr val="7030A0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b="1" dirty="0" smtClean="0">
                          <a:solidFill>
                            <a:srgbClr val="C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110/6/27</a:t>
                      </a:r>
                      <a:r>
                        <a:rPr lang="zh-TW" altLang="en-US" sz="2000" b="1" dirty="0" smtClean="0">
                          <a:solidFill>
                            <a:srgbClr val="C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（日）～</a:t>
                      </a:r>
                      <a:r>
                        <a:rPr lang="en-US" altLang="zh-TW" sz="2000" b="1" dirty="0" smtClean="0">
                          <a:solidFill>
                            <a:srgbClr val="C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6/28</a:t>
                      </a:r>
                      <a:r>
                        <a:rPr lang="zh-TW" altLang="en-US" sz="2000" b="1" dirty="0" smtClean="0">
                          <a:solidFill>
                            <a:srgbClr val="C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（一）</a:t>
                      </a:r>
                      <a:endParaRPr lang="en-US" altLang="zh-TW" sz="2000" b="1" dirty="0">
                        <a:solidFill>
                          <a:srgbClr val="C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F5FB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1" kern="1200" dirty="0">
                          <a:solidFill>
                            <a:srgbClr val="7030A0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個別現場報名</a:t>
                      </a:r>
                      <a:endParaRPr lang="en-US" altLang="zh-TW" sz="2800" b="1" kern="1200" dirty="0">
                        <a:solidFill>
                          <a:srgbClr val="7030A0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b="1" dirty="0" smtClean="0">
                          <a:solidFill>
                            <a:srgbClr val="C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110/6/27</a:t>
                      </a:r>
                      <a:r>
                        <a:rPr lang="zh-TW" altLang="en-US" sz="2000" b="1" dirty="0" smtClean="0">
                          <a:solidFill>
                            <a:srgbClr val="C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（日）～</a:t>
                      </a:r>
                      <a:r>
                        <a:rPr lang="en-US" altLang="zh-TW" sz="2000" b="1" dirty="0" smtClean="0">
                          <a:solidFill>
                            <a:srgbClr val="C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6/28</a:t>
                      </a:r>
                      <a:r>
                        <a:rPr lang="zh-TW" altLang="en-US" sz="2000" b="1" dirty="0" smtClean="0">
                          <a:solidFill>
                            <a:srgbClr val="C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（一）</a:t>
                      </a:r>
                      <a:endParaRPr lang="en-US" altLang="zh-TW" sz="2000" b="1" dirty="0">
                        <a:solidFill>
                          <a:srgbClr val="C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F5F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68079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600" b="1" dirty="0">
                          <a:latin typeface="微軟正黑體" pitchFamily="34" charset="-120"/>
                          <a:ea typeface="微軟正黑體" pitchFamily="34" charset="-120"/>
                        </a:rPr>
                        <a:t>報名</a:t>
                      </a:r>
                      <a:endParaRPr lang="en-US" altLang="zh-TW" sz="26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algn="ctr"/>
                      <a:r>
                        <a:rPr lang="zh-TW" altLang="en-US" sz="2600" b="1" dirty="0">
                          <a:latin typeface="微軟正黑體" pitchFamily="34" charset="-120"/>
                          <a:ea typeface="微軟正黑體" pitchFamily="34" charset="-120"/>
                        </a:rPr>
                        <a:t>文件</a:t>
                      </a:r>
                      <a:endParaRPr lang="en-US" altLang="zh-TW" sz="26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u"/>
                        <a:tabLst/>
                        <a:defRPr/>
                      </a:pPr>
                      <a:r>
                        <a:rPr lang="zh-TW" altLang="en-US" sz="2000" b="1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由就讀國中出具</a:t>
                      </a:r>
                      <a:r>
                        <a:rPr lang="zh-TW" altLang="en-US" sz="2000" b="1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「</a:t>
                      </a:r>
                      <a:r>
                        <a:rPr lang="en-US" altLang="zh-TW" sz="2000" b="1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110</a:t>
                      </a:r>
                      <a:r>
                        <a:rPr lang="zh-TW" altLang="en-US" sz="2000" b="1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學年</a:t>
                      </a:r>
                      <a:r>
                        <a:rPr lang="zh-TW" altLang="en-US" sz="2000" b="1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度五專</a:t>
                      </a:r>
                      <a:r>
                        <a:rPr lang="en-US" altLang="zh-TW" sz="2000" b="1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/>
                      </a:r>
                      <a:br>
                        <a:rPr lang="en-US" altLang="zh-TW" sz="2000" b="1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</a:br>
                      <a:r>
                        <a:rPr lang="en-US" altLang="zh-TW" sz="2000" b="1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    </a:t>
                      </a:r>
                      <a:r>
                        <a:rPr lang="zh-TW" altLang="en-US" sz="2000" b="1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聯合免試</a:t>
                      </a:r>
                      <a:r>
                        <a:rPr lang="zh-TW" altLang="en-US" sz="2000" b="1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入學專用超額比序項目</a:t>
                      </a:r>
                      <a:r>
                        <a:rPr lang="zh-TW" altLang="en-US" sz="2000" b="1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積分</a:t>
                      </a:r>
                      <a:endParaRPr lang="en-US" altLang="zh-TW" sz="2000" b="1" dirty="0" smtClean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zh-TW" altLang="en-US" sz="2000" b="1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    證明</a:t>
                      </a:r>
                      <a:r>
                        <a:rPr lang="zh-TW" altLang="en-US" sz="2000" b="1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單」</a:t>
                      </a:r>
                      <a:endParaRPr lang="en-US" altLang="zh-TW" sz="2000" b="1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u"/>
                        <a:tabLst/>
                        <a:defRPr/>
                      </a:pPr>
                      <a:r>
                        <a:rPr lang="zh-TW" altLang="en-US" sz="2000" b="1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免出具學歷證明</a:t>
                      </a:r>
                      <a:r>
                        <a:rPr lang="zh-TW" altLang="en-US" sz="2000" b="1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文件</a:t>
                      </a:r>
                      <a:endParaRPr lang="en-US" altLang="zh-TW" sz="2000" b="1" dirty="0" smtClean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zh-TW" altLang="en-US" sz="2000" b="1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    </a:t>
                      </a:r>
                      <a:r>
                        <a:rPr lang="en-US" altLang="zh-TW" sz="2000" b="1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(</a:t>
                      </a:r>
                      <a:r>
                        <a:rPr lang="zh-TW" altLang="en-US" sz="2000" b="1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除大陸長期探親子女須檢附外</a:t>
                      </a:r>
                      <a:r>
                        <a:rPr lang="en-US" altLang="zh-TW" sz="2000" b="1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)</a:t>
                      </a:r>
                      <a:endParaRPr lang="zh-TW" altLang="en-US" sz="2000" b="1" kern="120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u"/>
                        <a:tabLst/>
                        <a:defRPr/>
                      </a:pPr>
                      <a:r>
                        <a:rPr lang="zh-TW" altLang="en-US" sz="2000" b="1" kern="120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出具國中畢業證書或學力證明文件</a:t>
                      </a:r>
                      <a:endParaRPr lang="en-US" altLang="zh-TW" sz="2000" b="1" kern="120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u"/>
                        <a:tabLst/>
                        <a:defRPr/>
                      </a:pPr>
                      <a:r>
                        <a:rPr lang="zh-TW" altLang="en-US" sz="2000" b="1" kern="120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向原就讀國中申請</a:t>
                      </a:r>
                      <a:r>
                        <a:rPr lang="zh-TW" altLang="en-US" sz="2000" b="1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「</a:t>
                      </a:r>
                      <a:r>
                        <a:rPr lang="en-US" altLang="zh-TW" sz="2000" b="1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110</a:t>
                      </a:r>
                      <a:r>
                        <a:rPr lang="zh-TW" altLang="en-US" sz="2000" b="1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學年</a:t>
                      </a:r>
                      <a:r>
                        <a:rPr lang="zh-TW" altLang="en-US" sz="2000" b="1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度</a:t>
                      </a:r>
                      <a:r>
                        <a:rPr lang="en-US" altLang="zh-TW" sz="2000" b="1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/>
                      </a:r>
                      <a:br>
                        <a:rPr lang="en-US" altLang="zh-TW" sz="2000" b="1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</a:br>
                      <a:r>
                        <a:rPr lang="en-US" altLang="zh-TW" sz="2000" b="1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    </a:t>
                      </a:r>
                      <a:r>
                        <a:rPr lang="zh-TW" altLang="en-US" sz="2000" b="1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五專聯合免試</a:t>
                      </a:r>
                      <a:r>
                        <a:rPr lang="zh-TW" altLang="en-US" sz="2000" b="1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入學專用超額比序</a:t>
                      </a:r>
                      <a:r>
                        <a:rPr lang="zh-TW" altLang="en-US" sz="2000" b="1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項</a:t>
                      </a:r>
                      <a:endParaRPr lang="en-US" altLang="zh-TW" sz="2000" b="1" dirty="0" smtClean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zh-TW" altLang="en-US" sz="2000" b="1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    目積分</a:t>
                      </a:r>
                      <a:r>
                        <a:rPr lang="zh-TW" altLang="en-US" sz="2000" b="1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證明單</a:t>
                      </a:r>
                      <a:r>
                        <a:rPr lang="zh-TW" altLang="en-US" sz="2000" b="1" kern="120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」</a:t>
                      </a:r>
                      <a:endParaRPr lang="en-US" altLang="zh-TW" sz="2000" b="1" kern="120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u"/>
                        <a:tabLst/>
                        <a:defRPr/>
                      </a:pPr>
                      <a:r>
                        <a:rPr lang="zh-TW" altLang="en-US" sz="2000" b="1" kern="120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自備積分採計項目證明文件</a:t>
                      </a:r>
                    </a:p>
                  </a:txBody>
                  <a:tcPr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文字方塊 71"/>
          <p:cNvSpPr txBox="1">
            <a:spLocks noChangeArrowheads="1"/>
          </p:cNvSpPr>
          <p:nvPr/>
        </p:nvSpPr>
        <p:spPr bwMode="auto">
          <a:xfrm>
            <a:off x="3163888" y="5365750"/>
            <a:ext cx="3722687" cy="1292225"/>
          </a:xfrm>
          <a:prstGeom prst="rect">
            <a:avLst/>
          </a:prstGeom>
          <a:solidFill>
            <a:srgbClr val="FFF7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1800" b="1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現場報名地址：</a:t>
            </a:r>
            <a:endParaRPr lang="en-US" altLang="zh-TW" sz="1800" b="1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ts val="2400"/>
              </a:lnSpc>
              <a:spcBef>
                <a:spcPct val="0"/>
              </a:spcBef>
              <a:buFontTx/>
              <a:buNone/>
            </a:pPr>
            <a:r>
              <a:rPr lang="zh-TW" altLang="en-US" sz="180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zh-TW" altLang="en-US" sz="1600" b="1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臺北市大安區忠孝東路三段</a:t>
            </a:r>
            <a:r>
              <a:rPr lang="en-US" altLang="zh-TW" sz="1600" b="1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1600" b="1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r>
              <a:rPr lang="en-US" altLang="zh-TW" sz="1600" b="1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1600" b="1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1600" b="1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zh-TW" altLang="en-US" sz="1600" b="1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國立臺北科技大學億光大樓</a:t>
            </a:r>
            <a:r>
              <a:rPr lang="en-US" altLang="zh-TW" sz="1600" b="1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1600" b="1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樓集思</a:t>
            </a:r>
            <a:r>
              <a:rPr lang="en-US" altLang="zh-TW" sz="1600" b="1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1600" b="1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1600" b="1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zh-TW" altLang="en-US" sz="1600" b="1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會議中心艾爾法廳</a:t>
            </a:r>
            <a:endParaRPr lang="en-US" altLang="zh-TW" sz="1600" b="1">
              <a:solidFill>
                <a:srgbClr val="0033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1" name="文字方塊 70"/>
          <p:cNvSpPr txBox="1"/>
          <p:nvPr/>
        </p:nvSpPr>
        <p:spPr>
          <a:xfrm>
            <a:off x="3017838" y="2033588"/>
            <a:ext cx="3887787" cy="1216025"/>
          </a:xfrm>
          <a:prstGeom prst="rect">
            <a:avLst/>
          </a:prstGeom>
          <a:solidFill>
            <a:srgbClr val="FFF7E1"/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dirty="0">
                <a:solidFill>
                  <a:srgbClr val="283F1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r>
              <a:rPr lang="zh-TW" altLang="en-US" b="1" dirty="0">
                <a:solidFill>
                  <a:srgbClr val="283F1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通訊報名郵寄地址：</a:t>
            </a:r>
            <a:endParaRPr lang="en-US" altLang="zh-TW" b="1" dirty="0">
              <a:solidFill>
                <a:srgbClr val="283F1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fontAlgn="auto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1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en-US" altLang="zh-TW" sz="16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106344</a:t>
            </a:r>
            <a:r>
              <a:rPr lang="zh-TW" altLang="en-US" sz="16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臺北市大安區忠孝東路三段</a:t>
            </a:r>
            <a:r>
              <a:rPr lang="en-US" altLang="zh-TW" sz="16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16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r>
              <a:rPr lang="en-US" altLang="zh-TW" sz="16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16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16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zh-TW" altLang="en-US" sz="16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國立臺北科技大學億光大樓</a:t>
            </a:r>
            <a:r>
              <a:rPr lang="en-US" altLang="zh-TW" sz="16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sz="16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樓</a:t>
            </a:r>
            <a:endParaRPr lang="en-US" altLang="zh-TW" sz="1600" b="1" dirty="0"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fontAlgn="auto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14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110</a:t>
            </a:r>
            <a:r>
              <a:rPr lang="zh-TW" altLang="en-US" sz="14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學年度北區五專聯合免試入學招生委員會</a:t>
            </a:r>
          </a:p>
        </p:txBody>
      </p:sp>
      <p:sp>
        <p:nvSpPr>
          <p:cNvPr id="33796" name="標題 1"/>
          <p:cNvSpPr>
            <a:spLocks noGrp="1"/>
          </p:cNvSpPr>
          <p:nvPr>
            <p:ph type="title"/>
          </p:nvPr>
        </p:nvSpPr>
        <p:spPr>
          <a:xfrm>
            <a:off x="468313" y="-39688"/>
            <a:ext cx="10515600" cy="1087438"/>
          </a:xfrm>
        </p:spPr>
        <p:txBody>
          <a:bodyPr/>
          <a:lstStyle/>
          <a:p>
            <a:pPr eaLnBrk="1" hangingPunct="1"/>
            <a:r>
              <a:rPr lang="en-US" altLang="zh-TW" b="1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陸</a:t>
            </a:r>
            <a:r>
              <a:rPr lang="en-US" altLang="zh-TW" b="1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 </a:t>
            </a:r>
            <a:r>
              <a:rPr lang="zh-TW" altLang="en-US" b="1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、報名作業－</a:t>
            </a:r>
            <a:r>
              <a:rPr lang="zh-TW" altLang="en-US" sz="4000" b="1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報名方式（</a:t>
            </a:r>
            <a:r>
              <a:rPr lang="en-US" altLang="zh-TW" sz="4000" b="1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5/11</a:t>
            </a:r>
            <a:r>
              <a:rPr lang="zh-TW" altLang="en-US" sz="4000" b="1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zh-TW" altLang="en-US" sz="4000" smtClean="0"/>
          </a:p>
        </p:txBody>
      </p:sp>
      <p:sp>
        <p:nvSpPr>
          <p:cNvPr id="58" name="左中括弧 57"/>
          <p:cNvSpPr/>
          <p:nvPr/>
        </p:nvSpPr>
        <p:spPr>
          <a:xfrm rot="5400000">
            <a:off x="1269206" y="338932"/>
            <a:ext cx="231775" cy="2293938"/>
          </a:xfrm>
          <a:prstGeom prst="leftBracket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/>
          </a:p>
        </p:txBody>
      </p:sp>
      <p:sp>
        <p:nvSpPr>
          <p:cNvPr id="64" name="左中括弧 63"/>
          <p:cNvSpPr/>
          <p:nvPr/>
        </p:nvSpPr>
        <p:spPr>
          <a:xfrm rot="5400000">
            <a:off x="4749800" y="-284162"/>
            <a:ext cx="231775" cy="3540125"/>
          </a:xfrm>
          <a:prstGeom prst="leftBracket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/>
          </a:p>
        </p:txBody>
      </p:sp>
      <p:sp>
        <p:nvSpPr>
          <p:cNvPr id="33799" name="文字方塊 62"/>
          <p:cNvSpPr txBox="1">
            <a:spLocks noChangeArrowheads="1"/>
          </p:cNvSpPr>
          <p:nvPr/>
        </p:nvSpPr>
        <p:spPr bwMode="auto">
          <a:xfrm>
            <a:off x="174625" y="873125"/>
            <a:ext cx="2217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TW" sz="1800" b="1">
                <a:solidFill>
                  <a:srgbClr val="C00000"/>
                </a:solidFill>
              </a:rPr>
              <a:t>Step 1 </a:t>
            </a:r>
            <a:r>
              <a:rPr lang="zh-TW" altLang="en-US" sz="1800" b="1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選擇報名方式</a:t>
            </a:r>
          </a:p>
        </p:txBody>
      </p:sp>
      <p:sp>
        <p:nvSpPr>
          <p:cNvPr id="66" name="左中括弧 65"/>
          <p:cNvSpPr/>
          <p:nvPr/>
        </p:nvSpPr>
        <p:spPr>
          <a:xfrm rot="5400000">
            <a:off x="8881269" y="-259556"/>
            <a:ext cx="233362" cy="3492500"/>
          </a:xfrm>
          <a:prstGeom prst="leftBracket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/>
          </a:p>
        </p:txBody>
      </p:sp>
      <p:sp>
        <p:nvSpPr>
          <p:cNvPr id="33801" name="文字方塊 64"/>
          <p:cNvSpPr txBox="1">
            <a:spLocks noChangeArrowheads="1"/>
          </p:cNvSpPr>
          <p:nvPr/>
        </p:nvSpPr>
        <p:spPr bwMode="auto">
          <a:xfrm>
            <a:off x="3448050" y="873125"/>
            <a:ext cx="28352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TW" sz="1800" b="1">
                <a:solidFill>
                  <a:srgbClr val="C00000"/>
                </a:solidFill>
              </a:rPr>
              <a:t>Step 2 </a:t>
            </a:r>
            <a:r>
              <a:rPr lang="zh-TW" altLang="en-US" sz="1800" b="1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上傳報名資料</a:t>
            </a:r>
          </a:p>
        </p:txBody>
      </p:sp>
      <p:sp>
        <p:nvSpPr>
          <p:cNvPr id="33802" name="文字方塊 66"/>
          <p:cNvSpPr txBox="1">
            <a:spLocks noChangeArrowheads="1"/>
          </p:cNvSpPr>
          <p:nvPr/>
        </p:nvSpPr>
        <p:spPr bwMode="auto">
          <a:xfrm>
            <a:off x="7793038" y="876300"/>
            <a:ext cx="26257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TW" sz="1800" b="1">
                <a:solidFill>
                  <a:srgbClr val="C00000"/>
                </a:solidFill>
              </a:rPr>
              <a:t>Step 3 </a:t>
            </a:r>
            <a:r>
              <a:rPr lang="zh-TW" altLang="en-US" sz="1800" b="1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彙整報名資料</a:t>
            </a:r>
          </a:p>
        </p:txBody>
      </p:sp>
      <p:sp>
        <p:nvSpPr>
          <p:cNvPr id="68" name="左中括弧 67"/>
          <p:cNvSpPr/>
          <p:nvPr/>
        </p:nvSpPr>
        <p:spPr>
          <a:xfrm rot="5400000">
            <a:off x="11395075" y="931863"/>
            <a:ext cx="231775" cy="1108075"/>
          </a:xfrm>
          <a:prstGeom prst="leftBracket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/>
          </a:p>
        </p:txBody>
      </p:sp>
      <p:sp>
        <p:nvSpPr>
          <p:cNvPr id="33804" name="文字方塊 68"/>
          <p:cNvSpPr txBox="1">
            <a:spLocks noChangeArrowheads="1"/>
          </p:cNvSpPr>
          <p:nvPr/>
        </p:nvSpPr>
        <p:spPr bwMode="auto">
          <a:xfrm>
            <a:off x="10842625" y="908050"/>
            <a:ext cx="15652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TW" sz="1800" b="1">
                <a:solidFill>
                  <a:srgbClr val="C00000"/>
                </a:solidFill>
              </a:rPr>
              <a:t>Step 4 </a:t>
            </a:r>
            <a:r>
              <a:rPr lang="zh-TW" altLang="en-US" sz="1800" b="1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送出</a:t>
            </a:r>
          </a:p>
        </p:txBody>
      </p:sp>
      <p:grpSp>
        <p:nvGrpSpPr>
          <p:cNvPr id="33805" name="群組 42"/>
          <p:cNvGrpSpPr>
            <a:grpSpLocks/>
          </p:cNvGrpSpPr>
          <p:nvPr/>
        </p:nvGrpSpPr>
        <p:grpSpPr bwMode="auto">
          <a:xfrm>
            <a:off x="130175" y="1784350"/>
            <a:ext cx="12065000" cy="4937125"/>
            <a:chOff x="240099" y="1665448"/>
            <a:chExt cx="12065529" cy="4937814"/>
          </a:xfrm>
        </p:grpSpPr>
        <p:sp>
          <p:nvSpPr>
            <p:cNvPr id="20" name="矩形 19"/>
            <p:cNvSpPr/>
            <p:nvPr/>
          </p:nvSpPr>
          <p:spPr>
            <a:xfrm>
              <a:off x="7338123" y="1762300"/>
              <a:ext cx="3492653" cy="4840962"/>
            </a:xfrm>
            <a:prstGeom prst="rect">
              <a:avLst/>
            </a:prstGeom>
            <a:solidFill>
              <a:srgbClr val="FFFBF7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eaLnBrk="1" fontAlgn="auto" hangingPunct="1">
                <a:lnSpc>
                  <a:spcPts val="3600"/>
                </a:lnSpc>
                <a:spcBef>
                  <a:spcPts val="600"/>
                </a:spcBef>
                <a:spcAft>
                  <a:spcPts val="600"/>
                </a:spcAft>
                <a:defRPr/>
              </a:pPr>
              <a:r>
                <a:rPr lang="zh-TW" altLang="en-US" sz="1700" b="1" dirty="0">
                  <a:solidFill>
                    <a:srgbClr val="0070C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彙整報名表與報名系統列印之表單</a:t>
              </a:r>
              <a:endParaRPr lang="en-US" altLang="zh-TW" sz="17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eaLnBrk="1" fontAlgn="auto" hangingPunct="1">
                <a:lnSpc>
                  <a:spcPts val="2400"/>
                </a:lnSpc>
                <a:spcBef>
                  <a:spcPts val="300"/>
                </a:spcBef>
                <a:spcAft>
                  <a:spcPts val="300"/>
                </a:spcAft>
                <a:defRPr/>
              </a:pPr>
              <a:r>
                <a:rPr lang="zh-TW" altLang="zh-TW" sz="1600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表一、報名人數統計表。</a:t>
              </a:r>
              <a:r>
                <a:rPr lang="en-US" altLang="zh-TW" sz="1600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/>
              </a:r>
              <a:br>
                <a:rPr lang="en-US" altLang="zh-TW" sz="1600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</a:br>
              <a:r>
                <a:rPr lang="en-US" altLang="zh-TW" sz="1600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           (</a:t>
              </a:r>
              <a:r>
                <a:rPr lang="zh-TW" altLang="zh-TW" sz="1600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含黏貼繳費證明影印本</a:t>
              </a:r>
              <a:r>
                <a:rPr lang="en-US" altLang="zh-TW" sz="1600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  <a:endParaRPr lang="zh-TW" altLang="zh-TW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eaLnBrk="1" fontAlgn="auto" hangingPunct="1">
                <a:lnSpc>
                  <a:spcPts val="2400"/>
                </a:lnSpc>
                <a:spcBef>
                  <a:spcPts val="300"/>
                </a:spcBef>
                <a:spcAft>
                  <a:spcPts val="300"/>
                </a:spcAft>
                <a:defRPr/>
              </a:pPr>
              <a:r>
                <a:rPr lang="zh-TW" altLang="zh-TW" sz="1600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表二、集體通訊報名繳費清單。</a:t>
              </a:r>
            </a:p>
            <a:p>
              <a:pPr eaLnBrk="1" fontAlgn="auto" hangingPunct="1">
                <a:lnSpc>
                  <a:spcPts val="2400"/>
                </a:lnSpc>
                <a:spcBef>
                  <a:spcPts val="300"/>
                </a:spcBef>
                <a:spcAft>
                  <a:spcPts val="300"/>
                </a:spcAft>
                <a:defRPr/>
              </a:pPr>
              <a:r>
                <a:rPr lang="zh-TW" altLang="zh-TW" sz="1600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表三、集體通訊免收報名費名冊</a:t>
              </a:r>
            </a:p>
            <a:p>
              <a:pPr eaLnBrk="1" fontAlgn="auto" hangingPunct="1">
                <a:lnSpc>
                  <a:spcPts val="2400"/>
                </a:lnSpc>
                <a:spcBef>
                  <a:spcPts val="300"/>
                </a:spcBef>
                <a:spcAft>
                  <a:spcPts val="300"/>
                </a:spcAft>
                <a:defRPr/>
              </a:pPr>
              <a:r>
                <a:rPr lang="zh-TW" altLang="zh-TW" sz="1600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表四、報名學生名冊。</a:t>
              </a:r>
            </a:p>
            <a:p>
              <a:pPr eaLnBrk="1" fontAlgn="auto" hangingPunct="1">
                <a:lnSpc>
                  <a:spcPts val="2400"/>
                </a:lnSpc>
                <a:spcBef>
                  <a:spcPts val="300"/>
                </a:spcBef>
                <a:spcAft>
                  <a:spcPts val="300"/>
                </a:spcAft>
                <a:defRPr/>
              </a:pPr>
              <a:r>
                <a:rPr lang="zh-TW" altLang="zh-TW" sz="1600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表五、集體通訊報名學生</a:t>
              </a:r>
              <a:r>
                <a:rPr lang="zh-TW" altLang="en-US" sz="1600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超額</a:t>
              </a:r>
              <a:r>
                <a:rPr lang="en-US" altLang="zh-TW" sz="1600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/>
              </a:r>
              <a:br>
                <a:rPr lang="en-US" altLang="zh-TW" sz="1600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</a:br>
              <a:r>
                <a:rPr lang="zh-TW" altLang="en-US" sz="1600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　        比序項目積分列表。</a:t>
              </a:r>
              <a:endParaRPr lang="zh-TW" altLang="zh-TW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eaLnBrk="1" fontAlgn="auto" hangingPunct="1">
                <a:lnSpc>
                  <a:spcPts val="2400"/>
                </a:lnSpc>
                <a:spcBef>
                  <a:spcPts val="300"/>
                </a:spcBef>
                <a:spcAft>
                  <a:spcPts val="300"/>
                </a:spcAft>
                <a:defRPr/>
              </a:pPr>
              <a:r>
                <a:rPr lang="zh-TW" altLang="zh-TW" sz="1600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表六、報名資料袋封面。</a:t>
              </a:r>
              <a:r>
                <a:rPr lang="en-US" altLang="zh-TW" sz="1600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/>
              </a:r>
              <a:br>
                <a:rPr lang="en-US" altLang="zh-TW" sz="1600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</a:br>
              <a:r>
                <a:rPr lang="zh-TW" altLang="zh-TW" sz="1600" b="1" dirty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請依報名學校分別裝袋依各招生學校分類（每校一袋），置於報名之學生報名表首頁分別夾妥。</a:t>
              </a:r>
            </a:p>
            <a:p>
              <a:pPr eaLnBrk="1" fontAlgn="auto" hangingPunct="1">
                <a:lnSpc>
                  <a:spcPts val="2400"/>
                </a:lnSpc>
                <a:spcBef>
                  <a:spcPts val="300"/>
                </a:spcBef>
                <a:spcAft>
                  <a:spcPts val="300"/>
                </a:spcAft>
                <a:defRPr/>
              </a:pPr>
              <a:r>
                <a:rPr lang="zh-TW" altLang="zh-TW" sz="1600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表七、報名招生學校資料</a:t>
              </a:r>
              <a:r>
                <a:rPr lang="zh-TW" altLang="en-US" sz="1600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檢核</a:t>
              </a:r>
              <a:r>
                <a:rPr lang="zh-TW" altLang="zh-TW" sz="1600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表。</a:t>
              </a:r>
              <a:r>
                <a:rPr lang="en-US" altLang="zh-TW" sz="16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</a:t>
              </a:r>
              <a:endParaRPr lang="zh-TW" altLang="en-US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 eaLnBrk="1" fontAlgn="auto" hangingPunct="1">
                <a:lnSpc>
                  <a:spcPts val="3600"/>
                </a:lnSpc>
                <a:spcBef>
                  <a:spcPts val="600"/>
                </a:spcBef>
                <a:spcAft>
                  <a:spcPts val="600"/>
                </a:spcAft>
                <a:defRPr/>
              </a:pPr>
              <a:endParaRPr lang="en-US" altLang="zh-TW" sz="1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11172103" y="2260844"/>
              <a:ext cx="819186" cy="47472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sz="2400" b="1" dirty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郵寄</a:t>
              </a:r>
              <a:endParaRPr lang="en-US" altLang="zh-TW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11178454" y="4880585"/>
              <a:ext cx="798548" cy="48266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sz="2400" b="1" dirty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親送</a:t>
              </a:r>
            </a:p>
          </p:txBody>
        </p:sp>
        <p:sp>
          <p:nvSpPr>
            <p:cNvPr id="22" name="向右箭號 21"/>
            <p:cNvSpPr/>
            <p:nvPr/>
          </p:nvSpPr>
          <p:spPr>
            <a:xfrm>
              <a:off x="10845064" y="2289423"/>
              <a:ext cx="415943" cy="373114"/>
            </a:xfrm>
            <a:prstGeom prst="rightArrow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/>
            </a:p>
          </p:txBody>
        </p:sp>
        <p:sp>
          <p:nvSpPr>
            <p:cNvPr id="23" name="向右箭號 22"/>
            <p:cNvSpPr/>
            <p:nvPr/>
          </p:nvSpPr>
          <p:spPr>
            <a:xfrm>
              <a:off x="10840302" y="4845655"/>
              <a:ext cx="415943" cy="374702"/>
            </a:xfrm>
            <a:prstGeom prst="rightArrow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/>
            </a:p>
          </p:txBody>
        </p:sp>
        <p:pic>
          <p:nvPicPr>
            <p:cNvPr id="33821" name="圖片 2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77" t="12045" r="10416" b="29428"/>
            <a:stretch>
              <a:fillRect/>
            </a:stretch>
          </p:blipFill>
          <p:spPr bwMode="auto">
            <a:xfrm>
              <a:off x="10830543" y="5284607"/>
              <a:ext cx="1393084" cy="11779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822" name="矩形 27"/>
            <p:cNvSpPr>
              <a:spLocks noChangeArrowheads="1"/>
            </p:cNvSpPr>
            <p:nvPr/>
          </p:nvSpPr>
          <p:spPr bwMode="auto">
            <a:xfrm>
              <a:off x="10857735" y="2618207"/>
              <a:ext cx="1447893" cy="646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TW" sz="1800" b="1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110/6/25</a:t>
              </a:r>
              <a:r>
                <a:rPr lang="zh-TW" altLang="en-US" sz="1800" b="1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前</a:t>
              </a:r>
              <a:endParaRPr lang="en-US" altLang="zh-TW" sz="1800" b="1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TW" altLang="en-US" sz="1800" b="1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郵戳為憑</a:t>
              </a:r>
            </a:p>
          </p:txBody>
        </p:sp>
        <p:grpSp>
          <p:nvGrpSpPr>
            <p:cNvPr id="33823" name="群組 41"/>
            <p:cNvGrpSpPr>
              <a:grpSpLocks/>
            </p:cNvGrpSpPr>
            <p:nvPr/>
          </p:nvGrpSpPr>
          <p:grpSpPr bwMode="auto">
            <a:xfrm>
              <a:off x="240099" y="1665448"/>
              <a:ext cx="6759587" cy="4258235"/>
              <a:chOff x="240099" y="1665448"/>
              <a:chExt cx="6759587" cy="4258235"/>
            </a:xfrm>
          </p:grpSpPr>
          <p:grpSp>
            <p:nvGrpSpPr>
              <p:cNvPr id="33825" name="群組 20"/>
              <p:cNvGrpSpPr>
                <a:grpSpLocks/>
              </p:cNvGrpSpPr>
              <p:nvPr/>
            </p:nvGrpSpPr>
            <p:grpSpPr bwMode="auto">
              <a:xfrm>
                <a:off x="240099" y="1761771"/>
                <a:ext cx="6759587" cy="3250573"/>
                <a:chOff x="240099" y="1761771"/>
                <a:chExt cx="6759587" cy="3250573"/>
              </a:xfrm>
            </p:grpSpPr>
            <p:sp>
              <p:nvSpPr>
                <p:cNvPr id="12" name="矩形 11"/>
                <p:cNvSpPr/>
                <p:nvPr/>
              </p:nvSpPr>
              <p:spPr>
                <a:xfrm>
                  <a:off x="3358086" y="3416705"/>
                  <a:ext cx="3641884" cy="1463879"/>
                </a:xfrm>
                <a:prstGeom prst="rect">
                  <a:avLst/>
                </a:prstGeom>
                <a:solidFill>
                  <a:srgbClr val="EBF0F9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pPr eaLnBrk="1" fontAlgn="auto" hangingPunct="1">
                    <a:lnSpc>
                      <a:spcPts val="3600"/>
                    </a:lnSpc>
                    <a:spcBef>
                      <a:spcPts val="600"/>
                    </a:spcBef>
                    <a:spcAft>
                      <a:spcPts val="600"/>
                    </a:spcAft>
                    <a:defRPr/>
                  </a:pPr>
                  <a:r>
                    <a:rPr lang="zh-TW" altLang="en-US" sz="2200" b="1" dirty="0">
                      <a:solidFill>
                        <a:srgbClr val="C00000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報名資料上傳網址</a:t>
                  </a:r>
                  <a:endParaRPr lang="en-US" altLang="zh-TW" sz="2200" b="1" dirty="0">
                    <a:solidFill>
                      <a:srgbClr val="C0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  <a:p>
                  <a:pPr indent="-457200" algn="ctr" eaLnBrk="1" fontAlgn="auto" hangingPunct="1">
                    <a:lnSpc>
                      <a:spcPts val="2600"/>
                    </a:lnSpc>
                    <a:spcBef>
                      <a:spcPts val="600"/>
                    </a:spcBef>
                    <a:spcAft>
                      <a:spcPts val="600"/>
                    </a:spcAft>
                    <a:buFont typeface="Wingdings" panose="05000000000000000000" pitchFamily="2" charset="2"/>
                    <a:buChar char="u"/>
                    <a:defRPr/>
                  </a:pPr>
                  <a:r>
                    <a:rPr lang="zh-TW" altLang="en-US" sz="2400" b="1" dirty="0">
                      <a:solidFill>
                        <a:srgbClr val="0033CC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國中集體報名系統</a:t>
                  </a:r>
                  <a:r>
                    <a:rPr lang="en-US" altLang="zh-TW" sz="1600" b="1" kern="0" dirty="0">
                      <a:solidFill>
                        <a:srgbClr val="0070C0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  <a:hlinkClick r:id="rId4"/>
                    </a:rPr>
                    <a:t>https://junior.nutc.edu.tw/U5_1/</a:t>
                  </a:r>
                  <a:endParaRPr lang="en-US" altLang="zh-TW" sz="1600" b="1" kern="0" dirty="0">
                    <a:solidFill>
                      <a:srgbClr val="0070C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  <a:p>
                  <a:pPr eaLnBrk="1" fontAlgn="auto" hangingPunct="1">
                    <a:lnSpc>
                      <a:spcPts val="3600"/>
                    </a:lnSpc>
                    <a:spcBef>
                      <a:spcPts val="600"/>
                    </a:spcBef>
                    <a:spcAft>
                      <a:spcPts val="600"/>
                    </a:spcAft>
                    <a:defRPr/>
                  </a:pPr>
                  <a:endParaRPr lang="zh-TW" altLang="en-US" b="1" dirty="0">
                    <a:solidFill>
                      <a:srgbClr val="0070C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7" name="剪去單一角落矩形 6"/>
                <p:cNvSpPr/>
                <p:nvPr/>
              </p:nvSpPr>
              <p:spPr>
                <a:xfrm>
                  <a:off x="248037" y="1762299"/>
                  <a:ext cx="2608376" cy="631913"/>
                </a:xfrm>
                <a:prstGeom prst="snip1Rect">
                  <a:avLst/>
                </a:prstGeom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zh-TW" altLang="en-US" sz="2800" b="1" dirty="0">
                      <a:effectLst>
                        <a:glow rad="127000">
                          <a:schemeClr val="tx1">
                            <a:alpha val="70000"/>
                          </a:schemeClr>
                        </a:glow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通訊報名</a:t>
                  </a:r>
                </a:p>
              </p:txBody>
            </p:sp>
            <p:sp>
              <p:nvSpPr>
                <p:cNvPr id="5" name="剪去單一角落矩形 4"/>
                <p:cNvSpPr/>
                <p:nvPr/>
              </p:nvSpPr>
              <p:spPr>
                <a:xfrm>
                  <a:off x="240099" y="4421732"/>
                  <a:ext cx="2621078" cy="590632"/>
                </a:xfrm>
                <a:prstGeom prst="snip1Rect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zh-TW" altLang="en-US" sz="2800" b="1" dirty="0">
                      <a:effectLst>
                        <a:glow rad="127000">
                          <a:schemeClr val="tx1">
                            <a:alpha val="70000"/>
                          </a:schemeClr>
                        </a:glow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現場報名</a:t>
                  </a:r>
                </a:p>
              </p:txBody>
            </p:sp>
          </p:grpSp>
          <p:pic>
            <p:nvPicPr>
              <p:cNvPr id="33826" name="圖片 32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38686" y="1665448"/>
                <a:ext cx="564387" cy="648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3827" name="圖片 33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94698" y="5275683"/>
                <a:ext cx="465553" cy="648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33824" name="圖片 2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70732" y="1749628"/>
              <a:ext cx="1226949" cy="640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0" name="向右箭號 69"/>
          <p:cNvSpPr/>
          <p:nvPr/>
        </p:nvSpPr>
        <p:spPr>
          <a:xfrm>
            <a:off x="6900863" y="4375150"/>
            <a:ext cx="415925" cy="363538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>
              <a:solidFill>
                <a:srgbClr val="C00000"/>
              </a:solidFill>
            </a:endParaRPr>
          </a:p>
        </p:txBody>
      </p:sp>
      <p:sp>
        <p:nvSpPr>
          <p:cNvPr id="59" name="向右箭號 58"/>
          <p:cNvSpPr/>
          <p:nvPr/>
        </p:nvSpPr>
        <p:spPr>
          <a:xfrm rot="19852756">
            <a:off x="2562225" y="5060950"/>
            <a:ext cx="1003300" cy="395288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>
              <a:solidFill>
                <a:srgbClr val="C00000"/>
              </a:solidFill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117475" y="5122863"/>
            <a:ext cx="2620963" cy="16144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altLang="zh-TW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110</a:t>
            </a:r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27</a:t>
            </a:r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日（日）至 </a:t>
            </a:r>
            <a:r>
              <a:rPr lang="en-US" altLang="zh-TW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110</a:t>
            </a:r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28</a:t>
            </a:r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日（一）　</a:t>
            </a:r>
            <a:r>
              <a:rPr lang="en-US" altLang="zh-TW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9:00~16:00</a:t>
            </a:r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前</a:t>
            </a:r>
            <a:endParaRPr lang="en-US" altLang="zh-TW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★學生報名資料須於到達</a:t>
            </a:r>
            <a:r>
              <a:rPr lang="en-US" altLang="zh-TW" sz="1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1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1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　現場報名３小時前上傳</a:t>
            </a:r>
            <a:r>
              <a:rPr lang="en-US" altLang="zh-TW" sz="1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1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1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至報名系統</a:t>
            </a:r>
            <a:endParaRPr lang="zh-TW" altLang="en-US" sz="1400" b="1" dirty="0">
              <a:solidFill>
                <a:srgbClr val="C00000"/>
              </a:solidFill>
            </a:endParaRPr>
          </a:p>
        </p:txBody>
      </p:sp>
      <p:sp>
        <p:nvSpPr>
          <p:cNvPr id="38" name="向右箭號 37"/>
          <p:cNvSpPr/>
          <p:nvPr/>
        </p:nvSpPr>
        <p:spPr>
          <a:xfrm rot="1463834">
            <a:off x="2670175" y="3351213"/>
            <a:ext cx="752475" cy="417512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>
              <a:solidFill>
                <a:srgbClr val="C00000"/>
              </a:solidFill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142875" y="2513013"/>
            <a:ext cx="2595563" cy="1862137"/>
          </a:xfrm>
          <a:prstGeom prst="rect">
            <a:avLst/>
          </a:prstGeom>
          <a:solidFill>
            <a:srgbClr val="FFF7E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　</a:t>
            </a:r>
            <a:r>
              <a:rPr lang="en-US" altLang="zh-TW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110</a:t>
            </a:r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17</a:t>
            </a:r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日（四）</a:t>
            </a:r>
            <a:r>
              <a:rPr lang="en-US" altLang="zh-TW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　</a:t>
            </a:r>
            <a:r>
              <a:rPr lang="en-US" altLang="zh-TW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10:00</a:t>
            </a:r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至</a:t>
            </a:r>
            <a:endParaRPr lang="en-US" altLang="zh-TW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　</a:t>
            </a:r>
            <a:r>
              <a:rPr lang="en-US" altLang="zh-TW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110</a:t>
            </a:r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25</a:t>
            </a:r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日（五）</a:t>
            </a:r>
            <a:endParaRPr lang="en-US" altLang="zh-TW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altLang="zh-TW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15:00</a:t>
            </a:r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前</a:t>
            </a:r>
            <a:r>
              <a:rPr lang="en-US" altLang="zh-TW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完成學生報名資料上傳</a:t>
            </a:r>
          </a:p>
        </p:txBody>
      </p:sp>
      <p:sp>
        <p:nvSpPr>
          <p:cNvPr id="33811" name="投影片編號版面配置區 2"/>
          <p:cNvSpPr>
            <a:spLocks noGrp="1"/>
          </p:cNvSpPr>
          <p:nvPr>
            <p:ph type="sldNum" sz="quarter" idx="11"/>
          </p:nvPr>
        </p:nvSpPr>
        <p:spPr bwMode="auto">
          <a:xfrm>
            <a:off x="9448800" y="6399213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F0B0ED20-5CBD-4928-AD95-B97819CF5894}" type="slidenum">
              <a:rPr lang="zh-TW" altLang="en-US" sz="2600" smtClean="0"/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22</a:t>
            </a:fld>
            <a:endParaRPr lang="zh-TW" altLang="en-US" sz="2600" smtClean="0"/>
          </a:p>
        </p:txBody>
      </p:sp>
      <p:grpSp>
        <p:nvGrpSpPr>
          <p:cNvPr id="33812" name="组合 25"/>
          <p:cNvGrpSpPr>
            <a:grpSpLocks/>
          </p:cNvGrpSpPr>
          <p:nvPr/>
        </p:nvGrpSpPr>
        <p:grpSpPr bwMode="auto">
          <a:xfrm>
            <a:off x="10518775" y="3335338"/>
            <a:ext cx="1768475" cy="1057275"/>
            <a:chOff x="2881262" y="1298663"/>
            <a:chExt cx="1853851" cy="2158942"/>
          </a:xfrm>
        </p:grpSpPr>
        <p:sp>
          <p:nvSpPr>
            <p:cNvPr id="41" name="矩形 40"/>
            <p:cNvSpPr/>
            <p:nvPr/>
          </p:nvSpPr>
          <p:spPr>
            <a:xfrm>
              <a:off x="2891247" y="1298663"/>
              <a:ext cx="1702415" cy="2100592"/>
            </a:xfrm>
            <a:prstGeom prst="rect">
              <a:avLst/>
            </a:prstGeom>
            <a:gradFill flip="none" rotWithShape="1">
              <a:gsLst>
                <a:gs pos="0">
                  <a:srgbClr val="00B0F0"/>
                </a:gs>
                <a:gs pos="85000">
                  <a:srgbClr val="005696"/>
                </a:gs>
              </a:gsLst>
              <a:lin ang="8100000" scaled="1"/>
              <a:tileRect/>
            </a:gra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defRPr/>
              </a:pPr>
              <a:endParaRPr lang="zh-CN" altLang="en-US" smtClean="0">
                <a:solidFill>
                  <a:srgbClr val="FFFFFF"/>
                </a:solidFill>
                <a:ea typeface="SimSun" panose="02010600030101010101" pitchFamily="2" charset="-122"/>
              </a:endParaRPr>
            </a:p>
          </p:txBody>
        </p:sp>
        <p:sp>
          <p:nvSpPr>
            <p:cNvPr id="44" name="矩形 109"/>
            <p:cNvSpPr/>
            <p:nvPr/>
          </p:nvSpPr>
          <p:spPr>
            <a:xfrm>
              <a:off x="2891247" y="1318113"/>
              <a:ext cx="1670796" cy="1977409"/>
            </a:xfrm>
            <a:custGeom>
              <a:avLst/>
              <a:gdLst/>
              <a:ahLst/>
              <a:cxnLst/>
              <a:rect l="l" t="t" r="r" b="b"/>
              <a:pathLst>
                <a:path w="4800845" h="399305">
                  <a:moveTo>
                    <a:pt x="0" y="0"/>
                  </a:moveTo>
                  <a:cubicBezTo>
                    <a:pt x="661157" y="116425"/>
                    <a:pt x="1590582" y="188466"/>
                    <a:pt x="2619957" y="188466"/>
                  </a:cubicBezTo>
                  <a:cubicBezTo>
                    <a:pt x="3438295" y="188466"/>
                    <a:pt x="4193464" y="142936"/>
                    <a:pt x="4800845" y="65238"/>
                  </a:cubicBezTo>
                  <a:lnTo>
                    <a:pt x="4800845" y="399305"/>
                  </a:lnTo>
                  <a:lnTo>
                    <a:pt x="0" y="39930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C61A">
                    <a:alpha val="0"/>
                  </a:srgbClr>
                </a:gs>
                <a:gs pos="100000">
                  <a:schemeClr val="bg1">
                    <a:alpha val="12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5" name="TextBox 18"/>
            <p:cNvSpPr txBox="1"/>
            <p:nvPr/>
          </p:nvSpPr>
          <p:spPr>
            <a:xfrm>
              <a:off x="2881262" y="1384213"/>
              <a:ext cx="1853851" cy="207339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zh-TW" sz="2000" b="1" dirty="0">
                  <a:solidFill>
                    <a:schemeClr val="bg1"/>
                  </a:solidFill>
                  <a:effectLst>
                    <a:glow rad="101600">
                      <a:schemeClr val="tx1">
                        <a:alpha val="70000"/>
                      </a:schemeClr>
                    </a:glo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以國內快捷郵件或限時掛號郵戳為憑</a:t>
              </a:r>
              <a:endParaRPr lang="zh-CN" altLang="en-US" sz="1900" b="1" dirty="0">
                <a:solidFill>
                  <a:schemeClr val="bg1"/>
                </a:solidFill>
                <a:effectLst>
                  <a:glow rad="101600">
                    <a:schemeClr val="tx1">
                      <a:alpha val="70000"/>
                    </a:scheme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內容版面配置區 2"/>
          <p:cNvSpPr>
            <a:spLocks noGrp="1"/>
          </p:cNvSpPr>
          <p:nvPr>
            <p:ph idx="1"/>
          </p:nvPr>
        </p:nvSpPr>
        <p:spPr>
          <a:xfrm>
            <a:off x="454025" y="1198563"/>
            <a:ext cx="10220325" cy="604837"/>
          </a:xfrm>
        </p:spPr>
        <p:txBody>
          <a:bodyPr/>
          <a:lstStyle/>
          <a:p>
            <a:pPr marL="342900" indent="-342900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TW" altLang="en-US" sz="3200" b="1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北區各國中集體現場報名時程建議表</a:t>
            </a:r>
          </a:p>
        </p:txBody>
      </p:sp>
      <p:sp>
        <p:nvSpPr>
          <p:cNvPr id="35843" name="標題 1"/>
          <p:cNvSpPr>
            <a:spLocks noGrp="1"/>
          </p:cNvSpPr>
          <p:nvPr>
            <p:ph type="title"/>
          </p:nvPr>
        </p:nvSpPr>
        <p:spPr>
          <a:xfrm>
            <a:off x="542925" y="165100"/>
            <a:ext cx="10515600" cy="1325563"/>
          </a:xfrm>
        </p:spPr>
        <p:txBody>
          <a:bodyPr/>
          <a:lstStyle/>
          <a:p>
            <a:pPr eaLnBrk="1" hangingPunct="1"/>
            <a:r>
              <a:rPr lang="en-US" altLang="zh-TW" b="1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陸</a:t>
            </a:r>
            <a:r>
              <a:rPr lang="en-US" altLang="zh-TW" b="1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 </a:t>
            </a:r>
            <a:r>
              <a:rPr lang="zh-TW" altLang="en-US" b="1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、報名作業</a:t>
            </a:r>
            <a:r>
              <a:rPr lang="en-US" altLang="zh-TW" b="1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4000" b="1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報名方式（</a:t>
            </a:r>
            <a:r>
              <a:rPr lang="en-US" altLang="zh-TW" sz="4000" b="1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6/11</a:t>
            </a:r>
            <a:r>
              <a:rPr lang="zh-TW" altLang="en-US" sz="4000" b="1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427038" y="1844675"/>
          <a:ext cx="7135812" cy="4849813"/>
        </p:xfrm>
        <a:graphic>
          <a:graphicData uri="http://schemas.openxmlformats.org/drawingml/2006/table">
            <a:tbl>
              <a:tblPr/>
              <a:tblGrid>
                <a:gridCol w="17361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767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228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52112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2400" b="1" kern="100" dirty="0">
                          <a:solidFill>
                            <a:schemeClr val="bg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報名日期</a:t>
                      </a:r>
                    </a:p>
                  </a:txBody>
                  <a:tcPr marL="68587" marR="6858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2400" b="1" kern="100" dirty="0">
                          <a:solidFill>
                            <a:schemeClr val="bg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報名時段</a:t>
                      </a:r>
                    </a:p>
                  </a:txBody>
                  <a:tcPr marL="68587" marR="68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2400" b="1" kern="100" dirty="0">
                          <a:solidFill>
                            <a:schemeClr val="bg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區域學校</a:t>
                      </a:r>
                    </a:p>
                  </a:txBody>
                  <a:tcPr marL="68587" marR="68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3101">
                <a:tc rowSpan="3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00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1</a:t>
                      </a:r>
                      <a:r>
                        <a:rPr lang="en-US" altLang="zh-TW" sz="2000" b="1" kern="100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10</a:t>
                      </a:r>
                      <a:r>
                        <a:rPr lang="en-US" sz="2000" b="1" kern="100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/</a:t>
                      </a:r>
                      <a:r>
                        <a:rPr lang="en-US" altLang="zh-TW" sz="2000" b="1" kern="100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6</a:t>
                      </a:r>
                      <a:r>
                        <a:rPr lang="en-US" sz="2000" b="1" kern="100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/2</a:t>
                      </a:r>
                      <a:r>
                        <a:rPr lang="en-US" altLang="zh-TW" sz="2000" b="1" kern="100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7</a:t>
                      </a:r>
                      <a:endParaRPr lang="zh-TW" sz="2000" b="1" kern="100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2000" b="1" kern="100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（</a:t>
                      </a:r>
                      <a:r>
                        <a:rPr lang="zh-TW" sz="2000" b="1" kern="100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星期</a:t>
                      </a:r>
                      <a:r>
                        <a:rPr lang="zh-TW" altLang="en-US" sz="2000" b="1" kern="100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日）</a:t>
                      </a:r>
                      <a:endParaRPr lang="zh-TW" sz="2000" b="1" kern="1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8587" marR="6858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E1"/>
                    </a:solidFill>
                  </a:tcPr>
                </a:tc>
                <a:tc>
                  <a:txBody>
                    <a:bodyPr/>
                    <a:lstStyle/>
                    <a:p>
                      <a:pPr indent="152400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000000"/>
                          </a:solidFill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9:00-12:00</a:t>
                      </a:r>
                      <a:endParaRPr lang="zh-TW" sz="2000" kern="100" dirty="0">
                        <a:latin typeface="Ebrima" pitchFamily="2" charset="0"/>
                        <a:ea typeface="新細明體"/>
                        <a:cs typeface="Ebrima" pitchFamily="2" charset="0"/>
                      </a:endParaRPr>
                    </a:p>
                  </a:txBody>
                  <a:tcPr marL="68587" marR="68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000" kern="100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新北</a:t>
                      </a:r>
                      <a:r>
                        <a:rPr lang="zh-TW" sz="2000" kern="100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市</a:t>
                      </a:r>
                      <a:r>
                        <a:rPr lang="zh-TW" sz="2000" kern="100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公私立國</a:t>
                      </a:r>
                      <a:r>
                        <a:rPr lang="zh-TW" sz="2000" kern="100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中</a:t>
                      </a:r>
                      <a:endParaRPr lang="en-US" altLang="zh-TW" sz="2000" kern="100" dirty="0" smtClean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  <a:p>
                      <a:pPr marL="0" algn="just" defTabSz="914400" rtl="0" eaLnBrk="1" latinLnBrk="0" hangingPunct="1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000" kern="100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基隆市公私立國中</a:t>
                      </a:r>
                      <a:r>
                        <a:rPr lang="zh-TW" sz="2000" kern="100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 </a:t>
                      </a:r>
                      <a:endParaRPr lang="zh-TW" sz="2000" kern="100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L="68587" marR="68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292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76200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000000"/>
                          </a:solidFill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13:00-15:00</a:t>
                      </a:r>
                      <a:endParaRPr lang="zh-TW" sz="2000" kern="100" dirty="0">
                        <a:latin typeface="Ebrima" pitchFamily="2" charset="0"/>
                        <a:ea typeface="新細明體"/>
                        <a:cs typeface="Ebrima" pitchFamily="2" charset="0"/>
                      </a:endParaRPr>
                    </a:p>
                  </a:txBody>
                  <a:tcPr marL="68587" marR="68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宜蘭縣公私立國</a:t>
                      </a:r>
                      <a:r>
                        <a:rPr lang="zh-TW" sz="2000" kern="100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中</a:t>
                      </a:r>
                      <a:endParaRPr lang="en-US" altLang="zh-TW" sz="2000" kern="100" dirty="0" smtClean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algn="just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花蓮縣</a:t>
                      </a:r>
                      <a:r>
                        <a:rPr lang="zh-TW" sz="2000" kern="100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公私立國中</a:t>
                      </a:r>
                      <a:endParaRPr lang="zh-TW" sz="2000" kern="1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8587" marR="68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325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76200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000000"/>
                          </a:solidFill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15:00-16:00</a:t>
                      </a:r>
                      <a:endParaRPr lang="zh-TW" sz="2000" kern="100" dirty="0">
                        <a:latin typeface="Ebrima" pitchFamily="2" charset="0"/>
                        <a:ea typeface="新細明體"/>
                        <a:cs typeface="Ebrima" pitchFamily="2" charset="0"/>
                      </a:endParaRPr>
                    </a:p>
                  </a:txBody>
                  <a:tcPr marL="68587" marR="68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各校報名資料彙整</a:t>
                      </a:r>
                      <a:endParaRPr lang="zh-TW" sz="2000" kern="1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8587" marR="68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3259">
                <a:tc rowSpan="3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00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1</a:t>
                      </a:r>
                      <a:r>
                        <a:rPr lang="en-US" altLang="zh-TW" sz="2000" b="1" kern="100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10</a:t>
                      </a:r>
                      <a:r>
                        <a:rPr lang="en-US" sz="2000" b="1" kern="100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/6/2</a:t>
                      </a:r>
                      <a:r>
                        <a:rPr lang="en-US" altLang="zh-TW" sz="2000" b="1" kern="100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8</a:t>
                      </a:r>
                      <a:endParaRPr lang="zh-TW" sz="2000" b="1" kern="1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2000" b="1" kern="100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（星期一）</a:t>
                      </a:r>
                    </a:p>
                  </a:txBody>
                  <a:tcPr marL="68587" marR="6858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E1"/>
                    </a:solidFill>
                  </a:tcPr>
                </a:tc>
                <a:tc>
                  <a:txBody>
                    <a:bodyPr/>
                    <a:lstStyle/>
                    <a:p>
                      <a:pPr indent="152400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000000"/>
                          </a:solidFill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9:00-12:00</a:t>
                      </a:r>
                      <a:endParaRPr lang="zh-TW" sz="2000" kern="100" dirty="0">
                        <a:latin typeface="Ebrima" pitchFamily="2" charset="0"/>
                        <a:ea typeface="新細明體"/>
                        <a:cs typeface="Ebrima" pitchFamily="2" charset="0"/>
                      </a:endParaRPr>
                    </a:p>
                  </a:txBody>
                  <a:tcPr marL="68587" marR="68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000" kern="100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臺北市</a:t>
                      </a:r>
                      <a:r>
                        <a:rPr lang="zh-TW" sz="2000" kern="100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公私</a:t>
                      </a:r>
                      <a:r>
                        <a:rPr lang="zh-TW" sz="2000" kern="100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立國中</a:t>
                      </a:r>
                      <a:endParaRPr lang="zh-TW" sz="2000" kern="1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8587" marR="68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9190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76200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000000"/>
                          </a:solidFill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13:00-15:00</a:t>
                      </a:r>
                      <a:endParaRPr lang="zh-TW" sz="2000" kern="100" dirty="0">
                        <a:latin typeface="Ebrima" pitchFamily="2" charset="0"/>
                        <a:ea typeface="新細明體"/>
                        <a:cs typeface="Ebrima" pitchFamily="2" charset="0"/>
                      </a:endParaRPr>
                    </a:p>
                  </a:txBody>
                  <a:tcPr marL="68587" marR="68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新竹縣（市）公私立國</a:t>
                      </a:r>
                      <a:r>
                        <a:rPr lang="zh-TW" sz="2000" kern="100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中</a:t>
                      </a:r>
                      <a:endParaRPr lang="en-US" altLang="zh-TW" sz="2000" kern="100" dirty="0" smtClean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ts val="2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000" kern="100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桃園市公私立國中</a:t>
                      </a:r>
                      <a:endParaRPr lang="zh-TW" sz="2000" kern="100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L="68587" marR="68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325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76200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000000"/>
                          </a:solidFill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15:00-16:00</a:t>
                      </a:r>
                      <a:endParaRPr lang="zh-TW" sz="2000" kern="100" dirty="0">
                        <a:latin typeface="Ebrima" pitchFamily="2" charset="0"/>
                        <a:ea typeface="新細明體"/>
                        <a:cs typeface="Ebrima" pitchFamily="2" charset="0"/>
                      </a:endParaRPr>
                    </a:p>
                  </a:txBody>
                  <a:tcPr marL="68587" marR="68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各校報名資料彙整</a:t>
                      </a:r>
                      <a:endParaRPr lang="zh-TW" sz="2000" kern="1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8587" marR="68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8" name="矩形 7"/>
          <p:cNvSpPr/>
          <p:nvPr/>
        </p:nvSpPr>
        <p:spPr>
          <a:xfrm>
            <a:off x="7562850" y="1185863"/>
            <a:ext cx="4568825" cy="53244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55600" indent="-355600" eaLnBrk="1" fontAlgn="auto" hangingPunct="1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tabLst>
                <a:tab pos="1778000" algn="l"/>
                <a:tab pos="1892300" algn="l"/>
                <a:tab pos="2400300" algn="l"/>
              </a:tabLst>
              <a:defRPr/>
            </a:pPr>
            <a:r>
              <a:rPr lang="zh-TW" altLang="en-US" sz="3200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注意事項：</a:t>
            </a:r>
            <a:endParaRPr lang="en-US" altLang="zh-TW" sz="3200" b="1" dirty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61950" indent="-361950" eaLnBrk="1" fontAlgn="auto" hangingPunct="1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+mj-lt"/>
              <a:buAutoNum type="arabicParenR"/>
              <a:tabLst>
                <a:tab pos="1778000" algn="l"/>
                <a:tab pos="1892300" algn="l"/>
                <a:tab pos="2400300" algn="l"/>
              </a:tabLst>
              <a:defRPr/>
            </a:pP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</a:rPr>
              <a:t>報名地點</a:t>
            </a:r>
            <a:r>
              <a:rPr lang="en-US" altLang="zh-TW" sz="2400" b="1" dirty="0">
                <a:latin typeface="微軟正黑體" pitchFamily="34" charset="-120"/>
                <a:ea typeface="微軟正黑體" pitchFamily="34" charset="-120"/>
              </a:rPr>
              <a:t>-</a:t>
            </a:r>
            <a:br>
              <a:rPr lang="en-US" altLang="zh-TW" sz="2400" b="1" dirty="0"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2200" b="1" dirty="0">
                <a:solidFill>
                  <a:srgbClr val="0033CC"/>
                </a:solidFill>
                <a:latin typeface="微軟正黑體" pitchFamily="34" charset="-120"/>
                <a:ea typeface="微軟正黑體" pitchFamily="34" charset="-120"/>
              </a:rPr>
              <a:t>臺北市忠孝東路三段</a:t>
            </a:r>
            <a:r>
              <a:rPr lang="en-US" altLang="zh-TW" sz="2200" b="1" dirty="0">
                <a:solidFill>
                  <a:srgbClr val="0033CC"/>
                </a:solidFill>
                <a:latin typeface="微軟正黑體" pitchFamily="34" charset="-120"/>
                <a:ea typeface="微軟正黑體" pitchFamily="34" charset="-120"/>
              </a:rPr>
              <a:t>1</a:t>
            </a:r>
            <a:r>
              <a:rPr lang="zh-TW" altLang="en-US" sz="2200" b="1" dirty="0">
                <a:solidFill>
                  <a:srgbClr val="0033CC"/>
                </a:solidFill>
                <a:latin typeface="微軟正黑體" pitchFamily="34" charset="-120"/>
                <a:ea typeface="微軟正黑體" pitchFamily="34" charset="-120"/>
              </a:rPr>
              <a:t>號</a:t>
            </a:r>
            <a:r>
              <a:rPr lang="en-US" altLang="zh-TW" sz="2200" b="1" dirty="0">
                <a:solidFill>
                  <a:srgbClr val="0033CC"/>
                </a:solidFill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2200" b="1" dirty="0">
                <a:solidFill>
                  <a:srgbClr val="0033CC"/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2200" b="1" dirty="0">
                <a:solidFill>
                  <a:srgbClr val="0033CC"/>
                </a:solidFill>
                <a:latin typeface="微軟正黑體" pitchFamily="34" charset="-120"/>
                <a:ea typeface="微軟正黑體" pitchFamily="34" charset="-120"/>
              </a:rPr>
              <a:t>國立臺北科技大學億光大樓</a:t>
            </a:r>
            <a:r>
              <a:rPr lang="en-US" altLang="zh-TW" sz="2200" b="1" dirty="0">
                <a:solidFill>
                  <a:srgbClr val="0033CC"/>
                </a:solidFill>
                <a:latin typeface="微軟正黑體" pitchFamily="34" charset="-120"/>
                <a:ea typeface="微軟正黑體" pitchFamily="34" charset="-120"/>
              </a:rPr>
              <a:t>3</a:t>
            </a:r>
            <a:r>
              <a:rPr lang="zh-TW" altLang="en-US" sz="2200" b="1" dirty="0">
                <a:solidFill>
                  <a:srgbClr val="0033CC"/>
                </a:solidFill>
                <a:latin typeface="微軟正黑體" pitchFamily="34" charset="-120"/>
                <a:ea typeface="微軟正黑體" pitchFamily="34" charset="-120"/>
              </a:rPr>
              <a:t>樓集思會議中心艾爾法廳</a:t>
            </a:r>
            <a:endParaRPr lang="en-US" altLang="zh-TW" sz="2200" b="1" dirty="0">
              <a:solidFill>
                <a:srgbClr val="0033CC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61950" indent="-361950" eaLnBrk="1" fontAlgn="auto" hangingPunct="1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+mj-lt"/>
              <a:buAutoNum type="arabicParenR"/>
              <a:tabLst>
                <a:tab pos="1778000" algn="l"/>
                <a:tab pos="1892300" algn="l"/>
                <a:tab pos="2400300" algn="l"/>
              </a:tabLst>
              <a:defRPr/>
            </a:pPr>
            <a:r>
              <a:rPr lang="zh-TW" altLang="zh-TW" sz="2400" b="1" dirty="0">
                <a:latin typeface="微軟正黑體" pitchFamily="34" charset="-120"/>
                <a:ea typeface="微軟正黑體" pitchFamily="34" charset="-120"/>
              </a:rPr>
              <a:t>親臨現場</a:t>
            </a:r>
            <a:r>
              <a:rPr lang="zh-TW" altLang="zh-TW" sz="24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報名三小時前</a:t>
            </a: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</a:rPr>
              <a:t>，請先上傳免試生報名資料至「國中集體報名系統」。</a:t>
            </a:r>
          </a:p>
          <a:p>
            <a:pPr marL="361950" indent="-361950" eaLnBrk="1" fontAlgn="auto" hangingPunct="1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+mj-lt"/>
              <a:buAutoNum type="arabicParenR"/>
              <a:tabLst>
                <a:tab pos="1778000" algn="l"/>
                <a:tab pos="1892300" algn="l"/>
                <a:tab pos="2400300" algn="l"/>
              </a:tabLst>
              <a:defRPr/>
            </a:pP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</a:rPr>
              <a:t>現場集體報名北區五專聯合免試入學，國中承辦人員請攜帶：</a:t>
            </a:r>
            <a:endParaRPr lang="en-US" altLang="zh-TW" sz="2400" b="1" dirty="0">
              <a:latin typeface="微軟正黑體" pitchFamily="34" charset="-120"/>
              <a:ea typeface="微軟正黑體" pitchFamily="34" charset="-120"/>
            </a:endParaRPr>
          </a:p>
          <a:p>
            <a:pPr marL="812800" lvl="1" indent="-355600" algn="just" eaLnBrk="1" fontAlgn="auto" hangingPunct="1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ü"/>
              <a:tabLst>
                <a:tab pos="1778000" algn="l"/>
                <a:tab pos="1892300" algn="l"/>
                <a:tab pos="2400300" algn="l"/>
              </a:tabLst>
              <a:defRPr/>
            </a:pPr>
            <a:r>
              <a:rPr lang="zh-TW" altLang="en-US" sz="24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個人職章</a:t>
            </a:r>
            <a:endParaRPr lang="en-US" altLang="zh-TW" sz="2400" b="1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812800" lvl="1" indent="-355600" algn="just" eaLnBrk="1" fontAlgn="auto" hangingPunct="1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ü"/>
              <a:tabLst>
                <a:tab pos="1778000" algn="l"/>
                <a:tab pos="1892300" algn="l"/>
                <a:tab pos="2400300" algn="l"/>
              </a:tabLst>
              <a:defRPr/>
            </a:pPr>
            <a:r>
              <a:rPr lang="zh-TW" altLang="en-US" sz="24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學校戳章</a:t>
            </a:r>
            <a:endParaRPr lang="en-US" altLang="zh-TW" sz="2400" b="1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5875" name="投影片編號版面配置區 1"/>
          <p:cNvSpPr>
            <a:spLocks noGrp="1"/>
          </p:cNvSpPr>
          <p:nvPr>
            <p:ph type="sldNum" sz="quarter" idx="11"/>
          </p:nvPr>
        </p:nvSpPr>
        <p:spPr bwMode="auto">
          <a:xfrm>
            <a:off x="9302750" y="6327775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65AC4685-5561-4D8D-A6CD-3C5FA7516905}" type="slidenum">
              <a:rPr lang="zh-TW" altLang="en-US" sz="2600" smtClean="0"/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23</a:t>
            </a:fld>
            <a:endParaRPr lang="zh-TW" altLang="en-US" sz="2600" smtClean="0"/>
          </a:p>
        </p:txBody>
      </p:sp>
      <p:pic>
        <p:nvPicPr>
          <p:cNvPr id="35876" name="Picture 2" descr="https://encrypted-tbn3.gstatic.com/images?q=tbn:ANd9GcRJwaL-T9nDN6ysicQXX-9XtguFWx84et1Z-lKpbLQlvmyzdmVy"/>
          <p:cNvPicPr>
            <a:picLocks noChangeAspect="1" noChangeArrowheads="1"/>
          </p:cNvPicPr>
          <p:nvPr/>
        </p:nvPicPr>
        <p:blipFill>
          <a:blip r:embed="rId2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07"/>
          <a:stretch>
            <a:fillRect/>
          </a:stretch>
        </p:blipFill>
        <p:spPr bwMode="auto">
          <a:xfrm>
            <a:off x="9975850" y="5334000"/>
            <a:ext cx="1143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81050" y="1181100"/>
            <a:ext cx="11010900" cy="4781550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TW" altLang="en-US" sz="32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完成學生報名檔案上傳國中集體報名系統後，列印報名表件</a:t>
            </a:r>
            <a:r>
              <a:rPr lang="en-US" altLang="zh-TW" sz="32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32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lang="zh-TW" altLang="zh-TW" sz="2400" b="1" dirty="0" smtClean="0">
                <a:solidFill>
                  <a:schemeClr val="accent5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表一、報名人數統計表。</a:t>
            </a:r>
            <a:r>
              <a:rPr lang="en-US" altLang="zh-TW" sz="2400" b="1" dirty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zh-TW" sz="2400" b="1" dirty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繳費證明影本</a:t>
            </a:r>
            <a:r>
              <a:rPr lang="zh-TW" altLang="en-US" sz="2400" b="1" dirty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黏貼於此表</a:t>
            </a:r>
            <a:r>
              <a:rPr lang="en-US" altLang="zh-TW" sz="2400" b="1" dirty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endParaRPr lang="zh-TW" altLang="zh-TW" sz="2400" b="1" dirty="0">
              <a:solidFill>
                <a:schemeClr val="accent6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eaLnBrk="1" fontAlgn="auto" hangingPunct="1">
              <a:lnSpc>
                <a:spcPts val="3600"/>
              </a:lnSpc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TW" altLang="zh-TW" sz="2400" b="1" dirty="0" smtClean="0">
                <a:solidFill>
                  <a:schemeClr val="accent5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表二、集體通訊報名繳費清單。</a:t>
            </a:r>
            <a:endParaRPr lang="en-US" altLang="zh-TW" sz="2400" b="1" dirty="0" smtClean="0">
              <a:solidFill>
                <a:schemeClr val="accent5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eaLnBrk="1" fontAlgn="auto" hangingPunct="1">
              <a:lnSpc>
                <a:spcPts val="3600"/>
              </a:lnSpc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TW" altLang="zh-TW" sz="2400" b="1" dirty="0" smtClean="0">
                <a:solidFill>
                  <a:schemeClr val="accent5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表三、集體通訊免收報名費名冊</a:t>
            </a:r>
            <a:r>
              <a:rPr lang="zh-TW" altLang="en-US" sz="2400" b="1" dirty="0" smtClean="0">
                <a:solidFill>
                  <a:schemeClr val="accent5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。</a:t>
            </a:r>
            <a:endParaRPr lang="zh-TW" altLang="zh-TW" sz="2400" dirty="0" smtClean="0">
              <a:solidFill>
                <a:schemeClr val="accent5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eaLnBrk="1" fontAlgn="auto" hangingPunct="1">
              <a:lnSpc>
                <a:spcPts val="3600"/>
              </a:lnSpc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TW" altLang="zh-TW" sz="2400" b="1" dirty="0" smtClean="0">
                <a:solidFill>
                  <a:schemeClr val="accent5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表四、報名學生名冊。</a:t>
            </a:r>
            <a:r>
              <a:rPr lang="zh-TW" altLang="en-US" sz="2400" b="1" dirty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（</a:t>
            </a:r>
            <a:r>
              <a:rPr lang="zh-TW" altLang="zh-TW" sz="2400" b="1" dirty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依</a:t>
            </a:r>
            <a:r>
              <a:rPr lang="zh-TW" altLang="en-US" sz="2400" b="1" dirty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招生</a:t>
            </a:r>
            <a:r>
              <a:rPr lang="zh-TW" altLang="zh-TW" sz="2400" b="1" dirty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學校排列）</a:t>
            </a:r>
            <a:endParaRPr lang="zh-TW" altLang="zh-TW" sz="2400" dirty="0">
              <a:solidFill>
                <a:schemeClr val="accent6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eaLnBrk="1" fontAlgn="auto" hangingPunct="1">
              <a:lnSpc>
                <a:spcPts val="3600"/>
              </a:lnSpc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TW" altLang="zh-TW" sz="2400" b="1" dirty="0" smtClean="0">
                <a:solidFill>
                  <a:schemeClr val="accent5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表五、集體通訊報名學生</a:t>
            </a:r>
            <a:r>
              <a:rPr lang="zh-TW" altLang="en-US" sz="2400" b="1" dirty="0" smtClean="0">
                <a:solidFill>
                  <a:schemeClr val="accent5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超額比序項目積分列表</a:t>
            </a:r>
            <a:r>
              <a:rPr lang="zh-TW" altLang="zh-TW" sz="2400" b="1" dirty="0" smtClean="0">
                <a:solidFill>
                  <a:schemeClr val="accent5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2400" b="1" dirty="0" smtClean="0">
              <a:solidFill>
                <a:schemeClr val="accent5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eaLnBrk="1" fontAlgn="auto" hangingPunct="1">
              <a:lnSpc>
                <a:spcPts val="3600"/>
              </a:lnSpc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TW" altLang="zh-TW" sz="2400" b="1" dirty="0" smtClean="0">
                <a:solidFill>
                  <a:schemeClr val="accent5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表六、報名資料袋封面。</a:t>
            </a:r>
            <a:r>
              <a:rPr lang="zh-TW" altLang="en-US" sz="2400" b="1" dirty="0" smtClean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（每招生學校一張）</a:t>
            </a:r>
            <a:r>
              <a:rPr lang="en-US" altLang="zh-TW" sz="2400" b="1" dirty="0" smtClean="0">
                <a:solidFill>
                  <a:schemeClr val="accent5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2400" b="1" dirty="0" smtClean="0">
                <a:solidFill>
                  <a:schemeClr val="accent5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lang="en-US" altLang="zh-TW" sz="2400" b="1" dirty="0" smtClean="0">
                <a:solidFill>
                  <a:schemeClr val="accent5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         </a:t>
            </a:r>
            <a:r>
              <a:rPr lang="zh-TW" altLang="en-US" sz="2400" b="1" dirty="0" smtClean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學生</a:t>
            </a:r>
            <a:r>
              <a:rPr lang="zh-TW" altLang="en-US" sz="2400" b="1" u="sng" dirty="0" smtClean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報名表依學校分類</a:t>
            </a:r>
            <a:r>
              <a:rPr lang="zh-TW" altLang="en-US" sz="2400" b="1" dirty="0" smtClean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，放入大信封</a:t>
            </a:r>
            <a:r>
              <a:rPr lang="zh-TW" altLang="en-US" sz="2400" b="1" dirty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袋內（每校一袋）</a:t>
            </a:r>
            <a:r>
              <a:rPr lang="en-US" altLang="zh-TW" sz="2400" b="1" dirty="0" smtClean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2400" b="1" dirty="0" smtClean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lang="en-US" altLang="zh-TW" sz="2400" b="1" dirty="0" smtClean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         </a:t>
            </a:r>
            <a:r>
              <a:rPr lang="zh-TW" altLang="en-US" sz="2400" b="1" dirty="0" smtClean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「報名資料袋封面」</a:t>
            </a:r>
            <a:r>
              <a:rPr lang="zh-TW" altLang="en-US" sz="2400" b="1" u="sng" dirty="0" smtClean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黏貼</a:t>
            </a:r>
            <a:r>
              <a:rPr lang="zh-TW" altLang="zh-TW" sz="2400" b="1" u="sng" dirty="0" smtClean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於</a:t>
            </a:r>
            <a:r>
              <a:rPr lang="zh-TW" altLang="en-US" sz="2400" b="1" u="sng" dirty="0" smtClean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信封上</a:t>
            </a:r>
            <a:r>
              <a:rPr lang="zh-TW" altLang="en-US" sz="2400" b="1" dirty="0" smtClean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或</a:t>
            </a:r>
            <a:r>
              <a:rPr lang="zh-TW" altLang="en-US" sz="2400" b="1" u="sng" dirty="0" smtClean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夾於報名表首頁</a:t>
            </a:r>
            <a:r>
              <a:rPr lang="zh-TW" altLang="en-US" sz="2400" b="1" dirty="0" smtClean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做為封面以辦識</a:t>
            </a:r>
            <a:r>
              <a:rPr lang="zh-TW" altLang="zh-TW" sz="2400" b="1" dirty="0" smtClean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。</a:t>
            </a:r>
            <a:endParaRPr lang="zh-TW" altLang="zh-TW" sz="2400" dirty="0" smtClean="0">
              <a:solidFill>
                <a:schemeClr val="accent6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eaLnBrk="1" fontAlgn="auto" hangingPunct="1">
              <a:lnSpc>
                <a:spcPts val="3600"/>
              </a:lnSpc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TW" altLang="zh-TW" sz="2400" b="1" dirty="0" smtClean="0">
                <a:solidFill>
                  <a:schemeClr val="accent5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表七、報名招生學校資料</a:t>
            </a:r>
            <a:r>
              <a:rPr lang="zh-TW" altLang="en-US" sz="2400" b="1" dirty="0" smtClean="0">
                <a:solidFill>
                  <a:schemeClr val="accent5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檢核</a:t>
            </a:r>
            <a:r>
              <a:rPr lang="zh-TW" altLang="zh-TW" sz="2400" b="1" dirty="0" smtClean="0">
                <a:solidFill>
                  <a:schemeClr val="accent5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表。</a:t>
            </a:r>
            <a:r>
              <a:rPr lang="en-US" altLang="zh-TW" sz="24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 </a:t>
            </a:r>
            <a:endParaRPr lang="zh-TW" altLang="en-US" sz="2400" dirty="0">
              <a:solidFill>
                <a:schemeClr val="accent5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6867" name="標題 1"/>
          <p:cNvSpPr>
            <a:spLocks noGrp="1"/>
          </p:cNvSpPr>
          <p:nvPr>
            <p:ph type="title"/>
          </p:nvPr>
        </p:nvSpPr>
        <p:spPr>
          <a:xfrm>
            <a:off x="819150" y="161925"/>
            <a:ext cx="10515600" cy="1325563"/>
          </a:xfrm>
        </p:spPr>
        <p:txBody>
          <a:bodyPr/>
          <a:lstStyle/>
          <a:p>
            <a:pPr eaLnBrk="1" hangingPunct="1"/>
            <a:r>
              <a:rPr lang="en-US" altLang="zh-TW" sz="4000" b="1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4000" b="1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陸</a:t>
            </a:r>
            <a:r>
              <a:rPr lang="en-US" altLang="zh-TW" sz="4000" b="1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 </a:t>
            </a:r>
            <a:r>
              <a:rPr lang="zh-TW" altLang="en-US" sz="4000" b="1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、報名作業</a:t>
            </a:r>
            <a:r>
              <a:rPr lang="en-US" altLang="zh-TW" sz="4000" b="1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3600" b="1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集體報名應繳報名資料（</a:t>
            </a:r>
            <a:r>
              <a:rPr lang="en-US" altLang="zh-TW" sz="3600" b="1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7/11</a:t>
            </a:r>
            <a:r>
              <a:rPr lang="zh-TW" altLang="en-US" sz="3600" b="1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zh-TW" altLang="en-US" sz="4000" b="1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6868" name="Picture 2" descr="http://www.zhico.com.tw/images/0/BS00136_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2168525"/>
            <a:ext cx="2001838" cy="189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9" name="投影片編號版面配置區 1"/>
          <p:cNvSpPr>
            <a:spLocks noGrp="1"/>
          </p:cNvSpPr>
          <p:nvPr>
            <p:ph type="sldNum" sz="quarter" idx="11"/>
          </p:nvPr>
        </p:nvSpPr>
        <p:spPr bwMode="auto">
          <a:xfrm>
            <a:off x="9334500" y="6365875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13B665C6-100C-4809-A521-10D52B742AA1}" type="slidenum">
              <a:rPr lang="zh-TW" altLang="en-US" sz="2600" smtClean="0"/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24</a:t>
            </a:fld>
            <a:endParaRPr lang="zh-TW" altLang="en-US" sz="2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7535863" y="3876675"/>
            <a:ext cx="1854200" cy="5080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/>
          </a:p>
        </p:txBody>
      </p:sp>
      <p:sp>
        <p:nvSpPr>
          <p:cNvPr id="13" name="Rectangle 10"/>
          <p:cNvSpPr txBox="1">
            <a:spLocks/>
          </p:cNvSpPr>
          <p:nvPr/>
        </p:nvSpPr>
        <p:spPr>
          <a:xfrm>
            <a:off x="1184275" y="1366838"/>
            <a:ext cx="10666413" cy="4538662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marL="714375" indent="-714375" eaLnBrk="1" fontAlgn="auto" hangingPunct="1">
              <a:lnSpc>
                <a:spcPct val="150000"/>
              </a:lnSpc>
              <a:spcAft>
                <a:spcPts val="1200"/>
              </a:spcAft>
              <a:buClr>
                <a:schemeClr val="accent2"/>
              </a:buClr>
              <a:tabLst>
                <a:tab pos="742950" algn="l"/>
              </a:tabLst>
              <a:defRPr/>
            </a:pPr>
            <a:r>
              <a:rPr lang="zh-TW" altLang="en-US" sz="3600" b="1" dirty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　　學生報名表件彙整順序　</a:t>
            </a:r>
            <a:endParaRPr lang="en-US" altLang="zh-TW" sz="3600" b="1" dirty="0">
              <a:solidFill>
                <a:schemeClr val="accent6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714375" indent="-714375" eaLnBrk="1" fontAlgn="auto" hangingPunct="1">
              <a:spcAft>
                <a:spcPts val="0"/>
              </a:spcAft>
              <a:buClr>
                <a:schemeClr val="accent2"/>
              </a:buClr>
              <a:tabLst>
                <a:tab pos="742950" algn="l"/>
              </a:tabLst>
              <a:defRPr/>
            </a:pPr>
            <a:r>
              <a:rPr lang="en-US" altLang="zh-TW" sz="2800" b="1" dirty="0">
                <a:solidFill>
                  <a:srgbClr val="2F5597"/>
                </a:solidFill>
                <a:latin typeface="微軟正黑體" pitchFamily="34" charset="-120"/>
                <a:ea typeface="微軟正黑體" pitchFamily="34" charset="-120"/>
              </a:rPr>
              <a:t>Step 1 </a:t>
            </a:r>
            <a:r>
              <a:rPr lang="zh-TW" altLang="en-US" sz="2800" b="1" dirty="0">
                <a:solidFill>
                  <a:srgbClr val="2F5597"/>
                </a:solidFill>
                <a:latin typeface="微軟正黑體" pitchFamily="34" charset="-120"/>
                <a:ea typeface="微軟正黑體" pitchFamily="34" charset="-120"/>
              </a:rPr>
              <a:t>依免試生報名學校分類</a:t>
            </a:r>
            <a:r>
              <a:rPr lang="zh-TW" altLang="zh-TW" sz="2800" b="1" dirty="0">
                <a:solidFill>
                  <a:srgbClr val="2F5597"/>
                </a:solidFill>
                <a:latin typeface="微軟正黑體" pitchFamily="34" charset="-120"/>
                <a:ea typeface="微軟正黑體" pitchFamily="34" charset="-120"/>
              </a:rPr>
              <a:t>，</a:t>
            </a:r>
            <a:r>
              <a:rPr lang="zh-TW" altLang="en-US" sz="28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依報名學校代碼由小至大排序</a:t>
            </a:r>
            <a:r>
              <a:rPr lang="zh-TW" altLang="zh-TW" sz="28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。</a:t>
            </a:r>
            <a:r>
              <a:rPr lang="zh-TW" altLang="en-US" sz="28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endParaRPr lang="en-US" altLang="zh-TW" sz="2800" b="1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1168400" indent="-1168400" eaLnBrk="1" fontAlgn="auto" hangingPunct="1">
              <a:spcBef>
                <a:spcPct val="30000"/>
              </a:spcBef>
              <a:spcAft>
                <a:spcPts val="0"/>
              </a:spcAft>
              <a:buClr>
                <a:schemeClr val="accent2"/>
              </a:buClr>
              <a:defRPr/>
            </a:pPr>
            <a:r>
              <a:rPr lang="en-US" altLang="zh-TW" sz="2800" b="1" dirty="0">
                <a:solidFill>
                  <a:srgbClr val="2F5597"/>
                </a:solidFill>
                <a:latin typeface="微軟正黑體" pitchFamily="34" charset="-120"/>
                <a:ea typeface="微軟正黑體" pitchFamily="34" charset="-120"/>
              </a:rPr>
              <a:t>Step 2 </a:t>
            </a:r>
            <a:r>
              <a:rPr lang="zh-TW" altLang="en-US" sz="2800" b="1" dirty="0">
                <a:solidFill>
                  <a:srgbClr val="2F5597"/>
                </a:solidFill>
                <a:latin typeface="微軟正黑體" pitchFamily="34" charset="-120"/>
                <a:ea typeface="微軟正黑體" pitchFamily="34" charset="-120"/>
              </a:rPr>
              <a:t>依國中集體報名系統列印之</a:t>
            </a:r>
            <a:r>
              <a:rPr lang="zh-TW" altLang="en-US" sz="28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「報名學生名冊」（表四）</a:t>
            </a:r>
            <a:r>
              <a:rPr lang="en-US" altLang="zh-TW" sz="28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28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28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順序排序學生報名表。</a:t>
            </a:r>
          </a:p>
          <a:p>
            <a:pPr marL="1612900" lvl="2" indent="-444500" eaLnBrk="1" fontAlgn="auto" hangingPunct="1">
              <a:spcBef>
                <a:spcPct val="30000"/>
              </a:spcBef>
              <a:spcAft>
                <a:spcPts val="0"/>
              </a:spcAft>
              <a:buFont typeface="Wingdings" pitchFamily="2" charset="2"/>
              <a:buAutoNum type="circleNumWdWhitePlain"/>
              <a:tabLst>
                <a:tab pos="1524000" algn="l"/>
              </a:tabLst>
              <a:defRPr/>
            </a:pPr>
            <a:r>
              <a:rPr lang="zh-TW" altLang="en-US" sz="2800" b="1" dirty="0">
                <a:latin typeface="微軟正黑體" pitchFamily="34" charset="-120"/>
                <a:ea typeface="微軟正黑體" pitchFamily="34" charset="-120"/>
              </a:rPr>
              <a:t>先依序抽離「特種生」報名表 </a:t>
            </a:r>
            <a:r>
              <a:rPr lang="zh-TW" altLang="en-US" sz="2800" b="1" dirty="0">
                <a:solidFill>
                  <a:srgbClr val="2F5597"/>
                </a:solidFill>
                <a:latin typeface="微軟正黑體" pitchFamily="34" charset="-120"/>
                <a:ea typeface="微軟正黑體" pitchFamily="34" charset="-120"/>
              </a:rPr>
              <a:t>黃色報名表排放</a:t>
            </a:r>
            <a:endParaRPr lang="en-US" altLang="zh-TW" sz="2800" b="1" dirty="0">
              <a:solidFill>
                <a:srgbClr val="2F5597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1612900" lvl="2" indent="-444500" eaLnBrk="1" fontAlgn="auto" hangingPunct="1">
              <a:spcBef>
                <a:spcPct val="30000"/>
              </a:spcBef>
              <a:spcAft>
                <a:spcPts val="0"/>
              </a:spcAft>
              <a:buFont typeface="Wingdings" pitchFamily="2" charset="2"/>
              <a:buAutoNum type="circleNumWdWhitePlain"/>
              <a:defRPr/>
            </a:pPr>
            <a:r>
              <a:rPr lang="zh-TW" altLang="en-US" sz="2800" b="1" dirty="0">
                <a:latin typeface="微軟正黑體" pitchFamily="34" charset="-120"/>
                <a:ea typeface="微軟正黑體" pitchFamily="34" charset="-120"/>
              </a:rPr>
              <a:t>再排放「一般生」報名表</a:t>
            </a:r>
            <a:r>
              <a:rPr lang="zh-TW" altLang="en-US" sz="28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　</a:t>
            </a:r>
            <a:r>
              <a:rPr lang="zh-TW" altLang="en-US" sz="2800" b="1" dirty="0">
                <a:latin typeface="微軟正黑體" pitchFamily="34" charset="-120"/>
                <a:ea typeface="微軟正黑體" pitchFamily="34" charset="-120"/>
              </a:rPr>
              <a:t>白色報名表</a:t>
            </a:r>
            <a:endParaRPr lang="en-US" altLang="zh-TW" sz="2800" b="1" dirty="0">
              <a:latin typeface="微軟正黑體" pitchFamily="34" charset="-120"/>
              <a:ea typeface="微軟正黑體" pitchFamily="34" charset="-120"/>
            </a:endParaRPr>
          </a:p>
          <a:p>
            <a:pPr marL="714375" indent="-714375" eaLnBrk="1" fontAlgn="auto" hangingPunct="1">
              <a:spcBef>
                <a:spcPct val="30000"/>
              </a:spcBef>
              <a:spcAft>
                <a:spcPts val="0"/>
              </a:spcAft>
              <a:buClr>
                <a:schemeClr val="accent2"/>
              </a:buClr>
              <a:tabLst>
                <a:tab pos="742950" algn="l"/>
              </a:tabLst>
              <a:defRPr/>
            </a:pPr>
            <a:r>
              <a:rPr lang="en-US" altLang="zh-TW" sz="2600" b="1" dirty="0">
                <a:solidFill>
                  <a:srgbClr val="2F5597"/>
                </a:solidFill>
                <a:latin typeface="微軟正黑體" pitchFamily="34" charset="-120"/>
                <a:ea typeface="微軟正黑體" pitchFamily="34" charset="-120"/>
              </a:rPr>
              <a:t>Step 3 </a:t>
            </a:r>
            <a:r>
              <a:rPr lang="zh-TW" altLang="en-US" sz="2600" b="1" dirty="0">
                <a:solidFill>
                  <a:srgbClr val="2F5597"/>
                </a:solidFill>
                <a:latin typeface="微軟正黑體" pitchFamily="34" charset="-120"/>
                <a:ea typeface="微軟正黑體" pitchFamily="34" charset="-120"/>
              </a:rPr>
              <a:t>由集體報名系統列印出之「</a:t>
            </a:r>
            <a:r>
              <a:rPr lang="zh-TW" altLang="zh-TW" sz="2600" b="1" dirty="0">
                <a:solidFill>
                  <a:srgbClr val="2F5597"/>
                </a:solidFill>
                <a:latin typeface="微軟正黑體" pitchFamily="34" charset="-120"/>
                <a:ea typeface="微軟正黑體" pitchFamily="34" charset="-120"/>
              </a:rPr>
              <a:t>報名資料袋封面</a:t>
            </a:r>
            <a:r>
              <a:rPr lang="zh-TW" altLang="en-US" sz="2600" b="1" dirty="0">
                <a:solidFill>
                  <a:srgbClr val="2F5597"/>
                </a:solidFill>
                <a:latin typeface="微軟正黑體" pitchFamily="34" charset="-120"/>
                <a:ea typeface="微軟正黑體" pitchFamily="34" charset="-120"/>
              </a:rPr>
              <a:t>」</a:t>
            </a:r>
            <a:r>
              <a:rPr lang="en-US" altLang="zh-TW" sz="2600" b="1" dirty="0">
                <a:solidFill>
                  <a:srgbClr val="2F5597"/>
                </a:solidFill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2600" b="1" dirty="0">
                <a:solidFill>
                  <a:srgbClr val="2F5597"/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lang="en-US" altLang="zh-TW" sz="2600" b="1" dirty="0">
                <a:solidFill>
                  <a:srgbClr val="2F5597"/>
                </a:solidFill>
                <a:latin typeface="微軟正黑體" pitchFamily="34" charset="-120"/>
                <a:ea typeface="微軟正黑體" pitchFamily="34" charset="-120"/>
              </a:rPr>
              <a:t>    </a:t>
            </a:r>
            <a:r>
              <a:rPr lang="zh-TW" altLang="en-US" sz="2600" b="1" dirty="0">
                <a:solidFill>
                  <a:srgbClr val="2F5597"/>
                </a:solidFill>
                <a:latin typeface="微軟正黑體" pitchFamily="34" charset="-120"/>
                <a:ea typeface="微軟正黑體" pitchFamily="34" charset="-120"/>
              </a:rPr>
              <a:t>（表六，每招生學校一張）置於第一份報名表前做為封面。</a:t>
            </a:r>
            <a:endParaRPr lang="en-US" altLang="zh-TW" sz="2600" b="1" dirty="0">
              <a:solidFill>
                <a:srgbClr val="2F5597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7077075" y="4459288"/>
            <a:ext cx="1939925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/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0" y="6205538"/>
            <a:ext cx="12192000" cy="431800"/>
          </a:xfrm>
          <a:prstGeom prst="rect">
            <a:avLst/>
          </a:prstGeom>
          <a:solidFill>
            <a:srgbClr val="FFFFCC"/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zh-TW" altLang="en-US" sz="2200" b="1" dirty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　　　</a:t>
            </a:r>
            <a:r>
              <a:rPr lang="zh-TW" altLang="en-US" sz="22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報名表件彙整</a:t>
            </a:r>
            <a:r>
              <a:rPr lang="zh-TW" altLang="zh-TW" sz="22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，</a:t>
            </a:r>
            <a:r>
              <a:rPr lang="zh-TW" altLang="en-US" sz="22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請參照手冊第</a:t>
            </a:r>
            <a:r>
              <a:rPr lang="en-US" altLang="zh-TW" sz="22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10</a:t>
            </a:r>
            <a:r>
              <a:rPr lang="zh-TW" altLang="en-US" sz="22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頁</a:t>
            </a:r>
            <a:r>
              <a:rPr lang="zh-TW" altLang="zh-TW" sz="22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「</a:t>
            </a:r>
            <a:r>
              <a:rPr lang="zh-TW" altLang="en-US" sz="22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國中集體報名作業要點</a:t>
            </a:r>
            <a:r>
              <a:rPr lang="zh-TW" altLang="zh-TW" sz="22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」五、報名表件彙整。</a:t>
            </a:r>
            <a:endParaRPr lang="en-US" altLang="zh-TW" sz="2200" b="1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7894" name="標題 1"/>
          <p:cNvSpPr>
            <a:spLocks noGrp="1"/>
          </p:cNvSpPr>
          <p:nvPr>
            <p:ph type="title"/>
          </p:nvPr>
        </p:nvSpPr>
        <p:spPr>
          <a:xfrm>
            <a:off x="819150" y="127000"/>
            <a:ext cx="10515600" cy="1325563"/>
          </a:xfrm>
        </p:spPr>
        <p:txBody>
          <a:bodyPr/>
          <a:lstStyle/>
          <a:p>
            <a:pPr eaLnBrk="1" hangingPunct="1"/>
            <a:r>
              <a:rPr lang="en-US" altLang="zh-TW" sz="4000" b="1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4000" b="1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陸</a:t>
            </a:r>
            <a:r>
              <a:rPr lang="en-US" altLang="zh-TW" sz="4000" b="1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 </a:t>
            </a:r>
            <a:r>
              <a:rPr lang="zh-TW" altLang="en-US" sz="4000" b="1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、報名作業</a:t>
            </a:r>
            <a:r>
              <a:rPr lang="en-US" altLang="zh-TW" sz="4000" b="1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3600" b="1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集體報名應繳報名資料（</a:t>
            </a:r>
            <a:r>
              <a:rPr lang="en-US" altLang="zh-TW" sz="3600" b="1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8/11</a:t>
            </a:r>
            <a:r>
              <a:rPr lang="zh-TW" altLang="en-US" sz="3600" b="1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</a:p>
        </p:txBody>
      </p:sp>
      <p:pic>
        <p:nvPicPr>
          <p:cNvPr id="37895" name="Picture 2" descr="C:\Users\chou\AppData\Local\Microsoft\Windows\INetCache\IE\MS4IOX4J\15-Light-Bulb-icon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75" y="600075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6" name="Picture 4" descr="http://www.tfif.org.tw/uploadfile/images/700-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675" y="1143000"/>
            <a:ext cx="96837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7" name="投影片編號版面配置區 1"/>
          <p:cNvSpPr>
            <a:spLocks noGrp="1"/>
          </p:cNvSpPr>
          <p:nvPr>
            <p:ph type="sldNum" sz="quarter" idx="11"/>
          </p:nvPr>
        </p:nvSpPr>
        <p:spPr bwMode="auto">
          <a:xfrm>
            <a:off x="9334500" y="6370638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AF11C145-BDD5-49C0-8524-14BD6CF8EF19}" type="slidenum">
              <a:rPr lang="zh-TW" altLang="en-US" sz="2600" smtClean="0"/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25</a:t>
            </a:fld>
            <a:endParaRPr lang="zh-TW" altLang="en-US" sz="2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8755063" y="1800225"/>
            <a:ext cx="1643062" cy="43815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/>
          </a:p>
        </p:txBody>
      </p:sp>
      <p:sp>
        <p:nvSpPr>
          <p:cNvPr id="15" name="內容版面配置區 2"/>
          <p:cNvSpPr>
            <a:spLocks noGrp="1"/>
          </p:cNvSpPr>
          <p:nvPr>
            <p:ph idx="1"/>
          </p:nvPr>
        </p:nvSpPr>
        <p:spPr>
          <a:xfrm>
            <a:off x="395288" y="995363"/>
            <a:ext cx="10515600" cy="4351337"/>
          </a:xfrm>
        </p:spPr>
        <p:txBody>
          <a:bodyPr rtlCol="0">
            <a:noAutofit/>
          </a:bodyPr>
          <a:lstStyle/>
          <a:p>
            <a:pPr marL="571500" indent="-285750" defTabSz="977900" eaLnBrk="1" fontAlgn="auto" hangingPunct="1">
              <a:lnSpc>
                <a:spcPct val="110000"/>
              </a:lnSpc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None/>
              <a:tabLst>
                <a:tab pos="571500" algn="l"/>
              </a:tabLst>
              <a:defRPr/>
            </a:pPr>
            <a:r>
              <a:rPr lang="zh-TW" altLang="en-US" sz="4100" b="1" dirty="0" smtClean="0">
                <a:solidFill>
                  <a:srgbClr val="0033CC"/>
                </a:solidFill>
                <a:latin typeface="微軟正黑體" pitchFamily="34" charset="-120"/>
                <a:ea typeface="微軟正黑體" pitchFamily="34" charset="-120"/>
              </a:rPr>
              <a:t>寄出報名表前檢查</a:t>
            </a:r>
            <a:r>
              <a:rPr lang="zh-TW" altLang="en-US" sz="4100" b="1" dirty="0">
                <a:solidFill>
                  <a:srgbClr val="0033CC"/>
                </a:solidFill>
                <a:latin typeface="微軟正黑體" pitchFamily="34" charset="-120"/>
                <a:ea typeface="微軟正黑體" pitchFamily="34" charset="-120"/>
              </a:rPr>
              <a:t>項目</a:t>
            </a:r>
          </a:p>
          <a:p>
            <a:pPr marL="571500" indent="-285750" defTabSz="977900" eaLnBrk="1" fontAlgn="auto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  <a:tabLst>
                <a:tab pos="571500" algn="l"/>
              </a:tabLst>
              <a:defRPr/>
            </a:pPr>
            <a:r>
              <a:rPr lang="zh-TW" altLang="en-US" sz="2400" b="1" dirty="0" smtClean="0">
                <a:solidFill>
                  <a:schemeClr val="accent5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報名</a:t>
            </a:r>
            <a:r>
              <a:rPr lang="zh-TW" altLang="en-US" sz="2400" b="1" dirty="0">
                <a:solidFill>
                  <a:schemeClr val="accent5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身分</a:t>
            </a:r>
            <a:r>
              <a:rPr lang="zh-TW" altLang="en-US" sz="2400" b="1" dirty="0" smtClean="0">
                <a:solidFill>
                  <a:schemeClr val="accent5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類別（一般生及大陸長探生白色報名表 、特種生 黃色報名表）。</a:t>
            </a:r>
            <a:endParaRPr lang="zh-TW" altLang="en-US" sz="2400" b="1" dirty="0">
              <a:solidFill>
                <a:schemeClr val="accent5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571500" indent="-285750" defTabSz="977900" eaLnBrk="1" fontAlgn="auto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  <a:tabLst>
                <a:tab pos="571500" algn="l"/>
              </a:tabLst>
              <a:defRPr/>
            </a:pPr>
            <a:r>
              <a:rPr lang="zh-TW" altLang="en-US" sz="2400" b="1" dirty="0" smtClean="0">
                <a:solidFill>
                  <a:schemeClr val="accent5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免試生填寫</a:t>
            </a:r>
            <a:r>
              <a:rPr lang="zh-TW" altLang="en-US" sz="24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「招生</a:t>
            </a:r>
            <a:r>
              <a:rPr lang="zh-TW" altLang="en-US" sz="24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學校</a:t>
            </a:r>
            <a:r>
              <a:rPr lang="zh-TW" altLang="en-US" sz="24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名稱」與「學校代碼」是否相符。</a:t>
            </a:r>
            <a:endParaRPr lang="en-US" altLang="zh-TW" sz="2400" b="1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571500" indent="-285750" defTabSz="977900" eaLnBrk="1" fontAlgn="auto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  <a:tabLst>
                <a:tab pos="571500" algn="l"/>
              </a:tabLst>
              <a:defRPr/>
            </a:pPr>
            <a:r>
              <a:rPr lang="zh-TW" altLang="en-US" sz="2400" b="1" dirty="0" smtClean="0">
                <a:solidFill>
                  <a:schemeClr val="accent5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免試生基本資料如</a:t>
            </a:r>
            <a:r>
              <a:rPr lang="zh-TW" alt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准考證號碼、地址及電話</a:t>
            </a:r>
            <a:r>
              <a:rPr lang="zh-TW" altLang="en-US" sz="2400" b="1" dirty="0" smtClean="0">
                <a:solidFill>
                  <a:schemeClr val="accent5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等是否書寫完整、清楚。</a:t>
            </a:r>
            <a:endParaRPr lang="en-US" altLang="zh-TW" sz="2400" b="1" dirty="0" smtClean="0">
              <a:solidFill>
                <a:schemeClr val="accent5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571500" indent="-285750" defTabSz="977900" eaLnBrk="1" fontAlgn="auto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  <a:tabLst>
                <a:tab pos="571500" algn="l"/>
              </a:tabLst>
              <a:defRPr/>
            </a:pPr>
            <a:r>
              <a:rPr lang="zh-TW" altLang="en-US" sz="2400" b="1" dirty="0" smtClean="0">
                <a:solidFill>
                  <a:schemeClr val="accent5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黏貼</a:t>
            </a:r>
            <a:r>
              <a:rPr lang="zh-TW" altLang="en-US" sz="2400" b="1" dirty="0">
                <a:solidFill>
                  <a:schemeClr val="accent5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身分證正面</a:t>
            </a:r>
            <a:r>
              <a:rPr lang="zh-TW" altLang="en-US" sz="2400" b="1" dirty="0" smtClean="0">
                <a:solidFill>
                  <a:schemeClr val="accent5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影印本。</a:t>
            </a:r>
            <a:endParaRPr lang="zh-TW" altLang="en-US" sz="2400" b="1" dirty="0">
              <a:solidFill>
                <a:schemeClr val="accent5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571500" indent="-285750" defTabSz="977900" eaLnBrk="1" fontAlgn="auto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  <a:tabLst>
                <a:tab pos="571500" algn="l"/>
              </a:tabLst>
              <a:defRPr/>
            </a:pPr>
            <a:r>
              <a:rPr lang="zh-TW" altLang="en-US" sz="2400" b="1" dirty="0" smtClean="0">
                <a:solidFill>
                  <a:schemeClr val="accent5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國中學校開立「</a:t>
            </a:r>
            <a:r>
              <a:rPr lang="en-US" altLang="zh-TW" sz="2400" b="1" dirty="0" smtClean="0">
                <a:solidFill>
                  <a:schemeClr val="accent5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110</a:t>
            </a:r>
            <a:r>
              <a:rPr lang="zh-TW" altLang="zh-TW" sz="2400" b="1" dirty="0" smtClean="0">
                <a:solidFill>
                  <a:schemeClr val="accent5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學年</a:t>
            </a:r>
            <a:r>
              <a:rPr lang="zh-TW" altLang="zh-TW" sz="2400" b="1" dirty="0">
                <a:solidFill>
                  <a:schemeClr val="accent5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度五專入學</a:t>
            </a:r>
            <a:r>
              <a:rPr lang="zh-TW" altLang="zh-TW" sz="2400" b="1" dirty="0" smtClean="0">
                <a:solidFill>
                  <a:schemeClr val="accent5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專用</a:t>
            </a:r>
            <a:r>
              <a:rPr lang="zh-TW" altLang="en-US" sz="2400" b="1" dirty="0" smtClean="0">
                <a:solidFill>
                  <a:schemeClr val="accent5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聯合</a:t>
            </a:r>
            <a:r>
              <a:rPr lang="zh-TW" altLang="zh-TW" sz="2400" b="1" dirty="0" smtClean="0">
                <a:solidFill>
                  <a:schemeClr val="accent5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免試</a:t>
            </a:r>
            <a:r>
              <a:rPr lang="zh-TW" altLang="zh-TW" sz="2400" b="1" dirty="0">
                <a:solidFill>
                  <a:schemeClr val="accent5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入學超額比序項目積分證明單</a:t>
            </a:r>
            <a:r>
              <a:rPr lang="zh-TW" altLang="en-US" sz="2400" b="1" dirty="0" smtClean="0">
                <a:solidFill>
                  <a:schemeClr val="accent5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」</a:t>
            </a:r>
            <a:r>
              <a:rPr lang="zh-TW" altLang="en-US" sz="24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蓋妥學校戳章。</a:t>
            </a:r>
            <a:endParaRPr lang="zh-TW" altLang="en-US" sz="2400" b="1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571500" indent="-285750" defTabSz="977900" eaLnBrk="1" fontAlgn="auto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  <a:tabLst>
                <a:tab pos="571500" algn="l"/>
              </a:tabLst>
              <a:defRPr/>
            </a:pPr>
            <a:r>
              <a:rPr lang="zh-TW" altLang="en-US" sz="2400" b="1" dirty="0" smtClean="0">
                <a:solidFill>
                  <a:schemeClr val="accent5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具弱勢身分之免試生，是否已檢附身分證明文件</a:t>
            </a:r>
            <a:r>
              <a:rPr lang="zh-TW" altLang="en-US" sz="24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（留意文件有效期限）。</a:t>
            </a:r>
            <a:endParaRPr lang="en-US" altLang="zh-TW" sz="2400" b="1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571500" indent="-285750" defTabSz="977900" eaLnBrk="1" fontAlgn="auto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  <a:tabLst>
                <a:tab pos="571500" algn="l"/>
              </a:tabLst>
              <a:defRPr/>
            </a:pPr>
            <a:r>
              <a:rPr lang="zh-TW" altLang="en-US" sz="2400" b="1" dirty="0">
                <a:solidFill>
                  <a:schemeClr val="bg1"/>
                </a:solidFill>
                <a:effectLst>
                  <a:glow rad="127000">
                    <a:srgbClr val="C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確認免試生及家長</a:t>
            </a:r>
            <a:r>
              <a:rPr lang="en-US" altLang="zh-TW" sz="2400" b="1" dirty="0">
                <a:solidFill>
                  <a:schemeClr val="bg1"/>
                </a:solidFill>
                <a:effectLst>
                  <a:glow rad="127000">
                    <a:srgbClr val="C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400" b="1" dirty="0">
                <a:solidFill>
                  <a:schemeClr val="bg1"/>
                </a:solidFill>
                <a:effectLst>
                  <a:glow rad="127000">
                    <a:srgbClr val="C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監護人</a:t>
            </a:r>
            <a:r>
              <a:rPr lang="en-US" altLang="zh-TW" sz="2400" b="1" dirty="0">
                <a:solidFill>
                  <a:schemeClr val="bg1"/>
                </a:solidFill>
                <a:effectLst>
                  <a:glow rad="127000">
                    <a:srgbClr val="C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sz="2400" b="1" dirty="0">
                <a:solidFill>
                  <a:schemeClr val="bg1"/>
                </a:solidFill>
                <a:effectLst>
                  <a:glow rad="127000">
                    <a:srgbClr val="C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皆已</a:t>
            </a:r>
            <a:r>
              <a:rPr lang="zh-TW" altLang="en-US" sz="2400" b="1" dirty="0" smtClean="0">
                <a:solidFill>
                  <a:schemeClr val="bg1"/>
                </a:solidFill>
                <a:effectLst>
                  <a:glow rad="127000">
                    <a:srgbClr val="C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簽章。</a:t>
            </a:r>
            <a:endParaRPr lang="zh-TW" altLang="en-US" dirty="0"/>
          </a:p>
        </p:txBody>
      </p:sp>
      <p:sp>
        <p:nvSpPr>
          <p:cNvPr id="38916" name="標題 1"/>
          <p:cNvSpPr>
            <a:spLocks noGrp="1"/>
          </p:cNvSpPr>
          <p:nvPr>
            <p:ph type="title"/>
          </p:nvPr>
        </p:nvSpPr>
        <p:spPr>
          <a:xfrm>
            <a:off x="828675" y="15875"/>
            <a:ext cx="10515600" cy="1325563"/>
          </a:xfrm>
        </p:spPr>
        <p:txBody>
          <a:bodyPr/>
          <a:lstStyle/>
          <a:p>
            <a:pPr eaLnBrk="1" hangingPunct="1"/>
            <a:r>
              <a:rPr lang="en-US" altLang="zh-TW" sz="4000" b="1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4000" b="1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陸</a:t>
            </a:r>
            <a:r>
              <a:rPr lang="en-US" altLang="zh-TW" sz="4000" b="1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 </a:t>
            </a:r>
            <a:r>
              <a:rPr lang="zh-TW" altLang="en-US" sz="4000" b="1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、報名作業</a:t>
            </a:r>
            <a:r>
              <a:rPr lang="en-US" altLang="zh-TW" sz="4000" b="1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3600" b="1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集體報名應繳報名資料（</a:t>
            </a:r>
            <a:r>
              <a:rPr lang="en-US" altLang="zh-TW" sz="3600" b="1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9/11</a:t>
            </a:r>
            <a:r>
              <a:rPr lang="zh-TW" altLang="en-US" sz="3600" b="1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</a:p>
        </p:txBody>
      </p:sp>
      <p:sp>
        <p:nvSpPr>
          <p:cNvPr id="10" name="矩形 9"/>
          <p:cNvSpPr/>
          <p:nvPr/>
        </p:nvSpPr>
        <p:spPr>
          <a:xfrm>
            <a:off x="5903913" y="1800225"/>
            <a:ext cx="1611312" cy="4381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/>
          </a:p>
        </p:txBody>
      </p:sp>
      <p:sp>
        <p:nvSpPr>
          <p:cNvPr id="11" name="文字方塊 10"/>
          <p:cNvSpPr txBox="1"/>
          <p:nvPr/>
        </p:nvSpPr>
        <p:spPr>
          <a:xfrm>
            <a:off x="4848225" y="3571875"/>
            <a:ext cx="7143750" cy="376238"/>
          </a:xfrm>
          <a:prstGeom prst="rect">
            <a:avLst/>
          </a:prstGeom>
          <a:solidFill>
            <a:srgbClr val="FFFFCC"/>
          </a:solidFill>
          <a:ln w="1905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eaLnBrk="1" fontAlgn="auto" hangingPunct="1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zh-TW" altLang="en-US" b="1" dirty="0">
                <a:solidFill>
                  <a:schemeClr val="bg1"/>
                </a:solidFill>
                <a:effectLst>
                  <a:glow rad="101600">
                    <a:srgbClr val="C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尚未取得身分證者，得以健保</a:t>
            </a:r>
            <a:r>
              <a:rPr lang="en-US" altLang="zh-TW" b="1" dirty="0">
                <a:solidFill>
                  <a:schemeClr val="bg1"/>
                </a:solidFill>
                <a:effectLst>
                  <a:glow rad="101600">
                    <a:srgbClr val="C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IC</a:t>
            </a:r>
            <a:r>
              <a:rPr lang="zh-TW" altLang="en-US" b="1" dirty="0">
                <a:solidFill>
                  <a:schemeClr val="bg1"/>
                </a:solidFill>
                <a:effectLst>
                  <a:glow rad="101600">
                    <a:srgbClr val="C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卡正面影印本或戶口名簿影印本代替</a:t>
            </a:r>
            <a:endParaRPr lang="zh-TW" altLang="en-US" dirty="0">
              <a:solidFill>
                <a:schemeClr val="bg1"/>
              </a:solidFill>
              <a:effectLst>
                <a:glow rad="101600">
                  <a:srgbClr val="C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38919" name="Picture 5" descr="C:\Users\chou\AppData\Local\Microsoft\Windows\INetCache\IE\MS4IOX4J\15-Light-Bulb-icon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467100"/>
            <a:ext cx="4667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0" name="Picture 2" descr="https://encrypted-tbn3.gstatic.com/images?q=tbn:ANd9GcRJwaL-T9nDN6ysicQXX-9XtguFWx84et1Z-lKpbLQlvmyzdmVy"/>
          <p:cNvPicPr>
            <a:picLocks noChangeAspect="1" noChangeArrowheads="1"/>
          </p:cNvPicPr>
          <p:nvPr/>
        </p:nvPicPr>
        <p:blipFill>
          <a:blip r:embed="rId3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07"/>
          <a:stretch>
            <a:fillRect/>
          </a:stretch>
        </p:blipFill>
        <p:spPr bwMode="auto">
          <a:xfrm>
            <a:off x="10610850" y="4748213"/>
            <a:ext cx="1581150" cy="210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21" name="投影片編號版面配置區 1"/>
          <p:cNvSpPr>
            <a:spLocks noGrp="1"/>
          </p:cNvSpPr>
          <p:nvPr>
            <p:ph type="sldNum" sz="quarter" idx="11"/>
          </p:nvPr>
        </p:nvSpPr>
        <p:spPr bwMode="auto">
          <a:xfrm>
            <a:off x="9320213" y="6327775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2B092FCC-85AE-4EA4-80B3-AA93D65D4612}" type="slidenum">
              <a:rPr lang="zh-TW" altLang="en-US" sz="2600" smtClean="0"/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26</a:t>
            </a:fld>
            <a:endParaRPr lang="zh-TW" altLang="en-US" sz="2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762000" y="1366838"/>
            <a:ext cx="10566400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marL="714375" indent="-714375" eaLnBrk="1" fontAlgn="auto" hangingPunct="1">
              <a:lnSpc>
                <a:spcPct val="150000"/>
              </a:lnSpc>
              <a:spcAft>
                <a:spcPts val="1200"/>
              </a:spcAft>
              <a:buClr>
                <a:schemeClr val="accent2"/>
              </a:buClr>
              <a:tabLst>
                <a:tab pos="742950" algn="l"/>
              </a:tabLst>
              <a:defRPr/>
            </a:pPr>
            <a:r>
              <a:rPr lang="zh-TW" altLang="en-US" sz="3600" b="1" dirty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3600" b="1" dirty="0" smtClean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　　確認</a:t>
            </a:r>
            <a:r>
              <a:rPr lang="zh-TW" altLang="en-US" sz="3600" b="1" dirty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報名</a:t>
            </a:r>
            <a:r>
              <a:rPr lang="zh-TW" altLang="en-US" sz="3600" b="1" dirty="0" smtClean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手續</a:t>
            </a:r>
            <a:endParaRPr lang="en-US" altLang="zh-TW" sz="3600" b="1" dirty="0" smtClean="0">
              <a:solidFill>
                <a:schemeClr val="accent6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42900" indent="-342900" fontAlgn="auto">
              <a:lnSpc>
                <a:spcPts val="4000"/>
              </a:lnSpc>
              <a:spcBef>
                <a:spcPts val="1200"/>
              </a:spcBef>
              <a:spcAft>
                <a:spcPts val="1200"/>
              </a:spcAft>
              <a:buSzPct val="85000"/>
              <a:buFont typeface="Wingdings" pitchFamily="2" charset="2"/>
              <a:buChar char="u"/>
              <a:defRPr/>
            </a:pPr>
            <a:r>
              <a:rPr lang="zh-TW" altLang="en-US" sz="2800" b="1" dirty="0" smtClean="0">
                <a:solidFill>
                  <a:srgbClr val="2F5597"/>
                </a:solidFill>
                <a:latin typeface="微軟正黑體" pitchFamily="34" charset="-120"/>
                <a:ea typeface="微軟正黑體" pitchFamily="34" charset="-120"/>
              </a:rPr>
              <a:t>本會訂於</a:t>
            </a:r>
            <a:r>
              <a:rPr lang="en-US" altLang="zh-TW" sz="28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110</a:t>
            </a:r>
            <a:r>
              <a:rPr lang="zh-TW" altLang="en-US" sz="28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年</a:t>
            </a:r>
            <a:r>
              <a:rPr lang="en-US" altLang="zh-TW" sz="28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6</a:t>
            </a:r>
            <a:r>
              <a:rPr lang="zh-TW" altLang="en-US" sz="28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月</a:t>
            </a:r>
            <a:r>
              <a:rPr lang="en-US" altLang="zh-TW" sz="28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23</a:t>
            </a:r>
            <a:r>
              <a:rPr lang="zh-TW" altLang="en-US" sz="28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日</a:t>
            </a:r>
            <a:r>
              <a:rPr lang="en-US" altLang="zh-TW" sz="28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12:00</a:t>
            </a:r>
            <a:r>
              <a:rPr lang="zh-TW" altLang="en-US" sz="28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至</a:t>
            </a:r>
            <a:r>
              <a:rPr lang="en-US" altLang="zh-TW" sz="28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6</a:t>
            </a:r>
            <a:r>
              <a:rPr lang="zh-TW" altLang="en-US" sz="28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月</a:t>
            </a:r>
            <a:r>
              <a:rPr lang="en-US" altLang="zh-TW" sz="28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28</a:t>
            </a:r>
            <a:r>
              <a:rPr lang="zh-TW" altLang="en-US" sz="28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日</a:t>
            </a:r>
            <a:r>
              <a:rPr lang="en-US" altLang="zh-TW" sz="28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18:00</a:t>
            </a:r>
            <a:r>
              <a:rPr lang="zh-TW" altLang="en-US" sz="28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前，開放查詢是否完成報名手續</a:t>
            </a:r>
            <a:r>
              <a:rPr lang="zh-TW" altLang="en-US" sz="2800" b="1" dirty="0" smtClean="0">
                <a:solidFill>
                  <a:srgbClr val="2F5597"/>
                </a:solidFill>
                <a:latin typeface="微軟正黑體" pitchFamily="34" charset="-120"/>
                <a:ea typeface="微軟正黑體" pitchFamily="34" charset="-120"/>
              </a:rPr>
              <a:t>，以確認各國中學校報名收件狀況。</a:t>
            </a:r>
            <a:endParaRPr lang="en-US" altLang="zh-TW" sz="2800" b="1" dirty="0" smtClean="0">
              <a:solidFill>
                <a:srgbClr val="2F5597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42900" indent="-342900" fontAlgn="auto">
              <a:lnSpc>
                <a:spcPts val="4000"/>
              </a:lnSpc>
              <a:spcBef>
                <a:spcPts val="1200"/>
              </a:spcBef>
              <a:spcAft>
                <a:spcPts val="1200"/>
              </a:spcAft>
              <a:buSzPct val="85000"/>
              <a:buFont typeface="Wingdings" pitchFamily="2" charset="2"/>
              <a:buChar char="u"/>
              <a:defRPr/>
            </a:pPr>
            <a:r>
              <a:rPr lang="zh-TW" altLang="en-US" sz="2800" b="1" dirty="0" smtClean="0">
                <a:solidFill>
                  <a:srgbClr val="2F5597"/>
                </a:solidFill>
                <a:latin typeface="微軟正黑體" pitchFamily="34" charset="-120"/>
                <a:ea typeface="微軟正黑體" pitchFamily="34" charset="-120"/>
              </a:rPr>
              <a:t>報名進度查詢網址：</a:t>
            </a:r>
            <a:r>
              <a:rPr lang="en-US" altLang="zh-TW" sz="2800" b="1" dirty="0" smtClean="0">
                <a:solidFill>
                  <a:srgbClr val="2F5597"/>
                </a:solidFill>
                <a:latin typeface="微軟正黑體" pitchFamily="34" charset="-120"/>
                <a:ea typeface="微軟正黑體" pitchFamily="34" charset="-120"/>
                <a:hlinkClick r:id="rId2"/>
              </a:rPr>
              <a:t>https://www.jctv.ntut.edu.tw/enter5/</a:t>
            </a:r>
            <a:r>
              <a:rPr lang="zh-TW" altLang="en-US" sz="2800" b="1" dirty="0" smtClean="0">
                <a:solidFill>
                  <a:srgbClr val="2F5597"/>
                </a:solidFill>
                <a:latin typeface="微軟正黑體" pitchFamily="34" charset="-120"/>
                <a:ea typeface="微軟正黑體" pitchFamily="34" charset="-120"/>
              </a:rPr>
              <a:t>，並點選國中學校作業系統。</a:t>
            </a:r>
          </a:p>
          <a:p>
            <a:pPr marL="342900" indent="-342900" algn="just" fontAlgn="auto">
              <a:lnSpc>
                <a:spcPts val="4000"/>
              </a:lnSpc>
              <a:spcBef>
                <a:spcPts val="1200"/>
              </a:spcBef>
              <a:spcAft>
                <a:spcPts val="1200"/>
              </a:spcAft>
              <a:buSzPct val="85000"/>
              <a:buFont typeface="Wingdings" pitchFamily="2" charset="2"/>
              <a:buChar char="u"/>
              <a:defRPr/>
            </a:pPr>
            <a:r>
              <a:rPr lang="zh-TW" altLang="en-US" sz="2800" b="1" dirty="0" smtClean="0">
                <a:solidFill>
                  <a:srgbClr val="2F5597"/>
                </a:solidFill>
                <a:latin typeface="微軟正黑體" pitchFamily="34" charset="-120"/>
                <a:ea typeface="微軟正黑體" pitchFamily="34" charset="-120"/>
              </a:rPr>
              <a:t>如報名資料已寄送</a:t>
            </a:r>
            <a:r>
              <a:rPr lang="en-US" altLang="zh-TW" sz="2800" b="1" dirty="0" smtClean="0">
                <a:solidFill>
                  <a:srgbClr val="2F5597"/>
                </a:solidFill>
                <a:latin typeface="微軟正黑體" pitchFamily="34" charset="-120"/>
                <a:ea typeface="微軟正黑體" pitchFamily="34" charset="-120"/>
              </a:rPr>
              <a:t>3-5</a:t>
            </a:r>
            <a:r>
              <a:rPr lang="zh-TW" altLang="en-US" sz="2800" b="1" dirty="0" smtClean="0">
                <a:solidFill>
                  <a:srgbClr val="2F5597"/>
                </a:solidFill>
                <a:latin typeface="微軟正黑體" pitchFamily="34" charset="-120"/>
                <a:ea typeface="微軟正黑體" pitchFamily="34" charset="-120"/>
              </a:rPr>
              <a:t>日後，經查詢系統顯示為「未完成報名手續」，請速電本會（</a:t>
            </a:r>
            <a:r>
              <a:rPr lang="en-US" altLang="zh-TW" sz="2800" b="1" dirty="0" smtClean="0">
                <a:solidFill>
                  <a:srgbClr val="2F5597"/>
                </a:solidFill>
                <a:latin typeface="微軟正黑體" pitchFamily="34" charset="-120"/>
                <a:ea typeface="微軟正黑體" pitchFamily="34" charset="-120"/>
              </a:rPr>
              <a:t>02-2772-5333</a:t>
            </a:r>
            <a:r>
              <a:rPr lang="zh-TW" altLang="en-US" sz="2800" b="1" dirty="0" smtClean="0">
                <a:solidFill>
                  <a:srgbClr val="2F5597"/>
                </a:solidFill>
                <a:latin typeface="微軟正黑體" pitchFamily="34" charset="-120"/>
                <a:ea typeface="微軟正黑體" pitchFamily="34" charset="-120"/>
              </a:rPr>
              <a:t>）。</a:t>
            </a:r>
            <a:endParaRPr lang="en-US" altLang="zh-TW" sz="2800" b="1" dirty="0" smtClean="0">
              <a:solidFill>
                <a:srgbClr val="2F5597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9939" name="標題 1"/>
          <p:cNvSpPr>
            <a:spLocks noGrp="1"/>
          </p:cNvSpPr>
          <p:nvPr>
            <p:ph type="title"/>
          </p:nvPr>
        </p:nvSpPr>
        <p:spPr>
          <a:xfrm>
            <a:off x="819150" y="292100"/>
            <a:ext cx="10515600" cy="1325563"/>
          </a:xfrm>
        </p:spPr>
        <p:txBody>
          <a:bodyPr/>
          <a:lstStyle/>
          <a:p>
            <a:pPr eaLnBrk="1" hangingPunct="1"/>
            <a:r>
              <a:rPr lang="en-US" altLang="zh-TW" sz="4000" b="1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4000" b="1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陸</a:t>
            </a:r>
            <a:r>
              <a:rPr lang="en-US" altLang="zh-TW" sz="4000" b="1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 </a:t>
            </a:r>
            <a:r>
              <a:rPr lang="zh-TW" altLang="en-US" sz="4000" b="1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、報名作業</a:t>
            </a:r>
            <a:r>
              <a:rPr lang="en-US" altLang="zh-TW" sz="4000" b="1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3600" b="1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集體報名應繳報名資料（</a:t>
            </a:r>
            <a:r>
              <a:rPr lang="en-US" altLang="zh-TW" sz="3600" b="1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10/11</a:t>
            </a:r>
            <a:r>
              <a:rPr lang="zh-TW" altLang="en-US" sz="3600" b="1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</a:p>
        </p:txBody>
      </p:sp>
      <p:pic>
        <p:nvPicPr>
          <p:cNvPr id="39940" name="Picture 2" descr="https://pixabay.com/static/uploads/photo/2013/07/12/12/40/check-146099_64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475" y="1333500"/>
            <a:ext cx="936625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6" descr="「打電話」的圖片搜尋結果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5584825"/>
            <a:ext cx="1639888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2" name="投影片編號版面配置區 1"/>
          <p:cNvSpPr>
            <a:spLocks noGrp="1"/>
          </p:cNvSpPr>
          <p:nvPr>
            <p:ph type="sldNum" sz="quarter" idx="11"/>
          </p:nvPr>
        </p:nvSpPr>
        <p:spPr bwMode="auto">
          <a:xfrm>
            <a:off x="9448800" y="6310313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98F244A6-1B8C-40EE-A694-B1D8EB5081E1}" type="slidenum">
              <a:rPr lang="zh-TW" altLang="en-US" sz="2600" smtClean="0"/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27</a:t>
            </a:fld>
            <a:endParaRPr lang="zh-TW" altLang="en-US" sz="2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650038" y="5287963"/>
            <a:ext cx="5153025" cy="565150"/>
          </a:xfrm>
        </p:spPr>
        <p:txBody>
          <a:bodyPr rtlCol="0">
            <a:noAutofit/>
          </a:bodyPr>
          <a:lstStyle/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TW" altLang="en-US" sz="22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   國中學校老師集體報名系統上傳報名資料後，可於系統下載「報名資料確認單」，確認報名人數及繳費金額後，再點選報名確認。</a:t>
            </a:r>
            <a:endParaRPr lang="en-US" altLang="zh-TW" sz="2200" b="1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TW" b="1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 </a:t>
            </a:r>
            <a:endParaRPr lang="zh-TW" altLang="en-US" dirty="0"/>
          </a:p>
        </p:txBody>
      </p:sp>
      <p:sp>
        <p:nvSpPr>
          <p:cNvPr id="40963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b="1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陸</a:t>
            </a:r>
            <a:r>
              <a:rPr lang="en-US" altLang="zh-TW" b="1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 </a:t>
            </a:r>
            <a:r>
              <a:rPr lang="zh-TW" altLang="en-US" b="1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、報名作業－</a:t>
            </a:r>
            <a:r>
              <a:rPr lang="zh-TW" altLang="en-US" sz="4000" b="1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報名費繳交說明（</a:t>
            </a:r>
            <a:r>
              <a:rPr lang="en-US" altLang="zh-TW" sz="4000" b="1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11/11</a:t>
            </a:r>
            <a:r>
              <a:rPr lang="zh-TW" altLang="en-US" sz="4000" b="1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</a:p>
        </p:txBody>
      </p:sp>
      <p:sp>
        <p:nvSpPr>
          <p:cNvPr id="12" name="矩形 11"/>
          <p:cNvSpPr/>
          <p:nvPr/>
        </p:nvSpPr>
        <p:spPr>
          <a:xfrm>
            <a:off x="5972175" y="3011488"/>
            <a:ext cx="3314700" cy="2009775"/>
          </a:xfrm>
          <a:prstGeom prst="rect">
            <a:avLst/>
          </a:prstGeom>
          <a:solidFill>
            <a:srgbClr val="FFEC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30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免試生報名作業費</a:t>
            </a:r>
            <a:endParaRPr lang="en-US" altLang="zh-TW" sz="3000" b="1" dirty="0">
              <a:solidFill>
                <a:srgbClr val="7030A0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 eaLnBrk="1" fontAlgn="auto" hangingPunct="1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28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50</a:t>
            </a:r>
            <a:r>
              <a:rPr lang="zh-TW" altLang="en-US" sz="28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元</a:t>
            </a:r>
            <a:r>
              <a:rPr lang="en-US" altLang="zh-TW" sz="28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en-US" sz="28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人 </a:t>
            </a:r>
            <a:r>
              <a:rPr lang="en-US" altLang="zh-TW" sz="28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X</a:t>
            </a:r>
            <a:r>
              <a:rPr lang="zh-TW" altLang="en-US" sz="28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 報名人數</a:t>
            </a:r>
            <a:endParaRPr lang="en-US" altLang="zh-TW" sz="2800" b="1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 eaLnBrk="1" fontAlgn="auto" hangingPunct="1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000" b="1" dirty="0">
                <a:solidFill>
                  <a:srgbClr val="0033CC"/>
                </a:solidFill>
                <a:latin typeface="微軟正黑體" pitchFamily="34" charset="-120"/>
                <a:ea typeface="微軟正黑體" pitchFamily="34" charset="-120"/>
              </a:rPr>
              <a:t>（依報名免試生人數計算）</a:t>
            </a:r>
          </a:p>
        </p:txBody>
      </p:sp>
      <p:grpSp>
        <p:nvGrpSpPr>
          <p:cNvPr id="40965" name="群組 22"/>
          <p:cNvGrpSpPr>
            <a:grpSpLocks/>
          </p:cNvGrpSpPr>
          <p:nvPr/>
        </p:nvGrpSpPr>
        <p:grpSpPr bwMode="auto">
          <a:xfrm>
            <a:off x="519113" y="2552700"/>
            <a:ext cx="4600575" cy="3798888"/>
            <a:chOff x="519112" y="3048000"/>
            <a:chExt cx="4600575" cy="1906208"/>
          </a:xfrm>
        </p:grpSpPr>
        <p:sp>
          <p:nvSpPr>
            <p:cNvPr id="10" name="矩形 9"/>
            <p:cNvSpPr/>
            <p:nvPr/>
          </p:nvSpPr>
          <p:spPr>
            <a:xfrm>
              <a:off x="519112" y="3048000"/>
              <a:ext cx="2152650" cy="914470"/>
            </a:xfrm>
            <a:prstGeom prst="rect">
              <a:avLst/>
            </a:prstGeom>
            <a:solidFill>
              <a:schemeClr val="bg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sz="2800" b="1" dirty="0">
                  <a:solidFill>
                    <a:srgbClr val="7030A0"/>
                  </a:solidFill>
                  <a:latin typeface="微軟正黑體" pitchFamily="34" charset="-120"/>
                  <a:ea typeface="微軟正黑體" pitchFamily="34" charset="-120"/>
                </a:rPr>
                <a:t>一般生</a:t>
              </a:r>
              <a:r>
                <a:rPr lang="en-US" altLang="zh-TW" sz="2800" b="1" dirty="0">
                  <a:solidFill>
                    <a:srgbClr val="7030A0"/>
                  </a:solidFill>
                  <a:latin typeface="微軟正黑體" pitchFamily="34" charset="-120"/>
                  <a:ea typeface="微軟正黑體" pitchFamily="34" charset="-120"/>
                </a:rPr>
                <a:t/>
              </a:r>
              <a:br>
                <a:rPr lang="en-US" altLang="zh-TW" sz="2800" b="1" dirty="0">
                  <a:solidFill>
                    <a:srgbClr val="7030A0"/>
                  </a:solidFill>
                  <a:latin typeface="微軟正黑體" pitchFamily="34" charset="-120"/>
                  <a:ea typeface="微軟正黑體" pitchFamily="34" charset="-120"/>
                </a:rPr>
              </a:br>
              <a:r>
                <a:rPr lang="zh-TW" altLang="en-US" sz="1600" b="1" dirty="0">
                  <a:solidFill>
                    <a:srgbClr val="7030A0"/>
                  </a:solidFill>
                  <a:latin typeface="微軟正黑體" pitchFamily="34" charset="-120"/>
                  <a:ea typeface="微軟正黑體" pitchFamily="34" charset="-120"/>
                </a:rPr>
                <a:t>（特殊境遇家庭）</a:t>
              </a:r>
              <a:endParaRPr lang="en-US" altLang="zh-TW" sz="16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TW" sz="2800" b="1" dirty="0">
                  <a:solidFill>
                    <a:srgbClr val="C00000"/>
                  </a:solidFill>
                  <a:latin typeface="微軟正黑體" pitchFamily="34" charset="-120"/>
                  <a:ea typeface="微軟正黑體" pitchFamily="34" charset="-120"/>
                </a:rPr>
                <a:t>300</a:t>
              </a:r>
              <a:r>
                <a:rPr lang="zh-TW" altLang="en-US" sz="2800" b="1" dirty="0">
                  <a:solidFill>
                    <a:srgbClr val="C00000"/>
                  </a:solidFill>
                  <a:latin typeface="微軟正黑體" pitchFamily="34" charset="-120"/>
                  <a:ea typeface="微軟正黑體" pitchFamily="34" charset="-120"/>
                </a:rPr>
                <a:t>元</a:t>
              </a:r>
              <a:r>
                <a:rPr lang="en-US" altLang="zh-TW" sz="2800" b="1" dirty="0">
                  <a:solidFill>
                    <a:srgbClr val="C00000"/>
                  </a:solidFill>
                  <a:latin typeface="微軟正黑體" pitchFamily="34" charset="-120"/>
                  <a:ea typeface="微軟正黑體" pitchFamily="34" charset="-120"/>
                </a:rPr>
                <a:t>/</a:t>
              </a:r>
              <a:r>
                <a:rPr lang="zh-TW" altLang="en-US" sz="2800" b="1" dirty="0">
                  <a:solidFill>
                    <a:srgbClr val="C00000"/>
                  </a:solidFill>
                  <a:latin typeface="微軟正黑體" pitchFamily="34" charset="-120"/>
                  <a:ea typeface="微軟正黑體" pitchFamily="34" charset="-120"/>
                </a:rPr>
                <a:t>人</a:t>
              </a:r>
            </a:p>
          </p:txBody>
        </p:sp>
        <p:sp>
          <p:nvSpPr>
            <p:cNvPr id="14" name="矩形 13"/>
            <p:cNvSpPr/>
            <p:nvPr/>
          </p:nvSpPr>
          <p:spPr>
            <a:xfrm>
              <a:off x="534987" y="4039738"/>
              <a:ext cx="2152650" cy="914470"/>
            </a:xfrm>
            <a:prstGeom prst="rect">
              <a:avLst/>
            </a:prstGeom>
            <a:solidFill>
              <a:srgbClr val="FFEBEB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sz="3000" b="1" dirty="0">
                  <a:solidFill>
                    <a:srgbClr val="7030A0"/>
                  </a:solidFill>
                  <a:latin typeface="微軟正黑體" pitchFamily="34" charset="-120"/>
                  <a:ea typeface="微軟正黑體" pitchFamily="34" charset="-120"/>
                </a:rPr>
                <a:t>低收入戶</a:t>
              </a:r>
              <a:endParaRPr lang="en-US" altLang="zh-TW" sz="30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TW" sz="2800" b="1" dirty="0">
                  <a:solidFill>
                    <a:srgbClr val="C00000"/>
                  </a:solidFill>
                  <a:latin typeface="微軟正黑體" pitchFamily="34" charset="-120"/>
                  <a:ea typeface="微軟正黑體" pitchFamily="34" charset="-120"/>
                </a:rPr>
                <a:t>0</a:t>
              </a:r>
              <a:r>
                <a:rPr lang="zh-TW" altLang="en-US" sz="2800" b="1" dirty="0">
                  <a:solidFill>
                    <a:srgbClr val="C00000"/>
                  </a:solidFill>
                  <a:latin typeface="微軟正黑體" pitchFamily="34" charset="-120"/>
                  <a:ea typeface="微軟正黑體" pitchFamily="34" charset="-120"/>
                </a:rPr>
                <a:t>元</a:t>
              </a:r>
              <a:r>
                <a:rPr lang="en-US" altLang="zh-TW" sz="2800" b="1" dirty="0">
                  <a:solidFill>
                    <a:srgbClr val="C00000"/>
                  </a:solidFill>
                  <a:latin typeface="微軟正黑體" pitchFamily="34" charset="-120"/>
                  <a:ea typeface="微軟正黑體" pitchFamily="34" charset="-120"/>
                </a:rPr>
                <a:t>/</a:t>
              </a:r>
              <a:r>
                <a:rPr lang="zh-TW" altLang="en-US" sz="2800" b="1" dirty="0">
                  <a:solidFill>
                    <a:srgbClr val="C00000"/>
                  </a:solidFill>
                  <a:latin typeface="微軟正黑體" pitchFamily="34" charset="-120"/>
                  <a:ea typeface="微軟正黑體" pitchFamily="34" charset="-120"/>
                </a:rPr>
                <a:t>人</a:t>
              </a:r>
              <a:r>
                <a:rPr lang="en-US" altLang="zh-TW" sz="2800" b="1" dirty="0">
                  <a:solidFill>
                    <a:srgbClr val="C00000"/>
                  </a:solidFill>
                  <a:latin typeface="微軟正黑體" pitchFamily="34" charset="-120"/>
                  <a:ea typeface="微軟正黑體" pitchFamily="34" charset="-120"/>
                </a:rPr>
                <a:t/>
              </a:r>
              <a:br>
                <a:rPr lang="en-US" altLang="zh-TW" sz="2800" b="1" dirty="0">
                  <a:solidFill>
                    <a:srgbClr val="C00000"/>
                  </a:solidFill>
                  <a:latin typeface="微軟正黑體" pitchFamily="34" charset="-120"/>
                  <a:ea typeface="微軟正黑體" pitchFamily="34" charset="-120"/>
                </a:rPr>
              </a:br>
              <a:r>
                <a:rPr lang="zh-TW" altLang="en-US" sz="1400" b="1" dirty="0">
                  <a:solidFill>
                    <a:srgbClr val="0033CC"/>
                  </a:solidFill>
                  <a:latin typeface="微軟正黑體" pitchFamily="34" charset="-120"/>
                  <a:ea typeface="微軟正黑體" pitchFamily="34" charset="-120"/>
                </a:rPr>
                <a:t>檢附報名期間內有效之「低收入戶證明文件」</a:t>
              </a:r>
            </a:p>
          </p:txBody>
        </p:sp>
        <p:sp>
          <p:nvSpPr>
            <p:cNvPr id="15" name="矩形 14"/>
            <p:cNvSpPr/>
            <p:nvPr/>
          </p:nvSpPr>
          <p:spPr>
            <a:xfrm>
              <a:off x="2967037" y="3048000"/>
              <a:ext cx="2152650" cy="914470"/>
            </a:xfrm>
            <a:prstGeom prst="rect">
              <a:avLst/>
            </a:prstGeom>
            <a:solidFill>
              <a:srgbClr val="FFFFCC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sz="3000" b="1" dirty="0">
                  <a:solidFill>
                    <a:srgbClr val="7030A0"/>
                  </a:solidFill>
                  <a:latin typeface="微軟正黑體" pitchFamily="34" charset="-120"/>
                  <a:ea typeface="微軟正黑體" pitchFamily="34" charset="-120"/>
                </a:rPr>
                <a:t>中低收入戶</a:t>
              </a:r>
              <a:endParaRPr lang="en-US" altLang="zh-TW" sz="30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TW" sz="2800" b="1" dirty="0">
                  <a:solidFill>
                    <a:srgbClr val="C00000"/>
                  </a:solidFill>
                  <a:latin typeface="微軟正黑體" pitchFamily="34" charset="-120"/>
                  <a:ea typeface="微軟正黑體" pitchFamily="34" charset="-120"/>
                </a:rPr>
                <a:t>120</a:t>
              </a:r>
              <a:r>
                <a:rPr lang="zh-TW" altLang="en-US" sz="2800" b="1" dirty="0">
                  <a:solidFill>
                    <a:srgbClr val="C00000"/>
                  </a:solidFill>
                  <a:latin typeface="微軟正黑體" pitchFamily="34" charset="-120"/>
                  <a:ea typeface="微軟正黑體" pitchFamily="34" charset="-120"/>
                </a:rPr>
                <a:t>元</a:t>
              </a:r>
              <a:r>
                <a:rPr lang="en-US" altLang="zh-TW" sz="2800" b="1" dirty="0">
                  <a:solidFill>
                    <a:srgbClr val="C00000"/>
                  </a:solidFill>
                  <a:latin typeface="微軟正黑體" pitchFamily="34" charset="-120"/>
                  <a:ea typeface="微軟正黑體" pitchFamily="34" charset="-120"/>
                </a:rPr>
                <a:t>/</a:t>
              </a:r>
              <a:r>
                <a:rPr lang="zh-TW" altLang="en-US" sz="2800" b="1" dirty="0">
                  <a:solidFill>
                    <a:srgbClr val="C00000"/>
                  </a:solidFill>
                  <a:latin typeface="微軟正黑體" pitchFamily="34" charset="-120"/>
                  <a:ea typeface="微軟正黑體" pitchFamily="34" charset="-120"/>
                </a:rPr>
                <a:t>人</a:t>
              </a:r>
              <a:r>
                <a:rPr lang="en-US" altLang="zh-TW" sz="2800" b="1" dirty="0">
                  <a:solidFill>
                    <a:srgbClr val="C00000"/>
                  </a:solidFill>
                  <a:latin typeface="微軟正黑體" pitchFamily="34" charset="-120"/>
                  <a:ea typeface="微軟正黑體" pitchFamily="34" charset="-120"/>
                </a:rPr>
                <a:t/>
              </a:r>
              <a:br>
                <a:rPr lang="en-US" altLang="zh-TW" sz="2800" b="1" dirty="0">
                  <a:solidFill>
                    <a:srgbClr val="C00000"/>
                  </a:solidFill>
                  <a:latin typeface="微軟正黑體" pitchFamily="34" charset="-120"/>
                  <a:ea typeface="微軟正黑體" pitchFamily="34" charset="-120"/>
                </a:rPr>
              </a:br>
              <a:r>
                <a:rPr lang="zh-TW" altLang="en-US" sz="1400" b="1" dirty="0">
                  <a:solidFill>
                    <a:srgbClr val="0033CC"/>
                  </a:solidFill>
                  <a:latin typeface="微軟正黑體" pitchFamily="34" charset="-120"/>
                  <a:ea typeface="微軟正黑體" pitchFamily="34" charset="-120"/>
                </a:rPr>
                <a:t>檢附報名期間內有效之「中低收入戶證明文件」</a:t>
              </a:r>
              <a:endParaRPr lang="en-US" altLang="zh-TW" sz="1400" b="1" dirty="0">
                <a:solidFill>
                  <a:srgbClr val="0033CC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2955924" y="4039738"/>
              <a:ext cx="2152650" cy="91447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sz="3000" b="1" dirty="0">
                  <a:solidFill>
                    <a:srgbClr val="7030A0"/>
                  </a:solidFill>
                  <a:latin typeface="微軟正黑體" pitchFamily="34" charset="-120"/>
                  <a:ea typeface="微軟正黑體" pitchFamily="34" charset="-120"/>
                </a:rPr>
                <a:t>失業戶子女</a:t>
              </a:r>
              <a:endParaRPr lang="en-US" altLang="zh-TW" sz="30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TW" sz="2800" b="1" dirty="0">
                  <a:solidFill>
                    <a:srgbClr val="C00000"/>
                  </a:solidFill>
                  <a:latin typeface="微軟正黑體" pitchFamily="34" charset="-120"/>
                  <a:ea typeface="微軟正黑體" pitchFamily="34" charset="-120"/>
                </a:rPr>
                <a:t>0</a:t>
              </a:r>
              <a:r>
                <a:rPr lang="zh-TW" altLang="en-US" sz="2800" b="1" dirty="0">
                  <a:solidFill>
                    <a:srgbClr val="C00000"/>
                  </a:solidFill>
                  <a:latin typeface="微軟正黑體" pitchFamily="34" charset="-120"/>
                  <a:ea typeface="微軟正黑體" pitchFamily="34" charset="-120"/>
                </a:rPr>
                <a:t>元</a:t>
              </a:r>
              <a:r>
                <a:rPr lang="en-US" altLang="zh-TW" sz="2800" b="1" dirty="0">
                  <a:solidFill>
                    <a:srgbClr val="C00000"/>
                  </a:solidFill>
                  <a:latin typeface="微軟正黑體" pitchFamily="34" charset="-120"/>
                  <a:ea typeface="微軟正黑體" pitchFamily="34" charset="-120"/>
                </a:rPr>
                <a:t>/</a:t>
              </a:r>
              <a:r>
                <a:rPr lang="zh-TW" altLang="en-US" sz="2800" b="1" dirty="0">
                  <a:solidFill>
                    <a:srgbClr val="C00000"/>
                  </a:solidFill>
                  <a:latin typeface="微軟正黑體" pitchFamily="34" charset="-120"/>
                  <a:ea typeface="微軟正黑體" pitchFamily="34" charset="-120"/>
                </a:rPr>
                <a:t>人</a:t>
              </a:r>
              <a:r>
                <a:rPr lang="en-US" altLang="zh-TW" sz="2800" b="1" dirty="0">
                  <a:solidFill>
                    <a:srgbClr val="C00000"/>
                  </a:solidFill>
                  <a:latin typeface="微軟正黑體" pitchFamily="34" charset="-120"/>
                  <a:ea typeface="微軟正黑體" pitchFamily="34" charset="-120"/>
                </a:rPr>
                <a:t/>
              </a:r>
              <a:br>
                <a:rPr lang="en-US" altLang="zh-TW" sz="2800" b="1" dirty="0">
                  <a:solidFill>
                    <a:srgbClr val="C00000"/>
                  </a:solidFill>
                  <a:latin typeface="微軟正黑體" pitchFamily="34" charset="-120"/>
                  <a:ea typeface="微軟正黑體" pitchFamily="34" charset="-120"/>
                </a:rPr>
              </a:br>
              <a:r>
                <a:rPr lang="zh-TW" altLang="en-US" sz="1400" b="1" dirty="0">
                  <a:solidFill>
                    <a:srgbClr val="0033CC"/>
                  </a:solidFill>
                  <a:latin typeface="微軟正黑體" pitchFamily="34" charset="-120"/>
                  <a:ea typeface="微軟正黑體" pitchFamily="34" charset="-120"/>
                </a:rPr>
                <a:t>檢附報名期間內有效之「直系血親尊親屬支領失業給付證明文件」</a:t>
              </a:r>
            </a:p>
          </p:txBody>
        </p:sp>
      </p:grpSp>
      <p:sp>
        <p:nvSpPr>
          <p:cNvPr id="40966" name="文字方塊 16"/>
          <p:cNvSpPr txBox="1">
            <a:spLocks noChangeArrowheads="1"/>
          </p:cNvSpPr>
          <p:nvPr/>
        </p:nvSpPr>
        <p:spPr bwMode="auto">
          <a:xfrm>
            <a:off x="1158875" y="1592263"/>
            <a:ext cx="30575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b="1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各繳費身分報名費</a:t>
            </a:r>
          </a:p>
        </p:txBody>
      </p:sp>
      <p:sp>
        <p:nvSpPr>
          <p:cNvPr id="40967" name="文字方塊 18"/>
          <p:cNvSpPr txBox="1">
            <a:spLocks noChangeArrowheads="1"/>
          </p:cNvSpPr>
          <p:nvPr/>
        </p:nvSpPr>
        <p:spPr bwMode="auto">
          <a:xfrm>
            <a:off x="9707563" y="1628775"/>
            <a:ext cx="22494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zh-TW" altLang="en-US" b="1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應繳報名費</a:t>
            </a:r>
          </a:p>
        </p:txBody>
      </p:sp>
      <p:sp>
        <p:nvSpPr>
          <p:cNvPr id="40968" name="文字方塊 19"/>
          <p:cNvSpPr txBox="1">
            <a:spLocks noChangeArrowheads="1"/>
          </p:cNvSpPr>
          <p:nvPr/>
        </p:nvSpPr>
        <p:spPr bwMode="auto">
          <a:xfrm>
            <a:off x="5210175" y="3552825"/>
            <a:ext cx="671513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TW" sz="800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endParaRPr lang="zh-TW" altLang="en-US" sz="80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0969" name="文字方塊 20"/>
          <p:cNvSpPr txBox="1">
            <a:spLocks noChangeArrowheads="1"/>
          </p:cNvSpPr>
          <p:nvPr/>
        </p:nvSpPr>
        <p:spPr bwMode="auto">
          <a:xfrm>
            <a:off x="9296400" y="3667125"/>
            <a:ext cx="8255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5000">
                <a:latin typeface="微軟正黑體" panose="020B0604030504040204" pitchFamily="34" charset="-120"/>
                <a:ea typeface="微軟正黑體" panose="020B0604030504040204" pitchFamily="34" charset="-120"/>
              </a:rPr>
              <a:t>＝</a:t>
            </a:r>
          </a:p>
        </p:txBody>
      </p:sp>
      <p:sp>
        <p:nvSpPr>
          <p:cNvPr id="40970" name="文字方塊 23"/>
          <p:cNvSpPr txBox="1">
            <a:spLocks noChangeArrowheads="1"/>
          </p:cNvSpPr>
          <p:nvPr/>
        </p:nvSpPr>
        <p:spPr bwMode="auto">
          <a:xfrm>
            <a:off x="5810250" y="1600200"/>
            <a:ext cx="34163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b="1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國中學校自留作業費</a:t>
            </a:r>
          </a:p>
        </p:txBody>
      </p:sp>
      <p:sp>
        <p:nvSpPr>
          <p:cNvPr id="18" name="矩形 17"/>
          <p:cNvSpPr/>
          <p:nvPr/>
        </p:nvSpPr>
        <p:spPr>
          <a:xfrm>
            <a:off x="10004425" y="2982913"/>
            <a:ext cx="1914525" cy="20383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3000" b="1" dirty="0">
                <a:solidFill>
                  <a:srgbClr val="0033CC"/>
                </a:solidFill>
                <a:latin typeface="微軟正黑體" pitchFamily="34" charset="-120"/>
                <a:ea typeface="微軟正黑體" pitchFamily="34" charset="-120"/>
              </a:rPr>
              <a:t>國中集體報名費</a:t>
            </a:r>
            <a:endParaRPr lang="en-US" altLang="zh-TW" sz="3000" b="1" dirty="0">
              <a:solidFill>
                <a:srgbClr val="0033CC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5" name="左中括弧 24"/>
          <p:cNvSpPr/>
          <p:nvPr/>
        </p:nvSpPr>
        <p:spPr>
          <a:xfrm rot="5400000">
            <a:off x="2643187" y="6351"/>
            <a:ext cx="276225" cy="4629150"/>
          </a:xfrm>
          <a:prstGeom prst="leftBracket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/>
          </a:p>
        </p:txBody>
      </p:sp>
      <p:sp>
        <p:nvSpPr>
          <p:cNvPr id="26" name="左中括弧 25"/>
          <p:cNvSpPr/>
          <p:nvPr/>
        </p:nvSpPr>
        <p:spPr>
          <a:xfrm rot="5400000">
            <a:off x="7442994" y="553244"/>
            <a:ext cx="233362" cy="3492500"/>
          </a:xfrm>
          <a:prstGeom prst="leftBracket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/>
          </a:p>
        </p:txBody>
      </p:sp>
      <p:sp>
        <p:nvSpPr>
          <p:cNvPr id="27" name="左中括弧 26"/>
          <p:cNvSpPr/>
          <p:nvPr/>
        </p:nvSpPr>
        <p:spPr>
          <a:xfrm rot="5400000">
            <a:off x="10852944" y="1334294"/>
            <a:ext cx="233362" cy="1930400"/>
          </a:xfrm>
          <a:prstGeom prst="leftBracket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/>
          </a:p>
        </p:txBody>
      </p:sp>
      <p:sp>
        <p:nvSpPr>
          <p:cNvPr id="40975" name="矩形 1"/>
          <p:cNvSpPr>
            <a:spLocks noChangeArrowheads="1"/>
          </p:cNvSpPr>
          <p:nvPr/>
        </p:nvSpPr>
        <p:spPr bwMode="auto">
          <a:xfrm>
            <a:off x="614363" y="6445250"/>
            <a:ext cx="44719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180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（報名費減免方式請參照招生簡章第</a:t>
            </a:r>
            <a:r>
              <a:rPr lang="en-US" altLang="zh-TW" sz="180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8</a:t>
            </a:r>
            <a:r>
              <a:rPr lang="zh-TW" altLang="en-US" sz="180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頁）</a:t>
            </a:r>
            <a:endParaRPr lang="en-US" altLang="zh-TW" sz="1800">
              <a:solidFill>
                <a:srgbClr val="0033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0976" name="投影片編號版面配置區 3"/>
          <p:cNvSpPr>
            <a:spLocks noGrp="1"/>
          </p:cNvSpPr>
          <p:nvPr>
            <p:ph type="sldNum" sz="quarter" idx="11"/>
          </p:nvPr>
        </p:nvSpPr>
        <p:spPr bwMode="auto">
          <a:xfrm>
            <a:off x="9448800" y="6351588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4FA77476-528F-4181-B282-4B8F4925C853}" type="slidenum">
              <a:rPr lang="zh-TW" altLang="en-US" sz="2600" smtClean="0"/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28</a:t>
            </a:fld>
            <a:endParaRPr lang="zh-TW" altLang="en-US" sz="2600" smtClean="0"/>
          </a:p>
        </p:txBody>
      </p:sp>
      <p:grpSp>
        <p:nvGrpSpPr>
          <p:cNvPr id="40977" name="群組 21"/>
          <p:cNvGrpSpPr>
            <a:grpSpLocks/>
          </p:cNvGrpSpPr>
          <p:nvPr/>
        </p:nvGrpSpPr>
        <p:grpSpPr bwMode="auto">
          <a:xfrm rot="999535">
            <a:off x="6356350" y="5248275"/>
            <a:ext cx="511175" cy="735013"/>
            <a:chOff x="4198989" y="1871875"/>
            <a:chExt cx="2397031" cy="3854179"/>
          </a:xfrm>
        </p:grpSpPr>
        <p:sp>
          <p:nvSpPr>
            <p:cNvPr id="40978" name="îṩ1iḍé"/>
            <p:cNvSpPr>
              <a:spLocks/>
            </p:cNvSpPr>
            <p:nvPr/>
          </p:nvSpPr>
          <p:spPr bwMode="auto">
            <a:xfrm>
              <a:off x="4198989" y="1871875"/>
              <a:ext cx="2397031" cy="2877112"/>
            </a:xfrm>
            <a:custGeom>
              <a:avLst/>
              <a:gdLst>
                <a:gd name="T0" fmla="*/ 2147483646 w 423"/>
                <a:gd name="T1" fmla="*/ 0 h 508"/>
                <a:gd name="T2" fmla="*/ 0 w 423"/>
                <a:gd name="T3" fmla="*/ 2147483646 h 508"/>
                <a:gd name="T4" fmla="*/ 2147483646 w 423"/>
                <a:gd name="T5" fmla="*/ 2147483646 h 508"/>
                <a:gd name="T6" fmla="*/ 2147483646 w 423"/>
                <a:gd name="T7" fmla="*/ 2147483646 h 508"/>
                <a:gd name="T8" fmla="*/ 2147483646 w 423"/>
                <a:gd name="T9" fmla="*/ 2147483646 h 508"/>
                <a:gd name="T10" fmla="*/ 2147483646 w 423"/>
                <a:gd name="T11" fmla="*/ 2147483646 h 508"/>
                <a:gd name="T12" fmla="*/ 2147483646 w 423"/>
                <a:gd name="T13" fmla="*/ 2147483646 h 508"/>
                <a:gd name="T14" fmla="*/ 2147483646 w 423"/>
                <a:gd name="T15" fmla="*/ 2147483646 h 508"/>
                <a:gd name="T16" fmla="*/ 2147483646 w 423"/>
                <a:gd name="T17" fmla="*/ 0 h 50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23" h="508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268"/>
                    <a:pt x="29" y="316"/>
                    <a:pt x="58" y="360"/>
                  </a:cubicBezTo>
                  <a:cubicBezTo>
                    <a:pt x="122" y="456"/>
                    <a:pt x="85" y="508"/>
                    <a:pt x="122" y="508"/>
                  </a:cubicBezTo>
                  <a:cubicBezTo>
                    <a:pt x="212" y="508"/>
                    <a:pt x="212" y="508"/>
                    <a:pt x="212" y="508"/>
                  </a:cubicBezTo>
                  <a:cubicBezTo>
                    <a:pt x="302" y="508"/>
                    <a:pt x="302" y="508"/>
                    <a:pt x="302" y="508"/>
                  </a:cubicBezTo>
                  <a:cubicBezTo>
                    <a:pt x="339" y="508"/>
                    <a:pt x="302" y="456"/>
                    <a:pt x="366" y="360"/>
                  </a:cubicBezTo>
                  <a:cubicBezTo>
                    <a:pt x="395" y="316"/>
                    <a:pt x="423" y="269"/>
                    <a:pt x="423" y="213"/>
                  </a:cubicBezTo>
                  <a:cubicBezTo>
                    <a:pt x="423" y="97"/>
                    <a:pt x="329" y="0"/>
                    <a:pt x="212" y="0"/>
                  </a:cubicBezTo>
                  <a:close/>
                </a:path>
              </a:pathLst>
            </a:custGeom>
            <a:solidFill>
              <a:srgbClr val="FCC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TW" altLang="en-US"/>
            </a:p>
          </p:txBody>
        </p:sp>
        <p:sp>
          <p:nvSpPr>
            <p:cNvPr id="40979" name="ïsľïďe"/>
            <p:cNvSpPr>
              <a:spLocks/>
            </p:cNvSpPr>
            <p:nvPr/>
          </p:nvSpPr>
          <p:spPr bwMode="auto">
            <a:xfrm>
              <a:off x="4743309" y="3305359"/>
              <a:ext cx="1311774" cy="1524768"/>
            </a:xfrm>
            <a:custGeom>
              <a:avLst/>
              <a:gdLst>
                <a:gd name="T0" fmla="*/ 2147483646 w 232"/>
                <a:gd name="T1" fmla="*/ 2147483646 h 269"/>
                <a:gd name="T2" fmla="*/ 2147483646 w 232"/>
                <a:gd name="T3" fmla="*/ 2147483646 h 269"/>
                <a:gd name="T4" fmla="*/ 2147483646 w 232"/>
                <a:gd name="T5" fmla="*/ 2147483646 h 269"/>
                <a:gd name="T6" fmla="*/ 2147483646 w 232"/>
                <a:gd name="T7" fmla="*/ 2147483646 h 269"/>
                <a:gd name="T8" fmla="*/ 2147483646 w 232"/>
                <a:gd name="T9" fmla="*/ 2147483646 h 269"/>
                <a:gd name="T10" fmla="*/ 2147483646 w 232"/>
                <a:gd name="T11" fmla="*/ 2147483646 h 269"/>
                <a:gd name="T12" fmla="*/ 2147483646 w 232"/>
                <a:gd name="T13" fmla="*/ 2147483646 h 269"/>
                <a:gd name="T14" fmla="*/ 2147483646 w 232"/>
                <a:gd name="T15" fmla="*/ 2147483646 h 269"/>
                <a:gd name="T16" fmla="*/ 2147483646 w 232"/>
                <a:gd name="T17" fmla="*/ 2147483646 h 269"/>
                <a:gd name="T18" fmla="*/ 2147483646 w 232"/>
                <a:gd name="T19" fmla="*/ 2147483646 h 269"/>
                <a:gd name="T20" fmla="*/ 2147483646 w 232"/>
                <a:gd name="T21" fmla="*/ 2147483646 h 269"/>
                <a:gd name="T22" fmla="*/ 2147483646 w 232"/>
                <a:gd name="T23" fmla="*/ 2147483646 h 269"/>
                <a:gd name="T24" fmla="*/ 2147483646 w 232"/>
                <a:gd name="T25" fmla="*/ 2147483646 h 269"/>
                <a:gd name="T26" fmla="*/ 2147483646 w 232"/>
                <a:gd name="T27" fmla="*/ 2147483646 h 269"/>
                <a:gd name="T28" fmla="*/ 2147483646 w 232"/>
                <a:gd name="T29" fmla="*/ 2147483646 h 269"/>
                <a:gd name="T30" fmla="*/ 2147483646 w 232"/>
                <a:gd name="T31" fmla="*/ 2147483646 h 269"/>
                <a:gd name="T32" fmla="*/ 2147483646 w 232"/>
                <a:gd name="T33" fmla="*/ 2147483646 h 269"/>
                <a:gd name="T34" fmla="*/ 2147483646 w 232"/>
                <a:gd name="T35" fmla="*/ 2147483646 h 269"/>
                <a:gd name="T36" fmla="*/ 2147483646 w 232"/>
                <a:gd name="T37" fmla="*/ 2147483646 h 269"/>
                <a:gd name="T38" fmla="*/ 2147483646 w 232"/>
                <a:gd name="T39" fmla="*/ 2147483646 h 269"/>
                <a:gd name="T40" fmla="*/ 2147483646 w 232"/>
                <a:gd name="T41" fmla="*/ 2147483646 h 269"/>
                <a:gd name="T42" fmla="*/ 2147483646 w 232"/>
                <a:gd name="T43" fmla="*/ 2147483646 h 269"/>
                <a:gd name="T44" fmla="*/ 2147483646 w 232"/>
                <a:gd name="T45" fmla="*/ 2147483646 h 269"/>
                <a:gd name="T46" fmla="*/ 2147483646 w 232"/>
                <a:gd name="T47" fmla="*/ 2147483646 h 269"/>
                <a:gd name="T48" fmla="*/ 2147483646 w 232"/>
                <a:gd name="T49" fmla="*/ 2147483646 h 269"/>
                <a:gd name="T50" fmla="*/ 2147483646 w 232"/>
                <a:gd name="T51" fmla="*/ 2147483646 h 269"/>
                <a:gd name="T52" fmla="*/ 2147483646 w 232"/>
                <a:gd name="T53" fmla="*/ 2147483646 h 269"/>
                <a:gd name="T54" fmla="*/ 2147483646 w 232"/>
                <a:gd name="T55" fmla="*/ 2147483646 h 269"/>
                <a:gd name="T56" fmla="*/ 2147483646 w 232"/>
                <a:gd name="T57" fmla="*/ 2147483646 h 269"/>
                <a:gd name="T58" fmla="*/ 2147483646 w 232"/>
                <a:gd name="T59" fmla="*/ 2147483646 h 269"/>
                <a:gd name="T60" fmla="*/ 2147483646 w 232"/>
                <a:gd name="T61" fmla="*/ 2147483646 h 269"/>
                <a:gd name="T62" fmla="*/ 2147483646 w 232"/>
                <a:gd name="T63" fmla="*/ 2147483646 h 269"/>
                <a:gd name="T64" fmla="*/ 2147483646 w 232"/>
                <a:gd name="T65" fmla="*/ 2147483646 h 269"/>
                <a:gd name="T66" fmla="*/ 2147483646 w 232"/>
                <a:gd name="T67" fmla="*/ 2147483646 h 269"/>
                <a:gd name="T68" fmla="*/ 2147483646 w 232"/>
                <a:gd name="T69" fmla="*/ 2147483646 h 269"/>
                <a:gd name="T70" fmla="*/ 2147483646 w 232"/>
                <a:gd name="T71" fmla="*/ 2147483646 h 269"/>
                <a:gd name="T72" fmla="*/ 2147483646 w 232"/>
                <a:gd name="T73" fmla="*/ 2147483646 h 269"/>
                <a:gd name="T74" fmla="*/ 2147483646 w 232"/>
                <a:gd name="T75" fmla="*/ 2147483646 h 269"/>
                <a:gd name="T76" fmla="*/ 2147483646 w 232"/>
                <a:gd name="T77" fmla="*/ 2147483646 h 269"/>
                <a:gd name="T78" fmla="*/ 2147483646 w 232"/>
                <a:gd name="T79" fmla="*/ 2147483646 h 269"/>
                <a:gd name="T80" fmla="*/ 2147483646 w 232"/>
                <a:gd name="T81" fmla="*/ 2147483646 h 269"/>
                <a:gd name="T82" fmla="*/ 2147483646 w 232"/>
                <a:gd name="T83" fmla="*/ 2147483646 h 269"/>
                <a:gd name="T84" fmla="*/ 2147483646 w 232"/>
                <a:gd name="T85" fmla="*/ 2147483646 h 269"/>
                <a:gd name="T86" fmla="*/ 2147483646 w 232"/>
                <a:gd name="T87" fmla="*/ 2147483646 h 269"/>
                <a:gd name="T88" fmla="*/ 2147483646 w 232"/>
                <a:gd name="T89" fmla="*/ 2147483646 h 269"/>
                <a:gd name="T90" fmla="*/ 2147483646 w 232"/>
                <a:gd name="T91" fmla="*/ 2147483646 h 269"/>
                <a:gd name="T92" fmla="*/ 2147483646 w 232"/>
                <a:gd name="T93" fmla="*/ 2147483646 h 269"/>
                <a:gd name="T94" fmla="*/ 2147483646 w 232"/>
                <a:gd name="T95" fmla="*/ 2147483646 h 269"/>
                <a:gd name="T96" fmla="*/ 2147483646 w 232"/>
                <a:gd name="T97" fmla="*/ 2147483646 h 269"/>
                <a:gd name="T98" fmla="*/ 2147483646 w 232"/>
                <a:gd name="T99" fmla="*/ 2147483646 h 269"/>
                <a:gd name="T100" fmla="*/ 2147483646 w 232"/>
                <a:gd name="T101" fmla="*/ 2147483646 h 269"/>
                <a:gd name="T102" fmla="*/ 2147483646 w 232"/>
                <a:gd name="T103" fmla="*/ 2147483646 h 269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32" h="269">
                  <a:moveTo>
                    <a:pt x="13" y="38"/>
                  </a:moveTo>
                  <a:cubicBezTo>
                    <a:pt x="11" y="35"/>
                    <a:pt x="6" y="35"/>
                    <a:pt x="4" y="37"/>
                  </a:cubicBezTo>
                  <a:cubicBezTo>
                    <a:pt x="1" y="39"/>
                    <a:pt x="0" y="44"/>
                    <a:pt x="3" y="46"/>
                  </a:cubicBezTo>
                  <a:cubicBezTo>
                    <a:pt x="4" y="48"/>
                    <a:pt x="5" y="49"/>
                    <a:pt x="6" y="51"/>
                  </a:cubicBezTo>
                  <a:cubicBezTo>
                    <a:pt x="77" y="265"/>
                    <a:pt x="77" y="265"/>
                    <a:pt x="77" y="265"/>
                  </a:cubicBezTo>
                  <a:cubicBezTo>
                    <a:pt x="77" y="267"/>
                    <a:pt x="80" y="269"/>
                    <a:pt x="83" y="269"/>
                  </a:cubicBezTo>
                  <a:cubicBezTo>
                    <a:pt x="83" y="269"/>
                    <a:pt x="84" y="269"/>
                    <a:pt x="85" y="269"/>
                  </a:cubicBezTo>
                  <a:cubicBezTo>
                    <a:pt x="88" y="268"/>
                    <a:pt x="90" y="264"/>
                    <a:pt x="89" y="260"/>
                  </a:cubicBezTo>
                  <a:cubicBezTo>
                    <a:pt x="24" y="63"/>
                    <a:pt x="24" y="63"/>
                    <a:pt x="24" y="63"/>
                  </a:cubicBezTo>
                  <a:cubicBezTo>
                    <a:pt x="40" y="70"/>
                    <a:pt x="60" y="74"/>
                    <a:pt x="76" y="69"/>
                  </a:cubicBezTo>
                  <a:cubicBezTo>
                    <a:pt x="79" y="68"/>
                    <a:pt x="82" y="66"/>
                    <a:pt x="85" y="64"/>
                  </a:cubicBezTo>
                  <a:cubicBezTo>
                    <a:pt x="93" y="70"/>
                    <a:pt x="103" y="73"/>
                    <a:pt x="113" y="73"/>
                  </a:cubicBezTo>
                  <a:cubicBezTo>
                    <a:pt x="125" y="73"/>
                    <a:pt x="136" y="69"/>
                    <a:pt x="145" y="62"/>
                  </a:cubicBezTo>
                  <a:cubicBezTo>
                    <a:pt x="150" y="64"/>
                    <a:pt x="155" y="67"/>
                    <a:pt x="161" y="68"/>
                  </a:cubicBezTo>
                  <a:cubicBezTo>
                    <a:pt x="180" y="73"/>
                    <a:pt x="196" y="72"/>
                    <a:pt x="210" y="65"/>
                  </a:cubicBezTo>
                  <a:cubicBezTo>
                    <a:pt x="146" y="260"/>
                    <a:pt x="146" y="260"/>
                    <a:pt x="146" y="260"/>
                  </a:cubicBezTo>
                  <a:cubicBezTo>
                    <a:pt x="144" y="264"/>
                    <a:pt x="146" y="268"/>
                    <a:pt x="150" y="269"/>
                  </a:cubicBezTo>
                  <a:cubicBezTo>
                    <a:pt x="150" y="269"/>
                    <a:pt x="151" y="269"/>
                    <a:pt x="152" y="269"/>
                  </a:cubicBezTo>
                  <a:cubicBezTo>
                    <a:pt x="155" y="269"/>
                    <a:pt x="157" y="267"/>
                    <a:pt x="158" y="265"/>
                  </a:cubicBezTo>
                  <a:cubicBezTo>
                    <a:pt x="228" y="50"/>
                    <a:pt x="228" y="50"/>
                    <a:pt x="228" y="50"/>
                  </a:cubicBezTo>
                  <a:cubicBezTo>
                    <a:pt x="229" y="50"/>
                    <a:pt x="230" y="49"/>
                    <a:pt x="230" y="48"/>
                  </a:cubicBezTo>
                  <a:cubicBezTo>
                    <a:pt x="232" y="45"/>
                    <a:pt x="232" y="41"/>
                    <a:pt x="229" y="39"/>
                  </a:cubicBezTo>
                  <a:cubicBezTo>
                    <a:pt x="226" y="37"/>
                    <a:pt x="222" y="37"/>
                    <a:pt x="220" y="40"/>
                  </a:cubicBezTo>
                  <a:cubicBezTo>
                    <a:pt x="207" y="56"/>
                    <a:pt x="189" y="62"/>
                    <a:pt x="165" y="55"/>
                  </a:cubicBezTo>
                  <a:cubicBezTo>
                    <a:pt x="162" y="55"/>
                    <a:pt x="158" y="54"/>
                    <a:pt x="154" y="52"/>
                  </a:cubicBezTo>
                  <a:cubicBezTo>
                    <a:pt x="158" y="46"/>
                    <a:pt x="160" y="38"/>
                    <a:pt x="160" y="31"/>
                  </a:cubicBezTo>
                  <a:cubicBezTo>
                    <a:pt x="159" y="17"/>
                    <a:pt x="154" y="7"/>
                    <a:pt x="146" y="3"/>
                  </a:cubicBezTo>
                  <a:cubicBezTo>
                    <a:pt x="142" y="0"/>
                    <a:pt x="137" y="0"/>
                    <a:pt x="132" y="3"/>
                  </a:cubicBezTo>
                  <a:cubicBezTo>
                    <a:pt x="125" y="8"/>
                    <a:pt x="122" y="18"/>
                    <a:pt x="123" y="32"/>
                  </a:cubicBezTo>
                  <a:cubicBezTo>
                    <a:pt x="124" y="40"/>
                    <a:pt x="127" y="48"/>
                    <a:pt x="134" y="54"/>
                  </a:cubicBezTo>
                  <a:cubicBezTo>
                    <a:pt x="123" y="61"/>
                    <a:pt x="107" y="61"/>
                    <a:pt x="95" y="55"/>
                  </a:cubicBezTo>
                  <a:cubicBezTo>
                    <a:pt x="99" y="49"/>
                    <a:pt x="102" y="41"/>
                    <a:pt x="103" y="32"/>
                  </a:cubicBezTo>
                  <a:cubicBezTo>
                    <a:pt x="103" y="19"/>
                    <a:pt x="99" y="9"/>
                    <a:pt x="92" y="4"/>
                  </a:cubicBezTo>
                  <a:cubicBezTo>
                    <a:pt x="87" y="1"/>
                    <a:pt x="82" y="1"/>
                    <a:pt x="77" y="4"/>
                  </a:cubicBezTo>
                  <a:cubicBezTo>
                    <a:pt x="70" y="8"/>
                    <a:pt x="65" y="18"/>
                    <a:pt x="66" y="32"/>
                  </a:cubicBezTo>
                  <a:cubicBezTo>
                    <a:pt x="66" y="40"/>
                    <a:pt x="69" y="48"/>
                    <a:pt x="75" y="55"/>
                  </a:cubicBezTo>
                  <a:cubicBezTo>
                    <a:pt x="74" y="56"/>
                    <a:pt x="73" y="56"/>
                    <a:pt x="72" y="56"/>
                  </a:cubicBezTo>
                  <a:cubicBezTo>
                    <a:pt x="52" y="63"/>
                    <a:pt x="23" y="52"/>
                    <a:pt x="13" y="38"/>
                  </a:cubicBezTo>
                  <a:close/>
                  <a:moveTo>
                    <a:pt x="140" y="14"/>
                  </a:moveTo>
                  <a:cubicBezTo>
                    <a:pt x="140" y="14"/>
                    <a:pt x="140" y="14"/>
                    <a:pt x="140" y="14"/>
                  </a:cubicBezTo>
                  <a:cubicBezTo>
                    <a:pt x="140" y="14"/>
                    <a:pt x="140" y="14"/>
                    <a:pt x="140" y="14"/>
                  </a:cubicBezTo>
                  <a:cubicBezTo>
                    <a:pt x="142" y="15"/>
                    <a:pt x="146" y="20"/>
                    <a:pt x="147" y="32"/>
                  </a:cubicBezTo>
                  <a:cubicBezTo>
                    <a:pt x="147" y="36"/>
                    <a:pt x="145" y="41"/>
                    <a:pt x="143" y="45"/>
                  </a:cubicBezTo>
                  <a:cubicBezTo>
                    <a:pt x="139" y="41"/>
                    <a:pt x="137" y="37"/>
                    <a:pt x="136" y="31"/>
                  </a:cubicBezTo>
                  <a:cubicBezTo>
                    <a:pt x="135" y="21"/>
                    <a:pt x="138" y="15"/>
                    <a:pt x="140" y="14"/>
                  </a:cubicBezTo>
                  <a:close/>
                  <a:moveTo>
                    <a:pt x="84" y="15"/>
                  </a:moveTo>
                  <a:cubicBezTo>
                    <a:pt x="84" y="15"/>
                    <a:pt x="84" y="15"/>
                    <a:pt x="84" y="15"/>
                  </a:cubicBezTo>
                  <a:cubicBezTo>
                    <a:pt x="84" y="15"/>
                    <a:pt x="85" y="15"/>
                    <a:pt x="85" y="16"/>
                  </a:cubicBezTo>
                  <a:cubicBezTo>
                    <a:pt x="87" y="17"/>
                    <a:pt x="90" y="21"/>
                    <a:pt x="89" y="31"/>
                  </a:cubicBezTo>
                  <a:cubicBezTo>
                    <a:pt x="89" y="37"/>
                    <a:pt x="88" y="43"/>
                    <a:pt x="85" y="47"/>
                  </a:cubicBezTo>
                  <a:cubicBezTo>
                    <a:pt x="81" y="42"/>
                    <a:pt x="79" y="37"/>
                    <a:pt x="79" y="31"/>
                  </a:cubicBezTo>
                  <a:cubicBezTo>
                    <a:pt x="79" y="21"/>
                    <a:pt x="82" y="16"/>
                    <a:pt x="84" y="15"/>
                  </a:cubicBezTo>
                  <a:close/>
                </a:path>
              </a:pathLst>
            </a:custGeom>
            <a:solidFill>
              <a:srgbClr val="3B59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TW" altLang="en-US"/>
            </a:p>
          </p:txBody>
        </p:sp>
        <p:sp>
          <p:nvSpPr>
            <p:cNvPr id="40980" name="í$ḷïďe"/>
            <p:cNvSpPr>
              <a:spLocks/>
            </p:cNvSpPr>
            <p:nvPr/>
          </p:nvSpPr>
          <p:spPr bwMode="auto">
            <a:xfrm>
              <a:off x="4878543" y="4748987"/>
              <a:ext cx="1034543" cy="476702"/>
            </a:xfrm>
            <a:custGeom>
              <a:avLst/>
              <a:gdLst>
                <a:gd name="T0" fmla="*/ 2147483646 w 183"/>
                <a:gd name="T1" fmla="*/ 0 h 84"/>
                <a:gd name="T2" fmla="*/ 2147483646 w 183"/>
                <a:gd name="T3" fmla="*/ 0 h 84"/>
                <a:gd name="T4" fmla="*/ 2147483646 w 183"/>
                <a:gd name="T5" fmla="*/ 2147483646 h 84"/>
                <a:gd name="T6" fmla="*/ 2147483646 w 183"/>
                <a:gd name="T7" fmla="*/ 2147483646 h 84"/>
                <a:gd name="T8" fmla="*/ 2147483646 w 183"/>
                <a:gd name="T9" fmla="*/ 2147483646 h 84"/>
                <a:gd name="T10" fmla="*/ 2147483646 w 183"/>
                <a:gd name="T11" fmla="*/ 2147483646 h 84"/>
                <a:gd name="T12" fmla="*/ 2147483646 w 183"/>
                <a:gd name="T13" fmla="*/ 2147483646 h 84"/>
                <a:gd name="T14" fmla="*/ 2147483646 w 183"/>
                <a:gd name="T15" fmla="*/ 2147483646 h 84"/>
                <a:gd name="T16" fmla="*/ 2147483646 w 183"/>
                <a:gd name="T17" fmla="*/ 2147483646 h 84"/>
                <a:gd name="T18" fmla="*/ 2147483646 w 183"/>
                <a:gd name="T19" fmla="*/ 2147483646 h 84"/>
                <a:gd name="T20" fmla="*/ 2147483646 w 183"/>
                <a:gd name="T21" fmla="*/ 2147483646 h 84"/>
                <a:gd name="T22" fmla="*/ 2147483646 w 183"/>
                <a:gd name="T23" fmla="*/ 0 h 8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83" h="84">
                  <a:moveTo>
                    <a:pt x="166" y="0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9" y="0"/>
                    <a:pt x="2" y="16"/>
                    <a:pt x="2" y="24"/>
                  </a:cubicBezTo>
                  <a:cubicBezTo>
                    <a:pt x="2" y="33"/>
                    <a:pt x="9" y="49"/>
                    <a:pt x="17" y="49"/>
                  </a:cubicBezTo>
                  <a:cubicBezTo>
                    <a:pt x="67" y="49"/>
                    <a:pt x="67" y="49"/>
                    <a:pt x="67" y="49"/>
                  </a:cubicBezTo>
                  <a:cubicBezTo>
                    <a:pt x="13" y="59"/>
                    <a:pt x="13" y="59"/>
                    <a:pt x="13" y="59"/>
                  </a:cubicBezTo>
                  <a:cubicBezTo>
                    <a:pt x="4" y="62"/>
                    <a:pt x="0" y="67"/>
                    <a:pt x="3" y="75"/>
                  </a:cubicBezTo>
                  <a:cubicBezTo>
                    <a:pt x="5" y="82"/>
                    <a:pt x="11" y="84"/>
                    <a:pt x="17" y="84"/>
                  </a:cubicBezTo>
                  <a:cubicBezTo>
                    <a:pt x="19" y="84"/>
                    <a:pt x="21" y="83"/>
                    <a:pt x="22" y="82"/>
                  </a:cubicBezTo>
                  <a:cubicBezTo>
                    <a:pt x="171" y="33"/>
                    <a:pt x="171" y="33"/>
                    <a:pt x="171" y="33"/>
                  </a:cubicBezTo>
                  <a:cubicBezTo>
                    <a:pt x="178" y="31"/>
                    <a:pt x="183" y="22"/>
                    <a:pt x="182" y="14"/>
                  </a:cubicBezTo>
                  <a:cubicBezTo>
                    <a:pt x="181" y="7"/>
                    <a:pt x="174" y="0"/>
                    <a:pt x="166" y="0"/>
                  </a:cubicBezTo>
                  <a:close/>
                </a:path>
              </a:pathLst>
            </a:custGeom>
            <a:solidFill>
              <a:srgbClr val="2547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TW" altLang="en-US"/>
            </a:p>
          </p:txBody>
        </p:sp>
        <p:sp>
          <p:nvSpPr>
            <p:cNvPr id="40981" name="ïṣḻïḓe"/>
            <p:cNvSpPr>
              <a:spLocks/>
            </p:cNvSpPr>
            <p:nvPr/>
          </p:nvSpPr>
          <p:spPr bwMode="auto">
            <a:xfrm>
              <a:off x="4885305" y="5022835"/>
              <a:ext cx="1034543" cy="703219"/>
            </a:xfrm>
            <a:custGeom>
              <a:avLst/>
              <a:gdLst>
                <a:gd name="T0" fmla="*/ 2147483646 w 183"/>
                <a:gd name="T1" fmla="*/ 2147483646 h 124"/>
                <a:gd name="T2" fmla="*/ 2147483646 w 183"/>
                <a:gd name="T3" fmla="*/ 2147483646 h 124"/>
                <a:gd name="T4" fmla="*/ 2147483646 w 183"/>
                <a:gd name="T5" fmla="*/ 2147483646 h 124"/>
                <a:gd name="T6" fmla="*/ 2147483646 w 183"/>
                <a:gd name="T7" fmla="*/ 2147483646 h 124"/>
                <a:gd name="T8" fmla="*/ 2147483646 w 183"/>
                <a:gd name="T9" fmla="*/ 2147483646 h 124"/>
                <a:gd name="T10" fmla="*/ 2147483646 w 183"/>
                <a:gd name="T11" fmla="*/ 2147483646 h 124"/>
                <a:gd name="T12" fmla="*/ 2147483646 w 183"/>
                <a:gd name="T13" fmla="*/ 2147483646 h 124"/>
                <a:gd name="T14" fmla="*/ 2147483646 w 183"/>
                <a:gd name="T15" fmla="*/ 2147483646 h 124"/>
                <a:gd name="T16" fmla="*/ 2147483646 w 183"/>
                <a:gd name="T17" fmla="*/ 2147483646 h 124"/>
                <a:gd name="T18" fmla="*/ 2147483646 w 183"/>
                <a:gd name="T19" fmla="*/ 2147483646 h 124"/>
                <a:gd name="T20" fmla="*/ 2147483646 w 183"/>
                <a:gd name="T21" fmla="*/ 2147483646 h 124"/>
                <a:gd name="T22" fmla="*/ 2147483646 w 183"/>
                <a:gd name="T23" fmla="*/ 2147483646 h 124"/>
                <a:gd name="T24" fmla="*/ 2147483646 w 183"/>
                <a:gd name="T25" fmla="*/ 2147483646 h 124"/>
                <a:gd name="T26" fmla="*/ 2147483646 w 183"/>
                <a:gd name="T27" fmla="*/ 2147483646 h 124"/>
                <a:gd name="T28" fmla="*/ 2147483646 w 183"/>
                <a:gd name="T29" fmla="*/ 2147483646 h 12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83" h="124">
                  <a:moveTo>
                    <a:pt x="165" y="62"/>
                  </a:moveTo>
                  <a:cubicBezTo>
                    <a:pt x="115" y="62"/>
                    <a:pt x="115" y="62"/>
                    <a:pt x="115" y="62"/>
                  </a:cubicBezTo>
                  <a:cubicBezTo>
                    <a:pt x="170" y="38"/>
                    <a:pt x="170" y="38"/>
                    <a:pt x="170" y="38"/>
                  </a:cubicBezTo>
                  <a:cubicBezTo>
                    <a:pt x="178" y="35"/>
                    <a:pt x="183" y="23"/>
                    <a:pt x="180" y="14"/>
                  </a:cubicBezTo>
                  <a:cubicBezTo>
                    <a:pt x="177" y="6"/>
                    <a:pt x="169" y="0"/>
                    <a:pt x="160" y="3"/>
                  </a:cubicBezTo>
                  <a:cubicBezTo>
                    <a:pt x="12" y="50"/>
                    <a:pt x="12" y="50"/>
                    <a:pt x="12" y="50"/>
                  </a:cubicBezTo>
                  <a:cubicBezTo>
                    <a:pt x="4" y="52"/>
                    <a:pt x="0" y="63"/>
                    <a:pt x="1" y="70"/>
                  </a:cubicBezTo>
                  <a:cubicBezTo>
                    <a:pt x="2" y="78"/>
                    <a:pt x="9" y="87"/>
                    <a:pt x="16" y="87"/>
                  </a:cubicBezTo>
                  <a:cubicBezTo>
                    <a:pt x="30" y="87"/>
                    <a:pt x="30" y="87"/>
                    <a:pt x="30" y="87"/>
                  </a:cubicBezTo>
                  <a:cubicBezTo>
                    <a:pt x="54" y="124"/>
                    <a:pt x="54" y="124"/>
                    <a:pt x="54" y="124"/>
                  </a:cubicBezTo>
                  <a:cubicBezTo>
                    <a:pt x="127" y="124"/>
                    <a:pt x="127" y="124"/>
                    <a:pt x="127" y="124"/>
                  </a:cubicBezTo>
                  <a:cubicBezTo>
                    <a:pt x="151" y="87"/>
                    <a:pt x="151" y="87"/>
                    <a:pt x="151" y="87"/>
                  </a:cubicBezTo>
                  <a:cubicBezTo>
                    <a:pt x="165" y="87"/>
                    <a:pt x="165" y="87"/>
                    <a:pt x="165" y="87"/>
                  </a:cubicBezTo>
                  <a:cubicBezTo>
                    <a:pt x="174" y="87"/>
                    <a:pt x="181" y="83"/>
                    <a:pt x="181" y="75"/>
                  </a:cubicBezTo>
                  <a:cubicBezTo>
                    <a:pt x="181" y="66"/>
                    <a:pt x="174" y="62"/>
                    <a:pt x="165" y="62"/>
                  </a:cubicBezTo>
                  <a:close/>
                </a:path>
              </a:pathLst>
            </a:custGeom>
            <a:solidFill>
              <a:srgbClr val="2547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TW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表格 10"/>
          <p:cNvGraphicFramePr>
            <a:graphicFrameLocks noGrp="1"/>
          </p:cNvGraphicFramePr>
          <p:nvPr/>
        </p:nvGraphicFramePr>
        <p:xfrm>
          <a:off x="173038" y="838200"/>
          <a:ext cx="11726862" cy="582295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7225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660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82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0207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solidFill>
                            <a:srgbClr val="00206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主項目</a:t>
                      </a:r>
                      <a:endParaRPr lang="zh-TW" altLang="en-US" sz="2000" dirty="0">
                        <a:solidFill>
                          <a:srgbClr val="00206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38" marR="91438" marT="45729" marB="45729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solidFill>
                            <a:srgbClr val="00206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分項目（積分上限）</a:t>
                      </a:r>
                      <a:endParaRPr lang="zh-TW" altLang="en-US" sz="2000" dirty="0">
                        <a:solidFill>
                          <a:srgbClr val="00206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38" marR="91438" marT="45729" marB="45729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>
                          <a:solidFill>
                            <a:srgbClr val="00206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主項目</a:t>
                      </a:r>
                      <a:r>
                        <a:rPr lang="en-US" altLang="zh-TW" sz="1800" dirty="0" smtClean="0">
                          <a:solidFill>
                            <a:srgbClr val="00206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/>
                      </a:r>
                      <a:br>
                        <a:rPr lang="en-US" altLang="zh-TW" sz="1800" dirty="0" smtClean="0">
                          <a:solidFill>
                            <a:srgbClr val="00206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</a:br>
                      <a:r>
                        <a:rPr lang="zh-TW" altLang="en-US" sz="1800" dirty="0" smtClean="0">
                          <a:solidFill>
                            <a:srgbClr val="00206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積分上限</a:t>
                      </a:r>
                      <a:endParaRPr lang="zh-TW" altLang="en-US" sz="1800" dirty="0">
                        <a:solidFill>
                          <a:srgbClr val="00206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38" marR="91438" marT="45729" marB="45729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4138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2200" b="1" dirty="0" smtClean="0">
                        <a:solidFill>
                          <a:srgbClr val="C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algn="ctr">
                        <a:buNone/>
                      </a:pPr>
                      <a:endParaRPr lang="en-US" altLang="zh-TW" sz="2200" b="1" dirty="0" smtClean="0">
                        <a:solidFill>
                          <a:srgbClr val="C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38" marR="91438" marT="45729" marB="45729" anchor="ctr">
                    <a:solidFill>
                      <a:srgbClr val="FFFF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zh-TW" altLang="en-US" sz="1800" b="1" dirty="0" smtClean="0">
                          <a:solidFill>
                            <a:srgbClr val="00206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競       賽         （</a:t>
                      </a:r>
                      <a:r>
                        <a:rPr lang="en-US" altLang="zh-TW" sz="1800" b="1" dirty="0" smtClean="0">
                          <a:solidFill>
                            <a:srgbClr val="00206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7</a:t>
                      </a:r>
                      <a:r>
                        <a:rPr lang="zh-TW" altLang="en-US" sz="1800" b="1" dirty="0" smtClean="0">
                          <a:solidFill>
                            <a:srgbClr val="00206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分）</a:t>
                      </a:r>
                      <a:endParaRPr lang="en-US" altLang="zh-TW" sz="1800" b="1" dirty="0" smtClean="0">
                        <a:solidFill>
                          <a:srgbClr val="00206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dirty="0" smtClean="0">
                          <a:solidFill>
                            <a:srgbClr val="00206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服務學習        （</a:t>
                      </a:r>
                      <a:r>
                        <a:rPr lang="en-US" altLang="zh-TW" sz="1800" b="1" dirty="0" smtClean="0">
                          <a:solidFill>
                            <a:srgbClr val="00206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7</a:t>
                      </a:r>
                      <a:r>
                        <a:rPr lang="zh-TW" altLang="en-US" sz="1800" b="1" dirty="0" smtClean="0">
                          <a:solidFill>
                            <a:srgbClr val="00206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分）　　  </a:t>
                      </a:r>
                      <a:endParaRPr lang="en-US" altLang="zh-TW" sz="1800" b="1" dirty="0" smtClean="0">
                        <a:solidFill>
                          <a:srgbClr val="00206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dirty="0" smtClean="0">
                          <a:solidFill>
                            <a:srgbClr val="00206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日常生活表現（</a:t>
                      </a:r>
                      <a:r>
                        <a:rPr lang="en-US" altLang="zh-TW" sz="1800" b="1" dirty="0" smtClean="0">
                          <a:solidFill>
                            <a:srgbClr val="00206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4</a:t>
                      </a:r>
                      <a:r>
                        <a:rPr lang="zh-TW" altLang="en-US" sz="1800" b="1" dirty="0" smtClean="0">
                          <a:solidFill>
                            <a:srgbClr val="00206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分）</a:t>
                      </a:r>
                      <a:endParaRPr lang="en-US" altLang="zh-TW" sz="1800" b="1" kern="1200" dirty="0" smtClean="0">
                        <a:solidFill>
                          <a:srgbClr val="0033CC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  <a:p>
                      <a:pPr lvl="0" algn="l">
                        <a:buNone/>
                      </a:pPr>
                      <a:r>
                        <a:rPr lang="zh-TW" altLang="en-US" sz="1800" b="1" dirty="0" smtClean="0">
                          <a:solidFill>
                            <a:srgbClr val="00206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體 適  能         （</a:t>
                      </a:r>
                      <a:r>
                        <a:rPr lang="en-US" altLang="zh-TW" sz="1800" b="1" dirty="0" smtClean="0">
                          <a:solidFill>
                            <a:srgbClr val="00206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6</a:t>
                      </a:r>
                      <a:r>
                        <a:rPr lang="zh-TW" altLang="en-US" sz="1800" b="1" dirty="0" smtClean="0">
                          <a:solidFill>
                            <a:srgbClr val="00206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分）           </a:t>
                      </a:r>
                      <a:r>
                        <a:rPr lang="zh-TW" altLang="en-US" sz="1800" b="1" kern="1200" dirty="0" smtClean="0">
                          <a:solidFill>
                            <a:srgbClr val="0033CC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積分採計至</a:t>
                      </a:r>
                      <a:r>
                        <a:rPr lang="en-US" altLang="zh-TW" sz="1800" b="1" kern="1200" dirty="0" smtClean="0">
                          <a:solidFill>
                            <a:srgbClr val="0033CC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110</a:t>
                      </a:r>
                      <a:r>
                        <a:rPr lang="zh-TW" altLang="en-US" sz="1800" b="1" kern="1200" dirty="0" smtClean="0">
                          <a:solidFill>
                            <a:srgbClr val="0033CC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年</a:t>
                      </a:r>
                      <a:r>
                        <a:rPr lang="en-US" altLang="zh-TW" sz="1800" b="1" kern="1200" dirty="0" smtClean="0">
                          <a:solidFill>
                            <a:srgbClr val="0033CC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5</a:t>
                      </a:r>
                      <a:r>
                        <a:rPr lang="zh-TW" altLang="en-US" sz="1800" b="1" kern="1200" dirty="0" smtClean="0">
                          <a:solidFill>
                            <a:srgbClr val="0033CC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月</a:t>
                      </a:r>
                      <a:r>
                        <a:rPr lang="en-US" altLang="zh-TW" sz="1800" b="1" kern="1200" dirty="0" smtClean="0">
                          <a:solidFill>
                            <a:srgbClr val="0033CC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</a:t>
                      </a:r>
                      <a:r>
                        <a:rPr lang="zh-TW" altLang="en-US" sz="1800" b="1" kern="1200" dirty="0" smtClean="0">
                          <a:solidFill>
                            <a:srgbClr val="0033CC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４日（含）前取得</a:t>
                      </a:r>
                      <a:endParaRPr lang="zh-TW" altLang="en-US" sz="1800" b="1" dirty="0">
                        <a:solidFill>
                          <a:srgbClr val="00206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38" marR="91438" marT="45729" marB="45729">
                    <a:solidFill>
                      <a:srgbClr val="FFFF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1" algn="ctr" defTabSz="9144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kumimoji="1" lang="en-US" altLang="zh-TW" sz="3000" b="1" kern="1200" spc="150" dirty="0" smtClean="0">
                          <a:ln w="11430"/>
                          <a:solidFill>
                            <a:srgbClr val="FF0000"/>
                          </a:solidFill>
                          <a:effectLst>
                            <a:glow rad="101600">
                              <a:srgbClr val="FFFFFF"/>
                            </a:glow>
                            <a:outerShdw blurRad="254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Arial" charset="0"/>
                          <a:ea typeface="標楷體" pitchFamily="65" charset="-120"/>
                          <a:cs typeface="+mn-cs"/>
                        </a:rPr>
                        <a:t>16</a:t>
                      </a:r>
                      <a:endParaRPr kumimoji="1" lang="zh-TW" altLang="en-US" sz="3000" b="1" kern="1200" spc="150" dirty="0" smtClean="0">
                        <a:ln w="11430"/>
                        <a:solidFill>
                          <a:srgbClr val="FF0000"/>
                        </a:solidFill>
                        <a:effectLst>
                          <a:glow rad="101600">
                            <a:srgbClr val="FFFFFF"/>
                          </a:glow>
                          <a:outerShdw blurRad="254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  <a:latin typeface="Arial" charset="0"/>
                        <a:ea typeface="標楷體" pitchFamily="65" charset="-120"/>
                        <a:cs typeface="+mn-cs"/>
                      </a:endParaRPr>
                    </a:p>
                  </a:txBody>
                  <a:tcPr marL="91439" marR="91439" marT="45737" marB="45737" anchor="ctr">
                    <a:solidFill>
                      <a:srgbClr val="FFFF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765">
                <a:tc gridSpan="2"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altLang="zh-TW" sz="2200" b="1" kern="1200" dirty="0" smtClean="0">
                          <a:solidFill>
                            <a:srgbClr val="C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2. </a:t>
                      </a:r>
                      <a:r>
                        <a:rPr lang="zh-TW" altLang="en-US" sz="2200" b="1" kern="1200" dirty="0" smtClean="0">
                          <a:solidFill>
                            <a:srgbClr val="C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技藝優良</a:t>
                      </a:r>
                      <a:r>
                        <a:rPr lang="zh-TW" altLang="en-US" sz="2200" b="1" kern="1200" dirty="0" smtClean="0">
                          <a:solidFill>
                            <a:srgbClr val="00206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（</a:t>
                      </a:r>
                      <a:r>
                        <a:rPr lang="zh-TW" altLang="en-US" sz="2200" b="1" kern="1200" baseline="0" dirty="0" smtClean="0">
                          <a:solidFill>
                            <a:srgbClr val="00206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 技藝課程平均分數</a:t>
                      </a:r>
                      <a:r>
                        <a:rPr lang="zh-TW" altLang="en-US" sz="2200" b="1" kern="1200" dirty="0" smtClean="0">
                          <a:solidFill>
                            <a:srgbClr val="00206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）</a:t>
                      </a:r>
                      <a:endParaRPr lang="en-US" altLang="zh-TW" sz="2200" b="1" kern="1200" dirty="0" smtClean="0">
                        <a:solidFill>
                          <a:srgbClr val="0033CC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L="91438" marR="91438" marT="45729" marB="45729" anchor="ctr"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1" algn="ctr" defTabSz="9144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zh-TW" altLang="en-US" sz="28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r>
                        <a:rPr kumimoji="1" lang="en-US" altLang="zh-TW" sz="3000" b="1" kern="1200" spc="150" dirty="0" smtClean="0">
                          <a:ln w="11430"/>
                          <a:solidFill>
                            <a:srgbClr val="FF0000"/>
                          </a:solidFill>
                          <a:effectLst>
                            <a:glow rad="101600">
                              <a:srgbClr val="FFFFFF"/>
                            </a:glow>
                            <a:outerShdw blurRad="254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Arial" charset="0"/>
                          <a:ea typeface="標楷體" pitchFamily="65" charset="-120"/>
                          <a:cs typeface="+mn-cs"/>
                        </a:rPr>
                        <a:t>3</a:t>
                      </a:r>
                      <a:endParaRPr kumimoji="1" lang="zh-TW" altLang="en-US" sz="3000" b="1" kern="1200" spc="150" dirty="0">
                        <a:ln w="11430"/>
                        <a:solidFill>
                          <a:srgbClr val="FF0000"/>
                        </a:solidFill>
                        <a:effectLst>
                          <a:glow rad="101600">
                            <a:srgbClr val="FFFFFF"/>
                          </a:glow>
                          <a:outerShdw blurRad="254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  <a:latin typeface="Arial" charset="0"/>
                        <a:ea typeface="標楷體" pitchFamily="65" charset="-120"/>
                        <a:cs typeface="+mn-cs"/>
                      </a:endParaRPr>
                    </a:p>
                  </a:txBody>
                  <a:tcPr marL="91439" marR="91439" marT="45737" marB="45737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876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200" b="1" kern="1200" dirty="0" smtClean="0">
                          <a:solidFill>
                            <a:srgbClr val="C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3. </a:t>
                      </a:r>
                      <a:r>
                        <a:rPr lang="zh-TW" altLang="en-US" sz="2200" b="1" kern="1200" dirty="0" smtClean="0">
                          <a:solidFill>
                            <a:srgbClr val="C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弱勢身分</a:t>
                      </a:r>
                      <a:r>
                        <a:rPr lang="zh-TW" altLang="en-US" sz="2200" b="1" kern="1200" dirty="0" smtClean="0">
                          <a:solidFill>
                            <a:srgbClr val="00206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（</a:t>
                      </a:r>
                      <a:r>
                        <a:rPr lang="zh-TW" altLang="en-US" sz="2200" b="1" kern="1200" baseline="0" dirty="0" smtClean="0">
                          <a:solidFill>
                            <a:srgbClr val="00206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 低收、中低收、失業戶子女及特殊境遇家庭</a:t>
                      </a:r>
                      <a:r>
                        <a:rPr lang="zh-TW" altLang="en-US" sz="2200" b="1" kern="1200" dirty="0" smtClean="0">
                          <a:solidFill>
                            <a:srgbClr val="00206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）</a:t>
                      </a:r>
                      <a:endParaRPr lang="zh-TW" altLang="en-US" sz="2200" b="1" dirty="0">
                        <a:solidFill>
                          <a:srgbClr val="00206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38" marR="91438" marT="45729" marB="45729" anchor="ctr">
                    <a:solidFill>
                      <a:srgbClr val="FFFF00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r>
                        <a:rPr kumimoji="1" lang="en-US" altLang="zh-TW" sz="3000" b="1" kern="1200" spc="150" dirty="0" smtClean="0">
                          <a:ln w="11430"/>
                          <a:solidFill>
                            <a:srgbClr val="FF0000"/>
                          </a:solidFill>
                          <a:effectLst>
                            <a:glow rad="101600">
                              <a:srgbClr val="FFFFFF"/>
                            </a:glow>
                            <a:outerShdw blurRad="254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Arial" charset="0"/>
                          <a:ea typeface="標楷體" pitchFamily="65" charset="-120"/>
                          <a:cs typeface="+mn-cs"/>
                        </a:rPr>
                        <a:t>2</a:t>
                      </a:r>
                      <a:endParaRPr kumimoji="1" lang="zh-TW" altLang="en-US" sz="3000" b="1" kern="1200" spc="150" dirty="0">
                        <a:ln w="11430"/>
                        <a:solidFill>
                          <a:srgbClr val="FF0000"/>
                        </a:solidFill>
                        <a:effectLst>
                          <a:glow rad="101600">
                            <a:srgbClr val="FFFFFF"/>
                          </a:glow>
                          <a:outerShdw blurRad="254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  <a:latin typeface="Arial" charset="0"/>
                        <a:ea typeface="標楷體" pitchFamily="65" charset="-120"/>
                        <a:cs typeface="+mn-cs"/>
                      </a:endParaRPr>
                    </a:p>
                  </a:txBody>
                  <a:tcPr marL="91439" marR="91439" marT="45737" marB="45737" anchor="ctr">
                    <a:solidFill>
                      <a:srgbClr val="FFFF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876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200" b="1" kern="1200" dirty="0" smtClean="0">
                          <a:solidFill>
                            <a:srgbClr val="C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4.</a:t>
                      </a:r>
                      <a:r>
                        <a:rPr lang="en-US" altLang="zh-TW" sz="2200" b="1" kern="1200" baseline="0" dirty="0" smtClean="0">
                          <a:solidFill>
                            <a:srgbClr val="C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 </a:t>
                      </a:r>
                      <a:r>
                        <a:rPr lang="zh-TW" altLang="en-US" sz="2200" b="1" kern="1200" dirty="0" smtClean="0">
                          <a:solidFill>
                            <a:srgbClr val="C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均衡學習</a:t>
                      </a:r>
                      <a:r>
                        <a:rPr lang="zh-TW" altLang="en-US" sz="2200" b="1" kern="1200" dirty="0" smtClean="0">
                          <a:solidFill>
                            <a:srgbClr val="00206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（健康教育與體育、藝術與人文、綜合活動五學期平均）</a:t>
                      </a:r>
                      <a:endParaRPr lang="zh-TW" altLang="en-US" sz="2200" b="1" dirty="0">
                        <a:solidFill>
                          <a:srgbClr val="00206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38" marR="91438" marT="45729" marB="45729" anchor="ctr"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r>
                        <a:rPr kumimoji="1" lang="en-US" altLang="zh-TW" sz="3000" b="1" kern="1200" spc="150" dirty="0" smtClean="0">
                          <a:ln w="11430"/>
                          <a:solidFill>
                            <a:srgbClr val="FF0000"/>
                          </a:solidFill>
                          <a:effectLst>
                            <a:glow rad="101600">
                              <a:srgbClr val="FFFFFF"/>
                            </a:glow>
                            <a:outerShdw blurRad="254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Arial" charset="0"/>
                          <a:ea typeface="標楷體" pitchFamily="65" charset="-120"/>
                          <a:cs typeface="+mn-cs"/>
                        </a:rPr>
                        <a:t>6</a:t>
                      </a:r>
                      <a:endParaRPr kumimoji="1" lang="zh-TW" altLang="en-US" sz="3000" b="1" kern="1200" spc="150" dirty="0">
                        <a:ln w="11430"/>
                        <a:solidFill>
                          <a:srgbClr val="FF0000"/>
                        </a:solidFill>
                        <a:effectLst>
                          <a:glow rad="101600">
                            <a:srgbClr val="FFFFFF"/>
                          </a:glow>
                          <a:outerShdw blurRad="254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  <a:latin typeface="Arial" charset="0"/>
                        <a:ea typeface="標楷體" pitchFamily="65" charset="-120"/>
                        <a:cs typeface="+mn-cs"/>
                      </a:endParaRPr>
                    </a:p>
                  </a:txBody>
                  <a:tcPr marL="91439" marR="91439" marT="45737" marB="45737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876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200" b="1" kern="1200" dirty="0" smtClean="0">
                          <a:solidFill>
                            <a:srgbClr val="C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5. </a:t>
                      </a:r>
                      <a:r>
                        <a:rPr lang="zh-TW" altLang="en-US" sz="2200" b="1" kern="1200" dirty="0" smtClean="0">
                          <a:solidFill>
                            <a:srgbClr val="C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適性輔導</a:t>
                      </a:r>
                      <a:r>
                        <a:rPr lang="zh-TW" altLang="en-US" sz="2200" b="1" kern="1200" dirty="0" smtClean="0">
                          <a:solidFill>
                            <a:srgbClr val="00206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（導師、老師、家長生涯發展規劃書勾選「五專」項目）</a:t>
                      </a:r>
                      <a:endParaRPr lang="zh-TW" altLang="en-US" sz="2200" b="1" dirty="0">
                        <a:solidFill>
                          <a:srgbClr val="00206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38" marR="91438" marT="45729" marB="45729" anchor="ctr">
                    <a:solidFill>
                      <a:srgbClr val="FFFF00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1" algn="ctr" defTabSz="9144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zh-TW" altLang="en-US" sz="28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r>
                        <a:rPr kumimoji="1" lang="en-US" altLang="zh-TW" sz="3000" b="1" kern="1200" spc="150" dirty="0" smtClean="0">
                          <a:ln w="11430"/>
                          <a:solidFill>
                            <a:srgbClr val="FF0000"/>
                          </a:solidFill>
                          <a:effectLst>
                            <a:glow rad="101600">
                              <a:srgbClr val="FFFFFF"/>
                            </a:glow>
                            <a:outerShdw blurRad="254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Arial" charset="0"/>
                          <a:ea typeface="標楷體" pitchFamily="65" charset="-120"/>
                          <a:cs typeface="+mn-cs"/>
                        </a:rPr>
                        <a:t>3</a:t>
                      </a:r>
                      <a:endParaRPr kumimoji="1" lang="zh-TW" altLang="en-US" sz="3000" b="1" kern="1200" spc="150" dirty="0">
                        <a:ln w="11430"/>
                        <a:solidFill>
                          <a:srgbClr val="FF0000"/>
                        </a:solidFill>
                        <a:effectLst>
                          <a:glow rad="101600">
                            <a:srgbClr val="FFFFFF"/>
                          </a:glow>
                          <a:outerShdw blurRad="254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  <a:latin typeface="Arial" charset="0"/>
                        <a:ea typeface="標楷體" pitchFamily="65" charset="-120"/>
                        <a:cs typeface="+mn-cs"/>
                      </a:endParaRPr>
                    </a:p>
                  </a:txBody>
                  <a:tcPr marL="91439" marR="91439" marT="45737" marB="45737" anchor="ctr">
                    <a:solidFill>
                      <a:srgbClr val="FFFF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8765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200" b="1" kern="1200" dirty="0" smtClean="0">
                          <a:solidFill>
                            <a:srgbClr val="C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6. </a:t>
                      </a:r>
                      <a:r>
                        <a:rPr lang="zh-TW" altLang="en-US" sz="2200" b="1" kern="1200" dirty="0" smtClean="0">
                          <a:solidFill>
                            <a:srgbClr val="C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國中教育會考</a:t>
                      </a:r>
                      <a:r>
                        <a:rPr lang="zh-TW" altLang="en-US" sz="2200" b="1" kern="1200" dirty="0" smtClean="0">
                          <a:solidFill>
                            <a:srgbClr val="002060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－國文、英語、數學、社會、自然</a:t>
                      </a:r>
                      <a:r>
                        <a:rPr lang="zh-TW" altLang="en-US" sz="2000" b="1" kern="1200" dirty="0" smtClean="0">
                          <a:solidFill>
                            <a:srgbClr val="0033CC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（精熟</a:t>
                      </a:r>
                      <a:r>
                        <a:rPr lang="en-US" altLang="zh-TW" sz="2000" b="1" kern="1200" dirty="0" smtClean="0">
                          <a:solidFill>
                            <a:srgbClr val="0033CC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3</a:t>
                      </a:r>
                      <a:r>
                        <a:rPr lang="zh-TW" altLang="en-US" sz="2000" b="1" kern="1200" dirty="0" smtClean="0">
                          <a:solidFill>
                            <a:srgbClr val="0033CC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分、基礎</a:t>
                      </a:r>
                      <a:r>
                        <a:rPr lang="en-US" altLang="zh-TW" sz="2000" b="1" kern="1200" dirty="0" smtClean="0">
                          <a:solidFill>
                            <a:srgbClr val="0033CC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2</a:t>
                      </a:r>
                      <a:r>
                        <a:rPr lang="zh-TW" altLang="en-US" sz="2000" b="1" kern="1200" dirty="0" smtClean="0">
                          <a:solidFill>
                            <a:srgbClr val="0033CC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分、待加強</a:t>
                      </a:r>
                      <a:r>
                        <a:rPr lang="en-US" altLang="zh-TW" sz="2000" b="1" kern="1200" dirty="0" smtClean="0">
                          <a:solidFill>
                            <a:srgbClr val="0033CC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</a:t>
                      </a:r>
                      <a:r>
                        <a:rPr lang="zh-TW" altLang="en-US" sz="2000" b="1" kern="1200" dirty="0" smtClean="0">
                          <a:solidFill>
                            <a:srgbClr val="0033CC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分）</a:t>
                      </a:r>
                    </a:p>
                  </a:txBody>
                  <a:tcPr marL="91438" marR="91438" marT="45729" marB="45729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zh-TW" sz="3000" b="1" kern="1200" spc="150" dirty="0" smtClean="0">
                          <a:ln w="11430"/>
                          <a:solidFill>
                            <a:srgbClr val="FF0000"/>
                          </a:solidFill>
                          <a:effectLst>
                            <a:glow rad="101600">
                              <a:srgbClr val="FFFFFF"/>
                            </a:glow>
                            <a:outerShdw blurRad="254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Arial" charset="0"/>
                          <a:ea typeface="標楷體" pitchFamily="65" charset="-120"/>
                          <a:cs typeface="+mn-cs"/>
                        </a:rPr>
                        <a:t>15</a:t>
                      </a:r>
                      <a:endParaRPr kumimoji="1" lang="zh-TW" altLang="en-US" sz="3000" b="1" kern="1200" spc="150" dirty="0">
                        <a:ln w="11430"/>
                        <a:solidFill>
                          <a:srgbClr val="FF0000"/>
                        </a:solidFill>
                        <a:effectLst>
                          <a:glow rad="101600">
                            <a:srgbClr val="FFFFFF"/>
                          </a:glow>
                          <a:outerShdw blurRad="254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  <a:latin typeface="Arial" charset="0"/>
                        <a:ea typeface="標楷體" pitchFamily="65" charset="-120"/>
                        <a:cs typeface="+mn-cs"/>
                      </a:endParaRPr>
                    </a:p>
                  </a:txBody>
                  <a:tcPr marL="91439" marR="91439" marT="45737" marB="45737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8765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200" b="1" kern="1200" dirty="0" smtClean="0">
                          <a:solidFill>
                            <a:srgbClr val="C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7. </a:t>
                      </a:r>
                      <a:r>
                        <a:rPr lang="zh-TW" altLang="en-US" sz="2200" b="1" kern="1200" dirty="0" smtClean="0">
                          <a:solidFill>
                            <a:srgbClr val="C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學校自訂其他項目 </a:t>
                      </a:r>
                      <a:r>
                        <a:rPr lang="zh-TW" altLang="en-US" sz="1800" b="1" kern="1200" dirty="0" smtClean="0">
                          <a:solidFill>
                            <a:srgbClr val="0033CC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（採計自國中就學期間至</a:t>
                      </a:r>
                      <a:r>
                        <a:rPr lang="en-US" altLang="zh-TW" sz="1800" b="1" kern="1200" dirty="0" smtClean="0">
                          <a:solidFill>
                            <a:srgbClr val="0033CC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110</a:t>
                      </a:r>
                      <a:r>
                        <a:rPr lang="zh-TW" altLang="en-US" sz="1800" b="1" kern="1200" dirty="0" smtClean="0">
                          <a:solidFill>
                            <a:srgbClr val="0033CC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年</a:t>
                      </a:r>
                      <a:r>
                        <a:rPr lang="en-US" altLang="zh-TW" sz="1800" b="1" kern="1200" dirty="0" smtClean="0">
                          <a:solidFill>
                            <a:srgbClr val="0033CC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5</a:t>
                      </a:r>
                      <a:r>
                        <a:rPr lang="zh-TW" altLang="en-US" sz="1800" b="1" kern="1200" dirty="0" smtClean="0">
                          <a:solidFill>
                            <a:srgbClr val="0033CC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月</a:t>
                      </a:r>
                      <a:r>
                        <a:rPr lang="en-US" altLang="zh-TW" sz="1800" b="1" kern="1200" dirty="0" smtClean="0">
                          <a:solidFill>
                            <a:srgbClr val="0033CC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1</a:t>
                      </a:r>
                      <a:r>
                        <a:rPr lang="zh-TW" altLang="en-US" sz="1800" b="1" kern="1200" dirty="0" smtClean="0">
                          <a:solidFill>
                            <a:srgbClr val="0033CC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４日</a:t>
                      </a:r>
                      <a:r>
                        <a:rPr lang="zh-TW" altLang="en-US" sz="1800" b="1" dirty="0" smtClean="0">
                          <a:solidFill>
                            <a:srgbClr val="0033CC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（含）前取得</a:t>
                      </a:r>
                      <a:r>
                        <a:rPr lang="zh-TW" altLang="en-US" sz="1800" b="1" kern="1200" dirty="0" smtClean="0">
                          <a:solidFill>
                            <a:srgbClr val="0033CC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之證明文件為準）</a:t>
                      </a:r>
                      <a:endParaRPr lang="zh-TW" altLang="en-US" sz="1800" b="1" kern="1200" dirty="0" smtClean="0">
                        <a:solidFill>
                          <a:srgbClr val="0033CC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L="91438" marR="91438" marT="45729" marB="45729" anchor="ctr">
                    <a:solidFill>
                      <a:srgbClr val="FFFF00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1" algn="ctr" defTabSz="9144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zh-TW" altLang="en-US" sz="28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r>
                        <a:rPr kumimoji="1" lang="en-US" altLang="zh-TW" sz="3000" b="1" kern="1200" spc="150" dirty="0" smtClean="0">
                          <a:ln w="11430"/>
                          <a:solidFill>
                            <a:srgbClr val="FF0000"/>
                          </a:solidFill>
                          <a:effectLst>
                            <a:glow rad="101600">
                              <a:srgbClr val="FFFFFF"/>
                            </a:glow>
                            <a:outerShdw blurRad="254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Arial" charset="0"/>
                          <a:ea typeface="標楷體" pitchFamily="65" charset="-120"/>
                          <a:cs typeface="+mn-cs"/>
                        </a:rPr>
                        <a:t>5</a:t>
                      </a:r>
                      <a:endParaRPr kumimoji="1" lang="zh-TW" altLang="en-US" sz="3000" b="1" kern="1200" spc="150" dirty="0">
                        <a:ln w="11430"/>
                        <a:solidFill>
                          <a:srgbClr val="FF0000"/>
                        </a:solidFill>
                        <a:effectLst>
                          <a:glow rad="101600">
                            <a:srgbClr val="FFFFFF"/>
                          </a:glow>
                          <a:outerShdw blurRad="254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  <a:latin typeface="Arial" charset="0"/>
                        <a:ea typeface="標楷體" pitchFamily="65" charset="-120"/>
                        <a:cs typeface="+mn-cs"/>
                      </a:endParaRPr>
                    </a:p>
                  </a:txBody>
                  <a:tcPr marL="91439" marR="91439" marT="45737" marB="45737" anchor="ctr">
                    <a:solidFill>
                      <a:srgbClr val="FFFF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48765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kern="1200" dirty="0" smtClean="0">
                          <a:solidFill>
                            <a:srgbClr val="C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合                                           計</a:t>
                      </a:r>
                    </a:p>
                  </a:txBody>
                  <a:tcPr marL="91438" marR="91438" marT="45729" marB="45729" anchor="ctr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r>
                        <a:rPr kumimoji="1" lang="en-US" altLang="zh-TW" sz="3000" b="1" kern="1200" spc="150" dirty="0" smtClean="0">
                          <a:ln w="11430"/>
                          <a:solidFill>
                            <a:srgbClr val="FF0000"/>
                          </a:solidFill>
                          <a:effectLst>
                            <a:glow rad="101600">
                              <a:srgbClr val="FFFFFF"/>
                            </a:glow>
                            <a:outerShdw blurRad="254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Arial" charset="0"/>
                          <a:ea typeface="標楷體" pitchFamily="65" charset="-120"/>
                          <a:cs typeface="+mn-cs"/>
                        </a:rPr>
                        <a:t>50</a:t>
                      </a:r>
                      <a:endParaRPr kumimoji="1" lang="zh-TW" altLang="en-US" sz="3000" b="1" kern="1200" spc="150" dirty="0">
                        <a:ln w="11430"/>
                        <a:solidFill>
                          <a:srgbClr val="FF0000"/>
                        </a:solidFill>
                        <a:effectLst>
                          <a:glow rad="101600">
                            <a:srgbClr val="FFFFFF"/>
                          </a:glow>
                          <a:outerShdw blurRad="254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  <a:latin typeface="Arial" charset="0"/>
                        <a:ea typeface="標楷體" pitchFamily="65" charset="-120"/>
                        <a:cs typeface="+mn-cs"/>
                      </a:endParaRPr>
                    </a:p>
                  </a:txBody>
                  <a:tcPr marL="91439" marR="91439" marT="45737" marB="45737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7" name="標題 1"/>
          <p:cNvSpPr txBox="1">
            <a:spLocks/>
          </p:cNvSpPr>
          <p:nvPr/>
        </p:nvSpPr>
        <p:spPr>
          <a:xfrm>
            <a:off x="800100" y="0"/>
            <a:ext cx="10414000" cy="863600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zh-TW" altLang="en-US" sz="44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j-ea"/>
                <a:cs typeface="+mj-cs"/>
              </a:rPr>
              <a:t> </a:t>
            </a:r>
            <a:r>
              <a:rPr lang="en-US" altLang="zh-TW" sz="39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(</a:t>
            </a:r>
            <a:r>
              <a:rPr lang="zh-TW" altLang="en-US" sz="39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柒</a:t>
            </a:r>
            <a:r>
              <a:rPr lang="en-US" altLang="zh-TW" sz="39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)</a:t>
            </a:r>
            <a:r>
              <a:rPr lang="zh-TW" altLang="en-US" sz="39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、成績採計與計算（</a:t>
            </a:r>
            <a:r>
              <a:rPr lang="en-US" altLang="zh-TW" sz="39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1/9</a:t>
            </a:r>
            <a:r>
              <a:rPr lang="zh-TW" altLang="en-US" sz="39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）</a:t>
            </a:r>
            <a:r>
              <a:rPr lang="en-US" altLang="zh-TW" sz="39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-</a:t>
            </a:r>
            <a:r>
              <a:rPr lang="zh-TW" altLang="en-US" sz="37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主項目及分項目</a:t>
            </a:r>
          </a:p>
        </p:txBody>
      </p:sp>
      <p:sp>
        <p:nvSpPr>
          <p:cNvPr id="42011" name="矩形 12"/>
          <p:cNvSpPr>
            <a:spLocks noChangeArrowheads="1"/>
          </p:cNvSpPr>
          <p:nvPr/>
        </p:nvSpPr>
        <p:spPr bwMode="auto">
          <a:xfrm>
            <a:off x="387350" y="6234113"/>
            <a:ext cx="26638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1800">
                <a:latin typeface="微軟正黑體" panose="020B0604030504040204" pitchFamily="34" charset="-120"/>
                <a:ea typeface="微軟正黑體" panose="020B0604030504040204" pitchFamily="34" charset="-120"/>
              </a:rPr>
              <a:t>（招生簡章第</a:t>
            </a:r>
            <a:r>
              <a:rPr lang="en-US" altLang="zh-TW" sz="1800">
                <a:latin typeface="微軟正黑體" panose="020B0604030504040204" pitchFamily="34" charset="-120"/>
                <a:ea typeface="微軟正黑體" panose="020B0604030504040204" pitchFamily="34" charset="-120"/>
              </a:rPr>
              <a:t>11-13</a:t>
            </a:r>
            <a:r>
              <a:rPr lang="zh-TW" altLang="en-US" sz="1800">
                <a:latin typeface="微軟正黑體" panose="020B0604030504040204" pitchFamily="34" charset="-120"/>
                <a:ea typeface="微軟正黑體" panose="020B0604030504040204" pitchFamily="34" charset="-120"/>
              </a:rPr>
              <a:t>頁）</a:t>
            </a:r>
          </a:p>
        </p:txBody>
      </p:sp>
      <p:sp>
        <p:nvSpPr>
          <p:cNvPr id="15" name="右中括弧 14"/>
          <p:cNvSpPr/>
          <p:nvPr/>
        </p:nvSpPr>
        <p:spPr>
          <a:xfrm>
            <a:off x="5275263" y="1638300"/>
            <a:ext cx="312737" cy="1579563"/>
          </a:xfrm>
          <a:prstGeom prst="rightBracket">
            <a:avLst/>
          </a:prstGeom>
          <a:ln w="1905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/>
          </a:p>
        </p:txBody>
      </p:sp>
      <p:sp>
        <p:nvSpPr>
          <p:cNvPr id="42013" name="文字方塊 1"/>
          <p:cNvSpPr txBox="1">
            <a:spLocks noChangeArrowheads="1"/>
          </p:cNvSpPr>
          <p:nvPr/>
        </p:nvSpPr>
        <p:spPr bwMode="auto">
          <a:xfrm>
            <a:off x="76200" y="2014538"/>
            <a:ext cx="23431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TW" sz="2200" b="1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 </a:t>
            </a:r>
            <a:r>
              <a:rPr lang="zh-TW" altLang="en-US" sz="2200" b="1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多元學習表現 </a:t>
            </a:r>
            <a:endParaRPr lang="en-US" altLang="zh-TW" sz="2200" b="1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2014" name="矩形 1"/>
          <p:cNvSpPr>
            <a:spLocks noChangeArrowheads="1"/>
          </p:cNvSpPr>
          <p:nvPr/>
        </p:nvSpPr>
        <p:spPr bwMode="auto">
          <a:xfrm>
            <a:off x="11639550" y="6357938"/>
            <a:ext cx="5207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TW" sz="2600" b="1" u="sng">
                <a:solidFill>
                  <a:srgbClr val="000000"/>
                </a:solidFill>
              </a:rPr>
              <a:t>29</a:t>
            </a:r>
            <a:endParaRPr lang="zh-TW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標題 1"/>
          <p:cNvSpPr txBox="1">
            <a:spLocks/>
          </p:cNvSpPr>
          <p:nvPr/>
        </p:nvSpPr>
        <p:spPr bwMode="auto">
          <a:xfrm>
            <a:off x="576263" y="304800"/>
            <a:ext cx="1118870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4300" b="1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110</a:t>
            </a:r>
            <a:r>
              <a:rPr lang="zh-TW" altLang="en-US" sz="4300" b="1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學年度試務作業重要事項 </a:t>
            </a:r>
            <a:r>
              <a:rPr lang="en-US" altLang="zh-TW" sz="4300" b="1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 </a:t>
            </a:r>
            <a:r>
              <a:rPr lang="zh-TW" altLang="en-US" sz="3900" b="1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簡章修正公告</a:t>
            </a:r>
          </a:p>
        </p:txBody>
      </p:sp>
      <p:sp>
        <p:nvSpPr>
          <p:cNvPr id="9219" name="內容版面配置區 2"/>
          <p:cNvSpPr>
            <a:spLocks noGrp="1"/>
          </p:cNvSpPr>
          <p:nvPr>
            <p:ph idx="1"/>
          </p:nvPr>
        </p:nvSpPr>
        <p:spPr>
          <a:xfrm>
            <a:off x="1212850" y="1428750"/>
            <a:ext cx="10037763" cy="1587500"/>
          </a:xfrm>
        </p:spPr>
        <p:txBody>
          <a:bodyPr/>
          <a:lstStyle/>
          <a:p>
            <a:pPr marL="0" indent="0" algn="just">
              <a:lnSpc>
                <a:spcPts val="4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依教育部</a:t>
            </a:r>
            <a:r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110</a:t>
            </a:r>
            <a:r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</a:t>
            </a:r>
            <a:r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日臺教技</a:t>
            </a:r>
            <a:r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字第</a:t>
            </a:r>
            <a:r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1100016976</a:t>
            </a:r>
            <a:r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號函辦理，</a:t>
            </a:r>
            <a:r>
              <a:rPr lang="zh-TW" altLang="en-US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蘭陽技術學院</a:t>
            </a:r>
            <a:r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110</a:t>
            </a:r>
            <a:r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學年度北區五專聯合免試入學停止招生。</a:t>
            </a:r>
            <a:endParaRPr lang="en-US" altLang="zh-TW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Freeform 17"/>
          <p:cNvSpPr>
            <a:spLocks noChangeAspect="1" noEditPoints="1"/>
          </p:cNvSpPr>
          <p:nvPr/>
        </p:nvSpPr>
        <p:spPr bwMode="auto">
          <a:xfrm>
            <a:off x="706438" y="1428750"/>
            <a:ext cx="403225" cy="406400"/>
          </a:xfrm>
          <a:custGeom>
            <a:avLst/>
            <a:gdLst>
              <a:gd name="T0" fmla="*/ 49 w 99"/>
              <a:gd name="T1" fmla="*/ 0 h 100"/>
              <a:gd name="T2" fmla="*/ 99 w 99"/>
              <a:gd name="T3" fmla="*/ 50 h 100"/>
              <a:gd name="T4" fmla="*/ 49 w 99"/>
              <a:gd name="T5" fmla="*/ 100 h 100"/>
              <a:gd name="T6" fmla="*/ 0 w 99"/>
              <a:gd name="T7" fmla="*/ 50 h 100"/>
              <a:gd name="T8" fmla="*/ 49 w 99"/>
              <a:gd name="T9" fmla="*/ 0 h 100"/>
              <a:gd name="T10" fmla="*/ 45 w 99"/>
              <a:gd name="T11" fmla="*/ 15 h 100"/>
              <a:gd name="T12" fmla="*/ 45 w 99"/>
              <a:gd name="T13" fmla="*/ 44 h 100"/>
              <a:gd name="T14" fmla="*/ 54 w 99"/>
              <a:gd name="T15" fmla="*/ 44 h 100"/>
              <a:gd name="T16" fmla="*/ 54 w 99"/>
              <a:gd name="T17" fmla="*/ 15 h 100"/>
              <a:gd name="T18" fmla="*/ 45 w 99"/>
              <a:gd name="T19" fmla="*/ 15 h 100"/>
              <a:gd name="T20" fmla="*/ 67 w 99"/>
              <a:gd name="T21" fmla="*/ 24 h 100"/>
              <a:gd name="T22" fmla="*/ 61 w 99"/>
              <a:gd name="T23" fmla="*/ 32 h 100"/>
              <a:gd name="T24" fmla="*/ 64 w 99"/>
              <a:gd name="T25" fmla="*/ 35 h 100"/>
              <a:gd name="T26" fmla="*/ 70 w 99"/>
              <a:gd name="T27" fmla="*/ 50 h 100"/>
              <a:gd name="T28" fmla="*/ 64 w 99"/>
              <a:gd name="T29" fmla="*/ 65 h 100"/>
              <a:gd name="T30" fmla="*/ 49 w 99"/>
              <a:gd name="T31" fmla="*/ 71 h 100"/>
              <a:gd name="T32" fmla="*/ 35 w 99"/>
              <a:gd name="T33" fmla="*/ 65 h 100"/>
              <a:gd name="T34" fmla="*/ 28 w 99"/>
              <a:gd name="T35" fmla="*/ 50 h 100"/>
              <a:gd name="T36" fmla="*/ 35 w 99"/>
              <a:gd name="T37" fmla="*/ 35 h 100"/>
              <a:gd name="T38" fmla="*/ 37 w 99"/>
              <a:gd name="T39" fmla="*/ 32 h 100"/>
              <a:gd name="T40" fmla="*/ 31 w 99"/>
              <a:gd name="T41" fmla="*/ 24 h 100"/>
              <a:gd name="T42" fmla="*/ 27 w 99"/>
              <a:gd name="T43" fmla="*/ 28 h 100"/>
              <a:gd name="T44" fmla="*/ 18 w 99"/>
              <a:gd name="T45" fmla="*/ 50 h 100"/>
              <a:gd name="T46" fmla="*/ 27 w 99"/>
              <a:gd name="T47" fmla="*/ 72 h 100"/>
              <a:gd name="T48" fmla="*/ 49 w 99"/>
              <a:gd name="T49" fmla="*/ 81 h 100"/>
              <a:gd name="T50" fmla="*/ 72 w 99"/>
              <a:gd name="T51" fmla="*/ 72 h 100"/>
              <a:gd name="T52" fmla="*/ 81 w 99"/>
              <a:gd name="T53" fmla="*/ 50 h 100"/>
              <a:gd name="T54" fmla="*/ 72 w 99"/>
              <a:gd name="T55" fmla="*/ 28 h 100"/>
              <a:gd name="T56" fmla="*/ 67 w 99"/>
              <a:gd name="T57" fmla="*/ 24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99" h="100">
                <a:moveTo>
                  <a:pt x="49" y="0"/>
                </a:moveTo>
                <a:cubicBezTo>
                  <a:pt x="77" y="0"/>
                  <a:pt x="99" y="22"/>
                  <a:pt x="99" y="50"/>
                </a:cubicBezTo>
                <a:cubicBezTo>
                  <a:pt x="99" y="77"/>
                  <a:pt x="77" y="100"/>
                  <a:pt x="49" y="100"/>
                </a:cubicBezTo>
                <a:cubicBezTo>
                  <a:pt x="22" y="100"/>
                  <a:pt x="0" y="77"/>
                  <a:pt x="0" y="50"/>
                </a:cubicBezTo>
                <a:cubicBezTo>
                  <a:pt x="0" y="22"/>
                  <a:pt x="22" y="0"/>
                  <a:pt x="49" y="0"/>
                </a:cubicBezTo>
                <a:close/>
                <a:moveTo>
                  <a:pt x="45" y="15"/>
                </a:moveTo>
                <a:cubicBezTo>
                  <a:pt x="45" y="44"/>
                  <a:pt x="45" y="44"/>
                  <a:pt x="45" y="44"/>
                </a:cubicBezTo>
                <a:cubicBezTo>
                  <a:pt x="54" y="44"/>
                  <a:pt x="54" y="44"/>
                  <a:pt x="54" y="44"/>
                </a:cubicBezTo>
                <a:cubicBezTo>
                  <a:pt x="54" y="15"/>
                  <a:pt x="54" y="15"/>
                  <a:pt x="54" y="15"/>
                </a:cubicBezTo>
                <a:cubicBezTo>
                  <a:pt x="45" y="15"/>
                  <a:pt x="45" y="15"/>
                  <a:pt x="45" y="15"/>
                </a:cubicBezTo>
                <a:close/>
                <a:moveTo>
                  <a:pt x="67" y="24"/>
                </a:moveTo>
                <a:cubicBezTo>
                  <a:pt x="61" y="32"/>
                  <a:pt x="61" y="32"/>
                  <a:pt x="61" y="32"/>
                </a:cubicBezTo>
                <a:cubicBezTo>
                  <a:pt x="62" y="33"/>
                  <a:pt x="63" y="34"/>
                  <a:pt x="64" y="35"/>
                </a:cubicBezTo>
                <a:cubicBezTo>
                  <a:pt x="68" y="39"/>
                  <a:pt x="70" y="44"/>
                  <a:pt x="70" y="50"/>
                </a:cubicBezTo>
                <a:cubicBezTo>
                  <a:pt x="70" y="55"/>
                  <a:pt x="68" y="61"/>
                  <a:pt x="64" y="65"/>
                </a:cubicBezTo>
                <a:cubicBezTo>
                  <a:pt x="60" y="68"/>
                  <a:pt x="55" y="71"/>
                  <a:pt x="49" y="71"/>
                </a:cubicBezTo>
                <a:cubicBezTo>
                  <a:pt x="44" y="71"/>
                  <a:pt x="38" y="68"/>
                  <a:pt x="35" y="65"/>
                </a:cubicBezTo>
                <a:cubicBezTo>
                  <a:pt x="31" y="61"/>
                  <a:pt x="28" y="55"/>
                  <a:pt x="28" y="50"/>
                </a:cubicBezTo>
                <a:cubicBezTo>
                  <a:pt x="28" y="44"/>
                  <a:pt x="31" y="39"/>
                  <a:pt x="35" y="35"/>
                </a:cubicBezTo>
                <a:cubicBezTo>
                  <a:pt x="35" y="34"/>
                  <a:pt x="36" y="33"/>
                  <a:pt x="37" y="32"/>
                </a:cubicBezTo>
                <a:cubicBezTo>
                  <a:pt x="31" y="24"/>
                  <a:pt x="31" y="24"/>
                  <a:pt x="31" y="24"/>
                </a:cubicBezTo>
                <a:cubicBezTo>
                  <a:pt x="30" y="25"/>
                  <a:pt x="29" y="26"/>
                  <a:pt x="27" y="28"/>
                </a:cubicBezTo>
                <a:cubicBezTo>
                  <a:pt x="22" y="33"/>
                  <a:pt x="18" y="41"/>
                  <a:pt x="18" y="50"/>
                </a:cubicBezTo>
                <a:cubicBezTo>
                  <a:pt x="18" y="58"/>
                  <a:pt x="22" y="66"/>
                  <a:pt x="27" y="72"/>
                </a:cubicBezTo>
                <a:cubicBezTo>
                  <a:pt x="33" y="77"/>
                  <a:pt x="41" y="81"/>
                  <a:pt x="49" y="81"/>
                </a:cubicBezTo>
                <a:cubicBezTo>
                  <a:pt x="58" y="81"/>
                  <a:pt x="66" y="77"/>
                  <a:pt x="72" y="72"/>
                </a:cubicBezTo>
                <a:cubicBezTo>
                  <a:pt x="77" y="66"/>
                  <a:pt x="81" y="58"/>
                  <a:pt x="81" y="50"/>
                </a:cubicBezTo>
                <a:cubicBezTo>
                  <a:pt x="81" y="41"/>
                  <a:pt x="77" y="33"/>
                  <a:pt x="72" y="28"/>
                </a:cubicBezTo>
                <a:cubicBezTo>
                  <a:pt x="70" y="26"/>
                  <a:pt x="69" y="25"/>
                  <a:pt x="67" y="24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500"/>
              </a:lnSpc>
              <a:defRPr/>
            </a:pPr>
            <a:endParaRPr lang="zh-CN" altLang="en-US" sz="120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7" name="Straight Connector 5"/>
          <p:cNvCxnSpPr/>
          <p:nvPr/>
        </p:nvCxnSpPr>
        <p:spPr>
          <a:xfrm>
            <a:off x="79375" y="1225550"/>
            <a:ext cx="11987213" cy="0"/>
          </a:xfrm>
          <a:prstGeom prst="line">
            <a:avLst/>
          </a:prstGeom>
          <a:ln w="25400">
            <a:solidFill>
              <a:schemeClr val="accent6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22" name="圖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5083175"/>
            <a:ext cx="2493963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3" name="投影片編號版面配置區 4"/>
          <p:cNvSpPr>
            <a:spLocks noGrp="1"/>
          </p:cNvSpPr>
          <p:nvPr>
            <p:ph type="sldNum" sz="quarter" idx="11"/>
          </p:nvPr>
        </p:nvSpPr>
        <p:spPr bwMode="auto">
          <a:xfrm>
            <a:off x="11590338" y="6246813"/>
            <a:ext cx="352425" cy="492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Ctr="0" compatLnSpc="1">
            <a:prstTxWarp prst="textNoShape">
              <a:avLst/>
            </a:prstTxWarp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5DA547D5-A506-43C7-8787-0BE65D0B7504}" type="slidenum">
              <a:rPr lang="zh-TW" altLang="en-US" sz="2600" smtClean="0"/>
              <a:pPr algn="l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3</a:t>
            </a:fld>
            <a:endParaRPr lang="zh-TW" altLang="en-US" sz="2600" smtClean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262063" y="1897063"/>
            <a:ext cx="9832975" cy="101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/>
          </a:p>
        </p:txBody>
      </p:sp>
      <p:sp>
        <p:nvSpPr>
          <p:cNvPr id="43011" name="標題 1"/>
          <p:cNvSpPr>
            <a:spLocks noGrp="1"/>
          </p:cNvSpPr>
          <p:nvPr>
            <p:ph type="title"/>
          </p:nvPr>
        </p:nvSpPr>
        <p:spPr>
          <a:xfrm>
            <a:off x="920750" y="768350"/>
            <a:ext cx="10515600" cy="682625"/>
          </a:xfrm>
        </p:spPr>
        <p:txBody>
          <a:bodyPr/>
          <a:lstStyle/>
          <a:p>
            <a:r>
              <a:rPr lang="en-US" altLang="zh-TW" sz="3800" b="1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600" b="1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柒</a:t>
            </a:r>
            <a:r>
              <a:rPr lang="en-US" altLang="zh-TW" sz="3800" b="1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3800" b="1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、成績採計與計算</a:t>
            </a:r>
            <a:r>
              <a:rPr lang="en-US" altLang="zh-TW" sz="3800" b="1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3800" b="1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多元學習表現（</a:t>
            </a:r>
            <a:r>
              <a:rPr lang="en-US" altLang="zh-TW" sz="3800" b="1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2/9</a:t>
            </a:r>
            <a:r>
              <a:rPr lang="zh-TW" altLang="en-US" sz="3800" b="1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r>
              <a:rPr lang="zh-TW" altLang="en-US" b="1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zh-TW" altLang="en-US" b="1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zh-TW" altLang="en-US" smtClean="0"/>
          </a:p>
        </p:txBody>
      </p:sp>
      <p:sp>
        <p:nvSpPr>
          <p:cNvPr id="43012" name="內容版面配置區 2"/>
          <p:cNvSpPr>
            <a:spLocks noGrp="1"/>
          </p:cNvSpPr>
          <p:nvPr>
            <p:ph idx="1"/>
          </p:nvPr>
        </p:nvSpPr>
        <p:spPr>
          <a:xfrm>
            <a:off x="730250" y="1443038"/>
            <a:ext cx="10394950" cy="1903412"/>
          </a:xfrm>
        </p:spPr>
        <p:txBody>
          <a:bodyPr/>
          <a:lstStyle/>
          <a:p>
            <a:pPr eaLnBrk="1" hangingPunct="1">
              <a:spcAft>
                <a:spcPts val="600"/>
              </a:spcAft>
              <a:buFont typeface="Wingdings" panose="05000000000000000000" pitchFamily="2" charset="2"/>
              <a:buChar char="l"/>
            </a:pPr>
            <a:r>
              <a:rPr lang="zh-TW" altLang="zh-TW" b="1" smtClean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競賽</a:t>
            </a:r>
            <a:r>
              <a:rPr lang="zh-TW" altLang="en-US" b="1" smtClean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（上限７分）</a:t>
            </a:r>
            <a:endParaRPr lang="en-US" altLang="zh-TW" b="1" smtClean="0">
              <a:solidFill>
                <a:srgbClr val="0033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 eaLnBrk="1" hangingPunct="1">
              <a:buFont typeface="Wingdings" panose="05000000000000000000" pitchFamily="2" charset="2"/>
              <a:buChar char="Ø"/>
            </a:pPr>
            <a:r>
              <a:rPr lang="zh-TW" altLang="zh-TW" sz="180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競賽得獎應於國中</a:t>
            </a:r>
            <a:r>
              <a:rPr lang="zh-TW" altLang="en-US" sz="180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就</a:t>
            </a:r>
            <a:r>
              <a:rPr lang="zh-TW" altLang="zh-TW" sz="180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學期間且至</a:t>
            </a:r>
            <a:r>
              <a:rPr lang="en-US" altLang="zh-TW" sz="1800" b="1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110</a:t>
            </a:r>
            <a:r>
              <a:rPr lang="zh-TW" altLang="zh-TW" sz="1800" b="1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1800" b="1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zh-TW" sz="1800" b="1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1800" b="1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1800" b="1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４</a:t>
            </a:r>
            <a:r>
              <a:rPr lang="zh-TW" altLang="zh-TW" sz="1800" b="1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zh-TW" altLang="en-US" sz="1800" b="1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（含）前</a:t>
            </a:r>
            <a:r>
              <a:rPr lang="zh-TW" altLang="zh-TW" sz="1800" b="1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取得為限</a:t>
            </a:r>
            <a:r>
              <a:rPr lang="zh-TW" altLang="zh-TW" sz="18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  <a:p>
            <a:pPr lvl="2" eaLnBrk="1" hangingPunct="1">
              <a:buFont typeface="Wingdings" panose="05000000000000000000" pitchFamily="2" charset="2"/>
              <a:buChar char="Ø"/>
            </a:pPr>
            <a:r>
              <a:rPr lang="zh-TW" altLang="zh-TW" sz="18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國際性及全國性競賽項目以附錄七（簡章第</a:t>
            </a:r>
            <a:r>
              <a:rPr lang="en-US" altLang="zh-TW" sz="18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95</a:t>
            </a:r>
            <a:r>
              <a:rPr lang="zh-TW" altLang="zh-TW" sz="18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至</a:t>
            </a:r>
            <a:r>
              <a:rPr lang="en-US" altLang="zh-TW" sz="18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96</a:t>
            </a:r>
            <a:r>
              <a:rPr lang="zh-TW" altLang="zh-TW" sz="18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頁）所列項目為限。</a:t>
            </a:r>
          </a:p>
          <a:p>
            <a:pPr lvl="2" eaLnBrk="1" hangingPunct="1">
              <a:buFont typeface="Wingdings" panose="05000000000000000000" pitchFamily="2" charset="2"/>
              <a:buChar char="Ø"/>
            </a:pPr>
            <a:r>
              <a:rPr lang="zh-TW" altLang="zh-TW" sz="180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區域及縣（市）競賽以地方政府機關主辦者為限。</a:t>
            </a:r>
            <a:endParaRPr lang="en-US" altLang="zh-TW" sz="180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>
          <a:xfrm>
            <a:off x="11436350" y="6491288"/>
            <a:ext cx="669925" cy="184150"/>
          </a:xfrm>
        </p:spPr>
        <p:txBody>
          <a:bodyPr/>
          <a:lstStyle/>
          <a:p>
            <a:pPr>
              <a:defRPr/>
            </a:pPr>
            <a:fld id="{84FCC258-CFC6-4F3D-B6AC-7C0987846121}" type="slidenum">
              <a:rPr lang="zh-TW" altLang="en-US" sz="2600" smtClean="0">
                <a:solidFill>
                  <a:schemeClr val="tx1"/>
                </a:solidFill>
              </a:rPr>
              <a:pPr>
                <a:defRPr/>
              </a:pPr>
              <a:t>30</a:t>
            </a:fld>
            <a:endParaRPr lang="zh-TW" altLang="en-US" sz="2600" dirty="0">
              <a:solidFill>
                <a:schemeClr val="tx1"/>
              </a:solidFill>
            </a:endParaRPr>
          </a:p>
        </p:txBody>
      </p:sp>
      <p:sp>
        <p:nvSpPr>
          <p:cNvPr id="43014" name="矩形 7"/>
          <p:cNvSpPr>
            <a:spLocks noChangeArrowheads="1"/>
          </p:cNvSpPr>
          <p:nvPr/>
        </p:nvSpPr>
        <p:spPr bwMode="auto">
          <a:xfrm>
            <a:off x="8936038" y="6491288"/>
            <a:ext cx="22971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1800">
                <a:latin typeface="微軟正黑體" panose="020B0604030504040204" pitchFamily="34" charset="-120"/>
                <a:ea typeface="微軟正黑體" panose="020B0604030504040204" pitchFamily="34" charset="-120"/>
              </a:rPr>
              <a:t>（招生簡章第</a:t>
            </a:r>
            <a:r>
              <a:rPr lang="en-US" altLang="zh-TW" sz="1800">
                <a:latin typeface="微軟正黑體" panose="020B0604030504040204" pitchFamily="34" charset="-120"/>
                <a:ea typeface="微軟正黑體" panose="020B0604030504040204" pitchFamily="34" charset="-120"/>
              </a:rPr>
              <a:t>11</a:t>
            </a:r>
            <a:r>
              <a:rPr lang="zh-TW" altLang="en-US" sz="1800">
                <a:latin typeface="微軟正黑體" panose="020B0604030504040204" pitchFamily="34" charset="-120"/>
                <a:ea typeface="微軟正黑體" panose="020B0604030504040204" pitchFamily="34" charset="-120"/>
              </a:rPr>
              <a:t>頁）</a:t>
            </a:r>
          </a:p>
        </p:txBody>
      </p:sp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1133475" y="3251200"/>
          <a:ext cx="10220325" cy="2874963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170366">
                  <a:extLst>
                    <a:ext uri="{9D8B030D-6E8A-4147-A177-3AD203B41FA5}">
                      <a16:colId xmlns:a16="http://schemas.microsoft.com/office/drawing/2014/main" val="3231260020"/>
                    </a:ext>
                  </a:extLst>
                </a:gridCol>
                <a:gridCol w="993301">
                  <a:extLst>
                    <a:ext uri="{9D8B030D-6E8A-4147-A177-3AD203B41FA5}">
                      <a16:colId xmlns:a16="http://schemas.microsoft.com/office/drawing/2014/main" val="1503026309"/>
                    </a:ext>
                  </a:extLst>
                </a:gridCol>
                <a:gridCol w="410455">
                  <a:extLst>
                    <a:ext uri="{9D8B030D-6E8A-4147-A177-3AD203B41FA5}">
                      <a16:colId xmlns:a16="http://schemas.microsoft.com/office/drawing/2014/main" val="577062967"/>
                    </a:ext>
                  </a:extLst>
                </a:gridCol>
                <a:gridCol w="574638">
                  <a:extLst>
                    <a:ext uri="{9D8B030D-6E8A-4147-A177-3AD203B41FA5}">
                      <a16:colId xmlns:a16="http://schemas.microsoft.com/office/drawing/2014/main" val="1192485083"/>
                    </a:ext>
                  </a:extLst>
                </a:gridCol>
                <a:gridCol w="295527">
                  <a:extLst>
                    <a:ext uri="{9D8B030D-6E8A-4147-A177-3AD203B41FA5}">
                      <a16:colId xmlns:a16="http://schemas.microsoft.com/office/drawing/2014/main" val="4050055214"/>
                    </a:ext>
                  </a:extLst>
                </a:gridCol>
                <a:gridCol w="595277">
                  <a:extLst>
                    <a:ext uri="{9D8B030D-6E8A-4147-A177-3AD203B41FA5}">
                      <a16:colId xmlns:a16="http://schemas.microsoft.com/office/drawing/2014/main" val="105545397"/>
                    </a:ext>
                  </a:extLst>
                </a:gridCol>
                <a:gridCol w="1096711">
                  <a:extLst>
                    <a:ext uri="{9D8B030D-6E8A-4147-A177-3AD203B41FA5}">
                      <a16:colId xmlns:a16="http://schemas.microsoft.com/office/drawing/2014/main" val="1267422397"/>
                    </a:ext>
                  </a:extLst>
                </a:gridCol>
                <a:gridCol w="549098">
                  <a:extLst>
                    <a:ext uri="{9D8B030D-6E8A-4147-A177-3AD203B41FA5}">
                      <a16:colId xmlns:a16="http://schemas.microsoft.com/office/drawing/2014/main" val="665035454"/>
                    </a:ext>
                  </a:extLst>
                </a:gridCol>
                <a:gridCol w="116858">
                  <a:extLst>
                    <a:ext uri="{9D8B030D-6E8A-4147-A177-3AD203B41FA5}">
                      <a16:colId xmlns:a16="http://schemas.microsoft.com/office/drawing/2014/main" val="1676450122"/>
                    </a:ext>
                  </a:extLst>
                </a:gridCol>
                <a:gridCol w="254483">
                  <a:extLst>
                    <a:ext uri="{9D8B030D-6E8A-4147-A177-3AD203B41FA5}">
                      <a16:colId xmlns:a16="http://schemas.microsoft.com/office/drawing/2014/main" val="3864782683"/>
                    </a:ext>
                  </a:extLst>
                </a:gridCol>
                <a:gridCol w="968674">
                  <a:extLst>
                    <a:ext uri="{9D8B030D-6E8A-4147-A177-3AD203B41FA5}">
                      <a16:colId xmlns:a16="http://schemas.microsoft.com/office/drawing/2014/main" val="3354562876"/>
                    </a:ext>
                  </a:extLst>
                </a:gridCol>
                <a:gridCol w="985092">
                  <a:extLst>
                    <a:ext uri="{9D8B030D-6E8A-4147-A177-3AD203B41FA5}">
                      <a16:colId xmlns:a16="http://schemas.microsoft.com/office/drawing/2014/main" val="3167534831"/>
                    </a:ext>
                  </a:extLst>
                </a:gridCol>
                <a:gridCol w="2209845">
                  <a:extLst>
                    <a:ext uri="{9D8B030D-6E8A-4147-A177-3AD203B41FA5}">
                      <a16:colId xmlns:a16="http://schemas.microsoft.com/office/drawing/2014/main" val="2902158447"/>
                    </a:ext>
                  </a:extLst>
                </a:gridCol>
              </a:tblGrid>
              <a:tr h="426644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分項目</a:t>
                      </a:r>
                      <a:endParaRPr lang="zh-TW" altLang="en-US" sz="22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56" marR="91456" marT="45682" marB="45682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12">
                  <a:txBody>
                    <a:bodyPr/>
                    <a:lstStyle/>
                    <a:p>
                      <a:pPr algn="ctr"/>
                      <a:r>
                        <a:rPr lang="zh-TW" altLang="en-US" sz="22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積分採計原則</a:t>
                      </a:r>
                      <a:endParaRPr lang="zh-TW" altLang="en-US" sz="22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56" marR="91456" marT="45682" marB="45682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8336056"/>
                  </a:ext>
                </a:extLst>
              </a:tr>
              <a:tr h="365684">
                <a:tc rowSpan="6">
                  <a:txBody>
                    <a:bodyPr/>
                    <a:lstStyle/>
                    <a:p>
                      <a:pPr algn="ctr"/>
                      <a:r>
                        <a:rPr lang="zh-TW" altLang="en-US" sz="18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競　　賽</a:t>
                      </a:r>
                      <a:endParaRPr lang="zh-TW" altLang="en-US" sz="18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56" marR="91456" marT="45682" marB="45682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全國競賽（簡章第</a:t>
                      </a:r>
                      <a:r>
                        <a:rPr lang="en-US" altLang="zh-TW" sz="18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96</a:t>
                      </a:r>
                      <a:r>
                        <a:rPr lang="zh-TW" altLang="en-US" sz="18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頁）</a:t>
                      </a:r>
                      <a:endParaRPr lang="zh-TW" altLang="en-US" sz="18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56" marR="91456" marT="45682" marB="45682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zh-TW" altLang="en-US" sz="18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區域及縣市競賽</a:t>
                      </a:r>
                      <a:endParaRPr lang="zh-TW" altLang="en-US" sz="18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56" marR="91456" marT="45682" marB="45682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rowSpan="6">
                  <a:txBody>
                    <a:bodyPr/>
                    <a:lstStyle/>
                    <a:p>
                      <a:pPr marL="177800" marR="0" indent="-177800" algn="just" defTabSz="914400" rtl="0" eaLnBrk="1" fontAlgn="auto" latinLnBrk="0" hangingPunct="1">
                        <a:lnSpc>
                          <a:spcPts val="21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zh-TW" altLang="en-US" sz="16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同學年度同項競賽擇優</a:t>
                      </a:r>
                      <a:r>
                        <a:rPr lang="en-US" altLang="zh-TW" sz="16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1</a:t>
                      </a:r>
                      <a:r>
                        <a:rPr lang="zh-TW" altLang="en-US" sz="16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次採計。</a:t>
                      </a:r>
                      <a:endParaRPr lang="en-US" altLang="zh-TW" sz="1600" b="1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marL="177800" marR="0" indent="-177800" algn="just" defTabSz="914400" rtl="0" eaLnBrk="1" fontAlgn="auto" latinLnBrk="0" hangingPunct="1">
                        <a:lnSpc>
                          <a:spcPts val="21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zh-TW" altLang="en-US" sz="16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參賽者</a:t>
                      </a:r>
                      <a:r>
                        <a:rPr lang="en-US" altLang="zh-TW" sz="16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4</a:t>
                      </a:r>
                      <a:r>
                        <a:rPr lang="zh-TW" altLang="en-US" sz="16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人以上為團體。團體賽依個人賽積分折半計算。</a:t>
                      </a:r>
                      <a:endParaRPr lang="en-US" altLang="zh-TW" sz="1600" b="1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56" marR="91456" marT="45682" marB="45682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5231968"/>
                  </a:ext>
                </a:extLst>
              </a:tr>
              <a:tr h="579044">
                <a:tc v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第一名</a:t>
                      </a:r>
                      <a:endParaRPr lang="zh-TW" altLang="en-US" sz="18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56" marR="91456" marT="45682" marB="45682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18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第二名</a:t>
                      </a:r>
                      <a:endParaRPr lang="zh-TW" altLang="en-US" sz="18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56" marR="91456" marT="45682" marB="45682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18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第三名</a:t>
                      </a:r>
                      <a:endParaRPr lang="zh-TW" altLang="en-US" sz="18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56" marR="91456" marT="45682" marB="45682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第四～六名</a:t>
                      </a:r>
                      <a:endParaRPr lang="zh-TW" altLang="en-US" sz="16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56" marR="91456" marT="45682" marB="45682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zh-TW" altLang="en-US" sz="18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第一名</a:t>
                      </a:r>
                      <a:endParaRPr lang="zh-TW" altLang="en-US" sz="18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56" marR="91456" marT="45682" marB="45682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第二名</a:t>
                      </a:r>
                      <a:endParaRPr lang="zh-TW" altLang="en-US" sz="18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56" marR="91456" marT="45682" marB="45682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第三名</a:t>
                      </a:r>
                      <a:endParaRPr lang="zh-TW" altLang="en-US" sz="18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56" marR="91456" marT="45682" marB="45682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5044231"/>
                  </a:ext>
                </a:extLst>
              </a:tr>
              <a:tr h="36568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 smtClean="0">
                          <a:solidFill>
                            <a:srgbClr val="C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6</a:t>
                      </a:r>
                      <a:r>
                        <a:rPr lang="zh-TW" altLang="en-US" sz="1800" b="1" dirty="0" smtClean="0">
                          <a:solidFill>
                            <a:srgbClr val="C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分</a:t>
                      </a:r>
                      <a:endParaRPr lang="zh-TW" altLang="en-US" sz="1800" b="1" dirty="0">
                        <a:solidFill>
                          <a:srgbClr val="C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56" marR="91456" marT="45682" marB="45682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TW" sz="1800" b="1" dirty="0" smtClean="0">
                          <a:solidFill>
                            <a:srgbClr val="C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5</a:t>
                      </a:r>
                      <a:r>
                        <a:rPr lang="zh-TW" altLang="en-US" sz="1800" b="1" dirty="0" smtClean="0">
                          <a:solidFill>
                            <a:srgbClr val="C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分</a:t>
                      </a:r>
                      <a:endParaRPr lang="zh-TW" altLang="en-US" sz="1800" b="1" dirty="0">
                        <a:solidFill>
                          <a:srgbClr val="C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56" marR="91456" marT="45682" marB="45682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TW" sz="1800" b="1" dirty="0" smtClean="0">
                          <a:solidFill>
                            <a:srgbClr val="C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4</a:t>
                      </a:r>
                      <a:r>
                        <a:rPr lang="zh-TW" altLang="en-US" sz="1800" b="1" dirty="0" smtClean="0">
                          <a:solidFill>
                            <a:srgbClr val="C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分</a:t>
                      </a:r>
                      <a:endParaRPr lang="zh-TW" altLang="en-US" sz="1800" b="1" dirty="0">
                        <a:solidFill>
                          <a:srgbClr val="C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56" marR="91456" marT="45682" marB="45682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 smtClean="0">
                          <a:solidFill>
                            <a:srgbClr val="C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3</a:t>
                      </a:r>
                      <a:r>
                        <a:rPr lang="zh-TW" altLang="en-US" sz="1800" b="1" dirty="0" smtClean="0">
                          <a:solidFill>
                            <a:srgbClr val="C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分</a:t>
                      </a:r>
                      <a:endParaRPr lang="zh-TW" altLang="en-US" sz="1800" b="1" dirty="0">
                        <a:solidFill>
                          <a:srgbClr val="C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56" marR="91456" marT="45682" marB="45682"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zh-TW" sz="1800" b="1" dirty="0" smtClean="0">
                          <a:solidFill>
                            <a:srgbClr val="C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3</a:t>
                      </a:r>
                      <a:r>
                        <a:rPr lang="zh-TW" altLang="en-US" sz="1800" b="1" dirty="0" smtClean="0">
                          <a:solidFill>
                            <a:srgbClr val="C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分</a:t>
                      </a:r>
                      <a:endParaRPr lang="zh-TW" altLang="en-US" sz="1800" b="1" dirty="0">
                        <a:solidFill>
                          <a:srgbClr val="C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56" marR="91456" marT="45682" marB="45682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b="1" dirty="0">
                        <a:solidFill>
                          <a:srgbClr val="C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 smtClean="0">
                          <a:solidFill>
                            <a:srgbClr val="C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2</a:t>
                      </a:r>
                      <a:r>
                        <a:rPr lang="zh-TW" altLang="en-US" sz="1800" b="1" dirty="0" smtClean="0">
                          <a:solidFill>
                            <a:srgbClr val="C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分</a:t>
                      </a:r>
                      <a:endParaRPr lang="zh-TW" altLang="en-US" sz="1800" b="1" dirty="0">
                        <a:solidFill>
                          <a:srgbClr val="C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56" marR="91456" marT="45682" marB="45682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 smtClean="0">
                          <a:solidFill>
                            <a:srgbClr val="C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1</a:t>
                      </a:r>
                      <a:r>
                        <a:rPr lang="zh-TW" altLang="en-US" sz="1800" b="1" dirty="0" smtClean="0">
                          <a:solidFill>
                            <a:srgbClr val="C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分</a:t>
                      </a:r>
                      <a:endParaRPr lang="zh-TW" altLang="en-US" sz="1800" b="1" dirty="0">
                        <a:solidFill>
                          <a:srgbClr val="C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56" marR="91456" marT="45682" marB="45682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5289528"/>
                  </a:ext>
                </a:extLst>
              </a:tr>
              <a:tr h="396062">
                <a:tc v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 gridSpan="1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國際科技展覽及國際運動會（簡章第</a:t>
                      </a:r>
                      <a:r>
                        <a:rPr lang="en-US" altLang="zh-TW" sz="18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95</a:t>
                      </a:r>
                      <a:r>
                        <a:rPr lang="zh-TW" altLang="en-US" sz="18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頁）</a:t>
                      </a:r>
                      <a:endParaRPr lang="zh-TW" altLang="en-US" sz="18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56" marR="91456" marT="45682" marB="45682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6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6528667"/>
                  </a:ext>
                </a:extLst>
              </a:tr>
              <a:tr h="36568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第一名</a:t>
                      </a:r>
                      <a:endParaRPr lang="zh-TW" altLang="en-US" sz="18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56" marR="91456" marT="45682" marB="45682"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zh-TW" altLang="en-US" sz="18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第二名</a:t>
                      </a:r>
                      <a:endParaRPr lang="zh-TW" altLang="en-US" sz="18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56" marR="91456" marT="45682" marB="45682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zh-TW" altLang="en-US" sz="18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第三名</a:t>
                      </a:r>
                      <a:endParaRPr lang="zh-TW" altLang="en-US" sz="18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56" marR="91456" marT="45682" marB="45682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6511484"/>
                  </a:ext>
                </a:extLst>
              </a:tr>
              <a:tr h="376163">
                <a:tc v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altLang="zh-TW" sz="1800" b="1" dirty="0" smtClean="0">
                          <a:solidFill>
                            <a:srgbClr val="C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7</a:t>
                      </a:r>
                      <a:r>
                        <a:rPr lang="zh-TW" altLang="en-US" sz="1800" b="1" dirty="0" smtClean="0">
                          <a:solidFill>
                            <a:srgbClr val="C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分</a:t>
                      </a:r>
                      <a:endParaRPr lang="zh-TW" altLang="en-US" sz="1800" b="1" dirty="0">
                        <a:solidFill>
                          <a:srgbClr val="C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56" marR="91456" marT="45682" marB="45682" anchor="ctr"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b="1" dirty="0">
                        <a:solidFill>
                          <a:srgbClr val="C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zh-TW" sz="1800" b="1" dirty="0" smtClean="0">
                          <a:solidFill>
                            <a:srgbClr val="C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6</a:t>
                      </a:r>
                      <a:r>
                        <a:rPr lang="zh-TW" altLang="en-US" sz="1800" b="1" dirty="0" smtClean="0">
                          <a:solidFill>
                            <a:srgbClr val="C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分</a:t>
                      </a:r>
                      <a:endParaRPr lang="zh-TW" altLang="en-US" sz="1800" b="1" dirty="0">
                        <a:solidFill>
                          <a:srgbClr val="C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56" marR="91456" marT="45682" marB="45682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b="1" dirty="0">
                        <a:solidFill>
                          <a:srgbClr val="C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b="1" dirty="0">
                        <a:solidFill>
                          <a:srgbClr val="C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altLang="zh-TW" sz="1800" b="1" dirty="0" smtClean="0">
                          <a:solidFill>
                            <a:srgbClr val="C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5</a:t>
                      </a:r>
                      <a:r>
                        <a:rPr lang="zh-TW" altLang="en-US" sz="1800" b="1" dirty="0" smtClean="0">
                          <a:solidFill>
                            <a:srgbClr val="C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分</a:t>
                      </a:r>
                      <a:endParaRPr lang="zh-TW" altLang="en-US" sz="1800" b="1" dirty="0">
                        <a:solidFill>
                          <a:srgbClr val="C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56" marR="91456" marT="45682" marB="45682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0900337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390650" y="2103438"/>
            <a:ext cx="9834563" cy="2276475"/>
          </a:xfrm>
          <a:prstGeom prst="rect">
            <a:avLst/>
          </a:prstGeom>
          <a:solidFill>
            <a:srgbClr val="EBF0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/>
          </a:p>
        </p:txBody>
      </p:sp>
      <p:sp>
        <p:nvSpPr>
          <p:cNvPr id="44035" name="內容版面配置區 2"/>
          <p:cNvSpPr>
            <a:spLocks noGrp="1"/>
          </p:cNvSpPr>
          <p:nvPr>
            <p:ph idx="1"/>
          </p:nvPr>
        </p:nvSpPr>
        <p:spPr>
          <a:xfrm>
            <a:off x="838200" y="1625600"/>
            <a:ext cx="10280650" cy="3122613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l"/>
            </a:pPr>
            <a:r>
              <a:rPr lang="zh-TW" altLang="zh-TW" b="1" smtClean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服務學習</a:t>
            </a:r>
            <a:r>
              <a:rPr lang="zh-TW" altLang="en-US" b="1" smtClean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（上限７分）</a:t>
            </a:r>
            <a:endParaRPr lang="en-US" altLang="zh-TW" b="1" smtClean="0">
              <a:solidFill>
                <a:srgbClr val="0033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 eaLnBrk="1" hangingPunct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zh-TW" altLang="zh-TW" sz="18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採計學校服務表現</a:t>
            </a:r>
            <a:r>
              <a:rPr lang="zh-TW" altLang="en-US" sz="18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zh-TW" sz="18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擔任班級幹部、小老師或社團幹部</a:t>
            </a:r>
            <a:r>
              <a:rPr lang="zh-TW" altLang="zh-TW" sz="18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任滿一學期得</a:t>
            </a:r>
            <a:r>
              <a:rPr lang="en-US" altLang="zh-TW" sz="18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zh-TW" sz="18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</a:t>
            </a:r>
            <a:r>
              <a:rPr lang="zh-TW" altLang="zh-TW" sz="18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en-US" altLang="zh-TW" sz="18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18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zh-TW" sz="180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同一學期同時擔任班級幹部、小老師或社團幹部，仍以</a:t>
            </a:r>
            <a:r>
              <a:rPr lang="en-US" altLang="zh-TW" sz="180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zh-TW" sz="180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分採計。除</a:t>
            </a:r>
            <a:r>
              <a:rPr lang="zh-TW" altLang="zh-TW" sz="1800" b="1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副班長</a:t>
            </a:r>
            <a:r>
              <a:rPr lang="zh-TW" altLang="zh-TW" sz="180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zh-TW" sz="1800" b="1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副社長</a:t>
            </a:r>
            <a:r>
              <a:rPr lang="zh-TW" altLang="zh-TW" sz="180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en-US" altLang="zh-TW" sz="180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180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zh-TW" sz="180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其餘副級幹部皆不採計。</a:t>
            </a:r>
          </a:p>
          <a:p>
            <a:pPr lvl="2" eaLnBrk="1" hangingPunct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zh-TW" altLang="zh-TW" sz="18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校外服務學習時數</a:t>
            </a:r>
            <a:r>
              <a:rPr lang="zh-TW" altLang="en-US" sz="18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zh-TW" sz="18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參加校內服務學習課程及活動，或於校外參加志工服務或社區服務</a:t>
            </a:r>
            <a:r>
              <a:rPr lang="en-US" altLang="zh-TW" sz="18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18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zh-TW" sz="1800" b="1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滿</a:t>
            </a:r>
            <a:r>
              <a:rPr lang="en-US" altLang="zh-TW" sz="1800" b="1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8</a:t>
            </a:r>
            <a:r>
              <a:rPr lang="zh-TW" altLang="zh-TW" sz="1800" b="1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小時得</a:t>
            </a:r>
            <a:r>
              <a:rPr lang="en-US" altLang="zh-TW" sz="1800" b="1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zh-TW" sz="1800" b="1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</a:t>
            </a:r>
            <a:r>
              <a:rPr lang="zh-TW" altLang="zh-TW" sz="180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  <a:p>
            <a:pPr lvl="2" eaLnBrk="1" hangingPunct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zh-TW" altLang="zh-TW" sz="18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以同等學力</a:t>
            </a:r>
            <a:r>
              <a:rPr lang="en-US" altLang="zh-TW" sz="18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zh-TW" sz="18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18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zh-TW" sz="18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18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zh-TW" sz="18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項身分別報名者，採計</a:t>
            </a:r>
            <a:r>
              <a:rPr lang="zh-TW" altLang="en-US" sz="18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期間為</a:t>
            </a:r>
            <a:r>
              <a:rPr lang="en-US" altLang="zh-TW" sz="18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109</a:t>
            </a:r>
            <a:r>
              <a:rPr lang="zh-TW" altLang="zh-TW" sz="18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18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zh-TW" sz="18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18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15</a:t>
            </a:r>
            <a:r>
              <a:rPr lang="zh-TW" altLang="zh-TW" sz="18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日至</a:t>
            </a:r>
            <a:r>
              <a:rPr lang="en-US" altLang="zh-TW" sz="18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110</a:t>
            </a:r>
            <a:r>
              <a:rPr lang="zh-TW" altLang="zh-TW" sz="18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18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zh-TW" sz="18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18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14</a:t>
            </a:r>
            <a:r>
              <a:rPr lang="zh-TW" altLang="zh-TW" sz="18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zh-TW" altLang="en-US" sz="18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（含）前</a:t>
            </a:r>
            <a:r>
              <a:rPr lang="zh-TW" altLang="zh-TW" sz="18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取得之服務學習積分。</a:t>
            </a:r>
            <a:endParaRPr lang="zh-TW" altLang="en-US" sz="180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1390650" y="4891088"/>
          <a:ext cx="9834563" cy="128270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574944">
                  <a:extLst>
                    <a:ext uri="{9D8B030D-6E8A-4147-A177-3AD203B41FA5}">
                      <a16:colId xmlns:a16="http://schemas.microsoft.com/office/drawing/2014/main" val="3049607640"/>
                    </a:ext>
                  </a:extLst>
                </a:gridCol>
                <a:gridCol w="507450">
                  <a:extLst>
                    <a:ext uri="{9D8B030D-6E8A-4147-A177-3AD203B41FA5}">
                      <a16:colId xmlns:a16="http://schemas.microsoft.com/office/drawing/2014/main" val="345586935"/>
                    </a:ext>
                  </a:extLst>
                </a:gridCol>
                <a:gridCol w="1265932">
                  <a:extLst>
                    <a:ext uri="{9D8B030D-6E8A-4147-A177-3AD203B41FA5}">
                      <a16:colId xmlns:a16="http://schemas.microsoft.com/office/drawing/2014/main" val="308002969"/>
                    </a:ext>
                  </a:extLst>
                </a:gridCol>
                <a:gridCol w="6486237">
                  <a:extLst>
                    <a:ext uri="{9D8B030D-6E8A-4147-A177-3AD203B41FA5}">
                      <a16:colId xmlns:a16="http://schemas.microsoft.com/office/drawing/2014/main" val="1017229445"/>
                    </a:ext>
                  </a:extLst>
                </a:gridCol>
              </a:tblGrid>
              <a:tr h="641350"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sz="18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服務學習</a:t>
                      </a:r>
                      <a:endParaRPr lang="en-US" altLang="zh-TW" sz="1800" b="1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50" marR="91450" marT="45702" marB="4570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18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學校服務表現</a:t>
                      </a:r>
                      <a:endParaRPr lang="zh-TW" altLang="en-US" sz="18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50" marR="91450" marT="45702" marB="45702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6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班級幹部、小老師或社團幹部任滿一學期得</a:t>
                      </a:r>
                      <a:r>
                        <a:rPr lang="en-US" altLang="zh-TW" sz="16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1</a:t>
                      </a:r>
                      <a:r>
                        <a:rPr lang="zh-TW" altLang="en-US" sz="16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分，</a:t>
                      </a:r>
                      <a:r>
                        <a:rPr lang="zh-TW" altLang="en-US" sz="1600" b="1" dirty="0" smtClean="0">
                          <a:solidFill>
                            <a:srgbClr val="C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每學期至多</a:t>
                      </a:r>
                      <a:r>
                        <a:rPr lang="en-US" altLang="zh-TW" sz="1600" b="1" dirty="0" smtClean="0">
                          <a:solidFill>
                            <a:srgbClr val="C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1</a:t>
                      </a:r>
                      <a:r>
                        <a:rPr lang="zh-TW" altLang="en-US" sz="1600" b="1" dirty="0" smtClean="0">
                          <a:solidFill>
                            <a:srgbClr val="C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分</a:t>
                      </a:r>
                      <a:r>
                        <a:rPr lang="zh-TW" altLang="en-US" sz="1600" b="1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。</a:t>
                      </a:r>
                      <a:endParaRPr lang="zh-TW" altLang="en-US" sz="1600" b="1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50" marR="91450" marT="45702" marB="45702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653732"/>
                  </a:ext>
                </a:extLst>
              </a:tr>
              <a:tr h="64135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18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服務學習時數</a:t>
                      </a:r>
                      <a:endParaRPr lang="zh-TW" altLang="en-US" sz="18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50" marR="91450" marT="45702" marB="45702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TW" altLang="en-US" sz="1600" b="1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參加校內或校外（須服務證明）志工或社區服務，</a:t>
                      </a:r>
                      <a:r>
                        <a:rPr lang="zh-TW" altLang="en-US" sz="1600" b="1" kern="1200" dirty="0" smtClean="0">
                          <a:solidFill>
                            <a:srgbClr val="C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累積</a:t>
                      </a:r>
                      <a:r>
                        <a:rPr lang="en-US" altLang="zh-TW" sz="1600" b="1" kern="1200" dirty="0" smtClean="0">
                          <a:solidFill>
                            <a:srgbClr val="C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8</a:t>
                      </a:r>
                      <a:r>
                        <a:rPr lang="zh-TW" altLang="en-US" sz="1600" b="1" kern="1200" dirty="0" smtClean="0">
                          <a:solidFill>
                            <a:srgbClr val="C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小時得</a:t>
                      </a:r>
                      <a:r>
                        <a:rPr lang="en-US" altLang="zh-TW" sz="1600" b="1" kern="1200" dirty="0" smtClean="0">
                          <a:solidFill>
                            <a:srgbClr val="C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</a:t>
                      </a:r>
                      <a:r>
                        <a:rPr lang="zh-TW" altLang="en-US" sz="1600" b="1" kern="1200" dirty="0" smtClean="0">
                          <a:solidFill>
                            <a:srgbClr val="C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分</a:t>
                      </a:r>
                      <a:r>
                        <a:rPr lang="zh-TW" altLang="en-US" sz="1600" b="1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。</a:t>
                      </a:r>
                      <a:endParaRPr lang="zh-TW" altLang="en-US" sz="1600" b="1" kern="120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L="91450" marR="91450" marT="45702" marB="45702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5883114"/>
                  </a:ext>
                </a:extLst>
              </a:tr>
            </a:tbl>
          </a:graphicData>
        </a:graphic>
      </p:graphicFrame>
      <p:sp>
        <p:nvSpPr>
          <p:cNvPr id="44045" name="標題 1"/>
          <p:cNvSpPr>
            <a:spLocks noGrp="1"/>
          </p:cNvSpPr>
          <p:nvPr>
            <p:ph type="title"/>
          </p:nvPr>
        </p:nvSpPr>
        <p:spPr>
          <a:xfrm>
            <a:off x="838200" y="955675"/>
            <a:ext cx="10515600" cy="669925"/>
          </a:xfrm>
        </p:spPr>
        <p:txBody>
          <a:bodyPr/>
          <a:lstStyle/>
          <a:p>
            <a:r>
              <a:rPr lang="en-US" altLang="zh-TW" sz="3800" b="1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600" b="1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柒</a:t>
            </a:r>
            <a:r>
              <a:rPr lang="en-US" altLang="zh-TW" sz="3800" b="1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3800" b="1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、成績採計與計算</a:t>
            </a:r>
            <a:r>
              <a:rPr lang="en-US" altLang="zh-TW" sz="3800" b="1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3800" b="1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多元學習表現（</a:t>
            </a:r>
            <a:r>
              <a:rPr lang="en-US" altLang="zh-TW" sz="3800" b="1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3/9</a:t>
            </a:r>
            <a:r>
              <a:rPr lang="zh-TW" altLang="en-US" sz="3800" b="1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r>
              <a:rPr lang="zh-TW" altLang="en-US" b="1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zh-TW" altLang="en-US" b="1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zh-TW" altLang="en-US" smtClean="0"/>
          </a:p>
        </p:txBody>
      </p:sp>
      <p:sp>
        <p:nvSpPr>
          <p:cNvPr id="44046" name="矩形 7"/>
          <p:cNvSpPr>
            <a:spLocks noChangeArrowheads="1"/>
          </p:cNvSpPr>
          <p:nvPr/>
        </p:nvSpPr>
        <p:spPr bwMode="auto">
          <a:xfrm>
            <a:off x="9028113" y="6497638"/>
            <a:ext cx="26638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1800">
                <a:latin typeface="微軟正黑體" panose="020B0604030504040204" pitchFamily="34" charset="-120"/>
                <a:ea typeface="微軟正黑體" panose="020B0604030504040204" pitchFamily="34" charset="-120"/>
              </a:rPr>
              <a:t>（招生簡章第</a:t>
            </a:r>
            <a:r>
              <a:rPr lang="en-US" altLang="zh-TW" sz="1800">
                <a:latin typeface="微軟正黑體" panose="020B0604030504040204" pitchFamily="34" charset="-120"/>
                <a:ea typeface="微軟正黑體" panose="020B0604030504040204" pitchFamily="34" charset="-120"/>
              </a:rPr>
              <a:t>11-12</a:t>
            </a:r>
            <a:r>
              <a:rPr lang="zh-TW" altLang="en-US" sz="1800">
                <a:latin typeface="微軟正黑體" panose="020B0604030504040204" pitchFamily="34" charset="-120"/>
                <a:ea typeface="微軟正黑體" panose="020B0604030504040204" pitchFamily="34" charset="-120"/>
              </a:rPr>
              <a:t>頁）</a:t>
            </a:r>
          </a:p>
        </p:txBody>
      </p:sp>
      <p:sp>
        <p:nvSpPr>
          <p:cNvPr id="44047" name="矩形 1"/>
          <p:cNvSpPr>
            <a:spLocks noChangeArrowheads="1"/>
          </p:cNvSpPr>
          <p:nvPr/>
        </p:nvSpPr>
        <p:spPr bwMode="auto">
          <a:xfrm>
            <a:off x="11591925" y="6365875"/>
            <a:ext cx="5207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TW" sz="2600" b="1" u="sng">
                <a:solidFill>
                  <a:srgbClr val="000000"/>
                </a:solidFill>
              </a:rPr>
              <a:t>31</a:t>
            </a:r>
            <a:endParaRPr lang="zh-TW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1239838" y="1647825"/>
            <a:ext cx="9915525" cy="342423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/>
          </a:p>
        </p:txBody>
      </p:sp>
      <p:sp>
        <p:nvSpPr>
          <p:cNvPr id="45059" name="內容版面配置區 2"/>
          <p:cNvSpPr>
            <a:spLocks noGrp="1"/>
          </p:cNvSpPr>
          <p:nvPr>
            <p:ph idx="1"/>
          </p:nvPr>
        </p:nvSpPr>
        <p:spPr>
          <a:xfrm>
            <a:off x="838200" y="1193800"/>
            <a:ext cx="9996488" cy="4983163"/>
          </a:xfrm>
        </p:spPr>
        <p:txBody>
          <a:bodyPr/>
          <a:lstStyle/>
          <a:p>
            <a:pPr eaLnBrk="1" hangingPunct="1">
              <a:spcAft>
                <a:spcPts val="600"/>
              </a:spcAft>
              <a:buFont typeface="Wingdings" panose="05000000000000000000" pitchFamily="2" charset="2"/>
              <a:buChar char="l"/>
            </a:pPr>
            <a:r>
              <a:rPr lang="zh-TW" altLang="zh-TW" b="1" smtClean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日常生活表現評量</a:t>
            </a:r>
            <a:r>
              <a:rPr lang="zh-TW" altLang="en-US" b="1" smtClean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（上限</a:t>
            </a:r>
            <a:r>
              <a:rPr lang="en-US" altLang="zh-TW" b="1" smtClean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b="1" smtClean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分）</a:t>
            </a:r>
            <a:endParaRPr lang="en-US" altLang="zh-TW" b="1" smtClean="0">
              <a:solidFill>
                <a:srgbClr val="0033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zh-TW" altLang="zh-TW" b="1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獎懲相抵後無任何懲處紀錄者得</a:t>
            </a:r>
            <a:r>
              <a:rPr lang="en-US" altLang="zh-TW" b="1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zh-TW" b="1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</a:t>
            </a:r>
          </a:p>
          <a:p>
            <a:pPr lvl="1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zh-TW" altLang="zh-TW" b="1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記功嘉獎累進原則：</a:t>
            </a:r>
            <a:endParaRPr lang="en-US" altLang="zh-TW" b="1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altLang="zh-TW" b="1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zh-TW" b="1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嘉獎折算為</a:t>
            </a:r>
            <a:r>
              <a:rPr lang="en-US" altLang="zh-TW" b="1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zh-TW" b="1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小功</a:t>
            </a:r>
            <a:endParaRPr lang="en-US" altLang="zh-TW" b="1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altLang="zh-TW" b="1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zh-TW" b="1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小功折算為</a:t>
            </a:r>
            <a:r>
              <a:rPr lang="en-US" altLang="zh-TW" b="1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zh-TW" b="1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大功</a:t>
            </a:r>
            <a:endParaRPr lang="en-US" altLang="zh-TW" b="1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zh-TW" altLang="zh-TW" b="1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獎懲相抵原則：</a:t>
            </a:r>
            <a:endParaRPr lang="en-US" altLang="zh-TW" b="1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zh-TW" altLang="zh-TW" b="1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嘉獎（警告）累計</a:t>
            </a:r>
            <a:r>
              <a:rPr lang="en-US" altLang="zh-TW" b="1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zh-TW" b="1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次，以</a:t>
            </a:r>
            <a:r>
              <a:rPr lang="en-US" altLang="zh-TW" b="1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zh-TW" b="1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次小功（過）計</a:t>
            </a:r>
            <a:endParaRPr lang="en-US" altLang="zh-TW" b="1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zh-TW" altLang="zh-TW" b="1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小功（過）累計</a:t>
            </a:r>
            <a:r>
              <a:rPr lang="en-US" altLang="zh-TW" b="1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zh-TW" b="1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次，以</a:t>
            </a:r>
            <a:r>
              <a:rPr lang="en-US" altLang="zh-TW" b="1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zh-TW" b="1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次大功（過）計</a:t>
            </a:r>
            <a:endParaRPr lang="en-US" altLang="zh-TW" b="1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850900" y="330200"/>
            <a:ext cx="10414000" cy="863600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altLang="zh-TW" sz="4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4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柒</a:t>
            </a:r>
            <a:r>
              <a:rPr lang="en-US" altLang="zh-TW" sz="4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 </a:t>
            </a:r>
            <a:r>
              <a:rPr lang="zh-TW" altLang="en-US" sz="39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、成績採計與計算</a:t>
            </a:r>
            <a:r>
              <a:rPr lang="en-US" altLang="zh-TW" sz="39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37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多元學習表現</a:t>
            </a:r>
            <a:r>
              <a:rPr lang="zh-TW" altLang="en-US" sz="37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（</a:t>
            </a:r>
            <a:r>
              <a:rPr lang="en-US" altLang="zh-TW" sz="37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4/9</a:t>
            </a:r>
            <a:r>
              <a:rPr lang="zh-TW" altLang="en-US" sz="37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）</a:t>
            </a:r>
            <a:endParaRPr lang="zh-TW" altLang="en-US" sz="37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  <p:graphicFrame>
        <p:nvGraphicFramePr>
          <p:cNvPr id="11" name="表格 10"/>
          <p:cNvGraphicFramePr>
            <a:graphicFrameLocks noGrp="1"/>
          </p:cNvGraphicFramePr>
          <p:nvPr/>
        </p:nvGraphicFramePr>
        <p:xfrm>
          <a:off x="1239838" y="5118100"/>
          <a:ext cx="9915525" cy="1309688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4062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28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94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24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145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405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6544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3005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7102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428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0656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81316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170413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365443">
                <a:tc rowSpan="3">
                  <a:txBody>
                    <a:bodyPr/>
                    <a:lstStyle/>
                    <a:p>
                      <a:pPr algn="ctr"/>
                      <a:r>
                        <a:rPr lang="zh-TW" altLang="en-US" sz="18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日常生活</a:t>
                      </a:r>
                      <a:r>
                        <a:rPr lang="en-US" altLang="zh-TW" sz="18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/>
                      </a:r>
                      <a:br>
                        <a:rPr lang="en-US" altLang="zh-TW" sz="1800" b="1" dirty="0" smtClean="0">
                          <a:latin typeface="微軟正黑體" pitchFamily="34" charset="-120"/>
                          <a:ea typeface="微軟正黑體" pitchFamily="34" charset="-120"/>
                        </a:rPr>
                      </a:br>
                      <a:r>
                        <a:rPr lang="zh-TW" altLang="en-US" sz="18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表現</a:t>
                      </a:r>
                      <a:endParaRPr lang="zh-TW" altLang="en-US" sz="18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34" marR="91434" marT="45563" marB="45563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12">
                  <a:txBody>
                    <a:bodyPr/>
                    <a:lstStyle/>
                    <a:p>
                      <a:pPr algn="ctr"/>
                      <a:r>
                        <a:rPr lang="zh-TW" altLang="en-US" sz="18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無記小過以上處分紀錄，並經獎懲相抵後</a:t>
                      </a:r>
                      <a:endParaRPr lang="zh-TW" altLang="en-US" sz="18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34" marR="91434" marT="45563" marB="45563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8802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zh-TW" altLang="en-US" sz="16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尚有</a:t>
                      </a:r>
                      <a:r>
                        <a:rPr lang="en-US" altLang="zh-TW" sz="16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1</a:t>
                      </a:r>
                      <a:r>
                        <a:rPr lang="zh-TW" altLang="en-US" sz="16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次大功</a:t>
                      </a:r>
                      <a:r>
                        <a:rPr lang="en-US" altLang="zh-TW" sz="16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/>
                      </a:r>
                      <a:br>
                        <a:rPr lang="en-US" altLang="zh-TW" sz="1600" b="1" dirty="0" smtClean="0">
                          <a:latin typeface="微軟正黑體" pitchFamily="34" charset="-120"/>
                          <a:ea typeface="微軟正黑體" pitchFamily="34" charset="-120"/>
                        </a:rPr>
                      </a:br>
                      <a:r>
                        <a:rPr lang="zh-TW" altLang="en-US" sz="16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（含以上）</a:t>
                      </a:r>
                      <a:endParaRPr lang="zh-TW" altLang="en-US" sz="16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34" marR="91434" marT="45563" marB="45563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尚有</a:t>
                      </a:r>
                      <a:r>
                        <a:rPr lang="en-US" altLang="zh-TW" sz="16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1</a:t>
                      </a:r>
                      <a:r>
                        <a:rPr lang="zh-TW" altLang="en-US" sz="16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次小功</a:t>
                      </a:r>
                      <a:r>
                        <a:rPr lang="en-US" altLang="zh-TW" sz="16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/>
                      </a:r>
                      <a:br>
                        <a:rPr lang="en-US" altLang="zh-TW" sz="1600" b="1" dirty="0" smtClean="0">
                          <a:latin typeface="微軟正黑體" pitchFamily="34" charset="-120"/>
                          <a:ea typeface="微軟正黑體" pitchFamily="34" charset="-120"/>
                        </a:rPr>
                      </a:br>
                      <a:r>
                        <a:rPr lang="zh-TW" altLang="en-US" sz="16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（含以上）</a:t>
                      </a:r>
                      <a:endParaRPr lang="zh-TW" altLang="en-US" sz="16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34" marR="91434" marT="45563" marB="45563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尚有</a:t>
                      </a:r>
                      <a:r>
                        <a:rPr lang="en-US" altLang="zh-TW" sz="16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1</a:t>
                      </a:r>
                      <a:r>
                        <a:rPr lang="zh-TW" altLang="en-US" sz="16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次嘉獎</a:t>
                      </a:r>
                      <a:r>
                        <a:rPr lang="en-US" altLang="zh-TW" sz="16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/>
                      </a:r>
                      <a:br>
                        <a:rPr lang="en-US" altLang="zh-TW" sz="1600" b="1" dirty="0" smtClean="0">
                          <a:latin typeface="微軟正黑體" pitchFamily="34" charset="-120"/>
                          <a:ea typeface="微軟正黑體" pitchFamily="34" charset="-120"/>
                        </a:rPr>
                      </a:br>
                      <a:r>
                        <a:rPr lang="zh-TW" altLang="en-US" sz="16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（含以上）</a:t>
                      </a:r>
                      <a:endParaRPr lang="zh-TW" altLang="en-US" sz="16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34" marR="91434" marT="45563" marB="45563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無任何獎懲處紀錄</a:t>
                      </a:r>
                      <a:endParaRPr lang="zh-TW" altLang="en-US" sz="16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34" marR="91434" marT="45563" marB="45563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44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zh-TW" sz="1800" b="1" dirty="0" smtClean="0">
                          <a:solidFill>
                            <a:srgbClr val="C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4</a:t>
                      </a:r>
                      <a:r>
                        <a:rPr lang="zh-TW" altLang="en-US" sz="1800" b="1" dirty="0" smtClean="0">
                          <a:solidFill>
                            <a:srgbClr val="C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分</a:t>
                      </a:r>
                      <a:endParaRPr lang="zh-TW" altLang="en-US" sz="1800" b="1" dirty="0">
                        <a:solidFill>
                          <a:srgbClr val="C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34" marR="91434" marT="45563" marB="45563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altLang="zh-TW" sz="1800" b="1" dirty="0" smtClean="0">
                          <a:solidFill>
                            <a:srgbClr val="C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3</a:t>
                      </a:r>
                      <a:r>
                        <a:rPr lang="zh-TW" altLang="en-US" sz="1800" b="1" dirty="0" smtClean="0">
                          <a:solidFill>
                            <a:srgbClr val="C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分</a:t>
                      </a:r>
                      <a:endParaRPr lang="zh-TW" altLang="en-US" sz="1800" b="1" dirty="0">
                        <a:solidFill>
                          <a:srgbClr val="C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34" marR="91434" marT="45563" marB="45563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altLang="zh-TW" sz="1800" b="1" dirty="0" smtClean="0">
                          <a:solidFill>
                            <a:srgbClr val="C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2</a:t>
                      </a:r>
                      <a:r>
                        <a:rPr lang="zh-TW" altLang="en-US" sz="1800" b="1" dirty="0" smtClean="0">
                          <a:solidFill>
                            <a:srgbClr val="C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分</a:t>
                      </a:r>
                      <a:endParaRPr lang="zh-TW" altLang="en-US" sz="1800" b="1" dirty="0">
                        <a:solidFill>
                          <a:srgbClr val="C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34" marR="91434" marT="45563" marB="45563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 smtClean="0">
                          <a:solidFill>
                            <a:srgbClr val="C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1</a:t>
                      </a:r>
                      <a:r>
                        <a:rPr lang="zh-TW" altLang="en-US" sz="1800" b="1" dirty="0" smtClean="0">
                          <a:solidFill>
                            <a:srgbClr val="C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分</a:t>
                      </a:r>
                      <a:endParaRPr lang="zh-TW" altLang="en-US" sz="1800" b="1" dirty="0">
                        <a:solidFill>
                          <a:srgbClr val="C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34" marR="91434" marT="45563" marB="45563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5084" name="Picture 7" descr="卡通可爱素材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710" r="47424"/>
          <a:stretch>
            <a:fillRect/>
          </a:stretch>
        </p:blipFill>
        <p:spPr bwMode="auto">
          <a:xfrm>
            <a:off x="7905750" y="1647825"/>
            <a:ext cx="2784475" cy="223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85" name="矩形 7"/>
          <p:cNvSpPr>
            <a:spLocks noChangeArrowheads="1"/>
          </p:cNvSpPr>
          <p:nvPr/>
        </p:nvSpPr>
        <p:spPr bwMode="auto">
          <a:xfrm>
            <a:off x="90488" y="6427788"/>
            <a:ext cx="22971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1800">
                <a:latin typeface="微軟正黑體" panose="020B0604030504040204" pitchFamily="34" charset="-120"/>
                <a:ea typeface="微軟正黑體" panose="020B0604030504040204" pitchFamily="34" charset="-120"/>
              </a:rPr>
              <a:t>（招生簡章第</a:t>
            </a:r>
            <a:r>
              <a:rPr lang="en-US" altLang="zh-TW" sz="1800">
                <a:latin typeface="微軟正黑體" panose="020B0604030504040204" pitchFamily="34" charset="-120"/>
                <a:ea typeface="微軟正黑體" panose="020B0604030504040204" pitchFamily="34" charset="-120"/>
              </a:rPr>
              <a:t>12</a:t>
            </a:r>
            <a:r>
              <a:rPr lang="zh-TW" altLang="en-US" sz="1800">
                <a:latin typeface="微軟正黑體" panose="020B0604030504040204" pitchFamily="34" charset="-120"/>
                <a:ea typeface="微軟正黑體" panose="020B0604030504040204" pitchFamily="34" charset="-120"/>
              </a:rPr>
              <a:t>頁）</a:t>
            </a:r>
          </a:p>
        </p:txBody>
      </p:sp>
      <p:sp>
        <p:nvSpPr>
          <p:cNvPr id="45086" name="投影片編號版面配置區 1"/>
          <p:cNvSpPr>
            <a:spLocks noGrp="1"/>
          </p:cNvSpPr>
          <p:nvPr>
            <p:ph type="sldNum" sz="quarter" idx="11"/>
          </p:nvPr>
        </p:nvSpPr>
        <p:spPr bwMode="auto">
          <a:xfrm>
            <a:off x="9448800" y="6354763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53C73022-C199-41F1-8B11-6401D8AA4497}" type="slidenum">
              <a:rPr lang="zh-TW" altLang="en-US" sz="2600" smtClean="0"/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32</a:t>
            </a:fld>
            <a:endParaRPr lang="zh-TW" altLang="en-US" sz="2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568325" y="1628775"/>
            <a:ext cx="10990263" cy="10493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/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568325" y="146050"/>
            <a:ext cx="10414000" cy="863600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altLang="zh-TW" sz="4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4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柒</a:t>
            </a:r>
            <a:r>
              <a:rPr lang="en-US" altLang="zh-TW" sz="4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 </a:t>
            </a:r>
            <a:r>
              <a:rPr lang="zh-TW" altLang="en-US" sz="39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、成績採計與計算</a:t>
            </a:r>
            <a:r>
              <a:rPr lang="en-US" altLang="zh-TW" sz="39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37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多元學習表現</a:t>
            </a:r>
            <a:r>
              <a:rPr lang="zh-TW" altLang="en-US" sz="37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（</a:t>
            </a:r>
            <a:r>
              <a:rPr lang="en-US" altLang="zh-TW" sz="37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5/9</a:t>
            </a:r>
            <a:r>
              <a:rPr lang="zh-TW" altLang="en-US" sz="37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）</a:t>
            </a:r>
            <a:endParaRPr lang="zh-TW" altLang="en-US" sz="37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  <p:sp>
        <p:nvSpPr>
          <p:cNvPr id="46084" name="矩形 7"/>
          <p:cNvSpPr>
            <a:spLocks noChangeArrowheads="1"/>
          </p:cNvSpPr>
          <p:nvPr/>
        </p:nvSpPr>
        <p:spPr bwMode="auto">
          <a:xfrm>
            <a:off x="9448800" y="6462713"/>
            <a:ext cx="22971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1800">
                <a:latin typeface="微軟正黑體" panose="020B0604030504040204" pitchFamily="34" charset="-120"/>
                <a:ea typeface="微軟正黑體" panose="020B0604030504040204" pitchFamily="34" charset="-120"/>
              </a:rPr>
              <a:t>（招生簡章第</a:t>
            </a:r>
            <a:r>
              <a:rPr lang="en-US" altLang="zh-TW" sz="1800">
                <a:latin typeface="微軟正黑體" panose="020B0604030504040204" pitchFamily="34" charset="-120"/>
                <a:ea typeface="微軟正黑體" panose="020B0604030504040204" pitchFamily="34" charset="-120"/>
              </a:rPr>
              <a:t>12</a:t>
            </a:r>
            <a:r>
              <a:rPr lang="zh-TW" altLang="en-US" sz="1800">
                <a:latin typeface="微軟正黑體" panose="020B0604030504040204" pitchFamily="34" charset="-120"/>
                <a:ea typeface="微軟正黑體" panose="020B0604030504040204" pitchFamily="34" charset="-120"/>
              </a:rPr>
              <a:t>頁）</a:t>
            </a:r>
          </a:p>
        </p:txBody>
      </p:sp>
      <p:sp>
        <p:nvSpPr>
          <p:cNvPr id="46085" name="投影片編號版面配置區 1"/>
          <p:cNvSpPr>
            <a:spLocks noGrp="1"/>
          </p:cNvSpPr>
          <p:nvPr>
            <p:ph type="sldNum" sz="quarter" idx="11"/>
          </p:nvPr>
        </p:nvSpPr>
        <p:spPr bwMode="auto">
          <a:xfrm>
            <a:off x="9447213" y="6372225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F5FBE71B-7511-4C72-AE0E-28E54301CE7D}" type="slidenum">
              <a:rPr lang="zh-TW" altLang="en-US" sz="2600" smtClean="0"/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33</a:t>
            </a:fld>
            <a:endParaRPr lang="zh-TW" altLang="en-US" sz="2600" smtClean="0"/>
          </a:p>
        </p:txBody>
      </p:sp>
      <p:sp>
        <p:nvSpPr>
          <p:cNvPr id="46086" name="內容版面配置區 2"/>
          <p:cNvSpPr>
            <a:spLocks noGrp="1"/>
          </p:cNvSpPr>
          <p:nvPr>
            <p:ph idx="1"/>
          </p:nvPr>
        </p:nvSpPr>
        <p:spPr>
          <a:xfrm>
            <a:off x="349250" y="4086225"/>
            <a:ext cx="11285538" cy="2452688"/>
          </a:xfrm>
        </p:spPr>
        <p:txBody>
          <a:bodyPr/>
          <a:lstStyle/>
          <a:p>
            <a:pPr lvl="1" eaLnBrk="1" hangingPunct="1">
              <a:lnSpc>
                <a:spcPts val="25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持有各級主管機關特殊教育學生鑑定及就學輔導會鑑定為</a:t>
            </a:r>
            <a:r>
              <a:rPr lang="zh-TW" altLang="en-US" sz="20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身心障礙學生之證明，或領有身心障礙證明者，或持有公立醫院證明為重大傷病、體弱學生，考量學生身心發展差異及就學權益，比照</a:t>
            </a:r>
            <a:r>
              <a:rPr lang="en-US" altLang="zh-TW" sz="20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0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項達門檻標準者得</a:t>
            </a:r>
            <a:r>
              <a:rPr lang="en-US" altLang="zh-TW" sz="20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20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</a:t>
            </a:r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  <a:p>
            <a:pPr lvl="1" eaLnBrk="1" hangingPunct="1">
              <a:lnSpc>
                <a:spcPts val="25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體適能檢測門檻之標準（即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PR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值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25%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以上），請參考教育部體育署體適能網站說明。（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http://www.fitness.org.tw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</a:p>
          <a:p>
            <a:pPr lvl="1" eaLnBrk="1" hangingPunct="1">
              <a:lnSpc>
                <a:spcPts val="25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體適能檢測成績採計體適能檢測護照或體適能檢測站成績，</a:t>
            </a:r>
            <a:r>
              <a:rPr lang="zh-TW" altLang="en-US" sz="20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應擇</a:t>
            </a:r>
            <a:r>
              <a:rPr lang="zh-TW" alt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一次</a:t>
            </a:r>
            <a:r>
              <a:rPr lang="zh-TW" altLang="en-US" sz="20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檢測成績完整使用。</a:t>
            </a:r>
          </a:p>
          <a:p>
            <a:pPr eaLnBrk="1" hangingPunct="1">
              <a:defRPr/>
            </a:pPr>
            <a:endParaRPr lang="zh-TW" altLang="en-US" sz="2000" dirty="0" smtClean="0"/>
          </a:p>
        </p:txBody>
      </p:sp>
      <p:sp>
        <p:nvSpPr>
          <p:cNvPr id="8" name="內容版面配置區 2"/>
          <p:cNvSpPr txBox="1">
            <a:spLocks/>
          </p:cNvSpPr>
          <p:nvPr/>
        </p:nvSpPr>
        <p:spPr bwMode="auto">
          <a:xfrm>
            <a:off x="795338" y="1228725"/>
            <a:ext cx="9959975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l"/>
              <a:defRPr/>
            </a:pPr>
            <a:r>
              <a:rPr lang="zh-TW" altLang="zh-TW" sz="3200" b="1" dirty="0" smtClean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體適能</a:t>
            </a:r>
            <a:r>
              <a:rPr lang="zh-TW" altLang="en-US" sz="3200" b="1" dirty="0" smtClean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（上限</a:t>
            </a:r>
            <a:r>
              <a:rPr lang="en-US" altLang="zh-TW" sz="3200" b="1" dirty="0" smtClean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3200" b="1" dirty="0" smtClean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分）</a:t>
            </a:r>
            <a:endParaRPr lang="en-US" altLang="zh-TW" sz="3200" b="1" dirty="0" smtClean="0">
              <a:solidFill>
                <a:srgbClr val="0033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lvl="1" indent="0" eaLnBrk="1" fontAlgn="auto" hangingPunct="1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zh-TW" altLang="en-US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一、</a:t>
            </a:r>
            <a:r>
              <a:rPr lang="zh-TW" altLang="en-US" sz="20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肌耐力（一分鐘屈膝仰臥起坐）　   二、柔軟度（坐姿體前彎）</a:t>
            </a:r>
            <a:endParaRPr lang="en-US" altLang="zh-TW" sz="2000" b="1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lvl="1" indent="0" eaLnBrk="1" fontAlgn="auto" hangingPunct="1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zh-TW" altLang="en-US" sz="20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三、瞬發力（立定跳遠）　　                     四、心肺耐力（</a:t>
            </a:r>
            <a:r>
              <a:rPr lang="en-US" altLang="zh-TW" sz="20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800/1600</a:t>
            </a:r>
            <a:r>
              <a:rPr lang="zh-TW" altLang="en-US" sz="20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公尺跑走）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TW" altLang="en-US" dirty="0"/>
          </a:p>
        </p:txBody>
      </p:sp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568325" y="2836863"/>
          <a:ext cx="10990263" cy="114300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258772">
                  <a:extLst>
                    <a:ext uri="{9D8B030D-6E8A-4147-A177-3AD203B41FA5}">
                      <a16:colId xmlns:a16="http://schemas.microsoft.com/office/drawing/2014/main" val="2616671244"/>
                    </a:ext>
                  </a:extLst>
                </a:gridCol>
                <a:gridCol w="2445688">
                  <a:extLst>
                    <a:ext uri="{9D8B030D-6E8A-4147-A177-3AD203B41FA5}">
                      <a16:colId xmlns:a16="http://schemas.microsoft.com/office/drawing/2014/main" val="3487491786"/>
                    </a:ext>
                  </a:extLst>
                </a:gridCol>
                <a:gridCol w="2533977">
                  <a:extLst>
                    <a:ext uri="{9D8B030D-6E8A-4147-A177-3AD203B41FA5}">
                      <a16:colId xmlns:a16="http://schemas.microsoft.com/office/drawing/2014/main" val="1637444257"/>
                    </a:ext>
                  </a:extLst>
                </a:gridCol>
                <a:gridCol w="2375053">
                  <a:extLst>
                    <a:ext uri="{9D8B030D-6E8A-4147-A177-3AD203B41FA5}">
                      <a16:colId xmlns:a16="http://schemas.microsoft.com/office/drawing/2014/main" val="2193115680"/>
                    </a:ext>
                  </a:extLst>
                </a:gridCol>
                <a:gridCol w="2376771">
                  <a:extLst>
                    <a:ext uri="{9D8B030D-6E8A-4147-A177-3AD203B41FA5}">
                      <a16:colId xmlns:a16="http://schemas.microsoft.com/office/drawing/2014/main" val="3569218601"/>
                    </a:ext>
                  </a:extLst>
                </a:gridCol>
              </a:tblGrid>
              <a:tr h="777239"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sz="18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體適能</a:t>
                      </a:r>
                      <a:endParaRPr lang="en-US" altLang="zh-TW" sz="1800" b="1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50" marR="91450" marT="45721" marB="4572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3</a:t>
                      </a:r>
                      <a:r>
                        <a:rPr lang="zh-TW" altLang="en-US" sz="16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項達門檻標準者</a:t>
                      </a:r>
                      <a:endParaRPr lang="zh-TW" altLang="en-US" sz="16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50" marR="91450" marT="45721" marB="45721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2</a:t>
                      </a:r>
                      <a:r>
                        <a:rPr lang="zh-TW" altLang="en-US" sz="16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項達門檻標準者</a:t>
                      </a:r>
                      <a:endParaRPr lang="zh-TW" altLang="en-US" sz="16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50" marR="91450" marT="45721" marB="45721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1</a:t>
                      </a:r>
                      <a:r>
                        <a:rPr lang="zh-TW" altLang="en-US" sz="16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項達門檻標準者</a:t>
                      </a:r>
                      <a:endParaRPr lang="zh-TW" altLang="en-US" sz="16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50" marR="91450" marT="45721" marB="45721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5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持公立醫院證明為重大傷病或體弱及持有身心障礙證明</a:t>
                      </a:r>
                      <a:endParaRPr lang="zh-TW" altLang="en-US" sz="15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50" marR="91450" marT="45721" marB="45721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5184998"/>
                  </a:ext>
                </a:extLst>
              </a:tr>
              <a:tr h="36576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1800" b="1" kern="1200" dirty="0" smtClean="0">
                          <a:solidFill>
                            <a:srgbClr val="C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6</a:t>
                      </a:r>
                      <a:r>
                        <a:rPr lang="zh-TW" altLang="en-US" sz="1800" b="1" kern="1200" dirty="0" smtClean="0">
                          <a:solidFill>
                            <a:srgbClr val="C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分</a:t>
                      </a:r>
                      <a:endParaRPr lang="zh-TW" altLang="en-US" sz="1800" b="1" kern="1200" dirty="0" smtClean="0">
                        <a:solidFill>
                          <a:srgbClr val="C00000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L="91450" marR="91450" marT="45721" marB="45721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1800" b="1" kern="1200" dirty="0" smtClean="0">
                          <a:solidFill>
                            <a:srgbClr val="C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4</a:t>
                      </a:r>
                      <a:r>
                        <a:rPr lang="zh-TW" altLang="en-US" sz="1800" b="1" kern="1200" dirty="0" smtClean="0">
                          <a:solidFill>
                            <a:srgbClr val="C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分</a:t>
                      </a:r>
                      <a:endParaRPr lang="zh-TW" altLang="en-US" sz="1800" b="1" kern="1200" dirty="0" smtClean="0">
                        <a:solidFill>
                          <a:srgbClr val="C00000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L="91450" marR="91450" marT="45721" marB="4572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1800" b="1" kern="1200" dirty="0" smtClean="0">
                          <a:solidFill>
                            <a:srgbClr val="C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2</a:t>
                      </a:r>
                      <a:r>
                        <a:rPr lang="zh-TW" altLang="en-US" sz="1800" b="1" kern="1200" dirty="0" smtClean="0">
                          <a:solidFill>
                            <a:srgbClr val="C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分</a:t>
                      </a:r>
                      <a:endParaRPr lang="zh-TW" altLang="en-US" sz="1800" b="1" kern="1200" dirty="0" smtClean="0">
                        <a:solidFill>
                          <a:srgbClr val="C00000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L="91450" marR="91450" marT="45721" marB="4572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1800" b="1" kern="1200" dirty="0" smtClean="0">
                          <a:solidFill>
                            <a:srgbClr val="C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6</a:t>
                      </a:r>
                      <a:r>
                        <a:rPr lang="zh-TW" altLang="en-US" sz="1800" b="1" kern="1200" dirty="0" smtClean="0">
                          <a:solidFill>
                            <a:srgbClr val="C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分</a:t>
                      </a:r>
                      <a:endParaRPr lang="zh-TW" altLang="en-US" sz="1800" b="1" kern="1200" dirty="0" smtClean="0">
                        <a:solidFill>
                          <a:srgbClr val="C00000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L="91450" marR="91450" marT="45721" marB="4572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903590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484188" y="2670175"/>
            <a:ext cx="11576050" cy="7969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512763" y="1411288"/>
            <a:ext cx="11547475" cy="7016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904875" y="4795838"/>
            <a:ext cx="5426075" cy="1238250"/>
          </a:xfrm>
          <a:prstGeom prst="rect">
            <a:avLst/>
          </a:prstGeom>
          <a:solidFill>
            <a:srgbClr val="FFEBE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/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825500" y="0"/>
            <a:ext cx="10414000" cy="863600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altLang="zh-TW" sz="4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4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柒</a:t>
            </a:r>
            <a:r>
              <a:rPr lang="en-US" altLang="zh-TW" sz="4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 </a:t>
            </a:r>
            <a:r>
              <a:rPr lang="zh-TW" altLang="en-US" sz="39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、成績採計與計算</a:t>
            </a:r>
            <a:r>
              <a:rPr lang="en-US" altLang="zh-TW" sz="39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-</a:t>
            </a:r>
            <a:r>
              <a:rPr lang="zh-TW" altLang="en-US" sz="37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其他主項目（</a:t>
            </a:r>
            <a:r>
              <a:rPr lang="en-US" altLang="zh-TW" sz="37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6/9</a:t>
            </a:r>
            <a:r>
              <a:rPr lang="zh-TW" altLang="en-US" sz="37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）</a:t>
            </a:r>
            <a:endParaRPr lang="zh-TW" altLang="en-US" sz="37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  <p:sp>
        <p:nvSpPr>
          <p:cNvPr id="47110" name="矩形 8"/>
          <p:cNvSpPr>
            <a:spLocks noChangeArrowheads="1"/>
          </p:cNvSpPr>
          <p:nvPr/>
        </p:nvSpPr>
        <p:spPr bwMode="auto">
          <a:xfrm>
            <a:off x="9529763" y="5618163"/>
            <a:ext cx="26622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1800">
                <a:latin typeface="微軟正黑體" panose="020B0604030504040204" pitchFamily="34" charset="-120"/>
                <a:ea typeface="微軟正黑體" panose="020B0604030504040204" pitchFamily="34" charset="-120"/>
              </a:rPr>
              <a:t>（招生簡章第</a:t>
            </a:r>
            <a:r>
              <a:rPr lang="en-US" altLang="zh-TW" sz="1800">
                <a:latin typeface="微軟正黑體" panose="020B0604030504040204" pitchFamily="34" charset="-120"/>
                <a:ea typeface="微軟正黑體" panose="020B0604030504040204" pitchFamily="34" charset="-120"/>
              </a:rPr>
              <a:t>12-13</a:t>
            </a:r>
            <a:r>
              <a:rPr lang="zh-TW" altLang="en-US" sz="1800">
                <a:latin typeface="微軟正黑體" panose="020B0604030504040204" pitchFamily="34" charset="-120"/>
                <a:ea typeface="微軟正黑體" panose="020B0604030504040204" pitchFamily="34" charset="-120"/>
              </a:rPr>
              <a:t>頁）</a:t>
            </a:r>
          </a:p>
        </p:txBody>
      </p:sp>
      <p:sp>
        <p:nvSpPr>
          <p:cNvPr id="47111" name="投影片編號版面配置區 1"/>
          <p:cNvSpPr>
            <a:spLocks noGrp="1"/>
          </p:cNvSpPr>
          <p:nvPr>
            <p:ph type="sldNum" sz="quarter" idx="11"/>
          </p:nvPr>
        </p:nvSpPr>
        <p:spPr bwMode="auto">
          <a:xfrm>
            <a:off x="9434513" y="6329363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7D7B1C9D-1A35-4041-8C03-FA032C760B54}" type="slidenum">
              <a:rPr lang="zh-TW" altLang="en-US" sz="2600" smtClean="0"/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34</a:t>
            </a:fld>
            <a:endParaRPr lang="zh-TW" altLang="en-US" sz="2600" smtClean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98475" y="742950"/>
            <a:ext cx="10515600" cy="4875213"/>
          </a:xfrm>
        </p:spPr>
        <p:txBody>
          <a:bodyPr rtlCol="0">
            <a:noAutofit/>
          </a:bodyPr>
          <a:lstStyle/>
          <a:p>
            <a:pPr eaLnBrk="1" fontAlgn="auto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Font typeface="Wingdings" panose="05000000000000000000" pitchFamily="2" charset="2"/>
              <a:buChar char="l"/>
              <a:defRPr/>
            </a:pPr>
            <a:r>
              <a:rPr lang="zh-TW" altLang="zh-TW" sz="3200" b="1" dirty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技藝優良</a:t>
            </a:r>
            <a:r>
              <a:rPr lang="zh-TW" altLang="en-US" sz="3200" b="1" dirty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（上限</a:t>
            </a:r>
            <a:r>
              <a:rPr lang="en-US" altLang="zh-TW" sz="3200" b="1" dirty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3200" b="1" dirty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分）</a:t>
            </a:r>
            <a:endParaRPr lang="en-US" altLang="zh-TW" sz="3200" b="1" dirty="0">
              <a:solidFill>
                <a:srgbClr val="0033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fontAlgn="auto" hangingPunct="1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zh-TW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技藝教育課程平均總成績達</a:t>
            </a:r>
            <a:r>
              <a:rPr lang="en-US" altLang="zh-TW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90</a:t>
            </a:r>
            <a:r>
              <a:rPr lang="zh-TW" altLang="zh-TW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分以上者</a:t>
            </a:r>
            <a:r>
              <a:rPr lang="zh-TW" altLang="zh-TW" sz="2000" b="1" u="sng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得</a:t>
            </a:r>
            <a:r>
              <a:rPr lang="en-US" altLang="zh-TW" sz="2000" b="1" u="sng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zh-TW" sz="2000" b="1" u="sng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</a:t>
            </a:r>
            <a:r>
              <a:rPr lang="zh-TW" altLang="zh-TW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80</a:t>
            </a:r>
            <a:r>
              <a:rPr lang="zh-TW" altLang="zh-TW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分以上未滿</a:t>
            </a:r>
            <a:r>
              <a:rPr lang="en-US" altLang="zh-TW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90</a:t>
            </a:r>
            <a:r>
              <a:rPr lang="zh-TW" altLang="zh-TW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分者</a:t>
            </a:r>
            <a:r>
              <a:rPr lang="zh-TW" altLang="zh-TW" sz="2000" b="1" u="sng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得</a:t>
            </a:r>
            <a:r>
              <a:rPr lang="en-US" altLang="zh-TW" sz="2000" b="1" u="sng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zh-TW" sz="2000" b="1" u="sng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</a:t>
            </a:r>
            <a:r>
              <a:rPr lang="zh-TW" altLang="zh-TW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60</a:t>
            </a:r>
            <a:r>
              <a:rPr lang="zh-TW" altLang="zh-TW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分以上未滿</a:t>
            </a:r>
            <a:r>
              <a:rPr lang="en-US" altLang="zh-TW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80</a:t>
            </a:r>
            <a:r>
              <a:rPr lang="zh-TW" altLang="zh-TW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分者</a:t>
            </a:r>
            <a:r>
              <a:rPr lang="zh-TW" altLang="zh-TW" sz="2000" b="1" u="sng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得</a:t>
            </a:r>
            <a:r>
              <a:rPr lang="en-US" altLang="zh-TW" sz="2000" b="1" u="sng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zh-TW" sz="2000" b="1" u="sng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</a:t>
            </a:r>
            <a:r>
              <a:rPr lang="zh-TW" altLang="zh-TW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  <a:p>
            <a:pPr eaLnBrk="1" fontAlgn="auto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Font typeface="Wingdings" panose="05000000000000000000" pitchFamily="2" charset="2"/>
              <a:buChar char="l"/>
              <a:defRPr/>
            </a:pPr>
            <a:r>
              <a:rPr lang="zh-TW" altLang="zh-TW" sz="3200" b="1" dirty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弱勢身分</a:t>
            </a:r>
            <a:r>
              <a:rPr lang="zh-TW" altLang="en-US" sz="3200" b="1" dirty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（上限</a:t>
            </a:r>
            <a:r>
              <a:rPr lang="en-US" altLang="zh-TW" sz="3200" b="1" dirty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3200" b="1" dirty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分）</a:t>
            </a:r>
            <a:endParaRPr lang="en-US" altLang="zh-TW" sz="3200" b="1" dirty="0">
              <a:solidFill>
                <a:srgbClr val="0033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fontAlgn="auto" hangingPunct="1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zh-TW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報名時具</a:t>
            </a:r>
            <a:r>
              <a:rPr lang="zh-TW" altLang="zh-TW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低收入戶、中低收入戶、直系血親尊親屬支領失業</a:t>
            </a:r>
            <a:r>
              <a:rPr lang="zh-TW" altLang="zh-TW" sz="20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給付</a:t>
            </a:r>
            <a:r>
              <a:rPr lang="en-US" altLang="zh-TW" sz="20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0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zh-TW" sz="20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及</a:t>
            </a:r>
            <a:r>
              <a:rPr lang="zh-TW" altLang="zh-TW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特殊境遇家庭子女身分者給予</a:t>
            </a:r>
            <a:r>
              <a:rPr lang="en-US" altLang="zh-TW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zh-TW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</a:t>
            </a:r>
            <a:r>
              <a:rPr lang="zh-TW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，若免試生同時具備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種以上資格者僅得擇一計分。</a:t>
            </a:r>
          </a:p>
          <a:p>
            <a:pPr eaLnBrk="1" fontAlgn="auto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Font typeface="Wingdings" panose="05000000000000000000" pitchFamily="2" charset="2"/>
              <a:buChar char="l"/>
              <a:defRPr/>
            </a:pPr>
            <a:r>
              <a:rPr lang="zh-TW" altLang="zh-TW" sz="3200" b="1" dirty="0" smtClean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均衡學習</a:t>
            </a:r>
            <a:r>
              <a:rPr lang="zh-TW" altLang="en-US" sz="3200" b="1" dirty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zh-TW" altLang="en-US" sz="3200" b="1" dirty="0" smtClean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上限</a:t>
            </a:r>
            <a:r>
              <a:rPr lang="en-US" altLang="zh-TW" sz="3200" b="1" dirty="0" smtClean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3200" b="1" dirty="0" smtClean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</a:t>
            </a:r>
            <a:r>
              <a:rPr lang="zh-TW" altLang="en-US" sz="3200" b="1" dirty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en-US" altLang="zh-TW" sz="3200" b="1" dirty="0">
              <a:solidFill>
                <a:srgbClr val="0033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fontAlgn="auto" hangingPunct="1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zh-TW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採</a:t>
            </a:r>
            <a:r>
              <a:rPr lang="zh-TW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計</a:t>
            </a:r>
            <a:r>
              <a:rPr lang="zh-TW" altLang="zh-TW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健康與</a:t>
            </a:r>
            <a:r>
              <a:rPr lang="zh-TW" altLang="zh-TW" sz="20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體育</a:t>
            </a:r>
            <a:r>
              <a:rPr lang="zh-TW" altLang="en-US" sz="20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zh-TW" sz="20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藝術</a:t>
            </a:r>
            <a:r>
              <a:rPr lang="zh-TW" altLang="zh-TW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與</a:t>
            </a:r>
            <a:r>
              <a:rPr lang="zh-TW" altLang="zh-TW" sz="20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人文</a:t>
            </a:r>
            <a:r>
              <a:rPr lang="zh-TW" altLang="en-US" sz="20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zh-TW" sz="20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綜合</a:t>
            </a:r>
            <a:r>
              <a:rPr lang="zh-TW" altLang="zh-TW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活動三大學習</a:t>
            </a:r>
            <a:r>
              <a:rPr lang="zh-TW" altLang="zh-TW" sz="20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領域</a:t>
            </a:r>
            <a:r>
              <a:rPr lang="zh-TW" altLang="en-US" sz="20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zh-TW" sz="20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七</a:t>
            </a:r>
            <a:r>
              <a:rPr lang="zh-TW" altLang="zh-TW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年級上、下學期、八年級上、下學期及九年級上學期等五學期</a:t>
            </a:r>
            <a:r>
              <a:rPr lang="zh-TW" altLang="zh-TW" sz="20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成績</a:t>
            </a:r>
            <a:r>
              <a:rPr lang="zh-TW" altLang="en-US" sz="20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000" b="1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 eaLnBrk="1" fontAlgn="auto" hangingPunct="1">
              <a:lnSpc>
                <a:spcPts val="2600"/>
              </a:lnSpc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altLang="zh-TW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zh-TW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項領域</a:t>
            </a:r>
            <a:r>
              <a:rPr lang="en-US" altLang="zh-TW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zh-TW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學期平均成績皆達</a:t>
            </a:r>
            <a:r>
              <a:rPr lang="en-US" altLang="zh-TW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60</a:t>
            </a:r>
            <a:r>
              <a:rPr lang="zh-TW" altLang="zh-TW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分以上得</a:t>
            </a:r>
            <a:r>
              <a:rPr lang="en-US" altLang="zh-TW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zh-TW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</a:t>
            </a:r>
            <a:endParaRPr lang="en-US" altLang="zh-TW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 eaLnBrk="1" fontAlgn="auto" hangingPunct="1">
              <a:lnSpc>
                <a:spcPts val="2600"/>
              </a:lnSpc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altLang="zh-TW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zh-TW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項領域</a:t>
            </a:r>
            <a:r>
              <a:rPr lang="en-US" altLang="zh-TW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zh-TW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學期平均成績皆達</a:t>
            </a:r>
            <a:r>
              <a:rPr lang="en-US" altLang="zh-TW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60</a:t>
            </a:r>
            <a:r>
              <a:rPr lang="zh-TW" altLang="zh-TW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分以上得</a:t>
            </a:r>
            <a:r>
              <a:rPr lang="en-US" altLang="zh-TW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zh-TW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</a:t>
            </a:r>
            <a:endParaRPr lang="en-US" altLang="zh-TW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 eaLnBrk="1" fontAlgn="auto" hangingPunct="1">
              <a:lnSpc>
                <a:spcPts val="2600"/>
              </a:lnSpc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altLang="zh-TW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zh-TW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項領域</a:t>
            </a:r>
            <a:r>
              <a:rPr lang="en-US" altLang="zh-TW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zh-TW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學期平均成績達</a:t>
            </a:r>
            <a:r>
              <a:rPr lang="en-US" altLang="zh-TW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60</a:t>
            </a:r>
            <a:r>
              <a:rPr lang="zh-TW" altLang="zh-TW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分以上得</a:t>
            </a:r>
            <a:r>
              <a:rPr lang="en-US" altLang="zh-TW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zh-TW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</a:t>
            </a:r>
            <a:r>
              <a:rPr lang="zh-TW" altLang="zh-TW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zh-TW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</a:t>
            </a:r>
            <a:r>
              <a:rPr lang="zh-TW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賦優異縮短修業年限學生以其實際就讀學期數進行平均成績計算</a:t>
            </a:r>
            <a:r>
              <a:rPr lang="zh-TW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zh-TW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免試</a:t>
            </a:r>
            <a:r>
              <a:rPr lang="zh-TW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生繳交之積分證明文件中，科目名稱與採計學習領域名稱不同者，不予採計</a:t>
            </a:r>
            <a:r>
              <a:rPr lang="zh-TW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3284538" y="2554288"/>
            <a:ext cx="4554537" cy="180816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/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850900" y="330200"/>
            <a:ext cx="10414000" cy="863600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altLang="zh-TW" sz="4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4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柒</a:t>
            </a:r>
            <a:r>
              <a:rPr lang="en-US" altLang="zh-TW" sz="4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 </a:t>
            </a:r>
            <a:r>
              <a:rPr lang="zh-TW" altLang="en-US" sz="39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、成績採計與計算</a:t>
            </a:r>
            <a:r>
              <a:rPr lang="en-US" altLang="zh-TW" sz="39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37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國中教育會考</a:t>
            </a:r>
            <a:r>
              <a:rPr lang="zh-TW" altLang="en-US" sz="37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（</a:t>
            </a:r>
            <a:r>
              <a:rPr lang="en-US" altLang="zh-TW" sz="37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7/9</a:t>
            </a:r>
            <a:r>
              <a:rPr lang="zh-TW" altLang="en-US" sz="37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）</a:t>
            </a:r>
            <a:endParaRPr lang="zh-TW" altLang="en-US" sz="37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  <p:pic>
        <p:nvPicPr>
          <p:cNvPr id="48132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94" t="7251" b="49590"/>
          <a:stretch>
            <a:fillRect/>
          </a:stretch>
        </p:blipFill>
        <p:spPr bwMode="auto">
          <a:xfrm>
            <a:off x="1422400" y="2606675"/>
            <a:ext cx="1606550" cy="152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3" name="矩形 7"/>
          <p:cNvSpPr>
            <a:spLocks noChangeArrowheads="1"/>
          </p:cNvSpPr>
          <p:nvPr/>
        </p:nvSpPr>
        <p:spPr bwMode="auto">
          <a:xfrm>
            <a:off x="9101138" y="6326188"/>
            <a:ext cx="22971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1800">
                <a:latin typeface="微軟正黑體" panose="020B0604030504040204" pitchFamily="34" charset="-120"/>
                <a:ea typeface="微軟正黑體" panose="020B0604030504040204" pitchFamily="34" charset="-120"/>
              </a:rPr>
              <a:t>（招生簡章第</a:t>
            </a:r>
            <a:r>
              <a:rPr lang="en-US" altLang="zh-TW" sz="1800">
                <a:latin typeface="微軟正黑體" panose="020B0604030504040204" pitchFamily="34" charset="-120"/>
                <a:ea typeface="微軟正黑體" panose="020B0604030504040204" pitchFamily="34" charset="-120"/>
              </a:rPr>
              <a:t>13</a:t>
            </a:r>
            <a:r>
              <a:rPr lang="zh-TW" altLang="en-US" sz="1800">
                <a:latin typeface="微軟正黑體" panose="020B0604030504040204" pitchFamily="34" charset="-120"/>
                <a:ea typeface="微軟正黑體" panose="020B0604030504040204" pitchFamily="34" charset="-120"/>
              </a:rPr>
              <a:t>頁）</a:t>
            </a:r>
          </a:p>
        </p:txBody>
      </p:sp>
      <p:sp>
        <p:nvSpPr>
          <p:cNvPr id="48134" name="投影片編號版面配置區 1"/>
          <p:cNvSpPr>
            <a:spLocks noGrp="1"/>
          </p:cNvSpPr>
          <p:nvPr>
            <p:ph type="sldNum" sz="quarter" idx="11"/>
          </p:nvPr>
        </p:nvSpPr>
        <p:spPr bwMode="auto">
          <a:xfrm>
            <a:off x="9391650" y="6326188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4F8106C3-3365-4DD8-87BC-13C6B3B74A65}" type="slidenum">
              <a:rPr lang="zh-TW" altLang="en-US" sz="2600" smtClean="0"/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35</a:t>
            </a:fld>
            <a:endParaRPr lang="zh-TW" altLang="en-US" sz="2600" smtClean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54100" y="1384085"/>
            <a:ext cx="10515600" cy="4351338"/>
          </a:xfrm>
          <a:extLst/>
        </p:spPr>
        <p:txBody>
          <a:bodyPr rtlCol="0">
            <a:noAutofit/>
          </a:bodyPr>
          <a:lstStyle/>
          <a:p>
            <a:pPr eaLnBrk="1" fontAlgn="auto" hangingPunct="1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l"/>
              <a:defRPr/>
            </a:pPr>
            <a:r>
              <a:rPr lang="zh-TW" altLang="zh-TW" sz="3200" b="1" dirty="0" smtClean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國中</a:t>
            </a:r>
            <a:r>
              <a:rPr lang="zh-TW" altLang="zh-TW" sz="3200" b="1" dirty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教育</a:t>
            </a:r>
            <a:r>
              <a:rPr lang="zh-TW" altLang="zh-TW" sz="3200" b="1" dirty="0" smtClean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會考</a:t>
            </a:r>
            <a:r>
              <a:rPr lang="zh-TW" altLang="en-US" sz="3200" b="1" dirty="0" smtClean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（上限</a:t>
            </a:r>
            <a:r>
              <a:rPr lang="en-US" altLang="zh-TW" sz="3200" b="1" dirty="0" smtClean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15</a:t>
            </a:r>
            <a:r>
              <a:rPr lang="zh-TW" altLang="en-US" sz="3200" b="1" dirty="0" smtClean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</a:t>
            </a:r>
            <a:r>
              <a:rPr lang="zh-TW" altLang="en-US" sz="3200" b="1" dirty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en-US" altLang="zh-TW" sz="3200" b="1" dirty="0">
              <a:solidFill>
                <a:srgbClr val="0033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fontAlgn="auto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zh-TW" altLang="en-US" b="1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分項目為</a:t>
            </a:r>
            <a:r>
              <a:rPr lang="zh-TW" altLang="zh-TW" b="1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zh-TW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國文」、「英語」、「數學」、「自然」及「社會</a:t>
            </a:r>
            <a:r>
              <a:rPr lang="zh-TW" altLang="zh-TW" b="1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endParaRPr lang="en-US" altLang="zh-TW" b="1" dirty="0" smtClean="0"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en-US" altLang="zh-TW" sz="26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r>
              <a:rPr lang="zh-TW" altLang="zh-TW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精熟</a:t>
            </a:r>
            <a:r>
              <a:rPr lang="zh-TW" altLang="zh-TW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r>
              <a:rPr lang="zh-TW" altLang="en-US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r>
              <a:rPr lang="zh-TW" altLang="zh-TW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科目</a:t>
            </a:r>
            <a:r>
              <a:rPr lang="zh-TW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每科</a:t>
            </a:r>
            <a:r>
              <a:rPr lang="zh-TW" altLang="zh-TW" sz="2600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得</a:t>
            </a:r>
            <a:r>
              <a:rPr lang="en-US" altLang="zh-TW" sz="2600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zh-TW" sz="2600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</a:t>
            </a:r>
            <a:endParaRPr lang="en-US" altLang="zh-TW" sz="2600" u="sng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en-US" altLang="zh-TW" sz="26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B</a:t>
            </a:r>
            <a:r>
              <a:rPr lang="zh-TW" altLang="zh-TW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基礎</a:t>
            </a:r>
            <a:r>
              <a:rPr lang="zh-TW" altLang="zh-TW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r>
              <a:rPr lang="zh-TW" altLang="en-US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r>
              <a:rPr lang="zh-TW" altLang="zh-TW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科目</a:t>
            </a:r>
            <a:r>
              <a:rPr lang="zh-TW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每科</a:t>
            </a:r>
            <a:r>
              <a:rPr lang="zh-TW" altLang="zh-TW" sz="2600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得</a:t>
            </a:r>
            <a:r>
              <a:rPr lang="en-US" altLang="zh-TW" sz="2600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zh-TW" sz="2600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</a:t>
            </a:r>
            <a:endParaRPr lang="en-US" altLang="zh-TW" sz="2600" u="sng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en-US" altLang="zh-TW" sz="26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</a:t>
            </a:r>
            <a:r>
              <a:rPr lang="zh-TW" altLang="zh-TW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待加強」科目每科</a:t>
            </a:r>
            <a:r>
              <a:rPr lang="zh-TW" altLang="zh-TW" sz="2600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得</a:t>
            </a:r>
            <a:r>
              <a:rPr lang="en-US" altLang="zh-TW" sz="2600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zh-TW" sz="2600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</a:t>
            </a:r>
            <a:endParaRPr lang="en-US" altLang="zh-TW" sz="2600" u="sng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fontAlgn="auto" hangingPunct="1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zh-TW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若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違反國中教育會考試場規則，該各科目依違規情節不予列計等級或扣點，而該科目積分則不予計分或每扣一點扣該科目積分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0.15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分，扣至該科目零分為止</a:t>
            </a:r>
            <a:r>
              <a:rPr lang="zh-TW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fontAlgn="auto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zh-TW" altLang="zh-TW" sz="240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國中</a:t>
            </a:r>
            <a:r>
              <a:rPr lang="zh-TW" altLang="zh-TW" sz="24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教育會考成績採計</a:t>
            </a:r>
            <a:r>
              <a:rPr lang="zh-TW" altLang="zh-TW" sz="240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</a:t>
            </a:r>
            <a:r>
              <a:rPr lang="en-US" altLang="zh-TW" sz="240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110</a:t>
            </a:r>
            <a:r>
              <a:rPr lang="zh-TW" altLang="zh-TW" sz="240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年度</a:t>
            </a:r>
            <a:r>
              <a:rPr lang="zh-TW" altLang="zh-TW" sz="24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取得之成績為準</a:t>
            </a:r>
            <a:r>
              <a:rPr lang="zh-TW" altLang="zh-TW" sz="240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en-US" sz="2400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596900" y="1208088"/>
          <a:ext cx="10769600" cy="5287962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9743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90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87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374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000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5267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b="1" dirty="0" smtClean="0">
                          <a:solidFill>
                            <a:srgbClr val="00206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國中教育會考</a:t>
                      </a:r>
                      <a:endParaRPr lang="en-US" altLang="zh-TW" sz="2200" b="1" dirty="0" smtClean="0">
                        <a:solidFill>
                          <a:srgbClr val="00206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algn="ctr"/>
                      <a:r>
                        <a:rPr lang="zh-TW" altLang="en-US" sz="2200" dirty="0" smtClean="0">
                          <a:solidFill>
                            <a:srgbClr val="00206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項目</a:t>
                      </a:r>
                      <a:endParaRPr lang="zh-TW" altLang="en-US" sz="2200" dirty="0">
                        <a:solidFill>
                          <a:srgbClr val="00206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T="45724" marB="45724" anchor="ctr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 smtClean="0">
                          <a:solidFill>
                            <a:srgbClr val="00206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精熟</a:t>
                      </a:r>
                      <a:endParaRPr lang="en-US" altLang="zh-TW" sz="2200" dirty="0" smtClean="0">
                        <a:solidFill>
                          <a:srgbClr val="00206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200" dirty="0" smtClean="0">
                          <a:solidFill>
                            <a:srgbClr val="00206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（</a:t>
                      </a:r>
                      <a:r>
                        <a:rPr lang="en-US" altLang="zh-TW" sz="2200" dirty="0" smtClean="0">
                          <a:solidFill>
                            <a:srgbClr val="00206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A</a:t>
                      </a:r>
                      <a:r>
                        <a:rPr lang="zh-TW" altLang="en-US" sz="2200" dirty="0" smtClean="0">
                          <a:solidFill>
                            <a:srgbClr val="00206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）</a:t>
                      </a:r>
                      <a:endParaRPr lang="zh-TW" altLang="en-US" sz="2200" dirty="0">
                        <a:solidFill>
                          <a:srgbClr val="00206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T="45724" marB="45724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 smtClean="0">
                          <a:solidFill>
                            <a:srgbClr val="00206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基礎</a:t>
                      </a:r>
                      <a:endParaRPr lang="en-US" altLang="zh-TW" sz="2200" dirty="0" smtClean="0">
                        <a:solidFill>
                          <a:srgbClr val="00206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200" dirty="0" smtClean="0">
                          <a:solidFill>
                            <a:srgbClr val="00206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（</a:t>
                      </a:r>
                      <a:r>
                        <a:rPr lang="en-US" altLang="zh-TW" sz="2200" dirty="0" smtClean="0">
                          <a:solidFill>
                            <a:srgbClr val="00206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B</a:t>
                      </a:r>
                      <a:r>
                        <a:rPr lang="zh-TW" altLang="en-US" sz="2200" dirty="0" smtClean="0">
                          <a:solidFill>
                            <a:srgbClr val="00206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）</a:t>
                      </a:r>
                      <a:endParaRPr lang="zh-TW" altLang="en-US" sz="2200" dirty="0">
                        <a:solidFill>
                          <a:srgbClr val="00206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T="45724" marB="45724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 smtClean="0">
                          <a:solidFill>
                            <a:srgbClr val="00206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待加強</a:t>
                      </a:r>
                      <a:endParaRPr lang="en-US" altLang="zh-TW" sz="2200" dirty="0" smtClean="0">
                        <a:solidFill>
                          <a:srgbClr val="00206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algn="ctr"/>
                      <a:r>
                        <a:rPr lang="zh-TW" altLang="en-US" sz="2200" dirty="0" smtClean="0">
                          <a:solidFill>
                            <a:srgbClr val="00206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（</a:t>
                      </a:r>
                      <a:r>
                        <a:rPr lang="en-US" altLang="zh-TW" sz="2200" dirty="0" smtClean="0">
                          <a:solidFill>
                            <a:srgbClr val="00206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C</a:t>
                      </a:r>
                      <a:r>
                        <a:rPr lang="zh-TW" altLang="en-US" sz="2200" dirty="0" smtClean="0">
                          <a:solidFill>
                            <a:srgbClr val="00206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）</a:t>
                      </a:r>
                      <a:endParaRPr lang="zh-TW" altLang="en-US" sz="2200" dirty="0">
                        <a:solidFill>
                          <a:srgbClr val="00206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T="45724" marB="45724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 smtClean="0">
                          <a:solidFill>
                            <a:srgbClr val="00206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積分上限</a:t>
                      </a:r>
                      <a:endParaRPr lang="zh-TW" altLang="en-US" sz="2200" dirty="0">
                        <a:solidFill>
                          <a:srgbClr val="00206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T="45724" marB="45724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20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1" dirty="0" smtClean="0">
                          <a:solidFill>
                            <a:srgbClr val="00206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國　文</a:t>
                      </a:r>
                      <a:endParaRPr lang="zh-TW" altLang="en-US" sz="2800" b="1" dirty="0">
                        <a:solidFill>
                          <a:srgbClr val="00206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T="45724" marB="45724" anchor="ctr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zh-TW" altLang="en-US" sz="2800" b="0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zh-TW" altLang="en-US" sz="2800" b="0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zh-TW" altLang="en-US" sz="2800" b="0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zh-TW" altLang="en-US" sz="2800" b="0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20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1" dirty="0" smtClean="0">
                          <a:solidFill>
                            <a:srgbClr val="00206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英　文</a:t>
                      </a:r>
                      <a:endParaRPr lang="zh-TW" altLang="en-US" sz="2800" b="1" dirty="0">
                        <a:solidFill>
                          <a:srgbClr val="00206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T="45724" marB="45724" anchor="ctr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zh-TW" altLang="en-US" sz="2800" b="0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zh-TW" altLang="en-US" sz="2800" b="0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zh-TW" altLang="en-US" sz="2800" b="0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zh-TW" altLang="en-US" sz="2800" b="0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20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1" dirty="0" smtClean="0">
                          <a:solidFill>
                            <a:srgbClr val="00206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數　學</a:t>
                      </a:r>
                      <a:endParaRPr lang="zh-TW" altLang="en-US" sz="2800" b="1" dirty="0">
                        <a:solidFill>
                          <a:srgbClr val="00206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T="45724" marB="45724" anchor="ctr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zh-TW" altLang="en-US" sz="2800" b="0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zh-TW" altLang="en-US" sz="2800" b="0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zh-TW" altLang="en-US" sz="2800" b="0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zh-TW" altLang="en-US" sz="2800" b="0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376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1" dirty="0" smtClean="0">
                          <a:solidFill>
                            <a:srgbClr val="00206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自　然</a:t>
                      </a:r>
                      <a:endParaRPr lang="zh-TW" altLang="en-US" sz="2800" b="1" dirty="0">
                        <a:solidFill>
                          <a:srgbClr val="00206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T="45724" marB="45724" anchor="ctr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zh-TW" altLang="en-US" sz="2800" b="0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zh-TW" altLang="en-US" sz="2800" b="0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zh-TW" altLang="en-US" sz="2800" b="0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zh-TW" altLang="en-US" sz="2800" b="0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820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1" kern="1200" dirty="0" smtClean="0">
                          <a:solidFill>
                            <a:srgbClr val="002060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社　會</a:t>
                      </a:r>
                    </a:p>
                  </a:txBody>
                  <a:tcPr marT="45724" marB="45724" anchor="ctr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zh-TW" altLang="en-US" sz="2800" b="0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zh-TW" altLang="en-US" sz="2800" b="0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zh-TW" altLang="en-US" sz="2800" b="0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zh-TW" altLang="en-US" sz="2800" b="0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820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1" kern="1200" dirty="0" smtClean="0">
                          <a:solidFill>
                            <a:srgbClr val="002060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寫　作</a:t>
                      </a:r>
                    </a:p>
                  </a:txBody>
                  <a:tcPr marT="45724" marB="45724" anchor="ctr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zh-TW" altLang="en-US" sz="2000" b="1" dirty="0" smtClean="0">
                          <a:solidFill>
                            <a:srgbClr val="C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Arial" pitchFamily="34" charset="0"/>
                        </a:rPr>
                        <a:t>分數不列積分計算，但列入同分比序項目</a:t>
                      </a:r>
                      <a:endParaRPr lang="zh-TW" altLang="en-US" sz="2000" b="1" dirty="0">
                        <a:solidFill>
                          <a:srgbClr val="C00000"/>
                        </a:solidFill>
                        <a:latin typeface="微軟正黑體" pitchFamily="34" charset="-120"/>
                        <a:ea typeface="微軟正黑體" pitchFamily="34" charset="-120"/>
                        <a:cs typeface="Arial" pitchFamily="34" charset="0"/>
                      </a:endParaRPr>
                    </a:p>
                  </a:txBody>
                  <a:tcPr marT="45724" marB="45724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2800" b="0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2800" b="0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9051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1" kern="1200" dirty="0" smtClean="0">
                          <a:solidFill>
                            <a:srgbClr val="002060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合           計</a:t>
                      </a:r>
                    </a:p>
                  </a:txBody>
                  <a:tcPr marT="45724" marB="45724" anchor="ctr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3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TW" sz="2000" b="1" kern="1200" dirty="0" smtClean="0">
                          <a:solidFill>
                            <a:srgbClr val="002060"/>
                          </a:solidFill>
                          <a:latin typeface="微軟正黑體" pitchFamily="34" charset="-120"/>
                          <a:ea typeface="微軟正黑體" pitchFamily="34" charset="-120"/>
                          <a:cs typeface="Arial" pitchFamily="34" charset="0"/>
                        </a:rPr>
                        <a:t>1.</a:t>
                      </a:r>
                      <a:r>
                        <a:rPr lang="zh-TW" altLang="en-US" sz="2000" b="1" kern="1200" dirty="0" smtClean="0">
                          <a:solidFill>
                            <a:srgbClr val="002060"/>
                          </a:solidFill>
                          <a:latin typeface="微軟正黑體" pitchFamily="34" charset="-120"/>
                          <a:ea typeface="微軟正黑體" pitchFamily="34" charset="-120"/>
                          <a:cs typeface="Arial" pitchFamily="34" charset="0"/>
                        </a:rPr>
                        <a:t> 國中教育會考成績採計以</a:t>
                      </a:r>
                      <a:r>
                        <a:rPr lang="en-US" altLang="zh-TW" sz="2000" b="1" kern="1200" dirty="0" smtClean="0">
                          <a:solidFill>
                            <a:srgbClr val="002060"/>
                          </a:solidFill>
                          <a:latin typeface="微軟正黑體" pitchFamily="34" charset="-120"/>
                          <a:ea typeface="微軟正黑體" pitchFamily="34" charset="-120"/>
                          <a:cs typeface="Arial" pitchFamily="34" charset="0"/>
                        </a:rPr>
                        <a:t>110</a:t>
                      </a:r>
                      <a:r>
                        <a:rPr lang="zh-TW" altLang="en-US" sz="2000" b="1" kern="1200" dirty="0" smtClean="0">
                          <a:solidFill>
                            <a:srgbClr val="002060"/>
                          </a:solidFill>
                          <a:latin typeface="微軟正黑體" pitchFamily="34" charset="-120"/>
                          <a:ea typeface="微軟正黑體" pitchFamily="34" charset="-120"/>
                          <a:cs typeface="Arial" pitchFamily="34" charset="0"/>
                        </a:rPr>
                        <a:t>年度成績為主。</a:t>
                      </a:r>
                      <a:endParaRPr lang="en-US" altLang="zh-TW" sz="2000" b="1" kern="1200" dirty="0" smtClean="0">
                        <a:solidFill>
                          <a:srgbClr val="002060"/>
                        </a:solidFill>
                        <a:latin typeface="微軟正黑體" pitchFamily="34" charset="-120"/>
                        <a:ea typeface="微軟正黑體" pitchFamily="34" charset="-120"/>
                        <a:cs typeface="Arial" pitchFamily="34" charset="0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US" altLang="zh-TW" sz="2000" b="1" kern="1200" dirty="0" smtClean="0">
                          <a:solidFill>
                            <a:srgbClr val="002060"/>
                          </a:solidFill>
                          <a:latin typeface="微軟正黑體" pitchFamily="34" charset="-120"/>
                          <a:ea typeface="微軟正黑體" pitchFamily="34" charset="-120"/>
                          <a:cs typeface="Arial" pitchFamily="34" charset="0"/>
                        </a:rPr>
                        <a:t>2.</a:t>
                      </a:r>
                      <a:r>
                        <a:rPr lang="zh-TW" altLang="en-US" sz="2000" b="1" kern="1200" dirty="0" smtClean="0">
                          <a:solidFill>
                            <a:srgbClr val="002060"/>
                          </a:solidFill>
                          <a:latin typeface="微軟正黑體" pitchFamily="34" charset="-120"/>
                          <a:ea typeface="微軟正黑體" pitchFamily="34" charset="-120"/>
                          <a:cs typeface="Arial" pitchFamily="34" charset="0"/>
                        </a:rPr>
                        <a:t> 各科目若有違規，依違規情節，判定「不予計分」</a:t>
                      </a:r>
                      <a:r>
                        <a:rPr lang="en-US" altLang="zh-TW" sz="2000" b="1" kern="1200" dirty="0" smtClean="0">
                          <a:solidFill>
                            <a:srgbClr val="002060"/>
                          </a:solidFill>
                          <a:latin typeface="微軟正黑體" pitchFamily="34" charset="-120"/>
                          <a:ea typeface="微軟正黑體" pitchFamily="34" charset="-120"/>
                          <a:cs typeface="Arial" pitchFamily="34" charset="0"/>
                        </a:rPr>
                        <a:t/>
                      </a:r>
                      <a:br>
                        <a:rPr lang="en-US" altLang="zh-TW" sz="2000" b="1" kern="1200" dirty="0" smtClean="0">
                          <a:solidFill>
                            <a:srgbClr val="002060"/>
                          </a:solidFill>
                          <a:latin typeface="微軟正黑體" pitchFamily="34" charset="-120"/>
                          <a:ea typeface="微軟正黑體" pitchFamily="34" charset="-120"/>
                          <a:cs typeface="Arial" pitchFamily="34" charset="0"/>
                        </a:rPr>
                      </a:br>
                      <a:r>
                        <a:rPr lang="zh-TW" altLang="en-US" sz="2000" b="1" kern="1200" dirty="0" smtClean="0">
                          <a:solidFill>
                            <a:srgbClr val="002060"/>
                          </a:solidFill>
                          <a:latin typeface="微軟正黑體" pitchFamily="34" charset="-120"/>
                          <a:ea typeface="微軟正黑體" pitchFamily="34" charset="-120"/>
                          <a:cs typeface="Arial" pitchFamily="34" charset="0"/>
                        </a:rPr>
                        <a:t>　 或「扣該科積分</a:t>
                      </a:r>
                      <a:r>
                        <a:rPr lang="en-US" altLang="zh-TW" sz="2000" b="1" kern="1200" dirty="0" smtClean="0">
                          <a:solidFill>
                            <a:srgbClr val="002060"/>
                          </a:solidFill>
                          <a:latin typeface="微軟正黑體" pitchFamily="34" charset="-120"/>
                          <a:ea typeface="微軟正黑體" pitchFamily="34" charset="-120"/>
                          <a:cs typeface="Arial" pitchFamily="34" charset="0"/>
                        </a:rPr>
                        <a:t>0.15</a:t>
                      </a:r>
                      <a:r>
                        <a:rPr lang="zh-TW" altLang="en-US" sz="2000" b="1" kern="1200" dirty="0" smtClean="0">
                          <a:solidFill>
                            <a:srgbClr val="002060"/>
                          </a:solidFill>
                          <a:latin typeface="微軟正黑體" pitchFamily="34" charset="-120"/>
                          <a:ea typeface="微軟正黑體" pitchFamily="34" charset="-120"/>
                          <a:cs typeface="Arial" pitchFamily="34" charset="0"/>
                        </a:rPr>
                        <a:t>分」，扣至該科目為零為止。</a:t>
                      </a:r>
                    </a:p>
                  </a:txBody>
                  <a:tcPr marT="45724" marB="45724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TW" altLang="en-US" sz="2800" b="0" kern="1200" dirty="0" smtClean="0">
                        <a:solidFill>
                          <a:srgbClr val="C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TW" altLang="en-US" sz="2800" b="0" kern="1200" dirty="0" smtClean="0">
                        <a:solidFill>
                          <a:srgbClr val="C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2800" b="0" kern="1200" dirty="0" smtClean="0">
                          <a:solidFill>
                            <a:srgbClr val="C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15</a:t>
                      </a:r>
                      <a:r>
                        <a:rPr lang="zh-TW" altLang="en-US" sz="2800" b="1" kern="1200" dirty="0" smtClean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itchFamily="34" charset="0"/>
                        </a:rPr>
                        <a:t>分</a:t>
                      </a:r>
                    </a:p>
                  </a:txBody>
                  <a:tcPr marT="45724" marB="45724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9198" name="矩形 5"/>
          <p:cNvSpPr>
            <a:spLocks noChangeArrowheads="1"/>
          </p:cNvSpPr>
          <p:nvPr/>
        </p:nvSpPr>
        <p:spPr bwMode="auto">
          <a:xfrm>
            <a:off x="9091613" y="6508750"/>
            <a:ext cx="22971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1800">
                <a:latin typeface="微軟正黑體" panose="020B0604030504040204" pitchFamily="34" charset="-120"/>
                <a:ea typeface="微軟正黑體" panose="020B0604030504040204" pitchFamily="34" charset="-120"/>
              </a:rPr>
              <a:t>（招生簡章第</a:t>
            </a:r>
            <a:r>
              <a:rPr lang="en-US" altLang="zh-TW" sz="1800">
                <a:latin typeface="微軟正黑體" panose="020B0604030504040204" pitchFamily="34" charset="-120"/>
                <a:ea typeface="微軟正黑體" panose="020B0604030504040204" pitchFamily="34" charset="-120"/>
              </a:rPr>
              <a:t>13</a:t>
            </a:r>
            <a:r>
              <a:rPr lang="zh-TW" altLang="en-US" sz="1800">
                <a:latin typeface="微軟正黑體" panose="020B0604030504040204" pitchFamily="34" charset="-120"/>
                <a:ea typeface="微軟正黑體" panose="020B0604030504040204" pitchFamily="34" charset="-120"/>
              </a:rPr>
              <a:t>頁）</a:t>
            </a:r>
          </a:p>
        </p:txBody>
      </p:sp>
      <p:sp>
        <p:nvSpPr>
          <p:cNvPr id="8" name="標題 1"/>
          <p:cNvSpPr txBox="1">
            <a:spLocks/>
          </p:cNvSpPr>
          <p:nvPr/>
        </p:nvSpPr>
        <p:spPr>
          <a:xfrm>
            <a:off x="850900" y="330200"/>
            <a:ext cx="10414000" cy="863600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altLang="zh-TW" sz="4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4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柒</a:t>
            </a:r>
            <a:r>
              <a:rPr lang="en-US" altLang="zh-TW" sz="4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 </a:t>
            </a:r>
            <a:r>
              <a:rPr lang="zh-TW" altLang="en-US" sz="39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、成績採計與計算（</a:t>
            </a:r>
            <a:r>
              <a:rPr lang="en-US" altLang="zh-TW" sz="39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8/9</a:t>
            </a:r>
            <a:r>
              <a:rPr lang="zh-TW" altLang="en-US" sz="39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）</a:t>
            </a:r>
            <a:r>
              <a:rPr lang="en-US" altLang="zh-TW" sz="39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-</a:t>
            </a:r>
            <a:r>
              <a:rPr lang="zh-TW" altLang="en-US" sz="37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國中教育會考</a:t>
            </a:r>
          </a:p>
        </p:txBody>
      </p:sp>
      <p:sp>
        <p:nvSpPr>
          <p:cNvPr id="49200" name="投影片編號版面配置區 1"/>
          <p:cNvSpPr>
            <a:spLocks noGrp="1"/>
          </p:cNvSpPr>
          <p:nvPr>
            <p:ph type="sldNum" sz="quarter" idx="11"/>
          </p:nvPr>
        </p:nvSpPr>
        <p:spPr bwMode="auto">
          <a:xfrm>
            <a:off x="9448800" y="6313488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FC592341-0A18-4EFA-941E-D33747CB4FFC}" type="slidenum">
              <a:rPr lang="zh-TW" altLang="en-US" sz="2600" smtClean="0"/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36</a:t>
            </a:fld>
            <a:endParaRPr lang="zh-TW" altLang="en-US" sz="2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00100" y="1449388"/>
            <a:ext cx="10515600" cy="4351337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l"/>
              <a:defRPr/>
            </a:pPr>
            <a:r>
              <a:rPr lang="zh-TW" altLang="zh-TW" sz="3200" b="1" dirty="0" smtClean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招生</a:t>
            </a:r>
            <a:r>
              <a:rPr lang="zh-TW" altLang="zh-TW" sz="3200" b="1" dirty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學校</a:t>
            </a:r>
            <a:r>
              <a:rPr lang="zh-TW" altLang="zh-TW" sz="3200" b="1" dirty="0" smtClean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自訂</a:t>
            </a:r>
            <a:r>
              <a:rPr lang="zh-TW" altLang="en-US" sz="3200" b="1" dirty="0" smtClean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（上限</a:t>
            </a:r>
            <a:r>
              <a:rPr lang="en-US" altLang="zh-TW" sz="3200" b="1" dirty="0" smtClean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sz="3200" b="1" dirty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分）</a:t>
            </a:r>
            <a:endParaRPr lang="en-US" altLang="zh-TW" sz="3200" b="1" dirty="0">
              <a:solidFill>
                <a:srgbClr val="0033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lvl="1" indent="0" eaLnBrk="1" fontAlgn="auto" hangingPunct="1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TW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</a:t>
            </a:r>
            <a:r>
              <a:rPr lang="zh-TW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參閱附錄一</a:t>
            </a:r>
            <a:r>
              <a:rPr lang="zh-TW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110</a:t>
            </a:r>
            <a:r>
              <a:rPr lang="zh-TW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學年</a:t>
            </a:r>
            <a:r>
              <a:rPr lang="zh-TW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度北區五專聯合免試入學各招生學校招生科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組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名額、積分採計項目權重與同分比序項目</a:t>
            </a:r>
            <a:r>
              <a:rPr lang="zh-TW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順序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zh-TW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簡章第</a:t>
            </a: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24</a:t>
            </a:r>
            <a:r>
              <a:rPr lang="zh-TW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至</a:t>
            </a: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43</a:t>
            </a:r>
            <a:r>
              <a:rPr lang="zh-TW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頁）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lvl="1" indent="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TW" altLang="en-US" sz="3000" b="1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其他</a:t>
            </a:r>
            <a:r>
              <a:rPr lang="en-US" altLang="zh-TW" sz="3000" b="1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000" b="1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招生學字訂</a:t>
            </a:r>
            <a:r>
              <a:rPr lang="en-US" altLang="zh-TW" sz="3000" b="1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3000" b="1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：全民英檢（範例）</a:t>
            </a:r>
            <a:endParaRPr lang="en-US" altLang="zh-TW" sz="3000" b="1" dirty="0"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lvl="1" indent="0" eaLnBrk="1" fontAlgn="auto" hangingPunct="1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850900" y="330200"/>
            <a:ext cx="10414000" cy="863600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altLang="zh-TW" sz="4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4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柒</a:t>
            </a:r>
            <a:r>
              <a:rPr lang="en-US" altLang="zh-TW" sz="4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 </a:t>
            </a:r>
            <a:r>
              <a:rPr lang="zh-TW" altLang="en-US" sz="39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、成績採計與計算</a:t>
            </a:r>
            <a:r>
              <a:rPr lang="en-US" altLang="zh-TW" sz="39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-</a:t>
            </a:r>
            <a:r>
              <a:rPr lang="zh-TW" altLang="en-US" sz="37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其他（</a:t>
            </a:r>
            <a:r>
              <a:rPr lang="en-US" altLang="zh-TW" sz="37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9/9</a:t>
            </a:r>
            <a:r>
              <a:rPr lang="zh-TW" altLang="en-US" sz="37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）</a:t>
            </a:r>
            <a:endParaRPr lang="zh-TW" altLang="en-US" sz="37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2"/>
          <a:srcRect l="9371"/>
          <a:stretch/>
        </p:blipFill>
        <p:spPr>
          <a:xfrm>
            <a:off x="1398588" y="4567238"/>
            <a:ext cx="9318625" cy="1860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0181" name="Picture 2" descr="http://image.cache.storm.mg/styles/smg-800xauto-er/s3/media/image/2015/08/28/20150828-065240_U1004_M83588_5407.jpg?itok=n1PIEmXn"/>
          <p:cNvPicPr>
            <a:picLocks noChangeAspect="1" noChangeArrowheads="1"/>
          </p:cNvPicPr>
          <p:nvPr/>
        </p:nvPicPr>
        <p:blipFill>
          <a:blip r:embed="rId3" cstate="print">
            <a:lum bright="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6075" y="0"/>
            <a:ext cx="2955925" cy="187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2" name="矩形 6"/>
          <p:cNvSpPr>
            <a:spLocks noChangeArrowheads="1"/>
          </p:cNvSpPr>
          <p:nvPr/>
        </p:nvSpPr>
        <p:spPr bwMode="auto">
          <a:xfrm>
            <a:off x="9236075" y="4165600"/>
            <a:ext cx="22971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1800">
                <a:latin typeface="微軟正黑體" panose="020B0604030504040204" pitchFamily="34" charset="-120"/>
                <a:ea typeface="微軟正黑體" panose="020B0604030504040204" pitchFamily="34" charset="-120"/>
              </a:rPr>
              <a:t>（招生簡章第</a:t>
            </a:r>
            <a:r>
              <a:rPr lang="en-US" altLang="zh-TW" sz="1800">
                <a:latin typeface="微軟正黑體" panose="020B0604030504040204" pitchFamily="34" charset="-120"/>
                <a:ea typeface="微軟正黑體" panose="020B0604030504040204" pitchFamily="34" charset="-120"/>
              </a:rPr>
              <a:t>13</a:t>
            </a:r>
            <a:r>
              <a:rPr lang="zh-TW" altLang="en-US" sz="1800">
                <a:latin typeface="微軟正黑體" panose="020B0604030504040204" pitchFamily="34" charset="-120"/>
                <a:ea typeface="微軟正黑體" panose="020B0604030504040204" pitchFamily="34" charset="-120"/>
              </a:rPr>
              <a:t>頁）</a:t>
            </a:r>
          </a:p>
        </p:txBody>
      </p:sp>
      <p:sp>
        <p:nvSpPr>
          <p:cNvPr id="50183" name="投影片編號版面配置區 1"/>
          <p:cNvSpPr>
            <a:spLocks noGrp="1"/>
          </p:cNvSpPr>
          <p:nvPr>
            <p:ph type="sldNum" sz="quarter" idx="11"/>
          </p:nvPr>
        </p:nvSpPr>
        <p:spPr bwMode="auto">
          <a:xfrm>
            <a:off x="9448800" y="6276975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81C170A7-A896-4FBC-97ED-323F4A399506}" type="slidenum">
              <a:rPr lang="zh-TW" altLang="en-US" sz="2600" smtClean="0"/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37</a:t>
            </a:fld>
            <a:endParaRPr lang="zh-TW" altLang="en-US" sz="2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730250" y="1150938"/>
            <a:ext cx="10920413" cy="3090862"/>
          </a:xfrm>
          <a:prstGeom prst="rect">
            <a:avLst/>
          </a:prstGeom>
          <a:solidFill>
            <a:srgbClr val="FFEBE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12800" y="1150938"/>
            <a:ext cx="10515600" cy="4351337"/>
          </a:xfrm>
        </p:spPr>
        <p:txBody>
          <a:bodyPr rtlCol="0">
            <a:noAutofit/>
          </a:bodyPr>
          <a:lstStyle/>
          <a:p>
            <a:pPr algn="just" eaLnBrk="1" fontAlgn="auto" hangingPunct="1">
              <a:lnSpc>
                <a:spcPts val="38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n"/>
              <a:defRPr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分發順位排序，先將免試生的</a:t>
            </a:r>
            <a:r>
              <a:rPr lang="zh-TW" altLang="en-US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超額比序主項目積分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乘上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報名學校所訂</a:t>
            </a:r>
            <a:r>
              <a:rPr lang="zh-TW" altLang="zh-TW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zh-TW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積分採計項目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與</a:t>
            </a:r>
            <a:r>
              <a:rPr lang="zh-TW" altLang="zh-TW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權重</a:t>
            </a:r>
            <a:r>
              <a:rPr lang="zh-TW" altLang="en-US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加總後，</a:t>
            </a:r>
            <a:r>
              <a:rPr lang="zh-TW" altLang="en-US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得到</a:t>
            </a:r>
            <a:r>
              <a:rPr lang="en-US" altLang="zh-TW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b="1" u="sng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「一般生超額比序總積分」</a:t>
            </a:r>
            <a:r>
              <a:rPr lang="zh-TW" altLang="en-US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作第一比序，同分者再依報名</a:t>
            </a:r>
            <a:r>
              <a:rPr lang="zh-TW" altLang="zh-TW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學校訂定</a:t>
            </a:r>
            <a:r>
              <a:rPr lang="zh-TW" altLang="en-US" b="1" u="sng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zh-TW" b="1" u="sng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同</a:t>
            </a:r>
            <a:r>
              <a:rPr lang="zh-TW" altLang="zh-TW" b="1" u="sng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分比序項目順序</a:t>
            </a:r>
            <a:r>
              <a:rPr lang="zh-TW" altLang="zh-TW" b="1" u="sng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r>
              <a:rPr lang="zh-TW" altLang="en-US" sz="2200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（簡章第</a:t>
            </a:r>
            <a:r>
              <a:rPr lang="en-US" altLang="zh-TW" sz="2200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24~43</a:t>
            </a:r>
            <a:r>
              <a:rPr lang="zh-TW" altLang="en-US" sz="2200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頁）</a:t>
            </a:r>
            <a:r>
              <a:rPr lang="zh-TW" altLang="zh-TW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進行</a:t>
            </a:r>
            <a:r>
              <a:rPr lang="zh-TW" altLang="en-US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第二</a:t>
            </a:r>
            <a:r>
              <a:rPr lang="zh-TW" altLang="zh-TW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比序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，以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取得「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分發順位」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作為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免試生現場登記分發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en-US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110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撕榜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順序。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 eaLnBrk="1" fontAlgn="auto" hangingPunct="1">
              <a:lnSpc>
                <a:spcPts val="38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n"/>
              <a:defRPr/>
            </a:pPr>
            <a:r>
              <a:rPr lang="zh-TW" altLang="en-US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「大陸</a:t>
            </a:r>
            <a:r>
              <a:rPr lang="zh-TW" altLang="en-US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長期探親</a:t>
            </a:r>
            <a:r>
              <a:rPr lang="zh-TW" altLang="en-US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子女」併入</a:t>
            </a:r>
            <a:r>
              <a:rPr lang="zh-TW" altLang="en-US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一般生</a:t>
            </a:r>
            <a:r>
              <a:rPr lang="zh-TW" altLang="en-US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分發順位比序作業中合併辦理。</a:t>
            </a:r>
            <a:endParaRPr lang="en-US" altLang="zh-TW" dirty="0" smtClean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fontAlgn="auto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n"/>
              <a:defRPr/>
            </a:pPr>
            <a:r>
              <a:rPr lang="zh-TW" altLang="zh-TW" sz="3200" b="1" dirty="0" smtClean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分發</a:t>
            </a:r>
            <a:r>
              <a:rPr lang="zh-TW" altLang="zh-TW" sz="3200" b="1" dirty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順位依免試</a:t>
            </a:r>
            <a:r>
              <a:rPr lang="zh-TW" altLang="zh-TW" sz="3200" b="1" dirty="0" smtClean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</a:t>
            </a:r>
            <a:r>
              <a:rPr lang="zh-TW" altLang="en-US" sz="3200" b="1" dirty="0" smtClean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報名</a:t>
            </a:r>
            <a:r>
              <a:rPr lang="zh-TW" altLang="zh-TW" sz="3200" b="1" dirty="0" smtClean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身分</a:t>
            </a:r>
            <a:endParaRPr lang="en-US" altLang="zh-TW" sz="3200" b="1" dirty="0">
              <a:solidFill>
                <a:srgbClr val="0033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914400" lvl="2" indent="-457200" eaLnBrk="1" fontAlgn="auto" hangingPunct="1">
              <a:spcBef>
                <a:spcPts val="40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zh-TW" altLang="zh-TW" sz="32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一般</a:t>
            </a:r>
            <a:r>
              <a:rPr lang="zh-TW" altLang="zh-TW" sz="320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生分發</a:t>
            </a:r>
            <a:r>
              <a:rPr lang="zh-TW" altLang="zh-TW" sz="32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順位</a:t>
            </a:r>
            <a:r>
              <a:rPr lang="zh-TW" altLang="en-US" sz="32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（第一階段分發）</a:t>
            </a:r>
            <a:endParaRPr lang="en-US" altLang="zh-TW" sz="3200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914400" lvl="2" indent="-457200" eaLnBrk="1" fontAlgn="auto" hangingPunct="1">
              <a:spcBef>
                <a:spcPts val="40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zh-TW" altLang="zh-TW" sz="32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特種身分生分發順位</a:t>
            </a:r>
            <a:r>
              <a:rPr lang="zh-TW" altLang="en-US" sz="32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（第二階段分發）</a:t>
            </a:r>
            <a:endParaRPr lang="en-US" altLang="zh-TW" sz="3200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TW" altLang="en-US" sz="36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730250" y="288925"/>
            <a:ext cx="10769600" cy="863600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 </a:t>
            </a:r>
            <a:r>
              <a:rPr lang="en-US" altLang="zh-TW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(</a:t>
            </a:r>
            <a:r>
              <a:rPr lang="zh-TW" altLang="en-US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捌</a:t>
            </a:r>
            <a:r>
              <a:rPr lang="en-US" altLang="zh-TW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)</a:t>
            </a:r>
            <a:r>
              <a:rPr lang="zh-TW" altLang="en-US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、分發比序原則 （</a:t>
            </a:r>
            <a:r>
              <a:rPr lang="en-US" altLang="zh-TW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1/8</a:t>
            </a:r>
            <a:r>
              <a:rPr lang="zh-TW" altLang="en-US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）</a:t>
            </a:r>
          </a:p>
        </p:txBody>
      </p:sp>
      <p:pic>
        <p:nvPicPr>
          <p:cNvPr id="51205" name="Picture 2" descr="http://img2.hackhome.com/img/20131/20130130708718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401" b="66290"/>
          <a:stretch>
            <a:fillRect/>
          </a:stretch>
        </p:blipFill>
        <p:spPr bwMode="auto">
          <a:xfrm>
            <a:off x="8651875" y="155575"/>
            <a:ext cx="306705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6" name="矩形 6"/>
          <p:cNvSpPr>
            <a:spLocks noChangeArrowheads="1"/>
          </p:cNvSpPr>
          <p:nvPr/>
        </p:nvSpPr>
        <p:spPr bwMode="auto">
          <a:xfrm>
            <a:off x="8869363" y="6230938"/>
            <a:ext cx="26622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1800">
                <a:latin typeface="微軟正黑體" panose="020B0604030504040204" pitchFamily="34" charset="-120"/>
                <a:ea typeface="微軟正黑體" panose="020B0604030504040204" pitchFamily="34" charset="-120"/>
              </a:rPr>
              <a:t>（招生簡章第</a:t>
            </a:r>
            <a:r>
              <a:rPr lang="en-US" altLang="zh-TW" sz="1800">
                <a:latin typeface="微軟正黑體" panose="020B0604030504040204" pitchFamily="34" charset="-120"/>
                <a:ea typeface="微軟正黑體" panose="020B0604030504040204" pitchFamily="34" charset="-120"/>
              </a:rPr>
              <a:t>13-15</a:t>
            </a:r>
            <a:r>
              <a:rPr lang="zh-TW" altLang="en-US" sz="1800">
                <a:latin typeface="微軟正黑體" panose="020B0604030504040204" pitchFamily="34" charset="-120"/>
                <a:ea typeface="微軟正黑體" panose="020B0604030504040204" pitchFamily="34" charset="-120"/>
              </a:rPr>
              <a:t>頁）</a:t>
            </a:r>
          </a:p>
        </p:txBody>
      </p:sp>
      <p:sp>
        <p:nvSpPr>
          <p:cNvPr id="51207" name="投影片編號版面配置區 1"/>
          <p:cNvSpPr>
            <a:spLocks noGrp="1"/>
          </p:cNvSpPr>
          <p:nvPr>
            <p:ph type="sldNum" sz="quarter" idx="11"/>
          </p:nvPr>
        </p:nvSpPr>
        <p:spPr bwMode="auto">
          <a:xfrm>
            <a:off x="9448800" y="6362700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2D33AA89-B9E6-4065-8436-1E3C14DB970E}" type="slidenum">
              <a:rPr lang="zh-TW" altLang="en-US" sz="2600" smtClean="0"/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38</a:t>
            </a:fld>
            <a:endParaRPr lang="zh-TW" altLang="en-US" sz="2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452438" y="2406650"/>
            <a:ext cx="11493500" cy="4008438"/>
          </a:xfrm>
          <a:prstGeom prst="rect">
            <a:avLst/>
          </a:prstGeom>
          <a:solidFill>
            <a:srgbClr val="EBF0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12725" y="1465263"/>
            <a:ext cx="11612563" cy="4351337"/>
          </a:xfrm>
        </p:spPr>
        <p:txBody>
          <a:bodyPr rtlCol="0">
            <a:noAutofit/>
          </a:bodyPr>
          <a:lstStyle/>
          <a:p>
            <a:pPr marL="0" lvl="1" indent="0" eaLnBrk="1" fontAlgn="auto" hangingPunct="1">
              <a:lnSpc>
                <a:spcPts val="34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en-US" altLang="zh-TW" sz="26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zh-TW" altLang="zh-TW" sz="26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一般</a:t>
            </a:r>
            <a:r>
              <a:rPr lang="zh-TW" altLang="zh-TW" sz="2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生與特種身分生先以「一般生超額比序總積分」作為第一比序項目</a:t>
            </a:r>
            <a:r>
              <a:rPr lang="zh-TW" altLang="en-US" sz="2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en-US" altLang="zh-TW" sz="2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26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zh-TW" altLang="zh-TW" sz="26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依</a:t>
            </a:r>
            <a:r>
              <a:rPr lang="zh-TW" altLang="zh-TW" sz="2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總積分由大至小排列為「一般生分發順位」。</a:t>
            </a:r>
          </a:p>
          <a:p>
            <a:pPr lvl="1" eaLnBrk="1" fontAlgn="auto" hangingPunct="1">
              <a:lnSpc>
                <a:spcPts val="36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一般生超額比序總積分相同時，則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依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報名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招生學校訂定之同分比序項目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順序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，先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進行主項目加權積分之比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序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 eaLnBrk="1" fontAlgn="auto" hangingPunct="1">
              <a:lnSpc>
                <a:spcPts val="36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各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項目加權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積分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仍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相同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，再進行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項目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積分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之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比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序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 eaLnBrk="1" fontAlgn="auto" hangingPunct="1">
              <a:lnSpc>
                <a:spcPts val="36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再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相同者，則依招生學校自訂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之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國中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教育會考各科目比序順序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項目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之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三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等級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四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標示進行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比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序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 eaLnBrk="1" fontAlgn="auto" hangingPunct="1">
              <a:lnSpc>
                <a:spcPts val="36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又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再相同時，再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依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寫作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測驗級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進行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同分比序，如仍同分者則列為相同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之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一般生分發順位」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en-US" dirty="0"/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452438" y="301625"/>
            <a:ext cx="10769600" cy="865188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捌</a:t>
            </a:r>
            <a:r>
              <a:rPr lang="en-US" altLang="zh-TW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 </a:t>
            </a:r>
            <a:r>
              <a:rPr lang="zh-TW" altLang="en-US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、分發比序原則 （</a:t>
            </a:r>
            <a:r>
              <a:rPr lang="en-US" altLang="zh-TW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2/8</a:t>
            </a:r>
            <a:r>
              <a:rPr lang="zh-TW" altLang="en-US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）</a:t>
            </a:r>
          </a:p>
        </p:txBody>
      </p:sp>
      <p:pic>
        <p:nvPicPr>
          <p:cNvPr id="52229" name="Picture 4" descr="http://img2.hackhome.com/img/20131/20130130708718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928" b="36163"/>
          <a:stretch>
            <a:fillRect/>
          </a:stretch>
        </p:blipFill>
        <p:spPr bwMode="auto">
          <a:xfrm>
            <a:off x="7918450" y="5816600"/>
            <a:ext cx="3867150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0" name="矩形 8"/>
          <p:cNvSpPr>
            <a:spLocks noChangeArrowheads="1"/>
          </p:cNvSpPr>
          <p:nvPr/>
        </p:nvSpPr>
        <p:spPr bwMode="auto">
          <a:xfrm>
            <a:off x="315913" y="6416675"/>
            <a:ext cx="26622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1800">
                <a:latin typeface="微軟正黑體" panose="020B0604030504040204" pitchFamily="34" charset="-120"/>
                <a:ea typeface="微軟正黑體" panose="020B0604030504040204" pitchFamily="34" charset="-120"/>
              </a:rPr>
              <a:t>（招生簡章第</a:t>
            </a:r>
            <a:r>
              <a:rPr lang="en-US" altLang="zh-TW" sz="1800">
                <a:latin typeface="微軟正黑體" panose="020B0604030504040204" pitchFamily="34" charset="-120"/>
                <a:ea typeface="微軟正黑體" panose="020B0604030504040204" pitchFamily="34" charset="-120"/>
              </a:rPr>
              <a:t>14-15</a:t>
            </a:r>
            <a:r>
              <a:rPr lang="zh-TW" altLang="en-US" sz="1800">
                <a:latin typeface="微軟正黑體" panose="020B0604030504040204" pitchFamily="34" charset="-120"/>
                <a:ea typeface="微軟正黑體" panose="020B0604030504040204" pitchFamily="34" charset="-120"/>
              </a:rPr>
              <a:t>頁）</a:t>
            </a:r>
          </a:p>
        </p:txBody>
      </p:sp>
      <p:sp>
        <p:nvSpPr>
          <p:cNvPr id="52231" name="投影片編號版面配置區 1"/>
          <p:cNvSpPr>
            <a:spLocks noGrp="1"/>
          </p:cNvSpPr>
          <p:nvPr>
            <p:ph type="sldNum" sz="quarter" idx="11"/>
          </p:nvPr>
        </p:nvSpPr>
        <p:spPr bwMode="auto">
          <a:xfrm>
            <a:off x="9439275" y="6364288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0B61B950-D8B4-4F67-BFCC-703DAA234FE0}" type="slidenum">
              <a:rPr lang="zh-TW" altLang="en-US" sz="2600" smtClean="0"/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39</a:t>
            </a:fld>
            <a:endParaRPr lang="zh-TW" altLang="en-US" sz="2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0" y="1570038"/>
            <a:ext cx="12192000" cy="3455987"/>
          </a:xfrm>
          <a:prstGeom prst="rect">
            <a:avLst/>
          </a:prstGeom>
          <a:solidFill>
            <a:srgbClr val="EBF6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 dirty="0"/>
          </a:p>
        </p:txBody>
      </p:sp>
      <p:pic>
        <p:nvPicPr>
          <p:cNvPr id="13" name="Picture 3" descr="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82" b="10058"/>
          <a:stretch/>
        </p:blipFill>
        <p:spPr bwMode="auto">
          <a:xfrm>
            <a:off x="7617392" y="4941168"/>
            <a:ext cx="2945536" cy="185044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4" name="投影片編號版面配置區 1"/>
          <p:cNvSpPr txBox="1">
            <a:spLocks/>
          </p:cNvSpPr>
          <p:nvPr/>
        </p:nvSpPr>
        <p:spPr bwMode="auto">
          <a:xfrm>
            <a:off x="10121900" y="6192838"/>
            <a:ext cx="5143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333BCEFC-F1E5-43BB-B05E-51F4066C9925}" type="slidenum">
              <a:rPr lang="en-US" altLang="ja-JP" sz="1200">
                <a:latin typeface="Arial" panose="020B0604020202020204" pitchFamily="34" charset="0"/>
                <a:ea typeface="MS PGothic" panose="020B0600070205080204" pitchFamily="34" charset="-128"/>
              </a:rPr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</a:t>
            </a:fld>
            <a:endParaRPr lang="en-US" altLang="ja-JP" sz="120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11" name="AutoShape 15"/>
          <p:cNvSpPr>
            <a:spLocks noChangeArrowheads="1"/>
          </p:cNvSpPr>
          <p:nvPr/>
        </p:nvSpPr>
        <p:spPr bwMode="gray">
          <a:xfrm>
            <a:off x="3613150" y="1023938"/>
            <a:ext cx="5508625" cy="863600"/>
          </a:xfrm>
          <a:prstGeom prst="roundRect">
            <a:avLst>
              <a:gd name="adj" fmla="val 50000"/>
            </a:avLst>
          </a:prstGeom>
          <a:solidFill>
            <a:schemeClr val="accent6">
              <a:lumMod val="75000"/>
            </a:schemeClr>
          </a:solidFill>
          <a:ln w="38100" algn="ctr">
            <a:solidFill>
              <a:srgbClr val="FFFFFF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38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五專教學特色</a:t>
            </a:r>
          </a:p>
        </p:txBody>
      </p:sp>
      <p:sp>
        <p:nvSpPr>
          <p:cNvPr id="4" name="爆炸 2 3"/>
          <p:cNvSpPr/>
          <p:nvPr/>
        </p:nvSpPr>
        <p:spPr>
          <a:xfrm rot="20792056">
            <a:off x="690563" y="855663"/>
            <a:ext cx="3340100" cy="2533650"/>
          </a:xfrm>
          <a:prstGeom prst="irregularSeal2">
            <a:avLst/>
          </a:prstGeom>
          <a:solidFill>
            <a:srgbClr val="FFFF00"/>
          </a:solidFill>
          <a:ln>
            <a:noFill/>
          </a:ln>
          <a:effectLst>
            <a:outerShdw blurRad="50800" dist="38100" dir="5400000" sx="104000" sy="104000" algn="t" rotWithShape="0">
              <a:prstClr val="black">
                <a:alpha val="5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教學資源</a:t>
            </a:r>
            <a:r>
              <a:rPr lang="en-US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優於</a:t>
            </a:r>
            <a:r>
              <a:rPr lang="en-US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高中職</a:t>
            </a:r>
          </a:p>
        </p:txBody>
      </p:sp>
      <p:pic>
        <p:nvPicPr>
          <p:cNvPr id="14" name="Picture 2" descr="20160215_18503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6" r="6125"/>
          <a:stretch>
            <a:fillRect/>
          </a:stretch>
        </p:blipFill>
        <p:spPr bwMode="auto">
          <a:xfrm>
            <a:off x="1631504" y="4962976"/>
            <a:ext cx="3011972" cy="1850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8" name="Rectangle 7"/>
          <p:cNvSpPr>
            <a:spLocks noChangeArrowheads="1"/>
          </p:cNvSpPr>
          <p:nvPr/>
        </p:nvSpPr>
        <p:spPr bwMode="auto">
          <a:xfrm>
            <a:off x="3148013" y="3790950"/>
            <a:ext cx="6438900" cy="107632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32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五專前三年</a:t>
            </a:r>
            <a:r>
              <a:rPr lang="en-US" altLang="zh-TW" sz="32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~</a:t>
            </a:r>
            <a:r>
              <a:rPr lang="zh-TW" altLang="en-US" sz="3200" b="1" u="sng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免學費</a:t>
            </a:r>
            <a:r>
              <a:rPr lang="zh-TW" altLang="en-US" sz="32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優惠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32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享有大學師資與教學設備</a:t>
            </a:r>
            <a:endParaRPr lang="en-US" altLang="zh-TW" sz="3200" b="1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249" name="Rectangle 3"/>
          <p:cNvSpPr txBox="1">
            <a:spLocks noChangeArrowheads="1"/>
          </p:cNvSpPr>
          <p:nvPr/>
        </p:nvSpPr>
        <p:spPr bwMode="auto">
          <a:xfrm>
            <a:off x="3565525" y="2068513"/>
            <a:ext cx="6042025" cy="206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66700" indent="-2667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zh-TW" altLang="en-US" b="1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人力需求觀點：</a:t>
            </a:r>
            <a:r>
              <a:rPr lang="zh-TW" altLang="en-US" b="1" u="sng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中階人力需求增加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zh-TW" altLang="en-US" b="1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教育投資觀點：</a:t>
            </a:r>
            <a:r>
              <a:rPr lang="zh-TW" altLang="en-US" b="1" u="sng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五年一貫完整課程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zh-TW" altLang="en-US" b="1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學生家長觀點：</a:t>
            </a:r>
            <a:r>
              <a:rPr lang="zh-TW" altLang="en-US" b="1" u="sng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升學與就業兩相宜</a:t>
            </a:r>
          </a:p>
        </p:txBody>
      </p:sp>
      <p:pic>
        <p:nvPicPr>
          <p:cNvPr id="16" name="圖片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55" r="21"/>
          <a:stretch>
            <a:fillRect/>
          </a:stretch>
        </p:blipFill>
        <p:spPr bwMode="auto">
          <a:xfrm>
            <a:off x="4655841" y="4962976"/>
            <a:ext cx="2992793" cy="1850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51" name="Rectangle 2"/>
          <p:cNvSpPr txBox="1">
            <a:spLocks noChangeArrowheads="1"/>
          </p:cNvSpPr>
          <p:nvPr/>
        </p:nvSpPr>
        <p:spPr bwMode="auto">
          <a:xfrm>
            <a:off x="327025" y="185738"/>
            <a:ext cx="91376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4400" b="1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4400" b="1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4400" b="1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4400" b="1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壹</a:t>
            </a:r>
            <a:r>
              <a:rPr lang="en-US" altLang="zh-TW" sz="4400" b="1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4400" b="1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、五專聯合免試入學 </a:t>
            </a:r>
            <a:r>
              <a:rPr lang="en-US" altLang="zh-TW" sz="4400" b="1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(1/7)</a:t>
            </a:r>
            <a:endParaRPr lang="en-US" altLang="ja-JP" sz="400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252" name="矩形 16"/>
          <p:cNvSpPr>
            <a:spLocks noChangeArrowheads="1"/>
          </p:cNvSpPr>
          <p:nvPr/>
        </p:nvSpPr>
        <p:spPr bwMode="auto">
          <a:xfrm>
            <a:off x="11680825" y="6199188"/>
            <a:ext cx="35242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TW" sz="2600" b="1" u="sng"/>
              <a:t>4</a:t>
            </a:r>
            <a:endParaRPr lang="zh-TW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985838"/>
            <a:ext cx="11982450" cy="2830512"/>
          </a:xfrm>
          <a:prstGeom prst="rect">
            <a:avLst/>
          </a:prstGeom>
          <a:solidFill>
            <a:srgbClr val="FDF0E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/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476250" y="141288"/>
            <a:ext cx="10769600" cy="863600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捌</a:t>
            </a:r>
            <a:r>
              <a:rPr lang="en-US" altLang="zh-TW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 </a:t>
            </a:r>
            <a:r>
              <a:rPr lang="zh-TW" altLang="en-US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、分發比序原則 （</a:t>
            </a:r>
            <a:r>
              <a:rPr lang="en-US" altLang="zh-TW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3/8</a:t>
            </a:r>
            <a:r>
              <a:rPr lang="zh-TW" altLang="en-US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）</a:t>
            </a:r>
          </a:p>
        </p:txBody>
      </p:sp>
      <p:pic>
        <p:nvPicPr>
          <p:cNvPr id="53252" name="Picture 4" descr="http://img2.hackhome.com/img/20131/201301307087184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928" b="36163"/>
          <a:stretch>
            <a:fillRect/>
          </a:stretch>
        </p:blipFill>
        <p:spPr bwMode="auto">
          <a:xfrm>
            <a:off x="8574088" y="184150"/>
            <a:ext cx="341312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3" name="矩形 6"/>
          <p:cNvSpPr>
            <a:spLocks noChangeArrowheads="1"/>
          </p:cNvSpPr>
          <p:nvPr/>
        </p:nvSpPr>
        <p:spPr bwMode="auto">
          <a:xfrm>
            <a:off x="809625" y="3402013"/>
            <a:ext cx="26638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1800">
                <a:latin typeface="微軟正黑體" panose="020B0604030504040204" pitchFamily="34" charset="-120"/>
                <a:ea typeface="微軟正黑體" panose="020B0604030504040204" pitchFamily="34" charset="-120"/>
              </a:rPr>
              <a:t>（招生簡章第</a:t>
            </a:r>
            <a:r>
              <a:rPr lang="en-US" altLang="zh-TW" sz="1800">
                <a:latin typeface="微軟正黑體" panose="020B0604030504040204" pitchFamily="34" charset="-120"/>
                <a:ea typeface="微軟正黑體" panose="020B0604030504040204" pitchFamily="34" charset="-120"/>
              </a:rPr>
              <a:t>13-15</a:t>
            </a:r>
            <a:r>
              <a:rPr lang="zh-TW" altLang="en-US" sz="1800">
                <a:latin typeface="微軟正黑體" panose="020B0604030504040204" pitchFamily="34" charset="-120"/>
                <a:ea typeface="微軟正黑體" panose="020B0604030504040204" pitchFamily="34" charset="-120"/>
              </a:rPr>
              <a:t>頁）</a:t>
            </a:r>
          </a:p>
        </p:txBody>
      </p:sp>
      <p:sp>
        <p:nvSpPr>
          <p:cNvPr id="2" name="圓角化對角線角落矩形 1"/>
          <p:cNvSpPr/>
          <p:nvPr/>
        </p:nvSpPr>
        <p:spPr>
          <a:xfrm>
            <a:off x="673100" y="3944938"/>
            <a:ext cx="11309350" cy="2782887"/>
          </a:xfrm>
          <a:prstGeom prst="round2Diag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/>
          </a:p>
        </p:txBody>
      </p:sp>
      <p:sp>
        <p:nvSpPr>
          <p:cNvPr id="11" name="內容版面配置區 2"/>
          <p:cNvSpPr>
            <a:spLocks noGrp="1"/>
          </p:cNvSpPr>
          <p:nvPr>
            <p:ph idx="1"/>
          </p:nvPr>
        </p:nvSpPr>
        <p:spPr>
          <a:xfrm>
            <a:off x="352425" y="985838"/>
            <a:ext cx="11630025" cy="5284787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lnSpc>
                <a:spcPts val="34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zh-TW" altLang="zh-TW" sz="2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特種</a:t>
            </a:r>
            <a:r>
              <a:rPr lang="zh-TW" altLang="zh-TW" sz="26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身分</a:t>
            </a:r>
            <a:r>
              <a:rPr lang="zh-TW" altLang="en-US" sz="26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</a:t>
            </a:r>
            <a:r>
              <a:rPr lang="en-US" altLang="zh-TW" sz="26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6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以下簡稱特種生</a:t>
            </a:r>
            <a:r>
              <a:rPr lang="en-US" altLang="zh-TW" sz="26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6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具有「一般生」及「特種身分生」二種分發順位</a:t>
            </a:r>
            <a:endParaRPr lang="en-US" altLang="zh-TW" sz="2600" b="1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630238" indent="-273050" eaLnBrk="1" fontAlgn="auto" hangingPunct="1">
              <a:lnSpc>
                <a:spcPts val="32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p"/>
              <a:defRPr/>
            </a:pPr>
            <a:r>
              <a:rPr lang="zh-TW" altLang="en-US" sz="25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一般生分發順位：</a:t>
            </a:r>
            <a:r>
              <a:rPr lang="zh-TW" altLang="en-US" sz="2500" b="1" dirty="0" smtClean="0">
                <a:solidFill>
                  <a:srgbClr val="00539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特種生</a:t>
            </a:r>
            <a:r>
              <a:rPr lang="zh-TW" altLang="en-US" sz="2500" b="1" dirty="0" smtClean="0">
                <a:solidFill>
                  <a:srgbClr val="2F559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以「一般生超額比序總積分」排序取得「一般生分</a:t>
            </a:r>
            <a:r>
              <a:rPr lang="en-US" altLang="zh-TW" sz="2500" b="1" dirty="0" smtClean="0">
                <a:solidFill>
                  <a:srgbClr val="2F559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500" b="1" dirty="0" smtClean="0">
                <a:solidFill>
                  <a:srgbClr val="2F559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2500" b="1" dirty="0" smtClean="0">
                <a:solidFill>
                  <a:srgbClr val="2F559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      </a:t>
            </a:r>
            <a:r>
              <a:rPr lang="zh-TW" altLang="en-US" sz="2500" b="1" dirty="0" smtClean="0">
                <a:solidFill>
                  <a:srgbClr val="2F559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發順位</a:t>
            </a:r>
            <a:r>
              <a:rPr lang="zh-TW" altLang="en-US" sz="2500" b="1" dirty="0">
                <a:solidFill>
                  <a:srgbClr val="2F559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r>
              <a:rPr lang="en-US" altLang="zh-TW" sz="2500" b="1" dirty="0" smtClean="0">
                <a:solidFill>
                  <a:srgbClr val="2F559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</a:p>
          <a:p>
            <a:pPr marL="714375" indent="-357188" eaLnBrk="1" fontAlgn="auto" hangingPunct="1">
              <a:lnSpc>
                <a:spcPts val="32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p"/>
              <a:defRPr/>
            </a:pPr>
            <a:r>
              <a:rPr lang="zh-TW" altLang="en-US" sz="25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特種生分發順位：</a:t>
            </a:r>
            <a:r>
              <a:rPr lang="zh-TW" altLang="en-US" sz="2500" b="1" dirty="0" smtClean="0">
                <a:solidFill>
                  <a:srgbClr val="00539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特種生之</a:t>
            </a:r>
            <a:r>
              <a:rPr lang="zh-TW" altLang="en-US" sz="2500" b="1" dirty="0" smtClean="0">
                <a:solidFill>
                  <a:srgbClr val="2F559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各項比序積分依特種生加分比率進行加分，取得</a:t>
            </a:r>
            <a:r>
              <a:rPr lang="en-US" altLang="zh-TW" sz="2500" b="1" dirty="0" smtClean="0">
                <a:solidFill>
                  <a:srgbClr val="2F559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500" b="1" dirty="0" smtClean="0">
                <a:solidFill>
                  <a:srgbClr val="2F559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2500" b="1" dirty="0" smtClean="0">
                <a:solidFill>
                  <a:srgbClr val="2F559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 </a:t>
            </a:r>
            <a:r>
              <a:rPr lang="zh-TW" altLang="en-US" sz="2500" b="1" dirty="0" smtClean="0">
                <a:solidFill>
                  <a:srgbClr val="2F559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zh-TW" altLang="zh-TW" sz="2500" b="1" dirty="0" smtClean="0">
                <a:solidFill>
                  <a:srgbClr val="2F559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zh-TW" sz="2500" b="1" dirty="0">
                <a:solidFill>
                  <a:srgbClr val="2F559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特種</a:t>
            </a:r>
            <a:r>
              <a:rPr lang="zh-TW" altLang="zh-TW" sz="2500" b="1" dirty="0" smtClean="0">
                <a:solidFill>
                  <a:srgbClr val="2F559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身分生超額比序</a:t>
            </a:r>
            <a:r>
              <a:rPr lang="zh-TW" altLang="zh-TW" sz="2500" b="1" dirty="0">
                <a:solidFill>
                  <a:srgbClr val="2F559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總積分</a:t>
            </a:r>
            <a:r>
              <a:rPr lang="zh-TW" altLang="zh-TW" sz="2500" b="1" dirty="0" smtClean="0">
                <a:solidFill>
                  <a:srgbClr val="2F559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r>
              <a:rPr lang="zh-TW" altLang="en-US" sz="2500" b="1" dirty="0" smtClean="0">
                <a:solidFill>
                  <a:srgbClr val="2F559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後排序取得</a:t>
            </a:r>
            <a:r>
              <a:rPr lang="zh-TW" altLang="zh-TW" sz="2500" b="1" dirty="0" smtClean="0">
                <a:solidFill>
                  <a:srgbClr val="2F559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zh-TW" sz="2500" b="1" dirty="0">
                <a:solidFill>
                  <a:srgbClr val="2F559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特種</a:t>
            </a:r>
            <a:r>
              <a:rPr lang="zh-TW" altLang="zh-TW" sz="2500" b="1" dirty="0" smtClean="0">
                <a:solidFill>
                  <a:srgbClr val="2F559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身分</a:t>
            </a:r>
            <a:r>
              <a:rPr lang="en-US" altLang="zh-TW" sz="2500" b="1" dirty="0" smtClean="0">
                <a:solidFill>
                  <a:srgbClr val="2F559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500" b="1" dirty="0" smtClean="0">
                <a:solidFill>
                  <a:srgbClr val="2F559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2500" b="1" dirty="0" smtClean="0">
                <a:solidFill>
                  <a:srgbClr val="2F559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      </a:t>
            </a:r>
            <a:r>
              <a:rPr lang="zh-TW" altLang="zh-TW" sz="2500" b="1" dirty="0" smtClean="0">
                <a:solidFill>
                  <a:srgbClr val="2F559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生分</a:t>
            </a:r>
            <a:r>
              <a:rPr lang="zh-TW" altLang="zh-TW" sz="2500" b="1" dirty="0">
                <a:solidFill>
                  <a:srgbClr val="2F559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發順位」</a:t>
            </a:r>
            <a:r>
              <a:rPr lang="zh-TW" altLang="zh-TW" sz="2500" b="1" dirty="0" smtClean="0">
                <a:solidFill>
                  <a:srgbClr val="2F559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500" b="1" dirty="0" smtClean="0">
              <a:solidFill>
                <a:srgbClr val="2F5597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 eaLnBrk="1" fontAlgn="auto" hangingPunct="1">
              <a:lnSpc>
                <a:spcPts val="34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zh-TW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特種生</a:t>
            </a:r>
            <a:r>
              <a:rPr lang="zh-TW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超額比序總</a:t>
            </a:r>
            <a:r>
              <a:rPr lang="zh-TW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積分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均</a:t>
            </a:r>
            <a:r>
              <a:rPr lang="zh-TW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相同</a:t>
            </a:r>
            <a:r>
              <a:rPr lang="zh-TW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時</a:t>
            </a:r>
            <a:r>
              <a:rPr lang="zh-TW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，依</a:t>
            </a:r>
            <a:r>
              <a:rPr lang="zh-TW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報名招生學校訂定</a:t>
            </a:r>
            <a:r>
              <a:rPr lang="zh-TW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之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同分比序項目順序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r>
              <a:rPr lang="zh-TW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先進</a:t>
            </a:r>
            <a:r>
              <a:rPr lang="en-US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行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主項目特種生積分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」之</a:t>
            </a:r>
            <a:r>
              <a:rPr lang="zh-TW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比序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，若</a:t>
            </a:r>
            <a:r>
              <a:rPr lang="zh-TW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各</a:t>
            </a:r>
            <a:r>
              <a:rPr lang="zh-TW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</a:t>
            </a:r>
            <a:r>
              <a:rPr lang="zh-TW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項目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特種生</a:t>
            </a:r>
            <a:r>
              <a:rPr lang="zh-TW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積分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皆</a:t>
            </a:r>
            <a:r>
              <a:rPr lang="zh-TW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相同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時</a:t>
            </a:r>
            <a:r>
              <a:rPr lang="zh-TW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，再進行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分項目</a:t>
            </a:r>
            <a:r>
              <a:rPr lang="en-US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特種生</a:t>
            </a:r>
            <a:r>
              <a:rPr lang="zh-TW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積分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r>
              <a:rPr lang="zh-TW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之比序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 eaLnBrk="1" fontAlgn="auto" hangingPunct="1">
              <a:lnSpc>
                <a:spcPts val="34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特種生之主項目及分項目積分比序</a:t>
            </a:r>
            <a:r>
              <a:rPr lang="zh-TW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再</a:t>
            </a:r>
            <a:r>
              <a:rPr lang="zh-TW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相同者</a:t>
            </a:r>
            <a:r>
              <a:rPr lang="zh-TW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則</a:t>
            </a:r>
            <a:r>
              <a:rPr lang="zh-TW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依</a:t>
            </a:r>
            <a:r>
              <a:rPr lang="zh-TW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招生學校</a:t>
            </a:r>
            <a:r>
              <a:rPr lang="zh-TW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自訂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國中教育會考各</a:t>
            </a:r>
            <a:r>
              <a:rPr lang="zh-TW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科目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」之順序及三</a:t>
            </a:r>
            <a:r>
              <a:rPr lang="zh-TW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等級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四</a:t>
            </a:r>
            <a:r>
              <a:rPr lang="zh-TW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標示進行</a:t>
            </a:r>
            <a:r>
              <a:rPr lang="zh-TW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比</a:t>
            </a:r>
            <a:r>
              <a:rPr lang="zh-TW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序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再</a:t>
            </a:r>
            <a:r>
              <a:rPr lang="zh-TW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相同</a:t>
            </a:r>
            <a:r>
              <a:rPr lang="zh-TW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時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則</a:t>
            </a:r>
            <a:r>
              <a:rPr lang="zh-TW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依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寫作</a:t>
            </a:r>
            <a:r>
              <a:rPr lang="zh-TW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測驗</a:t>
            </a:r>
            <a:r>
              <a:rPr lang="en-US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特種生</a:t>
            </a:r>
            <a:r>
              <a:rPr lang="zh-TW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積分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r>
              <a:rPr lang="zh-TW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進行同分比序，如仍同分者則列為</a:t>
            </a:r>
            <a:r>
              <a:rPr lang="zh-TW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相同「</a:t>
            </a:r>
            <a:r>
              <a:rPr lang="zh-TW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特種身分生分發順位」。</a:t>
            </a:r>
            <a:endParaRPr lang="zh-TW" altLang="en-US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57187" indent="0" eaLnBrk="1" fontAlgn="auto" hangingPunct="1">
              <a:lnSpc>
                <a:spcPts val="34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endParaRPr lang="zh-TW" altLang="zh-TW" sz="2600" b="1" dirty="0">
              <a:solidFill>
                <a:srgbClr val="2F5597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3256" name="投影片編號版面配置區 2"/>
          <p:cNvSpPr>
            <a:spLocks noGrp="1"/>
          </p:cNvSpPr>
          <p:nvPr>
            <p:ph type="sldNum" sz="quarter" idx="11"/>
          </p:nvPr>
        </p:nvSpPr>
        <p:spPr bwMode="auto">
          <a:xfrm>
            <a:off x="9448800" y="6362700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7E1EE959-1B9C-41ED-A81D-854B600F29A7}" type="slidenum">
              <a:rPr lang="zh-TW" altLang="en-US" sz="2600" smtClean="0"/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40</a:t>
            </a:fld>
            <a:endParaRPr lang="zh-TW" altLang="en-US" sz="2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5" y="1320800"/>
            <a:ext cx="6410325" cy="480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5299" name="群組 23"/>
          <p:cNvGrpSpPr>
            <a:grpSpLocks/>
          </p:cNvGrpSpPr>
          <p:nvPr/>
        </p:nvGrpSpPr>
        <p:grpSpPr bwMode="auto">
          <a:xfrm>
            <a:off x="6834188" y="954088"/>
            <a:ext cx="4754562" cy="5303837"/>
            <a:chOff x="6535954" y="1189195"/>
            <a:chExt cx="4753717" cy="5303887"/>
          </a:xfrm>
        </p:grpSpPr>
        <p:sp>
          <p:nvSpPr>
            <p:cNvPr id="9" name="文字方塊 7"/>
            <p:cNvSpPr txBox="1">
              <a:spLocks noChangeArrowheads="1"/>
            </p:cNvSpPr>
            <p:nvPr/>
          </p:nvSpPr>
          <p:spPr bwMode="auto">
            <a:xfrm>
              <a:off x="6535954" y="5292921"/>
              <a:ext cx="4753717" cy="120016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>
              <a:lvl1pPr marL="635000" indent="-434975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1035050" indent="-28575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377950" indent="-22860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720850" indent="-22860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63750" indent="-22860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2095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815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3535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9255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marL="0" indent="0" eaLnBrk="1" fontAlgn="auto" hangingPunct="1">
                <a:spcBef>
                  <a:spcPct val="40000"/>
                </a:spcBef>
                <a:spcAft>
                  <a:spcPts val="0"/>
                </a:spcAft>
                <a:buClr>
                  <a:srgbClr val="660066"/>
                </a:buClr>
                <a:defRPr/>
              </a:pPr>
              <a:r>
                <a:rPr lang="zh-TW" altLang="en-US" sz="2400" b="1" dirty="0" smtClean="0">
                  <a:solidFill>
                    <a:srgbClr val="0070C0"/>
                  </a:solidFill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同分者依</a:t>
              </a:r>
              <a:r>
                <a:rPr lang="zh-TW" altLang="en-US" sz="2400" b="1" dirty="0" smtClean="0">
                  <a:solidFill>
                    <a:srgbClr val="C00000"/>
                  </a:solidFill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②</a:t>
              </a:r>
              <a:r>
                <a:rPr lang="zh-TW" altLang="zh-TW" sz="2400" b="1" dirty="0" smtClean="0">
                  <a:solidFill>
                    <a:srgbClr val="C00000"/>
                  </a:solidFill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「同分比序項目順序」</a:t>
              </a:r>
              <a:r>
                <a:rPr lang="zh-TW" altLang="zh-TW" sz="2400" b="1" dirty="0" smtClean="0">
                  <a:solidFill>
                    <a:srgbClr val="0070C0"/>
                  </a:solidFill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進行比序以取得</a:t>
              </a:r>
              <a:r>
                <a:rPr lang="zh-TW" altLang="zh-TW" sz="2400" b="1" dirty="0" smtClean="0">
                  <a:solidFill>
                    <a:srgbClr val="C00000"/>
                  </a:solidFill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「分發順位」</a:t>
              </a:r>
              <a:r>
                <a:rPr lang="zh-TW" altLang="zh-TW" sz="2400" b="1" dirty="0" smtClean="0">
                  <a:solidFill>
                    <a:srgbClr val="0070C0"/>
                  </a:solidFill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作為分發順序依據。</a:t>
              </a:r>
              <a:endParaRPr lang="en-US" altLang="zh-TW" sz="24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6535954" y="1189195"/>
              <a:ext cx="4717211" cy="1200161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eaLnBrk="1" fontAlgn="auto" hangingPunct="1">
                <a:spcBef>
                  <a:spcPct val="40000"/>
                </a:spcBef>
                <a:spcAft>
                  <a:spcPts val="0"/>
                </a:spcAft>
                <a:buClr>
                  <a:srgbClr val="660066"/>
                </a:buClr>
                <a:defRPr/>
              </a:pPr>
              <a:r>
                <a:rPr kumimoji="1" lang="zh-TW" altLang="en-US" sz="2400" b="1" dirty="0">
                  <a:solidFill>
                    <a:srgbClr val="0070C0"/>
                  </a:solidFill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免試生主項目積分依各校訂定</a:t>
              </a:r>
              <a:r>
                <a:rPr kumimoji="1" lang="en-US" altLang="zh-TW" sz="2400" b="1" dirty="0">
                  <a:solidFill>
                    <a:srgbClr val="0070C0"/>
                  </a:solidFill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/>
              </a:r>
              <a:br>
                <a:rPr kumimoji="1" lang="en-US" altLang="zh-TW" sz="2400" b="1" dirty="0">
                  <a:solidFill>
                    <a:srgbClr val="0070C0"/>
                  </a:solidFill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</a:br>
              <a:r>
                <a:rPr kumimoji="1" lang="zh-TW" altLang="en-US" sz="2400" b="1" dirty="0">
                  <a:solidFill>
                    <a:srgbClr val="C00000"/>
                  </a:solidFill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①「積分採計項目與權重」</a:t>
              </a:r>
              <a:r>
                <a:rPr kumimoji="1" lang="zh-TW" altLang="en-US" sz="2400" b="1" dirty="0">
                  <a:solidFill>
                    <a:srgbClr val="0070C0"/>
                  </a:solidFill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加權後加總得到</a:t>
              </a:r>
              <a:r>
                <a:rPr kumimoji="1" lang="zh-TW" altLang="en-US" sz="2400" b="1" dirty="0">
                  <a:solidFill>
                    <a:srgbClr val="C00000"/>
                  </a:solidFill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「超額比序總積分」</a:t>
              </a:r>
            </a:p>
          </p:txBody>
        </p:sp>
        <p:sp>
          <p:nvSpPr>
            <p:cNvPr id="13" name="矩形 12"/>
            <p:cNvSpPr/>
            <p:nvPr/>
          </p:nvSpPr>
          <p:spPr>
            <a:xfrm>
              <a:off x="6535954" y="3433941"/>
              <a:ext cx="4645786" cy="83185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1" lang="zh-TW" altLang="en-US" sz="2400" b="1" dirty="0">
                  <a:solidFill>
                    <a:srgbClr val="0070C0"/>
                  </a:solidFill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免試生依</a:t>
              </a:r>
              <a:r>
                <a:rPr kumimoji="1" lang="zh-TW" altLang="en-US" sz="2400" b="1" dirty="0">
                  <a:solidFill>
                    <a:srgbClr val="C00000"/>
                  </a:solidFill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「超額比序總積分」</a:t>
              </a:r>
              <a:r>
                <a:rPr kumimoji="1" lang="en-US" altLang="zh-TW" sz="2400" b="1" dirty="0">
                  <a:solidFill>
                    <a:srgbClr val="C00000"/>
                  </a:solidFill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/>
              </a:r>
              <a:br>
                <a:rPr kumimoji="1" lang="en-US" altLang="zh-TW" sz="2400" b="1" dirty="0">
                  <a:solidFill>
                    <a:srgbClr val="C00000"/>
                  </a:solidFill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</a:br>
              <a:r>
                <a:rPr kumimoji="1" lang="zh-TW" altLang="en-US" sz="2400" b="1" dirty="0">
                  <a:solidFill>
                    <a:srgbClr val="0070C0"/>
                  </a:solidFill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進行比序</a:t>
              </a:r>
            </a:p>
          </p:txBody>
        </p:sp>
        <p:sp>
          <p:nvSpPr>
            <p:cNvPr id="22" name="向下箭號 21"/>
            <p:cNvSpPr/>
            <p:nvPr/>
          </p:nvSpPr>
          <p:spPr>
            <a:xfrm>
              <a:off x="8750122" y="2381418"/>
              <a:ext cx="388869" cy="525468"/>
            </a:xfrm>
            <a:prstGeom prst="downArrow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/>
            </a:p>
          </p:txBody>
        </p:sp>
        <p:sp>
          <p:nvSpPr>
            <p:cNvPr id="23" name="向下箭號 22"/>
            <p:cNvSpPr/>
            <p:nvPr/>
          </p:nvSpPr>
          <p:spPr>
            <a:xfrm>
              <a:off x="8750122" y="4262624"/>
              <a:ext cx="388869" cy="525467"/>
            </a:xfrm>
            <a:prstGeom prst="downArrow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/>
            </a:p>
          </p:txBody>
        </p:sp>
      </p:grpSp>
      <p:sp>
        <p:nvSpPr>
          <p:cNvPr id="7" name="標題 1"/>
          <p:cNvSpPr txBox="1">
            <a:spLocks/>
          </p:cNvSpPr>
          <p:nvPr/>
        </p:nvSpPr>
        <p:spPr>
          <a:xfrm>
            <a:off x="1006475" y="115888"/>
            <a:ext cx="10769600" cy="863600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sz="3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捌</a:t>
            </a:r>
            <a:r>
              <a:rPr lang="en-US" altLang="zh-TW" sz="3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 </a:t>
            </a:r>
            <a:r>
              <a:rPr lang="zh-TW" altLang="en-US" sz="3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、分發比序原則 （</a:t>
            </a:r>
            <a:r>
              <a:rPr lang="en-US" altLang="zh-TW" sz="3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4/8</a:t>
            </a:r>
            <a:r>
              <a:rPr lang="zh-TW" altLang="en-US" sz="3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）</a:t>
            </a:r>
          </a:p>
        </p:txBody>
      </p:sp>
      <p:sp>
        <p:nvSpPr>
          <p:cNvPr id="12" name="矩形 11"/>
          <p:cNvSpPr/>
          <p:nvPr/>
        </p:nvSpPr>
        <p:spPr>
          <a:xfrm>
            <a:off x="7858125" y="6453188"/>
            <a:ext cx="2886075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80975" indent="19050" algn="just" eaLnBrk="1" fontAlgn="auto" hangingPunct="1">
              <a:spcBef>
                <a:spcPct val="40000"/>
              </a:spcBef>
              <a:spcAft>
                <a:spcPts val="0"/>
              </a:spcAft>
              <a:buClr>
                <a:srgbClr val="660066"/>
              </a:buClr>
              <a:defRPr/>
            </a:pPr>
            <a:r>
              <a:rPr lang="zh-TW" altLang="en-US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（招生簡章第</a:t>
            </a:r>
            <a:r>
              <a:rPr lang="en-US" altLang="zh-TW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24-43</a:t>
            </a:r>
            <a:r>
              <a:rPr lang="zh-TW" altLang="en-US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頁）</a:t>
            </a:r>
            <a:endParaRPr lang="en-US" altLang="zh-TW" b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</p:txBody>
      </p:sp>
      <p:sp>
        <p:nvSpPr>
          <p:cNvPr id="55302" name="矩形 14"/>
          <p:cNvSpPr>
            <a:spLocks noChangeArrowheads="1"/>
          </p:cNvSpPr>
          <p:nvPr/>
        </p:nvSpPr>
        <p:spPr bwMode="auto">
          <a:xfrm>
            <a:off x="244475" y="3503613"/>
            <a:ext cx="5445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1" lang="zh-TW" altLang="en-US" b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①</a:t>
            </a:r>
            <a:endParaRPr lang="zh-TW" altLang="en-US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55303" name="矩形 15"/>
          <p:cNvSpPr>
            <a:spLocks noChangeArrowheads="1"/>
          </p:cNvSpPr>
          <p:nvPr/>
        </p:nvSpPr>
        <p:spPr bwMode="auto">
          <a:xfrm>
            <a:off x="2117725" y="3505200"/>
            <a:ext cx="6508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1" lang="zh-TW" altLang="en-US" b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②</a:t>
            </a:r>
            <a:endParaRPr lang="zh-TW" altLang="en-US">
              <a:solidFill>
                <a:srgbClr val="FF0000"/>
              </a:solidFill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55304" name="文字方塊 18"/>
          <p:cNvSpPr txBox="1">
            <a:spLocks noChangeArrowheads="1"/>
          </p:cNvSpPr>
          <p:nvPr/>
        </p:nvSpPr>
        <p:spPr bwMode="auto">
          <a:xfrm>
            <a:off x="7994650" y="2700338"/>
            <a:ext cx="28860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24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進行第一比序項目</a:t>
            </a:r>
          </a:p>
        </p:txBody>
      </p:sp>
      <p:sp>
        <p:nvSpPr>
          <p:cNvPr id="55305" name="文字方塊 19"/>
          <p:cNvSpPr txBox="1">
            <a:spLocks noChangeArrowheads="1"/>
          </p:cNvSpPr>
          <p:nvPr/>
        </p:nvSpPr>
        <p:spPr bwMode="auto">
          <a:xfrm>
            <a:off x="7964488" y="4613275"/>
            <a:ext cx="27797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24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進行同分比序項目</a:t>
            </a:r>
          </a:p>
        </p:txBody>
      </p:sp>
      <p:sp>
        <p:nvSpPr>
          <p:cNvPr id="55306" name="投影片編號版面配置區 2"/>
          <p:cNvSpPr>
            <a:spLocks noGrp="1"/>
          </p:cNvSpPr>
          <p:nvPr>
            <p:ph type="sldNum" sz="quarter" idx="11"/>
          </p:nvPr>
        </p:nvSpPr>
        <p:spPr bwMode="auto">
          <a:xfrm>
            <a:off x="9437688" y="6288088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99238669-D4B9-44A7-9478-91AD82F6A8ED}" type="slidenum">
              <a:rPr lang="zh-TW" altLang="en-US" sz="2600" smtClean="0"/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41</a:t>
            </a:fld>
            <a:endParaRPr lang="zh-TW" altLang="en-US" sz="2600" smtClean="0"/>
          </a:p>
        </p:txBody>
      </p:sp>
      <p:sp>
        <p:nvSpPr>
          <p:cNvPr id="3" name="矩形 2"/>
          <p:cNvSpPr/>
          <p:nvPr/>
        </p:nvSpPr>
        <p:spPr>
          <a:xfrm>
            <a:off x="244475" y="3198813"/>
            <a:ext cx="1908175" cy="292576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2630488" y="3195638"/>
            <a:ext cx="4016375" cy="292893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標題 1"/>
          <p:cNvSpPr txBox="1">
            <a:spLocks/>
          </p:cNvSpPr>
          <p:nvPr/>
        </p:nvSpPr>
        <p:spPr>
          <a:xfrm>
            <a:off x="1016000" y="260350"/>
            <a:ext cx="10769600" cy="865188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sz="3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捌</a:t>
            </a:r>
            <a:r>
              <a:rPr lang="en-US" altLang="zh-TW" sz="3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 </a:t>
            </a:r>
            <a:r>
              <a:rPr lang="zh-TW" altLang="en-US" sz="3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、分發比序原則 （</a:t>
            </a:r>
            <a:r>
              <a:rPr lang="en-US" altLang="zh-TW" sz="3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5/8</a:t>
            </a:r>
            <a:r>
              <a:rPr lang="zh-TW" altLang="en-US" sz="3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）</a:t>
            </a:r>
          </a:p>
        </p:txBody>
      </p:sp>
      <p:sp>
        <p:nvSpPr>
          <p:cNvPr id="12" name="矩形 11"/>
          <p:cNvSpPr/>
          <p:nvPr/>
        </p:nvSpPr>
        <p:spPr>
          <a:xfrm>
            <a:off x="433388" y="1017588"/>
            <a:ext cx="10306050" cy="84613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2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免試生超額比序總積分計算範例（招生簡章第</a:t>
            </a:r>
            <a:r>
              <a:rPr lang="en-US" altLang="zh-TW" sz="22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17</a:t>
            </a:r>
            <a:r>
              <a:rPr lang="zh-TW" altLang="en-US" sz="22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頁）</a:t>
            </a:r>
            <a:endParaRPr lang="en-US" altLang="zh-TW" sz="2200" b="1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eaLnBrk="1" fontAlgn="auto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zh-TW" altLang="zh-TW" sz="2200" b="1" dirty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表</a:t>
            </a:r>
            <a:r>
              <a:rPr lang="en-US" altLang="zh-TW" sz="2200" b="1" dirty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4-2 </a:t>
            </a:r>
            <a:r>
              <a:rPr lang="zh-TW" altLang="zh-TW" sz="2200" b="1" dirty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陳同學國中教育會考成績與採計積分表</a:t>
            </a:r>
            <a:endParaRPr lang="zh-TW" altLang="en-US" sz="2200" b="1" dirty="0">
              <a:solidFill>
                <a:schemeClr val="accent6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5" name="矩形 14"/>
          <p:cNvSpPr/>
          <p:nvPr/>
        </p:nvSpPr>
        <p:spPr bwMode="auto">
          <a:xfrm>
            <a:off x="433388" y="3517900"/>
            <a:ext cx="6919912" cy="4302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zh-TW" sz="2200" b="1" dirty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表</a:t>
            </a:r>
            <a:r>
              <a:rPr lang="en-US" altLang="zh-TW" sz="2200" b="1" dirty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4-3 </a:t>
            </a:r>
            <a:r>
              <a:rPr lang="zh-TW" altLang="zh-TW" sz="2200" b="1" dirty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陳同學</a:t>
            </a:r>
            <a:r>
              <a:rPr lang="zh-TW" altLang="en-US" sz="2200" b="1" dirty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報名○○科科技大學比序項目積分採計表</a:t>
            </a:r>
          </a:p>
        </p:txBody>
      </p:sp>
      <p:sp>
        <p:nvSpPr>
          <p:cNvPr id="56325" name="投影片編號版面配置區 4"/>
          <p:cNvSpPr>
            <a:spLocks noGrp="1"/>
          </p:cNvSpPr>
          <p:nvPr>
            <p:ph type="sldNum" sz="quarter" idx="11"/>
          </p:nvPr>
        </p:nvSpPr>
        <p:spPr bwMode="auto">
          <a:xfrm>
            <a:off x="9367838" y="6337300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BFF8DFA6-FB1B-4EEB-B618-DD4FBA3A088E}" type="slidenum">
              <a:rPr lang="zh-TW" altLang="en-US" sz="2600" smtClean="0"/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42</a:t>
            </a:fld>
            <a:endParaRPr lang="zh-TW" altLang="en-US" sz="2600" smtClean="0"/>
          </a:p>
        </p:txBody>
      </p:sp>
      <p:pic>
        <p:nvPicPr>
          <p:cNvPr id="56326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50" y="1882775"/>
            <a:ext cx="7356475" cy="154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1200150" y="2957513"/>
            <a:ext cx="6399213" cy="44926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pic>
        <p:nvPicPr>
          <p:cNvPr id="56328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50" y="4035425"/>
            <a:ext cx="7669213" cy="259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1200150" y="6194425"/>
            <a:ext cx="7669213" cy="43973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77975"/>
            <a:ext cx="11415713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標題 1"/>
          <p:cNvSpPr txBox="1">
            <a:spLocks/>
          </p:cNvSpPr>
          <p:nvPr/>
        </p:nvSpPr>
        <p:spPr>
          <a:xfrm>
            <a:off x="1016000" y="260350"/>
            <a:ext cx="10769600" cy="865188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sz="3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捌</a:t>
            </a:r>
            <a:r>
              <a:rPr lang="en-US" altLang="zh-TW" sz="3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 </a:t>
            </a:r>
            <a:r>
              <a:rPr lang="zh-TW" altLang="en-US" sz="3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、分發比序原則 （</a:t>
            </a:r>
            <a:r>
              <a:rPr lang="en-US" altLang="zh-TW" sz="3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6/8</a:t>
            </a:r>
            <a:r>
              <a:rPr lang="zh-TW" altLang="en-US" sz="3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）</a:t>
            </a:r>
          </a:p>
        </p:txBody>
      </p:sp>
      <p:sp>
        <p:nvSpPr>
          <p:cNvPr id="7" name="標題 1"/>
          <p:cNvSpPr txBox="1">
            <a:spLocks/>
          </p:cNvSpPr>
          <p:nvPr/>
        </p:nvSpPr>
        <p:spPr>
          <a:xfrm>
            <a:off x="422275" y="1001713"/>
            <a:ext cx="11523663" cy="576262"/>
          </a:xfrm>
          <a:prstGeom prst="rect">
            <a:avLst/>
          </a:prstGeom>
        </p:spPr>
        <p:txBody>
          <a:bodyPr anchor="ctr"/>
          <a:lstStyle/>
          <a:p>
            <a:pPr algn="ctr" eaLnBrk="1" fontAlgn="auto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zh-TW" altLang="zh-TW" sz="2200" b="1" dirty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表</a:t>
            </a:r>
            <a:r>
              <a:rPr lang="en-US" altLang="zh-TW" sz="2200" b="1" dirty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4-4</a:t>
            </a:r>
            <a:r>
              <a:rPr lang="zh-TW" altLang="en-US" sz="2200" b="1" dirty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陳同學</a:t>
            </a:r>
            <a:r>
              <a:rPr lang="zh-TW" altLang="zh-TW" sz="2200" b="1" dirty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報名</a:t>
            </a:r>
            <a:r>
              <a:rPr lang="zh-TW" altLang="en-US" sz="2200" b="1" dirty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○○科技大學</a:t>
            </a:r>
            <a:r>
              <a:rPr lang="zh-TW" altLang="zh-TW" sz="2200" b="1" dirty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之</a:t>
            </a:r>
            <a:r>
              <a:rPr lang="zh-TW" altLang="en-US" sz="22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一般</a:t>
            </a:r>
            <a:r>
              <a:rPr lang="zh-TW" altLang="zh-TW" sz="22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生</a:t>
            </a:r>
            <a:r>
              <a:rPr lang="zh-TW" altLang="zh-TW" sz="2200" b="1" dirty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同分比序積分項目順序採計表</a:t>
            </a:r>
            <a:r>
              <a:rPr lang="zh-TW" altLang="en-US" b="1" dirty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（簡章第</a:t>
            </a:r>
            <a:r>
              <a:rPr lang="en-US" altLang="zh-TW" b="1" dirty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17</a:t>
            </a:r>
            <a:r>
              <a:rPr lang="zh-TW" altLang="en-US" b="1" dirty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頁範例）</a:t>
            </a:r>
          </a:p>
        </p:txBody>
      </p:sp>
      <p:sp>
        <p:nvSpPr>
          <p:cNvPr id="57349" name="矩形 9"/>
          <p:cNvSpPr>
            <a:spLocks noChangeArrowheads="1"/>
          </p:cNvSpPr>
          <p:nvPr/>
        </p:nvSpPr>
        <p:spPr bwMode="auto">
          <a:xfrm>
            <a:off x="1928813" y="4278313"/>
            <a:ext cx="569912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3000" b="1">
                <a:solidFill>
                  <a:srgbClr val="FF0000"/>
                </a:solidFill>
                <a:latin typeface="新細明體" panose="02020500000000000000" pitchFamily="18" charset="-120"/>
                <a:cs typeface="Times New Roman" panose="02020603050405020304" pitchFamily="18" charset="0"/>
              </a:rPr>
              <a:t>①</a:t>
            </a:r>
            <a:endParaRPr lang="zh-TW" altLang="en-US" sz="3000">
              <a:solidFill>
                <a:srgbClr val="FF0000"/>
              </a:solidFill>
            </a:endParaRPr>
          </a:p>
        </p:txBody>
      </p:sp>
      <p:sp>
        <p:nvSpPr>
          <p:cNvPr id="57350" name="矩形 10"/>
          <p:cNvSpPr>
            <a:spLocks noChangeArrowheads="1"/>
          </p:cNvSpPr>
          <p:nvPr/>
        </p:nvSpPr>
        <p:spPr bwMode="auto">
          <a:xfrm>
            <a:off x="730250" y="2555875"/>
            <a:ext cx="569913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3000" b="1">
                <a:solidFill>
                  <a:srgbClr val="FF0000"/>
                </a:solidFill>
                <a:latin typeface="新細明體" panose="02020500000000000000" pitchFamily="18" charset="-120"/>
                <a:cs typeface="Times New Roman" panose="02020603050405020304" pitchFamily="18" charset="0"/>
              </a:rPr>
              <a:t>②</a:t>
            </a:r>
            <a:endParaRPr lang="zh-TW" altLang="en-US" sz="3000">
              <a:solidFill>
                <a:srgbClr val="FF0000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404813" y="5284788"/>
            <a:ext cx="11468100" cy="1169987"/>
          </a:xfrm>
          <a:prstGeom prst="rect">
            <a:avLst/>
          </a:prstGeom>
          <a:solidFill>
            <a:srgbClr val="FFFFE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Font typeface="Wingdings" panose="05000000000000000000" pitchFamily="2" charset="2"/>
              <a:buChar char="l"/>
              <a:defRPr/>
            </a:pPr>
            <a:r>
              <a:rPr kumimoji="1" lang="zh-TW" altLang="en-US" sz="2200" b="1" smtClean="0">
                <a:solidFill>
                  <a:srgbClr val="00539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特種身分生之「一般生分發順位」為</a:t>
            </a:r>
            <a:r>
              <a:rPr lang="zh-TW" altLang="en-US" sz="2400" b="1" smtClean="0">
                <a:solidFill>
                  <a:srgbClr val="C00000"/>
                </a:solidFill>
                <a:latin typeface="新細明體" panose="02020500000000000000" pitchFamily="18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①</a:t>
            </a:r>
            <a:r>
              <a:rPr kumimoji="1" lang="zh-TW" altLang="en-US" sz="2200" b="1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「主項目加權積分」加總後取得</a:t>
            </a:r>
            <a:r>
              <a:rPr kumimoji="1" lang="zh-TW" altLang="en-US" sz="2200" b="1" smtClean="0">
                <a:solidFill>
                  <a:srgbClr val="C00000"/>
                </a:solidFill>
                <a:latin typeface="新細明體" panose="02020500000000000000" pitchFamily="18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①</a:t>
            </a:r>
            <a:r>
              <a:rPr kumimoji="1" lang="zh-TW" altLang="en-US" sz="2200" b="1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「一般生超額比序總積分」</a:t>
            </a:r>
            <a:r>
              <a:rPr kumimoji="1" lang="zh-TW" altLang="en-US" sz="2200" b="1" smtClean="0">
                <a:solidFill>
                  <a:srgbClr val="00539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，依此作第一比序項目，同分時再依</a:t>
            </a:r>
            <a:r>
              <a:rPr lang="zh-TW" altLang="en-US" sz="2400" b="1" smtClean="0">
                <a:solidFill>
                  <a:srgbClr val="C00000"/>
                </a:solidFill>
                <a:latin typeface="新細明體" panose="02020500000000000000" pitchFamily="18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②</a:t>
            </a:r>
            <a:r>
              <a:rPr kumimoji="1" lang="zh-TW" altLang="en-US" sz="2200" b="1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「同分比序項目之順序」</a:t>
            </a:r>
            <a:r>
              <a:rPr kumimoji="1" lang="zh-TW" altLang="en-US" sz="2200" b="1" smtClean="0">
                <a:solidFill>
                  <a:srgbClr val="00539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作第二比序項目，以取得「一般生分發順位」。</a:t>
            </a:r>
            <a:endParaRPr kumimoji="1" lang="en-US" altLang="zh-TW" sz="2200" b="1" smtClean="0">
              <a:solidFill>
                <a:srgbClr val="005392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57352" name="投影片編號版面配置區 1"/>
          <p:cNvSpPr>
            <a:spLocks noGrp="1"/>
          </p:cNvSpPr>
          <p:nvPr>
            <p:ph type="sldNum" sz="quarter" idx="11"/>
          </p:nvPr>
        </p:nvSpPr>
        <p:spPr bwMode="auto">
          <a:xfrm>
            <a:off x="9448800" y="6372225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86DD6CCF-2455-4325-A6A5-AC120D5205A6}" type="slidenum">
              <a:rPr lang="zh-TW" altLang="en-US" sz="2600" smtClean="0"/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43</a:t>
            </a:fld>
            <a:endParaRPr lang="zh-TW" altLang="en-US" sz="2600" smtClean="0"/>
          </a:p>
        </p:txBody>
      </p:sp>
      <p:sp>
        <p:nvSpPr>
          <p:cNvPr id="3" name="矩形 2"/>
          <p:cNvSpPr/>
          <p:nvPr/>
        </p:nvSpPr>
        <p:spPr>
          <a:xfrm>
            <a:off x="457200" y="1577975"/>
            <a:ext cx="11415713" cy="277495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457200" y="4352925"/>
            <a:ext cx="4616450" cy="84455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" y="1490663"/>
            <a:ext cx="8823325" cy="358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標題 1"/>
          <p:cNvSpPr txBox="1">
            <a:spLocks/>
          </p:cNvSpPr>
          <p:nvPr/>
        </p:nvSpPr>
        <p:spPr>
          <a:xfrm>
            <a:off x="257175" y="982663"/>
            <a:ext cx="11757025" cy="576262"/>
          </a:xfrm>
          <a:prstGeom prst="rect">
            <a:avLst/>
          </a:prstGeom>
        </p:spPr>
        <p:txBody>
          <a:bodyPr anchor="ctr"/>
          <a:lstStyle/>
          <a:p>
            <a:pPr algn="ctr" eaLnBrk="1" fontAlgn="auto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zh-TW" altLang="zh-TW" sz="2200" b="1" dirty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表</a:t>
            </a:r>
            <a:r>
              <a:rPr lang="en-US" altLang="zh-TW" sz="2200" b="1" dirty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4-5</a:t>
            </a:r>
            <a:r>
              <a:rPr lang="zh-TW" altLang="zh-TW" sz="2200" b="1" dirty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陳同學報名</a:t>
            </a:r>
            <a:r>
              <a:rPr lang="zh-TW" altLang="en-US" sz="2200" b="1" dirty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○○科技大學</a:t>
            </a:r>
            <a:r>
              <a:rPr lang="zh-TW" altLang="zh-TW" sz="2200" b="1" dirty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之特種身分生同分比序積分項目順序採計表</a:t>
            </a:r>
            <a:r>
              <a:rPr lang="zh-TW" altLang="en-US" b="1" dirty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（簡章第</a:t>
            </a:r>
            <a:r>
              <a:rPr lang="en-US" altLang="zh-TW" b="1" dirty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17</a:t>
            </a:r>
            <a:r>
              <a:rPr lang="zh-TW" altLang="en-US" b="1" dirty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頁範例）</a:t>
            </a:r>
          </a:p>
        </p:txBody>
      </p:sp>
      <p:sp>
        <p:nvSpPr>
          <p:cNvPr id="15" name="標題 1"/>
          <p:cNvSpPr txBox="1">
            <a:spLocks/>
          </p:cNvSpPr>
          <p:nvPr/>
        </p:nvSpPr>
        <p:spPr>
          <a:xfrm>
            <a:off x="1016000" y="260350"/>
            <a:ext cx="10769600" cy="865188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sz="3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捌</a:t>
            </a:r>
            <a:r>
              <a:rPr lang="en-US" altLang="zh-TW" sz="3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 </a:t>
            </a:r>
            <a:r>
              <a:rPr lang="zh-TW" altLang="en-US" sz="3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、分發比序原則 （</a:t>
            </a:r>
            <a:r>
              <a:rPr lang="en-US" altLang="zh-TW" sz="3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7/8</a:t>
            </a:r>
            <a:r>
              <a:rPr lang="zh-TW" altLang="en-US" sz="3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）</a:t>
            </a:r>
          </a:p>
        </p:txBody>
      </p:sp>
      <p:sp>
        <p:nvSpPr>
          <p:cNvPr id="16" name="矩形 15"/>
          <p:cNvSpPr/>
          <p:nvPr/>
        </p:nvSpPr>
        <p:spPr>
          <a:xfrm>
            <a:off x="8982075" y="6492875"/>
            <a:ext cx="2981325" cy="3683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fontAlgn="auto" hangingPunct="1">
              <a:spcBef>
                <a:spcPct val="40000"/>
              </a:spcBef>
              <a:spcAft>
                <a:spcPts val="0"/>
              </a:spcAft>
              <a:buClr>
                <a:srgbClr val="660066"/>
              </a:buClr>
              <a:defRPr/>
            </a:pPr>
            <a:r>
              <a:rPr lang="zh-TW" altLang="en-US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（招生簡章第</a:t>
            </a:r>
            <a:r>
              <a:rPr lang="en-US" altLang="zh-TW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13-15</a:t>
            </a:r>
            <a:r>
              <a:rPr lang="zh-TW" altLang="en-US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頁）</a:t>
            </a:r>
            <a:endParaRPr lang="en-US" altLang="zh-TW" b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19063" y="5207000"/>
            <a:ext cx="11895137" cy="1247775"/>
          </a:xfrm>
          <a:prstGeom prst="rect">
            <a:avLst/>
          </a:prstGeom>
          <a:solidFill>
            <a:srgbClr val="FFFFE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l"/>
              <a:defRPr/>
            </a:pPr>
            <a:r>
              <a:rPr kumimoji="1" lang="zh-TW" altLang="en-US" sz="2200" b="1" dirty="0" smtClean="0">
                <a:solidFill>
                  <a:srgbClr val="00539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特種生之「特種身分生分發順位」為</a:t>
            </a:r>
            <a:r>
              <a:rPr kumimoji="1" lang="zh-TW" altLang="en-US" sz="2200" b="1" dirty="0" smtClean="0">
                <a:solidFill>
                  <a:srgbClr val="2F5597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「主項目加權積分」依</a:t>
            </a:r>
            <a:r>
              <a:rPr kumimoji="1" lang="zh-TW" altLang="en-US" sz="2200" b="1" dirty="0" smtClean="0">
                <a:solidFill>
                  <a:srgbClr val="00539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特種生之</a:t>
            </a:r>
            <a:r>
              <a:rPr kumimoji="1" lang="zh-TW" altLang="en-US" sz="2200" b="1" u="sng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「加分優待比率」乘上「主項目加權積分」加分後，</a:t>
            </a:r>
            <a:r>
              <a:rPr kumimoji="1" lang="zh-TW" altLang="en-US" sz="2200" b="1" u="sng" dirty="0" smtClean="0">
                <a:solidFill>
                  <a:srgbClr val="00539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加總得到</a:t>
            </a:r>
            <a:r>
              <a:rPr kumimoji="1" lang="zh-TW" altLang="en-US" sz="2200" b="1" u="sng" dirty="0" smtClean="0">
                <a:solidFill>
                  <a:srgbClr val="C00000"/>
                </a:solidFill>
                <a:latin typeface="新細明體" panose="02020500000000000000" pitchFamily="18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①</a:t>
            </a:r>
            <a:r>
              <a:rPr kumimoji="1" lang="zh-TW" altLang="en-US" sz="2200" b="1" u="sng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「特種身分生超額比序總積分」</a:t>
            </a:r>
            <a:r>
              <a:rPr kumimoji="1" lang="zh-TW" altLang="en-US" sz="2200" b="1" u="sng" dirty="0" smtClean="0">
                <a:solidFill>
                  <a:srgbClr val="2F5597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作為</a:t>
            </a:r>
            <a:r>
              <a:rPr kumimoji="1" lang="zh-TW" altLang="en-US" sz="2200" b="1" u="sng" dirty="0" smtClean="0">
                <a:solidFill>
                  <a:srgbClr val="00539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第一比序項目，</a:t>
            </a:r>
            <a:r>
              <a:rPr kumimoji="1" lang="en-US" altLang="zh-TW" sz="2200" b="1" dirty="0" smtClean="0">
                <a:solidFill>
                  <a:srgbClr val="00539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kumimoji="1" lang="zh-TW" altLang="en-US" sz="2200" b="1" dirty="0" smtClean="0">
                <a:solidFill>
                  <a:srgbClr val="00539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再依總積分大小排序取得「特種身分生分發順位」。</a:t>
            </a:r>
            <a:endParaRPr kumimoji="1" lang="en-US" altLang="zh-TW" sz="2200" b="1" dirty="0" smtClean="0">
              <a:solidFill>
                <a:srgbClr val="005392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58375" name="矩形 11"/>
          <p:cNvSpPr>
            <a:spLocks noChangeArrowheads="1"/>
          </p:cNvSpPr>
          <p:nvPr/>
        </p:nvSpPr>
        <p:spPr bwMode="auto">
          <a:xfrm>
            <a:off x="2374900" y="4268788"/>
            <a:ext cx="56991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3000" b="1">
                <a:solidFill>
                  <a:srgbClr val="FF0000"/>
                </a:solidFill>
                <a:latin typeface="新細明體" panose="02020500000000000000" pitchFamily="18" charset="-120"/>
                <a:cs typeface="Times New Roman" panose="02020603050405020304" pitchFamily="18" charset="0"/>
              </a:rPr>
              <a:t>①</a:t>
            </a:r>
            <a:endParaRPr lang="zh-TW" altLang="en-US" sz="3000">
              <a:solidFill>
                <a:srgbClr val="FF0000"/>
              </a:solidFill>
            </a:endParaRPr>
          </a:p>
        </p:txBody>
      </p:sp>
      <p:sp>
        <p:nvSpPr>
          <p:cNvPr id="58376" name="投影片編號版面配置區 1"/>
          <p:cNvSpPr>
            <a:spLocks noGrp="1"/>
          </p:cNvSpPr>
          <p:nvPr>
            <p:ph type="sldNum" sz="quarter" idx="11"/>
          </p:nvPr>
        </p:nvSpPr>
        <p:spPr bwMode="auto">
          <a:xfrm>
            <a:off x="9448800" y="6367463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2B05E7D0-2939-45F2-882A-9B8B14637938}" type="slidenum">
              <a:rPr lang="zh-TW" altLang="en-US" sz="2600" smtClean="0"/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44</a:t>
            </a:fld>
            <a:endParaRPr lang="zh-TW" altLang="en-US" sz="2600" smtClean="0"/>
          </a:p>
        </p:txBody>
      </p:sp>
      <p:sp>
        <p:nvSpPr>
          <p:cNvPr id="3" name="矩形 2"/>
          <p:cNvSpPr/>
          <p:nvPr/>
        </p:nvSpPr>
        <p:spPr>
          <a:xfrm>
            <a:off x="1016000" y="1490663"/>
            <a:ext cx="8823325" cy="285273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1016000" y="4360863"/>
            <a:ext cx="3529013" cy="6858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圖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8" y="1492250"/>
            <a:ext cx="10583862" cy="414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標題 1"/>
          <p:cNvSpPr txBox="1">
            <a:spLocks/>
          </p:cNvSpPr>
          <p:nvPr/>
        </p:nvSpPr>
        <p:spPr>
          <a:xfrm>
            <a:off x="1016000" y="260350"/>
            <a:ext cx="10769600" cy="865188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sz="3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捌</a:t>
            </a:r>
            <a:r>
              <a:rPr lang="en-US" altLang="zh-TW" sz="3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 </a:t>
            </a:r>
            <a:r>
              <a:rPr lang="zh-TW" altLang="en-US" sz="3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、分發比序原則 （</a:t>
            </a:r>
            <a:r>
              <a:rPr lang="en-US" altLang="zh-TW" sz="3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8/8</a:t>
            </a:r>
            <a:r>
              <a:rPr lang="zh-TW" altLang="en-US" sz="3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）</a:t>
            </a:r>
          </a:p>
        </p:txBody>
      </p:sp>
      <p:sp>
        <p:nvSpPr>
          <p:cNvPr id="16" name="文字方塊 7"/>
          <p:cNvSpPr txBox="1">
            <a:spLocks noChangeArrowheads="1"/>
          </p:cNvSpPr>
          <p:nvPr/>
        </p:nvSpPr>
        <p:spPr bwMode="auto">
          <a:xfrm>
            <a:off x="1152525" y="5513388"/>
            <a:ext cx="9415463" cy="1200150"/>
          </a:xfrm>
          <a:prstGeom prst="rect">
            <a:avLst/>
          </a:prstGeom>
          <a:solidFill>
            <a:srgbClr val="FFFFE1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>
            <a:lvl1pPr marL="635000" indent="-434975" eaLnBrk="0" hangingPunct="0">
              <a:defRPr kumimoji="1" sz="16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1035050" indent="-285750" eaLnBrk="0" hangingPunct="0">
              <a:defRPr kumimoji="1" sz="16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37795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72085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6375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2095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815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3535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9255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marL="342900" indent="-342900" eaLnBrk="1" fontAlgn="auto" hangingPunct="1">
              <a:spcBef>
                <a:spcPct val="40000"/>
              </a:spcBef>
              <a:spcAft>
                <a:spcPts val="0"/>
              </a:spcAft>
              <a:buClr>
                <a:srgbClr val="2F5597"/>
              </a:buClr>
              <a:buFont typeface="Wingdings" panose="05000000000000000000" pitchFamily="2" charset="2"/>
              <a:buChar char="l"/>
              <a:defRPr/>
            </a:pPr>
            <a:r>
              <a:rPr lang="zh-TW" altLang="en-US" sz="2400" b="1" dirty="0" smtClean="0">
                <a:solidFill>
                  <a:srgbClr val="005392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「特種生超額比序總積分」經比序後同分者，再以</a:t>
            </a:r>
            <a:r>
              <a:rPr lang="zh-TW" altLang="en-US" sz="2400" b="1" u="sng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加分後之特種生之「主項目及分項目積分」</a:t>
            </a:r>
            <a:r>
              <a:rPr lang="zh-TW" altLang="en-US" sz="2400" b="1" dirty="0" smtClean="0">
                <a:solidFill>
                  <a:srgbClr val="005392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依據報名學校所訂</a:t>
            </a:r>
            <a:r>
              <a:rPr lang="zh-TW" altLang="en-US" sz="2400" b="1" u="sng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② </a:t>
            </a:r>
            <a:r>
              <a:rPr lang="zh-TW" altLang="en-US" sz="2400" b="1" u="sng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「同分比序項目順序」</a:t>
            </a:r>
            <a:r>
              <a:rPr lang="zh-TW" altLang="en-US" sz="2400" b="1" u="sng" dirty="0" smtClean="0">
                <a:solidFill>
                  <a:srgbClr val="005392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做第二</a:t>
            </a:r>
            <a:r>
              <a:rPr lang="zh-TW" altLang="zh-TW" sz="2400" b="1" u="sng" dirty="0" smtClean="0">
                <a:solidFill>
                  <a:srgbClr val="005392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比序</a:t>
            </a:r>
            <a:r>
              <a:rPr lang="zh-TW" altLang="en-US" sz="2400" b="1" dirty="0" smtClean="0">
                <a:solidFill>
                  <a:srgbClr val="005392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，以</a:t>
            </a:r>
            <a:r>
              <a:rPr lang="zh-TW" altLang="zh-TW" sz="2400" b="1" dirty="0" smtClean="0">
                <a:solidFill>
                  <a:srgbClr val="005392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取得「</a:t>
            </a:r>
            <a:r>
              <a:rPr lang="zh-TW" altLang="en-US" sz="2400" b="1" dirty="0" smtClean="0">
                <a:solidFill>
                  <a:srgbClr val="005392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特種</a:t>
            </a:r>
            <a:r>
              <a:rPr lang="zh-TW" altLang="en-US" sz="2400" b="1" dirty="0">
                <a:solidFill>
                  <a:srgbClr val="005392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生</a:t>
            </a:r>
            <a:r>
              <a:rPr lang="zh-TW" altLang="zh-TW" sz="2400" b="1" dirty="0" smtClean="0">
                <a:solidFill>
                  <a:srgbClr val="005392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分發順位」。</a:t>
            </a:r>
            <a:endParaRPr lang="en-US" altLang="zh-TW" sz="2400" b="1" dirty="0" smtClean="0">
              <a:solidFill>
                <a:srgbClr val="005392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</p:txBody>
      </p:sp>
      <p:cxnSp>
        <p:nvCxnSpPr>
          <p:cNvPr id="27" name="圖案 26"/>
          <p:cNvCxnSpPr/>
          <p:nvPr/>
        </p:nvCxnSpPr>
        <p:spPr>
          <a:xfrm flipV="1">
            <a:off x="10567988" y="3573463"/>
            <a:ext cx="557212" cy="2540000"/>
          </a:xfrm>
          <a:prstGeom prst="bentConnector3">
            <a:avLst>
              <a:gd name="adj1" fmla="val 141069"/>
            </a:avLst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398" name="矩形 25"/>
          <p:cNvSpPr>
            <a:spLocks noChangeArrowheads="1"/>
          </p:cNvSpPr>
          <p:nvPr/>
        </p:nvSpPr>
        <p:spPr bwMode="auto">
          <a:xfrm>
            <a:off x="806450" y="2306638"/>
            <a:ext cx="58261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b="1">
                <a:solidFill>
                  <a:srgbClr val="FF0000"/>
                </a:solidFill>
                <a:latin typeface="新細明體" panose="02020500000000000000" pitchFamily="18" charset="-120"/>
                <a:cs typeface="Times New Roman" panose="02020603050405020304" pitchFamily="18" charset="0"/>
              </a:rPr>
              <a:t>②</a:t>
            </a:r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12" name="標題 1"/>
          <p:cNvSpPr txBox="1">
            <a:spLocks/>
          </p:cNvSpPr>
          <p:nvPr/>
        </p:nvSpPr>
        <p:spPr>
          <a:xfrm>
            <a:off x="257175" y="917575"/>
            <a:ext cx="11850688" cy="574675"/>
          </a:xfrm>
          <a:prstGeom prst="rect">
            <a:avLst/>
          </a:prstGeom>
        </p:spPr>
        <p:txBody>
          <a:bodyPr anchor="ctr"/>
          <a:lstStyle/>
          <a:p>
            <a:pPr algn="ctr" eaLnBrk="1" fontAlgn="auto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zh-TW" altLang="zh-TW" sz="2200" b="1" dirty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表</a:t>
            </a:r>
            <a:r>
              <a:rPr lang="en-US" altLang="zh-TW" sz="2200" b="1" dirty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4-5</a:t>
            </a:r>
            <a:r>
              <a:rPr lang="zh-TW" altLang="zh-TW" sz="2200" b="1" dirty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陳同學報名</a:t>
            </a:r>
            <a:r>
              <a:rPr lang="zh-TW" altLang="en-US" sz="2200" b="1" dirty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○○科技大學</a:t>
            </a:r>
            <a:r>
              <a:rPr lang="zh-TW" altLang="zh-TW" sz="2200" b="1" dirty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之特種身分生同分比序積分項目順序採計表</a:t>
            </a:r>
            <a:r>
              <a:rPr lang="zh-TW" altLang="en-US" b="1" dirty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（簡章第</a:t>
            </a:r>
            <a:r>
              <a:rPr lang="en-US" altLang="zh-TW" b="1" dirty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17</a:t>
            </a:r>
            <a:r>
              <a:rPr lang="zh-TW" altLang="en-US" b="1" dirty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頁範例）</a:t>
            </a:r>
          </a:p>
        </p:txBody>
      </p:sp>
      <p:sp>
        <p:nvSpPr>
          <p:cNvPr id="6" name="矩形 5"/>
          <p:cNvSpPr/>
          <p:nvPr/>
        </p:nvSpPr>
        <p:spPr>
          <a:xfrm>
            <a:off x="541338" y="1492250"/>
            <a:ext cx="10583862" cy="371475"/>
          </a:xfrm>
          <a:prstGeom prst="rect">
            <a:avLst/>
          </a:prstGeom>
          <a:solidFill>
            <a:srgbClr val="FFCCCC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/>
          </a:p>
        </p:txBody>
      </p:sp>
      <p:sp>
        <p:nvSpPr>
          <p:cNvPr id="59401" name="投影片編號版面配置區 2"/>
          <p:cNvSpPr>
            <a:spLocks noGrp="1"/>
          </p:cNvSpPr>
          <p:nvPr>
            <p:ph type="sldNum" sz="quarter" idx="11"/>
          </p:nvPr>
        </p:nvSpPr>
        <p:spPr bwMode="auto">
          <a:xfrm>
            <a:off x="9437688" y="6348413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A77416BF-8242-406C-9088-3603D46E6D51}" type="slidenum">
              <a:rPr lang="zh-TW" altLang="en-US" sz="2600" smtClean="0"/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45</a:t>
            </a:fld>
            <a:endParaRPr lang="zh-TW" altLang="en-US" sz="2600" smtClean="0"/>
          </a:p>
        </p:txBody>
      </p:sp>
      <p:cxnSp>
        <p:nvCxnSpPr>
          <p:cNvPr id="28" name="圖案 26"/>
          <p:cNvCxnSpPr/>
          <p:nvPr/>
        </p:nvCxnSpPr>
        <p:spPr>
          <a:xfrm rot="16200000" flipV="1">
            <a:off x="-567531" y="4591844"/>
            <a:ext cx="2800350" cy="582612"/>
          </a:xfrm>
          <a:prstGeom prst="bentConnector4">
            <a:avLst>
              <a:gd name="adj1" fmla="val 1136"/>
              <a:gd name="adj2" fmla="val 153217"/>
            </a:avLst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 1"/>
          <p:cNvSpPr/>
          <p:nvPr/>
        </p:nvSpPr>
        <p:spPr>
          <a:xfrm>
            <a:off x="541338" y="1492250"/>
            <a:ext cx="10583862" cy="327818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4" descr="http://www.itouchchina.com/wp-content/uploads/2013/05/723280_164919577334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68"/>
          <a:stretch>
            <a:fillRect/>
          </a:stretch>
        </p:blipFill>
        <p:spPr bwMode="auto">
          <a:xfrm>
            <a:off x="8970963" y="0"/>
            <a:ext cx="3221037" cy="229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0419" name="群組 14"/>
          <p:cNvGrpSpPr>
            <a:grpSpLocks/>
          </p:cNvGrpSpPr>
          <p:nvPr/>
        </p:nvGrpSpPr>
        <p:grpSpPr bwMode="auto">
          <a:xfrm>
            <a:off x="400050" y="887413"/>
            <a:ext cx="11363325" cy="6415087"/>
            <a:chOff x="1611517" y="1271511"/>
            <a:chExt cx="10038071" cy="6414504"/>
          </a:xfrm>
        </p:grpSpPr>
        <p:pic>
          <p:nvPicPr>
            <p:cNvPr id="60423" name="Picture 6" descr="http://pic.qiantucdn.com/58pic/12/02/43/79x58PICspJ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630" t="43517" r="54988" b="35648"/>
            <a:stretch>
              <a:fillRect/>
            </a:stretch>
          </p:blipFill>
          <p:spPr bwMode="auto">
            <a:xfrm>
              <a:off x="1611517" y="1271511"/>
              <a:ext cx="642796" cy="6609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文字方塊 7"/>
            <p:cNvSpPr txBox="1">
              <a:spLocks noChangeArrowheads="1"/>
            </p:cNvSpPr>
            <p:nvPr/>
          </p:nvSpPr>
          <p:spPr bwMode="auto">
            <a:xfrm>
              <a:off x="2206116" y="1387387"/>
              <a:ext cx="9443472" cy="6298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marL="342900" indent="-34290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fontAlgn="auto" hangingPunct="1">
                <a:spcBef>
                  <a:spcPts val="800"/>
                </a:spcBef>
                <a:spcAft>
                  <a:spcPts val="600"/>
                </a:spcAft>
                <a:defRPr/>
              </a:pPr>
              <a:r>
                <a:rPr kumimoji="0" lang="zh-TW" altLang="en-US" sz="2800" b="1" dirty="0">
                  <a:solidFill>
                    <a:srgbClr val="002060"/>
                  </a:solidFill>
                  <a:latin typeface="微軟正黑體" pitchFamily="34" charset="-120"/>
                  <a:ea typeface="微軟正黑體" pitchFamily="34" charset="-120"/>
                </a:rPr>
                <a:t>現場登記分發</a:t>
              </a:r>
              <a:r>
                <a:rPr kumimoji="0" lang="zh-TW" altLang="zh-TW" sz="2800" b="1" dirty="0">
                  <a:solidFill>
                    <a:srgbClr val="002060"/>
                  </a:solidFill>
                  <a:latin typeface="微軟正黑體" pitchFamily="34" charset="-120"/>
                  <a:ea typeface="微軟正黑體" pitchFamily="34" charset="-120"/>
                </a:rPr>
                <a:t>日期</a:t>
              </a:r>
              <a:r>
                <a:rPr kumimoji="0" lang="zh-TW" altLang="zh-TW" sz="2800" b="1" dirty="0" smtClean="0">
                  <a:solidFill>
                    <a:srgbClr val="002060"/>
                  </a:solidFill>
                  <a:latin typeface="微軟正黑體" pitchFamily="34" charset="-120"/>
                  <a:ea typeface="微軟正黑體" pitchFamily="34" charset="-120"/>
                </a:rPr>
                <a:t>：</a:t>
              </a:r>
              <a:r>
                <a:rPr kumimoji="0" lang="en-US" altLang="zh-TW" sz="2800" b="1" dirty="0" smtClean="0">
                  <a:solidFill>
                    <a:srgbClr val="C00000"/>
                  </a:solidFill>
                  <a:latin typeface="微軟正黑體" pitchFamily="34" charset="-120"/>
                  <a:ea typeface="微軟正黑體" pitchFamily="34" charset="-120"/>
                </a:rPr>
                <a:t>110</a:t>
              </a:r>
              <a:r>
                <a:rPr kumimoji="0" lang="zh-TW" altLang="zh-TW" sz="2800" b="1" dirty="0" smtClean="0">
                  <a:solidFill>
                    <a:srgbClr val="C00000"/>
                  </a:solidFill>
                  <a:latin typeface="微軟正黑體" pitchFamily="34" charset="-120"/>
                  <a:ea typeface="微軟正黑體" pitchFamily="34" charset="-120"/>
                </a:rPr>
                <a:t>年</a:t>
              </a:r>
              <a:r>
                <a:rPr kumimoji="0" lang="en-US" altLang="zh-TW" sz="2800" b="1" u="heavy" dirty="0">
                  <a:solidFill>
                    <a:srgbClr val="C00000"/>
                  </a:solidFill>
                  <a:latin typeface="微軟正黑體" pitchFamily="34" charset="-120"/>
                  <a:ea typeface="微軟正黑體" pitchFamily="34" charset="-120"/>
                </a:rPr>
                <a:t>7</a:t>
              </a:r>
              <a:r>
                <a:rPr kumimoji="0" lang="zh-TW" altLang="zh-TW" sz="2800" b="1" u="heavy" dirty="0" smtClean="0">
                  <a:solidFill>
                    <a:srgbClr val="C00000"/>
                  </a:solidFill>
                  <a:latin typeface="微軟正黑體" pitchFamily="34" charset="-120"/>
                  <a:ea typeface="微軟正黑體" pitchFamily="34" charset="-120"/>
                </a:rPr>
                <a:t>月</a:t>
              </a:r>
              <a:r>
                <a:rPr kumimoji="0" lang="en-US" altLang="zh-TW" sz="2800" b="1" u="heavy" dirty="0" smtClean="0">
                  <a:solidFill>
                    <a:srgbClr val="C00000"/>
                  </a:solidFill>
                  <a:latin typeface="微軟正黑體" pitchFamily="34" charset="-120"/>
                  <a:ea typeface="微軟正黑體" pitchFamily="34" charset="-120"/>
                </a:rPr>
                <a:t>7</a:t>
              </a:r>
              <a:r>
                <a:rPr kumimoji="0" lang="zh-TW" altLang="zh-TW" sz="2800" b="1" u="heavy" dirty="0" smtClean="0">
                  <a:solidFill>
                    <a:srgbClr val="C00000"/>
                  </a:solidFill>
                  <a:latin typeface="微軟正黑體" pitchFamily="34" charset="-120"/>
                  <a:ea typeface="微軟正黑體" pitchFamily="34" charset="-120"/>
                </a:rPr>
                <a:t>日</a:t>
              </a:r>
              <a:r>
                <a:rPr kumimoji="0" lang="zh-TW" altLang="zh-TW" sz="2800" b="1" dirty="0">
                  <a:solidFill>
                    <a:srgbClr val="C00000"/>
                  </a:solidFill>
                  <a:latin typeface="微軟正黑體" pitchFamily="34" charset="-120"/>
                  <a:ea typeface="微軟正黑體" pitchFamily="34" charset="-120"/>
                </a:rPr>
                <a:t>（</a:t>
              </a:r>
              <a:r>
                <a:rPr kumimoji="0" lang="zh-TW" altLang="zh-TW" sz="2800" b="1" dirty="0" smtClean="0">
                  <a:solidFill>
                    <a:srgbClr val="C00000"/>
                  </a:solidFill>
                  <a:latin typeface="微軟正黑體" pitchFamily="34" charset="-120"/>
                  <a:ea typeface="微軟正黑體" pitchFamily="34" charset="-120"/>
                </a:rPr>
                <a:t>星期</a:t>
              </a:r>
              <a:r>
                <a:rPr kumimoji="0" lang="zh-TW" altLang="en-US" sz="2800" b="1" dirty="0" smtClean="0">
                  <a:solidFill>
                    <a:srgbClr val="C00000"/>
                  </a:solidFill>
                  <a:latin typeface="微軟正黑體" pitchFamily="34" charset="-120"/>
                  <a:ea typeface="微軟正黑體" pitchFamily="34" charset="-120"/>
                </a:rPr>
                <a:t>三</a:t>
              </a:r>
              <a:r>
                <a:rPr kumimoji="0" lang="zh-TW" altLang="zh-TW" sz="2800" b="1" dirty="0" smtClean="0">
                  <a:solidFill>
                    <a:srgbClr val="C00000"/>
                  </a:solidFill>
                  <a:latin typeface="微軟正黑體" pitchFamily="34" charset="-120"/>
                  <a:ea typeface="微軟正黑體" pitchFamily="34" charset="-120"/>
                </a:rPr>
                <a:t>）</a:t>
              </a:r>
              <a:endParaRPr kumimoji="0" lang="zh-TW" altLang="en-US" sz="28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pPr eaLnBrk="1" fontAlgn="auto" hangingPunct="1">
                <a:spcBef>
                  <a:spcPts val="800"/>
                </a:spcBef>
                <a:spcAft>
                  <a:spcPts val="600"/>
                </a:spcAft>
                <a:defRPr/>
              </a:pPr>
              <a:r>
                <a:rPr kumimoji="0" lang="zh-TW" altLang="en-US" sz="2800" b="1" dirty="0" smtClean="0">
                  <a:solidFill>
                    <a:srgbClr val="002060"/>
                  </a:solidFill>
                  <a:latin typeface="微軟正黑體" pitchFamily="34" charset="-120"/>
                  <a:ea typeface="微軟正黑體" pitchFamily="34" charset="-120"/>
                </a:rPr>
                <a:t>分發</a:t>
              </a:r>
              <a:r>
                <a:rPr kumimoji="0" lang="zh-TW" altLang="zh-TW" sz="2800" b="1" dirty="0" smtClean="0">
                  <a:solidFill>
                    <a:srgbClr val="002060"/>
                  </a:solidFill>
                  <a:latin typeface="微軟正黑體" pitchFamily="34" charset="-120"/>
                  <a:ea typeface="微軟正黑體" pitchFamily="34" charset="-120"/>
                </a:rPr>
                <a:t>地點</a:t>
              </a:r>
              <a:r>
                <a:rPr kumimoji="0" lang="zh-TW" altLang="zh-TW" sz="2800" b="1" dirty="0">
                  <a:solidFill>
                    <a:srgbClr val="002060"/>
                  </a:solidFill>
                  <a:latin typeface="微軟正黑體" pitchFamily="34" charset="-120"/>
                  <a:ea typeface="微軟正黑體" pitchFamily="34" charset="-120"/>
                </a:rPr>
                <a:t>：</a:t>
              </a:r>
              <a:r>
                <a:rPr kumimoji="0" lang="zh-TW" altLang="zh-TW" sz="2800" b="1" dirty="0">
                  <a:solidFill>
                    <a:srgbClr val="C00000"/>
                  </a:solidFill>
                  <a:latin typeface="微軟正黑體" pitchFamily="34" charset="-120"/>
                  <a:ea typeface="微軟正黑體" pitchFamily="34" charset="-120"/>
                </a:rPr>
                <a:t>各</a:t>
              </a:r>
              <a:r>
                <a:rPr kumimoji="0" lang="zh-TW" altLang="en-US" sz="2800" b="1" dirty="0">
                  <a:solidFill>
                    <a:srgbClr val="C00000"/>
                  </a:solidFill>
                  <a:latin typeface="微軟正黑體" pitchFamily="34" charset="-120"/>
                  <a:ea typeface="微軟正黑體" pitchFamily="34" charset="-120"/>
                </a:rPr>
                <a:t>招生</a:t>
              </a:r>
              <a:r>
                <a:rPr kumimoji="0" lang="zh-TW" altLang="zh-TW" sz="2800" b="1" dirty="0" smtClean="0">
                  <a:solidFill>
                    <a:srgbClr val="C00000"/>
                  </a:solidFill>
                  <a:latin typeface="微軟正黑體" pitchFamily="34" charset="-120"/>
                  <a:ea typeface="微軟正黑體" pitchFamily="34" charset="-120"/>
                </a:rPr>
                <a:t>學校</a:t>
              </a:r>
              <a:endParaRPr kumimoji="0" lang="zh-TW" altLang="en-US" sz="2000" b="1" dirty="0">
                <a:solidFill>
                  <a:srgbClr val="0033CC"/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pPr marL="0" indent="0" eaLnBrk="1" fontAlgn="auto" hangingPunct="1">
                <a:spcBef>
                  <a:spcPts val="800"/>
                </a:spcBef>
                <a:spcAft>
                  <a:spcPts val="600"/>
                </a:spcAft>
                <a:defRPr/>
              </a:pPr>
              <a:r>
                <a:rPr kumimoji="0" lang="zh-TW" altLang="zh-TW" sz="2800" b="1" dirty="0" smtClean="0">
                  <a:solidFill>
                    <a:srgbClr val="002060"/>
                  </a:solidFill>
                  <a:latin typeface="微軟正黑體" pitchFamily="34" charset="-120"/>
                  <a:ea typeface="微軟正黑體" pitchFamily="34" charset="-120"/>
                </a:rPr>
                <a:t>請</a:t>
              </a:r>
              <a:r>
                <a:rPr kumimoji="0" lang="zh-TW" altLang="en-US" sz="2800" b="1" dirty="0" smtClean="0">
                  <a:solidFill>
                    <a:srgbClr val="002060"/>
                  </a:solidFill>
                  <a:latin typeface="微軟正黑體" pitchFamily="34" charset="-120"/>
                  <a:ea typeface="微軟正黑體" pitchFamily="34" charset="-120"/>
                </a:rPr>
                <a:t>免試生</a:t>
              </a:r>
              <a:r>
                <a:rPr kumimoji="0" lang="zh-TW" altLang="zh-TW" sz="2800" b="1" dirty="0" smtClean="0">
                  <a:solidFill>
                    <a:srgbClr val="002060"/>
                  </a:solidFill>
                  <a:latin typeface="微軟正黑體" pitchFamily="34" charset="-120"/>
                  <a:ea typeface="微軟正黑體" pitchFamily="34" charset="-120"/>
                </a:rPr>
                <a:t>依</a:t>
              </a:r>
              <a:r>
                <a:rPr kumimoji="0" lang="zh-TW" altLang="en-US" sz="2800" b="1" dirty="0" smtClean="0">
                  <a:solidFill>
                    <a:srgbClr val="002060"/>
                  </a:solidFill>
                  <a:latin typeface="微軟正黑體" pitchFamily="34" charset="-120"/>
                  <a:ea typeface="微軟正黑體" pitchFamily="34" charset="-120"/>
                </a:rPr>
                <a:t>「聯合</a:t>
              </a:r>
              <a:r>
                <a:rPr lang="zh-TW" altLang="zh-TW" sz="2800" b="1" dirty="0" smtClean="0">
                  <a:solidFill>
                    <a:srgbClr val="002060"/>
                  </a:solidFill>
                  <a:latin typeface="微軟正黑體" pitchFamily="34" charset="-120"/>
                  <a:ea typeface="微軟正黑體" pitchFamily="34" charset="-120"/>
                </a:rPr>
                <a:t>免試入學成績暨現場登記分發報到通知單</a:t>
              </a:r>
              <a:r>
                <a:rPr lang="zh-TW" altLang="en-US" sz="2800" b="1" dirty="0" smtClean="0">
                  <a:solidFill>
                    <a:srgbClr val="002060"/>
                  </a:solidFill>
                  <a:latin typeface="微軟正黑體" pitchFamily="34" charset="-120"/>
                  <a:ea typeface="微軟正黑體" pitchFamily="34" charset="-120"/>
                </a:rPr>
                <a:t>」</a:t>
              </a:r>
              <a:r>
                <a:rPr lang="en-US" altLang="zh-TW" sz="2800" b="1" dirty="0" smtClean="0">
                  <a:solidFill>
                    <a:srgbClr val="002060"/>
                  </a:solidFill>
                  <a:latin typeface="微軟正黑體" pitchFamily="34" charset="-120"/>
                  <a:ea typeface="微軟正黑體" pitchFamily="34" charset="-120"/>
                </a:rPr>
                <a:t/>
              </a:r>
              <a:br>
                <a:rPr lang="en-US" altLang="zh-TW" sz="2800" b="1" dirty="0" smtClean="0">
                  <a:solidFill>
                    <a:srgbClr val="002060"/>
                  </a:solidFill>
                  <a:latin typeface="微軟正黑體" pitchFamily="34" charset="-120"/>
                  <a:ea typeface="微軟正黑體" pitchFamily="34" charset="-120"/>
                </a:rPr>
              </a:br>
              <a:r>
                <a:rPr kumimoji="0" lang="zh-TW" altLang="zh-TW" sz="2800" b="1" dirty="0" smtClean="0">
                  <a:solidFill>
                    <a:srgbClr val="C00000"/>
                  </a:solidFill>
                  <a:latin typeface="微軟正黑體" pitchFamily="34" charset="-120"/>
                  <a:ea typeface="微軟正黑體" pitchFamily="34" charset="-120"/>
                </a:rPr>
                <a:t>指定</a:t>
              </a:r>
              <a:r>
                <a:rPr kumimoji="0" lang="zh-TW" altLang="en-US" sz="2800" b="1" dirty="0" smtClean="0">
                  <a:solidFill>
                    <a:srgbClr val="C00000"/>
                  </a:solidFill>
                  <a:latin typeface="微軟正黑體" pitchFamily="34" charset="-120"/>
                  <a:ea typeface="微軟正黑體" pitchFamily="34" charset="-120"/>
                </a:rPr>
                <a:t>之梯次、</a:t>
              </a:r>
              <a:r>
                <a:rPr kumimoji="0" lang="zh-TW" altLang="zh-TW" sz="2800" b="1" dirty="0" smtClean="0">
                  <a:solidFill>
                    <a:srgbClr val="C00000"/>
                  </a:solidFill>
                  <a:latin typeface="微軟正黑體" pitchFamily="34" charset="-120"/>
                  <a:ea typeface="微軟正黑體" pitchFamily="34" charset="-120"/>
                </a:rPr>
                <a:t>時間</a:t>
              </a:r>
              <a:r>
                <a:rPr kumimoji="0" lang="zh-TW" altLang="en-US" sz="2800" b="1" dirty="0" smtClean="0">
                  <a:solidFill>
                    <a:srgbClr val="C00000"/>
                  </a:solidFill>
                  <a:latin typeface="微軟正黑體" pitchFamily="34" charset="-120"/>
                  <a:ea typeface="微軟正黑體" pitchFamily="34" charset="-120"/>
                </a:rPr>
                <a:t>及</a:t>
              </a:r>
              <a:r>
                <a:rPr kumimoji="0" lang="zh-TW" altLang="zh-TW" sz="2800" b="1" dirty="0" smtClean="0">
                  <a:solidFill>
                    <a:srgbClr val="C00000"/>
                  </a:solidFill>
                  <a:latin typeface="微軟正黑體" pitchFamily="34" charset="-120"/>
                  <a:ea typeface="微軟正黑體" pitchFamily="34" charset="-120"/>
                </a:rPr>
                <a:t>地點</a:t>
              </a:r>
              <a:r>
                <a:rPr kumimoji="0" lang="zh-TW" altLang="zh-TW" sz="2800" b="1" dirty="0">
                  <a:solidFill>
                    <a:srgbClr val="002060"/>
                  </a:solidFill>
                  <a:latin typeface="微軟正黑體" pitchFamily="34" charset="-120"/>
                  <a:ea typeface="微軟正黑體" pitchFamily="34" charset="-120"/>
                </a:rPr>
                <a:t>，</a:t>
              </a:r>
              <a:r>
                <a:rPr kumimoji="0" lang="zh-TW" altLang="zh-TW" sz="2800" b="1" dirty="0" smtClean="0">
                  <a:solidFill>
                    <a:srgbClr val="002060"/>
                  </a:solidFill>
                  <a:latin typeface="微軟正黑體" pitchFamily="34" charset="-120"/>
                  <a:ea typeface="微軟正黑體" pitchFamily="34" charset="-120"/>
                </a:rPr>
                <a:t>前往</a:t>
              </a:r>
              <a:r>
                <a:rPr kumimoji="0" lang="zh-TW" altLang="en-US" sz="2800" b="1" dirty="0" smtClean="0">
                  <a:solidFill>
                    <a:srgbClr val="002060"/>
                  </a:solidFill>
                  <a:latin typeface="微軟正黑體" pitchFamily="34" charset="-120"/>
                  <a:ea typeface="微軟正黑體" pitchFamily="34" charset="-120"/>
                </a:rPr>
                <a:t>招生學校</a:t>
              </a:r>
              <a:r>
                <a:rPr kumimoji="0" lang="zh-TW" altLang="zh-TW" sz="2800" b="1" dirty="0" smtClean="0">
                  <a:solidFill>
                    <a:srgbClr val="002060"/>
                  </a:solidFill>
                  <a:latin typeface="微軟正黑體" pitchFamily="34" charset="-120"/>
                  <a:ea typeface="微軟正黑體" pitchFamily="34" charset="-120"/>
                </a:rPr>
                <a:t>辦理</a:t>
              </a:r>
              <a:r>
                <a:rPr kumimoji="0" lang="zh-TW" altLang="en-US" sz="2800" b="1" dirty="0" smtClean="0">
                  <a:solidFill>
                    <a:srgbClr val="002060"/>
                  </a:solidFill>
                  <a:latin typeface="微軟正黑體" pitchFamily="34" charset="-120"/>
                  <a:ea typeface="微軟正黑體" pitchFamily="34" charset="-120"/>
                </a:rPr>
                <a:t>「現場</a:t>
              </a:r>
              <a:r>
                <a:rPr kumimoji="0" lang="zh-TW" altLang="zh-TW" sz="2800" b="1" dirty="0">
                  <a:solidFill>
                    <a:srgbClr val="002060"/>
                  </a:solidFill>
                  <a:latin typeface="微軟正黑體" pitchFamily="34" charset="-120"/>
                  <a:ea typeface="微軟正黑體" pitchFamily="34" charset="-120"/>
                </a:rPr>
                <a:t>登記</a:t>
              </a:r>
              <a:r>
                <a:rPr kumimoji="0" lang="zh-TW" altLang="zh-TW" sz="2800" b="1" dirty="0" smtClean="0">
                  <a:solidFill>
                    <a:srgbClr val="002060"/>
                  </a:solidFill>
                  <a:latin typeface="微軟正黑體" pitchFamily="34" charset="-120"/>
                  <a:ea typeface="微軟正黑體" pitchFamily="34" charset="-120"/>
                </a:rPr>
                <a:t>分發</a:t>
              </a:r>
              <a:r>
                <a:rPr kumimoji="0" lang="zh-TW" altLang="en-US" sz="2800" b="1" dirty="0" smtClean="0">
                  <a:solidFill>
                    <a:srgbClr val="002060"/>
                  </a:solidFill>
                  <a:latin typeface="微軟正黑體" pitchFamily="34" charset="-120"/>
                  <a:ea typeface="微軟正黑體" pitchFamily="34" charset="-120"/>
                </a:rPr>
                <a:t>」</a:t>
              </a:r>
              <a:endParaRPr kumimoji="0" lang="zh-TW" altLang="en-US" sz="28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pPr marL="0" indent="0" eaLnBrk="1" fontAlgn="auto" hangingPunct="1">
                <a:spcBef>
                  <a:spcPts val="800"/>
                </a:spcBef>
                <a:spcAft>
                  <a:spcPts val="600"/>
                </a:spcAft>
                <a:defRPr/>
              </a:pPr>
              <a:r>
                <a:rPr kumimoji="0" lang="zh-TW" altLang="en-US" sz="2800" b="1" dirty="0" smtClean="0">
                  <a:solidFill>
                    <a:srgbClr val="002060"/>
                  </a:solidFill>
                  <a:latin typeface="微軟正黑體" pitchFamily="34" charset="-120"/>
                  <a:ea typeface="微軟正黑體" pitchFamily="34" charset="-120"/>
                </a:rPr>
                <a:t>現場登記分發應帶資料：</a:t>
              </a:r>
              <a:endParaRPr kumimoji="0" lang="en-US" altLang="zh-TW" sz="28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pPr marL="514350" indent="-514350" eaLnBrk="1" fontAlgn="auto" hangingPunct="1">
                <a:lnSpc>
                  <a:spcPts val="2800"/>
                </a:lnSpc>
                <a:spcBef>
                  <a:spcPts val="800"/>
                </a:spcBef>
                <a:spcAft>
                  <a:spcPts val="600"/>
                </a:spcAft>
                <a:buFont typeface="+mj-lt"/>
                <a:buAutoNum type="arabicParenR"/>
                <a:defRPr/>
              </a:pPr>
              <a:r>
                <a:rPr kumimoji="0" lang="zh-TW" altLang="en-US" sz="2800" b="1" dirty="0" smtClean="0">
                  <a:solidFill>
                    <a:srgbClr val="7030A0"/>
                  </a:solidFill>
                  <a:latin typeface="微軟正黑體" pitchFamily="34" charset="-120"/>
                  <a:ea typeface="微軟正黑體" pitchFamily="34" charset="-120"/>
                </a:rPr>
                <a:t>聯合</a:t>
              </a:r>
              <a:r>
                <a:rPr kumimoji="0" lang="zh-TW" altLang="zh-TW" sz="2800" b="1" dirty="0" smtClean="0">
                  <a:solidFill>
                    <a:srgbClr val="7030A0"/>
                  </a:solidFill>
                  <a:latin typeface="微軟正黑體" pitchFamily="34" charset="-120"/>
                  <a:ea typeface="微軟正黑體" pitchFamily="34" charset="-120"/>
                </a:rPr>
                <a:t>免試</a:t>
              </a:r>
              <a:r>
                <a:rPr kumimoji="0" lang="zh-TW" altLang="zh-TW" sz="2800" b="1" dirty="0">
                  <a:solidFill>
                    <a:srgbClr val="7030A0"/>
                  </a:solidFill>
                  <a:latin typeface="微軟正黑體" pitchFamily="34" charset="-120"/>
                  <a:ea typeface="微軟正黑體" pitchFamily="34" charset="-120"/>
                </a:rPr>
                <a:t>入學成績暨現場登記分發報到</a:t>
              </a:r>
              <a:r>
                <a:rPr kumimoji="0" lang="zh-TW" altLang="zh-TW" sz="2800" b="1" dirty="0" smtClean="0">
                  <a:solidFill>
                    <a:srgbClr val="7030A0"/>
                  </a:solidFill>
                  <a:latin typeface="微軟正黑體" pitchFamily="34" charset="-120"/>
                  <a:ea typeface="微軟正黑體" pitchFamily="34" charset="-120"/>
                </a:rPr>
                <a:t>通知單</a:t>
              </a:r>
              <a:r>
                <a:rPr kumimoji="0" lang="zh-TW" altLang="en-US" sz="2800" b="1" dirty="0" smtClean="0">
                  <a:solidFill>
                    <a:srgbClr val="7030A0"/>
                  </a:solidFill>
                  <a:latin typeface="微軟正黑體" pitchFamily="34" charset="-120"/>
                  <a:ea typeface="微軟正黑體" pitchFamily="34" charset="-120"/>
                </a:rPr>
                <a:t>正本</a:t>
              </a:r>
              <a:endParaRPr kumimoji="0" lang="en-US" altLang="zh-TW" sz="2800" b="1" dirty="0" smtClean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pPr marL="514350" indent="-514350" eaLnBrk="1" fontAlgn="auto" hangingPunct="1">
                <a:lnSpc>
                  <a:spcPts val="2800"/>
                </a:lnSpc>
                <a:spcBef>
                  <a:spcPts val="800"/>
                </a:spcBef>
                <a:spcAft>
                  <a:spcPts val="600"/>
                </a:spcAft>
                <a:buFont typeface="+mj-lt"/>
                <a:buAutoNum type="arabicParenR"/>
                <a:defRPr/>
              </a:pPr>
              <a:r>
                <a:rPr kumimoji="0" lang="zh-TW" altLang="zh-TW" sz="2800" b="1" dirty="0" smtClean="0">
                  <a:solidFill>
                    <a:srgbClr val="7030A0"/>
                  </a:solidFill>
                  <a:latin typeface="微軟正黑體" pitchFamily="34" charset="-120"/>
                  <a:ea typeface="微軟正黑體" pitchFamily="34" charset="-120"/>
                </a:rPr>
                <a:t>身分</a:t>
              </a:r>
              <a:r>
                <a:rPr kumimoji="0" lang="zh-TW" altLang="zh-TW" sz="2800" b="1" dirty="0">
                  <a:solidFill>
                    <a:srgbClr val="7030A0"/>
                  </a:solidFill>
                  <a:latin typeface="微軟正黑體" pitchFamily="34" charset="-120"/>
                  <a:ea typeface="微軟正黑體" pitchFamily="34" charset="-120"/>
                </a:rPr>
                <a:t>證明</a:t>
              </a:r>
              <a:r>
                <a:rPr kumimoji="0" lang="zh-TW" altLang="zh-TW" sz="2800" b="1" dirty="0" smtClean="0">
                  <a:solidFill>
                    <a:srgbClr val="7030A0"/>
                  </a:solidFill>
                  <a:latin typeface="微軟正黑體" pitchFamily="34" charset="-120"/>
                  <a:ea typeface="微軟正黑體" pitchFamily="34" charset="-120"/>
                </a:rPr>
                <a:t>文件正本</a:t>
              </a:r>
              <a:endParaRPr kumimoji="0" lang="en-US" altLang="zh-TW" sz="2800" b="1" dirty="0" smtClean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pPr marL="514350" indent="-514350" eaLnBrk="1" fontAlgn="auto" hangingPunct="1">
                <a:lnSpc>
                  <a:spcPts val="2800"/>
                </a:lnSpc>
                <a:spcBef>
                  <a:spcPts val="800"/>
                </a:spcBef>
                <a:spcAft>
                  <a:spcPts val="600"/>
                </a:spcAft>
                <a:buFont typeface="+mj-lt"/>
                <a:buAutoNum type="arabicParenR"/>
                <a:defRPr/>
              </a:pPr>
              <a:r>
                <a:rPr kumimoji="0" lang="zh-TW" altLang="zh-TW" sz="2800" b="1" dirty="0" smtClean="0">
                  <a:solidFill>
                    <a:srgbClr val="7030A0"/>
                  </a:solidFill>
                  <a:latin typeface="微軟正黑體" pitchFamily="34" charset="-120"/>
                  <a:ea typeface="微軟正黑體" pitchFamily="34" charset="-120"/>
                </a:rPr>
                <a:t>國中</a:t>
              </a:r>
              <a:r>
                <a:rPr kumimoji="0" lang="zh-TW" altLang="zh-TW" sz="2800" b="1" dirty="0">
                  <a:solidFill>
                    <a:srgbClr val="7030A0"/>
                  </a:solidFill>
                  <a:latin typeface="微軟正黑體" pitchFamily="34" charset="-120"/>
                  <a:ea typeface="微軟正黑體" pitchFamily="34" charset="-120"/>
                </a:rPr>
                <a:t>學歷</a:t>
              </a:r>
              <a:r>
                <a:rPr kumimoji="0" lang="en-US" altLang="zh-TW" sz="2800" b="1" dirty="0">
                  <a:solidFill>
                    <a:srgbClr val="7030A0"/>
                  </a:solidFill>
                  <a:latin typeface="微軟正黑體" pitchFamily="34" charset="-120"/>
                  <a:ea typeface="微軟正黑體" pitchFamily="34" charset="-120"/>
                </a:rPr>
                <a:t>(</a:t>
              </a:r>
              <a:r>
                <a:rPr kumimoji="0" lang="zh-TW" altLang="zh-TW" sz="2800" b="1" dirty="0">
                  <a:solidFill>
                    <a:srgbClr val="7030A0"/>
                  </a:solidFill>
                  <a:latin typeface="微軟正黑體" pitchFamily="34" charset="-120"/>
                  <a:ea typeface="微軟正黑體" pitchFamily="34" charset="-120"/>
                </a:rPr>
                <a:t>力</a:t>
              </a:r>
              <a:r>
                <a:rPr kumimoji="0" lang="en-US" altLang="zh-TW" sz="2800" b="1" dirty="0">
                  <a:solidFill>
                    <a:srgbClr val="7030A0"/>
                  </a:solidFill>
                  <a:latin typeface="微軟正黑體" pitchFamily="34" charset="-120"/>
                  <a:ea typeface="微軟正黑體" pitchFamily="34" charset="-120"/>
                </a:rPr>
                <a:t>)</a:t>
              </a:r>
              <a:r>
                <a:rPr kumimoji="0" lang="zh-TW" altLang="zh-TW" sz="2800" b="1" dirty="0">
                  <a:solidFill>
                    <a:srgbClr val="7030A0"/>
                  </a:solidFill>
                  <a:latin typeface="微軟正黑體" pitchFamily="34" charset="-120"/>
                  <a:ea typeface="微軟正黑體" pitchFamily="34" charset="-120"/>
                </a:rPr>
                <a:t>證件</a:t>
              </a:r>
              <a:r>
                <a:rPr kumimoji="0" lang="zh-TW" altLang="zh-TW" sz="2800" b="1" dirty="0" smtClean="0">
                  <a:solidFill>
                    <a:srgbClr val="7030A0"/>
                  </a:solidFill>
                  <a:latin typeface="微軟正黑體" pitchFamily="34" charset="-120"/>
                  <a:ea typeface="微軟正黑體" pitchFamily="34" charset="-120"/>
                </a:rPr>
                <a:t>正本</a:t>
              </a:r>
              <a:endParaRPr kumimoji="0" lang="en-US" altLang="zh-TW" sz="2800" b="1" dirty="0" smtClean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pPr marL="0" indent="0" eaLnBrk="1" fontAlgn="auto" hangingPunct="1">
                <a:lnSpc>
                  <a:spcPts val="3000"/>
                </a:lnSpc>
                <a:spcBef>
                  <a:spcPts val="800"/>
                </a:spcBef>
                <a:spcAft>
                  <a:spcPts val="600"/>
                </a:spcAft>
                <a:defRPr/>
              </a:pPr>
              <a:r>
                <a:rPr kumimoji="0" lang="zh-TW" altLang="en-US" sz="2800" b="1" dirty="0" smtClean="0">
                  <a:solidFill>
                    <a:srgbClr val="002060"/>
                  </a:solidFill>
                  <a:latin typeface="微軟正黑體" pitchFamily="34" charset="-120"/>
                  <a:ea typeface="微軟正黑體" pitchFamily="34" charset="-120"/>
                </a:rPr>
                <a:t>無法親自參加者，可委託代理人參加分發，除持有上列免試生文件正本外，受託人須攜帶雙方簽妥之「代理現場登記分發報到委託書」及委託人與受託人身分證明文件正本供查驗。</a:t>
              </a:r>
              <a:r>
                <a:rPr kumimoji="0" lang="en-US" altLang="zh-TW" sz="2000" dirty="0">
                  <a:solidFill>
                    <a:srgbClr val="002060"/>
                  </a:solidFill>
                  <a:latin typeface="微軟正黑體" pitchFamily="34" charset="-120"/>
                  <a:ea typeface="微軟正黑體" pitchFamily="34" charset="-120"/>
                </a:rPr>
                <a:t>(</a:t>
              </a:r>
              <a:r>
                <a:rPr kumimoji="0" lang="zh-TW" altLang="en-US" sz="2000" dirty="0">
                  <a:solidFill>
                    <a:srgbClr val="002060"/>
                  </a:solidFill>
                  <a:latin typeface="微軟正黑體" pitchFamily="34" charset="-120"/>
                  <a:ea typeface="微軟正黑體" pitchFamily="34" charset="-120"/>
                </a:rPr>
                <a:t>簡章第</a:t>
              </a:r>
              <a:r>
                <a:rPr kumimoji="0" lang="en-US" altLang="zh-TW" sz="2000" dirty="0">
                  <a:solidFill>
                    <a:srgbClr val="002060"/>
                  </a:solidFill>
                  <a:latin typeface="微軟正黑體" pitchFamily="34" charset="-120"/>
                  <a:ea typeface="微軟正黑體" pitchFamily="34" charset="-120"/>
                </a:rPr>
                <a:t>19</a:t>
              </a:r>
              <a:r>
                <a:rPr kumimoji="0" lang="zh-TW" altLang="en-US" sz="2000" dirty="0">
                  <a:solidFill>
                    <a:srgbClr val="002060"/>
                  </a:solidFill>
                  <a:latin typeface="微軟正黑體" pitchFamily="34" charset="-120"/>
                  <a:ea typeface="微軟正黑體" pitchFamily="34" charset="-120"/>
                </a:rPr>
                <a:t>頁</a:t>
              </a:r>
              <a:r>
                <a:rPr kumimoji="0" lang="en-US" altLang="zh-TW" sz="2000" dirty="0">
                  <a:solidFill>
                    <a:srgbClr val="002060"/>
                  </a:solidFill>
                  <a:latin typeface="微軟正黑體" pitchFamily="34" charset="-120"/>
                  <a:ea typeface="微軟正黑體" pitchFamily="34" charset="-120"/>
                </a:rPr>
                <a:t>)</a:t>
              </a:r>
            </a:p>
            <a:p>
              <a:pPr marL="0" indent="0" eaLnBrk="1" fontAlgn="auto" hangingPunct="1">
                <a:lnSpc>
                  <a:spcPts val="3000"/>
                </a:lnSpc>
                <a:spcBef>
                  <a:spcPts val="800"/>
                </a:spcBef>
                <a:spcAft>
                  <a:spcPts val="600"/>
                </a:spcAft>
                <a:defRPr/>
              </a:pPr>
              <a:endParaRPr kumimoji="0" lang="en-US" altLang="zh-TW" sz="2800" b="1" dirty="0" smtClean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pic>
          <p:nvPicPr>
            <p:cNvPr id="60425" name="Picture 8" descr="http://pic.qiantucdn.com/58pic/12/02/43/79x58PICspJ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303" t="46655" r="45190" b="35648"/>
            <a:stretch>
              <a:fillRect/>
            </a:stretch>
          </p:blipFill>
          <p:spPr bwMode="auto">
            <a:xfrm>
              <a:off x="1688677" y="2543388"/>
              <a:ext cx="588475" cy="5613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0426" name="Picture 10" descr="http://pic.qiantucdn.com/58pic/12/02/43/79x58PICspJ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899" t="47511" r="23987" b="37074"/>
            <a:stretch>
              <a:fillRect/>
            </a:stretch>
          </p:blipFill>
          <p:spPr bwMode="auto">
            <a:xfrm>
              <a:off x="1638882" y="3619073"/>
              <a:ext cx="688063" cy="488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0420" name="標題 1"/>
          <p:cNvSpPr>
            <a:spLocks noGrp="1"/>
          </p:cNvSpPr>
          <p:nvPr>
            <p:ph type="title"/>
          </p:nvPr>
        </p:nvSpPr>
        <p:spPr>
          <a:xfrm>
            <a:off x="820738" y="111125"/>
            <a:ext cx="10515600" cy="1325563"/>
          </a:xfrm>
        </p:spPr>
        <p:txBody>
          <a:bodyPr/>
          <a:lstStyle/>
          <a:p>
            <a:pPr eaLnBrk="1" hangingPunct="1"/>
            <a:r>
              <a:rPr lang="en-US" altLang="zh-TW" sz="3600" b="1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600" b="1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玖</a:t>
            </a:r>
            <a:r>
              <a:rPr lang="en-US" altLang="zh-TW" sz="3600" b="1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3600" b="1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、現場登記分發作業（</a:t>
            </a:r>
            <a:r>
              <a:rPr lang="en-US" altLang="zh-TW" sz="3600" b="1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1/6</a:t>
            </a:r>
            <a:r>
              <a:rPr lang="zh-TW" altLang="en-US" sz="3600" b="1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</a:p>
        </p:txBody>
      </p:sp>
      <p:pic>
        <p:nvPicPr>
          <p:cNvPr id="60421" name="Picture 10" descr="http://pic.qiantucdn.com/58pic/12/02/43/79x58PICspJ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99" t="47511" r="23987" b="37074"/>
          <a:stretch>
            <a:fillRect/>
          </a:stretch>
        </p:blipFill>
        <p:spPr bwMode="auto">
          <a:xfrm>
            <a:off x="412750" y="5289550"/>
            <a:ext cx="735013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2" name="投影片編號版面配置區 1"/>
          <p:cNvSpPr>
            <a:spLocks noGrp="1"/>
          </p:cNvSpPr>
          <p:nvPr>
            <p:ph type="sldNum" sz="quarter" idx="11"/>
          </p:nvPr>
        </p:nvSpPr>
        <p:spPr bwMode="auto">
          <a:xfrm>
            <a:off x="9448800" y="6378575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64B2E1BB-CC6D-4137-B0C1-614032BE3BDF}" type="slidenum">
              <a:rPr lang="zh-TW" altLang="en-US" sz="2600" smtClean="0"/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46</a:t>
            </a:fld>
            <a:endParaRPr lang="zh-TW" altLang="en-US" sz="2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標題 1"/>
          <p:cNvSpPr>
            <a:spLocks noGrp="1"/>
          </p:cNvSpPr>
          <p:nvPr>
            <p:ph type="title"/>
          </p:nvPr>
        </p:nvSpPr>
        <p:spPr>
          <a:xfrm>
            <a:off x="784225" y="0"/>
            <a:ext cx="10515600" cy="1325563"/>
          </a:xfrm>
        </p:spPr>
        <p:txBody>
          <a:bodyPr/>
          <a:lstStyle/>
          <a:p>
            <a:pPr eaLnBrk="1" hangingPunct="1"/>
            <a:r>
              <a:rPr lang="en-US" altLang="zh-TW" sz="3600" b="1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600" b="1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玖</a:t>
            </a:r>
            <a:r>
              <a:rPr lang="en-US" altLang="zh-TW" sz="3600" b="1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 </a:t>
            </a:r>
            <a:r>
              <a:rPr lang="zh-TW" altLang="en-US" sz="3600" b="1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、現場登記分發作業（</a:t>
            </a:r>
            <a:r>
              <a:rPr lang="en-US" altLang="zh-TW" sz="3600" b="1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2/6</a:t>
            </a:r>
            <a:r>
              <a:rPr lang="zh-TW" altLang="en-US" sz="3600" b="1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</a:p>
        </p:txBody>
      </p:sp>
      <p:grpSp>
        <p:nvGrpSpPr>
          <p:cNvPr id="61443" name="群組 8"/>
          <p:cNvGrpSpPr>
            <a:grpSpLocks/>
          </p:cNvGrpSpPr>
          <p:nvPr/>
        </p:nvGrpSpPr>
        <p:grpSpPr bwMode="auto">
          <a:xfrm>
            <a:off x="141288" y="979488"/>
            <a:ext cx="11458575" cy="2124075"/>
            <a:chOff x="192387" y="1265284"/>
            <a:chExt cx="11459423" cy="2123658"/>
          </a:xfrm>
        </p:grpSpPr>
        <p:sp>
          <p:nvSpPr>
            <p:cNvPr id="5" name="矩形 4"/>
            <p:cNvSpPr/>
            <p:nvPr/>
          </p:nvSpPr>
          <p:spPr>
            <a:xfrm>
              <a:off x="841722" y="1265284"/>
              <a:ext cx="10810088" cy="2123658"/>
            </a:xfrm>
            <a:prstGeom prst="rect">
              <a:avLst/>
            </a:prstGeom>
            <a:solidFill>
              <a:srgbClr val="FFEBEB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600"/>
                </a:spcBef>
                <a:spcAft>
                  <a:spcPts val="600"/>
                </a:spcAft>
                <a:defRPr/>
              </a:pPr>
              <a:r>
                <a:rPr lang="zh-TW" altLang="en-US" sz="3200" b="1" dirty="0">
                  <a:solidFill>
                    <a:schemeClr val="accent6">
                      <a:lumMod val="7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第一階段參加現場登記分發人數計算方式：</a:t>
              </a:r>
              <a:endParaRPr lang="en-US" altLang="zh-TW" sz="3200" b="1" dirty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pPr marL="361950" indent="-361950" eaLnBrk="1" fontAlgn="auto" hangingPunct="1">
                <a:lnSpc>
                  <a:spcPts val="3400"/>
                </a:lnSpc>
                <a:spcBef>
                  <a:spcPts val="1200"/>
                </a:spcBef>
                <a:spcAft>
                  <a:spcPts val="600"/>
                </a:spcAft>
                <a:buFont typeface="Wingdings" pitchFamily="2" charset="2"/>
                <a:buChar char="u"/>
                <a:defRPr/>
              </a:pPr>
              <a:r>
                <a:rPr lang="zh-TW" altLang="en-US" sz="2400" b="1" dirty="0">
                  <a:latin typeface="微軟正黑體" pitchFamily="34" charset="-120"/>
                  <a:ea typeface="微軟正黑體" pitchFamily="34" charset="-120"/>
                </a:rPr>
                <a:t>各招生學校通知參加現場登記分發人數之計算，</a:t>
              </a:r>
              <a:r>
                <a:rPr lang="zh-TW" altLang="en-US" sz="2400" b="1" dirty="0">
                  <a:solidFill>
                    <a:srgbClr val="C00000"/>
                  </a:solidFill>
                  <a:latin typeface="微軟正黑體" pitchFamily="34" charset="-120"/>
                  <a:ea typeface="微軟正黑體" pitchFamily="34" charset="-120"/>
                </a:rPr>
                <a:t>依據各招生學校訂定</a:t>
              </a:r>
              <a:r>
                <a:rPr lang="en-US" altLang="zh-TW" sz="2400" b="1" dirty="0">
                  <a:solidFill>
                    <a:srgbClr val="C00000"/>
                  </a:solidFill>
                  <a:latin typeface="微軟正黑體" pitchFamily="34" charset="-120"/>
                  <a:ea typeface="微軟正黑體" pitchFamily="34" charset="-120"/>
                </a:rPr>
                <a:t/>
              </a:r>
              <a:br>
                <a:rPr lang="en-US" altLang="zh-TW" sz="2400" b="1" dirty="0">
                  <a:solidFill>
                    <a:srgbClr val="C00000"/>
                  </a:solidFill>
                  <a:latin typeface="微軟正黑體" pitchFamily="34" charset="-120"/>
                  <a:ea typeface="微軟正黑體" pitchFamily="34" charset="-120"/>
                </a:rPr>
              </a:br>
              <a:r>
                <a:rPr lang="zh-TW" altLang="en-US" sz="2400" b="1" dirty="0">
                  <a:solidFill>
                    <a:srgbClr val="C00000"/>
                  </a:solidFill>
                  <a:latin typeface="微軟正黑體" pitchFamily="34" charset="-120"/>
                  <a:ea typeface="微軟正黑體" pitchFamily="34" charset="-120"/>
                </a:rPr>
                <a:t>「招生名額與登記分發人數倍率」乘以一般生招生名額</a:t>
              </a:r>
              <a:r>
                <a:rPr lang="zh-TW" altLang="en-US" sz="2000" dirty="0">
                  <a:latin typeface="微軟正黑體" pitchFamily="34" charset="-120"/>
                  <a:ea typeface="微軟正黑體" pitchFamily="34" charset="-120"/>
                </a:rPr>
                <a:t>（小數點後無條件捨去）</a:t>
              </a:r>
              <a:r>
                <a:rPr lang="zh-TW" altLang="en-US" sz="2400" b="1" dirty="0">
                  <a:latin typeface="微軟正黑體" pitchFamily="34" charset="-120"/>
                  <a:ea typeface="微軟正黑體" pitchFamily="34" charset="-120"/>
                </a:rPr>
                <a:t>，有關各校規定請參閱簡章附錄一</a:t>
              </a:r>
              <a:r>
                <a:rPr lang="zh-TW" altLang="en-US" sz="2000" dirty="0">
                  <a:latin typeface="微軟正黑體" pitchFamily="34" charset="-120"/>
                  <a:ea typeface="微軟正黑體" pitchFamily="34" charset="-120"/>
                </a:rPr>
                <a:t>（簡章第</a:t>
              </a:r>
              <a:r>
                <a:rPr lang="en-US" altLang="zh-TW" sz="2000" dirty="0">
                  <a:latin typeface="微軟正黑體" pitchFamily="34" charset="-120"/>
                  <a:ea typeface="微軟正黑體" pitchFamily="34" charset="-120"/>
                </a:rPr>
                <a:t>24</a:t>
              </a:r>
              <a:r>
                <a:rPr lang="zh-TW" altLang="en-US" sz="2000" dirty="0">
                  <a:latin typeface="微軟正黑體" pitchFamily="34" charset="-120"/>
                  <a:ea typeface="微軟正黑體" pitchFamily="34" charset="-120"/>
                </a:rPr>
                <a:t>頁至</a:t>
              </a:r>
              <a:r>
                <a:rPr lang="en-US" altLang="zh-TW" sz="2000" dirty="0">
                  <a:latin typeface="微軟正黑體" pitchFamily="34" charset="-120"/>
                  <a:ea typeface="微軟正黑體" pitchFamily="34" charset="-120"/>
                </a:rPr>
                <a:t>43</a:t>
              </a:r>
              <a:r>
                <a:rPr lang="zh-TW" altLang="en-US" sz="2000" dirty="0">
                  <a:latin typeface="微軟正黑體" pitchFamily="34" charset="-120"/>
                  <a:ea typeface="微軟正黑體" pitchFamily="34" charset="-120"/>
                </a:rPr>
                <a:t>頁）</a:t>
              </a:r>
              <a:endParaRPr lang="zh-TW" altLang="en-US" sz="2000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pic>
          <p:nvPicPr>
            <p:cNvPr id="61449" name="Picture 6" descr="http://pic.qiantucdn.com/58pic/12/02/43/79x58PICspJ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630" t="43517" r="54988" b="35648"/>
            <a:stretch>
              <a:fillRect/>
            </a:stretch>
          </p:blipFill>
          <p:spPr bwMode="auto">
            <a:xfrm>
              <a:off x="192387" y="1335758"/>
              <a:ext cx="642796" cy="6609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1444" name="群組 9"/>
          <p:cNvGrpSpPr>
            <a:grpSpLocks/>
          </p:cNvGrpSpPr>
          <p:nvPr/>
        </p:nvGrpSpPr>
        <p:grpSpPr bwMode="auto">
          <a:xfrm>
            <a:off x="163513" y="3281363"/>
            <a:ext cx="11436350" cy="3208337"/>
            <a:chOff x="190124" y="3465394"/>
            <a:chExt cx="11437542" cy="3208571"/>
          </a:xfrm>
        </p:grpSpPr>
        <p:sp>
          <p:nvSpPr>
            <p:cNvPr id="6" name="矩形 5"/>
            <p:cNvSpPr/>
            <p:nvPr/>
          </p:nvSpPr>
          <p:spPr>
            <a:xfrm>
              <a:off x="817251" y="3465394"/>
              <a:ext cx="10810415" cy="3208571"/>
            </a:xfrm>
            <a:prstGeom prst="rect">
              <a:avLst/>
            </a:prstGeom>
            <a:solidFill>
              <a:srgbClr val="FFFFE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pPr indent="-285750" eaLnBrk="1" fontAlgn="auto" hangingPunct="1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003366"/>
                </a:buClr>
                <a:defRPr/>
              </a:pPr>
              <a:r>
                <a:rPr lang="zh-TW" altLang="en-US" sz="3200" b="1" dirty="0">
                  <a:latin typeface="微軟正黑體" pitchFamily="34" charset="-120"/>
                  <a:ea typeface="微軟正黑體" pitchFamily="34" charset="-120"/>
                </a:rPr>
                <a:t>  以○○科技大學為例：</a:t>
              </a:r>
              <a:endParaRPr lang="en-US" altLang="zh-TW" sz="3200" b="1" dirty="0">
                <a:latin typeface="微軟正黑體" pitchFamily="34" charset="-120"/>
                <a:ea typeface="微軟正黑體" pitchFamily="34" charset="-120"/>
              </a:endParaRPr>
            </a:p>
            <a:p>
              <a:pPr indent="-285750" eaLnBrk="1" fontAlgn="auto" hangingPunct="1">
                <a:spcBef>
                  <a:spcPts val="600"/>
                </a:spcBef>
                <a:spcAft>
                  <a:spcPts val="300"/>
                </a:spcAft>
                <a:buClr>
                  <a:srgbClr val="003366"/>
                </a:buClr>
                <a:defRPr/>
              </a:pPr>
              <a:r>
                <a:rPr lang="zh-TW" altLang="en-US" sz="2200" b="1" dirty="0">
                  <a:latin typeface="微軟正黑體" pitchFamily="34" charset="-120"/>
                  <a:ea typeface="微軟正黑體" pitchFamily="34" charset="-120"/>
                </a:rPr>
                <a:t>一般生招生名額為</a:t>
              </a:r>
              <a:r>
                <a:rPr lang="en-US" altLang="zh-TW" sz="2200" b="1" dirty="0">
                  <a:latin typeface="微軟正黑體" pitchFamily="34" charset="-120"/>
                  <a:ea typeface="微軟正黑體" pitchFamily="34" charset="-120"/>
                </a:rPr>
                <a:t>273</a:t>
              </a:r>
              <a:r>
                <a:rPr lang="zh-TW" altLang="en-US" sz="2200" b="1" dirty="0">
                  <a:latin typeface="微軟正黑體" pitchFamily="34" charset="-120"/>
                  <a:ea typeface="微軟正黑體" pitchFamily="34" charset="-120"/>
                </a:rPr>
                <a:t>名，登記分發人數倍率為</a:t>
              </a:r>
              <a:r>
                <a:rPr lang="en-US" altLang="zh-TW" sz="2200" b="1" dirty="0">
                  <a:latin typeface="微軟正黑體" pitchFamily="34" charset="-120"/>
                  <a:ea typeface="微軟正黑體" pitchFamily="34" charset="-120"/>
                </a:rPr>
                <a:t>2.6</a:t>
              </a:r>
              <a:r>
                <a:rPr lang="zh-TW" altLang="en-US" sz="2200" b="1" dirty="0">
                  <a:latin typeface="微軟正黑體" pitchFamily="34" charset="-120"/>
                  <a:ea typeface="微軟正黑體" pitchFamily="34" charset="-120"/>
                </a:rPr>
                <a:t>倍，通知參加現場登記分發人數為：</a:t>
              </a:r>
              <a:endParaRPr lang="en-US" altLang="zh-TW" sz="2200" b="1" dirty="0">
                <a:latin typeface="微軟正黑體" pitchFamily="34" charset="-120"/>
                <a:ea typeface="微軟正黑體" pitchFamily="34" charset="-120"/>
              </a:endParaRPr>
            </a:p>
            <a:p>
              <a:pPr indent="-285750" algn="ctr" eaLnBrk="1" fontAlgn="auto" hangingPunct="1">
                <a:spcBef>
                  <a:spcPts val="600"/>
                </a:spcBef>
                <a:spcAft>
                  <a:spcPts val="300"/>
                </a:spcAft>
                <a:buClr>
                  <a:srgbClr val="003366"/>
                </a:buClr>
                <a:defRPr/>
              </a:pPr>
              <a:r>
                <a:rPr lang="en-US" altLang="zh-TW" sz="3400" b="1" dirty="0">
                  <a:solidFill>
                    <a:srgbClr val="C00000"/>
                  </a:solidFill>
                  <a:latin typeface="微軟正黑體" pitchFamily="34" charset="-120"/>
                  <a:ea typeface="微軟正黑體" pitchFamily="34" charset="-120"/>
                </a:rPr>
                <a:t>273×2.6</a:t>
              </a:r>
              <a:r>
                <a:rPr lang="zh-TW" altLang="en-US" sz="3400" b="1" dirty="0">
                  <a:solidFill>
                    <a:srgbClr val="C00000"/>
                  </a:solidFill>
                  <a:latin typeface="微軟正黑體" pitchFamily="34" charset="-120"/>
                  <a:ea typeface="微軟正黑體" pitchFamily="34" charset="-120"/>
                </a:rPr>
                <a:t>＝</a:t>
              </a:r>
              <a:r>
                <a:rPr lang="en-US" altLang="zh-TW" sz="3400" b="1" dirty="0">
                  <a:solidFill>
                    <a:srgbClr val="C00000"/>
                  </a:solidFill>
                  <a:latin typeface="微軟正黑體" pitchFamily="34" charset="-120"/>
                  <a:ea typeface="微軟正黑體" pitchFamily="34" charset="-120"/>
                </a:rPr>
                <a:t>709.8</a:t>
              </a:r>
              <a:r>
                <a:rPr lang="zh-TW" altLang="en-US" sz="3400" b="1" dirty="0">
                  <a:solidFill>
                    <a:srgbClr val="C00000"/>
                  </a:solidFill>
                  <a:latin typeface="微軟正黑體" pitchFamily="34" charset="-120"/>
                  <a:ea typeface="微軟正黑體" pitchFamily="34" charset="-120"/>
                </a:rPr>
                <a:t> （小數點後無條件捨去為</a:t>
              </a:r>
              <a:r>
                <a:rPr lang="en-US" altLang="zh-TW" sz="3400" b="1" dirty="0">
                  <a:solidFill>
                    <a:srgbClr val="C00000"/>
                  </a:solidFill>
                  <a:latin typeface="微軟正黑體" pitchFamily="34" charset="-120"/>
                  <a:ea typeface="微軟正黑體" pitchFamily="34" charset="-120"/>
                </a:rPr>
                <a:t>709</a:t>
              </a:r>
              <a:r>
                <a:rPr lang="zh-TW" altLang="en-US" sz="3400" b="1" dirty="0">
                  <a:solidFill>
                    <a:srgbClr val="C00000"/>
                  </a:solidFill>
                  <a:latin typeface="微軟正黑體" pitchFamily="34" charset="-120"/>
                  <a:ea typeface="微軟正黑體" pitchFamily="34" charset="-120"/>
                </a:rPr>
                <a:t>人）</a:t>
              </a:r>
            </a:p>
            <a:p>
              <a:pPr indent="-285750" eaLnBrk="1" fontAlgn="auto" hangingPunct="1">
                <a:spcBef>
                  <a:spcPts val="600"/>
                </a:spcBef>
                <a:spcAft>
                  <a:spcPts val="300"/>
                </a:spcAft>
                <a:buClr>
                  <a:srgbClr val="003366"/>
                </a:buClr>
                <a:defRPr/>
              </a:pPr>
              <a:r>
                <a:rPr lang="zh-TW" altLang="en-US" sz="2200" b="1" dirty="0">
                  <a:solidFill>
                    <a:srgbClr val="0033CC"/>
                  </a:solidFill>
                  <a:latin typeface="微軟正黑體" pitchFamily="34" charset="-120"/>
                  <a:ea typeface="微軟正黑體" pitchFamily="34" charset="-120"/>
                </a:rPr>
                <a:t>★若報名免試生總人數在</a:t>
              </a:r>
              <a:r>
                <a:rPr lang="en-US" altLang="zh-TW" sz="2200" b="1" dirty="0">
                  <a:solidFill>
                    <a:srgbClr val="0033CC"/>
                  </a:solidFill>
                  <a:latin typeface="微軟正黑體" pitchFamily="34" charset="-120"/>
                  <a:ea typeface="微軟正黑體" pitchFamily="34" charset="-120"/>
                </a:rPr>
                <a:t>709</a:t>
              </a:r>
              <a:r>
                <a:rPr lang="zh-TW" altLang="en-US" sz="2200" b="1" dirty="0">
                  <a:solidFill>
                    <a:srgbClr val="0033CC"/>
                  </a:solidFill>
                  <a:latin typeface="微軟正黑體" pitchFamily="34" charset="-120"/>
                  <a:ea typeface="微軟正黑體" pitchFamily="34" charset="-120"/>
                </a:rPr>
                <a:t>名（含）以下，則全部報名免試生皆可參加現場登記分發。</a:t>
              </a:r>
              <a:endParaRPr lang="en-US" altLang="zh-TW" sz="2200" b="1" dirty="0">
                <a:solidFill>
                  <a:srgbClr val="0033CC"/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pPr indent="-285750" eaLnBrk="1" fontAlgn="auto" hangingPunct="1">
                <a:spcBef>
                  <a:spcPts val="600"/>
                </a:spcBef>
                <a:spcAft>
                  <a:spcPts val="300"/>
                </a:spcAft>
                <a:buClr>
                  <a:srgbClr val="003366"/>
                </a:buClr>
                <a:defRPr/>
              </a:pPr>
              <a:r>
                <a:rPr lang="zh-TW" altLang="en-US" sz="2200" b="1" dirty="0">
                  <a:solidFill>
                    <a:srgbClr val="C00000"/>
                  </a:solidFill>
                  <a:latin typeface="微軟正黑體" pitchFamily="34" charset="-120"/>
                  <a:ea typeface="微軟正黑體" pitchFamily="34" charset="-120"/>
                </a:rPr>
                <a:t>★</a:t>
              </a:r>
              <a:r>
                <a:rPr lang="zh-TW" altLang="zh-TW" sz="2200" b="1" dirty="0">
                  <a:solidFill>
                    <a:srgbClr val="C00000"/>
                  </a:solidFill>
                  <a:latin typeface="微軟正黑體" pitchFamily="34" charset="-120"/>
                  <a:ea typeface="微軟正黑體" pitchFamily="34" charset="-120"/>
                </a:rPr>
                <a:t>免試生被通知參加現場登記分發報到，並不表示</a:t>
              </a:r>
              <a:r>
                <a:rPr lang="zh-TW" altLang="en-US" sz="2200" b="1" dirty="0">
                  <a:solidFill>
                    <a:srgbClr val="C00000"/>
                  </a:solidFill>
                  <a:latin typeface="微軟正黑體" pitchFamily="34" charset="-120"/>
                  <a:ea typeface="微軟正黑體" pitchFamily="34" charset="-120"/>
                </a:rPr>
                <a:t>「</a:t>
              </a:r>
              <a:r>
                <a:rPr lang="zh-TW" altLang="zh-TW" sz="2200" b="1" dirty="0">
                  <a:solidFill>
                    <a:srgbClr val="C00000"/>
                  </a:solidFill>
                  <a:latin typeface="微軟正黑體" pitchFamily="34" charset="-120"/>
                  <a:ea typeface="微軟正黑體" pitchFamily="34" charset="-120"/>
                </a:rPr>
                <a:t>一定能被分發錄取</a:t>
              </a:r>
              <a:r>
                <a:rPr lang="zh-TW" altLang="en-US" sz="2200" b="1" dirty="0">
                  <a:solidFill>
                    <a:srgbClr val="C00000"/>
                  </a:solidFill>
                  <a:latin typeface="微軟正黑體" pitchFamily="34" charset="-120"/>
                  <a:ea typeface="微軟正黑體" pitchFamily="34" charset="-120"/>
                </a:rPr>
                <a:t>」</a:t>
              </a:r>
              <a:r>
                <a:rPr lang="zh-TW" altLang="zh-TW" sz="2200" b="1" dirty="0">
                  <a:solidFill>
                    <a:srgbClr val="C00000"/>
                  </a:solidFill>
                  <a:latin typeface="微軟正黑體" pitchFamily="34" charset="-120"/>
                  <a:ea typeface="微軟正黑體" pitchFamily="34" charset="-120"/>
                </a:rPr>
                <a:t>，必須</a:t>
              </a:r>
              <a:r>
                <a:rPr lang="zh-TW" altLang="en-US" sz="2200" b="1" u="sng" dirty="0">
                  <a:solidFill>
                    <a:srgbClr val="C00000"/>
                  </a:solidFill>
                  <a:latin typeface="微軟正黑體" pitchFamily="34" charset="-120"/>
                  <a:ea typeface="微軟正黑體" pitchFamily="34" charset="-120"/>
                </a:rPr>
                <a:t>依現場</a:t>
              </a:r>
              <a:r>
                <a:rPr lang="en-US" altLang="zh-TW" sz="2200" b="1" u="sng" dirty="0">
                  <a:solidFill>
                    <a:srgbClr val="C00000"/>
                  </a:solidFill>
                  <a:latin typeface="微軟正黑體" pitchFamily="34" charset="-120"/>
                  <a:ea typeface="微軟正黑體" pitchFamily="34" charset="-120"/>
                </a:rPr>
                <a:t/>
              </a:r>
              <a:br>
                <a:rPr lang="en-US" altLang="zh-TW" sz="2200" b="1" u="sng" dirty="0">
                  <a:solidFill>
                    <a:srgbClr val="C00000"/>
                  </a:solidFill>
                  <a:latin typeface="微軟正黑體" pitchFamily="34" charset="-120"/>
                  <a:ea typeface="微軟正黑體" pitchFamily="34" charset="-120"/>
                </a:rPr>
              </a:br>
              <a:r>
                <a:rPr lang="en-US" altLang="zh-TW" sz="2200" b="1" u="sng" dirty="0">
                  <a:solidFill>
                    <a:srgbClr val="C00000"/>
                  </a:solidFill>
                  <a:latin typeface="微軟正黑體" pitchFamily="34" charset="-120"/>
                  <a:ea typeface="微軟正黑體" pitchFamily="34" charset="-120"/>
                </a:rPr>
                <a:t>  </a:t>
              </a:r>
              <a:r>
                <a:rPr lang="zh-TW" altLang="en-US" sz="2200" b="1" u="sng" dirty="0">
                  <a:solidFill>
                    <a:srgbClr val="C00000"/>
                  </a:solidFill>
                  <a:latin typeface="微軟正黑體" pitchFamily="34" charset="-120"/>
                  <a:ea typeface="微軟正黑體" pitchFamily="34" charset="-120"/>
                </a:rPr>
                <a:t>「招生</a:t>
              </a:r>
              <a:r>
                <a:rPr lang="zh-TW" altLang="zh-TW" sz="2200" b="1" u="sng" dirty="0">
                  <a:solidFill>
                    <a:srgbClr val="C00000"/>
                  </a:solidFill>
                  <a:latin typeface="微軟正黑體" pitchFamily="34" charset="-120"/>
                  <a:ea typeface="微軟正黑體" pitchFamily="34" charset="-120"/>
                </a:rPr>
                <a:t>名額</a:t>
              </a:r>
              <a:r>
                <a:rPr lang="zh-TW" altLang="en-US" sz="2200" b="1" u="sng" dirty="0">
                  <a:solidFill>
                    <a:srgbClr val="C00000"/>
                  </a:solidFill>
                  <a:latin typeface="微軟正黑體" pitchFamily="34" charset="-120"/>
                  <a:ea typeface="微軟正黑體" pitchFamily="34" charset="-120"/>
                </a:rPr>
                <a:t>」</a:t>
              </a:r>
              <a:r>
                <a:rPr lang="zh-TW" altLang="zh-TW" sz="2200" b="1" u="sng" dirty="0">
                  <a:solidFill>
                    <a:srgbClr val="C00000"/>
                  </a:solidFill>
                  <a:latin typeface="微軟正黑體" pitchFamily="34" charset="-120"/>
                  <a:ea typeface="微軟正黑體" pitchFamily="34" charset="-120"/>
                </a:rPr>
                <a:t>分發</a:t>
              </a:r>
              <a:r>
                <a:rPr lang="zh-TW" altLang="en-US" sz="2200" b="1" u="sng" dirty="0">
                  <a:solidFill>
                    <a:srgbClr val="C00000"/>
                  </a:solidFill>
                  <a:latin typeface="微軟正黑體" pitchFamily="34" charset="-120"/>
                  <a:ea typeface="微軟正黑體" pitchFamily="34" charset="-120"/>
                </a:rPr>
                <a:t>情形</a:t>
              </a:r>
              <a:r>
                <a:rPr lang="zh-TW" altLang="zh-TW" sz="2200" b="1" u="sng" dirty="0">
                  <a:solidFill>
                    <a:srgbClr val="C00000"/>
                  </a:solidFill>
                  <a:latin typeface="微軟正黑體" pitchFamily="34" charset="-120"/>
                  <a:ea typeface="微軟正黑體" pitchFamily="34" charset="-120"/>
                </a:rPr>
                <a:t>而定。</a:t>
              </a:r>
              <a:endParaRPr lang="zh-TW" altLang="en-US" sz="2200" b="1" u="sng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pic>
          <p:nvPicPr>
            <p:cNvPr id="61447" name="Picture 10" descr="http://pic.qiantucdn.com/58pic/12/02/43/79x58PICspJ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899" t="47511" r="23987" b="37074"/>
            <a:stretch>
              <a:fillRect/>
            </a:stretch>
          </p:blipFill>
          <p:spPr bwMode="auto">
            <a:xfrm>
              <a:off x="190124" y="4727671"/>
              <a:ext cx="688063" cy="488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1445" name="投影片編號版面配置區 1"/>
          <p:cNvSpPr>
            <a:spLocks noGrp="1"/>
          </p:cNvSpPr>
          <p:nvPr>
            <p:ph type="sldNum" sz="quarter" idx="11"/>
          </p:nvPr>
        </p:nvSpPr>
        <p:spPr bwMode="auto">
          <a:xfrm>
            <a:off x="9448800" y="6307138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3A3AD41F-BBCB-42A0-B91F-F59FF8D872AA}" type="slidenum">
              <a:rPr lang="zh-TW" altLang="en-US" sz="2600" smtClean="0"/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47</a:t>
            </a:fld>
            <a:endParaRPr lang="zh-TW" altLang="en-US" sz="2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65" name="文字方塊 14"/>
          <p:cNvSpPr txBox="1">
            <a:spLocks noChangeArrowheads="1"/>
          </p:cNvSpPr>
          <p:nvPr/>
        </p:nvSpPr>
        <p:spPr bwMode="auto">
          <a:xfrm>
            <a:off x="0" y="917575"/>
            <a:ext cx="12192000" cy="43021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zh-TW" altLang="en-US" sz="22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分發報到通知單</a:t>
            </a:r>
            <a:r>
              <a:rPr lang="zh-TW" altLang="en-US" sz="22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標記免試生超額比</a:t>
            </a:r>
            <a:r>
              <a:rPr lang="zh-TW" altLang="en-US" sz="22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序總積分、分發順位及</a:t>
            </a:r>
            <a:r>
              <a:rPr lang="zh-TW" altLang="en-US" sz="22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通知登記分發報到總</a:t>
            </a:r>
            <a:r>
              <a:rPr lang="zh-TW" altLang="en-US" sz="22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人數</a:t>
            </a:r>
          </a:p>
        </p:txBody>
      </p:sp>
      <p:sp>
        <p:nvSpPr>
          <p:cNvPr id="62467" name="標題 1"/>
          <p:cNvSpPr txBox="1">
            <a:spLocks/>
          </p:cNvSpPr>
          <p:nvPr/>
        </p:nvSpPr>
        <p:spPr bwMode="auto">
          <a:xfrm>
            <a:off x="820738" y="111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3600" b="1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600" b="1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玖</a:t>
            </a:r>
            <a:r>
              <a:rPr lang="en-US" altLang="zh-TW" sz="3600" b="1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 </a:t>
            </a:r>
            <a:r>
              <a:rPr lang="zh-TW" altLang="en-US" sz="3600" b="1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、現場登記分發作業（</a:t>
            </a:r>
            <a:r>
              <a:rPr lang="en-US" altLang="zh-TW" sz="3600" b="1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3/6</a:t>
            </a:r>
            <a:r>
              <a:rPr lang="zh-TW" altLang="en-US" sz="3600" b="1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</a:p>
        </p:txBody>
      </p:sp>
      <p:sp>
        <p:nvSpPr>
          <p:cNvPr id="62468" name="投影片編號版面配置區 2"/>
          <p:cNvSpPr>
            <a:spLocks noGrp="1"/>
          </p:cNvSpPr>
          <p:nvPr>
            <p:ph type="sldNum" sz="quarter" idx="12"/>
          </p:nvPr>
        </p:nvSpPr>
        <p:spPr bwMode="auto">
          <a:xfrm>
            <a:off x="9231313" y="6305550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D1B8C451-3525-40FE-9A46-B90C3D5FF0A6}" type="slidenum">
              <a:rPr lang="zh-TW" altLang="en-US" sz="2600" b="1" u="sng" smtClean="0"/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48</a:t>
            </a:fld>
            <a:endParaRPr lang="zh-TW" altLang="en-US" sz="2600" b="1" u="sng" smtClean="0"/>
          </a:p>
        </p:txBody>
      </p:sp>
      <p:grpSp>
        <p:nvGrpSpPr>
          <p:cNvPr id="62469" name="群組 5"/>
          <p:cNvGrpSpPr>
            <a:grpSpLocks/>
          </p:cNvGrpSpPr>
          <p:nvPr/>
        </p:nvGrpSpPr>
        <p:grpSpPr bwMode="auto">
          <a:xfrm>
            <a:off x="422275" y="1436688"/>
            <a:ext cx="10980738" cy="5280025"/>
            <a:chOff x="422275" y="1436688"/>
            <a:chExt cx="10980738" cy="5280025"/>
          </a:xfrm>
        </p:grpSpPr>
        <p:grpSp>
          <p:nvGrpSpPr>
            <p:cNvPr id="62470" name="群組 5"/>
            <p:cNvGrpSpPr>
              <a:grpSpLocks/>
            </p:cNvGrpSpPr>
            <p:nvPr/>
          </p:nvGrpSpPr>
          <p:grpSpPr bwMode="auto">
            <a:xfrm>
              <a:off x="422275" y="1436688"/>
              <a:ext cx="10980738" cy="5280025"/>
              <a:chOff x="422694" y="1436688"/>
              <a:chExt cx="10979675" cy="5279844"/>
            </a:xfrm>
          </p:grpSpPr>
          <p:pic>
            <p:nvPicPr>
              <p:cNvPr id="62473" name="圖片 2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2694" y="1436688"/>
                <a:ext cx="10979675" cy="52798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2474" name="Picture 2" descr="http://pic.qiantucdn.com/58pic/12/02/43/79x58PICspJ.jp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793" t="45406" r="75575" b="38704"/>
              <a:stretch>
                <a:fillRect/>
              </a:stretch>
            </p:blipFill>
            <p:spPr bwMode="auto">
              <a:xfrm rot="1719662">
                <a:off x="10460725" y="4807580"/>
                <a:ext cx="487363" cy="3397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" name="矩形 1"/>
              <p:cNvSpPr/>
              <p:nvPr/>
            </p:nvSpPr>
            <p:spPr>
              <a:xfrm>
                <a:off x="10719810" y="2527263"/>
                <a:ext cx="666685" cy="2449429"/>
              </a:xfrm>
              <a:prstGeom prst="rect">
                <a:avLst/>
              </a:prstGeom>
              <a:solidFill>
                <a:srgbClr val="FF0000">
                  <a:alpha val="1490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TW" altLang="en-US"/>
              </a:p>
            </p:txBody>
          </p:sp>
          <p:sp>
            <p:nvSpPr>
              <p:cNvPr id="13" name="矩形 12"/>
              <p:cNvSpPr/>
              <p:nvPr/>
            </p:nvSpPr>
            <p:spPr>
              <a:xfrm>
                <a:off x="457616" y="5456100"/>
                <a:ext cx="1888942" cy="650853"/>
              </a:xfrm>
              <a:prstGeom prst="rect">
                <a:avLst/>
              </a:prstGeom>
              <a:solidFill>
                <a:srgbClr val="FF0000">
                  <a:alpha val="1490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TW" altLang="en-US"/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3813266" y="5429113"/>
                <a:ext cx="1811163" cy="677840"/>
              </a:xfrm>
              <a:prstGeom prst="rect">
                <a:avLst/>
              </a:prstGeom>
              <a:solidFill>
                <a:srgbClr val="FF0000">
                  <a:alpha val="1490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TW" altLang="en-US"/>
              </a:p>
            </p:txBody>
          </p:sp>
          <p:pic>
            <p:nvPicPr>
              <p:cNvPr id="62478" name="Picture 2" descr="http://pic.qiantucdn.com/58pic/12/02/43/79x58PICspJ.jp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793" t="45406" r="75575" b="38704"/>
              <a:stretch>
                <a:fillRect/>
              </a:stretch>
            </p:blipFill>
            <p:spPr bwMode="auto">
              <a:xfrm rot="1719662">
                <a:off x="2388775" y="5474080"/>
                <a:ext cx="487363" cy="3397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2479" name="Picture 2" descr="http://pic.qiantucdn.com/58pic/12/02/43/79x58PICspJ.jp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793" t="45406" r="75575" b="38704"/>
              <a:stretch>
                <a:fillRect/>
              </a:stretch>
            </p:blipFill>
            <p:spPr bwMode="auto">
              <a:xfrm rot="1719662">
                <a:off x="5786438" y="5473700"/>
                <a:ext cx="485775" cy="3397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" name="矩形 3"/>
              <p:cNvSpPr/>
              <p:nvPr/>
            </p:nvSpPr>
            <p:spPr>
              <a:xfrm>
                <a:off x="457616" y="2527263"/>
                <a:ext cx="10911419" cy="2906613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TW" altLang="en-US"/>
              </a:p>
            </p:txBody>
          </p:sp>
          <p:sp>
            <p:nvSpPr>
              <p:cNvPr id="5" name="矩形 4"/>
              <p:cNvSpPr/>
              <p:nvPr/>
            </p:nvSpPr>
            <p:spPr>
              <a:xfrm>
                <a:off x="2216395" y="6106953"/>
                <a:ext cx="4244564" cy="587355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TW" altLang="en-US"/>
              </a:p>
            </p:txBody>
          </p:sp>
        </p:grpSp>
        <p:sp>
          <p:nvSpPr>
            <p:cNvPr id="3" name="矩形 2"/>
            <p:cNvSpPr/>
            <p:nvPr/>
          </p:nvSpPr>
          <p:spPr>
            <a:xfrm>
              <a:off x="1966913" y="1725613"/>
              <a:ext cx="2044700" cy="266700"/>
            </a:xfrm>
            <a:prstGeom prst="rect">
              <a:avLst/>
            </a:prstGeom>
            <a:blipFill>
              <a:blip r:embed="rId5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16" name="矩形 15"/>
            <p:cNvSpPr/>
            <p:nvPr/>
          </p:nvSpPr>
          <p:spPr>
            <a:xfrm>
              <a:off x="7786688" y="2174875"/>
              <a:ext cx="450850" cy="266700"/>
            </a:xfrm>
            <a:prstGeom prst="rect">
              <a:avLst/>
            </a:prstGeom>
            <a:blipFill>
              <a:blip r:embed="rId5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514" name="群組 1"/>
          <p:cNvGrpSpPr>
            <a:grpSpLocks/>
          </p:cNvGrpSpPr>
          <p:nvPr/>
        </p:nvGrpSpPr>
        <p:grpSpPr bwMode="auto">
          <a:xfrm>
            <a:off x="5862638" y="1298575"/>
            <a:ext cx="4767262" cy="5464175"/>
            <a:chOff x="5862638" y="1298575"/>
            <a:chExt cx="4767262" cy="5464175"/>
          </a:xfrm>
        </p:grpSpPr>
        <p:pic>
          <p:nvPicPr>
            <p:cNvPr id="64535" name="圖片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2638" y="1298575"/>
              <a:ext cx="4767262" cy="5464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矩形 22"/>
            <p:cNvSpPr/>
            <p:nvPr/>
          </p:nvSpPr>
          <p:spPr>
            <a:xfrm>
              <a:off x="6564313" y="1455738"/>
              <a:ext cx="846137" cy="109537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24" name="矩形 23"/>
            <p:cNvSpPr/>
            <p:nvPr/>
          </p:nvSpPr>
          <p:spPr>
            <a:xfrm>
              <a:off x="8580438" y="1644650"/>
              <a:ext cx="846137" cy="107950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</p:grpSp>
      <p:sp>
        <p:nvSpPr>
          <p:cNvPr id="15" name="矩形 14"/>
          <p:cNvSpPr/>
          <p:nvPr/>
        </p:nvSpPr>
        <p:spPr>
          <a:xfrm>
            <a:off x="1501775" y="3206750"/>
            <a:ext cx="2808288" cy="6762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　</a:t>
            </a:r>
            <a:r>
              <a:rPr lang="zh-TW" altLang="en-US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已達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登記分發人數倍率</a:t>
            </a:r>
            <a:endParaRPr lang="en-US" altLang="zh-TW" b="1" dirty="0">
              <a:latin typeface="微軟正黑體" pitchFamily="34" charset="-120"/>
              <a:ea typeface="微軟正黑體" pitchFamily="34" charset="-120"/>
              <a:cs typeface="Arial Unicode MS" pitchFamily="34" charset="-12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b="1" dirty="0"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或</a:t>
            </a:r>
            <a:r>
              <a:rPr lang="zh-TW" altLang="en-US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未達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登記分發人數倍率</a:t>
            </a:r>
          </a:p>
        </p:txBody>
      </p:sp>
      <p:sp>
        <p:nvSpPr>
          <p:cNvPr id="41" name="矩形 40"/>
          <p:cNvSpPr/>
          <p:nvPr/>
        </p:nvSpPr>
        <p:spPr>
          <a:xfrm>
            <a:off x="365125" y="4030663"/>
            <a:ext cx="3795713" cy="1016000"/>
          </a:xfrm>
          <a:prstGeom prst="rect">
            <a:avLst/>
          </a:prstGeom>
          <a:solidFill>
            <a:srgbClr val="FFEFE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　特種身分生將收到</a:t>
            </a:r>
            <a:endParaRPr lang="en-US" altLang="zh-TW" sz="2000" b="1" dirty="0">
              <a:latin typeface="微軟正黑體" pitchFamily="34" charset="-120"/>
              <a:ea typeface="微軟正黑體" pitchFamily="34" charset="-120"/>
              <a:cs typeface="Arial Unicode MS" pitchFamily="34" charset="-12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0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一般生</a:t>
            </a:r>
            <a:r>
              <a:rPr lang="en-US" altLang="zh-TW" sz="14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(</a:t>
            </a:r>
            <a:r>
              <a:rPr lang="zh-TW" altLang="en-US" sz="14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含大陸長期探親子女</a:t>
            </a:r>
            <a:r>
              <a:rPr lang="en-US" altLang="zh-TW" sz="14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)</a:t>
            </a: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及</a:t>
            </a:r>
            <a:r>
              <a:rPr lang="zh-TW" altLang="en-US" sz="20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特種身分生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二張現場登記分發報到單</a:t>
            </a:r>
          </a:p>
        </p:txBody>
      </p:sp>
      <p:sp>
        <p:nvSpPr>
          <p:cNvPr id="57" name="文字方塊 5"/>
          <p:cNvSpPr txBox="1">
            <a:spLocks noChangeArrowheads="1"/>
          </p:cNvSpPr>
          <p:nvPr/>
        </p:nvSpPr>
        <p:spPr bwMode="auto">
          <a:xfrm>
            <a:off x="1558925" y="6334125"/>
            <a:ext cx="2808288" cy="369888"/>
          </a:xfrm>
          <a:prstGeom prst="rect">
            <a:avLst/>
          </a:prstGeom>
          <a:solidFill>
            <a:srgbClr val="FFEFEF"/>
          </a:solidFill>
          <a:ln w="2857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  複查成績聯絡資訊</a:t>
            </a:r>
          </a:p>
        </p:txBody>
      </p:sp>
      <p:cxnSp>
        <p:nvCxnSpPr>
          <p:cNvPr id="9" name="直線單箭頭接點 8"/>
          <p:cNvCxnSpPr>
            <a:stCxn id="17" idx="3"/>
            <a:endCxn id="14" idx="1"/>
          </p:cNvCxnSpPr>
          <p:nvPr/>
        </p:nvCxnSpPr>
        <p:spPr bwMode="auto">
          <a:xfrm flipV="1">
            <a:off x="4319588" y="4465638"/>
            <a:ext cx="1590675" cy="1179512"/>
          </a:xfrm>
          <a:prstGeom prst="straightConnector1">
            <a:avLst/>
          </a:prstGeom>
          <a:ln w="28575">
            <a:solidFill>
              <a:srgbClr val="0000FF"/>
            </a:solidFill>
            <a:prstDash val="sys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單箭頭接點 26"/>
          <p:cNvCxnSpPr>
            <a:stCxn id="15" idx="3"/>
            <a:endCxn id="4" idx="1"/>
          </p:cNvCxnSpPr>
          <p:nvPr/>
        </p:nvCxnSpPr>
        <p:spPr bwMode="auto">
          <a:xfrm flipV="1">
            <a:off x="4310063" y="3298825"/>
            <a:ext cx="1600200" cy="246063"/>
          </a:xfrm>
          <a:prstGeom prst="straightConnector1">
            <a:avLst/>
          </a:prstGeom>
          <a:ln w="28575">
            <a:solidFill>
              <a:srgbClr val="0000FF"/>
            </a:solidFill>
            <a:prstDash val="sys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單箭頭接點 42"/>
          <p:cNvCxnSpPr>
            <a:stCxn id="41" idx="3"/>
          </p:cNvCxnSpPr>
          <p:nvPr/>
        </p:nvCxnSpPr>
        <p:spPr bwMode="auto">
          <a:xfrm flipV="1">
            <a:off x="4160838" y="3621088"/>
            <a:ext cx="2446337" cy="917575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單箭頭接點 57"/>
          <p:cNvCxnSpPr>
            <a:stCxn id="57" idx="3"/>
            <a:endCxn id="19" idx="1"/>
          </p:cNvCxnSpPr>
          <p:nvPr/>
        </p:nvCxnSpPr>
        <p:spPr bwMode="auto">
          <a:xfrm flipV="1">
            <a:off x="4367213" y="5800725"/>
            <a:ext cx="1543050" cy="719138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14" name="矩形 33"/>
          <p:cNvSpPr>
            <a:spLocks noChangeArrowheads="1"/>
          </p:cNvSpPr>
          <p:nvPr/>
        </p:nvSpPr>
        <p:spPr bwMode="auto">
          <a:xfrm>
            <a:off x="0" y="815975"/>
            <a:ext cx="12192000" cy="430213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zh-TW" altLang="en-US" sz="22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成績暨現場登記分發報到通知單</a:t>
            </a:r>
          </a:p>
        </p:txBody>
      </p:sp>
      <p:sp>
        <p:nvSpPr>
          <p:cNvPr id="17" name="矩形 16"/>
          <p:cNvSpPr/>
          <p:nvPr/>
        </p:nvSpPr>
        <p:spPr>
          <a:xfrm>
            <a:off x="1511300" y="5191125"/>
            <a:ext cx="2808288" cy="9080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700" b="1" dirty="0"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免試生現場登記分發日期</a:t>
            </a:r>
            <a:r>
              <a:rPr lang="zh-TW" altLang="en-US" sz="1600" b="1" dirty="0"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、</a:t>
            </a:r>
            <a:r>
              <a:rPr lang="en-US" altLang="zh-TW" sz="1600" b="1" dirty="0"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/>
            </a:r>
            <a:br>
              <a:rPr lang="en-US" altLang="zh-TW" sz="1600" b="1" dirty="0"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</a:br>
            <a:r>
              <a:rPr lang="zh-TW" altLang="en-US" sz="1600" b="1" dirty="0"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地點、梯次、時間等訊息</a:t>
            </a:r>
            <a:endParaRPr lang="en-US" altLang="zh-TW" sz="1700" b="1" dirty="0">
              <a:latin typeface="微軟正黑體" pitchFamily="34" charset="-120"/>
              <a:ea typeface="微軟正黑體" pitchFamily="34" charset="-120"/>
              <a:cs typeface="Arial Unicode MS" pitchFamily="34" charset="-12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20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110</a:t>
            </a:r>
            <a:r>
              <a:rPr lang="zh-TW" altLang="en-US" sz="20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年</a:t>
            </a:r>
            <a:r>
              <a:rPr lang="en-US" altLang="zh-TW" sz="20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7</a:t>
            </a:r>
            <a:r>
              <a:rPr lang="zh-TW" altLang="en-US" sz="20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月</a:t>
            </a:r>
            <a:r>
              <a:rPr lang="en-US" altLang="zh-TW" sz="20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7</a:t>
            </a:r>
            <a:r>
              <a:rPr lang="zh-TW" altLang="en-US" sz="20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日</a:t>
            </a:r>
            <a:r>
              <a:rPr lang="en-US" altLang="zh-TW" sz="20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(</a:t>
            </a:r>
            <a:r>
              <a:rPr lang="zh-TW" altLang="en-US" sz="2000" b="1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星期三</a:t>
            </a:r>
            <a:r>
              <a:rPr lang="en-US" altLang="zh-TW" sz="2000" b="1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)</a:t>
            </a:r>
            <a:endParaRPr lang="en-US" altLang="zh-TW" sz="2000" b="1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  <a:cs typeface="Arial Unicode MS" pitchFamily="34" charset="-120"/>
            </a:endParaRPr>
          </a:p>
        </p:txBody>
      </p:sp>
      <p:pic>
        <p:nvPicPr>
          <p:cNvPr id="64524" name="Picture 2" descr="http://pic.qiantucdn.com/58pic/12/02/43/79x58PICspJ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93" t="45406" r="75575" b="38704"/>
          <a:stretch>
            <a:fillRect/>
          </a:stretch>
        </p:blipFill>
        <p:spPr bwMode="auto">
          <a:xfrm rot="1719662">
            <a:off x="1150938" y="5070475"/>
            <a:ext cx="48736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25" name="Picture 2" descr="http://pic.qiantucdn.com/58pic/12/02/43/79x58PICspJ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93" t="45406" r="75575" b="38704"/>
          <a:stretch>
            <a:fillRect/>
          </a:stretch>
        </p:blipFill>
        <p:spPr bwMode="auto">
          <a:xfrm rot="1719662">
            <a:off x="1316038" y="6148388"/>
            <a:ext cx="48736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26" name="Picture 2" descr="http://pic.qiantucdn.com/58pic/12/02/43/79x58PICspJ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93" t="45406" r="75575" b="38704"/>
          <a:stretch>
            <a:fillRect/>
          </a:stretch>
        </p:blipFill>
        <p:spPr bwMode="auto">
          <a:xfrm rot="1719662">
            <a:off x="309563" y="3890963"/>
            <a:ext cx="48736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27" name="Picture 2" descr="http://pic.qiantucdn.com/58pic/12/02/43/79x58PICspJ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93" t="45406" r="75575" b="38704"/>
          <a:stretch>
            <a:fillRect/>
          </a:stretch>
        </p:blipFill>
        <p:spPr bwMode="auto">
          <a:xfrm rot="1719662">
            <a:off x="1316038" y="3041650"/>
            <a:ext cx="48736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28" name="標題 1"/>
          <p:cNvSpPr txBox="1">
            <a:spLocks/>
          </p:cNvSpPr>
          <p:nvPr/>
        </p:nvSpPr>
        <p:spPr bwMode="auto">
          <a:xfrm>
            <a:off x="820738" y="111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3600" b="1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600" b="1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玖</a:t>
            </a:r>
            <a:r>
              <a:rPr lang="en-US" altLang="zh-TW" sz="3600" b="1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 </a:t>
            </a:r>
            <a:r>
              <a:rPr lang="zh-TW" altLang="en-US" sz="3600" b="1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、現場登記分發作業（</a:t>
            </a:r>
            <a:r>
              <a:rPr lang="en-US" altLang="zh-TW" sz="3600" b="1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4/6</a:t>
            </a:r>
            <a:r>
              <a:rPr lang="zh-TW" altLang="en-US" sz="3600" b="1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212725" y="1465263"/>
            <a:ext cx="4856163" cy="14827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285750" indent="-285750" eaLnBrk="1" fontAlgn="auto" hangingPunct="1">
              <a:spcBef>
                <a:spcPts val="80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TW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110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b="1" u="heavy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r>
            <a:r>
              <a:rPr lang="zh-TW" altLang="en-US" b="1" u="heavy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b="1" u="heavy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b="1" u="heavy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（星期五）</a:t>
            </a:r>
            <a:r>
              <a:rPr lang="zh-TW" altLang="en-US" b="1" dirty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寄送免試生</a:t>
            </a:r>
            <a:endParaRPr lang="en-US" altLang="zh-TW" b="1" dirty="0">
              <a:solidFill>
                <a:srgbClr val="0033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fontAlgn="auto" hangingPunct="1">
              <a:spcBef>
                <a:spcPts val="600"/>
              </a:spcBef>
              <a:spcAft>
                <a:spcPts val="1000"/>
              </a:spcAft>
              <a:defRPr/>
            </a:pPr>
            <a:r>
              <a:rPr lang="zh-TW" altLang="en-US" b="1" dirty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　「成績暨現場登記分發報到通知單」</a:t>
            </a:r>
            <a:endParaRPr lang="en-US" altLang="zh-TW" b="1" dirty="0">
              <a:solidFill>
                <a:srgbClr val="0033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-285750" eaLnBrk="1" fontAlgn="auto" hangingPunct="1">
              <a:spcBef>
                <a:spcPts val="600"/>
              </a:spcBef>
              <a:spcAft>
                <a:spcPts val="1000"/>
              </a:spcAft>
              <a:buFont typeface="Wingdings" panose="05000000000000000000" pitchFamily="2" charset="2"/>
              <a:buChar char="Ø"/>
              <a:defRPr/>
            </a:pPr>
            <a:r>
              <a:rPr lang="zh-TW" altLang="en-US" b="1" dirty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未收到通知單的免試生，請於</a:t>
            </a:r>
            <a:r>
              <a:rPr lang="en-US" altLang="zh-TW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110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b="1" u="heavy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r>
            <a:r>
              <a:rPr lang="zh-TW" altLang="en-US" b="1" u="heavy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b="1" u="heavy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b="1" u="heavy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en-US" altLang="zh-TW" b="1" u="heavy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b="1" u="heavy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（星期一）向報名五專學校詢問</a:t>
            </a:r>
          </a:p>
        </p:txBody>
      </p:sp>
      <p:sp>
        <p:nvSpPr>
          <p:cNvPr id="64530" name="投影片編號版面配置區 1"/>
          <p:cNvSpPr>
            <a:spLocks noGrp="1"/>
          </p:cNvSpPr>
          <p:nvPr>
            <p:ph type="sldNum" sz="quarter" idx="12"/>
          </p:nvPr>
        </p:nvSpPr>
        <p:spPr bwMode="auto">
          <a:xfrm>
            <a:off x="9207500" y="6318250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998DD5DE-4F79-4C5D-AC46-CAFD5D52AE19}" type="slidenum">
              <a:rPr lang="zh-TW" altLang="en-US" sz="2600" b="1" u="sng" smtClean="0"/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49</a:t>
            </a:fld>
            <a:endParaRPr lang="zh-TW" altLang="en-US" sz="2600" b="1" u="sng" smtClean="0"/>
          </a:p>
        </p:txBody>
      </p:sp>
      <p:sp>
        <p:nvSpPr>
          <p:cNvPr id="4" name="矩形 3"/>
          <p:cNvSpPr/>
          <p:nvPr/>
        </p:nvSpPr>
        <p:spPr>
          <a:xfrm>
            <a:off x="5910263" y="3027363"/>
            <a:ext cx="4657725" cy="544512"/>
          </a:xfrm>
          <a:prstGeom prst="rect">
            <a:avLst/>
          </a:prstGeom>
          <a:noFill/>
          <a:ln w="28575"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6607175" y="3579813"/>
            <a:ext cx="3287713" cy="17462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4" name="矩形 13"/>
          <p:cNvSpPr/>
          <p:nvPr/>
        </p:nvSpPr>
        <p:spPr>
          <a:xfrm>
            <a:off x="5910263" y="3883025"/>
            <a:ext cx="4719637" cy="1163638"/>
          </a:xfrm>
          <a:prstGeom prst="rect">
            <a:avLst/>
          </a:prstGeom>
          <a:noFill/>
          <a:ln w="28575"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9" name="矩形 18"/>
          <p:cNvSpPr/>
          <p:nvPr/>
        </p:nvSpPr>
        <p:spPr>
          <a:xfrm>
            <a:off x="5910263" y="5589588"/>
            <a:ext cx="4719637" cy="42227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文字方塊 1"/>
          <p:cNvSpPr txBox="1">
            <a:spLocks noChangeArrowheads="1"/>
          </p:cNvSpPr>
          <p:nvPr/>
        </p:nvSpPr>
        <p:spPr bwMode="auto">
          <a:xfrm>
            <a:off x="4224338" y="5878513"/>
            <a:ext cx="36226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zh-TW" altLang="en-US" sz="3600" b="1" spc="150" dirty="0">
                <a:ln w="11430"/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charset="0"/>
                <a:ea typeface="標楷體" pitchFamily="65" charset="-120"/>
              </a:rPr>
              <a:t>五專畢業生進路</a:t>
            </a:r>
            <a:endParaRPr lang="zh-TW" altLang="en-US" sz="3600" b="1" dirty="0">
              <a:solidFill>
                <a:schemeClr val="bg1"/>
              </a:solidFill>
              <a:effectLst>
                <a:glow rad="127000">
                  <a:schemeClr val="tx1"/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2063750" y="1312863"/>
            <a:ext cx="2736850" cy="7207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sx="103000" sy="103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0" indent="-457200" algn="ctr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  <a:defRPr/>
            </a:pP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升學二技</a:t>
            </a:r>
          </a:p>
        </p:txBody>
      </p:sp>
      <p:sp>
        <p:nvSpPr>
          <p:cNvPr id="45" name="矩形 44"/>
          <p:cNvSpPr/>
          <p:nvPr/>
        </p:nvSpPr>
        <p:spPr>
          <a:xfrm>
            <a:off x="1631950" y="2570163"/>
            <a:ext cx="2951163" cy="7207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sx="103000" sy="103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0" indent="-457200" algn="ctr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  <a:defRPr/>
            </a:pP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插大</a:t>
            </a:r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,</a:t>
            </a: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轉四技</a:t>
            </a:r>
          </a:p>
        </p:txBody>
      </p:sp>
      <p:sp>
        <p:nvSpPr>
          <p:cNvPr id="46" name="矩形 45"/>
          <p:cNvSpPr/>
          <p:nvPr/>
        </p:nvSpPr>
        <p:spPr>
          <a:xfrm>
            <a:off x="1631950" y="3829050"/>
            <a:ext cx="2951163" cy="7207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88900" dist="38100" dir="2700000" sx="103000" sy="103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0" indent="-457200" algn="ctr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  <a:defRPr/>
            </a:pP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報考研究所</a:t>
            </a:r>
          </a:p>
        </p:txBody>
      </p:sp>
      <p:sp>
        <p:nvSpPr>
          <p:cNvPr id="47" name="矩形 46"/>
          <p:cNvSpPr/>
          <p:nvPr/>
        </p:nvSpPr>
        <p:spPr>
          <a:xfrm>
            <a:off x="2063750" y="5086350"/>
            <a:ext cx="2736850" cy="7191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sx="103000" sy="103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0" indent="-457200" algn="ctr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  <a:defRPr/>
            </a:pP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出國留學</a:t>
            </a:r>
          </a:p>
        </p:txBody>
      </p:sp>
      <p:sp>
        <p:nvSpPr>
          <p:cNvPr id="48" name="矩形 47"/>
          <p:cNvSpPr/>
          <p:nvPr/>
        </p:nvSpPr>
        <p:spPr>
          <a:xfrm>
            <a:off x="7032625" y="1339850"/>
            <a:ext cx="3024188" cy="7207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sx="103000" sy="103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0" indent="-457200" algn="ctr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  <a:defRPr/>
            </a:pPr>
            <a:r>
              <a:rPr lang="zh-TW" altLang="en-US" sz="2800" b="1" dirty="0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公職國家考試</a:t>
            </a:r>
          </a:p>
        </p:txBody>
      </p:sp>
      <p:sp>
        <p:nvSpPr>
          <p:cNvPr id="50" name="矩形 49"/>
          <p:cNvSpPr/>
          <p:nvPr/>
        </p:nvSpPr>
        <p:spPr>
          <a:xfrm>
            <a:off x="7608888" y="3835400"/>
            <a:ext cx="2951162" cy="7207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sx="103000" sy="103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0" indent="-457200" algn="ctr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  <a:defRPr/>
            </a:pPr>
            <a:r>
              <a:rPr lang="zh-TW" altLang="en-US" sz="2800" b="1" dirty="0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公民營企業</a:t>
            </a:r>
          </a:p>
        </p:txBody>
      </p:sp>
      <p:sp>
        <p:nvSpPr>
          <p:cNvPr id="49" name="矩形 48"/>
          <p:cNvSpPr/>
          <p:nvPr/>
        </p:nvSpPr>
        <p:spPr>
          <a:xfrm>
            <a:off x="7608888" y="2589213"/>
            <a:ext cx="2951162" cy="71913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0" indent="-457200" algn="ctr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  <a:defRPr/>
            </a:pPr>
            <a:r>
              <a:rPr lang="zh-TW" altLang="en-US" sz="2800" b="1" dirty="0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醫療院機構</a:t>
            </a:r>
          </a:p>
        </p:txBody>
      </p:sp>
      <p:sp>
        <p:nvSpPr>
          <p:cNvPr id="23" name="矩形 22"/>
          <p:cNvSpPr/>
          <p:nvPr/>
        </p:nvSpPr>
        <p:spPr>
          <a:xfrm>
            <a:off x="7032625" y="5084763"/>
            <a:ext cx="3024188" cy="7207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sx="103000" sy="103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0" indent="-457200" algn="ctr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  <a:defRPr/>
            </a:pPr>
            <a:r>
              <a:rPr lang="zh-TW" altLang="en-US" sz="2800" b="1" dirty="0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自行創業</a:t>
            </a:r>
          </a:p>
        </p:txBody>
      </p:sp>
      <p:sp>
        <p:nvSpPr>
          <p:cNvPr id="24" name="向右箭號 23"/>
          <p:cNvSpPr/>
          <p:nvPr/>
        </p:nvSpPr>
        <p:spPr>
          <a:xfrm rot="13171018">
            <a:off x="4462463" y="2089150"/>
            <a:ext cx="1169987" cy="407988"/>
          </a:xfrm>
          <a:prstGeom prst="striped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/>
          </a:p>
        </p:txBody>
      </p:sp>
      <p:sp>
        <p:nvSpPr>
          <p:cNvPr id="25" name="向右箭號 24"/>
          <p:cNvSpPr/>
          <p:nvPr/>
        </p:nvSpPr>
        <p:spPr>
          <a:xfrm rot="19195114">
            <a:off x="6523038" y="2103438"/>
            <a:ext cx="1163637" cy="407987"/>
          </a:xfrm>
          <a:prstGeom prst="striped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/>
          </a:p>
        </p:txBody>
      </p:sp>
      <p:sp>
        <p:nvSpPr>
          <p:cNvPr id="26" name="向右箭號 25"/>
          <p:cNvSpPr/>
          <p:nvPr/>
        </p:nvSpPr>
        <p:spPr>
          <a:xfrm rot="13188737" flipH="1">
            <a:off x="6540500" y="4606925"/>
            <a:ext cx="1141413" cy="452438"/>
          </a:xfrm>
          <a:prstGeom prst="striped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/>
          </a:p>
        </p:txBody>
      </p:sp>
      <p:sp>
        <p:nvSpPr>
          <p:cNvPr id="27" name="向右箭號 26"/>
          <p:cNvSpPr/>
          <p:nvPr/>
        </p:nvSpPr>
        <p:spPr>
          <a:xfrm rot="19628420" flipH="1" flipV="1">
            <a:off x="4413250" y="4602163"/>
            <a:ext cx="1217613" cy="479425"/>
          </a:xfrm>
          <a:prstGeom prst="striped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/>
          </a:p>
        </p:txBody>
      </p:sp>
      <p:sp>
        <p:nvSpPr>
          <p:cNvPr id="28" name="向右箭號 27"/>
          <p:cNvSpPr/>
          <p:nvPr/>
        </p:nvSpPr>
        <p:spPr>
          <a:xfrm rot="11600867">
            <a:off x="4208463" y="2919413"/>
            <a:ext cx="758825" cy="407987"/>
          </a:xfrm>
          <a:prstGeom prst="striped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/>
          </a:p>
        </p:txBody>
      </p:sp>
      <p:sp>
        <p:nvSpPr>
          <p:cNvPr id="29" name="向右箭號 28"/>
          <p:cNvSpPr/>
          <p:nvPr/>
        </p:nvSpPr>
        <p:spPr>
          <a:xfrm rot="9840507" flipH="1">
            <a:off x="7218363" y="2928938"/>
            <a:ext cx="714375" cy="409575"/>
          </a:xfrm>
          <a:prstGeom prst="striped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/>
          </a:p>
        </p:txBody>
      </p:sp>
      <p:sp>
        <p:nvSpPr>
          <p:cNvPr id="30" name="向右箭號 29"/>
          <p:cNvSpPr/>
          <p:nvPr/>
        </p:nvSpPr>
        <p:spPr>
          <a:xfrm rot="9289347">
            <a:off x="4275138" y="3714750"/>
            <a:ext cx="758825" cy="407988"/>
          </a:xfrm>
          <a:prstGeom prst="striped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/>
          </a:p>
        </p:txBody>
      </p:sp>
      <p:sp>
        <p:nvSpPr>
          <p:cNvPr id="31" name="向右箭號 30"/>
          <p:cNvSpPr/>
          <p:nvPr/>
        </p:nvSpPr>
        <p:spPr>
          <a:xfrm rot="1270035">
            <a:off x="7183438" y="3695700"/>
            <a:ext cx="757237" cy="407988"/>
          </a:xfrm>
          <a:prstGeom prst="striped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/>
          </a:p>
        </p:txBody>
      </p:sp>
      <p:pic>
        <p:nvPicPr>
          <p:cNvPr id="36886" name="Picture 2" descr="D:\種子教師研習及文宣品\多元入學進路指南手冊\image001.jpg"/>
          <p:cNvPicPr>
            <a:picLocks noChangeAspect="1" noChangeArrowheads="1"/>
          </p:cNvPicPr>
          <p:nvPr/>
        </p:nvPicPr>
        <p:blipFill>
          <a:blip r:embed="rId3"/>
          <a:srcRect l="6805" t="16032" r="4439" b="8362"/>
          <a:stretch>
            <a:fillRect/>
          </a:stretch>
        </p:blipFill>
        <p:spPr bwMode="auto">
          <a:xfrm>
            <a:off x="4908550" y="2797175"/>
            <a:ext cx="2387600" cy="1501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8" name="Rectangle 2"/>
          <p:cNvSpPr txBox="1">
            <a:spLocks noChangeArrowheads="1"/>
          </p:cNvSpPr>
          <p:nvPr/>
        </p:nvSpPr>
        <p:spPr bwMode="auto">
          <a:xfrm>
            <a:off x="327025" y="185738"/>
            <a:ext cx="91376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TW" altLang="en-US" sz="4400" b="1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4400" b="1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4400" b="1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壹</a:t>
            </a:r>
            <a:r>
              <a:rPr lang="en-US" altLang="zh-TW" sz="4400" b="1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 </a:t>
            </a:r>
            <a:r>
              <a:rPr lang="zh-TW" altLang="en-US" sz="4400" b="1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、五專聯合免試入學 </a:t>
            </a:r>
            <a:r>
              <a:rPr lang="en-US" altLang="zh-TW" sz="4400" b="1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(2/7)</a:t>
            </a:r>
            <a:endParaRPr lang="en-US" altLang="ja-JP" sz="400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309" name="矩形 21"/>
          <p:cNvSpPr>
            <a:spLocks noChangeArrowheads="1"/>
          </p:cNvSpPr>
          <p:nvPr/>
        </p:nvSpPr>
        <p:spPr bwMode="auto">
          <a:xfrm>
            <a:off x="11680825" y="6199188"/>
            <a:ext cx="35242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TW" sz="2600" b="1" u="sng"/>
              <a:t>5</a:t>
            </a:r>
            <a:endParaRPr lang="zh-TW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6" grpId="0" animBg="1"/>
      <p:bldP spid="47" grpId="0" animBg="1"/>
      <p:bldP spid="48" grpId="0" animBg="1"/>
      <p:bldP spid="50" grpId="0" animBg="1"/>
      <p:bldP spid="49" grpId="0" animBg="1"/>
      <p:bldP spid="23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標題 1"/>
          <p:cNvSpPr>
            <a:spLocks noGrp="1"/>
          </p:cNvSpPr>
          <p:nvPr>
            <p:ph type="title"/>
          </p:nvPr>
        </p:nvSpPr>
        <p:spPr>
          <a:xfrm>
            <a:off x="820738" y="-141288"/>
            <a:ext cx="10515600" cy="1325563"/>
          </a:xfrm>
        </p:spPr>
        <p:txBody>
          <a:bodyPr/>
          <a:lstStyle/>
          <a:p>
            <a:pPr eaLnBrk="1" hangingPunct="1"/>
            <a:r>
              <a:rPr lang="en-US" altLang="zh-TW" sz="3600" b="1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600" b="1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玖</a:t>
            </a:r>
            <a:r>
              <a:rPr lang="en-US" altLang="zh-TW" sz="3600" b="1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 </a:t>
            </a:r>
            <a:r>
              <a:rPr lang="zh-TW" altLang="en-US" sz="3600" b="1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、現場登記分發作業（</a:t>
            </a:r>
            <a:r>
              <a:rPr lang="en-US" altLang="zh-TW" sz="3600" b="1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5/6</a:t>
            </a:r>
            <a:r>
              <a:rPr lang="zh-TW" altLang="en-US" sz="3600" b="1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</a:p>
        </p:txBody>
      </p:sp>
      <p:grpSp>
        <p:nvGrpSpPr>
          <p:cNvPr id="13" name="群組 12"/>
          <p:cNvGrpSpPr/>
          <p:nvPr/>
        </p:nvGrpSpPr>
        <p:grpSpPr>
          <a:xfrm>
            <a:off x="8146568" y="1151600"/>
            <a:ext cx="3702131" cy="1132875"/>
            <a:chOff x="1664286" y="3187700"/>
            <a:chExt cx="3903594" cy="83958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" name="圓角矩形 5"/>
            <p:cNvSpPr/>
            <p:nvPr/>
          </p:nvSpPr>
          <p:spPr>
            <a:xfrm>
              <a:off x="1664286" y="3194365"/>
              <a:ext cx="2073245" cy="832919"/>
            </a:xfrm>
            <a:prstGeom prst="roundRect">
              <a:avLst/>
            </a:prstGeom>
            <a:solidFill>
              <a:srgbClr val="7030A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sz="3200" b="1" dirty="0">
                  <a:latin typeface="微軟正黑體" pitchFamily="34" charset="-120"/>
                  <a:ea typeface="微軟正黑體" pitchFamily="34" charset="-120"/>
                </a:rPr>
                <a:t>第二階段</a:t>
              </a:r>
            </a:p>
          </p:txBody>
        </p:sp>
        <p:sp>
          <p:nvSpPr>
            <p:cNvPr id="11" name="矩形 10"/>
            <p:cNvSpPr/>
            <p:nvPr/>
          </p:nvSpPr>
          <p:spPr>
            <a:xfrm>
              <a:off x="3576118" y="3187700"/>
              <a:ext cx="1991762" cy="839584"/>
            </a:xfrm>
            <a:prstGeom prst="rect">
              <a:avLst/>
            </a:prstGeom>
            <a:solidFill>
              <a:srgbClr val="FFFFC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sz="2800" b="1" dirty="0">
                  <a:solidFill>
                    <a:srgbClr val="0033CC"/>
                  </a:solidFill>
                  <a:latin typeface="微軟正黑體" pitchFamily="34" charset="-120"/>
                  <a:ea typeface="微軟正黑體" pitchFamily="34" charset="-120"/>
                </a:rPr>
                <a:t>特種</a:t>
              </a:r>
              <a:r>
                <a:rPr lang="en-US" altLang="zh-TW" sz="2800" b="1" dirty="0">
                  <a:solidFill>
                    <a:srgbClr val="0033CC"/>
                  </a:solidFill>
                  <a:latin typeface="微軟正黑體" pitchFamily="34" charset="-120"/>
                  <a:ea typeface="微軟正黑體" pitchFamily="34" charset="-120"/>
                </a:rPr>
                <a:t/>
              </a:r>
              <a:br>
                <a:rPr lang="en-US" altLang="zh-TW" sz="2800" b="1" dirty="0">
                  <a:solidFill>
                    <a:srgbClr val="0033CC"/>
                  </a:solidFill>
                  <a:latin typeface="微軟正黑體" pitchFamily="34" charset="-120"/>
                  <a:ea typeface="微軟正黑體" pitchFamily="34" charset="-120"/>
                </a:rPr>
              </a:br>
              <a:r>
                <a:rPr lang="zh-TW" altLang="en-US" sz="2800" b="1" dirty="0">
                  <a:solidFill>
                    <a:srgbClr val="0033CC"/>
                  </a:solidFill>
                  <a:latin typeface="微軟正黑體" pitchFamily="34" charset="-120"/>
                  <a:ea typeface="微軟正黑體" pitchFamily="34" charset="-120"/>
                </a:rPr>
                <a:t>身分生</a:t>
              </a:r>
            </a:p>
          </p:txBody>
        </p:sp>
      </p:grpSp>
      <p:sp>
        <p:nvSpPr>
          <p:cNvPr id="22" name="矩形 21"/>
          <p:cNvSpPr/>
          <p:nvPr/>
        </p:nvSpPr>
        <p:spPr>
          <a:xfrm>
            <a:off x="8591550" y="3151188"/>
            <a:ext cx="1882775" cy="1293812"/>
          </a:xfrm>
          <a:prstGeom prst="rect">
            <a:avLst/>
          </a:prstGeom>
          <a:solidFill>
            <a:srgbClr val="F1F8EC"/>
          </a:solidFill>
          <a:ln>
            <a:solidFill>
              <a:srgbClr val="0033C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100" b="1" dirty="0">
                <a:solidFill>
                  <a:srgbClr val="0033CC"/>
                </a:solidFill>
                <a:latin typeface="微軟正黑體" pitchFamily="34" charset="-120"/>
                <a:ea typeface="微軟正黑體" pitchFamily="34" charset="-120"/>
              </a:rPr>
              <a:t>依</a:t>
            </a:r>
            <a:r>
              <a:rPr lang="zh-TW" altLang="en-US" sz="21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特種身分生</a:t>
            </a:r>
            <a:endParaRPr lang="en-US" altLang="zh-TW" sz="2100" b="1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100" b="1" dirty="0">
                <a:solidFill>
                  <a:srgbClr val="0033CC"/>
                </a:solidFill>
                <a:latin typeface="微軟正黑體" pitchFamily="34" charset="-120"/>
                <a:ea typeface="微軟正黑體" pitchFamily="34" charset="-120"/>
              </a:rPr>
              <a:t>分發順位</a:t>
            </a:r>
            <a:endParaRPr lang="en-US" altLang="zh-TW" sz="2100" b="1" dirty="0">
              <a:solidFill>
                <a:srgbClr val="0033CC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100" b="1" dirty="0">
                <a:solidFill>
                  <a:srgbClr val="0033CC"/>
                </a:solidFill>
                <a:latin typeface="微軟正黑體" pitchFamily="34" charset="-120"/>
                <a:ea typeface="微軟正黑體" pitchFamily="34" charset="-120"/>
              </a:rPr>
              <a:t>進場撕榜</a:t>
            </a:r>
          </a:p>
        </p:txBody>
      </p:sp>
      <p:grpSp>
        <p:nvGrpSpPr>
          <p:cNvPr id="65541" name="群組 62"/>
          <p:cNvGrpSpPr>
            <a:grpSpLocks/>
          </p:cNvGrpSpPr>
          <p:nvPr/>
        </p:nvGrpSpPr>
        <p:grpSpPr bwMode="auto">
          <a:xfrm>
            <a:off x="82550" y="1109663"/>
            <a:ext cx="4243388" cy="5422900"/>
            <a:chOff x="237093" y="1109004"/>
            <a:chExt cx="4242450" cy="5423117"/>
          </a:xfrm>
        </p:grpSpPr>
        <p:grpSp>
          <p:nvGrpSpPr>
            <p:cNvPr id="65580" name="群組 11"/>
            <p:cNvGrpSpPr>
              <a:grpSpLocks/>
            </p:cNvGrpSpPr>
            <p:nvPr/>
          </p:nvGrpSpPr>
          <p:grpSpPr bwMode="auto">
            <a:xfrm>
              <a:off x="840093" y="1198480"/>
              <a:ext cx="3639450" cy="1092044"/>
              <a:chOff x="360259" y="971263"/>
              <a:chExt cx="3639450" cy="1092044"/>
            </a:xfrm>
          </p:grpSpPr>
          <p:sp>
            <p:nvSpPr>
              <p:cNvPr id="5" name="圓角矩形 4"/>
              <p:cNvSpPr/>
              <p:nvPr/>
            </p:nvSpPr>
            <p:spPr>
              <a:xfrm>
                <a:off x="360259" y="989371"/>
                <a:ext cx="2073245" cy="1068808"/>
              </a:xfrm>
              <a:prstGeom prst="roundRect">
                <a:avLst/>
              </a:prstGeom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TW" altLang="en-US" sz="3200" b="1" dirty="0">
                    <a:latin typeface="微軟正黑體" pitchFamily="34" charset="-120"/>
                    <a:ea typeface="微軟正黑體" pitchFamily="34" charset="-120"/>
                  </a:rPr>
                  <a:t>第一階段 </a:t>
                </a:r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2361039" y="971263"/>
                <a:ext cx="1638670" cy="109204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TW" altLang="en-US" sz="3000" b="1" dirty="0">
                    <a:solidFill>
                      <a:srgbClr val="0033CC"/>
                    </a:solidFill>
                    <a:latin typeface="微軟正黑體" pitchFamily="34" charset="-120"/>
                    <a:ea typeface="微軟正黑體" pitchFamily="34" charset="-120"/>
                  </a:rPr>
                  <a:t>一般生</a:t>
                </a:r>
                <a:r>
                  <a:rPr lang="en-US" altLang="zh-TW" sz="3200" b="1" dirty="0">
                    <a:solidFill>
                      <a:srgbClr val="0033CC"/>
                    </a:solidFill>
                    <a:latin typeface="微軟正黑體" pitchFamily="34" charset="-120"/>
                    <a:ea typeface="微軟正黑體" pitchFamily="34" charset="-120"/>
                  </a:rPr>
                  <a:t/>
                </a:r>
                <a:br>
                  <a:rPr lang="en-US" altLang="zh-TW" sz="3200" b="1" dirty="0">
                    <a:solidFill>
                      <a:srgbClr val="0033CC"/>
                    </a:solidFill>
                    <a:latin typeface="微軟正黑體" pitchFamily="34" charset="-120"/>
                    <a:ea typeface="微軟正黑體" pitchFamily="34" charset="-120"/>
                  </a:rPr>
                </a:br>
                <a:r>
                  <a:rPr lang="en-US" altLang="zh-TW" b="1" dirty="0">
                    <a:solidFill>
                      <a:srgbClr val="002060"/>
                    </a:solidFill>
                    <a:latin typeface="微軟正黑體" pitchFamily="34" charset="-120"/>
                    <a:ea typeface="微軟正黑體" pitchFamily="34" charset="-120"/>
                  </a:rPr>
                  <a:t>(</a:t>
                </a:r>
                <a:r>
                  <a:rPr lang="zh-TW" altLang="en-US" b="1" dirty="0">
                    <a:solidFill>
                      <a:srgbClr val="002060"/>
                    </a:solidFill>
                    <a:latin typeface="微軟正黑體" pitchFamily="34" charset="-120"/>
                    <a:ea typeface="微軟正黑體" pitchFamily="34" charset="-120"/>
                  </a:rPr>
                  <a:t>含大陸長期</a:t>
                </a:r>
                <a:r>
                  <a:rPr lang="en-US" altLang="zh-TW" b="1" dirty="0">
                    <a:solidFill>
                      <a:srgbClr val="002060"/>
                    </a:solidFill>
                    <a:latin typeface="微軟正黑體" pitchFamily="34" charset="-120"/>
                    <a:ea typeface="微軟正黑體" pitchFamily="34" charset="-120"/>
                  </a:rPr>
                  <a:t/>
                </a:r>
                <a:br>
                  <a:rPr lang="en-US" altLang="zh-TW" b="1" dirty="0">
                    <a:solidFill>
                      <a:srgbClr val="002060"/>
                    </a:solidFill>
                    <a:latin typeface="微軟正黑體" pitchFamily="34" charset="-120"/>
                    <a:ea typeface="微軟正黑體" pitchFamily="34" charset="-120"/>
                  </a:rPr>
                </a:br>
                <a:r>
                  <a:rPr lang="zh-TW" altLang="en-US" b="1" dirty="0">
                    <a:solidFill>
                      <a:srgbClr val="002060"/>
                    </a:solidFill>
                    <a:latin typeface="微軟正黑體" pitchFamily="34" charset="-120"/>
                    <a:ea typeface="微軟正黑體" pitchFamily="34" charset="-120"/>
                  </a:rPr>
                  <a:t>探親子女</a:t>
                </a:r>
                <a:r>
                  <a:rPr lang="en-US" altLang="zh-TW" b="1" dirty="0">
                    <a:solidFill>
                      <a:srgbClr val="002060"/>
                    </a:solidFill>
                    <a:latin typeface="微軟正黑體" pitchFamily="34" charset="-120"/>
                    <a:ea typeface="微軟正黑體" pitchFamily="34" charset="-120"/>
                  </a:rPr>
                  <a:t>)</a:t>
                </a:r>
                <a:endParaRPr lang="zh-TW" altLang="en-US" b="1" dirty="0">
                  <a:solidFill>
                    <a:srgbClr val="002060"/>
                  </a:solidFill>
                  <a:latin typeface="微軟正黑體" pitchFamily="34" charset="-120"/>
                  <a:ea typeface="微軟正黑體" pitchFamily="34" charset="-120"/>
                </a:endParaRPr>
              </a:p>
            </p:txBody>
          </p:sp>
        </p:grpSp>
        <p:pic>
          <p:nvPicPr>
            <p:cNvPr id="65581" name="Picture 2" descr="http://cc.wfes.tp.edu.tw/g41-word/%E6%95%99%E5%B8%AB%E5%B0%88%E7%94%A8%E6%AA%94/%E5%AD%B8%E7%94%9F%E7%AF%84%E4%BE%8B%E7%B7%B4%E7%BF%92%E6%AA%94/%E5%9C%96%E7%89%87/06-%E5%8D%A1%E9%80%9A%E5%85%AC%E4%BB%94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151"/>
            <a:stretch>
              <a:fillRect/>
            </a:stretch>
          </p:blipFill>
          <p:spPr bwMode="auto">
            <a:xfrm>
              <a:off x="237093" y="1109004"/>
              <a:ext cx="707303" cy="108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5582" name="群組 61"/>
            <p:cNvGrpSpPr>
              <a:grpSpLocks/>
            </p:cNvGrpSpPr>
            <p:nvPr/>
          </p:nvGrpSpPr>
          <p:grpSpPr bwMode="auto">
            <a:xfrm>
              <a:off x="1951851" y="3159661"/>
              <a:ext cx="1984022" cy="3372460"/>
              <a:chOff x="1951851" y="3159661"/>
              <a:chExt cx="1984022" cy="3372460"/>
            </a:xfrm>
          </p:grpSpPr>
          <p:sp>
            <p:nvSpPr>
              <p:cNvPr id="21" name="矩形 20"/>
              <p:cNvSpPr/>
              <p:nvPr/>
            </p:nvSpPr>
            <p:spPr>
              <a:xfrm>
                <a:off x="1951214" y="3160136"/>
                <a:ext cx="1983936" cy="1655828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TW" altLang="en-US" sz="2200" b="1" dirty="0">
                    <a:solidFill>
                      <a:schemeClr val="accent6">
                        <a:lumMod val="50000"/>
                      </a:schemeClr>
                    </a:solidFill>
                    <a:latin typeface="微軟正黑體" pitchFamily="34" charset="-120"/>
                    <a:ea typeface="微軟正黑體" pitchFamily="34" charset="-120"/>
                  </a:rPr>
                  <a:t>依</a:t>
                </a:r>
                <a:r>
                  <a:rPr lang="zh-TW" altLang="en-US" sz="2200" b="1" dirty="0">
                    <a:solidFill>
                      <a:srgbClr val="C00000"/>
                    </a:solidFill>
                    <a:latin typeface="微軟正黑體" pitchFamily="34" charset="-120"/>
                    <a:ea typeface="微軟正黑體" pitchFamily="34" charset="-120"/>
                  </a:rPr>
                  <a:t>一般生</a:t>
                </a:r>
                <a:endParaRPr lang="en-US" altLang="zh-TW" sz="2200" b="1" dirty="0">
                  <a:solidFill>
                    <a:srgbClr val="C00000"/>
                  </a:solidFill>
                  <a:latin typeface="微軟正黑體" pitchFamily="34" charset="-120"/>
                  <a:ea typeface="微軟正黑體" pitchFamily="34" charset="-120"/>
                </a:endParaRPr>
              </a:p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TW" altLang="en-US" sz="2200" b="1" dirty="0">
                    <a:solidFill>
                      <a:schemeClr val="accent6">
                        <a:lumMod val="50000"/>
                      </a:schemeClr>
                    </a:solidFill>
                    <a:latin typeface="微軟正黑體" pitchFamily="34" charset="-120"/>
                    <a:ea typeface="微軟正黑體" pitchFamily="34" charset="-120"/>
                  </a:rPr>
                  <a:t>分發順位</a:t>
                </a:r>
                <a:endParaRPr lang="en-US" altLang="zh-TW" sz="2200" b="1" dirty="0">
                  <a:solidFill>
                    <a:schemeClr val="accent6">
                      <a:lumMod val="50000"/>
                    </a:schemeClr>
                  </a:solidFill>
                  <a:latin typeface="微軟正黑體" pitchFamily="34" charset="-120"/>
                  <a:ea typeface="微軟正黑體" pitchFamily="34" charset="-120"/>
                </a:endParaRPr>
              </a:p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TW" altLang="en-US" sz="2200" b="1" dirty="0">
                    <a:solidFill>
                      <a:schemeClr val="accent6">
                        <a:lumMod val="50000"/>
                      </a:schemeClr>
                    </a:solidFill>
                    <a:latin typeface="微軟正黑體" pitchFamily="34" charset="-120"/>
                    <a:ea typeface="微軟正黑體" pitchFamily="34" charset="-120"/>
                  </a:rPr>
                  <a:t>進場撕榜</a:t>
                </a:r>
                <a:endParaRPr lang="en-US" altLang="zh-TW" sz="2200" b="1" dirty="0">
                  <a:solidFill>
                    <a:schemeClr val="accent6">
                      <a:lumMod val="50000"/>
                    </a:schemeClr>
                  </a:solidFill>
                  <a:latin typeface="微軟正黑體" pitchFamily="34" charset="-120"/>
                  <a:ea typeface="微軟正黑體" pitchFamily="34" charset="-120"/>
                </a:endParaRPr>
              </a:p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TW" sz="1400" b="1" dirty="0">
                    <a:solidFill>
                      <a:srgbClr val="0033CC"/>
                    </a:solidFill>
                    <a:latin typeface="微軟正黑體" pitchFamily="34" charset="-120"/>
                    <a:ea typeface="微軟正黑體" pitchFamily="34" charset="-120"/>
                  </a:rPr>
                  <a:t>(</a:t>
                </a:r>
                <a:r>
                  <a:rPr lang="zh-TW" altLang="en-US" sz="1400" b="1" dirty="0">
                    <a:solidFill>
                      <a:srgbClr val="0033CC"/>
                    </a:solidFill>
                    <a:latin typeface="微軟正黑體" pitchFamily="34" charset="-120"/>
                    <a:ea typeface="微軟正黑體" pitchFamily="34" charset="-120"/>
                  </a:rPr>
                  <a:t>大陸長探生須達該科一般生錄取標準，撕取大陸長探生榜單</a:t>
                </a:r>
                <a:r>
                  <a:rPr lang="en-US" altLang="zh-TW" sz="1400" b="1" dirty="0">
                    <a:solidFill>
                      <a:srgbClr val="0033CC"/>
                    </a:solidFill>
                    <a:latin typeface="微軟正黑體" pitchFamily="34" charset="-120"/>
                    <a:ea typeface="微軟正黑體" pitchFamily="34" charset="-120"/>
                  </a:rPr>
                  <a:t>)</a:t>
                </a:r>
                <a:endParaRPr lang="zh-TW" altLang="en-US" sz="1400" b="1" dirty="0">
                  <a:solidFill>
                    <a:srgbClr val="0033CC"/>
                  </a:solidFill>
                  <a:latin typeface="微軟正黑體" pitchFamily="34" charset="-120"/>
                  <a:ea typeface="微軟正黑體" pitchFamily="34" charset="-120"/>
                </a:endParaRPr>
              </a:p>
            </p:txBody>
          </p:sp>
          <p:sp>
            <p:nvSpPr>
              <p:cNvPr id="26" name="矩形 25"/>
              <p:cNvSpPr/>
              <p:nvPr/>
            </p:nvSpPr>
            <p:spPr>
              <a:xfrm>
                <a:off x="1951214" y="5201743"/>
                <a:ext cx="1983936" cy="1330378"/>
              </a:xfrm>
              <a:prstGeom prst="rect">
                <a:avLst/>
              </a:prstGeom>
              <a:solidFill>
                <a:srgbClr val="F1F8EC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TW" altLang="en-US" sz="2200" b="1" dirty="0">
                    <a:solidFill>
                      <a:schemeClr val="accent6">
                        <a:lumMod val="50000"/>
                      </a:schemeClr>
                    </a:solidFill>
                    <a:latin typeface="微軟正黑體" pitchFamily="34" charset="-120"/>
                    <a:ea typeface="微軟正黑體" pitchFamily="34" charset="-120"/>
                  </a:rPr>
                  <a:t>撕榜後完成</a:t>
                </a:r>
                <a:r>
                  <a:rPr lang="en-US" altLang="zh-TW" sz="2200" b="1" dirty="0">
                    <a:solidFill>
                      <a:schemeClr val="accent6">
                        <a:lumMod val="50000"/>
                      </a:schemeClr>
                    </a:solidFill>
                    <a:latin typeface="微軟正黑體" pitchFamily="34" charset="-120"/>
                    <a:ea typeface="微軟正黑體" pitchFamily="34" charset="-120"/>
                  </a:rPr>
                  <a:t/>
                </a:r>
                <a:br>
                  <a:rPr lang="en-US" altLang="zh-TW" sz="2200" b="1" dirty="0">
                    <a:solidFill>
                      <a:schemeClr val="accent6">
                        <a:lumMod val="50000"/>
                      </a:schemeClr>
                    </a:solidFill>
                    <a:latin typeface="微軟正黑體" pitchFamily="34" charset="-120"/>
                    <a:ea typeface="微軟正黑體" pitchFamily="34" charset="-120"/>
                  </a:rPr>
                </a:br>
                <a:r>
                  <a:rPr lang="zh-TW" altLang="en-US" sz="2200" b="1" dirty="0">
                    <a:solidFill>
                      <a:srgbClr val="C00000"/>
                    </a:solidFill>
                    <a:latin typeface="微軟正黑體" pitchFamily="34" charset="-120"/>
                    <a:ea typeface="微軟正黑體" pitchFamily="34" charset="-120"/>
                  </a:rPr>
                  <a:t>一般生名額</a:t>
                </a:r>
                <a:r>
                  <a:rPr lang="en-US" altLang="zh-TW" sz="2200" b="1" dirty="0">
                    <a:solidFill>
                      <a:schemeClr val="accent6">
                        <a:lumMod val="50000"/>
                      </a:schemeClr>
                    </a:solidFill>
                    <a:latin typeface="微軟正黑體" pitchFamily="34" charset="-120"/>
                    <a:ea typeface="微軟正黑體" pitchFamily="34" charset="-120"/>
                  </a:rPr>
                  <a:t/>
                </a:r>
                <a:br>
                  <a:rPr lang="en-US" altLang="zh-TW" sz="2200" b="1" dirty="0">
                    <a:solidFill>
                      <a:schemeClr val="accent6">
                        <a:lumMod val="50000"/>
                      </a:schemeClr>
                    </a:solidFill>
                    <a:latin typeface="微軟正黑體" pitchFamily="34" charset="-120"/>
                    <a:ea typeface="微軟正黑體" pitchFamily="34" charset="-120"/>
                  </a:rPr>
                </a:br>
                <a:r>
                  <a:rPr lang="zh-TW" altLang="en-US" sz="2200" b="1" dirty="0">
                    <a:solidFill>
                      <a:schemeClr val="accent6">
                        <a:lumMod val="50000"/>
                      </a:schemeClr>
                    </a:solidFill>
                    <a:latin typeface="微軟正黑體" pitchFamily="34" charset="-120"/>
                    <a:ea typeface="微軟正黑體" pitchFamily="34" charset="-120"/>
                  </a:rPr>
                  <a:t>錄取與報到</a:t>
                </a:r>
              </a:p>
            </p:txBody>
          </p:sp>
        </p:grpSp>
      </p:grpSp>
      <p:sp>
        <p:nvSpPr>
          <p:cNvPr id="30" name="矩形 29"/>
          <p:cNvSpPr/>
          <p:nvPr/>
        </p:nvSpPr>
        <p:spPr>
          <a:xfrm>
            <a:off x="8574088" y="5176838"/>
            <a:ext cx="1927225" cy="1350962"/>
          </a:xfrm>
          <a:prstGeom prst="rect">
            <a:avLst/>
          </a:prstGeom>
          <a:solidFill>
            <a:srgbClr val="EFF9FF"/>
          </a:solidFill>
          <a:ln>
            <a:solidFill>
              <a:srgbClr val="0033C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100" b="1" dirty="0">
                <a:solidFill>
                  <a:srgbClr val="0033CC"/>
                </a:solidFill>
                <a:latin typeface="微軟正黑體" pitchFamily="34" charset="-120"/>
                <a:ea typeface="微軟正黑體" pitchFamily="34" charset="-120"/>
              </a:rPr>
              <a:t>撕榜後完成</a:t>
            </a:r>
            <a:r>
              <a:rPr lang="en-US" altLang="zh-TW" sz="2100" b="1" dirty="0">
                <a:solidFill>
                  <a:srgbClr val="0033CC"/>
                </a:solidFill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2100" b="1" dirty="0">
                <a:solidFill>
                  <a:srgbClr val="0033CC"/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特種身分生名額</a:t>
            </a:r>
            <a:r>
              <a:rPr lang="en-US" altLang="zh-TW" sz="21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21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2100" b="1" dirty="0">
                <a:solidFill>
                  <a:srgbClr val="0033CC"/>
                </a:solidFill>
                <a:latin typeface="微軟正黑體" pitchFamily="34" charset="-120"/>
                <a:ea typeface="微軟正黑體" pitchFamily="34" charset="-120"/>
              </a:rPr>
              <a:t>錄取與報到</a:t>
            </a:r>
          </a:p>
        </p:txBody>
      </p:sp>
      <p:sp>
        <p:nvSpPr>
          <p:cNvPr id="32" name="矩形 31"/>
          <p:cNvSpPr/>
          <p:nvPr/>
        </p:nvSpPr>
        <p:spPr>
          <a:xfrm>
            <a:off x="4200525" y="2651125"/>
            <a:ext cx="1911350" cy="4159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b="1" dirty="0">
                <a:solidFill>
                  <a:schemeClr val="accent6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一般生分發資格</a:t>
            </a:r>
          </a:p>
        </p:txBody>
      </p:sp>
      <p:sp>
        <p:nvSpPr>
          <p:cNvPr id="33" name="矩形 32"/>
          <p:cNvSpPr/>
          <p:nvPr/>
        </p:nvSpPr>
        <p:spPr>
          <a:xfrm>
            <a:off x="6181725" y="2651125"/>
            <a:ext cx="1930400" cy="41592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500" b="1" dirty="0">
                <a:solidFill>
                  <a:srgbClr val="0033CC"/>
                </a:solidFill>
                <a:latin typeface="微軟正黑體" pitchFamily="34" charset="-120"/>
                <a:ea typeface="微軟正黑體" pitchFamily="34" charset="-120"/>
              </a:rPr>
              <a:t>特種身分生分發資格</a:t>
            </a:r>
          </a:p>
        </p:txBody>
      </p:sp>
      <p:cxnSp>
        <p:nvCxnSpPr>
          <p:cNvPr id="35" name="圖案 34"/>
          <p:cNvCxnSpPr/>
          <p:nvPr/>
        </p:nvCxnSpPr>
        <p:spPr>
          <a:xfrm rot="5400000">
            <a:off x="4035425" y="2771775"/>
            <a:ext cx="815975" cy="1425575"/>
          </a:xfrm>
          <a:prstGeom prst="bentConnector2">
            <a:avLst/>
          </a:prstGeom>
          <a:ln w="19050">
            <a:solidFill>
              <a:srgbClr val="C0000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546" name="矩形 40"/>
          <p:cNvSpPr>
            <a:spLocks noChangeArrowheads="1"/>
          </p:cNvSpPr>
          <p:nvPr/>
        </p:nvSpPr>
        <p:spPr bwMode="auto">
          <a:xfrm>
            <a:off x="4408488" y="4054475"/>
            <a:ext cx="163830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1500">
                <a:latin typeface="微軟正黑體" panose="020B0604030504040204" pitchFamily="34" charset="-120"/>
                <a:ea typeface="微軟正黑體" panose="020B0604030504040204" pitchFamily="34" charset="-120"/>
              </a:rPr>
              <a:t>特種生持</a:t>
            </a:r>
            <a:r>
              <a:rPr lang="zh-TW" altLang="en-US" sz="15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一般生</a:t>
            </a:r>
            <a:r>
              <a:rPr lang="zh-TW" altLang="en-US" sz="1500">
                <a:latin typeface="微軟正黑體" panose="020B0604030504040204" pitchFamily="34" charset="-120"/>
                <a:ea typeface="微軟正黑體" panose="020B0604030504040204" pitchFamily="34" charset="-120"/>
              </a:rPr>
              <a:t>分發通知單參加</a:t>
            </a:r>
            <a:r>
              <a:rPr lang="zh-TW" altLang="en-US" sz="15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第一階段分發</a:t>
            </a:r>
            <a:endParaRPr lang="en-US" altLang="zh-TW" sz="1500"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65547" name="群組 63"/>
          <p:cNvGrpSpPr>
            <a:grpSpLocks/>
          </p:cNvGrpSpPr>
          <p:nvPr/>
        </p:nvGrpSpPr>
        <p:grpSpPr bwMode="auto">
          <a:xfrm>
            <a:off x="3844925" y="5175250"/>
            <a:ext cx="3044825" cy="1485900"/>
            <a:chOff x="5438088" y="4931096"/>
            <a:chExt cx="3044356" cy="1486258"/>
          </a:xfrm>
        </p:grpSpPr>
        <p:sp>
          <p:nvSpPr>
            <p:cNvPr id="65577" name="文字方塊 37"/>
            <p:cNvSpPr txBox="1">
              <a:spLocks noChangeArrowheads="1"/>
            </p:cNvSpPr>
            <p:nvPr/>
          </p:nvSpPr>
          <p:spPr bwMode="auto">
            <a:xfrm>
              <a:off x="5984104" y="5401109"/>
              <a:ext cx="2498340" cy="1016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zh-TW" altLang="en-US" sz="15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特種生錄取一般生名額且完成報到後，</a:t>
              </a:r>
              <a:r>
                <a:rPr lang="zh-TW" altLang="en-US" sz="15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不得</a:t>
              </a:r>
              <a:r>
                <a:rPr lang="zh-TW" altLang="en-US" sz="15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再參加第二階段登記分發，</a:t>
              </a:r>
              <a:r>
                <a:rPr lang="zh-TW" altLang="en-US" sz="15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除非辦理「放棄一般生錄取資格」</a:t>
              </a:r>
              <a:endParaRPr lang="en-US" altLang="zh-TW" sz="1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pic>
          <p:nvPicPr>
            <p:cNvPr id="65578" name="Picture 4" descr="http://cc.wfes.tp.edu.tw/g41-word/%E6%95%99%E5%B8%AB%E5%B0%88%E7%94%A8%E6%AA%94/%E5%AD%B8%E7%94%9F%E7%AF%84%E4%BE%8B%E7%B7%B4%E7%BF%92%E6%AA%94/%E5%9C%96%E7%89%87/06-%E5%8D%A1%E9%80%9A%E5%85%AC%E4%BB%94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764"/>
            <a:stretch>
              <a:fillRect/>
            </a:stretch>
          </p:blipFill>
          <p:spPr bwMode="auto">
            <a:xfrm>
              <a:off x="5438088" y="5518283"/>
              <a:ext cx="545600" cy="8434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579" name="Picture 6" descr="http://gamerboom.com/wp-content/uploads/2011/11/tick-crossfrom-takeinitiative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447" r="49342" b="18883"/>
            <a:stretch>
              <a:fillRect/>
            </a:stretch>
          </p:blipFill>
          <p:spPr bwMode="auto">
            <a:xfrm>
              <a:off x="5549775" y="4931096"/>
              <a:ext cx="606583" cy="5524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67" name="圖案 66"/>
          <p:cNvCxnSpPr>
            <a:endCxn id="82" idx="1"/>
          </p:cNvCxnSpPr>
          <p:nvPr/>
        </p:nvCxnSpPr>
        <p:spPr>
          <a:xfrm rot="5400000" flipH="1" flipV="1">
            <a:off x="5507832" y="4364831"/>
            <a:ext cx="1817688" cy="708025"/>
          </a:xfrm>
          <a:prstGeom prst="bentConnector2">
            <a:avLst/>
          </a:prstGeom>
          <a:ln w="19050">
            <a:solidFill>
              <a:srgbClr val="C0000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5549" name="群組 123"/>
          <p:cNvGrpSpPr>
            <a:grpSpLocks/>
          </p:cNvGrpSpPr>
          <p:nvPr/>
        </p:nvGrpSpPr>
        <p:grpSpPr bwMode="auto">
          <a:xfrm>
            <a:off x="6770688" y="3436938"/>
            <a:ext cx="1184275" cy="2217737"/>
            <a:chOff x="6749363" y="3545940"/>
            <a:chExt cx="1184652" cy="2217425"/>
          </a:xfrm>
        </p:grpSpPr>
        <p:sp>
          <p:nvSpPr>
            <p:cNvPr id="82" name="矩形 81"/>
            <p:cNvSpPr/>
            <p:nvPr/>
          </p:nvSpPr>
          <p:spPr>
            <a:xfrm>
              <a:off x="6749363" y="3545940"/>
              <a:ext cx="1152892" cy="746020"/>
            </a:xfrm>
            <a:prstGeom prst="rect">
              <a:avLst/>
            </a:prstGeom>
            <a:solidFill>
              <a:srgbClr val="FFEBEB"/>
            </a:solidFill>
            <a:ln>
              <a:solidFill>
                <a:srgbClr val="C000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sz="1500" dirty="0">
                  <a:solidFill>
                    <a:srgbClr val="C00000"/>
                  </a:solidFill>
                  <a:latin typeface="微軟正黑體" pitchFamily="34" charset="-120"/>
                  <a:ea typeface="微軟正黑體" pitchFamily="34" charset="-120"/>
                </a:rPr>
                <a:t>放棄一般生錄取資格</a:t>
              </a:r>
            </a:p>
          </p:txBody>
        </p:sp>
        <p:cxnSp>
          <p:nvCxnSpPr>
            <p:cNvPr id="84" name="直線單箭頭接點 83"/>
            <p:cNvCxnSpPr/>
            <p:nvPr/>
          </p:nvCxnSpPr>
          <p:spPr>
            <a:xfrm>
              <a:off x="7324221" y="4298309"/>
              <a:ext cx="1588" cy="682529"/>
            </a:xfrm>
            <a:prstGeom prst="straightConnector1">
              <a:avLst/>
            </a:prstGeom>
            <a:ln w="19050">
              <a:solidFill>
                <a:srgbClr val="C00000"/>
              </a:solidFill>
              <a:prstDash val="sys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矩形 84"/>
            <p:cNvSpPr/>
            <p:nvPr/>
          </p:nvSpPr>
          <p:spPr>
            <a:xfrm>
              <a:off x="6781123" y="5017345"/>
              <a:ext cx="1152892" cy="746020"/>
            </a:xfrm>
            <a:prstGeom prst="rect">
              <a:avLst/>
            </a:prstGeom>
            <a:solidFill>
              <a:srgbClr val="FFEBEB"/>
            </a:solidFill>
            <a:ln>
              <a:solidFill>
                <a:srgbClr val="C000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sz="1500" dirty="0">
                  <a:solidFill>
                    <a:srgbClr val="C00000"/>
                  </a:solidFill>
                  <a:latin typeface="微軟正黑體" pitchFamily="34" charset="-120"/>
                  <a:ea typeface="微軟正黑體" pitchFamily="34" charset="-120"/>
                </a:rPr>
                <a:t>不得參加</a:t>
              </a:r>
              <a:r>
                <a:rPr lang="en-US" altLang="zh-TW" sz="1500" dirty="0">
                  <a:solidFill>
                    <a:srgbClr val="C00000"/>
                  </a:solidFill>
                  <a:latin typeface="微軟正黑體" pitchFamily="34" charset="-120"/>
                  <a:ea typeface="微軟正黑體" pitchFamily="34" charset="-120"/>
                </a:rPr>
                <a:t/>
              </a:r>
              <a:br>
                <a:rPr lang="en-US" altLang="zh-TW" sz="1500" dirty="0">
                  <a:solidFill>
                    <a:srgbClr val="C00000"/>
                  </a:solidFill>
                  <a:latin typeface="微軟正黑體" pitchFamily="34" charset="-120"/>
                  <a:ea typeface="微軟正黑體" pitchFamily="34" charset="-120"/>
                </a:rPr>
              </a:br>
              <a:r>
                <a:rPr lang="zh-TW" altLang="en-US" sz="1500" dirty="0">
                  <a:solidFill>
                    <a:srgbClr val="C00000"/>
                  </a:solidFill>
                  <a:latin typeface="微軟正黑體" pitchFamily="34" charset="-120"/>
                  <a:ea typeface="微軟正黑體" pitchFamily="34" charset="-120"/>
                </a:rPr>
                <a:t>第二階段</a:t>
              </a:r>
              <a:r>
                <a:rPr lang="en-US" altLang="zh-TW" sz="1500" dirty="0">
                  <a:solidFill>
                    <a:srgbClr val="C00000"/>
                  </a:solidFill>
                  <a:latin typeface="微軟正黑體" pitchFamily="34" charset="-120"/>
                  <a:ea typeface="微軟正黑體" pitchFamily="34" charset="-120"/>
                </a:rPr>
                <a:t/>
              </a:r>
              <a:br>
                <a:rPr lang="en-US" altLang="zh-TW" sz="1500" dirty="0">
                  <a:solidFill>
                    <a:srgbClr val="C00000"/>
                  </a:solidFill>
                  <a:latin typeface="微軟正黑體" pitchFamily="34" charset="-120"/>
                  <a:ea typeface="微軟正黑體" pitchFamily="34" charset="-120"/>
                </a:rPr>
              </a:br>
              <a:r>
                <a:rPr lang="zh-TW" altLang="en-US" sz="1500" dirty="0">
                  <a:solidFill>
                    <a:srgbClr val="C00000"/>
                  </a:solidFill>
                  <a:latin typeface="微軟正黑體" pitchFamily="34" charset="-120"/>
                  <a:ea typeface="微軟正黑體" pitchFamily="34" charset="-120"/>
                </a:rPr>
                <a:t>登記分發</a:t>
              </a:r>
            </a:p>
          </p:txBody>
        </p:sp>
        <p:sp>
          <p:nvSpPr>
            <p:cNvPr id="65576" name="文字方塊 91"/>
            <p:cNvSpPr txBox="1">
              <a:spLocks noChangeArrowheads="1"/>
            </p:cNvSpPr>
            <p:nvPr/>
          </p:nvSpPr>
          <p:spPr bwMode="auto">
            <a:xfrm>
              <a:off x="7336574" y="4514719"/>
              <a:ext cx="377026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TW" altLang="en-US" sz="1500" b="1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否</a:t>
              </a:r>
            </a:p>
          </p:txBody>
        </p:sp>
      </p:grpSp>
      <p:sp>
        <p:nvSpPr>
          <p:cNvPr id="65550" name="矩形 92"/>
          <p:cNvSpPr>
            <a:spLocks noChangeArrowheads="1"/>
          </p:cNvSpPr>
          <p:nvPr/>
        </p:nvSpPr>
        <p:spPr bwMode="auto">
          <a:xfrm>
            <a:off x="8069263" y="3830638"/>
            <a:ext cx="376237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15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是</a:t>
            </a:r>
          </a:p>
        </p:txBody>
      </p:sp>
      <p:sp>
        <p:nvSpPr>
          <p:cNvPr id="94" name="矩形 93"/>
          <p:cNvSpPr/>
          <p:nvPr/>
        </p:nvSpPr>
        <p:spPr>
          <a:xfrm>
            <a:off x="4787900" y="1004888"/>
            <a:ext cx="2725738" cy="1250950"/>
          </a:xfrm>
          <a:prstGeom prst="rect">
            <a:avLst/>
          </a:prstGeom>
          <a:solidFill>
            <a:srgbClr val="EBF0F9"/>
          </a:solidFill>
          <a:ln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500" b="1" dirty="0">
                <a:solidFill>
                  <a:srgbClr val="0033CC"/>
                </a:solidFill>
                <a:latin typeface="微軟正黑體" pitchFamily="34" charset="-120"/>
                <a:ea typeface="微軟正黑體" pitchFamily="34" charset="-120"/>
              </a:rPr>
              <a:t>特種生同時具有一般生及特種生分發資格，可先以一般生身分</a:t>
            </a:r>
            <a:r>
              <a:rPr lang="zh-TW" altLang="en-US" sz="15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（不加分）</a:t>
            </a:r>
            <a:r>
              <a:rPr lang="zh-TW" altLang="en-US" sz="1500" b="1" dirty="0">
                <a:solidFill>
                  <a:srgbClr val="0033CC"/>
                </a:solidFill>
                <a:latin typeface="微軟正黑體" pitchFamily="34" charset="-120"/>
                <a:ea typeface="微軟正黑體" pitchFamily="34" charset="-120"/>
              </a:rPr>
              <a:t>參加第一階段現場登記分發（一般生名額）分發，或直接參加特種生分發</a:t>
            </a:r>
            <a:endParaRPr lang="zh-TW" altLang="en-US" sz="1500" b="1" dirty="0">
              <a:solidFill>
                <a:srgbClr val="0033CC"/>
              </a:solidFill>
            </a:endParaRPr>
          </a:p>
        </p:txBody>
      </p:sp>
      <p:pic>
        <p:nvPicPr>
          <p:cNvPr id="65552" name="Picture 4" descr="http://cc.wfes.tp.edu.tw/g41-word/%E6%95%99%E5%B8%AB%E5%B0%88%E7%94%A8%E6%AA%94/%E5%AD%B8%E7%94%9F%E7%AF%84%E4%BE%8B%E7%B7%B4%E7%BF%92%E6%AA%94/%E5%9C%96%E7%89%87/06-%E5%8D%A1%E9%80%9A%E5%85%AC%E4%BB%9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64"/>
          <a:stretch>
            <a:fillRect/>
          </a:stretch>
        </p:blipFill>
        <p:spPr bwMode="auto">
          <a:xfrm>
            <a:off x="7667625" y="1185863"/>
            <a:ext cx="6985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7" name="圖案 96"/>
          <p:cNvCxnSpPr>
            <a:stCxn id="94" idx="2"/>
            <a:endCxn id="32" idx="0"/>
          </p:cNvCxnSpPr>
          <p:nvPr/>
        </p:nvCxnSpPr>
        <p:spPr>
          <a:xfrm rot="5400000">
            <a:off x="5456238" y="1955800"/>
            <a:ext cx="395287" cy="995363"/>
          </a:xfrm>
          <a:prstGeom prst="bentConnector3">
            <a:avLst>
              <a:gd name="adj1" fmla="val 50000"/>
            </a:avLst>
          </a:prstGeom>
          <a:ln w="19050">
            <a:solidFill>
              <a:srgbClr val="C0000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圖案 96"/>
          <p:cNvCxnSpPr>
            <a:endCxn id="33" idx="0"/>
          </p:cNvCxnSpPr>
          <p:nvPr/>
        </p:nvCxnSpPr>
        <p:spPr>
          <a:xfrm>
            <a:off x="6092825" y="2454275"/>
            <a:ext cx="1054100" cy="196850"/>
          </a:xfrm>
          <a:prstGeom prst="bentConnector2">
            <a:avLst/>
          </a:prstGeom>
          <a:ln w="19050">
            <a:solidFill>
              <a:srgbClr val="C0000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圖案 111"/>
          <p:cNvCxnSpPr>
            <a:stCxn id="71" idx="2"/>
            <a:endCxn id="26" idx="1"/>
          </p:cNvCxnSpPr>
          <p:nvPr/>
        </p:nvCxnSpPr>
        <p:spPr>
          <a:xfrm rot="16200000" flipH="1">
            <a:off x="636588" y="4705350"/>
            <a:ext cx="1289050" cy="1035050"/>
          </a:xfrm>
          <a:prstGeom prst="bentConnector2">
            <a:avLst/>
          </a:prstGeom>
          <a:ln w="19050">
            <a:solidFill>
              <a:srgbClr val="C0000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矩形 114"/>
          <p:cNvSpPr/>
          <p:nvPr/>
        </p:nvSpPr>
        <p:spPr>
          <a:xfrm>
            <a:off x="160338" y="5137150"/>
            <a:ext cx="1341437" cy="331788"/>
          </a:xfrm>
          <a:prstGeom prst="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5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增額錄取</a:t>
            </a:r>
          </a:p>
        </p:txBody>
      </p:sp>
      <p:cxnSp>
        <p:nvCxnSpPr>
          <p:cNvPr id="116" name="圖案 115"/>
          <p:cNvCxnSpPr>
            <a:stCxn id="120" idx="2"/>
            <a:endCxn id="30" idx="3"/>
          </p:cNvCxnSpPr>
          <p:nvPr/>
        </p:nvCxnSpPr>
        <p:spPr>
          <a:xfrm rot="5400000">
            <a:off x="10193338" y="4689475"/>
            <a:ext cx="1470025" cy="854075"/>
          </a:xfrm>
          <a:prstGeom prst="bentConnector2">
            <a:avLst/>
          </a:prstGeom>
          <a:ln w="19050">
            <a:solidFill>
              <a:srgbClr val="C0000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矩形 119"/>
          <p:cNvSpPr/>
          <p:nvPr/>
        </p:nvSpPr>
        <p:spPr>
          <a:xfrm>
            <a:off x="10647363" y="3205163"/>
            <a:ext cx="1417637" cy="1176337"/>
          </a:xfrm>
          <a:prstGeom prst="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4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當免試生分發順位相同，且皆選擇同一科</a:t>
            </a:r>
            <a:r>
              <a:rPr lang="zh-TW" altLang="en-US" sz="1400" b="1" spc="-30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組最後一個名額</a:t>
            </a:r>
          </a:p>
        </p:txBody>
      </p:sp>
      <p:sp>
        <p:nvSpPr>
          <p:cNvPr id="121" name="矩形 120"/>
          <p:cNvSpPr/>
          <p:nvPr/>
        </p:nvSpPr>
        <p:spPr>
          <a:xfrm>
            <a:off x="10737850" y="5137150"/>
            <a:ext cx="1276350" cy="331788"/>
          </a:xfrm>
          <a:prstGeom prst="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5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增額錄取</a:t>
            </a:r>
          </a:p>
        </p:txBody>
      </p:sp>
      <p:cxnSp>
        <p:nvCxnSpPr>
          <p:cNvPr id="174" name="圖案 173"/>
          <p:cNvCxnSpPr>
            <a:stCxn id="82" idx="3"/>
            <a:endCxn id="22" idx="1"/>
          </p:cNvCxnSpPr>
          <p:nvPr/>
        </p:nvCxnSpPr>
        <p:spPr>
          <a:xfrm flipV="1">
            <a:off x="7923213" y="3797300"/>
            <a:ext cx="668337" cy="12700"/>
          </a:xfrm>
          <a:prstGeom prst="straightConnector1">
            <a:avLst/>
          </a:prstGeom>
          <a:ln w="19050">
            <a:solidFill>
              <a:srgbClr val="C0000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直線單箭頭接點 179"/>
          <p:cNvCxnSpPr/>
          <p:nvPr/>
        </p:nvCxnSpPr>
        <p:spPr>
          <a:xfrm flipH="1">
            <a:off x="2789238" y="2284413"/>
            <a:ext cx="6350" cy="874712"/>
          </a:xfrm>
          <a:prstGeom prst="straightConnector1">
            <a:avLst/>
          </a:prstGeom>
          <a:ln w="19050">
            <a:solidFill>
              <a:srgbClr val="C0000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直線單箭頭接點 187"/>
          <p:cNvCxnSpPr/>
          <p:nvPr/>
        </p:nvCxnSpPr>
        <p:spPr>
          <a:xfrm>
            <a:off x="2795588" y="4816475"/>
            <a:ext cx="0" cy="384175"/>
          </a:xfrm>
          <a:prstGeom prst="straightConnector1">
            <a:avLst/>
          </a:prstGeom>
          <a:ln w="19050">
            <a:solidFill>
              <a:srgbClr val="C0000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直線單箭頭接點 190"/>
          <p:cNvCxnSpPr>
            <a:stCxn id="22" idx="2"/>
            <a:endCxn id="30" idx="0"/>
          </p:cNvCxnSpPr>
          <p:nvPr/>
        </p:nvCxnSpPr>
        <p:spPr>
          <a:xfrm>
            <a:off x="9532938" y="4445000"/>
            <a:ext cx="4762" cy="731838"/>
          </a:xfrm>
          <a:prstGeom prst="straightConnector1">
            <a:avLst/>
          </a:prstGeom>
          <a:ln w="19050">
            <a:solidFill>
              <a:srgbClr val="C0000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單箭頭接點 55"/>
          <p:cNvCxnSpPr>
            <a:stCxn id="21" idx="1"/>
            <a:endCxn id="71" idx="3"/>
          </p:cNvCxnSpPr>
          <p:nvPr/>
        </p:nvCxnSpPr>
        <p:spPr>
          <a:xfrm flipH="1">
            <a:off x="1484313" y="3987800"/>
            <a:ext cx="314325" cy="1588"/>
          </a:xfrm>
          <a:prstGeom prst="straightConnector1">
            <a:avLst/>
          </a:prstGeom>
          <a:ln w="19050">
            <a:solidFill>
              <a:srgbClr val="C0000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單箭頭接點 59"/>
          <p:cNvCxnSpPr>
            <a:stCxn id="22" idx="3"/>
            <a:endCxn id="120" idx="1"/>
          </p:cNvCxnSpPr>
          <p:nvPr/>
        </p:nvCxnSpPr>
        <p:spPr>
          <a:xfrm flipV="1">
            <a:off x="10474325" y="3794125"/>
            <a:ext cx="173038" cy="3175"/>
          </a:xfrm>
          <a:prstGeom prst="straightConnector1">
            <a:avLst/>
          </a:prstGeom>
          <a:ln w="19050">
            <a:solidFill>
              <a:srgbClr val="C0000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矩形 70"/>
          <p:cNvSpPr/>
          <p:nvPr/>
        </p:nvSpPr>
        <p:spPr>
          <a:xfrm>
            <a:off x="42863" y="3400425"/>
            <a:ext cx="1441450" cy="1177925"/>
          </a:xfrm>
          <a:prstGeom prst="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4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當免試生分發順位相同，且皆選擇同一科組最後一個名額</a:t>
            </a:r>
          </a:p>
        </p:txBody>
      </p:sp>
      <p:cxnSp>
        <p:nvCxnSpPr>
          <p:cNvPr id="75" name="圖案 96"/>
          <p:cNvCxnSpPr>
            <a:stCxn id="33" idx="3"/>
            <a:endCxn id="22" idx="0"/>
          </p:cNvCxnSpPr>
          <p:nvPr/>
        </p:nvCxnSpPr>
        <p:spPr>
          <a:xfrm>
            <a:off x="8112125" y="2859088"/>
            <a:ext cx="1420813" cy="292100"/>
          </a:xfrm>
          <a:prstGeom prst="bentConnector2">
            <a:avLst/>
          </a:prstGeom>
          <a:ln w="19050">
            <a:solidFill>
              <a:srgbClr val="C0000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568" name="文字方塊 78"/>
          <p:cNvSpPr txBox="1">
            <a:spLocks noChangeArrowheads="1"/>
          </p:cNvSpPr>
          <p:nvPr/>
        </p:nvSpPr>
        <p:spPr bwMode="auto">
          <a:xfrm>
            <a:off x="10723563" y="2768600"/>
            <a:ext cx="12604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120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同分發順位名額</a:t>
            </a:r>
            <a:endParaRPr lang="en-US" altLang="zh-TW" sz="120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120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不足分配</a:t>
            </a:r>
          </a:p>
        </p:txBody>
      </p:sp>
      <p:sp>
        <p:nvSpPr>
          <p:cNvPr id="65569" name="文字方塊 82"/>
          <p:cNvSpPr txBox="1">
            <a:spLocks noChangeArrowheads="1"/>
          </p:cNvSpPr>
          <p:nvPr/>
        </p:nvSpPr>
        <p:spPr bwMode="auto">
          <a:xfrm>
            <a:off x="109538" y="2930525"/>
            <a:ext cx="12620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120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同分發順位名額</a:t>
            </a:r>
            <a:endParaRPr lang="en-US" altLang="zh-TW" sz="120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120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不足分配</a:t>
            </a:r>
          </a:p>
        </p:txBody>
      </p:sp>
      <p:sp>
        <p:nvSpPr>
          <p:cNvPr id="65570" name="文字方塊 6"/>
          <p:cNvSpPr txBox="1">
            <a:spLocks noChangeArrowheads="1"/>
          </p:cNvSpPr>
          <p:nvPr/>
        </p:nvSpPr>
        <p:spPr bwMode="auto">
          <a:xfrm>
            <a:off x="8132763" y="2517775"/>
            <a:ext cx="2109787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15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未參加第一階段分發者</a:t>
            </a:r>
          </a:p>
        </p:txBody>
      </p:sp>
      <p:sp>
        <p:nvSpPr>
          <p:cNvPr id="65571" name="投影片編號版面配置區 1"/>
          <p:cNvSpPr>
            <a:spLocks noGrp="1"/>
          </p:cNvSpPr>
          <p:nvPr>
            <p:ph type="sldNum" sz="quarter" idx="11"/>
          </p:nvPr>
        </p:nvSpPr>
        <p:spPr bwMode="auto">
          <a:xfrm>
            <a:off x="9366250" y="6345238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A8513376-8D1D-4179-9014-680573FC0C41}" type="slidenum">
              <a:rPr lang="zh-TW" altLang="en-US" sz="2600" smtClean="0"/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50</a:t>
            </a:fld>
            <a:endParaRPr lang="zh-TW" altLang="en-US" sz="2600" smtClean="0"/>
          </a:p>
        </p:txBody>
      </p:sp>
      <p:pic>
        <p:nvPicPr>
          <p:cNvPr id="65572" name="Picture 2" descr="http://cc.wfes.tp.edu.tw/g41-word/%E6%95%99%E5%B8%AB%E5%B0%88%E7%94%A8%E6%AA%94/%E5%AD%B8%E7%94%9F%E7%AF%84%E4%BE%8B%E7%B7%B4%E7%BF%92%E6%AA%94/%E5%9C%96%E7%89%87/06-%E5%8D%A1%E9%80%9A%E5%85%AC%E4%BB%9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151"/>
          <a:stretch>
            <a:fillRect/>
          </a:stretch>
        </p:blipFill>
        <p:spPr bwMode="auto">
          <a:xfrm>
            <a:off x="3844925" y="3952875"/>
            <a:ext cx="627063" cy="95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標題 1"/>
          <p:cNvSpPr txBox="1">
            <a:spLocks/>
          </p:cNvSpPr>
          <p:nvPr/>
        </p:nvSpPr>
        <p:spPr bwMode="auto">
          <a:xfrm>
            <a:off x="1031875" y="1293813"/>
            <a:ext cx="9732963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zh-TW" altLang="zh-TW" sz="3200" b="1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第二階段「特種身分生」現場登記分發</a:t>
            </a:r>
            <a:r>
              <a:rPr lang="zh-TW" altLang="en-US" sz="3200" b="1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注意事項</a:t>
            </a:r>
            <a:r>
              <a:rPr lang="zh-TW" altLang="zh-TW" sz="3200" b="1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zh-TW" altLang="en-US" sz="3200" b="1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副標題 2"/>
          <p:cNvSpPr txBox="1">
            <a:spLocks/>
          </p:cNvSpPr>
          <p:nvPr/>
        </p:nvSpPr>
        <p:spPr>
          <a:xfrm>
            <a:off x="1366838" y="1997075"/>
            <a:ext cx="10366375" cy="1990725"/>
          </a:xfrm>
          <a:prstGeom prst="rect">
            <a:avLst/>
          </a:prstGeom>
          <a:solidFill>
            <a:srgbClr val="FFFDDB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just" eaLnBrk="1" fontAlgn="auto" hangingPunct="1">
              <a:lnSpc>
                <a:spcPts val="3600"/>
              </a:lnSpc>
              <a:spcBef>
                <a:spcPts val="600"/>
              </a:spcBef>
              <a:spcAft>
                <a:spcPts val="400"/>
              </a:spcAft>
              <a:defRPr/>
            </a:pPr>
            <a:r>
              <a:rPr lang="zh-TW" altLang="zh-TW" sz="2600" b="1" dirty="0">
                <a:latin typeface="微軟正黑體" pitchFamily="34" charset="-120"/>
                <a:ea typeface="微軟正黑體" pitchFamily="34" charset="-120"/>
              </a:rPr>
              <a:t>特種身分生</a:t>
            </a:r>
            <a:r>
              <a:rPr lang="zh-TW" altLang="en-US" sz="26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已先</a:t>
            </a:r>
            <a:r>
              <a:rPr lang="zh-TW" altLang="zh-TW" sz="26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參加第一階段現場登記分發</a:t>
            </a:r>
            <a:r>
              <a:rPr lang="zh-TW" altLang="en-US" sz="26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，且</a:t>
            </a:r>
            <a:r>
              <a:rPr lang="zh-TW" altLang="zh-TW" sz="26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錄取</a:t>
            </a:r>
            <a:r>
              <a:rPr lang="zh-TW" altLang="en-US" sz="26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完成</a:t>
            </a:r>
            <a:r>
              <a:rPr lang="zh-TW" altLang="zh-TW" sz="26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報到</a:t>
            </a:r>
            <a:r>
              <a:rPr lang="zh-TW" altLang="en-US" sz="26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者</a:t>
            </a:r>
            <a:r>
              <a:rPr lang="zh-TW" altLang="zh-TW" sz="26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，</a:t>
            </a:r>
            <a:r>
              <a:rPr lang="zh-TW" altLang="en-US" sz="26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26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26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lang="zh-TW" altLang="zh-TW" sz="2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不得</a:t>
            </a:r>
            <a:r>
              <a:rPr lang="zh-TW" altLang="zh-TW" sz="26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再參加</a:t>
            </a:r>
            <a:r>
              <a:rPr lang="zh-TW" altLang="en-US" sz="26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「</a:t>
            </a:r>
            <a:r>
              <a:rPr lang="zh-TW" altLang="zh-TW" sz="26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第二階段</a:t>
            </a:r>
            <a:r>
              <a:rPr lang="zh-TW" altLang="en-US" sz="26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特種生</a:t>
            </a:r>
            <a:r>
              <a:rPr lang="zh-TW" altLang="zh-TW" sz="26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現場登記分發</a:t>
            </a:r>
            <a:r>
              <a:rPr lang="zh-TW" altLang="en-US" sz="26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」，</a:t>
            </a:r>
            <a:r>
              <a:rPr lang="zh-TW" altLang="en-US" sz="2600" b="1" dirty="0">
                <a:latin typeface="微軟正黑體" pitchFamily="34" charset="-120"/>
                <a:ea typeface="微軟正黑體" pitchFamily="34" charset="-120"/>
              </a:rPr>
              <a:t>若要參加第二階段特種生分發，</a:t>
            </a:r>
            <a:r>
              <a:rPr lang="zh-TW" altLang="en-US" sz="2600" b="1" u="sng" dirty="0">
                <a:latin typeface="微軟正黑體" pitchFamily="34" charset="-120"/>
                <a:ea typeface="微軟正黑體" pitchFamily="34" charset="-120"/>
              </a:rPr>
              <a:t>須於第二階段現場登記分發前，辦理放</a:t>
            </a:r>
            <a:r>
              <a:rPr lang="zh-TW" altLang="zh-TW" sz="2600" b="1" u="sng" dirty="0">
                <a:latin typeface="微軟正黑體" pitchFamily="34" charset="-120"/>
                <a:ea typeface="微軟正黑體" pitchFamily="34" charset="-120"/>
              </a:rPr>
              <a:t>棄第一階段</a:t>
            </a:r>
            <a:r>
              <a:rPr lang="zh-TW" altLang="en-US" sz="2600" b="1" u="sng" dirty="0">
                <a:latin typeface="微軟正黑體" pitchFamily="34" charset="-120"/>
                <a:ea typeface="微軟正黑體" pitchFamily="34" charset="-120"/>
              </a:rPr>
              <a:t>分發的錄取資格</a:t>
            </a:r>
            <a:r>
              <a:rPr lang="zh-TW" altLang="en-US" sz="2600" b="1" dirty="0">
                <a:latin typeface="微軟正黑體" pitchFamily="34" charset="-120"/>
                <a:ea typeface="微軟正黑體" pitchFamily="34" charset="-120"/>
              </a:rPr>
              <a:t>，才能參加第二階段特種生</a:t>
            </a:r>
            <a:r>
              <a:rPr lang="zh-TW" altLang="zh-TW" sz="2600" b="1" dirty="0">
                <a:latin typeface="微軟正黑體" pitchFamily="34" charset="-120"/>
                <a:ea typeface="微軟正黑體" pitchFamily="34" charset="-120"/>
              </a:rPr>
              <a:t>現場登記分發</a:t>
            </a:r>
            <a:r>
              <a:rPr lang="zh-TW" altLang="en-US" sz="2600" b="1" dirty="0">
                <a:latin typeface="微軟正黑體" pitchFamily="34" charset="-120"/>
                <a:ea typeface="微軟正黑體" pitchFamily="34" charset="-120"/>
              </a:rPr>
              <a:t>。</a:t>
            </a:r>
            <a:endParaRPr lang="zh-TW" altLang="en-US" sz="2600" dirty="0">
              <a:latin typeface="+mn-lt"/>
              <a:ea typeface="+mn-ea"/>
            </a:endParaRPr>
          </a:p>
        </p:txBody>
      </p:sp>
      <p:sp>
        <p:nvSpPr>
          <p:cNvPr id="66564" name="標題 1"/>
          <p:cNvSpPr>
            <a:spLocks noGrp="1"/>
          </p:cNvSpPr>
          <p:nvPr>
            <p:ph type="title"/>
          </p:nvPr>
        </p:nvSpPr>
        <p:spPr>
          <a:xfrm>
            <a:off x="820738" y="111125"/>
            <a:ext cx="10515600" cy="1325563"/>
          </a:xfrm>
        </p:spPr>
        <p:txBody>
          <a:bodyPr/>
          <a:lstStyle/>
          <a:p>
            <a:pPr eaLnBrk="1" hangingPunct="1"/>
            <a:r>
              <a:rPr lang="en-US" altLang="zh-TW" sz="3600" b="1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600" b="1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玖</a:t>
            </a:r>
            <a:r>
              <a:rPr lang="en-US" altLang="zh-TW" sz="3600" b="1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 </a:t>
            </a:r>
            <a:r>
              <a:rPr lang="zh-TW" altLang="en-US" sz="3600" b="1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、現場登記分發作業（</a:t>
            </a:r>
            <a:r>
              <a:rPr lang="en-US" altLang="zh-TW" sz="3600" b="1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6/6</a:t>
            </a:r>
            <a:r>
              <a:rPr lang="zh-TW" altLang="en-US" sz="3600" b="1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</a:p>
        </p:txBody>
      </p:sp>
      <p:pic>
        <p:nvPicPr>
          <p:cNvPr id="66565" name="Picture 2" descr="http://pic.qiantucdn.com/58pic/12/02/43/79x58PICspJ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09" t="46085" r="3516" b="38216"/>
          <a:stretch>
            <a:fillRect/>
          </a:stretch>
        </p:blipFill>
        <p:spPr bwMode="auto">
          <a:xfrm>
            <a:off x="682625" y="1800225"/>
            <a:ext cx="66040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6" name="Picture 4" descr="http://pic.qiantucdn.com/58pic/12/02/43/79x58PICspJ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1" t="46371" r="84966" b="37645"/>
          <a:stretch>
            <a:fillRect/>
          </a:stretch>
        </p:blipFill>
        <p:spPr bwMode="auto">
          <a:xfrm>
            <a:off x="723900" y="4002088"/>
            <a:ext cx="733425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7" name="Picture 6" descr="http://www.everydayinterviewtips.com/wp-content/uploads/2015/06/49853638-zagandesign-managing-chang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64" t="20096"/>
          <a:stretch>
            <a:fillRect/>
          </a:stretch>
        </p:blipFill>
        <p:spPr bwMode="auto">
          <a:xfrm>
            <a:off x="9820275" y="5595938"/>
            <a:ext cx="2371725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8" name="Picture 6" descr="http://www.everydayinterviewtips.com/wp-content/uploads/2015/06/49853638-zagandesign-managing-chang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64" t="20096" r="39510"/>
          <a:stretch>
            <a:fillRect/>
          </a:stretch>
        </p:blipFill>
        <p:spPr bwMode="auto">
          <a:xfrm>
            <a:off x="5713413" y="5595938"/>
            <a:ext cx="2859087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9" name="Picture 6" descr="http://www.everydayinterviewtips.com/wp-content/uploads/2015/06/49853638-zagandesign-managing-chang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64" t="20096" r="39510"/>
          <a:stretch>
            <a:fillRect/>
          </a:stretch>
        </p:blipFill>
        <p:spPr bwMode="auto">
          <a:xfrm>
            <a:off x="8515350" y="5595938"/>
            <a:ext cx="1304925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70" name="Picture 6" descr="http://www.everydayinterviewtips.com/wp-content/uploads/2015/06/49853638-zagandesign-managing-chang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64" t="20096" r="39510"/>
          <a:stretch>
            <a:fillRect/>
          </a:stretch>
        </p:blipFill>
        <p:spPr bwMode="auto">
          <a:xfrm>
            <a:off x="3892550" y="5600700"/>
            <a:ext cx="2163763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71" name="Picture 6" descr="http://www.everydayinterviewtips.com/wp-content/uploads/2015/06/49853638-zagandesign-managing-change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64" t="20096" r="39510"/>
          <a:stretch>
            <a:fillRect/>
          </a:stretch>
        </p:blipFill>
        <p:spPr bwMode="auto">
          <a:xfrm>
            <a:off x="2141538" y="5600700"/>
            <a:ext cx="1790700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72" name="Picture 6" descr="http://www.everydayinterviewtips.com/wp-content/uploads/2015/06/49853638-zagandesign-managing-change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96" r="12164"/>
          <a:stretch>
            <a:fillRect/>
          </a:stretch>
        </p:blipFill>
        <p:spPr bwMode="auto">
          <a:xfrm>
            <a:off x="0" y="5600700"/>
            <a:ext cx="2209800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矩形 14"/>
          <p:cNvSpPr/>
          <p:nvPr/>
        </p:nvSpPr>
        <p:spPr>
          <a:xfrm>
            <a:off x="1338263" y="4162425"/>
            <a:ext cx="10394950" cy="1555750"/>
          </a:xfrm>
          <a:prstGeom prst="rect">
            <a:avLst/>
          </a:prstGeom>
          <a:solidFill>
            <a:srgbClr val="FDF0E7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eaLnBrk="1" fontAlgn="auto" hangingPunct="1">
              <a:lnSpc>
                <a:spcPts val="3800"/>
              </a:lnSpc>
              <a:spcBef>
                <a:spcPts val="1200"/>
              </a:spcBef>
              <a:spcAft>
                <a:spcPts val="600"/>
              </a:spcAft>
              <a:defRPr/>
            </a:pPr>
            <a:r>
              <a:rPr lang="zh-TW" altLang="en-US" sz="2800" b="1" dirty="0">
                <a:latin typeface="微軟正黑體" pitchFamily="34" charset="-120"/>
                <a:ea typeface="微軟正黑體" pitchFamily="34" charset="-120"/>
              </a:rPr>
              <a:t>已放棄第一階段現場登記分發的特種生，若參加第二階段特種生現場登記分發</a:t>
            </a:r>
            <a:r>
              <a:rPr lang="zh-TW" altLang="zh-TW" sz="2800" b="1" dirty="0">
                <a:latin typeface="微軟正黑體" pitchFamily="34" charset="-120"/>
                <a:ea typeface="微軟正黑體" pitchFamily="34" charset="-120"/>
              </a:rPr>
              <a:t>未</a:t>
            </a:r>
            <a:r>
              <a:rPr lang="zh-TW" altLang="en-US" sz="2800" b="1" dirty="0">
                <a:latin typeface="微軟正黑體" pitchFamily="34" charset="-120"/>
                <a:ea typeface="微軟正黑體" pitchFamily="34" charset="-120"/>
              </a:rPr>
              <a:t>錄取，</a:t>
            </a:r>
            <a:r>
              <a:rPr lang="zh-TW" altLang="zh-T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不得</a:t>
            </a:r>
            <a:r>
              <a:rPr lang="zh-TW" altLang="zh-TW" sz="2800" b="1" dirty="0">
                <a:latin typeface="微軟正黑體" pitchFamily="34" charset="-120"/>
                <a:ea typeface="微軟正黑體" pitchFamily="34" charset="-120"/>
              </a:rPr>
              <a:t>要求回復</a:t>
            </a:r>
            <a:r>
              <a:rPr lang="zh-TW" altLang="en-US" sz="2800" b="1" dirty="0">
                <a:latin typeface="微軟正黑體" pitchFamily="34" charset="-120"/>
                <a:ea typeface="微軟正黑體" pitchFamily="34" charset="-120"/>
              </a:rPr>
              <a:t>已放棄的第一階段一般生分發錄取資格</a:t>
            </a:r>
            <a:r>
              <a:rPr lang="zh-TW" altLang="zh-TW" sz="2800" b="1" dirty="0">
                <a:latin typeface="微軟正黑體" pitchFamily="34" charset="-120"/>
                <a:ea typeface="微軟正黑體" pitchFamily="34" charset="-120"/>
              </a:rPr>
              <a:t>。</a:t>
            </a:r>
          </a:p>
        </p:txBody>
      </p:sp>
      <p:sp>
        <p:nvSpPr>
          <p:cNvPr id="66574" name="投影片編號版面配置區 1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A30AF185-EEBC-4DE7-8A10-F661B53A7AB5}" type="slidenum">
              <a:rPr lang="zh-TW" altLang="en-US" sz="2600" smtClean="0">
                <a:solidFill>
                  <a:schemeClr val="bg1"/>
                </a:solidFill>
              </a:rPr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51</a:t>
            </a:fld>
            <a:endParaRPr lang="zh-TW" altLang="en-US" sz="260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直線接點 22"/>
          <p:cNvCxnSpPr/>
          <p:nvPr/>
        </p:nvCxnSpPr>
        <p:spPr>
          <a:xfrm>
            <a:off x="887413" y="0"/>
            <a:ext cx="0" cy="685800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標題 1"/>
          <p:cNvSpPr txBox="1">
            <a:spLocks/>
          </p:cNvSpPr>
          <p:nvPr/>
        </p:nvSpPr>
        <p:spPr>
          <a:xfrm>
            <a:off x="1360488" y="441325"/>
            <a:ext cx="7124700" cy="9366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altLang="zh-TW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拾</a:t>
            </a:r>
            <a:r>
              <a:rPr lang="en-US" altLang="zh-TW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、註冊及放棄</a:t>
            </a:r>
          </a:p>
        </p:txBody>
      </p:sp>
      <p:sp>
        <p:nvSpPr>
          <p:cNvPr id="8" name="文字方塊 7"/>
          <p:cNvSpPr txBox="1">
            <a:spLocks noChangeArrowheads="1"/>
          </p:cNvSpPr>
          <p:nvPr/>
        </p:nvSpPr>
        <p:spPr bwMode="auto">
          <a:xfrm>
            <a:off x="1201738" y="2138363"/>
            <a:ext cx="10458450" cy="378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marL="292100" indent="-292100" eaLnBrk="0" hangingPunct="0">
              <a:defRPr kumimoji="1" sz="16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marL="271463" indent="0" algn="just" eaLnBrk="1" fontAlgn="auto" hangingPunct="1">
              <a:lnSpc>
                <a:spcPts val="3800"/>
              </a:lnSpc>
              <a:spcBef>
                <a:spcPts val="1200"/>
              </a:spcBef>
              <a:spcAft>
                <a:spcPts val="1800"/>
              </a:spcAft>
              <a:buClr>
                <a:schemeClr val="accent2"/>
              </a:buClr>
              <a:defRPr/>
            </a:pPr>
            <a:r>
              <a:rPr lang="zh-TW" altLang="zh-TW" sz="2800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已現場報到錄取之免試生，</a:t>
            </a:r>
            <a:r>
              <a:rPr lang="zh-TW" altLang="zh-TW" sz="28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請</a:t>
            </a:r>
            <a:r>
              <a:rPr lang="zh-TW" altLang="en-US" sz="28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依</a:t>
            </a:r>
            <a:r>
              <a:rPr lang="zh-TW" altLang="zh-TW" sz="28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招生</a:t>
            </a:r>
            <a:r>
              <a:rPr lang="zh-TW" altLang="zh-TW" sz="2800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學校</a:t>
            </a:r>
            <a:r>
              <a:rPr lang="zh-TW" altLang="zh-TW" sz="28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規定時間</a:t>
            </a:r>
            <a:r>
              <a:rPr lang="zh-TW" altLang="zh-TW" sz="2800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辦理註冊。</a:t>
            </a:r>
          </a:p>
          <a:p>
            <a:pPr marL="271463" indent="0" eaLnBrk="1" fontAlgn="auto" hangingPunct="1">
              <a:lnSpc>
                <a:spcPts val="3800"/>
              </a:lnSpc>
              <a:spcBef>
                <a:spcPts val="1200"/>
              </a:spcBef>
              <a:spcAft>
                <a:spcPts val="1800"/>
              </a:spcAft>
              <a:buClr>
                <a:schemeClr val="accent2"/>
              </a:buClr>
              <a:defRPr/>
            </a:pPr>
            <a:r>
              <a:rPr kumimoji="0" lang="zh-TW" altLang="en-US" sz="28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如</a:t>
            </a:r>
            <a:r>
              <a:rPr kumimoji="0" lang="zh-TW" altLang="en-US" sz="2800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欲放棄錄取資格者，應填寫</a:t>
            </a:r>
            <a:r>
              <a:rPr kumimoji="0" lang="zh-TW" altLang="en-US" sz="28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「聯合</a:t>
            </a:r>
            <a:r>
              <a:rPr lang="zh-TW" altLang="zh-TW" sz="28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免試</a:t>
            </a:r>
            <a:r>
              <a:rPr lang="zh-TW" altLang="zh-TW" sz="28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入學錄取生放棄錄取資格聲明書</a:t>
            </a:r>
            <a:r>
              <a:rPr kumimoji="0" lang="zh-TW" altLang="en-US" sz="28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」</a:t>
            </a:r>
            <a:r>
              <a:rPr kumimoji="0" lang="zh-TW" altLang="en-US" sz="2400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（附表</a:t>
            </a:r>
            <a:r>
              <a:rPr kumimoji="0" lang="zh-TW" altLang="en-US" sz="2400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二；簡章</a:t>
            </a:r>
            <a:r>
              <a:rPr kumimoji="0" lang="zh-TW" altLang="en-US" sz="2400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第</a:t>
            </a:r>
            <a:r>
              <a:rPr kumimoji="0" lang="en-US" altLang="zh-TW" sz="2400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103</a:t>
            </a:r>
            <a:r>
              <a:rPr kumimoji="0" lang="zh-TW" altLang="en-US" sz="2400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頁）</a:t>
            </a:r>
            <a:r>
              <a:rPr kumimoji="0" lang="zh-TW" altLang="en-US" sz="28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，於</a:t>
            </a:r>
            <a:r>
              <a:rPr kumimoji="0" lang="en-US" altLang="zh-TW" sz="28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110</a:t>
            </a:r>
            <a:r>
              <a:rPr kumimoji="0" lang="zh-TW" altLang="en-US" sz="28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年</a:t>
            </a:r>
            <a:r>
              <a:rPr kumimoji="0" lang="en-US" altLang="zh-TW" sz="2800" b="1" u="heavy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7</a:t>
            </a:r>
            <a:r>
              <a:rPr kumimoji="0" lang="zh-TW" altLang="en-US" sz="2800" b="1" u="heavy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月</a:t>
            </a:r>
            <a:r>
              <a:rPr kumimoji="0" lang="en-US" altLang="zh-TW" sz="2800" b="1" u="heavy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12</a:t>
            </a:r>
            <a:r>
              <a:rPr kumimoji="0" lang="zh-TW" altLang="en-US" sz="2800" b="1" u="heavy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日</a:t>
            </a:r>
            <a:r>
              <a:rPr kumimoji="0" lang="zh-TW" altLang="en-US" sz="28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（星期一）</a:t>
            </a:r>
            <a:r>
              <a:rPr kumimoji="0" lang="en-US" altLang="zh-TW" sz="28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15:00</a:t>
            </a:r>
            <a:r>
              <a:rPr kumimoji="0" lang="zh-TW" altLang="en-US" sz="28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前</a:t>
            </a:r>
            <a:r>
              <a:rPr kumimoji="0" lang="zh-TW" altLang="en-US" sz="2800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傳真並以掛號郵寄</a:t>
            </a:r>
            <a:r>
              <a:rPr kumimoji="0" lang="zh-TW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向錄取學校</a:t>
            </a:r>
            <a:r>
              <a:rPr kumimoji="0" lang="zh-TW" alt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辦理放棄錄取資格</a:t>
            </a:r>
            <a:r>
              <a:rPr kumimoji="0" lang="zh-TW" altLang="en-US" sz="28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。</a:t>
            </a:r>
            <a:endParaRPr kumimoji="0" lang="en-US" altLang="zh-TW" sz="2800" b="1" dirty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271463" indent="0" algn="just" eaLnBrk="1" fontAlgn="auto" hangingPunct="1">
              <a:lnSpc>
                <a:spcPts val="3800"/>
              </a:lnSpc>
              <a:spcBef>
                <a:spcPts val="1200"/>
              </a:spcBef>
              <a:spcAft>
                <a:spcPts val="1800"/>
              </a:spcAft>
              <a:buClr>
                <a:schemeClr val="accent2"/>
              </a:buClr>
              <a:defRPr/>
            </a:pPr>
            <a:r>
              <a:rPr kumimoji="0" lang="zh-TW" altLang="en-US" sz="2800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凡經錄取且</a:t>
            </a:r>
            <a:r>
              <a:rPr kumimoji="0" lang="zh-TW" altLang="en-US" sz="28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未聲明放棄錄取資格</a:t>
            </a:r>
            <a:r>
              <a:rPr lang="zh-TW" altLang="zh-TW" sz="28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者，不得參加當</a:t>
            </a:r>
            <a:r>
              <a:rPr lang="zh-TW" altLang="en-US" sz="28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學</a:t>
            </a:r>
            <a:r>
              <a:rPr lang="zh-TW" altLang="zh-TW" sz="28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年</a:t>
            </a:r>
            <a:r>
              <a:rPr lang="zh-TW" altLang="zh-TW" sz="28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度</a:t>
            </a:r>
            <a:r>
              <a:rPr lang="zh-TW" altLang="en-US" sz="28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高中職學校</a:t>
            </a:r>
            <a:r>
              <a:rPr lang="zh-TW" altLang="zh-TW" sz="28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及五專各項招生管道入學。</a:t>
            </a:r>
            <a:endParaRPr kumimoji="0" lang="zh-TW" altLang="en-US" sz="2800" b="1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68613" name="群組 20"/>
          <p:cNvGrpSpPr>
            <a:grpSpLocks/>
          </p:cNvGrpSpPr>
          <p:nvPr/>
        </p:nvGrpSpPr>
        <p:grpSpPr bwMode="auto">
          <a:xfrm>
            <a:off x="296863" y="1735138"/>
            <a:ext cx="1114425" cy="4176712"/>
            <a:chOff x="350468" y="1200639"/>
            <a:chExt cx="1115714" cy="4177698"/>
          </a:xfrm>
        </p:grpSpPr>
        <p:grpSp>
          <p:nvGrpSpPr>
            <p:cNvPr id="68619" name="群組 17"/>
            <p:cNvGrpSpPr>
              <a:grpSpLocks/>
            </p:cNvGrpSpPr>
            <p:nvPr/>
          </p:nvGrpSpPr>
          <p:grpSpPr bwMode="auto">
            <a:xfrm>
              <a:off x="350468" y="2756332"/>
              <a:ext cx="1052877" cy="1077363"/>
              <a:chOff x="311245" y="2692957"/>
              <a:chExt cx="1052877" cy="1077363"/>
            </a:xfrm>
          </p:grpSpPr>
          <p:sp>
            <p:nvSpPr>
              <p:cNvPr id="11" name="橢圓 10"/>
              <p:cNvSpPr/>
              <p:nvPr/>
            </p:nvSpPr>
            <p:spPr>
              <a:xfrm>
                <a:off x="311245" y="2693381"/>
                <a:ext cx="1052140" cy="107657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TW" altLang="en-US" sz="2600" b="1" dirty="0">
                  <a:latin typeface="微軟正黑體" pitchFamily="34" charset="-120"/>
                  <a:ea typeface="微軟正黑體" pitchFamily="34" charset="-120"/>
                </a:endParaRPr>
              </a:p>
            </p:txBody>
          </p:sp>
          <p:sp>
            <p:nvSpPr>
              <p:cNvPr id="68627" name="文字方塊 11"/>
              <p:cNvSpPr txBox="1">
                <a:spLocks noChangeArrowheads="1"/>
              </p:cNvSpPr>
              <p:nvPr/>
            </p:nvSpPr>
            <p:spPr bwMode="auto">
              <a:xfrm>
                <a:off x="360630" y="2954639"/>
                <a:ext cx="954107" cy="5539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TW" altLang="en-US" sz="3000" b="1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放棄</a:t>
                </a:r>
              </a:p>
            </p:txBody>
          </p:sp>
        </p:grpSp>
        <p:grpSp>
          <p:nvGrpSpPr>
            <p:cNvPr id="68620" name="群組 18"/>
            <p:cNvGrpSpPr>
              <a:grpSpLocks/>
            </p:cNvGrpSpPr>
            <p:nvPr/>
          </p:nvGrpSpPr>
          <p:grpSpPr bwMode="auto">
            <a:xfrm>
              <a:off x="350468" y="1200639"/>
              <a:ext cx="1052877" cy="1077363"/>
              <a:chOff x="276540" y="1101051"/>
              <a:chExt cx="1052877" cy="1077363"/>
            </a:xfrm>
          </p:grpSpPr>
          <p:sp>
            <p:nvSpPr>
              <p:cNvPr id="10" name="橢圓 9"/>
              <p:cNvSpPr/>
              <p:nvPr/>
            </p:nvSpPr>
            <p:spPr>
              <a:xfrm>
                <a:off x="276540" y="1101051"/>
                <a:ext cx="1052140" cy="107657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TW" altLang="en-US" sz="2400" b="1" dirty="0">
                  <a:latin typeface="微軟正黑體" pitchFamily="34" charset="-120"/>
                  <a:ea typeface="微軟正黑體" pitchFamily="34" charset="-120"/>
                </a:endParaRPr>
              </a:p>
            </p:txBody>
          </p:sp>
          <p:sp>
            <p:nvSpPr>
              <p:cNvPr id="68625" name="文字方塊 13"/>
              <p:cNvSpPr txBox="1">
                <a:spLocks noChangeArrowheads="1"/>
              </p:cNvSpPr>
              <p:nvPr/>
            </p:nvSpPr>
            <p:spPr bwMode="auto">
              <a:xfrm>
                <a:off x="325925" y="1362733"/>
                <a:ext cx="954107" cy="5539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TW" altLang="en-US" sz="3000" b="1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註冊</a:t>
                </a:r>
              </a:p>
            </p:txBody>
          </p:sp>
        </p:grpSp>
        <p:grpSp>
          <p:nvGrpSpPr>
            <p:cNvPr id="68621" name="群組 16"/>
            <p:cNvGrpSpPr>
              <a:grpSpLocks/>
            </p:cNvGrpSpPr>
            <p:nvPr/>
          </p:nvGrpSpPr>
          <p:grpSpPr bwMode="auto">
            <a:xfrm>
              <a:off x="358186" y="4300974"/>
              <a:ext cx="1107996" cy="1077363"/>
              <a:chOff x="358186" y="4147066"/>
              <a:chExt cx="1107996" cy="1077363"/>
            </a:xfrm>
          </p:grpSpPr>
          <p:sp>
            <p:nvSpPr>
              <p:cNvPr id="15" name="橢圓 14"/>
              <p:cNvSpPr/>
              <p:nvPr/>
            </p:nvSpPr>
            <p:spPr>
              <a:xfrm>
                <a:off x="382255" y="4147850"/>
                <a:ext cx="1052140" cy="107657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TW" altLang="en-US" sz="2600" b="1" dirty="0">
                  <a:latin typeface="微軟正黑體" pitchFamily="34" charset="-120"/>
                  <a:ea typeface="微軟正黑體" pitchFamily="34" charset="-120"/>
                </a:endParaRPr>
              </a:p>
            </p:txBody>
          </p:sp>
          <p:sp>
            <p:nvSpPr>
              <p:cNvPr id="68623" name="文字方塊 15"/>
              <p:cNvSpPr txBox="1">
                <a:spLocks noChangeArrowheads="1"/>
              </p:cNvSpPr>
              <p:nvPr/>
            </p:nvSpPr>
            <p:spPr bwMode="auto">
              <a:xfrm>
                <a:off x="358186" y="4454914"/>
                <a:ext cx="1107996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TW" altLang="en-US" sz="2400" b="1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未放棄</a:t>
                </a:r>
              </a:p>
            </p:txBody>
          </p:sp>
        </p:grpSp>
      </p:grpSp>
      <p:grpSp>
        <p:nvGrpSpPr>
          <p:cNvPr id="68614" name="群組 27"/>
          <p:cNvGrpSpPr>
            <a:grpSpLocks/>
          </p:cNvGrpSpPr>
          <p:nvPr/>
        </p:nvGrpSpPr>
        <p:grpSpPr bwMode="auto">
          <a:xfrm>
            <a:off x="625475" y="588963"/>
            <a:ext cx="506413" cy="506412"/>
            <a:chOff x="1973655" y="5640309"/>
            <a:chExt cx="760492" cy="760492"/>
          </a:xfrm>
        </p:grpSpPr>
        <p:sp>
          <p:nvSpPr>
            <p:cNvPr id="26" name="橢圓 25"/>
            <p:cNvSpPr/>
            <p:nvPr/>
          </p:nvSpPr>
          <p:spPr>
            <a:xfrm>
              <a:off x="1973655" y="5640309"/>
              <a:ext cx="760492" cy="760492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/>
            </a:p>
          </p:txBody>
        </p:sp>
        <p:sp>
          <p:nvSpPr>
            <p:cNvPr id="27" name="等腰三角形 26"/>
            <p:cNvSpPr/>
            <p:nvPr/>
          </p:nvSpPr>
          <p:spPr>
            <a:xfrm rot="5400000">
              <a:off x="2216821" y="5847716"/>
              <a:ext cx="355215" cy="345679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/>
            </a:p>
          </p:txBody>
        </p:sp>
      </p:grpSp>
      <p:pic>
        <p:nvPicPr>
          <p:cNvPr id="68615" name="Picture 2" descr="http://image.cache.storm.mg/styles/smg-800xauto-er/s3/media/image/2015/08/28/20150828-065240_U1004_M83588_5407.jpg?itok=n1PIEmXn"/>
          <p:cNvPicPr>
            <a:picLocks noChangeAspect="1" noChangeArrowheads="1"/>
          </p:cNvPicPr>
          <p:nvPr/>
        </p:nvPicPr>
        <p:blipFill>
          <a:blip r:embed="rId2" cstate="print">
            <a:lum bright="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6038" y="0"/>
            <a:ext cx="3255962" cy="205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6" name="投影片編號版面配置區 1"/>
          <p:cNvSpPr>
            <a:spLocks noGrp="1"/>
          </p:cNvSpPr>
          <p:nvPr>
            <p:ph type="sldNum" sz="quarter" idx="11"/>
          </p:nvPr>
        </p:nvSpPr>
        <p:spPr bwMode="auto">
          <a:xfrm>
            <a:off x="9347200" y="6318250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11F56EC3-6E27-4197-B7B2-79C9E034A16E}" type="slidenum">
              <a:rPr lang="zh-TW" altLang="en-US" sz="2600" smtClean="0"/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52</a:t>
            </a:fld>
            <a:endParaRPr lang="zh-TW" altLang="en-US" sz="2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1"/>
          <p:cNvSpPr txBox="1">
            <a:spLocks/>
          </p:cNvSpPr>
          <p:nvPr/>
        </p:nvSpPr>
        <p:spPr>
          <a:xfrm>
            <a:off x="673100" y="1898650"/>
            <a:ext cx="10140950" cy="1470025"/>
          </a:xfrm>
          <a:prstGeom prst="rect">
            <a:avLst/>
          </a:prstGeom>
        </p:spPr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zh-TW" sz="5000" b="1" dirty="0">
                <a:solidFill>
                  <a:srgbClr val="000099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(</a:t>
            </a:r>
            <a:r>
              <a:rPr lang="zh-TW" altLang="en-US" sz="5000" b="1" dirty="0">
                <a:solidFill>
                  <a:srgbClr val="000099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拾壹</a:t>
            </a:r>
            <a:r>
              <a:rPr lang="en-US" altLang="zh-TW" sz="5000" b="1" dirty="0">
                <a:solidFill>
                  <a:srgbClr val="000099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)</a:t>
            </a:r>
            <a:r>
              <a:rPr lang="zh-TW" altLang="en-US" sz="5000" b="1" dirty="0">
                <a:solidFill>
                  <a:srgbClr val="000099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、報名表件填寫範例</a:t>
            </a:r>
            <a:endParaRPr lang="zh-TW" altLang="en-US" sz="5000" dirty="0"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  <p:sp>
        <p:nvSpPr>
          <p:cNvPr id="10" name="副標題 2"/>
          <p:cNvSpPr txBox="1">
            <a:spLocks/>
          </p:cNvSpPr>
          <p:nvPr/>
        </p:nvSpPr>
        <p:spPr>
          <a:xfrm>
            <a:off x="0" y="5910263"/>
            <a:ext cx="11487150" cy="368300"/>
          </a:xfrm>
          <a:prstGeom prst="rect">
            <a:avLst/>
          </a:prstGeom>
          <a:solidFill>
            <a:srgbClr val="B7F0FB"/>
          </a:solidFill>
        </p:spPr>
        <p:txBody>
          <a:bodyPr>
            <a:normAutofit fontScale="85000" lnSpcReduction="20000"/>
          </a:bodyPr>
          <a:lstStyle/>
          <a:p>
            <a:pPr marL="228600" indent="-22860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defRPr/>
            </a:pPr>
            <a:endParaRPr lang="en-US" altLang="zh-TW" sz="2800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69636" name="Picture 1" descr="F:\檢測\聯合會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153988"/>
            <a:ext cx="430530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9637" name="群組 5"/>
          <p:cNvGrpSpPr>
            <a:grpSpLocks/>
          </p:cNvGrpSpPr>
          <p:nvPr/>
        </p:nvGrpSpPr>
        <p:grpSpPr bwMode="auto">
          <a:xfrm>
            <a:off x="-12700" y="3505200"/>
            <a:ext cx="5305425" cy="3373438"/>
            <a:chOff x="129389" y="1189848"/>
            <a:chExt cx="9778054" cy="5628804"/>
          </a:xfrm>
        </p:grpSpPr>
        <p:pic>
          <p:nvPicPr>
            <p:cNvPr id="69642" name="圖片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1" t="3008" r="2423" b="-89"/>
            <a:stretch>
              <a:fillRect/>
            </a:stretch>
          </p:blipFill>
          <p:spPr bwMode="auto">
            <a:xfrm>
              <a:off x="129389" y="3020089"/>
              <a:ext cx="9778054" cy="3798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9643" name="圖片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34" b="23056"/>
            <a:stretch>
              <a:fillRect/>
            </a:stretch>
          </p:blipFill>
          <p:spPr bwMode="auto">
            <a:xfrm>
              <a:off x="1847690" y="1189848"/>
              <a:ext cx="2500018" cy="2264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9638" name="圖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9" r="41139"/>
          <a:stretch>
            <a:fillRect/>
          </a:stretch>
        </p:blipFill>
        <p:spPr bwMode="auto">
          <a:xfrm>
            <a:off x="5148263" y="3506788"/>
            <a:ext cx="7043737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9" name="圖片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4350" y="3840163"/>
            <a:ext cx="2341563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40" name="Picture 2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150" y="4465638"/>
            <a:ext cx="1268413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41" name="投影片編號版面配置區 1"/>
          <p:cNvSpPr>
            <a:spLocks noGrp="1"/>
          </p:cNvSpPr>
          <p:nvPr>
            <p:ph type="sldNum" sz="quarter" idx="11"/>
          </p:nvPr>
        </p:nvSpPr>
        <p:spPr bwMode="auto">
          <a:xfrm>
            <a:off x="9366250" y="6354763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4FD5DA57-E042-4F49-AE0E-F694773D3DCA}" type="slidenum">
              <a:rPr lang="zh-TW" altLang="en-US" sz="2600" smtClean="0"/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53</a:t>
            </a:fld>
            <a:endParaRPr lang="zh-TW" altLang="en-US" sz="2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00" y="130175"/>
            <a:ext cx="4710113" cy="659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矩形 21"/>
          <p:cNvSpPr/>
          <p:nvPr/>
        </p:nvSpPr>
        <p:spPr>
          <a:xfrm>
            <a:off x="6694488" y="5334000"/>
            <a:ext cx="3871912" cy="709613"/>
          </a:xfrm>
          <a:prstGeom prst="rect">
            <a:avLst/>
          </a:prstGeom>
          <a:solidFill>
            <a:srgbClr val="FFCCCC"/>
          </a:solidFill>
          <a:ln w="38100">
            <a:solidFill>
              <a:srgbClr val="00A7E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/>
          </a:p>
        </p:txBody>
      </p:sp>
      <p:sp>
        <p:nvSpPr>
          <p:cNvPr id="70660" name="矩形 18"/>
          <p:cNvSpPr>
            <a:spLocks noChangeArrowheads="1"/>
          </p:cNvSpPr>
          <p:nvPr/>
        </p:nvSpPr>
        <p:spPr bwMode="auto">
          <a:xfrm>
            <a:off x="6556375" y="5465763"/>
            <a:ext cx="41290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2400" b="1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檢附正本</a:t>
            </a:r>
            <a:r>
              <a:rPr lang="zh-TW" altLang="en-US" sz="2400" b="1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務必蓋學校戳章</a:t>
            </a:r>
            <a:endParaRPr lang="en-US" altLang="zh-TW" sz="2400" b="1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6400800" y="1466850"/>
            <a:ext cx="5476875" cy="823913"/>
          </a:xfrm>
          <a:prstGeom prst="rect">
            <a:avLst/>
          </a:prstGeom>
          <a:noFill/>
          <a:ln w="38100">
            <a:solidFill>
              <a:srgbClr val="00A7E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/>
          </a:p>
        </p:txBody>
      </p:sp>
      <p:sp>
        <p:nvSpPr>
          <p:cNvPr id="23" name="矩形 22"/>
          <p:cNvSpPr/>
          <p:nvPr/>
        </p:nvSpPr>
        <p:spPr>
          <a:xfrm>
            <a:off x="6442075" y="3130550"/>
            <a:ext cx="5287963" cy="1122363"/>
          </a:xfrm>
          <a:prstGeom prst="rect">
            <a:avLst/>
          </a:prstGeom>
          <a:noFill/>
          <a:ln w="38100">
            <a:solidFill>
              <a:srgbClr val="00A7E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/>
          </a:p>
        </p:txBody>
      </p:sp>
      <p:sp>
        <p:nvSpPr>
          <p:cNvPr id="70663" name="文字方塊 17"/>
          <p:cNvSpPr txBox="1">
            <a:spLocks noChangeArrowheads="1"/>
          </p:cNvSpPr>
          <p:nvPr/>
        </p:nvSpPr>
        <p:spPr bwMode="auto">
          <a:xfrm>
            <a:off x="6340475" y="241300"/>
            <a:ext cx="554672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3000" b="1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超額比序項目積分證明單</a:t>
            </a:r>
            <a:endParaRPr lang="en-US" altLang="zh-TW" sz="3000" b="1">
              <a:solidFill>
                <a:srgbClr val="00B05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3200" b="1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注意事項</a:t>
            </a:r>
            <a:endParaRPr lang="en-US" altLang="zh-TW" sz="3200" b="1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TW" altLang="en-US" sz="1800"/>
          </a:p>
        </p:txBody>
      </p:sp>
      <p:sp>
        <p:nvSpPr>
          <p:cNvPr id="70664" name="矩形 5"/>
          <p:cNvSpPr>
            <a:spLocks noChangeArrowheads="1"/>
          </p:cNvSpPr>
          <p:nvPr/>
        </p:nvSpPr>
        <p:spPr bwMode="auto">
          <a:xfrm>
            <a:off x="6210300" y="1473200"/>
            <a:ext cx="58023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2400" b="1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競賽項目請檢附得獎證明（獎狀）影本</a:t>
            </a:r>
            <a:endParaRPr lang="en-US" altLang="zh-TW" sz="2400" b="1">
              <a:solidFill>
                <a:srgbClr val="0033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2400" b="1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以利查核。</a:t>
            </a:r>
            <a:endParaRPr lang="en-US" altLang="zh-TW" sz="2400" b="1">
              <a:solidFill>
                <a:srgbClr val="0033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0665" name="矩形 6"/>
          <p:cNvSpPr>
            <a:spLocks noChangeArrowheads="1"/>
          </p:cNvSpPr>
          <p:nvPr/>
        </p:nvSpPr>
        <p:spPr bwMode="auto">
          <a:xfrm>
            <a:off x="6243638" y="3101975"/>
            <a:ext cx="55276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2400" b="1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具弱勢身分者，須檢附有效期間之</a:t>
            </a:r>
            <a:r>
              <a:rPr lang="en-US" altLang="zh-TW" sz="2400" b="1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400" b="1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2400" b="1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zh-TW" altLang="en-US" sz="2400" b="1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身分證明文件，浮貼於報名表，以利</a:t>
            </a:r>
            <a:r>
              <a:rPr lang="en-US" altLang="zh-TW" sz="2400" b="1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400" b="1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2400" b="1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zh-TW" altLang="en-US" sz="2400" b="1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審查及辦理報名費減免。</a:t>
            </a:r>
            <a:endParaRPr lang="en-US" altLang="zh-TW" sz="2400" b="1">
              <a:solidFill>
                <a:srgbClr val="0033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0666" name="圖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976313"/>
            <a:ext cx="4667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7" name="圖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647950"/>
            <a:ext cx="4667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8" name="圖片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625" y="4872038"/>
            <a:ext cx="46513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6" name="直線單箭頭接點 25"/>
          <p:cNvCxnSpPr>
            <a:endCxn id="3" idx="3"/>
          </p:cNvCxnSpPr>
          <p:nvPr/>
        </p:nvCxnSpPr>
        <p:spPr>
          <a:xfrm flipH="1" flipV="1">
            <a:off x="4654550" y="1541463"/>
            <a:ext cx="1746250" cy="320675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單箭頭接點 28"/>
          <p:cNvCxnSpPr>
            <a:endCxn id="7" idx="3"/>
          </p:cNvCxnSpPr>
          <p:nvPr/>
        </p:nvCxnSpPr>
        <p:spPr>
          <a:xfrm flipH="1">
            <a:off x="4654550" y="3679825"/>
            <a:ext cx="1787525" cy="430213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單箭頭接點 31"/>
          <p:cNvCxnSpPr>
            <a:endCxn id="11" idx="3"/>
          </p:cNvCxnSpPr>
          <p:nvPr/>
        </p:nvCxnSpPr>
        <p:spPr>
          <a:xfrm flipH="1">
            <a:off x="3398838" y="5697538"/>
            <a:ext cx="3295650" cy="687387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672" name="矩形 23"/>
          <p:cNvSpPr>
            <a:spLocks noChangeArrowheads="1"/>
          </p:cNvSpPr>
          <p:nvPr/>
        </p:nvSpPr>
        <p:spPr bwMode="auto">
          <a:xfrm>
            <a:off x="8464550" y="6457950"/>
            <a:ext cx="27590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1800">
                <a:latin typeface="微軟正黑體" panose="020B0604030504040204" pitchFamily="34" charset="-120"/>
                <a:ea typeface="微軟正黑體" panose="020B0604030504040204" pitchFamily="34" charset="-120"/>
              </a:rPr>
              <a:t>（招生簡章第</a:t>
            </a:r>
            <a:r>
              <a:rPr lang="en-US" altLang="zh-TW" sz="1800">
                <a:latin typeface="微軟正黑體" panose="020B0604030504040204" pitchFamily="34" charset="-120"/>
                <a:ea typeface="微軟正黑體" panose="020B0604030504040204" pitchFamily="34" charset="-120"/>
              </a:rPr>
              <a:t>16</a:t>
            </a:r>
            <a:r>
              <a:rPr lang="zh-TW" altLang="en-US" sz="1800">
                <a:latin typeface="微軟正黑體" panose="020B0604030504040204" pitchFamily="34" charset="-120"/>
                <a:ea typeface="微軟正黑體" panose="020B0604030504040204" pitchFamily="34" charset="-120"/>
              </a:rPr>
              <a:t>頁範例）</a:t>
            </a:r>
          </a:p>
        </p:txBody>
      </p:sp>
      <p:sp>
        <p:nvSpPr>
          <p:cNvPr id="70673" name="投影片編號版面配置區 2"/>
          <p:cNvSpPr>
            <a:spLocks noGrp="1"/>
          </p:cNvSpPr>
          <p:nvPr>
            <p:ph type="sldNum" sz="quarter" idx="11"/>
          </p:nvPr>
        </p:nvSpPr>
        <p:spPr bwMode="auto">
          <a:xfrm>
            <a:off x="9361488" y="6361113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BEF99984-B866-4D83-A6B7-1674706122FB}" type="slidenum">
              <a:rPr lang="zh-TW" altLang="en-US" sz="2600" smtClean="0"/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54</a:t>
            </a:fld>
            <a:endParaRPr lang="zh-TW" altLang="en-US" sz="2600" smtClean="0"/>
          </a:p>
        </p:txBody>
      </p:sp>
      <p:sp>
        <p:nvSpPr>
          <p:cNvPr id="3" name="矩形 2"/>
          <p:cNvSpPr/>
          <p:nvPr/>
        </p:nvSpPr>
        <p:spPr>
          <a:xfrm>
            <a:off x="1109663" y="1277938"/>
            <a:ext cx="3544887" cy="52705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862013" y="3848100"/>
            <a:ext cx="3792537" cy="52546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2009775" y="6043613"/>
            <a:ext cx="1389063" cy="6826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圖片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400" y="3979863"/>
            <a:ext cx="3216275" cy="259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3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8563" y="53975"/>
            <a:ext cx="4727575" cy="674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3" name="直線單箭頭接點 102"/>
          <p:cNvCxnSpPr>
            <a:endCxn id="22" idx="3"/>
          </p:cNvCxnSpPr>
          <p:nvPr/>
        </p:nvCxnSpPr>
        <p:spPr>
          <a:xfrm flipH="1">
            <a:off x="4257675" y="4340225"/>
            <a:ext cx="777875" cy="938213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投影片編號版面配置區 1"/>
          <p:cNvSpPr txBox="1">
            <a:spLocks/>
          </p:cNvSpPr>
          <p:nvPr/>
        </p:nvSpPr>
        <p:spPr>
          <a:xfrm>
            <a:off x="8229600" y="6508750"/>
            <a:ext cx="1466850" cy="365125"/>
          </a:xfrm>
          <a:prstGeom prst="rect">
            <a:avLst/>
          </a:prstGeom>
        </p:spPr>
        <p:txBody>
          <a:bodyPr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 sz="1200" dirty="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10088563" y="1303338"/>
            <a:ext cx="1903412" cy="6477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zh-TW" altLang="en-US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校名及代碼不符時</a:t>
            </a:r>
            <a:r>
              <a:rPr lang="zh-TW" altLang="en-US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以校名為準</a:t>
            </a:r>
          </a:p>
        </p:txBody>
      </p:sp>
      <p:cxnSp>
        <p:nvCxnSpPr>
          <p:cNvPr id="46" name="直線單箭頭接點 45"/>
          <p:cNvCxnSpPr>
            <a:stCxn id="18" idx="1"/>
            <a:endCxn id="71706" idx="3"/>
          </p:cNvCxnSpPr>
          <p:nvPr/>
        </p:nvCxnSpPr>
        <p:spPr>
          <a:xfrm flipH="1" flipV="1">
            <a:off x="3381375" y="2635250"/>
            <a:ext cx="1655763" cy="371475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單箭頭接點 48"/>
          <p:cNvCxnSpPr>
            <a:stCxn id="14" idx="1"/>
            <a:endCxn id="33" idx="3"/>
          </p:cNvCxnSpPr>
          <p:nvPr/>
        </p:nvCxnSpPr>
        <p:spPr>
          <a:xfrm flipH="1" flipV="1">
            <a:off x="3821113" y="1160463"/>
            <a:ext cx="1214437" cy="1500187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1689" name="群組 110"/>
          <p:cNvGrpSpPr>
            <a:grpSpLocks/>
          </p:cNvGrpSpPr>
          <p:nvPr/>
        </p:nvGrpSpPr>
        <p:grpSpPr bwMode="auto">
          <a:xfrm>
            <a:off x="136525" y="677863"/>
            <a:ext cx="3684588" cy="806450"/>
            <a:chOff x="245478" y="470397"/>
            <a:chExt cx="3684685" cy="804944"/>
          </a:xfrm>
        </p:grpSpPr>
        <p:sp>
          <p:nvSpPr>
            <p:cNvPr id="33" name="矩形 32"/>
            <p:cNvSpPr/>
            <p:nvPr/>
          </p:nvSpPr>
          <p:spPr>
            <a:xfrm>
              <a:off x="618551" y="628851"/>
              <a:ext cx="3311612" cy="64649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zh-TW" altLang="en-US" dirty="0">
                  <a:solidFill>
                    <a:srgbClr val="0070C0"/>
                  </a:solidFill>
                  <a:latin typeface="微軟正黑體" pitchFamily="34" charset="-120"/>
                  <a:ea typeface="微軟正黑體" pitchFamily="34" charset="-120"/>
                </a:rPr>
                <a:t>填寫寄發「聯合免試入學現場登記分發通知單」之收件地址</a:t>
              </a:r>
              <a:endParaRPr lang="zh-TW" altLang="en-US" sz="16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pic>
          <p:nvPicPr>
            <p:cNvPr id="71726" name="Picture 6" descr="http://pic.qiantucdn.com/58pic/12/02/43/79x58PICspJ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630" t="43517" r="54988" b="35648"/>
            <a:stretch>
              <a:fillRect/>
            </a:stretch>
          </p:blipFill>
          <p:spPr bwMode="auto">
            <a:xfrm>
              <a:off x="245478" y="470397"/>
              <a:ext cx="334978" cy="344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1690" name="群組 108"/>
          <p:cNvGrpSpPr>
            <a:grpSpLocks/>
          </p:cNvGrpSpPr>
          <p:nvPr/>
        </p:nvGrpSpPr>
        <p:grpSpPr bwMode="auto">
          <a:xfrm>
            <a:off x="176213" y="3001963"/>
            <a:ext cx="4141787" cy="831850"/>
            <a:chOff x="175460" y="2630848"/>
            <a:chExt cx="4142129" cy="830997"/>
          </a:xfrm>
        </p:grpSpPr>
        <p:sp>
          <p:nvSpPr>
            <p:cNvPr id="30" name="矩形 29"/>
            <p:cNvSpPr/>
            <p:nvPr/>
          </p:nvSpPr>
          <p:spPr>
            <a:xfrm>
              <a:off x="519975" y="2630848"/>
              <a:ext cx="3797614" cy="83099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sz="1600" dirty="0">
                  <a:solidFill>
                    <a:srgbClr val="0070C0"/>
                  </a:solidFill>
                  <a:latin typeface="微軟正黑體" pitchFamily="34" charset="-120"/>
                  <a:ea typeface="微軟正黑體" pitchFamily="34" charset="-120"/>
                </a:rPr>
                <a:t>請將學生「</a:t>
              </a:r>
              <a:r>
                <a:rPr lang="en-US" altLang="zh-TW" sz="1600" dirty="0">
                  <a:solidFill>
                    <a:srgbClr val="0070C0"/>
                  </a:solidFill>
                  <a:latin typeface="微軟正黑體" pitchFamily="34" charset="-120"/>
                  <a:ea typeface="微軟正黑體" pitchFamily="34" charset="-120"/>
                </a:rPr>
                <a:t>110</a:t>
              </a:r>
              <a:r>
                <a:rPr lang="zh-TW" altLang="zh-TW" sz="1600" dirty="0">
                  <a:solidFill>
                    <a:srgbClr val="0070C0"/>
                  </a:solidFill>
                  <a:latin typeface="微軟正黑體" pitchFamily="34" charset="-120"/>
                  <a:ea typeface="微軟正黑體" pitchFamily="34" charset="-120"/>
                </a:rPr>
                <a:t>學年度五專入學專用</a:t>
              </a:r>
              <a:r>
                <a:rPr lang="zh-TW" altLang="en-US" sz="1600" dirty="0">
                  <a:solidFill>
                    <a:srgbClr val="0070C0"/>
                  </a:solidFill>
                  <a:latin typeface="微軟正黑體" pitchFamily="34" charset="-120"/>
                  <a:ea typeface="微軟正黑體" pitchFamily="34" charset="-120"/>
                </a:rPr>
                <a:t>聯合</a:t>
              </a:r>
              <a:r>
                <a:rPr lang="zh-TW" altLang="zh-TW" sz="1600" dirty="0">
                  <a:solidFill>
                    <a:srgbClr val="0070C0"/>
                  </a:solidFill>
                  <a:latin typeface="微軟正黑體" pitchFamily="34" charset="-120"/>
                  <a:ea typeface="微軟正黑體" pitchFamily="34" charset="-120"/>
                </a:rPr>
                <a:t>免試入學超額比序項目積分證明單</a:t>
              </a:r>
              <a:r>
                <a:rPr lang="zh-TW" altLang="en-US" sz="1600" dirty="0">
                  <a:solidFill>
                    <a:srgbClr val="0070C0"/>
                  </a:solidFill>
                  <a:latin typeface="微軟正黑體" pitchFamily="34" charset="-120"/>
                  <a:ea typeface="微軟正黑體" pitchFamily="34" charset="-120"/>
                </a:rPr>
                <a:t>」中，</a:t>
              </a:r>
              <a:r>
                <a:rPr lang="en-US" altLang="zh-TW" sz="1600" dirty="0">
                  <a:solidFill>
                    <a:srgbClr val="0070C0"/>
                  </a:solidFill>
                  <a:latin typeface="微軟正黑體" pitchFamily="34" charset="-120"/>
                  <a:ea typeface="微軟正黑體" pitchFamily="34" charset="-120"/>
                </a:rPr>
                <a:t/>
              </a:r>
              <a:br>
                <a:rPr lang="en-US" altLang="zh-TW" sz="1600" dirty="0">
                  <a:solidFill>
                    <a:srgbClr val="0070C0"/>
                  </a:solidFill>
                  <a:latin typeface="微軟正黑體" pitchFamily="34" charset="-120"/>
                  <a:ea typeface="微軟正黑體" pitchFamily="34" charset="-120"/>
                </a:rPr>
              </a:br>
              <a:r>
                <a:rPr lang="zh-TW" altLang="en-US" sz="1600" dirty="0">
                  <a:solidFill>
                    <a:srgbClr val="0070C0"/>
                  </a:solidFill>
                  <a:latin typeface="微軟正黑體" pitchFamily="34" charset="-120"/>
                  <a:ea typeface="微軟正黑體" pitchFamily="34" charset="-120"/>
                </a:rPr>
                <a:t>已審核確認後之項目勾選。 </a:t>
              </a:r>
            </a:p>
          </p:txBody>
        </p:sp>
        <p:pic>
          <p:nvPicPr>
            <p:cNvPr id="71724" name="Picture 6" descr="http://pic.qiantucdn.com/58pic/12/02/43/79x58PICspJ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630" t="43517" r="54988" b="35648"/>
            <a:stretch>
              <a:fillRect/>
            </a:stretch>
          </p:blipFill>
          <p:spPr bwMode="auto">
            <a:xfrm>
              <a:off x="175460" y="2638525"/>
              <a:ext cx="334978" cy="344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1691" name="群組 111"/>
          <p:cNvGrpSpPr>
            <a:grpSpLocks/>
          </p:cNvGrpSpPr>
          <p:nvPr/>
        </p:nvGrpSpPr>
        <p:grpSpPr bwMode="auto">
          <a:xfrm>
            <a:off x="136525" y="1627188"/>
            <a:ext cx="3240088" cy="650875"/>
            <a:chOff x="236638" y="1310861"/>
            <a:chExt cx="3239893" cy="650764"/>
          </a:xfrm>
        </p:grpSpPr>
        <p:sp>
          <p:nvSpPr>
            <p:cNvPr id="69" name="矩形 68"/>
            <p:cNvSpPr/>
            <p:nvPr/>
          </p:nvSpPr>
          <p:spPr>
            <a:xfrm>
              <a:off x="581105" y="1377525"/>
              <a:ext cx="2895426" cy="5841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zh-TW" altLang="en-US" sz="1600" dirty="0">
                  <a:solidFill>
                    <a:srgbClr val="0070C0"/>
                  </a:solidFill>
                  <a:latin typeface="微軟正黑體" pitchFamily="34" charset="-120"/>
                  <a:ea typeface="微軟正黑體" pitchFamily="34" charset="-120"/>
                </a:rPr>
                <a:t>勾選是否填考</a:t>
              </a:r>
              <a:r>
                <a:rPr lang="en-US" altLang="zh-TW" sz="1600" dirty="0">
                  <a:solidFill>
                    <a:srgbClr val="0070C0"/>
                  </a:solidFill>
                  <a:latin typeface="微軟正黑體" pitchFamily="34" charset="-120"/>
                  <a:ea typeface="微軟正黑體" pitchFamily="34" charset="-120"/>
                </a:rPr>
                <a:t>110</a:t>
              </a:r>
              <a:r>
                <a:rPr lang="zh-TW" altLang="en-US" sz="1600" dirty="0">
                  <a:solidFill>
                    <a:srgbClr val="0070C0"/>
                  </a:solidFill>
                  <a:latin typeface="微軟正黑體" pitchFamily="34" charset="-120"/>
                  <a:ea typeface="微軟正黑體" pitchFamily="34" charset="-120"/>
                </a:rPr>
                <a:t>國中教育會考並填寫國中會考准考證號碼</a:t>
              </a:r>
            </a:p>
          </p:txBody>
        </p:sp>
        <p:pic>
          <p:nvPicPr>
            <p:cNvPr id="71722" name="Picture 6" descr="http://pic.qiantucdn.com/58pic/12/02/43/79x58PICspJ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630" t="43517" r="54988" b="35648"/>
            <a:stretch>
              <a:fillRect/>
            </a:stretch>
          </p:blipFill>
          <p:spPr bwMode="auto">
            <a:xfrm>
              <a:off x="236638" y="1310861"/>
              <a:ext cx="334978" cy="344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1692" name="Picture 6" descr="http://pic.qiantucdn.com/58pic/12/02/43/79x58PICspJ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30" t="43517" r="54988" b="35648"/>
          <a:stretch>
            <a:fillRect/>
          </a:stretch>
        </p:blipFill>
        <p:spPr bwMode="auto">
          <a:xfrm>
            <a:off x="9829800" y="1104900"/>
            <a:ext cx="334963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1693" name="群組 90"/>
          <p:cNvGrpSpPr>
            <a:grpSpLocks/>
          </p:cNvGrpSpPr>
          <p:nvPr/>
        </p:nvGrpSpPr>
        <p:grpSpPr bwMode="auto">
          <a:xfrm>
            <a:off x="10275888" y="309563"/>
            <a:ext cx="1479550" cy="488950"/>
            <a:chOff x="9791815" y="545859"/>
            <a:chExt cx="1479748" cy="488667"/>
          </a:xfrm>
        </p:grpSpPr>
        <p:sp>
          <p:nvSpPr>
            <p:cNvPr id="27" name="矩形 26"/>
            <p:cNvSpPr/>
            <p:nvPr/>
          </p:nvSpPr>
          <p:spPr>
            <a:xfrm>
              <a:off x="9941060" y="664852"/>
              <a:ext cx="1330503" cy="36967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dirty="0">
                  <a:solidFill>
                    <a:srgbClr val="0070C0"/>
                  </a:solidFill>
                  <a:latin typeface="微軟正黑體" pitchFamily="34" charset="-120"/>
                  <a:ea typeface="微軟正黑體" pitchFamily="34" charset="-120"/>
                </a:rPr>
                <a:t>本會填寫</a:t>
              </a:r>
            </a:p>
          </p:txBody>
        </p:sp>
        <p:pic>
          <p:nvPicPr>
            <p:cNvPr id="71720" name="Picture 6" descr="http://pic.qiantucdn.com/58pic/12/02/43/79x58PICspJ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630" t="43517" r="54988" b="35648"/>
            <a:stretch>
              <a:fillRect/>
            </a:stretch>
          </p:blipFill>
          <p:spPr bwMode="auto">
            <a:xfrm>
              <a:off x="9791815" y="545859"/>
              <a:ext cx="334978" cy="344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1694" name="群組 94"/>
          <p:cNvGrpSpPr>
            <a:grpSpLocks/>
          </p:cNvGrpSpPr>
          <p:nvPr/>
        </p:nvGrpSpPr>
        <p:grpSpPr bwMode="auto">
          <a:xfrm>
            <a:off x="9915525" y="5492750"/>
            <a:ext cx="2063750" cy="955675"/>
            <a:chOff x="9708345" y="5783602"/>
            <a:chExt cx="2063523" cy="955494"/>
          </a:xfrm>
        </p:grpSpPr>
        <p:sp>
          <p:nvSpPr>
            <p:cNvPr id="29" name="矩形 28"/>
            <p:cNvSpPr/>
            <p:nvPr/>
          </p:nvSpPr>
          <p:spPr>
            <a:xfrm>
              <a:off x="9971841" y="5815346"/>
              <a:ext cx="1800027" cy="9237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dirty="0">
                  <a:solidFill>
                    <a:srgbClr val="0070C0"/>
                  </a:solidFill>
                  <a:latin typeface="微軟正黑體" pitchFamily="34" charset="-120"/>
                  <a:ea typeface="微軟正黑體" pitchFamily="34" charset="-120"/>
                </a:rPr>
                <a:t>請報名免試生及</a:t>
              </a:r>
              <a:endParaRPr lang="en-US" altLang="zh-TW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dirty="0">
                  <a:solidFill>
                    <a:srgbClr val="0070C0"/>
                  </a:solidFill>
                  <a:latin typeface="微軟正黑體" pitchFamily="34" charset="-120"/>
                  <a:ea typeface="微軟正黑體" pitchFamily="34" charset="-120"/>
                </a:rPr>
                <a:t>家長</a:t>
              </a:r>
              <a:r>
                <a:rPr lang="en-US" altLang="zh-TW" dirty="0">
                  <a:solidFill>
                    <a:srgbClr val="0070C0"/>
                  </a:solidFill>
                  <a:latin typeface="微軟正黑體" pitchFamily="34" charset="-120"/>
                  <a:ea typeface="微軟正黑體" pitchFamily="34" charset="-120"/>
                </a:rPr>
                <a:t>(</a:t>
              </a:r>
              <a:r>
                <a:rPr lang="zh-TW" altLang="en-US" dirty="0">
                  <a:solidFill>
                    <a:srgbClr val="0070C0"/>
                  </a:solidFill>
                  <a:latin typeface="微軟正黑體" pitchFamily="34" charset="-120"/>
                  <a:ea typeface="微軟正黑體" pitchFamily="34" charset="-120"/>
                </a:rPr>
                <a:t>監護人</a:t>
              </a:r>
              <a:r>
                <a:rPr lang="en-US" altLang="zh-TW" dirty="0">
                  <a:solidFill>
                    <a:srgbClr val="0070C0"/>
                  </a:solidFill>
                  <a:latin typeface="微軟正黑體" pitchFamily="34" charset="-120"/>
                  <a:ea typeface="微軟正黑體" pitchFamily="34" charset="-120"/>
                </a:rPr>
                <a:t>)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dirty="0">
                  <a:solidFill>
                    <a:srgbClr val="0070C0"/>
                  </a:solidFill>
                  <a:latin typeface="微軟正黑體" pitchFamily="34" charset="-120"/>
                  <a:ea typeface="微軟正黑體" pitchFamily="34" charset="-120"/>
                </a:rPr>
                <a:t>簽章</a:t>
              </a:r>
            </a:p>
          </p:txBody>
        </p:sp>
        <p:pic>
          <p:nvPicPr>
            <p:cNvPr id="71718" name="Picture 6" descr="http://pic.qiantucdn.com/58pic/12/02/43/79x58PICspJ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630" t="43517" r="54988" b="35648"/>
            <a:stretch>
              <a:fillRect/>
            </a:stretch>
          </p:blipFill>
          <p:spPr bwMode="auto">
            <a:xfrm>
              <a:off x="9708345" y="5783602"/>
              <a:ext cx="334978" cy="344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1695" name="群組 85"/>
          <p:cNvGrpSpPr>
            <a:grpSpLocks/>
          </p:cNvGrpSpPr>
          <p:nvPr/>
        </p:nvGrpSpPr>
        <p:grpSpPr bwMode="auto">
          <a:xfrm>
            <a:off x="10164763" y="3649663"/>
            <a:ext cx="1670050" cy="514350"/>
            <a:chOff x="9582055" y="3868201"/>
            <a:chExt cx="1669893" cy="514599"/>
          </a:xfrm>
        </p:grpSpPr>
        <p:sp>
          <p:nvSpPr>
            <p:cNvPr id="81" name="矩形 80"/>
            <p:cNvSpPr/>
            <p:nvPr/>
          </p:nvSpPr>
          <p:spPr>
            <a:xfrm>
              <a:off x="9921748" y="4012733"/>
              <a:ext cx="1330200" cy="37006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dirty="0">
                  <a:solidFill>
                    <a:srgbClr val="0070C0"/>
                  </a:solidFill>
                  <a:latin typeface="微軟正黑體" pitchFamily="34" charset="-120"/>
                  <a:ea typeface="微軟正黑體" pitchFamily="34" charset="-120"/>
                </a:rPr>
                <a:t>委員會填寫</a:t>
              </a:r>
            </a:p>
          </p:txBody>
        </p:sp>
        <p:pic>
          <p:nvPicPr>
            <p:cNvPr id="71716" name="Picture 6" descr="http://pic.qiantucdn.com/58pic/12/02/43/79x58PICspJ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630" t="43517" r="54988" b="35648"/>
            <a:stretch>
              <a:fillRect/>
            </a:stretch>
          </p:blipFill>
          <p:spPr bwMode="auto">
            <a:xfrm>
              <a:off x="9582055" y="3868201"/>
              <a:ext cx="334978" cy="344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84" name="直線單箭頭接點 83"/>
          <p:cNvCxnSpPr>
            <a:endCxn id="81" idx="1"/>
          </p:cNvCxnSpPr>
          <p:nvPr/>
        </p:nvCxnSpPr>
        <p:spPr>
          <a:xfrm flipV="1">
            <a:off x="9721850" y="3979863"/>
            <a:ext cx="782638" cy="144462"/>
          </a:xfrm>
          <a:prstGeom prst="straightConnector1">
            <a:avLst/>
          </a:prstGeom>
          <a:ln w="38100">
            <a:solidFill>
              <a:srgbClr val="0033C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直線單箭頭接點 87"/>
          <p:cNvCxnSpPr>
            <a:stCxn id="4" idx="3"/>
            <a:endCxn id="27" idx="1"/>
          </p:cNvCxnSpPr>
          <p:nvPr/>
        </p:nvCxnSpPr>
        <p:spPr>
          <a:xfrm flipV="1">
            <a:off x="9696450" y="612775"/>
            <a:ext cx="728663" cy="117475"/>
          </a:xfrm>
          <a:prstGeom prst="straightConnector1">
            <a:avLst/>
          </a:prstGeom>
          <a:ln w="38100">
            <a:solidFill>
              <a:srgbClr val="0033C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線單箭頭接點 91"/>
          <p:cNvCxnSpPr>
            <a:stCxn id="36" idx="3"/>
            <a:endCxn id="29" idx="1"/>
          </p:cNvCxnSpPr>
          <p:nvPr/>
        </p:nvCxnSpPr>
        <p:spPr>
          <a:xfrm flipV="1">
            <a:off x="9696450" y="5986463"/>
            <a:ext cx="482600" cy="620712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699" name="文字方塊 109"/>
          <p:cNvSpPr txBox="1">
            <a:spLocks noChangeArrowheads="1"/>
          </p:cNvSpPr>
          <p:nvPr/>
        </p:nvSpPr>
        <p:spPr bwMode="auto">
          <a:xfrm>
            <a:off x="244475" y="180975"/>
            <a:ext cx="43640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24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一般生報名表範例（白色）</a:t>
            </a:r>
          </a:p>
        </p:txBody>
      </p:sp>
      <p:grpSp>
        <p:nvGrpSpPr>
          <p:cNvPr id="71700" name="群組 114"/>
          <p:cNvGrpSpPr>
            <a:grpSpLocks/>
          </p:cNvGrpSpPr>
          <p:nvPr/>
        </p:nvGrpSpPr>
        <p:grpSpPr bwMode="auto">
          <a:xfrm>
            <a:off x="112713" y="4995863"/>
            <a:ext cx="2528887" cy="993775"/>
            <a:chOff x="130956" y="4709164"/>
            <a:chExt cx="2486220" cy="928179"/>
          </a:xfrm>
        </p:grpSpPr>
        <p:sp>
          <p:nvSpPr>
            <p:cNvPr id="116" name="矩形 115"/>
            <p:cNvSpPr/>
            <p:nvPr/>
          </p:nvSpPr>
          <p:spPr>
            <a:xfrm>
              <a:off x="469631" y="4715095"/>
              <a:ext cx="2147545" cy="9222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pPr defTabSz="968375" eaLnBrk="1" fontAlgn="auto" hangingPunct="1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zh-TW" altLang="en-US" dirty="0">
                  <a:solidFill>
                    <a:srgbClr val="0070C0"/>
                  </a:solidFill>
                  <a:latin typeface="微軟正黑體" pitchFamily="34" charset="-120"/>
                  <a:ea typeface="微軟正黑體" pitchFamily="34" charset="-120"/>
                </a:rPr>
                <a:t>勾選黏貼在</a:t>
              </a:r>
              <a:r>
                <a:rPr lang="zh-TW" altLang="zh-TW" dirty="0">
                  <a:solidFill>
                    <a:srgbClr val="0070C0"/>
                  </a:solidFill>
                  <a:latin typeface="微軟正黑體" pitchFamily="34" charset="-120"/>
                  <a:ea typeface="微軟正黑體" pitchFamily="34" charset="-120"/>
                </a:rPr>
                <a:t>相關證明文件黏貼表</a:t>
              </a:r>
              <a:r>
                <a:rPr lang="zh-TW" altLang="en-US" dirty="0">
                  <a:solidFill>
                    <a:srgbClr val="0070C0"/>
                  </a:solidFill>
                  <a:latin typeface="微軟正黑體" pitchFamily="34" charset="-120"/>
                  <a:ea typeface="微軟正黑體" pitchFamily="34" charset="-120"/>
                </a:rPr>
                <a:t>中之證明文件。</a:t>
              </a:r>
            </a:p>
          </p:txBody>
        </p:sp>
        <p:pic>
          <p:nvPicPr>
            <p:cNvPr id="71714" name="Picture 6" descr="http://pic.qiantucdn.com/58pic/12/02/43/79x58PICspJ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630" t="43517" r="54988" b="35648"/>
            <a:stretch>
              <a:fillRect/>
            </a:stretch>
          </p:blipFill>
          <p:spPr bwMode="auto">
            <a:xfrm>
              <a:off x="130956" y="4709164"/>
              <a:ext cx="334978" cy="344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1701" name="投影片編號版面配置區 2"/>
          <p:cNvSpPr>
            <a:spLocks noGrp="1"/>
          </p:cNvSpPr>
          <p:nvPr>
            <p:ph type="sldNum" sz="quarter" idx="11"/>
          </p:nvPr>
        </p:nvSpPr>
        <p:spPr bwMode="auto">
          <a:xfrm>
            <a:off x="9436100" y="6378575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3B6519CA-ADA0-48ED-9F02-F8AAC1460381}" type="slidenum">
              <a:rPr lang="zh-TW" altLang="en-US" sz="2600" smtClean="0"/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55</a:t>
            </a:fld>
            <a:endParaRPr lang="zh-TW" altLang="en-US" sz="2600" smtClean="0"/>
          </a:p>
        </p:txBody>
      </p:sp>
      <p:sp>
        <p:nvSpPr>
          <p:cNvPr id="3" name="矩形 2"/>
          <p:cNvSpPr/>
          <p:nvPr/>
        </p:nvSpPr>
        <p:spPr>
          <a:xfrm>
            <a:off x="5822950" y="552450"/>
            <a:ext cx="2855913" cy="35242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8755063" y="544513"/>
            <a:ext cx="941387" cy="369887"/>
          </a:xfrm>
          <a:prstGeom prst="rect">
            <a:avLst/>
          </a:prstGeom>
          <a:noFill/>
          <a:ln w="57150"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cxnSp>
        <p:nvCxnSpPr>
          <p:cNvPr id="9" name="肘形接點 8"/>
          <p:cNvCxnSpPr>
            <a:endCxn id="26" idx="2"/>
          </p:cNvCxnSpPr>
          <p:nvPr/>
        </p:nvCxnSpPr>
        <p:spPr>
          <a:xfrm>
            <a:off x="7737475" y="914400"/>
            <a:ext cx="3302000" cy="1036638"/>
          </a:xfrm>
          <a:prstGeom prst="bentConnector4">
            <a:avLst>
              <a:gd name="adj1" fmla="val 323"/>
              <a:gd name="adj2" fmla="val 142049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5035550" y="2466975"/>
            <a:ext cx="3098800" cy="38893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pic>
        <p:nvPicPr>
          <p:cNvPr id="71706" name="圖片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13" y="2328863"/>
            <a:ext cx="2887662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矩形 17"/>
          <p:cNvSpPr/>
          <p:nvPr/>
        </p:nvSpPr>
        <p:spPr>
          <a:xfrm>
            <a:off x="5037138" y="2855913"/>
            <a:ext cx="2847975" cy="3016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2" name="矩形 21"/>
          <p:cNvSpPr/>
          <p:nvPr/>
        </p:nvSpPr>
        <p:spPr>
          <a:xfrm>
            <a:off x="3519488" y="3979863"/>
            <a:ext cx="738187" cy="25971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4" name="矩形 23"/>
          <p:cNvSpPr/>
          <p:nvPr/>
        </p:nvSpPr>
        <p:spPr>
          <a:xfrm>
            <a:off x="5054600" y="3181350"/>
            <a:ext cx="2830513" cy="22447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cxnSp>
        <p:nvCxnSpPr>
          <p:cNvPr id="31" name="直線單箭頭接點 30"/>
          <p:cNvCxnSpPr>
            <a:stCxn id="22" idx="1"/>
            <a:endCxn id="116" idx="3"/>
          </p:cNvCxnSpPr>
          <p:nvPr/>
        </p:nvCxnSpPr>
        <p:spPr>
          <a:xfrm flipH="1">
            <a:off x="2641600" y="5278438"/>
            <a:ext cx="877888" cy="21748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矩形 31"/>
          <p:cNvSpPr/>
          <p:nvPr/>
        </p:nvSpPr>
        <p:spPr>
          <a:xfrm>
            <a:off x="8367713" y="3157538"/>
            <a:ext cx="1328737" cy="2268537"/>
          </a:xfrm>
          <a:prstGeom prst="rect">
            <a:avLst/>
          </a:prstGeom>
          <a:noFill/>
          <a:ln w="38100"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36" name="矩形 35"/>
          <p:cNvSpPr/>
          <p:nvPr/>
        </p:nvSpPr>
        <p:spPr>
          <a:xfrm>
            <a:off x="5035550" y="6469063"/>
            <a:ext cx="4660900" cy="27463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838" y="69850"/>
            <a:ext cx="4606925" cy="675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文字方塊 12"/>
          <p:cNvSpPr txBox="1"/>
          <p:nvPr/>
        </p:nvSpPr>
        <p:spPr>
          <a:xfrm>
            <a:off x="682625" y="3060700"/>
            <a:ext cx="3063875" cy="86201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（</a:t>
            </a:r>
            <a:r>
              <a:rPr lang="en-US" altLang="zh-TW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4</a:t>
            </a:r>
            <a:r>
              <a:rPr lang="zh-TW" altLang="en-US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）</a:t>
            </a:r>
            <a:r>
              <a:rPr lang="zh-TW" altLang="zh-TW" sz="1600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超額比序項目積分證明單</a:t>
            </a:r>
            <a:r>
              <a:rPr lang="zh-TW" altLang="en-US" sz="1600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正本審核確認後，加蓋學校章戳浮貼於此。</a:t>
            </a:r>
          </a:p>
        </p:txBody>
      </p:sp>
      <p:sp>
        <p:nvSpPr>
          <p:cNvPr id="22" name="矩形 21"/>
          <p:cNvSpPr/>
          <p:nvPr/>
        </p:nvSpPr>
        <p:spPr>
          <a:xfrm>
            <a:off x="962025" y="908050"/>
            <a:ext cx="2493963" cy="31115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eaLnBrk="1" fontAlgn="auto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弱勢身分別限擇一勾選</a:t>
            </a:r>
          </a:p>
        </p:txBody>
      </p:sp>
      <p:sp>
        <p:nvSpPr>
          <p:cNvPr id="23" name="矩形 22"/>
          <p:cNvSpPr/>
          <p:nvPr/>
        </p:nvSpPr>
        <p:spPr>
          <a:xfrm>
            <a:off x="674688" y="1843088"/>
            <a:ext cx="2625725" cy="60483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eaLnBrk="1" fontAlgn="auto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（</a:t>
            </a:r>
            <a:r>
              <a:rPr lang="en-US" altLang="zh-TW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1</a:t>
            </a:r>
            <a:r>
              <a:rPr lang="zh-TW" altLang="en-US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）</a:t>
            </a:r>
            <a:r>
              <a:rPr lang="zh-TW" altLang="zh-TW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浮貼繳費證明</a:t>
            </a:r>
            <a:r>
              <a:rPr lang="zh-TW" altLang="en-US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影本</a:t>
            </a:r>
            <a:endParaRPr lang="en-US" altLang="zh-TW" dirty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  <a:p>
            <a:pPr eaLnBrk="1" fontAlgn="auto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          國中集體報名免貼</a:t>
            </a:r>
            <a:endParaRPr lang="zh-TW" altLang="zh-TW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4" name="文字方塊 23"/>
          <p:cNvSpPr txBox="1"/>
          <p:nvPr/>
        </p:nvSpPr>
        <p:spPr>
          <a:xfrm>
            <a:off x="674688" y="4584700"/>
            <a:ext cx="3151187" cy="33813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（</a:t>
            </a:r>
            <a:r>
              <a:rPr lang="en-US" altLang="zh-TW" sz="1600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5</a:t>
            </a:r>
            <a:r>
              <a:rPr lang="zh-TW" altLang="en-US" sz="1600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）浮貼全民英檢成</a:t>
            </a:r>
            <a:r>
              <a:rPr lang="zh-TW" altLang="zh-TW" sz="1600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績證明</a:t>
            </a:r>
            <a:r>
              <a:rPr lang="zh-TW" altLang="en-US" sz="1600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影本</a:t>
            </a:r>
            <a:endParaRPr lang="zh-TW" altLang="zh-TW" sz="1600" dirty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2711" name="文字方塊 25"/>
          <p:cNvSpPr txBox="1">
            <a:spLocks noChangeArrowheads="1"/>
          </p:cNvSpPr>
          <p:nvPr/>
        </p:nvSpPr>
        <p:spPr bwMode="auto">
          <a:xfrm>
            <a:off x="227013" y="261938"/>
            <a:ext cx="35671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23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一般生報名表範例（白色）</a:t>
            </a:r>
          </a:p>
        </p:txBody>
      </p:sp>
      <p:cxnSp>
        <p:nvCxnSpPr>
          <p:cNvPr id="27" name="直線單箭頭接點 26"/>
          <p:cNvCxnSpPr>
            <a:stCxn id="5" idx="1"/>
            <a:endCxn id="23" idx="3"/>
          </p:cNvCxnSpPr>
          <p:nvPr/>
        </p:nvCxnSpPr>
        <p:spPr>
          <a:xfrm flipH="1" flipV="1">
            <a:off x="3300413" y="2146300"/>
            <a:ext cx="1295400" cy="217488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單箭頭接點 45"/>
          <p:cNvCxnSpPr>
            <a:stCxn id="13" idx="3"/>
          </p:cNvCxnSpPr>
          <p:nvPr/>
        </p:nvCxnSpPr>
        <p:spPr>
          <a:xfrm>
            <a:off x="3746500" y="3492500"/>
            <a:ext cx="1336675" cy="463550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單箭頭接點 54"/>
          <p:cNvCxnSpPr>
            <a:stCxn id="24" idx="3"/>
          </p:cNvCxnSpPr>
          <p:nvPr/>
        </p:nvCxnSpPr>
        <p:spPr>
          <a:xfrm flipV="1">
            <a:off x="3825875" y="4525963"/>
            <a:ext cx="1695450" cy="228600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單箭頭接點 55"/>
          <p:cNvCxnSpPr>
            <a:endCxn id="22" idx="3"/>
          </p:cNvCxnSpPr>
          <p:nvPr/>
        </p:nvCxnSpPr>
        <p:spPr>
          <a:xfrm flipH="1" flipV="1">
            <a:off x="3455988" y="1063625"/>
            <a:ext cx="1139825" cy="74613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2716" name="Picture 2" descr="http://pic.qiantucdn.com/58pic/12/02/43/79x58PICspJ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09" t="46085" r="3516" b="38216"/>
          <a:stretch>
            <a:fillRect/>
          </a:stretch>
        </p:blipFill>
        <p:spPr bwMode="auto">
          <a:xfrm>
            <a:off x="487363" y="823913"/>
            <a:ext cx="468312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17" name="Picture 2" descr="http://pic.qiantucdn.com/58pic/12/02/43/79x58PICspJ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09" t="46085" r="3516" b="38216"/>
          <a:stretch>
            <a:fillRect/>
          </a:stretch>
        </p:blipFill>
        <p:spPr bwMode="auto">
          <a:xfrm>
            <a:off x="214313" y="1892300"/>
            <a:ext cx="468312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18" name="Picture 2" descr="http://pic.qiantucdn.com/58pic/12/02/43/79x58PICspJ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09" t="46085" r="3516" b="38216"/>
          <a:stretch>
            <a:fillRect/>
          </a:stretch>
        </p:blipFill>
        <p:spPr bwMode="auto">
          <a:xfrm>
            <a:off x="176213" y="3100388"/>
            <a:ext cx="4873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19" name="Picture 2" descr="http://pic.qiantucdn.com/58pic/12/02/43/79x58PICspJ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09" t="46085" r="3516" b="38216"/>
          <a:stretch>
            <a:fillRect/>
          </a:stretch>
        </p:blipFill>
        <p:spPr bwMode="auto">
          <a:xfrm>
            <a:off x="209550" y="4421188"/>
            <a:ext cx="468313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2720" name="群組 40"/>
          <p:cNvGrpSpPr>
            <a:grpSpLocks/>
          </p:cNvGrpSpPr>
          <p:nvPr/>
        </p:nvGrpSpPr>
        <p:grpSpPr bwMode="auto">
          <a:xfrm>
            <a:off x="7820025" y="2627313"/>
            <a:ext cx="4179888" cy="1157287"/>
            <a:chOff x="8008723" y="2930262"/>
            <a:chExt cx="4180577" cy="1158586"/>
          </a:xfrm>
        </p:grpSpPr>
        <p:sp>
          <p:nvSpPr>
            <p:cNvPr id="17" name="文字方塊 16"/>
            <p:cNvSpPr txBox="1"/>
            <p:nvPr/>
          </p:nvSpPr>
          <p:spPr>
            <a:xfrm>
              <a:off x="8643828" y="3750331"/>
              <a:ext cx="3264438" cy="33851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sz="1600" dirty="0">
                  <a:solidFill>
                    <a:srgbClr val="0070C0"/>
                  </a:solidFill>
                  <a:latin typeface="微軟正黑體" pitchFamily="34" charset="-120"/>
                  <a:ea typeface="微軟正黑體" pitchFamily="34" charset="-120"/>
                </a:rPr>
                <a:t>（</a:t>
              </a:r>
              <a:r>
                <a:rPr lang="en-US" altLang="zh-TW" sz="1600" dirty="0">
                  <a:solidFill>
                    <a:srgbClr val="0070C0"/>
                  </a:solidFill>
                  <a:latin typeface="微軟正黑體" pitchFamily="34" charset="-120"/>
                  <a:ea typeface="微軟正黑體" pitchFamily="34" charset="-120"/>
                </a:rPr>
                <a:t>3</a:t>
              </a:r>
              <a:r>
                <a:rPr lang="zh-TW" altLang="en-US" sz="1600" dirty="0">
                  <a:solidFill>
                    <a:srgbClr val="0070C0"/>
                  </a:solidFill>
                  <a:latin typeface="微軟正黑體" pitchFamily="34" charset="-120"/>
                  <a:ea typeface="微軟正黑體" pitchFamily="34" charset="-120"/>
                </a:rPr>
                <a:t>）</a:t>
              </a:r>
              <a:r>
                <a:rPr lang="zh-TW" altLang="zh-TW" sz="1600" dirty="0">
                  <a:solidFill>
                    <a:srgbClr val="0070C0"/>
                  </a:solidFill>
                  <a:latin typeface="微軟正黑體" pitchFamily="34" charset="-120"/>
                  <a:ea typeface="微軟正黑體" pitchFamily="34" charset="-120"/>
                </a:rPr>
                <a:t>浮貼</a:t>
              </a:r>
              <a:r>
                <a:rPr lang="zh-TW" altLang="en-US" sz="1600" dirty="0">
                  <a:solidFill>
                    <a:srgbClr val="0070C0"/>
                  </a:solidFill>
                  <a:latin typeface="微軟正黑體" pitchFamily="34" charset="-120"/>
                  <a:ea typeface="微軟正黑體" pitchFamily="34" charset="-120"/>
                </a:rPr>
                <a:t>「弱勢身分」</a:t>
              </a:r>
              <a:r>
                <a:rPr lang="zh-TW" altLang="zh-TW" sz="1600" dirty="0">
                  <a:solidFill>
                    <a:srgbClr val="0070C0"/>
                  </a:solidFill>
                  <a:latin typeface="微軟正黑體" pitchFamily="34" charset="-120"/>
                  <a:ea typeface="微軟正黑體" pitchFamily="34" charset="-120"/>
                </a:rPr>
                <a:t>證明</a:t>
              </a:r>
              <a:r>
                <a:rPr lang="zh-TW" altLang="en-US" sz="1600" dirty="0">
                  <a:solidFill>
                    <a:srgbClr val="0070C0"/>
                  </a:solidFill>
                  <a:latin typeface="微軟正黑體" pitchFamily="34" charset="-120"/>
                  <a:ea typeface="微軟正黑體" pitchFamily="34" charset="-120"/>
                </a:rPr>
                <a:t>影本</a:t>
              </a:r>
              <a:endParaRPr lang="zh-TW" altLang="zh-TW" sz="1600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5" name="文字方塊 14"/>
            <p:cNvSpPr txBox="1"/>
            <p:nvPr/>
          </p:nvSpPr>
          <p:spPr>
            <a:xfrm>
              <a:off x="8550150" y="3133690"/>
              <a:ext cx="3272376" cy="33851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sz="1600" dirty="0">
                  <a:solidFill>
                    <a:srgbClr val="0070C0"/>
                  </a:solidFill>
                  <a:latin typeface="微軟正黑體" pitchFamily="34" charset="-120"/>
                  <a:ea typeface="微軟正黑體" pitchFamily="34" charset="-120"/>
                </a:rPr>
                <a:t>（</a:t>
              </a:r>
              <a:r>
                <a:rPr lang="en-US" altLang="zh-TW" sz="1600" dirty="0">
                  <a:solidFill>
                    <a:srgbClr val="0070C0"/>
                  </a:solidFill>
                  <a:latin typeface="微軟正黑體" pitchFamily="34" charset="-120"/>
                  <a:ea typeface="微軟正黑體" pitchFamily="34" charset="-120"/>
                </a:rPr>
                <a:t>2</a:t>
              </a:r>
              <a:r>
                <a:rPr lang="zh-TW" altLang="en-US" sz="1600" dirty="0">
                  <a:solidFill>
                    <a:srgbClr val="0070C0"/>
                  </a:solidFill>
                  <a:latin typeface="微軟正黑體" pitchFamily="34" charset="-120"/>
                  <a:ea typeface="微軟正黑體" pitchFamily="34" charset="-120"/>
                </a:rPr>
                <a:t>）</a:t>
              </a:r>
              <a:r>
                <a:rPr lang="zh-TW" altLang="en-US" sz="1600" dirty="0">
                  <a:solidFill>
                    <a:srgbClr val="C00000"/>
                  </a:solidFill>
                  <a:latin typeface="微軟正黑體" pitchFamily="34" charset="-120"/>
                  <a:ea typeface="微軟正黑體" pitchFamily="34" charset="-120"/>
                </a:rPr>
                <a:t>國中集體報名</a:t>
              </a:r>
              <a:r>
                <a:rPr lang="zh-TW" altLang="en-US" sz="1600" b="1" dirty="0">
                  <a:solidFill>
                    <a:srgbClr val="C00000"/>
                  </a:solidFill>
                  <a:latin typeface="微軟正黑體" pitchFamily="34" charset="-120"/>
                  <a:ea typeface="微軟正黑體" pitchFamily="34" charset="-120"/>
                </a:rPr>
                <a:t>免</a:t>
              </a:r>
              <a:r>
                <a:rPr lang="zh-TW" altLang="en-US" sz="1600" dirty="0">
                  <a:solidFill>
                    <a:srgbClr val="C00000"/>
                  </a:solidFill>
                  <a:latin typeface="微軟正黑體" pitchFamily="34" charset="-120"/>
                  <a:ea typeface="微軟正黑體" pitchFamily="34" charset="-120"/>
                </a:rPr>
                <a:t>貼畢業證書</a:t>
              </a:r>
              <a:endParaRPr lang="zh-TW" altLang="zh-TW" sz="1600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cxnSp>
          <p:nvCxnSpPr>
            <p:cNvPr id="32" name="直線單箭頭接點 31"/>
            <p:cNvCxnSpPr>
              <a:stCxn id="15" idx="1"/>
            </p:cNvCxnSpPr>
            <p:nvPr/>
          </p:nvCxnSpPr>
          <p:spPr>
            <a:xfrm flipH="1" flipV="1">
              <a:off x="8008723" y="3160707"/>
              <a:ext cx="541427" cy="141447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線單箭頭接點 38"/>
            <p:cNvCxnSpPr>
              <a:stCxn id="17" idx="1"/>
            </p:cNvCxnSpPr>
            <p:nvPr/>
          </p:nvCxnSpPr>
          <p:spPr>
            <a:xfrm flipH="1" flipV="1">
              <a:off x="8008723" y="3764634"/>
              <a:ext cx="635105" cy="155750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2732" name="Picture 2" descr="http://pic.qiantucdn.com/58pic/12/02/43/79x58PICspJ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809" t="46085" r="3516" b="38216"/>
            <a:stretch>
              <a:fillRect/>
            </a:stretch>
          </p:blipFill>
          <p:spPr bwMode="auto">
            <a:xfrm rot="20534815" flipH="1">
              <a:off x="11782070" y="2930262"/>
              <a:ext cx="340359" cy="269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733" name="Picture 2" descr="http://pic.qiantucdn.com/58pic/12/02/43/79x58PICspJ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809" t="46085" r="3516" b="38216"/>
            <a:stretch>
              <a:fillRect/>
            </a:stretch>
          </p:blipFill>
          <p:spPr bwMode="auto">
            <a:xfrm rot="20534815" flipH="1">
              <a:off x="11795993" y="3594552"/>
              <a:ext cx="393307" cy="3114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2" name="文字方塊 51"/>
          <p:cNvSpPr txBox="1"/>
          <p:nvPr/>
        </p:nvSpPr>
        <p:spPr>
          <a:xfrm>
            <a:off x="8789988" y="4916488"/>
            <a:ext cx="3095625" cy="33813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（</a:t>
            </a:r>
            <a:r>
              <a:rPr lang="en-US" altLang="zh-TW" sz="1600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6</a:t>
            </a:r>
            <a:r>
              <a:rPr lang="zh-TW" altLang="en-US" sz="1600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）（</a:t>
            </a:r>
            <a:r>
              <a:rPr lang="en-US" altLang="zh-TW" sz="1600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7</a:t>
            </a:r>
            <a:r>
              <a:rPr lang="zh-TW" altLang="en-US" sz="1600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）競賽證明文件影本</a:t>
            </a:r>
            <a:endParaRPr lang="zh-TW" altLang="zh-TW" sz="1600" dirty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cxnSp>
        <p:nvCxnSpPr>
          <p:cNvPr id="53" name="直線單箭頭接點 52"/>
          <p:cNvCxnSpPr/>
          <p:nvPr/>
        </p:nvCxnSpPr>
        <p:spPr>
          <a:xfrm flipH="1">
            <a:off x="7988300" y="5046663"/>
            <a:ext cx="801688" cy="17462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2723" name="Picture 2" descr="http://pic.qiantucdn.com/58pic/12/02/43/79x58PICspJ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09" t="46085" r="3516" b="38216"/>
          <a:stretch>
            <a:fillRect/>
          </a:stretch>
        </p:blipFill>
        <p:spPr bwMode="auto">
          <a:xfrm rot="19418412" flipH="1">
            <a:off x="11636375" y="4625975"/>
            <a:ext cx="4476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8" name="直線單箭頭接點 57"/>
          <p:cNvCxnSpPr>
            <a:stCxn id="52" idx="1"/>
          </p:cNvCxnSpPr>
          <p:nvPr/>
        </p:nvCxnSpPr>
        <p:spPr>
          <a:xfrm flipH="1">
            <a:off x="7988300" y="5086350"/>
            <a:ext cx="801688" cy="558800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725" name="投影片編號版面配置區 2"/>
          <p:cNvSpPr>
            <a:spLocks noGrp="1"/>
          </p:cNvSpPr>
          <p:nvPr>
            <p:ph type="sldNum" sz="quarter" idx="11"/>
          </p:nvPr>
        </p:nvSpPr>
        <p:spPr bwMode="auto">
          <a:xfrm>
            <a:off x="9407525" y="6372225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5E98C5DB-3CFD-4199-882C-47E40E3FDBD3}" type="slidenum">
              <a:rPr lang="zh-TW" altLang="en-US" sz="2600" smtClean="0"/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56</a:t>
            </a:fld>
            <a:endParaRPr lang="zh-TW" altLang="en-US" sz="2600" smtClean="0"/>
          </a:p>
        </p:txBody>
      </p:sp>
      <p:sp>
        <p:nvSpPr>
          <p:cNvPr id="3" name="矩形 2"/>
          <p:cNvSpPr/>
          <p:nvPr/>
        </p:nvSpPr>
        <p:spPr>
          <a:xfrm>
            <a:off x="4595813" y="1001713"/>
            <a:ext cx="4495800" cy="27463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4595813" y="2001838"/>
            <a:ext cx="4495800" cy="72548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圖片 5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313" y="3959225"/>
            <a:ext cx="3217862" cy="259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1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98425"/>
            <a:ext cx="4714875" cy="667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投影片編號版面配置區 1"/>
          <p:cNvSpPr txBox="1">
            <a:spLocks/>
          </p:cNvSpPr>
          <p:nvPr/>
        </p:nvSpPr>
        <p:spPr>
          <a:xfrm>
            <a:off x="8229600" y="6508750"/>
            <a:ext cx="1466850" cy="365125"/>
          </a:xfrm>
          <a:prstGeom prst="rect">
            <a:avLst/>
          </a:prstGeom>
        </p:spPr>
        <p:txBody>
          <a:bodyPr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 sz="1200" dirty="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10033000" y="1485900"/>
            <a:ext cx="1914525" cy="64611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zh-TW" altLang="en-US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校名及代碼不符時</a:t>
            </a:r>
            <a:r>
              <a:rPr lang="zh-TW" altLang="en-US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以校名為準</a:t>
            </a:r>
          </a:p>
        </p:txBody>
      </p:sp>
      <p:cxnSp>
        <p:nvCxnSpPr>
          <p:cNvPr id="46" name="直線單箭頭接點 45"/>
          <p:cNvCxnSpPr>
            <a:stCxn id="18" idx="1"/>
            <a:endCxn id="73755" idx="3"/>
          </p:cNvCxnSpPr>
          <p:nvPr/>
        </p:nvCxnSpPr>
        <p:spPr>
          <a:xfrm flipH="1" flipV="1">
            <a:off x="3300413" y="2598738"/>
            <a:ext cx="1601787" cy="344487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單箭頭接點 48"/>
          <p:cNvCxnSpPr>
            <a:stCxn id="14" idx="1"/>
            <a:endCxn id="33" idx="3"/>
          </p:cNvCxnSpPr>
          <p:nvPr/>
        </p:nvCxnSpPr>
        <p:spPr>
          <a:xfrm flipH="1" flipV="1">
            <a:off x="3751263" y="1212850"/>
            <a:ext cx="1150937" cy="1403350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3736" name="群組 88"/>
          <p:cNvGrpSpPr>
            <a:grpSpLocks/>
          </p:cNvGrpSpPr>
          <p:nvPr/>
        </p:nvGrpSpPr>
        <p:grpSpPr bwMode="auto">
          <a:xfrm>
            <a:off x="153988" y="804863"/>
            <a:ext cx="3597275" cy="730250"/>
            <a:chOff x="271605" y="470397"/>
            <a:chExt cx="3596823" cy="730428"/>
          </a:xfrm>
        </p:grpSpPr>
        <p:sp>
          <p:nvSpPr>
            <p:cNvPr id="33" name="矩形 32"/>
            <p:cNvSpPr/>
            <p:nvPr/>
          </p:nvSpPr>
          <p:spPr>
            <a:xfrm>
              <a:off x="546207" y="554555"/>
              <a:ext cx="3322221" cy="6462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zh-TW" altLang="en-US" dirty="0">
                  <a:solidFill>
                    <a:srgbClr val="0070C0"/>
                  </a:solidFill>
                  <a:latin typeface="微軟正黑體" pitchFamily="34" charset="-120"/>
                  <a:ea typeface="微軟正黑體" pitchFamily="34" charset="-120"/>
                </a:rPr>
                <a:t>填寫寄發「聯合免試入學現場登記分發通知單」之收件地址</a:t>
              </a:r>
              <a:endParaRPr lang="zh-TW" altLang="en-US" sz="16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pic>
          <p:nvPicPr>
            <p:cNvPr id="73772" name="Picture 6" descr="http://pic.qiantucdn.com/58pic/12/02/43/79x58PICspJ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630" t="43517" r="54988" b="35648"/>
            <a:stretch>
              <a:fillRect/>
            </a:stretch>
          </p:blipFill>
          <p:spPr bwMode="auto">
            <a:xfrm>
              <a:off x="271605" y="470397"/>
              <a:ext cx="334978" cy="344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3737" name="群組 108"/>
          <p:cNvGrpSpPr>
            <a:grpSpLocks/>
          </p:cNvGrpSpPr>
          <p:nvPr/>
        </p:nvGrpSpPr>
        <p:grpSpPr bwMode="auto">
          <a:xfrm>
            <a:off x="261938" y="2938463"/>
            <a:ext cx="4056062" cy="831850"/>
            <a:chOff x="262550" y="2630848"/>
            <a:chExt cx="4055039" cy="830997"/>
          </a:xfrm>
        </p:grpSpPr>
        <p:sp>
          <p:nvSpPr>
            <p:cNvPr id="30" name="矩形 29"/>
            <p:cNvSpPr/>
            <p:nvPr/>
          </p:nvSpPr>
          <p:spPr>
            <a:xfrm>
              <a:off x="519660" y="2630848"/>
              <a:ext cx="3797929" cy="83099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sz="1600" dirty="0">
                  <a:solidFill>
                    <a:srgbClr val="0070C0"/>
                  </a:solidFill>
                  <a:latin typeface="微軟正黑體" pitchFamily="34" charset="-120"/>
                  <a:ea typeface="微軟正黑體" pitchFamily="34" charset="-120"/>
                </a:rPr>
                <a:t>請將學生「</a:t>
              </a:r>
              <a:r>
                <a:rPr lang="en-US" altLang="zh-TW" sz="1600" dirty="0">
                  <a:solidFill>
                    <a:srgbClr val="0070C0"/>
                  </a:solidFill>
                  <a:latin typeface="微軟正黑體" pitchFamily="34" charset="-120"/>
                  <a:ea typeface="微軟正黑體" pitchFamily="34" charset="-120"/>
                </a:rPr>
                <a:t>110</a:t>
              </a:r>
              <a:r>
                <a:rPr lang="zh-TW" altLang="zh-TW" sz="1600" dirty="0">
                  <a:solidFill>
                    <a:srgbClr val="0070C0"/>
                  </a:solidFill>
                  <a:latin typeface="微軟正黑體" pitchFamily="34" charset="-120"/>
                  <a:ea typeface="微軟正黑體" pitchFamily="34" charset="-120"/>
                </a:rPr>
                <a:t>學年度五專入學專用</a:t>
              </a:r>
              <a:r>
                <a:rPr lang="zh-TW" altLang="en-US" sz="1600" dirty="0">
                  <a:solidFill>
                    <a:srgbClr val="0070C0"/>
                  </a:solidFill>
                  <a:latin typeface="微軟正黑體" pitchFamily="34" charset="-120"/>
                  <a:ea typeface="微軟正黑體" pitchFamily="34" charset="-120"/>
                </a:rPr>
                <a:t>聯合</a:t>
              </a:r>
              <a:r>
                <a:rPr lang="zh-TW" altLang="zh-TW" sz="1600" dirty="0">
                  <a:solidFill>
                    <a:srgbClr val="0070C0"/>
                  </a:solidFill>
                  <a:latin typeface="微軟正黑體" pitchFamily="34" charset="-120"/>
                  <a:ea typeface="微軟正黑體" pitchFamily="34" charset="-120"/>
                </a:rPr>
                <a:t>免試入學超額比序項目積分證明單</a:t>
              </a:r>
              <a:r>
                <a:rPr lang="zh-TW" altLang="en-US" sz="1600" dirty="0">
                  <a:solidFill>
                    <a:srgbClr val="0070C0"/>
                  </a:solidFill>
                  <a:latin typeface="微軟正黑體" pitchFamily="34" charset="-120"/>
                  <a:ea typeface="微軟正黑體" pitchFamily="34" charset="-120"/>
                </a:rPr>
                <a:t>」中，</a:t>
              </a:r>
              <a:r>
                <a:rPr lang="en-US" altLang="zh-TW" sz="1600" dirty="0">
                  <a:solidFill>
                    <a:srgbClr val="0070C0"/>
                  </a:solidFill>
                  <a:latin typeface="微軟正黑體" pitchFamily="34" charset="-120"/>
                  <a:ea typeface="微軟正黑體" pitchFamily="34" charset="-120"/>
                </a:rPr>
                <a:t/>
              </a:r>
              <a:br>
                <a:rPr lang="en-US" altLang="zh-TW" sz="1600" dirty="0">
                  <a:solidFill>
                    <a:srgbClr val="0070C0"/>
                  </a:solidFill>
                  <a:latin typeface="微軟正黑體" pitchFamily="34" charset="-120"/>
                  <a:ea typeface="微軟正黑體" pitchFamily="34" charset="-120"/>
                </a:rPr>
              </a:br>
              <a:r>
                <a:rPr lang="zh-TW" altLang="en-US" sz="1600" dirty="0">
                  <a:solidFill>
                    <a:srgbClr val="0070C0"/>
                  </a:solidFill>
                  <a:latin typeface="微軟正黑體" pitchFamily="34" charset="-120"/>
                  <a:ea typeface="微軟正黑體" pitchFamily="34" charset="-120"/>
                </a:rPr>
                <a:t>已審核確認後之項目勾選。 </a:t>
              </a:r>
            </a:p>
          </p:txBody>
        </p:sp>
        <p:pic>
          <p:nvPicPr>
            <p:cNvPr id="73770" name="Picture 6" descr="http://pic.qiantucdn.com/58pic/12/02/43/79x58PICspJ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630" t="43517" r="54988" b="35648"/>
            <a:stretch>
              <a:fillRect/>
            </a:stretch>
          </p:blipFill>
          <p:spPr bwMode="auto">
            <a:xfrm>
              <a:off x="262550" y="2786577"/>
              <a:ext cx="334978" cy="344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6" name="矩形 55"/>
          <p:cNvSpPr/>
          <p:nvPr/>
        </p:nvSpPr>
        <p:spPr>
          <a:xfrm>
            <a:off x="725488" y="5199063"/>
            <a:ext cx="2144712" cy="92233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defTabSz="968375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zh-TW" altLang="en-US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勾選黏貼在</a:t>
            </a:r>
            <a:r>
              <a:rPr lang="zh-TW" altLang="zh-TW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相關證明文件黏貼表</a:t>
            </a:r>
            <a:r>
              <a:rPr lang="zh-TW" altLang="en-US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中之證明文件。</a:t>
            </a:r>
          </a:p>
        </p:txBody>
      </p:sp>
      <p:cxnSp>
        <p:nvCxnSpPr>
          <p:cNvPr id="57" name="直線單箭頭接點 56"/>
          <p:cNvCxnSpPr>
            <a:stCxn id="25" idx="1"/>
            <a:endCxn id="56" idx="3"/>
          </p:cNvCxnSpPr>
          <p:nvPr/>
        </p:nvCxnSpPr>
        <p:spPr>
          <a:xfrm flipH="1">
            <a:off x="2870200" y="5249863"/>
            <a:ext cx="569913" cy="409575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3740" name="Picture 6" descr="http://pic.qiantucdn.com/58pic/12/02/43/79x58PICspJ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30" t="43517" r="54988" b="35648"/>
          <a:stretch>
            <a:fillRect/>
          </a:stretch>
        </p:blipFill>
        <p:spPr bwMode="auto">
          <a:xfrm>
            <a:off x="471488" y="5008563"/>
            <a:ext cx="334962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3741" name="群組 86"/>
          <p:cNvGrpSpPr>
            <a:grpSpLocks/>
          </p:cNvGrpSpPr>
          <p:nvPr/>
        </p:nvGrpSpPr>
        <p:grpSpPr bwMode="auto">
          <a:xfrm>
            <a:off x="198438" y="1609725"/>
            <a:ext cx="3170237" cy="650875"/>
            <a:chOff x="306310" y="1310861"/>
            <a:chExt cx="3170221" cy="650764"/>
          </a:xfrm>
        </p:grpSpPr>
        <p:sp>
          <p:nvSpPr>
            <p:cNvPr id="69" name="矩形 68"/>
            <p:cNvSpPr/>
            <p:nvPr/>
          </p:nvSpPr>
          <p:spPr>
            <a:xfrm>
              <a:off x="580946" y="1377525"/>
              <a:ext cx="2895585" cy="5841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zh-TW" altLang="en-US" sz="1600" dirty="0">
                  <a:solidFill>
                    <a:srgbClr val="0070C0"/>
                  </a:solidFill>
                  <a:latin typeface="微軟正黑體" pitchFamily="34" charset="-120"/>
                  <a:ea typeface="微軟正黑體" pitchFamily="34" charset="-120"/>
                </a:rPr>
                <a:t>勾選是否填考</a:t>
              </a:r>
              <a:r>
                <a:rPr lang="en-US" altLang="zh-TW" sz="1600" dirty="0">
                  <a:solidFill>
                    <a:srgbClr val="0070C0"/>
                  </a:solidFill>
                  <a:latin typeface="微軟正黑體" pitchFamily="34" charset="-120"/>
                  <a:ea typeface="微軟正黑體" pitchFamily="34" charset="-120"/>
                </a:rPr>
                <a:t>110</a:t>
              </a:r>
              <a:r>
                <a:rPr lang="zh-TW" altLang="en-US" sz="1600" dirty="0">
                  <a:solidFill>
                    <a:srgbClr val="0070C0"/>
                  </a:solidFill>
                  <a:latin typeface="微軟正黑體" pitchFamily="34" charset="-120"/>
                  <a:ea typeface="微軟正黑體" pitchFamily="34" charset="-120"/>
                </a:rPr>
                <a:t>國中教育會考並填寫國中會考准考證號碼</a:t>
              </a:r>
            </a:p>
          </p:txBody>
        </p:sp>
        <p:pic>
          <p:nvPicPr>
            <p:cNvPr id="73768" name="Picture 6" descr="http://pic.qiantucdn.com/58pic/12/02/43/79x58PICspJ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630" t="43517" r="54988" b="35648"/>
            <a:stretch>
              <a:fillRect/>
            </a:stretch>
          </p:blipFill>
          <p:spPr bwMode="auto">
            <a:xfrm>
              <a:off x="306310" y="1310861"/>
              <a:ext cx="334978" cy="344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3742" name="群組 90"/>
          <p:cNvGrpSpPr>
            <a:grpSpLocks/>
          </p:cNvGrpSpPr>
          <p:nvPr/>
        </p:nvGrpSpPr>
        <p:grpSpPr bwMode="auto">
          <a:xfrm>
            <a:off x="10085388" y="342900"/>
            <a:ext cx="1466850" cy="450850"/>
            <a:chOff x="9658535" y="359616"/>
            <a:chExt cx="1467099" cy="452727"/>
          </a:xfrm>
        </p:grpSpPr>
        <p:sp>
          <p:nvSpPr>
            <p:cNvPr id="27" name="矩形 26"/>
            <p:cNvSpPr/>
            <p:nvPr/>
          </p:nvSpPr>
          <p:spPr>
            <a:xfrm>
              <a:off x="9795083" y="442510"/>
              <a:ext cx="1330551" cy="36983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dirty="0">
                  <a:solidFill>
                    <a:srgbClr val="0070C0"/>
                  </a:solidFill>
                  <a:latin typeface="微軟正黑體" pitchFamily="34" charset="-120"/>
                  <a:ea typeface="微軟正黑體" pitchFamily="34" charset="-120"/>
                </a:rPr>
                <a:t>本會填寫</a:t>
              </a:r>
            </a:p>
          </p:txBody>
        </p:sp>
        <p:pic>
          <p:nvPicPr>
            <p:cNvPr id="73766" name="Picture 6" descr="http://pic.qiantucdn.com/58pic/12/02/43/79x58PICspJ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630" t="43517" r="54988" b="35648"/>
            <a:stretch>
              <a:fillRect/>
            </a:stretch>
          </p:blipFill>
          <p:spPr bwMode="auto">
            <a:xfrm>
              <a:off x="9658535" y="359616"/>
              <a:ext cx="334978" cy="344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3743" name="群組 94"/>
          <p:cNvGrpSpPr>
            <a:grpSpLocks/>
          </p:cNvGrpSpPr>
          <p:nvPr/>
        </p:nvGrpSpPr>
        <p:grpSpPr bwMode="auto">
          <a:xfrm>
            <a:off x="9853613" y="5549900"/>
            <a:ext cx="2103437" cy="687388"/>
            <a:chOff x="9815928" y="5741841"/>
            <a:chExt cx="2103563" cy="688092"/>
          </a:xfrm>
        </p:grpSpPr>
        <p:sp>
          <p:nvSpPr>
            <p:cNvPr id="29" name="矩形 28"/>
            <p:cNvSpPr/>
            <p:nvPr/>
          </p:nvSpPr>
          <p:spPr>
            <a:xfrm>
              <a:off x="9971512" y="5783158"/>
              <a:ext cx="1947979" cy="6467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dirty="0">
                  <a:solidFill>
                    <a:srgbClr val="0070C0"/>
                  </a:solidFill>
                  <a:latin typeface="微軟正黑體" pitchFamily="34" charset="-120"/>
                  <a:ea typeface="微軟正黑體" pitchFamily="34" charset="-120"/>
                </a:rPr>
                <a:t>請報名免試生及</a:t>
              </a:r>
              <a:endParaRPr lang="en-US" altLang="zh-TW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dirty="0">
                  <a:solidFill>
                    <a:srgbClr val="0070C0"/>
                  </a:solidFill>
                  <a:latin typeface="微軟正黑體" pitchFamily="34" charset="-120"/>
                  <a:ea typeface="微軟正黑體" pitchFamily="34" charset="-120"/>
                </a:rPr>
                <a:t>家長</a:t>
              </a:r>
              <a:r>
                <a:rPr lang="en-US" altLang="zh-TW" dirty="0">
                  <a:solidFill>
                    <a:srgbClr val="0070C0"/>
                  </a:solidFill>
                  <a:latin typeface="微軟正黑體" pitchFamily="34" charset="-120"/>
                  <a:ea typeface="微軟正黑體" pitchFamily="34" charset="-120"/>
                </a:rPr>
                <a:t>(</a:t>
              </a:r>
              <a:r>
                <a:rPr lang="zh-TW" altLang="en-US" dirty="0">
                  <a:solidFill>
                    <a:srgbClr val="0070C0"/>
                  </a:solidFill>
                  <a:latin typeface="微軟正黑體" pitchFamily="34" charset="-120"/>
                  <a:ea typeface="微軟正黑體" pitchFamily="34" charset="-120"/>
                </a:rPr>
                <a:t>監護人</a:t>
              </a:r>
              <a:r>
                <a:rPr lang="en-US" altLang="zh-TW" dirty="0">
                  <a:solidFill>
                    <a:srgbClr val="0070C0"/>
                  </a:solidFill>
                  <a:latin typeface="微軟正黑體" pitchFamily="34" charset="-120"/>
                  <a:ea typeface="微軟正黑體" pitchFamily="34" charset="-120"/>
                </a:rPr>
                <a:t>)</a:t>
              </a:r>
              <a:r>
                <a:rPr lang="zh-TW" altLang="en-US" dirty="0">
                  <a:solidFill>
                    <a:srgbClr val="0070C0"/>
                  </a:solidFill>
                  <a:latin typeface="微軟正黑體" pitchFamily="34" charset="-120"/>
                  <a:ea typeface="微軟正黑體" pitchFamily="34" charset="-120"/>
                </a:rPr>
                <a:t>簽章</a:t>
              </a:r>
            </a:p>
          </p:txBody>
        </p:sp>
        <p:pic>
          <p:nvPicPr>
            <p:cNvPr id="73764" name="Picture 6" descr="http://pic.qiantucdn.com/58pic/12/02/43/79x58PICspJ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630" t="43517" r="54988" b="35648"/>
            <a:stretch>
              <a:fillRect/>
            </a:stretch>
          </p:blipFill>
          <p:spPr bwMode="auto">
            <a:xfrm>
              <a:off x="9815928" y="5741841"/>
              <a:ext cx="334978" cy="344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1" name="矩形 80"/>
          <p:cNvSpPr/>
          <p:nvPr/>
        </p:nvSpPr>
        <p:spPr bwMode="auto">
          <a:xfrm>
            <a:off x="10374313" y="3892550"/>
            <a:ext cx="1331912" cy="36988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委員會填寫</a:t>
            </a:r>
          </a:p>
        </p:txBody>
      </p:sp>
      <p:cxnSp>
        <p:nvCxnSpPr>
          <p:cNvPr id="84" name="直線單箭頭接點 83"/>
          <p:cNvCxnSpPr>
            <a:stCxn id="37" idx="3"/>
            <a:endCxn id="81" idx="1"/>
          </p:cNvCxnSpPr>
          <p:nvPr/>
        </p:nvCxnSpPr>
        <p:spPr>
          <a:xfrm flipV="1">
            <a:off x="9523413" y="4078288"/>
            <a:ext cx="850900" cy="138112"/>
          </a:xfrm>
          <a:prstGeom prst="straightConnector1">
            <a:avLst/>
          </a:prstGeom>
          <a:ln w="38100">
            <a:solidFill>
              <a:srgbClr val="0033C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直線單箭頭接點 87"/>
          <p:cNvCxnSpPr>
            <a:stCxn id="5" idx="3"/>
            <a:endCxn id="73766" idx="2"/>
          </p:cNvCxnSpPr>
          <p:nvPr/>
        </p:nvCxnSpPr>
        <p:spPr>
          <a:xfrm>
            <a:off x="9523413" y="617538"/>
            <a:ext cx="728662" cy="68262"/>
          </a:xfrm>
          <a:prstGeom prst="straightConnector1">
            <a:avLst/>
          </a:prstGeom>
          <a:ln w="38100">
            <a:solidFill>
              <a:srgbClr val="0033C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直線單箭頭接點 102"/>
          <p:cNvCxnSpPr>
            <a:stCxn id="34" idx="1"/>
            <a:endCxn id="25" idx="3"/>
          </p:cNvCxnSpPr>
          <p:nvPr/>
        </p:nvCxnSpPr>
        <p:spPr>
          <a:xfrm flipH="1">
            <a:off x="4200525" y="4219575"/>
            <a:ext cx="701675" cy="1030288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756" name="文字方塊 84"/>
          <p:cNvSpPr txBox="1">
            <a:spLocks noChangeArrowheads="1"/>
          </p:cNvSpPr>
          <p:nvPr/>
        </p:nvSpPr>
        <p:spPr bwMode="auto">
          <a:xfrm>
            <a:off x="163513" y="261938"/>
            <a:ext cx="43624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特種身分生報名表範例</a:t>
            </a:r>
            <a:r>
              <a:rPr lang="zh-TW" altLang="en-US" sz="2300" b="1" dirty="0">
                <a:solidFill>
                  <a:schemeClr val="bg1"/>
                </a:solidFill>
                <a:effectLst>
                  <a:glow rad="101600">
                    <a:schemeClr val="accent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（黃色）</a:t>
            </a:r>
          </a:p>
        </p:txBody>
      </p:sp>
      <p:sp>
        <p:nvSpPr>
          <p:cNvPr id="73749" name="投影片編號版面配置區 9"/>
          <p:cNvSpPr>
            <a:spLocks noGrp="1"/>
          </p:cNvSpPr>
          <p:nvPr>
            <p:ph type="sldNum" sz="quarter" idx="11"/>
          </p:nvPr>
        </p:nvSpPr>
        <p:spPr bwMode="auto">
          <a:xfrm>
            <a:off x="9426575" y="6403975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B93DE3D3-4892-4685-B259-DEE915C4580D}" type="slidenum">
              <a:rPr lang="zh-TW" altLang="en-US" sz="2600" smtClean="0"/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57</a:t>
            </a:fld>
            <a:endParaRPr lang="zh-TW" altLang="en-US" sz="2600" smtClean="0"/>
          </a:p>
        </p:txBody>
      </p:sp>
      <p:sp>
        <p:nvSpPr>
          <p:cNvPr id="4" name="矩形 3"/>
          <p:cNvSpPr/>
          <p:nvPr/>
        </p:nvSpPr>
        <p:spPr>
          <a:xfrm>
            <a:off x="5581650" y="441325"/>
            <a:ext cx="2906713" cy="36353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8523288" y="441325"/>
            <a:ext cx="1000125" cy="352425"/>
          </a:xfrm>
          <a:prstGeom prst="rect">
            <a:avLst/>
          </a:prstGeom>
          <a:noFill/>
          <a:ln w="38100"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pic>
        <p:nvPicPr>
          <p:cNvPr id="73752" name="Picture 6" descr="http://pic.qiantucdn.com/58pic/12/02/43/79x58PICspJ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30" t="43517" r="54988" b="35648"/>
          <a:stretch>
            <a:fillRect/>
          </a:stretch>
        </p:blipFill>
        <p:spPr bwMode="auto">
          <a:xfrm rot="1790733">
            <a:off x="9861550" y="1374775"/>
            <a:ext cx="334963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肘形接點 7"/>
          <p:cNvCxnSpPr>
            <a:endCxn id="26" idx="2"/>
          </p:cNvCxnSpPr>
          <p:nvPr/>
        </p:nvCxnSpPr>
        <p:spPr>
          <a:xfrm>
            <a:off x="7469188" y="815975"/>
            <a:ext cx="3521075" cy="1316038"/>
          </a:xfrm>
          <a:prstGeom prst="bentConnector4">
            <a:avLst>
              <a:gd name="adj1" fmla="val 1122"/>
              <a:gd name="adj2" fmla="val 117360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4902200" y="2441575"/>
            <a:ext cx="3060700" cy="3492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pic>
        <p:nvPicPr>
          <p:cNvPr id="73755" name="圖片 5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8" y="2303463"/>
            <a:ext cx="2797175" cy="59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矩形 17"/>
          <p:cNvSpPr/>
          <p:nvPr/>
        </p:nvSpPr>
        <p:spPr>
          <a:xfrm>
            <a:off x="4902200" y="2790825"/>
            <a:ext cx="2792413" cy="30321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5" name="矩形 24"/>
          <p:cNvSpPr/>
          <p:nvPr/>
        </p:nvSpPr>
        <p:spPr>
          <a:xfrm>
            <a:off x="3440113" y="3959225"/>
            <a:ext cx="760412" cy="257968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34" name="矩形 33"/>
          <p:cNvSpPr/>
          <p:nvPr/>
        </p:nvSpPr>
        <p:spPr>
          <a:xfrm>
            <a:off x="4902200" y="3100388"/>
            <a:ext cx="2792413" cy="223996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37" name="矩形 36"/>
          <p:cNvSpPr/>
          <p:nvPr/>
        </p:nvSpPr>
        <p:spPr>
          <a:xfrm>
            <a:off x="8074025" y="3094038"/>
            <a:ext cx="1449388" cy="2246312"/>
          </a:xfrm>
          <a:prstGeom prst="rect">
            <a:avLst/>
          </a:prstGeom>
          <a:noFill/>
          <a:ln w="38100"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pic>
        <p:nvPicPr>
          <p:cNvPr id="73760" name="Picture 6" descr="http://pic.qiantucdn.com/58pic/12/02/43/79x58PICspJ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30" t="43517" r="54988" b="35648"/>
          <a:stretch>
            <a:fillRect/>
          </a:stretch>
        </p:blipFill>
        <p:spPr bwMode="auto">
          <a:xfrm rot="1790733">
            <a:off x="10201275" y="3579813"/>
            <a:ext cx="3333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矩形 39"/>
          <p:cNvSpPr/>
          <p:nvPr/>
        </p:nvSpPr>
        <p:spPr>
          <a:xfrm>
            <a:off x="4902200" y="6403975"/>
            <a:ext cx="4595813" cy="3333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cxnSp>
        <p:nvCxnSpPr>
          <p:cNvPr id="43" name="直線單箭頭接點 42"/>
          <p:cNvCxnSpPr>
            <a:stCxn id="40" idx="3"/>
            <a:endCxn id="29" idx="1"/>
          </p:cNvCxnSpPr>
          <p:nvPr/>
        </p:nvCxnSpPr>
        <p:spPr>
          <a:xfrm flipV="1">
            <a:off x="9498013" y="5915025"/>
            <a:ext cx="511175" cy="65563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350" y="157163"/>
            <a:ext cx="4632325" cy="660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文字方塊 12"/>
          <p:cNvSpPr txBox="1"/>
          <p:nvPr/>
        </p:nvSpPr>
        <p:spPr>
          <a:xfrm>
            <a:off x="160338" y="4062413"/>
            <a:ext cx="3668712" cy="92233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（</a:t>
            </a:r>
            <a:r>
              <a:rPr lang="en-US" altLang="zh-TW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5</a:t>
            </a:r>
            <a:r>
              <a:rPr lang="zh-TW" altLang="en-US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）</a:t>
            </a:r>
            <a:r>
              <a:rPr lang="zh-TW" altLang="zh-TW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超額比序項目積分證明單</a:t>
            </a:r>
            <a:r>
              <a:rPr lang="zh-TW" altLang="en-US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正本審核確認後，加蓋學校章戳浮貼於此。</a:t>
            </a:r>
          </a:p>
        </p:txBody>
      </p:sp>
      <p:sp>
        <p:nvSpPr>
          <p:cNvPr id="16" name="文字方塊 15"/>
          <p:cNvSpPr txBox="1"/>
          <p:nvPr/>
        </p:nvSpPr>
        <p:spPr>
          <a:xfrm>
            <a:off x="627063" y="3241675"/>
            <a:ext cx="3197225" cy="5842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（</a:t>
            </a:r>
            <a:r>
              <a:rPr lang="en-US" altLang="zh-TW" sz="1600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3</a:t>
            </a:r>
            <a:r>
              <a:rPr lang="zh-TW" altLang="en-US" sz="1600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）</a:t>
            </a:r>
            <a:r>
              <a:rPr lang="zh-TW" altLang="zh-TW" sz="1600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浮貼特種身分證明</a:t>
            </a:r>
            <a:r>
              <a:rPr lang="zh-TW" altLang="en-US" sz="1600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影本</a:t>
            </a:r>
            <a:endParaRPr lang="en-US" altLang="zh-TW" sz="1600" dirty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          </a:t>
            </a:r>
            <a:r>
              <a:rPr lang="zh-TW" altLang="en-US" sz="1600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原住民免附證明文件</a:t>
            </a:r>
            <a:endParaRPr lang="zh-TW" altLang="zh-TW" sz="1600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8342313" y="4371975"/>
            <a:ext cx="3797300" cy="33813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（</a:t>
            </a:r>
            <a:r>
              <a:rPr lang="en-US" altLang="zh-TW" sz="1600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4</a:t>
            </a:r>
            <a:r>
              <a:rPr lang="zh-TW" altLang="en-US" sz="1600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）</a:t>
            </a:r>
            <a:r>
              <a:rPr lang="zh-TW" altLang="zh-TW" sz="1600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浮貼</a:t>
            </a:r>
            <a:r>
              <a:rPr lang="zh-TW" altLang="en-US" sz="1600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「弱勢身分」</a:t>
            </a:r>
            <a:r>
              <a:rPr lang="zh-TW" altLang="zh-TW" sz="1600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證明</a:t>
            </a:r>
            <a:r>
              <a:rPr lang="zh-TW" altLang="en-US" sz="1600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文件影本</a:t>
            </a:r>
            <a:endParaRPr lang="zh-TW" altLang="zh-TW" sz="1600" dirty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831850" y="1195388"/>
            <a:ext cx="2493963" cy="31115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eaLnBrk="1" fontAlgn="auto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特種身分生限擇一勾選</a:t>
            </a:r>
          </a:p>
        </p:txBody>
      </p:sp>
      <p:sp>
        <p:nvSpPr>
          <p:cNvPr id="23" name="矩形 22"/>
          <p:cNvSpPr/>
          <p:nvPr/>
        </p:nvSpPr>
        <p:spPr>
          <a:xfrm>
            <a:off x="847725" y="2114550"/>
            <a:ext cx="3028950" cy="60483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eaLnBrk="1" fontAlgn="auto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（</a:t>
            </a:r>
            <a:r>
              <a:rPr lang="en-US" altLang="zh-TW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1</a:t>
            </a:r>
            <a:r>
              <a:rPr lang="zh-TW" altLang="en-US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）</a:t>
            </a:r>
            <a:r>
              <a:rPr lang="zh-TW" altLang="zh-TW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浮貼繳費證明</a:t>
            </a:r>
            <a:r>
              <a:rPr lang="zh-TW" altLang="en-US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影本</a:t>
            </a:r>
            <a:endParaRPr lang="en-US" altLang="zh-TW" dirty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  <a:p>
            <a:pPr eaLnBrk="1" fontAlgn="auto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國中集體報名免貼繳費證明</a:t>
            </a:r>
            <a:endParaRPr lang="zh-TW" altLang="zh-TW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4" name="文字方塊 23"/>
          <p:cNvSpPr txBox="1"/>
          <p:nvPr/>
        </p:nvSpPr>
        <p:spPr>
          <a:xfrm>
            <a:off x="744538" y="5365750"/>
            <a:ext cx="3206750" cy="33972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（</a:t>
            </a:r>
            <a:r>
              <a:rPr lang="en-US" altLang="zh-TW" sz="1600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7</a:t>
            </a:r>
            <a:r>
              <a:rPr lang="zh-TW" altLang="en-US" sz="1600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）浮貼全民英檢成</a:t>
            </a:r>
            <a:r>
              <a:rPr lang="zh-TW" altLang="zh-TW" sz="1600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績證明</a:t>
            </a:r>
            <a:r>
              <a:rPr lang="zh-TW" altLang="en-US" sz="1600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影本</a:t>
            </a:r>
            <a:endParaRPr lang="zh-TW" altLang="zh-TW" sz="1600" dirty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4763" name="文字方塊 25"/>
          <p:cNvSpPr txBox="1">
            <a:spLocks noChangeArrowheads="1"/>
          </p:cNvSpPr>
          <p:nvPr/>
        </p:nvSpPr>
        <p:spPr bwMode="auto">
          <a:xfrm>
            <a:off x="0" y="261938"/>
            <a:ext cx="43640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zh-TW" altLang="en-US" sz="23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特種身分生報名表範例</a:t>
            </a:r>
            <a:r>
              <a:rPr lang="zh-TW" altLang="en-US" sz="2300" b="1" dirty="0" smtClean="0">
                <a:solidFill>
                  <a:schemeClr val="bg1"/>
                </a:solidFill>
                <a:effectLst>
                  <a:glow rad="101600">
                    <a:schemeClr val="accent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（黃色）</a:t>
            </a:r>
          </a:p>
        </p:txBody>
      </p:sp>
      <p:cxnSp>
        <p:nvCxnSpPr>
          <p:cNvPr id="27" name="直線單箭頭接點 26"/>
          <p:cNvCxnSpPr>
            <a:stCxn id="5" idx="1"/>
            <a:endCxn id="23" idx="3"/>
          </p:cNvCxnSpPr>
          <p:nvPr/>
        </p:nvCxnSpPr>
        <p:spPr>
          <a:xfrm flipH="1" flipV="1">
            <a:off x="3876675" y="2417763"/>
            <a:ext cx="876300" cy="265112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字方塊 14"/>
          <p:cNvSpPr txBox="1"/>
          <p:nvPr/>
        </p:nvSpPr>
        <p:spPr>
          <a:xfrm>
            <a:off x="8497888" y="3159125"/>
            <a:ext cx="3597275" cy="58578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（</a:t>
            </a:r>
            <a:r>
              <a:rPr lang="en-US" altLang="zh-TW" sz="1600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2</a:t>
            </a:r>
            <a:r>
              <a:rPr lang="zh-TW" altLang="en-US" sz="1600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）</a:t>
            </a:r>
            <a:r>
              <a:rPr lang="zh-TW" altLang="zh-TW" sz="1600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浮貼學歷或同等學力證明</a:t>
            </a:r>
            <a:r>
              <a:rPr lang="zh-TW" altLang="en-US" sz="1600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影本</a:t>
            </a:r>
            <a:endParaRPr lang="en-US" altLang="zh-TW" sz="1600" dirty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          國中集體報名免附畢業證書影本</a:t>
            </a:r>
            <a:endParaRPr lang="zh-TW" altLang="zh-TW" sz="1600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cxnSp>
        <p:nvCxnSpPr>
          <p:cNvPr id="32" name="直線單箭頭接點 31"/>
          <p:cNvCxnSpPr>
            <a:stCxn id="15" idx="1"/>
          </p:cNvCxnSpPr>
          <p:nvPr/>
        </p:nvCxnSpPr>
        <p:spPr>
          <a:xfrm flipH="1" flipV="1">
            <a:off x="8018463" y="3154363"/>
            <a:ext cx="479425" cy="298450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單箭頭接點 38"/>
          <p:cNvCxnSpPr>
            <a:stCxn id="17" idx="1"/>
          </p:cNvCxnSpPr>
          <p:nvPr/>
        </p:nvCxnSpPr>
        <p:spPr>
          <a:xfrm flipH="1" flipV="1">
            <a:off x="8083550" y="4252913"/>
            <a:ext cx="258763" cy="288925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單箭頭接點 39"/>
          <p:cNvCxnSpPr>
            <a:stCxn id="16" idx="3"/>
          </p:cNvCxnSpPr>
          <p:nvPr/>
        </p:nvCxnSpPr>
        <p:spPr>
          <a:xfrm>
            <a:off x="3824288" y="3533775"/>
            <a:ext cx="2584450" cy="80963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單箭頭接點 45"/>
          <p:cNvCxnSpPr/>
          <p:nvPr/>
        </p:nvCxnSpPr>
        <p:spPr>
          <a:xfrm>
            <a:off x="3835400" y="4651375"/>
            <a:ext cx="1460500" cy="58738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單箭頭接點 54"/>
          <p:cNvCxnSpPr>
            <a:stCxn id="24" idx="3"/>
          </p:cNvCxnSpPr>
          <p:nvPr/>
        </p:nvCxnSpPr>
        <p:spPr>
          <a:xfrm>
            <a:off x="3951288" y="5535613"/>
            <a:ext cx="1741487" cy="225425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單箭頭接點 55"/>
          <p:cNvCxnSpPr>
            <a:stCxn id="3" idx="1"/>
            <a:endCxn id="22" idx="3"/>
          </p:cNvCxnSpPr>
          <p:nvPr/>
        </p:nvCxnSpPr>
        <p:spPr>
          <a:xfrm flipH="1">
            <a:off x="3325813" y="1301750"/>
            <a:ext cx="1427162" cy="49213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4770" name="Picture 2" descr="http://pic.qiantucdn.com/58pic/12/02/43/79x58PICspJ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09" t="46085" r="3516" b="38216"/>
          <a:stretch>
            <a:fillRect/>
          </a:stretch>
        </p:blipFill>
        <p:spPr bwMode="auto">
          <a:xfrm>
            <a:off x="436563" y="1103313"/>
            <a:ext cx="4699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71" name="Picture 2" descr="http://pic.qiantucdn.com/58pic/12/02/43/79x58PICspJ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09" t="46085" r="3516" b="38216"/>
          <a:stretch>
            <a:fillRect/>
          </a:stretch>
        </p:blipFill>
        <p:spPr bwMode="auto">
          <a:xfrm>
            <a:off x="530225" y="2003425"/>
            <a:ext cx="468313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72" name="Picture 2" descr="http://pic.qiantucdn.com/58pic/12/02/43/79x58PICspJ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09" t="46085" r="3516" b="38216"/>
          <a:stretch>
            <a:fillRect/>
          </a:stretch>
        </p:blipFill>
        <p:spPr bwMode="auto">
          <a:xfrm rot="1617141">
            <a:off x="-12700" y="3959225"/>
            <a:ext cx="4699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73" name="Picture 2" descr="http://pic.qiantucdn.com/58pic/12/02/43/79x58PICspJ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09" t="46085" r="3516" b="38216"/>
          <a:stretch>
            <a:fillRect/>
          </a:stretch>
        </p:blipFill>
        <p:spPr bwMode="auto">
          <a:xfrm>
            <a:off x="407988" y="5310188"/>
            <a:ext cx="468312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74" name="Picture 2" descr="http://pic.qiantucdn.com/58pic/12/02/43/79x58PICspJ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09" t="46085" r="3516" b="38216"/>
          <a:stretch>
            <a:fillRect/>
          </a:stretch>
        </p:blipFill>
        <p:spPr bwMode="auto">
          <a:xfrm rot="1057748">
            <a:off x="239713" y="2925763"/>
            <a:ext cx="581025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75" name="Picture 2" descr="http://pic.qiantucdn.com/58pic/12/02/43/79x58PICspJ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09" t="46085" r="3516" b="38216"/>
          <a:stretch>
            <a:fillRect/>
          </a:stretch>
        </p:blipFill>
        <p:spPr bwMode="auto">
          <a:xfrm rot="20534815" flipH="1">
            <a:off x="11695113" y="4124325"/>
            <a:ext cx="392112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76" name="Picture 2" descr="http://pic.qiantucdn.com/58pic/12/02/43/79x58PICspJ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09" t="46085" r="3516" b="38216"/>
          <a:stretch>
            <a:fillRect/>
          </a:stretch>
        </p:blipFill>
        <p:spPr bwMode="auto">
          <a:xfrm rot="20534815" flipH="1">
            <a:off x="11718925" y="3081338"/>
            <a:ext cx="39370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文字方塊 33"/>
          <p:cNvSpPr txBox="1"/>
          <p:nvPr/>
        </p:nvSpPr>
        <p:spPr>
          <a:xfrm>
            <a:off x="831850" y="5935663"/>
            <a:ext cx="3094038" cy="33813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（</a:t>
            </a:r>
            <a:r>
              <a:rPr lang="en-US" altLang="zh-TW" sz="1600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8</a:t>
            </a:r>
            <a:r>
              <a:rPr lang="zh-TW" altLang="en-US" sz="1600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）浮貼競賽証明文件影本</a:t>
            </a:r>
            <a:endParaRPr lang="zh-TW" altLang="zh-TW" sz="1600" dirty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74778" name="Picture 2" descr="http://pic.qiantucdn.com/58pic/12/02/43/79x58PICspJ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09" t="46085" r="3516" b="38216"/>
          <a:stretch>
            <a:fillRect/>
          </a:stretch>
        </p:blipFill>
        <p:spPr bwMode="auto">
          <a:xfrm>
            <a:off x="446088" y="5867400"/>
            <a:ext cx="468312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6" name="直線單箭頭接點 35"/>
          <p:cNvCxnSpPr>
            <a:stCxn id="34" idx="3"/>
          </p:cNvCxnSpPr>
          <p:nvPr/>
        </p:nvCxnSpPr>
        <p:spPr>
          <a:xfrm>
            <a:off x="3925888" y="6105525"/>
            <a:ext cx="1766887" cy="168275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780" name="投影片編號版面配置區 2"/>
          <p:cNvSpPr>
            <a:spLocks noGrp="1"/>
          </p:cNvSpPr>
          <p:nvPr>
            <p:ph type="sldNum" sz="quarter" idx="11"/>
          </p:nvPr>
        </p:nvSpPr>
        <p:spPr bwMode="auto">
          <a:xfrm>
            <a:off x="9388475" y="6359525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DA25A601-14D1-4B49-BF1B-2B7BEB3BBF45}" type="slidenum">
              <a:rPr lang="zh-TW" altLang="en-US" sz="2600" smtClean="0"/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58</a:t>
            </a:fld>
            <a:endParaRPr lang="zh-TW" altLang="en-US" sz="2600" smtClean="0"/>
          </a:p>
        </p:txBody>
      </p:sp>
      <p:sp>
        <p:nvSpPr>
          <p:cNvPr id="3" name="矩形 2"/>
          <p:cNvSpPr/>
          <p:nvPr/>
        </p:nvSpPr>
        <p:spPr>
          <a:xfrm>
            <a:off x="4752975" y="1103313"/>
            <a:ext cx="4511675" cy="39846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4752975" y="2355850"/>
            <a:ext cx="4521200" cy="6540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副標題 2"/>
          <p:cNvSpPr txBox="1">
            <a:spLocks/>
          </p:cNvSpPr>
          <p:nvPr/>
        </p:nvSpPr>
        <p:spPr bwMode="auto">
          <a:xfrm>
            <a:off x="1547813" y="2762250"/>
            <a:ext cx="10644187" cy="1346200"/>
          </a:xfrm>
          <a:prstGeom prst="rect">
            <a:avLst/>
          </a:prstGeom>
          <a:solidFill>
            <a:srgbClr val="B7F0FB">
              <a:alpha val="3882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</a:t>
            </a:r>
          </a:p>
          <a:p>
            <a:pPr eaLnBrk="1" hangingPunct="1"/>
            <a:r>
              <a:rPr lang="en-US" altLang="zh-TW" b="1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  </a:t>
            </a:r>
            <a:endParaRPr lang="zh-TW" altLang="en-US" b="1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5779" name="Picture 1" descr="F:\檢測\聯合會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" y="476250"/>
            <a:ext cx="544195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0" name="Picture 2" descr="https://caac.jctv.ntut.edu.tw/105generalquery/image/applyLogo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5" y="1839913"/>
            <a:ext cx="3690938" cy="370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479800" y="3046413"/>
            <a:ext cx="8091488" cy="839787"/>
          </a:xfrm>
        </p:spPr>
        <p:txBody>
          <a:bodyPr>
            <a:normAutofit lnSpcReduction="10000"/>
          </a:bodyPr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zh-TW" altLang="en-US" sz="6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簡報完畢　敬請指教</a:t>
            </a:r>
            <a:endParaRPr lang="zh-TW" altLang="en-US" sz="6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5782" name="矩形 3"/>
          <p:cNvSpPr>
            <a:spLocks noChangeArrowheads="1"/>
          </p:cNvSpPr>
          <p:nvPr/>
        </p:nvSpPr>
        <p:spPr bwMode="auto">
          <a:xfrm>
            <a:off x="3611563" y="4267200"/>
            <a:ext cx="6827837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TW" sz="2600" b="1">
                <a:solidFill>
                  <a:srgbClr val="C0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110</a:t>
            </a:r>
            <a:r>
              <a:rPr lang="zh-TW" altLang="en-US" sz="2600" b="1">
                <a:solidFill>
                  <a:srgbClr val="C0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學年度北區五專聯合免試入學招生委員會</a:t>
            </a:r>
          </a:p>
        </p:txBody>
      </p:sp>
      <p:sp>
        <p:nvSpPr>
          <p:cNvPr id="75783" name="文字方塊 1"/>
          <p:cNvSpPr txBox="1">
            <a:spLocks noChangeArrowheads="1"/>
          </p:cNvSpPr>
          <p:nvPr/>
        </p:nvSpPr>
        <p:spPr bwMode="auto">
          <a:xfrm>
            <a:off x="3621088" y="4760913"/>
            <a:ext cx="6264275" cy="178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zh-TW" altLang="en-US" sz="2000" b="1">
                <a:latin typeface="華康中圓體" panose="020F0509000000000000" pitchFamily="49" charset="-120"/>
                <a:ea typeface="華康中圓體" panose="020F0509000000000000" pitchFamily="49" charset="-120"/>
              </a:rPr>
              <a:t>電   話：</a:t>
            </a:r>
            <a:r>
              <a:rPr lang="zh-TW" altLang="en-US" sz="2000">
                <a:latin typeface="華康中圓體" panose="020F0509000000000000" pitchFamily="49" charset="-120"/>
                <a:ea typeface="華康中圓體" panose="020F0509000000000000" pitchFamily="49" charset="-120"/>
              </a:rPr>
              <a:t>（</a:t>
            </a:r>
            <a:r>
              <a:rPr lang="en-US" altLang="zh-TW" sz="2000">
                <a:latin typeface="華康中圓體" panose="020F0509000000000000" pitchFamily="49" charset="-120"/>
                <a:ea typeface="華康中圓體" panose="020F0509000000000000" pitchFamily="49" charset="-120"/>
              </a:rPr>
              <a:t>02</a:t>
            </a:r>
            <a:r>
              <a:rPr lang="zh-TW" altLang="en-US" sz="2000">
                <a:latin typeface="華康中圓體" panose="020F0509000000000000" pitchFamily="49" charset="-120"/>
                <a:ea typeface="華康中圓體" panose="020F0509000000000000" pitchFamily="49" charset="-120"/>
              </a:rPr>
              <a:t>）</a:t>
            </a:r>
            <a:r>
              <a:rPr lang="en-US" altLang="zh-TW" sz="2000">
                <a:latin typeface="華康中圓體" panose="020F0509000000000000" pitchFamily="49" charset="-120"/>
                <a:ea typeface="華康中圓體" panose="020F0509000000000000" pitchFamily="49" charset="-120"/>
              </a:rPr>
              <a:t>2772-5333</a:t>
            </a:r>
            <a:r>
              <a:rPr lang="zh-TW" altLang="en-US" sz="2000">
                <a:latin typeface="華康中圓體" panose="020F0509000000000000" pitchFamily="49" charset="-120"/>
                <a:ea typeface="華康中圓體" panose="020F0509000000000000" pitchFamily="49" charset="-120"/>
              </a:rPr>
              <a:t>、</a:t>
            </a:r>
            <a:r>
              <a:rPr lang="en-US" altLang="zh-TW" sz="2000">
                <a:latin typeface="華康中圓體" panose="020F0509000000000000" pitchFamily="49" charset="-120"/>
                <a:ea typeface="華康中圓體" panose="020F0509000000000000" pitchFamily="49" charset="-120"/>
              </a:rPr>
              <a:t>2772-5182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zh-TW" altLang="en-US" sz="2000" b="1">
                <a:latin typeface="華康中圓體" panose="020F0509000000000000" pitchFamily="49" charset="-120"/>
                <a:ea typeface="華康中圓體" panose="020F0509000000000000" pitchFamily="49" charset="-120"/>
              </a:rPr>
              <a:t>傳   真：</a:t>
            </a:r>
            <a:r>
              <a:rPr lang="zh-TW" altLang="en-US" sz="2000">
                <a:latin typeface="華康中圓體" panose="020F0509000000000000" pitchFamily="49" charset="-120"/>
                <a:ea typeface="華康中圓體" panose="020F0509000000000000" pitchFamily="49" charset="-120"/>
              </a:rPr>
              <a:t>（</a:t>
            </a:r>
            <a:r>
              <a:rPr lang="en-US" altLang="zh-TW" sz="2000">
                <a:latin typeface="華康中圓體" panose="020F0509000000000000" pitchFamily="49" charset="-120"/>
                <a:ea typeface="華康中圓體" panose="020F0509000000000000" pitchFamily="49" charset="-120"/>
              </a:rPr>
              <a:t>02</a:t>
            </a:r>
            <a:r>
              <a:rPr lang="zh-TW" altLang="en-US" sz="2000">
                <a:latin typeface="華康中圓體" panose="020F0509000000000000" pitchFamily="49" charset="-120"/>
                <a:ea typeface="華康中圓體" panose="020F0509000000000000" pitchFamily="49" charset="-120"/>
              </a:rPr>
              <a:t>）</a:t>
            </a:r>
            <a:r>
              <a:rPr lang="en-US" altLang="zh-TW" sz="2000">
                <a:latin typeface="華康中圓體" panose="020F0509000000000000" pitchFamily="49" charset="-120"/>
                <a:ea typeface="華康中圓體" panose="020F0509000000000000" pitchFamily="49" charset="-120"/>
              </a:rPr>
              <a:t>2773-8881</a:t>
            </a:r>
            <a:r>
              <a:rPr lang="zh-TW" altLang="en-US" sz="2000">
                <a:latin typeface="華康中圓體" panose="020F0509000000000000" pitchFamily="49" charset="-120"/>
                <a:ea typeface="華康中圓體" panose="020F0509000000000000" pitchFamily="49" charset="-120"/>
              </a:rPr>
              <a:t>、</a:t>
            </a:r>
            <a:r>
              <a:rPr lang="en-US" altLang="zh-TW" sz="2000">
                <a:latin typeface="華康中圓體" panose="020F0509000000000000" pitchFamily="49" charset="-120"/>
                <a:ea typeface="華康中圓體" panose="020F0509000000000000" pitchFamily="49" charset="-120"/>
              </a:rPr>
              <a:t>2773-1722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zh-TW" altLang="en-US" sz="2000" b="1">
                <a:latin typeface="華康中圓體" panose="020F0509000000000000" pitchFamily="49" charset="-120"/>
                <a:ea typeface="華康中圓體" panose="020F0509000000000000" pitchFamily="49" charset="-120"/>
              </a:rPr>
              <a:t>網   址：</a:t>
            </a:r>
            <a:r>
              <a:rPr lang="en-US" altLang="zh-TW" sz="2000">
                <a:latin typeface="華康中圓體" panose="020F0509000000000000" pitchFamily="49" charset="-120"/>
                <a:ea typeface="華康中圓體" panose="020F0509000000000000" pitchFamily="49" charset="-120"/>
              </a:rPr>
              <a:t>https://www.jctv.ntut.edu.tw/enter5/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1800"/>
              </a:spcAft>
              <a:buFontTx/>
              <a:buNone/>
            </a:pPr>
            <a:r>
              <a:rPr lang="en-US" altLang="zh-TW" sz="2000" b="1">
                <a:latin typeface="華康中圓體" panose="020F0509000000000000" pitchFamily="49" charset="-120"/>
                <a:ea typeface="華康中圓體" panose="020F0509000000000000" pitchFamily="49" charset="-120"/>
              </a:rPr>
              <a:t>E-mail </a:t>
            </a:r>
            <a:r>
              <a:rPr lang="en-US" altLang="zh-TW" sz="2000">
                <a:latin typeface="華康中圓體" panose="020F0509000000000000" pitchFamily="49" charset="-120"/>
                <a:ea typeface="華康中圓體" panose="020F0509000000000000" pitchFamily="49" charset="-120"/>
              </a:rPr>
              <a:t>:enter5@ntut.edu.tw</a:t>
            </a:r>
            <a:endParaRPr lang="zh-TW" altLang="en-US" sz="200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</p:txBody>
      </p:sp>
      <p:pic>
        <p:nvPicPr>
          <p:cNvPr id="75784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8525" y="4760913"/>
            <a:ext cx="94297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3"/>
          <p:cNvGrpSpPr>
            <a:grpSpLocks/>
          </p:cNvGrpSpPr>
          <p:nvPr/>
        </p:nvGrpSpPr>
        <p:grpSpPr bwMode="auto">
          <a:xfrm>
            <a:off x="1404938" y="1295400"/>
            <a:ext cx="9493250" cy="3749675"/>
            <a:chOff x="228" y="1312"/>
            <a:chExt cx="4428" cy="1748"/>
          </a:xfrm>
        </p:grpSpPr>
        <p:sp>
          <p:nvSpPr>
            <p:cNvPr id="14346" name="AutoShape 4"/>
            <p:cNvSpPr>
              <a:spLocks noChangeArrowheads="1"/>
            </p:cNvSpPr>
            <p:nvPr/>
          </p:nvSpPr>
          <p:spPr bwMode="gray">
            <a:xfrm>
              <a:off x="770" y="1441"/>
              <a:ext cx="3310" cy="366"/>
            </a:xfrm>
            <a:prstGeom prst="roundRect">
              <a:avLst>
                <a:gd name="adj" fmla="val 16667"/>
              </a:avLst>
            </a:prstGeom>
            <a:solidFill>
              <a:srgbClr val="B7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45720" tIns="44450" rIns="45720" bIns="44450" anchor="ctr" anchorCtr="1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TW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8921" name="AutoShape 5"/>
            <p:cNvSpPr>
              <a:spLocks noChangeArrowheads="1"/>
            </p:cNvSpPr>
            <p:nvPr/>
          </p:nvSpPr>
          <p:spPr bwMode="gray">
            <a:xfrm>
              <a:off x="2073" y="1312"/>
              <a:ext cx="2583" cy="591"/>
            </a:xfrm>
            <a:prstGeom prst="roundRect">
              <a:avLst>
                <a:gd name="adj" fmla="val 16667"/>
              </a:avLst>
            </a:prstGeom>
            <a:solidFill>
              <a:srgbClr val="CCECFF"/>
            </a:solidFill>
            <a:ln w="25400" algn="ctr">
              <a:solidFill>
                <a:schemeClr val="tx2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 lIns="45720" tIns="44450" rIns="45720" bIns="44450" anchor="ctr" anchorCtr="1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fontAlgn="auto" hangingPunct="1"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zh-TW" altLang="en-US" sz="2600" b="1" dirty="0">
                  <a:solidFill>
                    <a:srgbClr val="0070C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五專招生名額</a:t>
              </a:r>
              <a:endParaRPr lang="en-US" altLang="zh-TW" sz="26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 eaLnBrk="1" fontAlgn="auto" hangingPunct="1"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en-US" altLang="zh-TW" sz="26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107</a:t>
              </a:r>
              <a:r>
                <a:rPr lang="zh-TW" altLang="en-US" sz="26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學年度起不再</a:t>
              </a:r>
              <a:r>
                <a:rPr lang="zh-TW" altLang="en-US" sz="2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併入高中職就學區</a:t>
              </a:r>
            </a:p>
          </p:txBody>
        </p:sp>
        <p:sp>
          <p:nvSpPr>
            <p:cNvPr id="14348" name="AutoShape 6"/>
            <p:cNvSpPr>
              <a:spLocks noChangeArrowheads="1"/>
            </p:cNvSpPr>
            <p:nvPr/>
          </p:nvSpPr>
          <p:spPr bwMode="gray">
            <a:xfrm>
              <a:off x="771" y="2058"/>
              <a:ext cx="3310" cy="366"/>
            </a:xfrm>
            <a:prstGeom prst="roundRect">
              <a:avLst>
                <a:gd name="adj" fmla="val 16667"/>
              </a:avLst>
            </a:prstGeom>
            <a:solidFill>
              <a:srgbClr val="B7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45720" tIns="44450" rIns="45720" bIns="44450" anchor="ctr" anchorCtr="1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TW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4349" name="AutoShape 8"/>
            <p:cNvSpPr>
              <a:spLocks noChangeArrowheads="1"/>
            </p:cNvSpPr>
            <p:nvPr/>
          </p:nvSpPr>
          <p:spPr bwMode="gray">
            <a:xfrm>
              <a:off x="813" y="2694"/>
              <a:ext cx="3310" cy="366"/>
            </a:xfrm>
            <a:prstGeom prst="roundRect">
              <a:avLst>
                <a:gd name="adj" fmla="val 16667"/>
              </a:avLst>
            </a:prstGeom>
            <a:solidFill>
              <a:srgbClr val="B7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45720" tIns="44450" rIns="45720" bIns="44450" anchor="ctr" anchorCtr="1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TW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1996" name="Oval 10"/>
            <p:cNvSpPr>
              <a:spLocks noChangeArrowheads="1"/>
            </p:cNvSpPr>
            <p:nvPr/>
          </p:nvSpPr>
          <p:spPr bwMode="gray">
            <a:xfrm>
              <a:off x="228" y="1514"/>
              <a:ext cx="1436" cy="1434"/>
            </a:xfrm>
            <a:prstGeom prst="ellipse">
              <a:avLst/>
            </a:prstGeom>
            <a:solidFill>
              <a:srgbClr val="FFFFCC"/>
            </a:solidFill>
            <a:ln w="76200" algn="ctr">
              <a:solidFill>
                <a:schemeClr val="bg1"/>
              </a:solidFill>
              <a:round/>
              <a:headEnd/>
              <a:tailEnd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extLst/>
          </p:spPr>
          <p:txBody>
            <a:bodyPr lIns="45720" tIns="44450" rIns="45720" bIns="44450" anchor="ctr" anchorCtr="1"/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algn="ctr" eaLnBrk="1" fontAlgn="auto" hangingPunct="1"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en-US" altLang="zh-TW" b="1" spc="150" dirty="0" smtClean="0">
                  <a:ln w="11430"/>
                  <a:solidFill>
                    <a:srgbClr val="0000FF"/>
                  </a:solidFill>
                  <a:effectLst>
                    <a:glow rad="101600">
                      <a:srgbClr val="FFC000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標楷體" pitchFamily="65" charset="-120"/>
                </a:rPr>
                <a:t>110</a:t>
              </a:r>
              <a:r>
                <a:rPr lang="zh-TW" altLang="en-US" b="1" spc="150" dirty="0" smtClean="0">
                  <a:ln w="11430"/>
                  <a:solidFill>
                    <a:srgbClr val="0000FF"/>
                  </a:solidFill>
                  <a:effectLst>
                    <a:glow rad="101600">
                      <a:srgbClr val="FFC000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標楷體" pitchFamily="65" charset="-120"/>
                </a:rPr>
                <a:t>學年</a:t>
              </a:r>
              <a:r>
                <a:rPr lang="zh-TW" altLang="en-US" b="1" spc="150" dirty="0">
                  <a:ln w="11430"/>
                  <a:solidFill>
                    <a:srgbClr val="0000FF"/>
                  </a:solidFill>
                  <a:effectLst>
                    <a:glow rad="101600">
                      <a:srgbClr val="FFC000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標楷體" pitchFamily="65" charset="-120"/>
                </a:rPr>
                <a:t>度五專</a:t>
              </a:r>
              <a:r>
                <a:rPr lang="en-US" altLang="zh-TW" b="1" spc="150" dirty="0">
                  <a:ln w="11430"/>
                  <a:solidFill>
                    <a:srgbClr val="0000FF"/>
                  </a:solidFill>
                  <a:effectLst>
                    <a:glow rad="101600">
                      <a:srgbClr val="FFC000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標楷體" pitchFamily="65" charset="-120"/>
                </a:rPr>
                <a:t/>
              </a:r>
              <a:br>
                <a:rPr lang="en-US" altLang="zh-TW" b="1" spc="150" dirty="0">
                  <a:ln w="11430"/>
                  <a:solidFill>
                    <a:srgbClr val="0000FF"/>
                  </a:solidFill>
                  <a:effectLst>
                    <a:glow rad="101600">
                      <a:srgbClr val="FFC000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標楷體" pitchFamily="65" charset="-120"/>
                </a:rPr>
              </a:br>
              <a:r>
                <a:rPr lang="zh-TW" altLang="en-US" b="1" spc="150" dirty="0">
                  <a:ln w="11430"/>
                  <a:solidFill>
                    <a:srgbClr val="0000FF"/>
                  </a:solidFill>
                  <a:effectLst>
                    <a:glow rad="101600">
                      <a:srgbClr val="FFC000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標楷體" pitchFamily="65" charset="-120"/>
                </a:rPr>
                <a:t>免試</a:t>
              </a:r>
              <a:r>
                <a:rPr lang="zh-TW" altLang="en-US" b="1" spc="150" dirty="0" smtClean="0">
                  <a:ln w="11430"/>
                  <a:solidFill>
                    <a:srgbClr val="0000FF"/>
                  </a:solidFill>
                  <a:effectLst>
                    <a:glow rad="101600">
                      <a:srgbClr val="FFC000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標楷體" pitchFamily="65" charset="-120"/>
                </a:rPr>
                <a:t>入學招生</a:t>
              </a:r>
              <a:endParaRPr lang="zh-TW" altLang="en-US" b="1" spc="150" dirty="0">
                <a:ln w="11430"/>
                <a:solidFill>
                  <a:srgbClr val="0000FF"/>
                </a:solidFill>
                <a:effectLst>
                  <a:glow rad="101600">
                    <a:srgbClr val="FFC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標楷體" pitchFamily="65" charset="-120"/>
              </a:endParaRPr>
            </a:p>
          </p:txBody>
        </p:sp>
        <p:sp>
          <p:nvSpPr>
            <p:cNvPr id="38923" name="AutoShape 7"/>
            <p:cNvSpPr>
              <a:spLocks noChangeArrowheads="1"/>
            </p:cNvSpPr>
            <p:nvPr/>
          </p:nvSpPr>
          <p:spPr bwMode="gray">
            <a:xfrm>
              <a:off x="2073" y="1972"/>
              <a:ext cx="2583" cy="617"/>
            </a:xfrm>
            <a:prstGeom prst="roundRect">
              <a:avLst>
                <a:gd name="adj" fmla="val 16667"/>
              </a:avLst>
            </a:prstGeom>
            <a:solidFill>
              <a:srgbClr val="CCECFF"/>
            </a:solidFill>
            <a:ln w="25400" algn="ctr">
              <a:solidFill>
                <a:schemeClr val="tx2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 lIns="45720" tIns="44450" rIns="45720" bIns="44450" anchor="ctr" anchorCtr="1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TW" sz="2600" b="1" dirty="0">
                  <a:solidFill>
                    <a:srgbClr val="0070C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110</a:t>
              </a:r>
              <a:r>
                <a:rPr lang="zh-TW" altLang="en-US" sz="2600" b="1" dirty="0">
                  <a:solidFill>
                    <a:srgbClr val="0070C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學年度</a:t>
              </a:r>
              <a:r>
                <a:rPr lang="zh-TW" altLang="en-US" sz="2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五專優先免試入學</a:t>
              </a:r>
              <a:endParaRPr lang="en-US" altLang="zh-TW" sz="2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sz="2600" b="1" dirty="0">
                  <a:solidFill>
                    <a:srgbClr val="0070C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招生名額佔五專入學管道無上限</a:t>
              </a:r>
              <a:endParaRPr lang="en-US" altLang="zh-TW" sz="26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sz="2600" b="1" dirty="0">
                  <a:solidFill>
                    <a:srgbClr val="0070C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平均為</a:t>
              </a:r>
              <a:r>
                <a:rPr lang="en-US" altLang="zh-TW" sz="2600" b="1" dirty="0">
                  <a:solidFill>
                    <a:srgbClr val="0070C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80%</a:t>
              </a:r>
              <a:r>
                <a:rPr lang="zh-TW" altLang="en-US" sz="2600" b="1" dirty="0">
                  <a:solidFill>
                    <a:srgbClr val="0070C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以上</a:t>
              </a:r>
              <a:endParaRPr lang="en-US" altLang="zh-TW" sz="2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3" name="橢圓 2"/>
          <p:cNvSpPr/>
          <p:nvPr/>
        </p:nvSpPr>
        <p:spPr>
          <a:xfrm>
            <a:off x="4716463" y="1181100"/>
            <a:ext cx="803275" cy="746125"/>
          </a:xfrm>
          <a:prstGeom prst="ellipse">
            <a:avLst/>
          </a:prstGeom>
          <a:solidFill>
            <a:srgbClr val="C00000"/>
          </a:solidFill>
          <a:ln w="57150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3000" b="1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zh-TW" altLang="en-US" sz="3000" b="1">
              <a:solidFill>
                <a:srgbClr val="FFFFFF"/>
              </a:solidFill>
              <a:latin typeface="Tahoma" panose="020B0604030504040204" pitchFamily="34" charset="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15" name="橢圓 14"/>
          <p:cNvSpPr/>
          <p:nvPr/>
        </p:nvSpPr>
        <p:spPr>
          <a:xfrm>
            <a:off x="4733925" y="2663825"/>
            <a:ext cx="803275" cy="746125"/>
          </a:xfrm>
          <a:prstGeom prst="ellipse">
            <a:avLst/>
          </a:prstGeom>
          <a:solidFill>
            <a:srgbClr val="C00000"/>
          </a:solidFill>
          <a:ln w="57150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3000" b="1" dirty="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zh-TW" altLang="en-US" sz="3000" b="1" dirty="0">
              <a:solidFill>
                <a:srgbClr val="FFFFFF"/>
              </a:solidFill>
              <a:latin typeface="Tahoma" panose="020B0604030504040204" pitchFamily="34" charset="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17" name="AutoShape 7"/>
          <p:cNvSpPr>
            <a:spLocks noChangeArrowheads="1"/>
          </p:cNvSpPr>
          <p:nvPr/>
        </p:nvSpPr>
        <p:spPr bwMode="gray">
          <a:xfrm>
            <a:off x="5275263" y="4202113"/>
            <a:ext cx="5641975" cy="1530350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 w="25400" algn="ctr">
            <a:solidFill>
              <a:schemeClr val="tx2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 lIns="45720" tIns="44450" rIns="45720" bIns="44450" anchor="ctr" anchorCtr="1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6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五專優先免試入學招生名額</a:t>
            </a:r>
            <a:endParaRPr lang="en-US" altLang="zh-TW" sz="26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未招滿則回流至</a:t>
            </a:r>
            <a:endParaRPr lang="en-US" altLang="zh-TW" sz="2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五專聯合免試入學</a:t>
            </a:r>
            <a:endParaRPr lang="en-US" altLang="zh-TW" sz="2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橢圓 15"/>
          <p:cNvSpPr/>
          <p:nvPr/>
        </p:nvSpPr>
        <p:spPr>
          <a:xfrm>
            <a:off x="4733925" y="4492625"/>
            <a:ext cx="803275" cy="746125"/>
          </a:xfrm>
          <a:prstGeom prst="ellipse">
            <a:avLst/>
          </a:prstGeom>
          <a:solidFill>
            <a:srgbClr val="C00000"/>
          </a:solidFill>
          <a:ln w="57150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3000" b="1" dirty="0">
                <a:solidFill>
                  <a:srgbClr val="FFFFFF"/>
                </a:solidFill>
                <a:latin typeface="Tahoma" panose="020B0604030504040204" pitchFamily="34" charset="0"/>
                <a:ea typeface="Arial Unicode MS" panose="020B0604020202020204" pitchFamily="34" charset="-120"/>
                <a:cs typeface="Arial Unicode MS" panose="020B0604020202020204" pitchFamily="34" charset="-120"/>
              </a:rPr>
              <a:t>3</a:t>
            </a:r>
            <a:endParaRPr lang="zh-TW" altLang="en-US" sz="3000" b="1" dirty="0">
              <a:solidFill>
                <a:srgbClr val="FFFFFF"/>
              </a:solidFill>
              <a:latin typeface="Tahoma" panose="020B0604030504040204" pitchFamily="34" charset="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14343" name="Rectangle 2"/>
          <p:cNvSpPr txBox="1">
            <a:spLocks noChangeArrowheads="1"/>
          </p:cNvSpPr>
          <p:nvPr/>
        </p:nvSpPr>
        <p:spPr bwMode="auto">
          <a:xfrm>
            <a:off x="327025" y="185738"/>
            <a:ext cx="91376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TW" altLang="en-US" sz="4400" b="1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4400" b="1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4400" b="1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壹</a:t>
            </a:r>
            <a:r>
              <a:rPr lang="en-US" altLang="zh-TW" sz="4400" b="1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 </a:t>
            </a:r>
            <a:r>
              <a:rPr lang="zh-TW" altLang="en-US" sz="4400" b="1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、五專聯合免試入學 </a:t>
            </a:r>
            <a:r>
              <a:rPr lang="en-US" altLang="zh-TW" sz="4400" b="1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(3/7)</a:t>
            </a:r>
            <a:endParaRPr lang="en-US" altLang="ja-JP" sz="400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4344" name="Picture 2" descr="http://img3.redocn.com/20131012/Redocn_20131012130901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9" b="3989"/>
          <a:stretch>
            <a:fillRect/>
          </a:stretch>
        </p:blipFill>
        <p:spPr bwMode="auto">
          <a:xfrm>
            <a:off x="1206500" y="5045075"/>
            <a:ext cx="2171700" cy="173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5" name="矩形 17"/>
          <p:cNvSpPr>
            <a:spLocks noChangeArrowheads="1"/>
          </p:cNvSpPr>
          <p:nvPr/>
        </p:nvSpPr>
        <p:spPr bwMode="auto">
          <a:xfrm>
            <a:off x="11680825" y="6199188"/>
            <a:ext cx="35242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TW" sz="2600" b="1" u="sng"/>
              <a:t>6</a:t>
            </a:r>
            <a:endParaRPr lang="zh-TW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圖表 8"/>
          <p:cNvGraphicFramePr>
            <a:graphicFrameLocks/>
          </p:cNvGraphicFramePr>
          <p:nvPr/>
        </p:nvGraphicFramePr>
        <p:xfrm>
          <a:off x="2063551" y="2333883"/>
          <a:ext cx="8118673" cy="42634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文字方塊 14"/>
          <p:cNvSpPr txBox="1"/>
          <p:nvPr/>
        </p:nvSpPr>
        <p:spPr>
          <a:xfrm>
            <a:off x="2173288" y="4224338"/>
            <a:ext cx="2881312" cy="83185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臺北市、新北市、基隆市</a:t>
            </a:r>
            <a:endParaRPr lang="en-US" altLang="zh-TW" sz="1600" b="1" dirty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  <a:cs typeface="Arial Unicode MS" pitchFamily="34" charset="-12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桃園市、新竹縣</a:t>
            </a:r>
            <a:r>
              <a:rPr lang="en-US" altLang="zh-TW" sz="1600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(</a:t>
            </a:r>
            <a:r>
              <a:rPr lang="zh-TW" altLang="en-US" sz="1600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市</a:t>
            </a:r>
            <a:r>
              <a:rPr lang="en-US" altLang="zh-TW" sz="1600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)</a:t>
            </a:r>
            <a:r>
              <a:rPr lang="zh-TW" altLang="en-US" sz="1600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、宜蘭縣</a:t>
            </a:r>
            <a:r>
              <a:rPr lang="en-US" altLang="zh-TW" sz="1600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/>
            </a:r>
            <a:br>
              <a:rPr lang="en-US" altLang="zh-TW" sz="1600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</a:br>
            <a:r>
              <a:rPr lang="zh-TW" altLang="en-US" sz="1600" b="1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花蓮縣</a:t>
            </a:r>
            <a:endParaRPr lang="en-US" altLang="zh-TW" sz="1600" b="1" dirty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  <a:cs typeface="Arial Unicode MS" pitchFamily="34" charset="-120"/>
            </a:endParaRPr>
          </a:p>
        </p:txBody>
      </p:sp>
      <p:sp>
        <p:nvSpPr>
          <p:cNvPr id="11" name="文字方塊 1"/>
          <p:cNvSpPr txBox="1"/>
          <p:nvPr/>
        </p:nvSpPr>
        <p:spPr>
          <a:xfrm>
            <a:off x="7524750" y="3128963"/>
            <a:ext cx="2327275" cy="1511300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none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8953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500" b="1" u="sng" spc="20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南區五專</a:t>
            </a:r>
            <a:r>
              <a:rPr lang="zh-TW" altLang="en-US" sz="2500" b="1" u="sng" spc="35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500" b="1" u="sng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18</a:t>
            </a:r>
            <a:r>
              <a:rPr lang="zh-TW" altLang="en-US" sz="2500" b="1" u="sng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校</a:t>
            </a:r>
            <a:endParaRPr lang="en-US" altLang="zh-TW" sz="2500" b="1" u="sng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 Unicode MS" panose="020B0604020202020204" pitchFamily="34" charset="-120"/>
            </a:endParaRPr>
          </a:p>
          <a:p>
            <a:pPr indent="8413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20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haroni" panose="02010803020104030203" pitchFamily="2" charset="-79"/>
              </a:rPr>
              <a:t>•</a:t>
            </a:r>
            <a:r>
              <a:rPr lang="zh-TW" altLang="en-US" sz="2000" b="1" spc="20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一般生</a:t>
            </a:r>
            <a:r>
              <a:rPr lang="zh-TW" altLang="en-US" sz="20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en-US" altLang="zh-TW" sz="20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1,587</a:t>
            </a:r>
            <a:r>
              <a:rPr lang="zh-TW" altLang="en-US" sz="20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名</a:t>
            </a:r>
            <a:endParaRPr lang="en-US" altLang="zh-TW" sz="2000" b="1" dirty="0" smtClean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 Unicode MS" panose="020B0604020202020204" pitchFamily="34" charset="-120"/>
            </a:endParaRPr>
          </a:p>
          <a:p>
            <a:pPr indent="8413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2000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haroni" panose="02010803020104030203" pitchFamily="2" charset="-79"/>
              </a:rPr>
              <a:t>•</a:t>
            </a:r>
            <a:r>
              <a:rPr lang="zh-TW" altLang="en-US" sz="2000" b="1" spc="200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大陸長探生</a:t>
            </a:r>
            <a:r>
              <a:rPr lang="zh-TW" altLang="en-US" sz="2000" b="1" spc="-200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 </a:t>
            </a:r>
            <a:r>
              <a:rPr lang="en-US" altLang="zh-TW" sz="2000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7</a:t>
            </a:r>
            <a:r>
              <a:rPr lang="zh-TW" altLang="en-US" sz="2000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名</a:t>
            </a:r>
            <a:endParaRPr lang="en-US" altLang="zh-TW" sz="2000" b="1" dirty="0">
              <a:solidFill>
                <a:schemeClr val="accent6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 Unicode MS" panose="020B0604020202020204" pitchFamily="34" charset="-120"/>
            </a:endParaRPr>
          </a:p>
          <a:p>
            <a:pPr indent="8413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20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haroni" panose="02010803020104030203" pitchFamily="2" charset="-79"/>
              </a:rPr>
              <a:t>•</a:t>
            </a:r>
            <a:r>
              <a:rPr lang="zh-TW" altLang="en-US" sz="2000" b="1" spc="2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特種生</a:t>
            </a:r>
            <a:r>
              <a:rPr lang="zh-TW" altLang="en-US" sz="20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 </a:t>
            </a:r>
            <a:r>
              <a:rPr lang="zh-TW" altLang="en-US" sz="20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  </a:t>
            </a:r>
            <a:r>
              <a:rPr lang="zh-TW" altLang="en-US" sz="2000" b="1" spc="200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 </a:t>
            </a:r>
            <a:r>
              <a:rPr lang="en-US" altLang="zh-TW" sz="20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211</a:t>
            </a:r>
            <a:r>
              <a:rPr lang="zh-TW" altLang="en-US" sz="20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名</a:t>
            </a:r>
            <a:endParaRPr lang="zh-TW" altLang="en-US" sz="2000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16389" name="Rectangle 2"/>
          <p:cNvSpPr txBox="1">
            <a:spLocks noChangeArrowheads="1"/>
          </p:cNvSpPr>
          <p:nvPr/>
        </p:nvSpPr>
        <p:spPr bwMode="auto">
          <a:xfrm>
            <a:off x="327025" y="185738"/>
            <a:ext cx="91376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TW" altLang="en-US" sz="4400" b="1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4400" b="1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4400" b="1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壹</a:t>
            </a:r>
            <a:r>
              <a:rPr lang="en-US" altLang="zh-TW" sz="4400" b="1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 </a:t>
            </a:r>
            <a:r>
              <a:rPr lang="zh-TW" altLang="en-US" sz="4400" b="1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、五專聯合免試入學 </a:t>
            </a:r>
            <a:r>
              <a:rPr lang="en-US" altLang="zh-TW" sz="4400" b="1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(4/7)</a:t>
            </a:r>
            <a:endParaRPr lang="en-US" altLang="ja-JP" sz="400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9942" name="矩形 8"/>
          <p:cNvSpPr>
            <a:spLocks noChangeArrowheads="1"/>
          </p:cNvSpPr>
          <p:nvPr/>
        </p:nvSpPr>
        <p:spPr bwMode="auto">
          <a:xfrm>
            <a:off x="0" y="1011238"/>
            <a:ext cx="12192000" cy="1016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fontAlgn="auto" hangingPunct="1">
              <a:lnSpc>
                <a:spcPts val="3600"/>
              </a:lnSpc>
              <a:spcBef>
                <a:spcPct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US" altLang="zh-TW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110</a:t>
            </a:r>
            <a:r>
              <a:rPr lang="zh-TW" altLang="en-US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學年</a:t>
            </a:r>
            <a:r>
              <a:rPr lang="zh-TW" alt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度</a:t>
            </a:r>
            <a:r>
              <a:rPr lang="zh-TW" altLang="en-US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全國三區五專聯合免試入學招生</a:t>
            </a:r>
            <a:r>
              <a:rPr lang="zh-TW" alt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學校</a:t>
            </a:r>
            <a:r>
              <a:rPr lang="zh-TW" altLang="en-US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共</a:t>
            </a:r>
            <a:r>
              <a:rPr lang="en-US" altLang="zh-TW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42</a:t>
            </a:r>
            <a:r>
              <a:rPr lang="zh-TW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所</a:t>
            </a:r>
            <a:r>
              <a:rPr lang="en-US" altLang="zh-TW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/>
            </a:r>
            <a:br>
              <a:rPr lang="en-US" altLang="zh-TW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</a:br>
            <a:r>
              <a:rPr lang="zh-TW" alt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預定</a:t>
            </a:r>
            <a:r>
              <a:rPr lang="zh-TW" alt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招收</a:t>
            </a:r>
            <a:r>
              <a:rPr lang="zh-TW" alt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一般</a:t>
            </a:r>
            <a:r>
              <a:rPr lang="zh-TW" alt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生</a:t>
            </a:r>
            <a:r>
              <a:rPr lang="en-US" altLang="zh-TW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3,187</a:t>
            </a:r>
            <a:r>
              <a:rPr lang="zh-TW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名</a:t>
            </a:r>
            <a:r>
              <a:rPr lang="zh-TW" alt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、特種身分</a:t>
            </a:r>
            <a:r>
              <a:rPr lang="zh-TW" alt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生</a:t>
            </a:r>
            <a:r>
              <a:rPr lang="en-US" altLang="zh-TW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608</a:t>
            </a:r>
            <a:r>
              <a:rPr lang="zh-TW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名</a:t>
            </a:r>
            <a:endParaRPr lang="zh-TW" altLang="en-US" sz="2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  <a:cs typeface="Arial Unicode MS" pitchFamily="34" charset="-120"/>
            </a:endParaRPr>
          </a:p>
        </p:txBody>
      </p:sp>
      <p:sp>
        <p:nvSpPr>
          <p:cNvPr id="16391" name="矩形 7"/>
          <p:cNvSpPr>
            <a:spLocks noChangeArrowheads="1"/>
          </p:cNvSpPr>
          <p:nvPr/>
        </p:nvSpPr>
        <p:spPr bwMode="auto">
          <a:xfrm>
            <a:off x="11680825" y="6199188"/>
            <a:ext cx="35242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TW" sz="2600" b="1" u="sng"/>
              <a:t>7</a:t>
            </a:r>
            <a:endParaRPr lang="zh-TW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群組 1"/>
          <p:cNvGrpSpPr>
            <a:grpSpLocks/>
          </p:cNvGrpSpPr>
          <p:nvPr/>
        </p:nvGrpSpPr>
        <p:grpSpPr bwMode="auto">
          <a:xfrm>
            <a:off x="2782888" y="115888"/>
            <a:ext cx="7632700" cy="6386512"/>
            <a:chOff x="1044575" y="116632"/>
            <a:chExt cx="7632700" cy="6385768"/>
          </a:xfrm>
        </p:grpSpPr>
        <p:grpSp>
          <p:nvGrpSpPr>
            <p:cNvPr id="18447" name="群組 8"/>
            <p:cNvGrpSpPr>
              <a:grpSpLocks/>
            </p:cNvGrpSpPr>
            <p:nvPr/>
          </p:nvGrpSpPr>
          <p:grpSpPr bwMode="auto">
            <a:xfrm>
              <a:off x="1044575" y="116632"/>
              <a:ext cx="5218112" cy="6385768"/>
              <a:chOff x="2700504" y="339038"/>
              <a:chExt cx="4680231" cy="5726974"/>
            </a:xfrm>
          </p:grpSpPr>
          <p:sp>
            <p:nvSpPr>
              <p:cNvPr id="3" name="圓角矩形 2"/>
              <p:cNvSpPr/>
              <p:nvPr/>
            </p:nvSpPr>
            <p:spPr>
              <a:xfrm>
                <a:off x="2700504" y="339038"/>
                <a:ext cx="4680231" cy="647719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TW" sz="2000" b="1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110.1.15</a:t>
                </a:r>
              </a:p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TW" altLang="en-US" sz="2000" b="1" dirty="0">
                    <a:solidFill>
                      <a:srgbClr val="00206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購買或網路下載五專聯合免試入學招生簡章</a:t>
                </a:r>
              </a:p>
            </p:txBody>
          </p:sp>
          <p:sp>
            <p:nvSpPr>
              <p:cNvPr id="5" name="圓角矩形 4"/>
              <p:cNvSpPr/>
              <p:nvPr/>
            </p:nvSpPr>
            <p:spPr>
              <a:xfrm>
                <a:off x="2700504" y="2374726"/>
                <a:ext cx="4680231" cy="649143"/>
              </a:xfrm>
              <a:prstGeom prst="roundRect">
                <a:avLst/>
              </a:prstGeom>
              <a:solidFill>
                <a:srgbClr val="D6ECF2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lnSpc>
                    <a:spcPts val="28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TW" sz="2000" b="1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110.7.2</a:t>
                </a:r>
              </a:p>
              <a:p>
                <a:pPr algn="ctr" eaLnBrk="1" fontAlgn="auto" hangingPunct="1">
                  <a:lnSpc>
                    <a:spcPts val="28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TW" altLang="en-US" sz="2000" b="1" dirty="0">
                    <a:solidFill>
                      <a:srgbClr val="00206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五專招生學校寄發現場登記分發報到通知單</a:t>
                </a:r>
              </a:p>
            </p:txBody>
          </p:sp>
          <p:sp>
            <p:nvSpPr>
              <p:cNvPr id="6" name="圓角矩形 5"/>
              <p:cNvSpPr/>
              <p:nvPr/>
            </p:nvSpPr>
            <p:spPr>
              <a:xfrm>
                <a:off x="2700504" y="3310003"/>
                <a:ext cx="4680231" cy="649143"/>
              </a:xfrm>
              <a:prstGeom prst="roundRect">
                <a:avLst/>
              </a:prstGeom>
              <a:solidFill>
                <a:srgbClr val="F2E5FF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lnSpc>
                    <a:spcPts val="28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TW" sz="2000" b="1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110.7.2  </a:t>
                </a:r>
                <a:r>
                  <a:rPr lang="zh-TW" altLang="en-US" sz="2000" b="1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第一次公告</a:t>
                </a:r>
                <a:endParaRPr lang="en-US" altLang="zh-TW" sz="20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algn="ctr" eaLnBrk="1" fontAlgn="auto" hangingPunct="1">
                  <a:lnSpc>
                    <a:spcPts val="28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TW" altLang="en-US" sz="2000" b="1" dirty="0">
                    <a:solidFill>
                      <a:srgbClr val="00206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現場登記分發報到名單、登記時間及地點</a:t>
                </a:r>
              </a:p>
            </p:txBody>
          </p:sp>
          <p:sp>
            <p:nvSpPr>
              <p:cNvPr id="7" name="圓角矩形 6"/>
              <p:cNvSpPr/>
              <p:nvPr/>
            </p:nvSpPr>
            <p:spPr>
              <a:xfrm>
                <a:off x="2700504" y="4246705"/>
                <a:ext cx="4680231" cy="647719"/>
              </a:xfrm>
              <a:prstGeom prst="roundRect">
                <a:avLst/>
              </a:prstGeom>
              <a:solidFill>
                <a:srgbClr val="ECF1F8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lnSpc>
                    <a:spcPts val="28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TW" sz="2000" b="1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110.7.6  </a:t>
                </a:r>
                <a:r>
                  <a:rPr lang="zh-TW" altLang="en-US" sz="2000" b="1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第二次公告</a:t>
                </a:r>
                <a:endParaRPr lang="en-US" altLang="zh-TW" sz="20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algn="ctr" eaLnBrk="1" fontAlgn="auto" hangingPunct="1">
                  <a:lnSpc>
                    <a:spcPts val="28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TW" altLang="en-US" sz="2000" b="1" dirty="0">
                    <a:solidFill>
                      <a:srgbClr val="00206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現場登記分發報到名單、登記時間及地點</a:t>
                </a:r>
              </a:p>
            </p:txBody>
          </p:sp>
          <p:sp>
            <p:nvSpPr>
              <p:cNvPr id="8" name="圓角矩形 7"/>
              <p:cNvSpPr/>
              <p:nvPr/>
            </p:nvSpPr>
            <p:spPr>
              <a:xfrm>
                <a:off x="2700504" y="5181983"/>
                <a:ext cx="4680231" cy="884029"/>
              </a:xfrm>
              <a:prstGeom prst="roundRect">
                <a:avLst/>
              </a:prstGeom>
              <a:solidFill>
                <a:srgbClr val="FFEFEF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lnSpc>
                    <a:spcPts val="24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TW" sz="2000" b="1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110.7.7  </a:t>
                </a:r>
                <a:r>
                  <a:rPr lang="zh-TW" altLang="en-US" sz="2000" b="1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現場登記分發</a:t>
                </a:r>
                <a:endParaRPr lang="en-US" altLang="zh-TW" sz="20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algn="ctr" eaLnBrk="1" fontAlgn="auto" hangingPunct="1">
                  <a:lnSpc>
                    <a:spcPts val="24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TW" altLang="en-US" sz="2000" b="1" dirty="0">
                    <a:solidFill>
                      <a:srgbClr val="00206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免試生依通知單之指定時間、地點參加現場登記分發報到</a:t>
                </a:r>
              </a:p>
            </p:txBody>
          </p:sp>
        </p:grpSp>
        <p:sp>
          <p:nvSpPr>
            <p:cNvPr id="10" name="Text Box 17"/>
            <p:cNvSpPr txBox="1">
              <a:spLocks noChangeArrowheads="1"/>
            </p:cNvSpPr>
            <p:nvPr/>
          </p:nvSpPr>
          <p:spPr bwMode="auto">
            <a:xfrm>
              <a:off x="6908800" y="5651599"/>
              <a:ext cx="1768475" cy="707943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algn="ctr" eaLnBrk="1" fontAlgn="auto" hangingPunct="1"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zh-TW" altLang="en-US" sz="2000" b="1" dirty="0">
                  <a:solidFill>
                    <a:srgbClr val="002060"/>
                  </a:solidFill>
                  <a:latin typeface="微軟正黑體" pitchFamily="34" charset="-120"/>
                  <a:ea typeface="微軟正黑體" pitchFamily="34" charset="-120"/>
                </a:rPr>
                <a:t>分發結果</a:t>
              </a:r>
              <a:r>
                <a:rPr lang="en-US" altLang="zh-TW" sz="2000" b="1" dirty="0">
                  <a:solidFill>
                    <a:srgbClr val="002060"/>
                  </a:solidFill>
                  <a:latin typeface="微軟正黑體" pitchFamily="34" charset="-120"/>
                  <a:ea typeface="微軟正黑體" pitchFamily="34" charset="-120"/>
                </a:rPr>
                <a:t/>
              </a:r>
              <a:br>
                <a:rPr lang="en-US" altLang="zh-TW" sz="2000" b="1" dirty="0">
                  <a:solidFill>
                    <a:srgbClr val="002060"/>
                  </a:solidFill>
                  <a:latin typeface="微軟正黑體" pitchFamily="34" charset="-120"/>
                  <a:ea typeface="微軟正黑體" pitchFamily="34" charset="-120"/>
                </a:rPr>
              </a:br>
              <a:r>
                <a:rPr lang="zh-TW" altLang="en-US" sz="2000" b="1" dirty="0">
                  <a:solidFill>
                    <a:srgbClr val="002060"/>
                  </a:solidFill>
                  <a:latin typeface="微軟正黑體" pitchFamily="34" charset="-120"/>
                  <a:ea typeface="微軟正黑體" pitchFamily="34" charset="-120"/>
                </a:rPr>
                <a:t>未獲錄取</a:t>
              </a:r>
            </a:p>
          </p:txBody>
        </p:sp>
        <p:sp>
          <p:nvSpPr>
            <p:cNvPr id="11" name="Text Box 22"/>
            <p:cNvSpPr txBox="1">
              <a:spLocks noChangeArrowheads="1"/>
            </p:cNvSpPr>
            <p:nvPr/>
          </p:nvSpPr>
          <p:spPr bwMode="auto">
            <a:xfrm>
              <a:off x="6888162" y="3934124"/>
              <a:ext cx="1728788" cy="1139692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sz="2600" b="1" dirty="0">
                  <a:solidFill>
                    <a:srgbClr val="7030A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 Unicode MS" panose="020B0604020202020204" pitchFamily="34" charset="-120"/>
                </a:rPr>
                <a:t>可參加</a:t>
              </a:r>
              <a:r>
                <a:rPr lang="en-US" altLang="zh-TW" sz="2600" b="1" dirty="0">
                  <a:solidFill>
                    <a:srgbClr val="7030A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 Unicode MS" panose="020B0604020202020204" pitchFamily="34" charset="-120"/>
                </a:rPr>
                <a:t/>
              </a:r>
              <a:br>
                <a:rPr lang="en-US" altLang="zh-TW" sz="2600" b="1" dirty="0">
                  <a:solidFill>
                    <a:srgbClr val="7030A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 Unicode MS" panose="020B0604020202020204" pitchFamily="34" charset="-120"/>
                </a:rPr>
              </a:br>
              <a:r>
                <a:rPr lang="zh-TW" altLang="en-US" sz="2600" b="1" dirty="0">
                  <a:solidFill>
                    <a:srgbClr val="7030A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 Unicode MS" panose="020B0604020202020204" pitchFamily="34" charset="-120"/>
                </a:rPr>
                <a:t>免試續招</a:t>
              </a:r>
              <a:endParaRPr lang="en-US" altLang="zh-TW" sz="26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TW" sz="1600" b="1" dirty="0" smtClean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 Unicode MS" panose="020B0604020202020204" pitchFamily="34" charset="-120"/>
                </a:rPr>
                <a:t>110.7.12</a:t>
              </a:r>
              <a:r>
                <a:rPr lang="zh-TW" altLang="en-US" sz="1600" b="1" dirty="0" smtClean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 Unicode MS" panose="020B0604020202020204" pitchFamily="34" charset="-120"/>
                </a:rPr>
                <a:t>後</a:t>
              </a:r>
              <a:endPara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endParaRPr>
            </a:p>
          </p:txBody>
        </p:sp>
        <p:sp>
          <p:nvSpPr>
            <p:cNvPr id="12" name="Text Box 21"/>
            <p:cNvSpPr txBox="1">
              <a:spLocks noChangeArrowheads="1"/>
            </p:cNvSpPr>
            <p:nvPr/>
          </p:nvSpPr>
          <p:spPr bwMode="auto">
            <a:xfrm>
              <a:off x="6888162" y="2380143"/>
              <a:ext cx="1768475" cy="823816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algn="ctr" eaLnBrk="1" fontAlgn="auto" hangingPunct="1">
                <a:lnSpc>
                  <a:spcPts val="2800"/>
                </a:lnSpc>
                <a:spcBef>
                  <a:spcPct val="0"/>
                </a:spcBef>
                <a:spcAft>
                  <a:spcPts val="0"/>
                </a:spcAft>
                <a:buFont typeface="Arial" pitchFamily="34" charset="0"/>
                <a:buNone/>
                <a:defRPr/>
              </a:pPr>
              <a:r>
                <a:rPr lang="zh-TW" altLang="en-US" sz="2000" b="1" dirty="0">
                  <a:solidFill>
                    <a:srgbClr val="002060"/>
                  </a:solidFill>
                  <a:latin typeface="微軟正黑體" pitchFamily="34" charset="-120"/>
                  <a:ea typeface="微軟正黑體" pitchFamily="34" charset="-120"/>
                </a:rPr>
                <a:t>未達參加現場登記分發標準</a:t>
              </a:r>
            </a:p>
          </p:txBody>
        </p:sp>
        <p:sp>
          <p:nvSpPr>
            <p:cNvPr id="23" name="向下箭號 22"/>
            <p:cNvSpPr/>
            <p:nvPr/>
          </p:nvSpPr>
          <p:spPr>
            <a:xfrm rot="10800000">
              <a:off x="7634287" y="5084928"/>
              <a:ext cx="393700" cy="576195"/>
            </a:xfrm>
            <a:prstGeom prst="downArrow">
              <a:avLst/>
            </a:prstGeom>
            <a:solidFill>
              <a:srgbClr val="0000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/>
            </a:p>
          </p:txBody>
        </p:sp>
        <p:sp>
          <p:nvSpPr>
            <p:cNvPr id="25" name="向下箭號 24"/>
            <p:cNvSpPr/>
            <p:nvPr/>
          </p:nvSpPr>
          <p:spPr>
            <a:xfrm>
              <a:off x="7624762" y="3216658"/>
              <a:ext cx="403225" cy="730165"/>
            </a:xfrm>
            <a:prstGeom prst="downArrow">
              <a:avLst/>
            </a:prstGeom>
            <a:solidFill>
              <a:srgbClr val="0000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/>
            </a:p>
          </p:txBody>
        </p:sp>
        <p:sp>
          <p:nvSpPr>
            <p:cNvPr id="26" name="向下箭號 25"/>
            <p:cNvSpPr/>
            <p:nvPr/>
          </p:nvSpPr>
          <p:spPr>
            <a:xfrm rot="16200000">
              <a:off x="6370663" y="2472170"/>
              <a:ext cx="444448" cy="647700"/>
            </a:xfrm>
            <a:prstGeom prst="downArrow">
              <a:avLst/>
            </a:prstGeom>
            <a:solidFill>
              <a:srgbClr val="0000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/>
            </a:p>
          </p:txBody>
        </p:sp>
        <p:sp>
          <p:nvSpPr>
            <p:cNvPr id="27" name="向下箭號 26"/>
            <p:cNvSpPr/>
            <p:nvPr/>
          </p:nvSpPr>
          <p:spPr>
            <a:xfrm rot="16200000">
              <a:off x="6404789" y="5733309"/>
              <a:ext cx="360321" cy="647700"/>
            </a:xfrm>
            <a:prstGeom prst="downArrow">
              <a:avLst/>
            </a:prstGeom>
            <a:solidFill>
              <a:srgbClr val="0000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/>
            </a:p>
          </p:txBody>
        </p:sp>
        <p:sp>
          <p:nvSpPr>
            <p:cNvPr id="18455" name="文字方塊 27"/>
            <p:cNvSpPr txBox="1">
              <a:spLocks noChangeArrowheads="1"/>
            </p:cNvSpPr>
            <p:nvPr/>
          </p:nvSpPr>
          <p:spPr bwMode="auto">
            <a:xfrm>
              <a:off x="6269038" y="2903538"/>
              <a:ext cx="505267" cy="369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TW" sz="1800" b="1">
                  <a:latin typeface="Tahoma" panose="020B0604030504040204" pitchFamily="34" charset="0"/>
                  <a:cs typeface="Tahoma" panose="020B0604030504040204" pitchFamily="34" charset="0"/>
                </a:rPr>
                <a:t>No</a:t>
              </a:r>
              <a:endParaRPr lang="zh-TW" altLang="en-US" sz="1800" b="1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456" name="文字方塊 28"/>
            <p:cNvSpPr txBox="1">
              <a:spLocks noChangeArrowheads="1"/>
            </p:cNvSpPr>
            <p:nvPr/>
          </p:nvSpPr>
          <p:spPr bwMode="auto">
            <a:xfrm>
              <a:off x="6300788" y="6129338"/>
              <a:ext cx="505267" cy="369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TW" sz="1800" b="1">
                  <a:latin typeface="Tahoma" panose="020B0604030504040204" pitchFamily="34" charset="0"/>
                  <a:cs typeface="Tahoma" panose="020B0604030504040204" pitchFamily="34" charset="0"/>
                </a:rPr>
                <a:t>No</a:t>
              </a:r>
              <a:endParaRPr lang="zh-TW" altLang="en-US" sz="1800" b="1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9" name="圓角矩形 28"/>
          <p:cNvSpPr/>
          <p:nvPr/>
        </p:nvSpPr>
        <p:spPr bwMode="auto">
          <a:xfrm>
            <a:off x="2782888" y="1182688"/>
            <a:ext cx="5218112" cy="950912"/>
          </a:xfrm>
          <a:prstGeom prst="roundRect">
            <a:avLst/>
          </a:prstGeom>
          <a:solidFill>
            <a:srgbClr val="CCFF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通訊報名 </a:t>
            </a:r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110.6.17~6.25 </a:t>
            </a:r>
            <a:b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現場報名</a:t>
            </a:r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110.6.27~6.28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各區限擇一所五專招生學校提出申請</a:t>
            </a:r>
          </a:p>
        </p:txBody>
      </p:sp>
      <p:sp>
        <p:nvSpPr>
          <p:cNvPr id="30" name="向下箭號 29"/>
          <p:cNvSpPr/>
          <p:nvPr/>
        </p:nvSpPr>
        <p:spPr bwMode="auto">
          <a:xfrm>
            <a:off x="4968875" y="838200"/>
            <a:ext cx="411163" cy="430213"/>
          </a:xfrm>
          <a:prstGeom prst="downArrow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/>
          </a:p>
        </p:txBody>
      </p:sp>
      <p:sp>
        <p:nvSpPr>
          <p:cNvPr id="31" name="Text Box 21"/>
          <p:cNvSpPr txBox="1">
            <a:spLocks noChangeArrowheads="1"/>
          </p:cNvSpPr>
          <p:nvPr/>
        </p:nvSpPr>
        <p:spPr bwMode="auto">
          <a:xfrm>
            <a:off x="8647113" y="1117600"/>
            <a:ext cx="1768475" cy="1016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fontAlgn="auto" hangingPunct="1">
              <a:lnSpc>
                <a:spcPts val="2400"/>
              </a:lnSpc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TW" sz="20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110.6.18</a:t>
            </a:r>
            <a:endParaRPr lang="en-US" altLang="zh-TW" sz="2000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 eaLnBrk="1" fontAlgn="auto" hangingPunct="1">
              <a:lnSpc>
                <a:spcPts val="2400"/>
              </a:lnSpc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TW" altLang="en-US" sz="20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公告實際</a:t>
            </a:r>
            <a:endParaRPr lang="en-US" altLang="zh-TW" sz="2000" b="1" dirty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 eaLnBrk="1" fontAlgn="auto" hangingPunct="1">
              <a:lnSpc>
                <a:spcPts val="2400"/>
              </a:lnSpc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TW" altLang="en-US" sz="20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招生名額</a:t>
            </a:r>
            <a:endParaRPr lang="zh-TW" altLang="en-US" dirty="0"/>
          </a:p>
        </p:txBody>
      </p:sp>
      <p:sp>
        <p:nvSpPr>
          <p:cNvPr id="32" name="向下箭號 31"/>
          <p:cNvSpPr/>
          <p:nvPr/>
        </p:nvSpPr>
        <p:spPr bwMode="auto">
          <a:xfrm rot="5400000">
            <a:off x="8108950" y="1325563"/>
            <a:ext cx="444500" cy="647700"/>
          </a:xfrm>
          <a:prstGeom prst="downArrow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439" name="Rectangle 2"/>
          <p:cNvSpPr txBox="1">
            <a:spLocks noChangeArrowheads="1"/>
          </p:cNvSpPr>
          <p:nvPr/>
        </p:nvSpPr>
        <p:spPr bwMode="auto">
          <a:xfrm>
            <a:off x="536575" y="185738"/>
            <a:ext cx="1565275" cy="394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TW" sz="4400" b="1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4400" b="1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壹</a:t>
            </a:r>
            <a:r>
              <a:rPr lang="en-US" altLang="zh-TW" sz="4400" b="1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 </a:t>
            </a:r>
            <a:r>
              <a:rPr lang="zh-TW" altLang="en-US" sz="4400" b="1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、五專聯合免試入學 </a:t>
            </a:r>
            <a:r>
              <a:rPr lang="en-US" altLang="zh-TW" sz="4400" b="1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(5/7)</a:t>
            </a:r>
            <a:endParaRPr lang="en-US" altLang="ja-JP" sz="400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8440" name="群組 8"/>
          <p:cNvGrpSpPr>
            <a:grpSpLocks/>
          </p:cNvGrpSpPr>
          <p:nvPr/>
        </p:nvGrpSpPr>
        <p:grpSpPr bwMode="auto">
          <a:xfrm>
            <a:off x="4968875" y="2065338"/>
            <a:ext cx="1046163" cy="3595687"/>
            <a:chOff x="2509812" y="2031999"/>
            <a:chExt cx="1045810" cy="3595689"/>
          </a:xfrm>
        </p:grpSpPr>
        <p:sp>
          <p:nvSpPr>
            <p:cNvPr id="19" name="向下箭號 18"/>
            <p:cNvSpPr/>
            <p:nvPr/>
          </p:nvSpPr>
          <p:spPr>
            <a:xfrm>
              <a:off x="2509812" y="2031999"/>
              <a:ext cx="411024" cy="409575"/>
            </a:xfrm>
            <a:prstGeom prst="downArrow">
              <a:avLst/>
            </a:prstGeom>
            <a:gradFill flip="none" rotWithShape="1">
              <a:gsLst>
                <a:gs pos="0">
                  <a:schemeClr val="accent2">
                    <a:lumMod val="67000"/>
                  </a:schemeClr>
                </a:gs>
                <a:gs pos="48000">
                  <a:schemeClr val="accent2">
                    <a:lumMod val="97000"/>
                    <a:lumOff val="3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/>
            </a:p>
          </p:txBody>
        </p:sp>
        <p:sp>
          <p:nvSpPr>
            <p:cNvPr id="20" name="向下箭號 19"/>
            <p:cNvSpPr/>
            <p:nvPr/>
          </p:nvSpPr>
          <p:spPr>
            <a:xfrm>
              <a:off x="2509812" y="3071812"/>
              <a:ext cx="411024" cy="377825"/>
            </a:xfrm>
            <a:prstGeom prst="downArrow">
              <a:avLst/>
            </a:prstGeom>
            <a:gradFill flip="none" rotWithShape="1">
              <a:gsLst>
                <a:gs pos="0">
                  <a:schemeClr val="accent2">
                    <a:lumMod val="67000"/>
                  </a:schemeClr>
                </a:gs>
                <a:gs pos="48000">
                  <a:schemeClr val="accent2">
                    <a:lumMod val="97000"/>
                    <a:lumOff val="3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/>
            </a:p>
          </p:txBody>
        </p:sp>
        <p:sp>
          <p:nvSpPr>
            <p:cNvPr id="21" name="向下箭號 20"/>
            <p:cNvSpPr/>
            <p:nvPr/>
          </p:nvSpPr>
          <p:spPr>
            <a:xfrm>
              <a:off x="2509812" y="4117975"/>
              <a:ext cx="411024" cy="436562"/>
            </a:xfrm>
            <a:prstGeom prst="downArrow">
              <a:avLst/>
            </a:prstGeom>
            <a:gradFill flip="none" rotWithShape="1">
              <a:gsLst>
                <a:gs pos="0">
                  <a:schemeClr val="accent2">
                    <a:lumMod val="67000"/>
                  </a:schemeClr>
                </a:gs>
                <a:gs pos="48000">
                  <a:schemeClr val="accent2">
                    <a:lumMod val="97000"/>
                    <a:lumOff val="3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/>
            </a:p>
          </p:txBody>
        </p:sp>
        <p:sp>
          <p:nvSpPr>
            <p:cNvPr id="22" name="向下箭號 21"/>
            <p:cNvSpPr/>
            <p:nvPr/>
          </p:nvSpPr>
          <p:spPr>
            <a:xfrm>
              <a:off x="2509812" y="5176838"/>
              <a:ext cx="411024" cy="450850"/>
            </a:xfrm>
            <a:prstGeom prst="downArrow">
              <a:avLst/>
            </a:prstGeom>
            <a:gradFill flip="none" rotWithShape="1">
              <a:gsLst>
                <a:gs pos="0">
                  <a:schemeClr val="accent2">
                    <a:lumMod val="67000"/>
                  </a:schemeClr>
                </a:gs>
                <a:gs pos="48000">
                  <a:schemeClr val="accent2">
                    <a:lumMod val="97000"/>
                    <a:lumOff val="3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/>
            </a:p>
          </p:txBody>
        </p:sp>
        <p:sp>
          <p:nvSpPr>
            <p:cNvPr id="18446" name="文字方塊 1"/>
            <p:cNvSpPr txBox="1">
              <a:spLocks noChangeArrowheads="1"/>
            </p:cNvSpPr>
            <p:nvPr/>
          </p:nvSpPr>
          <p:spPr bwMode="auto">
            <a:xfrm>
              <a:off x="3027337" y="3071256"/>
              <a:ext cx="52828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TW" sz="1800">
                  <a:latin typeface="Tahoma" panose="020B0604030504040204" pitchFamily="34" charset="0"/>
                  <a:cs typeface="Tahoma" panose="020B0604030504040204" pitchFamily="34" charset="0"/>
                </a:rPr>
                <a:t>Yes</a:t>
              </a:r>
              <a:endParaRPr lang="zh-TW" altLang="en-US" sz="180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8441" name="矩形 33"/>
          <p:cNvSpPr>
            <a:spLocks noChangeArrowheads="1"/>
          </p:cNvSpPr>
          <p:nvPr/>
        </p:nvSpPr>
        <p:spPr bwMode="auto">
          <a:xfrm>
            <a:off x="11680825" y="6199188"/>
            <a:ext cx="35242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TW" sz="2600" b="1" u="sng"/>
              <a:t>8</a:t>
            </a:r>
            <a:endParaRPr lang="zh-TW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群組 2"/>
          <p:cNvGrpSpPr>
            <a:grpSpLocks/>
          </p:cNvGrpSpPr>
          <p:nvPr/>
        </p:nvGrpSpPr>
        <p:grpSpPr bwMode="auto">
          <a:xfrm>
            <a:off x="1862138" y="930275"/>
            <a:ext cx="8670925" cy="5514975"/>
            <a:chOff x="336550" y="959911"/>
            <a:chExt cx="8670980" cy="5513893"/>
          </a:xfrm>
        </p:grpSpPr>
        <p:sp>
          <p:nvSpPr>
            <p:cNvPr id="2" name="圓角矩形 1"/>
            <p:cNvSpPr/>
            <p:nvPr/>
          </p:nvSpPr>
          <p:spPr>
            <a:xfrm>
              <a:off x="1365257" y="988480"/>
              <a:ext cx="6932656" cy="730107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/>
            </a:p>
          </p:txBody>
        </p:sp>
        <p:grpSp>
          <p:nvGrpSpPr>
            <p:cNvPr id="54274" name="Group 3"/>
            <p:cNvGrpSpPr>
              <a:grpSpLocks/>
            </p:cNvGrpSpPr>
            <p:nvPr/>
          </p:nvGrpSpPr>
          <p:grpSpPr bwMode="auto">
            <a:xfrm>
              <a:off x="336550" y="959911"/>
              <a:ext cx="8670980" cy="5513893"/>
              <a:chOff x="1435" y="24"/>
              <a:chExt cx="2775" cy="3908"/>
            </a:xfrm>
            <a:solidFill>
              <a:srgbClr val="FFFFE5"/>
            </a:solidFill>
          </p:grpSpPr>
          <p:grpSp>
            <p:nvGrpSpPr>
              <p:cNvPr id="54277" name="Group 4"/>
              <p:cNvGrpSpPr>
                <a:grpSpLocks/>
              </p:cNvGrpSpPr>
              <p:nvPr/>
            </p:nvGrpSpPr>
            <p:grpSpPr bwMode="auto">
              <a:xfrm>
                <a:off x="1435" y="24"/>
                <a:ext cx="2713" cy="1598"/>
                <a:chOff x="1435" y="24"/>
                <a:chExt cx="2713" cy="1598"/>
              </a:xfrm>
              <a:grpFill/>
            </p:grpSpPr>
            <p:sp>
              <p:nvSpPr>
                <p:cNvPr id="17" name="Rectangle 5"/>
                <p:cNvSpPr>
                  <a:spLocks noChangeArrowheads="1"/>
                </p:cNvSpPr>
                <p:nvPr/>
              </p:nvSpPr>
              <p:spPr bwMode="auto">
                <a:xfrm>
                  <a:off x="1651" y="639"/>
                  <a:ext cx="2497" cy="983"/>
                </a:xfrm>
                <a:prstGeom prst="rect">
                  <a:avLst/>
                </a:prstGeom>
                <a:ln w="28575">
                  <a:solidFill>
                    <a:srgbClr val="00B0F0"/>
                  </a:solidFill>
                  <a:headEnd/>
                  <a:tailEnd/>
                </a:ln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wrap="none" lIns="360000" anchor="ctr"/>
                <a:lstStyle/>
                <a:p>
                  <a:pPr eaLnBrk="1" fontAlgn="auto" hangingPunct="1">
                    <a:lnSpc>
                      <a:spcPts val="3000"/>
                    </a:lnSpc>
                    <a:spcBef>
                      <a:spcPts val="300"/>
                    </a:spcBef>
                    <a:spcAft>
                      <a:spcPts val="300"/>
                    </a:spcAft>
                    <a:defRPr/>
                  </a:pPr>
                  <a:r>
                    <a:rPr lang="zh-TW" altLang="en-US" sz="2400" b="1" dirty="0">
                      <a:solidFill>
                        <a:srgbClr val="0070C0"/>
                      </a:solidFill>
                      <a:latin typeface="微軟正黑體" pitchFamily="34" charset="-120"/>
                      <a:ea typeface="微軟正黑體" pitchFamily="34" charset="-120"/>
                      <a:cs typeface="Arial Unicode MS" pitchFamily="34" charset="-120"/>
                    </a:rPr>
                    <a:t> 各五專學校自定</a:t>
                  </a:r>
                  <a:r>
                    <a:rPr lang="zh-TW" altLang="en-US" sz="2400" b="1" dirty="0">
                      <a:solidFill>
                        <a:srgbClr val="C00000"/>
                      </a:solidFill>
                      <a:latin typeface="微軟正黑體" pitchFamily="34" charset="-120"/>
                      <a:ea typeface="微軟正黑體" pitchFamily="34" charset="-120"/>
                      <a:cs typeface="Arial Unicode MS" pitchFamily="34" charset="-120"/>
                    </a:rPr>
                    <a:t>「登記分發人數倍率（至多</a:t>
                  </a:r>
                  <a:r>
                    <a:rPr lang="en-US" altLang="zh-TW" sz="2400" b="1" dirty="0">
                      <a:solidFill>
                        <a:srgbClr val="C00000"/>
                      </a:solidFill>
                      <a:latin typeface="微軟正黑體" pitchFamily="34" charset="-120"/>
                      <a:ea typeface="微軟正黑體" pitchFamily="34" charset="-120"/>
                      <a:cs typeface="Arial Unicode MS" pitchFamily="34" charset="-120"/>
                    </a:rPr>
                    <a:t>3</a:t>
                  </a:r>
                  <a:r>
                    <a:rPr lang="zh-TW" altLang="en-US" sz="2400" b="1" dirty="0">
                      <a:solidFill>
                        <a:srgbClr val="C00000"/>
                      </a:solidFill>
                      <a:latin typeface="微軟正黑體" pitchFamily="34" charset="-120"/>
                      <a:ea typeface="微軟正黑體" pitchFamily="34" charset="-120"/>
                      <a:cs typeface="Arial Unicode MS" pitchFamily="34" charset="-120"/>
                    </a:rPr>
                    <a:t>倍）」</a:t>
                  </a:r>
                  <a:r>
                    <a:rPr lang="en-US" altLang="zh-TW" sz="2400" b="1" dirty="0">
                      <a:solidFill>
                        <a:srgbClr val="C00000"/>
                      </a:solidFill>
                      <a:latin typeface="微軟正黑體" pitchFamily="34" charset="-120"/>
                      <a:ea typeface="微軟正黑體" pitchFamily="34" charset="-120"/>
                      <a:cs typeface="Arial Unicode MS" pitchFamily="34" charset="-120"/>
                    </a:rPr>
                    <a:t/>
                  </a:r>
                  <a:br>
                    <a:rPr lang="en-US" altLang="zh-TW" sz="2400" b="1" dirty="0">
                      <a:solidFill>
                        <a:srgbClr val="C00000"/>
                      </a:solidFill>
                      <a:latin typeface="微軟正黑體" pitchFamily="34" charset="-120"/>
                      <a:ea typeface="微軟正黑體" pitchFamily="34" charset="-120"/>
                      <a:cs typeface="Arial Unicode MS" pitchFamily="34" charset="-120"/>
                    </a:rPr>
                  </a:br>
                  <a:r>
                    <a:rPr lang="zh-TW" altLang="en-US" sz="2400" b="1" dirty="0">
                      <a:solidFill>
                        <a:srgbClr val="0070C0"/>
                      </a:solidFill>
                      <a:latin typeface="微軟正黑體" pitchFamily="34" charset="-120"/>
                      <a:ea typeface="微軟正黑體" pitchFamily="34" charset="-120"/>
                      <a:cs typeface="Arial Unicode MS" pitchFamily="34" charset="-120"/>
                    </a:rPr>
                    <a:t>，為該校通知參加現場登記分發免試生人數。</a:t>
                  </a:r>
                  <a:endParaRPr lang="en-US" altLang="zh-TW" sz="2400" b="1" dirty="0">
                    <a:solidFill>
                      <a:srgbClr val="0070C0"/>
                    </a:solidFill>
                    <a:latin typeface="微軟正黑體" pitchFamily="34" charset="-120"/>
                    <a:ea typeface="微軟正黑體" pitchFamily="34" charset="-120"/>
                    <a:cs typeface="Arial Unicode MS" pitchFamily="34" charset="-120"/>
                  </a:endParaRPr>
                </a:p>
                <a:p>
                  <a:pPr eaLnBrk="1" fontAlgn="auto" hangingPunct="1">
                    <a:lnSpc>
                      <a:spcPts val="2200"/>
                    </a:lnSpc>
                    <a:spcBef>
                      <a:spcPts val="600"/>
                    </a:spcBef>
                    <a:spcAft>
                      <a:spcPts val="600"/>
                    </a:spcAft>
                    <a:defRPr/>
                  </a:pPr>
                  <a:r>
                    <a:rPr lang="zh-TW" altLang="en-US" b="1" dirty="0">
                      <a:solidFill>
                        <a:srgbClr val="C00000"/>
                      </a:solidFill>
                      <a:latin typeface="微軟正黑體" pitchFamily="34" charset="-120"/>
                      <a:ea typeface="微軟正黑體" pitchFamily="34" charset="-120"/>
                      <a:cs typeface="Arial Unicode MS" pitchFamily="34" charset="-120"/>
                    </a:rPr>
                    <a:t>各校通知登記分發人數之倍率</a:t>
                  </a:r>
                  <a:r>
                    <a:rPr lang="en-US" altLang="zh-TW" b="1" dirty="0">
                      <a:solidFill>
                        <a:srgbClr val="C00000"/>
                      </a:solidFill>
                      <a:latin typeface="微軟正黑體" pitchFamily="34" charset="-120"/>
                      <a:ea typeface="微軟正黑體" pitchFamily="34" charset="-120"/>
                      <a:cs typeface="Arial Unicode MS" pitchFamily="34" charset="-120"/>
                    </a:rPr>
                    <a:t>~</a:t>
                  </a:r>
                  <a:r>
                    <a:rPr lang="zh-TW" altLang="en-US" b="1" dirty="0">
                      <a:solidFill>
                        <a:srgbClr val="C00000"/>
                      </a:solidFill>
                      <a:latin typeface="微軟正黑體" pitchFamily="34" charset="-120"/>
                      <a:ea typeface="微軟正黑體" pitchFamily="34" charset="-120"/>
                      <a:cs typeface="Arial Unicode MS" pitchFamily="34" charset="-120"/>
                    </a:rPr>
                    <a:t>請參考簡章第</a:t>
                  </a:r>
                  <a:r>
                    <a:rPr lang="en-US" altLang="zh-TW" b="1" dirty="0">
                      <a:solidFill>
                        <a:srgbClr val="C00000"/>
                      </a:solidFill>
                      <a:latin typeface="微軟正黑體" pitchFamily="34" charset="-120"/>
                      <a:ea typeface="微軟正黑體" pitchFamily="34" charset="-120"/>
                      <a:cs typeface="Arial Unicode MS" pitchFamily="34" charset="-120"/>
                    </a:rPr>
                    <a:t>24-43</a:t>
                  </a:r>
                  <a:r>
                    <a:rPr lang="zh-TW" altLang="en-US" b="1" dirty="0">
                      <a:solidFill>
                        <a:srgbClr val="C00000"/>
                      </a:solidFill>
                      <a:latin typeface="微軟正黑體" pitchFamily="34" charset="-120"/>
                      <a:ea typeface="微軟正黑體" pitchFamily="34" charset="-120"/>
                      <a:cs typeface="Arial Unicode MS" pitchFamily="34" charset="-120"/>
                    </a:rPr>
                    <a:t>頁</a:t>
                  </a:r>
                </a:p>
              </p:txBody>
            </p:sp>
            <p:grpSp>
              <p:nvGrpSpPr>
                <p:cNvPr id="54285" name="Group 6"/>
                <p:cNvGrpSpPr>
                  <a:grpSpLocks/>
                </p:cNvGrpSpPr>
                <p:nvPr/>
              </p:nvGrpSpPr>
              <p:grpSpPr bwMode="auto">
                <a:xfrm>
                  <a:off x="1435" y="24"/>
                  <a:ext cx="2391" cy="843"/>
                  <a:chOff x="1435" y="168"/>
                  <a:chExt cx="2391" cy="843"/>
                </a:xfrm>
                <a:grpFill/>
              </p:grpSpPr>
              <p:sp>
                <p:nvSpPr>
                  <p:cNvPr id="54286" name="Rectangle 7"/>
                  <p:cNvSpPr>
                    <a:spLocks noChangeArrowheads="1"/>
                  </p:cNvSpPr>
                  <p:nvPr/>
                </p:nvSpPr>
                <p:spPr bwMode="gray">
                  <a:xfrm>
                    <a:off x="1435" y="722"/>
                    <a:ext cx="329" cy="289"/>
                  </a:xfrm>
                  <a:prstGeom prst="rect">
                    <a:avLst/>
                  </a:prstGeom>
                  <a:solidFill>
                    <a:srgbClr val="00B0F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25400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45720" tIns="44450" rIns="45720" bIns="44450" anchor="ctr" anchorCtr="1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新細明體" panose="02020500000000000000" pitchFamily="18" charset="-12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新細明體" panose="02020500000000000000" pitchFamily="18" charset="-12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新細明體" panose="02020500000000000000" pitchFamily="18" charset="-12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新細明體" panose="02020500000000000000" pitchFamily="18" charset="-12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fontAlgn="auto" hangingPunct="1">
                      <a:spcBef>
                        <a:spcPct val="0"/>
                      </a:spcBef>
                      <a:spcAft>
                        <a:spcPts val="0"/>
                      </a:spcAft>
                      <a:buFontTx/>
                      <a:buNone/>
                      <a:defRPr/>
                    </a:pPr>
                    <a:r>
                      <a:rPr lang="en-US" altLang="zh-TW" sz="2800" dirty="0">
                        <a:solidFill>
                          <a:schemeClr val="bg1"/>
                        </a:solidFill>
                        <a:latin typeface="Rockwell Extra Bold" panose="02060903040505020403" pitchFamily="18" charset="0"/>
                      </a:rPr>
                      <a:t>1</a:t>
                    </a:r>
                    <a:endParaRPr lang="zh-TW" altLang="en-US" sz="2800" dirty="0">
                      <a:solidFill>
                        <a:schemeClr val="bg1"/>
                      </a:solidFill>
                      <a:latin typeface="Rockwell Extra Bold" panose="02060903040505020403" pitchFamily="18" charset="0"/>
                    </a:endParaRPr>
                  </a:p>
                </p:txBody>
              </p:sp>
              <p:sp>
                <p:nvSpPr>
                  <p:cNvPr id="54287" name="Rectangle 8"/>
                  <p:cNvSpPr>
                    <a:spLocks noChangeArrowheads="1"/>
                  </p:cNvSpPr>
                  <p:nvPr/>
                </p:nvSpPr>
                <p:spPr bwMode="auto">
                  <a:xfrm>
                    <a:off x="1868" y="168"/>
                    <a:ext cx="1958" cy="492"/>
                  </a:xfrm>
                  <a:prstGeom prst="rect">
                    <a:avLst/>
                  </a:prstGeom>
                  <a:noFill/>
                  <a:ln w="38100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Font typeface="Arial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itchFamily="34" charset="0"/>
                        <a:ea typeface="新細明體" pitchFamily="18" charset="-12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itchFamily="34" charset="0"/>
                        <a:ea typeface="新細明體" pitchFamily="18" charset="-12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itchFamily="34" charset="0"/>
                        <a:ea typeface="新細明體" pitchFamily="18" charset="-12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新細明體" pitchFamily="18" charset="-12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新細明體" pitchFamily="18" charset="-120"/>
                      </a:defRPr>
                    </a:lvl9pPr>
                  </a:lstStyle>
                  <a:p>
                    <a:pPr eaLnBrk="1" fontAlgn="auto" hangingPunct="1">
                      <a:spcBef>
                        <a:spcPct val="0"/>
                      </a:spcBef>
                      <a:spcAft>
                        <a:spcPts val="0"/>
                      </a:spcAft>
                      <a:buFontTx/>
                      <a:buNone/>
                      <a:defRPr/>
                    </a:pPr>
                    <a:r>
                      <a:rPr lang="zh-TW" altLang="en-US" sz="4500" b="1" spc="150" dirty="0">
                        <a:ln w="11430"/>
                        <a:solidFill>
                          <a:schemeClr val="bg1"/>
                        </a:solidFill>
                        <a:effectLst>
                          <a:glow rad="101600">
                            <a:srgbClr val="0033CC"/>
                          </a:glow>
                          <a:outerShdw blurRad="254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  <a:latin typeface="Arial" charset="0"/>
                        <a:ea typeface="標楷體" pitchFamily="65" charset="-120"/>
                      </a:rPr>
                      <a:t>現場登記分發作業方式</a:t>
                    </a:r>
                  </a:p>
                </p:txBody>
              </p:sp>
            </p:grpSp>
          </p:grpSp>
          <p:grpSp>
            <p:nvGrpSpPr>
              <p:cNvPr id="54278" name="Group 9"/>
              <p:cNvGrpSpPr>
                <a:grpSpLocks/>
              </p:cNvGrpSpPr>
              <p:nvPr/>
            </p:nvGrpSpPr>
            <p:grpSpPr bwMode="auto">
              <a:xfrm>
                <a:off x="1435" y="2755"/>
                <a:ext cx="2775" cy="1177"/>
                <a:chOff x="1435" y="2755"/>
                <a:chExt cx="2775" cy="1177"/>
              </a:xfrm>
              <a:grpFill/>
            </p:grpSpPr>
            <p:sp>
              <p:nvSpPr>
                <p:cNvPr id="13" name="Rectangle 10"/>
                <p:cNvSpPr>
                  <a:spLocks noChangeArrowheads="1"/>
                </p:cNvSpPr>
                <p:nvPr/>
              </p:nvSpPr>
              <p:spPr bwMode="auto">
                <a:xfrm>
                  <a:off x="1659" y="2971"/>
                  <a:ext cx="2551" cy="961"/>
                </a:xfrm>
                <a:prstGeom prst="rect">
                  <a:avLst/>
                </a:prstGeom>
                <a:ln w="28575">
                  <a:solidFill>
                    <a:srgbClr val="7030A0"/>
                  </a:solidFill>
                  <a:headEnd/>
                  <a:tailEnd/>
                </a:ln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wrap="none" lIns="360000" anchor="ctr"/>
                <a:lstStyle/>
                <a:p>
                  <a:pPr eaLnBrk="1" fontAlgn="auto" hangingPunct="1">
                    <a:lnSpc>
                      <a:spcPts val="30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zh-TW" altLang="en-US" sz="2300" b="1" dirty="0">
                      <a:solidFill>
                        <a:srgbClr val="0070C0"/>
                      </a:solidFill>
                      <a:latin typeface="微軟正黑體" pitchFamily="34" charset="-120"/>
                      <a:ea typeface="微軟正黑體" pitchFamily="34" charset="-120"/>
                      <a:cs typeface="Arial Unicode MS" pitchFamily="34" charset="-120"/>
                    </a:rPr>
                    <a:t>免試生</a:t>
                  </a:r>
                  <a:r>
                    <a:rPr lang="zh-TW" altLang="en-US" sz="2300" b="1">
                      <a:solidFill>
                        <a:srgbClr val="0070C0"/>
                      </a:solidFill>
                      <a:latin typeface="微軟正黑體" pitchFamily="34" charset="-120"/>
                      <a:ea typeface="微軟正黑體" pitchFamily="34" charset="-120"/>
                      <a:cs typeface="Arial Unicode MS" pitchFamily="34" charset="-120"/>
                    </a:rPr>
                    <a:t>依「聯合免試</a:t>
                  </a:r>
                  <a:r>
                    <a:rPr lang="zh-TW" altLang="en-US" sz="2300" b="1" dirty="0">
                      <a:solidFill>
                        <a:srgbClr val="0070C0"/>
                      </a:solidFill>
                      <a:latin typeface="微軟正黑體" pitchFamily="34" charset="-120"/>
                      <a:ea typeface="微軟正黑體" pitchFamily="34" charset="-120"/>
                      <a:cs typeface="Arial Unicode MS" pitchFamily="34" charset="-120"/>
                    </a:rPr>
                    <a:t>入學成績暨現場登記分發報到通知單」</a:t>
                  </a:r>
                  <a:r>
                    <a:rPr lang="en-US" altLang="zh-TW" sz="2300" b="1" dirty="0">
                      <a:solidFill>
                        <a:srgbClr val="0070C0"/>
                      </a:solidFill>
                      <a:latin typeface="微軟正黑體" pitchFamily="34" charset="-120"/>
                      <a:ea typeface="微軟正黑體" pitchFamily="34" charset="-120"/>
                      <a:cs typeface="Arial Unicode MS" pitchFamily="34" charset="-120"/>
                    </a:rPr>
                    <a:t/>
                  </a:r>
                  <a:br>
                    <a:rPr lang="en-US" altLang="zh-TW" sz="2300" b="1" dirty="0">
                      <a:solidFill>
                        <a:srgbClr val="0070C0"/>
                      </a:solidFill>
                      <a:latin typeface="微軟正黑體" pitchFamily="34" charset="-120"/>
                      <a:ea typeface="微軟正黑體" pitchFamily="34" charset="-120"/>
                      <a:cs typeface="Arial Unicode MS" pitchFamily="34" charset="-120"/>
                    </a:rPr>
                  </a:br>
                  <a:r>
                    <a:rPr lang="zh-TW" altLang="en-US" sz="2300" b="1" dirty="0">
                      <a:solidFill>
                        <a:srgbClr val="0070C0"/>
                      </a:solidFill>
                      <a:latin typeface="微軟正黑體" pitchFamily="34" charset="-120"/>
                      <a:ea typeface="微軟正黑體" pitchFamily="34" charset="-120"/>
                      <a:cs typeface="Arial Unicode MS" pitchFamily="34" charset="-120"/>
                    </a:rPr>
                    <a:t>所列</a:t>
                  </a:r>
                  <a:r>
                    <a:rPr lang="zh-TW" altLang="en-US" sz="2300" b="1" dirty="0">
                      <a:solidFill>
                        <a:srgbClr val="C00000"/>
                      </a:solidFill>
                      <a:latin typeface="微軟正黑體" pitchFamily="34" charset="-120"/>
                      <a:ea typeface="微軟正黑體" pitchFamily="34" charset="-120"/>
                      <a:cs typeface="Arial Unicode MS" pitchFamily="34" charset="-120"/>
                    </a:rPr>
                    <a:t>分發梯次、時間、地點</a:t>
                  </a:r>
                  <a:r>
                    <a:rPr lang="zh-TW" altLang="en-US" sz="2300" b="1" dirty="0">
                      <a:solidFill>
                        <a:srgbClr val="0070C0"/>
                      </a:solidFill>
                      <a:latin typeface="微軟正黑體" pitchFamily="34" charset="-120"/>
                      <a:ea typeface="微軟正黑體" pitchFamily="34" charset="-120"/>
                      <a:cs typeface="Arial Unicode MS" pitchFamily="34" charset="-120"/>
                    </a:rPr>
                    <a:t>至報名學校參加現場登記分發</a:t>
                  </a:r>
                  <a:r>
                    <a:rPr lang="en-US" altLang="zh-TW" sz="2300" b="1" dirty="0">
                      <a:solidFill>
                        <a:srgbClr val="0070C0"/>
                      </a:solidFill>
                      <a:latin typeface="微軟正黑體" pitchFamily="34" charset="-120"/>
                      <a:ea typeface="微軟正黑體" pitchFamily="34" charset="-120"/>
                      <a:cs typeface="Arial Unicode MS" pitchFamily="34" charset="-120"/>
                    </a:rPr>
                    <a:t/>
                  </a:r>
                  <a:br>
                    <a:rPr lang="en-US" altLang="zh-TW" sz="2300" b="1" dirty="0">
                      <a:solidFill>
                        <a:srgbClr val="0070C0"/>
                      </a:solidFill>
                      <a:latin typeface="微軟正黑體" pitchFamily="34" charset="-120"/>
                      <a:ea typeface="微軟正黑體" pitchFamily="34" charset="-120"/>
                      <a:cs typeface="Arial Unicode MS" pitchFamily="34" charset="-120"/>
                    </a:rPr>
                  </a:br>
                  <a:r>
                    <a:rPr lang="zh-TW" altLang="en-US" sz="2300" b="1" dirty="0">
                      <a:solidFill>
                        <a:srgbClr val="0070C0"/>
                      </a:solidFill>
                      <a:latin typeface="微軟正黑體" pitchFamily="34" charset="-120"/>
                      <a:ea typeface="微軟正黑體" pitchFamily="34" charset="-120"/>
                      <a:cs typeface="Arial Unicode MS" pitchFamily="34" charset="-120"/>
                    </a:rPr>
                    <a:t>。免試生依分發順位選擇科別，以撕榜方式完成分發報到</a:t>
                  </a:r>
                  <a:r>
                    <a:rPr lang="zh-TW" altLang="en-US" sz="2400" b="1" dirty="0">
                      <a:solidFill>
                        <a:srgbClr val="0070C0"/>
                      </a:solidFill>
                      <a:latin typeface="微軟正黑體" pitchFamily="34" charset="-120"/>
                      <a:ea typeface="微軟正黑體" pitchFamily="34" charset="-120"/>
                      <a:cs typeface="Arial Unicode MS" pitchFamily="34" charset="-120"/>
                    </a:rPr>
                    <a:t>。</a:t>
                  </a:r>
                </a:p>
              </p:txBody>
            </p:sp>
            <p:sp>
              <p:nvSpPr>
                <p:cNvPr id="54283" name="Rectangle 12"/>
                <p:cNvSpPr>
                  <a:spLocks noChangeArrowheads="1"/>
                </p:cNvSpPr>
                <p:nvPr/>
              </p:nvSpPr>
              <p:spPr bwMode="gray">
                <a:xfrm>
                  <a:off x="1435" y="2755"/>
                  <a:ext cx="329" cy="289"/>
                </a:xfrm>
                <a:prstGeom prst="rect">
                  <a:avLst/>
                </a:prstGeom>
                <a:solidFill>
                  <a:srgbClr val="7030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45720" tIns="44450" rIns="45720" bIns="44450" anchor="ctr" anchorCtr="1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fontAlgn="auto" hangingPunct="1">
                    <a:spcBef>
                      <a:spcPct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r>
                    <a:rPr lang="en-US" altLang="zh-TW" sz="2800" dirty="0">
                      <a:solidFill>
                        <a:schemeClr val="bg1"/>
                      </a:solidFill>
                      <a:latin typeface="Rockwell Extra Bold" panose="02060903040505020403" pitchFamily="18" charset="0"/>
                    </a:rPr>
                    <a:t>3</a:t>
                  </a:r>
                  <a:endParaRPr lang="zh-TW" altLang="en-US" sz="2800" dirty="0">
                    <a:latin typeface="Rockwell Extra Bold" panose="02060903040505020403" pitchFamily="18" charset="0"/>
                  </a:endParaRPr>
                </a:p>
              </p:txBody>
            </p:sp>
          </p:grpSp>
          <p:grpSp>
            <p:nvGrpSpPr>
              <p:cNvPr id="54279" name="Group 14"/>
              <p:cNvGrpSpPr>
                <a:grpSpLocks/>
              </p:cNvGrpSpPr>
              <p:nvPr/>
            </p:nvGrpSpPr>
            <p:grpSpPr bwMode="auto">
              <a:xfrm>
                <a:off x="1435" y="1775"/>
                <a:ext cx="2692" cy="891"/>
                <a:chOff x="1435" y="1775"/>
                <a:chExt cx="2692" cy="891"/>
              </a:xfrm>
              <a:grpFill/>
            </p:grpSpPr>
            <p:sp>
              <p:nvSpPr>
                <p:cNvPr id="9" name="Rectangle 15"/>
                <p:cNvSpPr>
                  <a:spLocks noChangeArrowheads="1"/>
                </p:cNvSpPr>
                <p:nvPr/>
              </p:nvSpPr>
              <p:spPr bwMode="auto">
                <a:xfrm>
                  <a:off x="1651" y="1833"/>
                  <a:ext cx="2476" cy="833"/>
                </a:xfrm>
                <a:prstGeom prst="rect">
                  <a:avLst/>
                </a:prstGeom>
                <a:ln w="28575">
                  <a:solidFill>
                    <a:srgbClr val="92D050"/>
                  </a:solidFill>
                  <a:headEnd/>
                  <a:tailEnd/>
                </a:ln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wrap="none" lIns="360000" anchor="ctr"/>
                <a:lstStyle/>
                <a:p>
                  <a:pPr eaLnBrk="1" fontAlgn="auto" hangingPunct="1">
                    <a:lnSpc>
                      <a:spcPts val="26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zh-TW" altLang="en-US" sz="2300" b="1" dirty="0">
                      <a:solidFill>
                        <a:srgbClr val="0070C0"/>
                      </a:solidFill>
                      <a:latin typeface="微軟正黑體" pitchFamily="34" charset="-120"/>
                      <a:ea typeface="微軟正黑體" pitchFamily="34" charset="-120"/>
                      <a:cs typeface="Arial Unicode MS" pitchFamily="34" charset="-120"/>
                    </a:rPr>
                    <a:t>依免試生</a:t>
                  </a:r>
                  <a:r>
                    <a:rPr lang="zh-TW" altLang="en-US" sz="2300" b="1" dirty="0">
                      <a:solidFill>
                        <a:srgbClr val="C00000"/>
                      </a:solidFill>
                      <a:latin typeface="微軟正黑體" pitchFamily="34" charset="-120"/>
                      <a:ea typeface="微軟正黑體" pitchFamily="34" charset="-120"/>
                      <a:cs typeface="Arial Unicode MS" pitchFamily="34" charset="-120"/>
                    </a:rPr>
                    <a:t>「超額比序總積分」</a:t>
                  </a:r>
                  <a:r>
                    <a:rPr lang="zh-TW" altLang="en-US" sz="2300" b="1" dirty="0">
                      <a:solidFill>
                        <a:srgbClr val="0070C0"/>
                      </a:solidFill>
                      <a:latin typeface="微軟正黑體" pitchFamily="34" charset="-120"/>
                      <a:ea typeface="微軟正黑體" pitchFamily="34" charset="-120"/>
                      <a:cs typeface="Arial Unicode MS" pitchFamily="34" charset="-120"/>
                    </a:rPr>
                    <a:t>與</a:t>
                  </a:r>
                  <a:r>
                    <a:rPr lang="zh-TW" altLang="en-US" sz="2300" b="1" dirty="0">
                      <a:solidFill>
                        <a:srgbClr val="C00000"/>
                      </a:solidFill>
                      <a:latin typeface="微軟正黑體" pitchFamily="34" charset="-120"/>
                      <a:ea typeface="微軟正黑體" pitchFamily="34" charset="-120"/>
                      <a:cs typeface="Arial Unicode MS" pitchFamily="34" charset="-120"/>
                    </a:rPr>
                    <a:t>「同分比序項目順序」</a:t>
                  </a:r>
                  <a:r>
                    <a:rPr lang="en-US" altLang="zh-TW" sz="2300" b="1" dirty="0">
                      <a:solidFill>
                        <a:srgbClr val="C00000"/>
                      </a:solidFill>
                      <a:latin typeface="微軟正黑體" pitchFamily="34" charset="-120"/>
                      <a:ea typeface="微軟正黑體" pitchFamily="34" charset="-120"/>
                      <a:cs typeface="Arial Unicode MS" pitchFamily="34" charset="-120"/>
                    </a:rPr>
                    <a:t/>
                  </a:r>
                  <a:br>
                    <a:rPr lang="en-US" altLang="zh-TW" sz="2300" b="1" dirty="0">
                      <a:solidFill>
                        <a:srgbClr val="C00000"/>
                      </a:solidFill>
                      <a:latin typeface="微軟正黑體" pitchFamily="34" charset="-120"/>
                      <a:ea typeface="微軟正黑體" pitchFamily="34" charset="-120"/>
                      <a:cs typeface="Arial Unicode MS" pitchFamily="34" charset="-120"/>
                    </a:rPr>
                  </a:br>
                  <a:r>
                    <a:rPr lang="zh-TW" altLang="en-US" sz="2300" b="1" dirty="0">
                      <a:solidFill>
                        <a:srgbClr val="0070C0"/>
                      </a:solidFill>
                      <a:latin typeface="微軟正黑體" pitchFamily="34" charset="-120"/>
                      <a:ea typeface="微軟正黑體" pitchFamily="34" charset="-120"/>
                      <a:cs typeface="Arial Unicode MS" pitchFamily="34" charset="-120"/>
                    </a:rPr>
                    <a:t>進行比序取得</a:t>
                  </a:r>
                  <a:r>
                    <a:rPr lang="zh-TW" altLang="en-US" sz="2300" b="1" dirty="0">
                      <a:solidFill>
                        <a:srgbClr val="C00000"/>
                      </a:solidFill>
                      <a:latin typeface="微軟正黑體" pitchFamily="34" charset="-120"/>
                      <a:ea typeface="微軟正黑體" pitchFamily="34" charset="-120"/>
                      <a:cs typeface="Arial Unicode MS" pitchFamily="34" charset="-120"/>
                    </a:rPr>
                    <a:t>「免試生分發順位」</a:t>
                  </a:r>
                  <a:endParaRPr lang="zh-TW" altLang="en-US" sz="2300" b="1" dirty="0">
                    <a:solidFill>
                      <a:srgbClr val="0070C0"/>
                    </a:solidFill>
                    <a:latin typeface="微軟正黑體" pitchFamily="34" charset="-120"/>
                    <a:ea typeface="微軟正黑體" pitchFamily="34" charset="-120"/>
                    <a:cs typeface="Arial Unicode MS" pitchFamily="34" charset="-120"/>
                  </a:endParaRPr>
                </a:p>
              </p:txBody>
            </p:sp>
            <p:sp>
              <p:nvSpPr>
                <p:cNvPr id="54281" name="Rectangle 17"/>
                <p:cNvSpPr>
                  <a:spLocks noChangeArrowheads="1"/>
                </p:cNvSpPr>
                <p:nvPr/>
              </p:nvSpPr>
              <p:spPr bwMode="gray">
                <a:xfrm>
                  <a:off x="1435" y="1775"/>
                  <a:ext cx="329" cy="289"/>
                </a:xfrm>
                <a:prstGeom prst="rect">
                  <a:avLst/>
                </a:prstGeom>
                <a:solidFill>
                  <a:srgbClr val="00B05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45720" tIns="44450" rIns="45720" bIns="44450" anchor="ctr" anchorCtr="1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fontAlgn="auto" hangingPunct="1">
                    <a:spcBef>
                      <a:spcPct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r>
                    <a:rPr lang="en-US" altLang="zh-TW" sz="2800" dirty="0">
                      <a:solidFill>
                        <a:schemeClr val="bg1"/>
                      </a:solidFill>
                      <a:latin typeface="Rockwell Extra Bold" panose="02060903040505020403" pitchFamily="18" charset="0"/>
                    </a:rPr>
                    <a:t>2</a:t>
                  </a:r>
                  <a:endParaRPr lang="zh-TW" altLang="en-US" sz="2800" dirty="0">
                    <a:solidFill>
                      <a:schemeClr val="bg1"/>
                    </a:solidFill>
                    <a:latin typeface="Rockwell Extra Bold" panose="02060903040505020403" pitchFamily="18" charset="0"/>
                  </a:endParaRPr>
                </a:p>
              </p:txBody>
            </p:sp>
          </p:grpSp>
        </p:grpSp>
      </p:grpSp>
      <p:sp>
        <p:nvSpPr>
          <p:cNvPr id="19459" name="Rectangle 2"/>
          <p:cNvSpPr txBox="1">
            <a:spLocks noChangeArrowheads="1"/>
          </p:cNvSpPr>
          <p:nvPr/>
        </p:nvSpPr>
        <p:spPr bwMode="auto">
          <a:xfrm>
            <a:off x="327025" y="185738"/>
            <a:ext cx="91376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TW" altLang="en-US" sz="4400" b="1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4400" b="1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4400" b="1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壹</a:t>
            </a:r>
            <a:r>
              <a:rPr lang="en-US" altLang="zh-TW" sz="4400" b="1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 </a:t>
            </a:r>
            <a:r>
              <a:rPr lang="zh-TW" altLang="en-US" sz="4400" b="1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、五專聯合免試入學 </a:t>
            </a:r>
            <a:r>
              <a:rPr lang="en-US" altLang="zh-TW" sz="4400" b="1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(6/7)</a:t>
            </a:r>
            <a:endParaRPr lang="en-US" altLang="ja-JP" sz="400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460" name="矩形 2"/>
          <p:cNvSpPr>
            <a:spLocks noChangeArrowheads="1"/>
          </p:cNvSpPr>
          <p:nvPr/>
        </p:nvSpPr>
        <p:spPr bwMode="auto">
          <a:xfrm>
            <a:off x="11680825" y="6199188"/>
            <a:ext cx="35242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TW" sz="2600" b="1" u="sng"/>
              <a:t>9</a:t>
            </a:r>
            <a:endParaRPr lang="zh-TW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34206</TotalTime>
  <Words>8481</Words>
  <Application>Microsoft Office PowerPoint</Application>
  <PresentationFormat>寬螢幕</PresentationFormat>
  <Paragraphs>962</Paragraphs>
  <Slides>59</Slides>
  <Notes>11</Notes>
  <HiddenSlides>0</HiddenSlides>
  <MMClips>0</MMClips>
  <ScaleCrop>false</ScaleCrop>
  <HeadingPairs>
    <vt:vector size="6" baseType="variant">
      <vt:variant>
        <vt:lpstr>使用字型</vt:lpstr>
      </vt:variant>
      <vt:variant>
        <vt:i4>15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59</vt:i4>
      </vt:variant>
    </vt:vector>
  </HeadingPairs>
  <TitlesOfParts>
    <vt:vector size="75" baseType="lpstr">
      <vt:lpstr>Calibri</vt:lpstr>
      <vt:lpstr>新細明體</vt:lpstr>
      <vt:lpstr>Arial</vt:lpstr>
      <vt:lpstr>Calibri Light</vt:lpstr>
      <vt:lpstr>微軟正黑體</vt:lpstr>
      <vt:lpstr>Arial Unicode MS</vt:lpstr>
      <vt:lpstr>MS PGothic</vt:lpstr>
      <vt:lpstr>Wingdings</vt:lpstr>
      <vt:lpstr>標楷體</vt:lpstr>
      <vt:lpstr>Tahoma</vt:lpstr>
      <vt:lpstr>Aharoni</vt:lpstr>
      <vt:lpstr>SimSun</vt:lpstr>
      <vt:lpstr>Ebrima</vt:lpstr>
      <vt:lpstr>Times New Roman</vt:lpstr>
      <vt:lpstr>華康中圓體</vt:lpstr>
      <vt:lpstr>Office 佈景主題</vt:lpstr>
      <vt:lpstr>PowerPoint 簡報</vt:lpstr>
      <vt:lpstr>簡報大綱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(貳) 、北區五專聯合免試入學預定招生名額（１/2）</vt:lpstr>
      <vt:lpstr>(貳) 、北區五專聯合免試入學預定招生名額（2/2）</vt:lpstr>
      <vt:lpstr>PowerPoint 簡報</vt:lpstr>
      <vt:lpstr>PowerPoint 簡報</vt:lpstr>
      <vt:lpstr>PowerPoint 簡報</vt:lpstr>
      <vt:lpstr>(肆) 、招生資訊－簡章查詢與下載</vt:lpstr>
      <vt:lpstr>(伍) 、國中學校協助事項</vt:lpstr>
      <vt:lpstr>(陸)、報名作業－報名資格（1/11）</vt:lpstr>
      <vt:lpstr>PowerPoint 簡報</vt:lpstr>
      <vt:lpstr>PowerPoint 簡報</vt:lpstr>
      <vt:lpstr>(陸) 、報名作業－報名方式（4/11）</vt:lpstr>
      <vt:lpstr>(陸) 、報名作業－報名方式（5/11）</vt:lpstr>
      <vt:lpstr>(陸) 、報名作業-報名方式（6/11）</vt:lpstr>
      <vt:lpstr>(陸) 、報名作業-集體報名應繳報名資料（7/11）</vt:lpstr>
      <vt:lpstr>(陸) 、報名作業-集體報名應繳報名資料（8/11）</vt:lpstr>
      <vt:lpstr>(陸) 、報名作業-集體報名應繳報名資料（9/11）</vt:lpstr>
      <vt:lpstr>(陸) 、報名作業-集體報名應繳報名資料（10/11）</vt:lpstr>
      <vt:lpstr>(陸) 、報名作業－報名費繳交說明（11/11）</vt:lpstr>
      <vt:lpstr>PowerPoint 簡報</vt:lpstr>
      <vt:lpstr>(柒)、成績採計與計算-多元學習表現（2/9） </vt:lpstr>
      <vt:lpstr>(柒)、成績採計與計算-多元學習表現（3/9） 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(玖)、現場登記分發作業（1/6）</vt:lpstr>
      <vt:lpstr>(玖) 、現場登記分發作業（2/6）</vt:lpstr>
      <vt:lpstr>PowerPoint 簡報</vt:lpstr>
      <vt:lpstr>PowerPoint 簡報</vt:lpstr>
      <vt:lpstr>(玖) 、現場登記分發作業（5/6）</vt:lpstr>
      <vt:lpstr>(玖) 、現場登記分發作業（6/6）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免試入學報名作業說明</dc:title>
  <dc:creator>吳麗珠</dc:creator>
  <cp:lastModifiedBy>楊蓀薇</cp:lastModifiedBy>
  <cp:revision>748</cp:revision>
  <cp:lastPrinted>2017-04-11T07:27:13Z</cp:lastPrinted>
  <dcterms:created xsi:type="dcterms:W3CDTF">2016-04-01T05:47:41Z</dcterms:created>
  <dcterms:modified xsi:type="dcterms:W3CDTF">2021-04-20T00:29:48Z</dcterms:modified>
</cp:coreProperties>
</file>