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9"/>
  </p:notesMasterIdLst>
  <p:handoutMasterIdLst>
    <p:handoutMasterId r:id="rId70"/>
  </p:handoutMasterIdLst>
  <p:sldIdLst>
    <p:sldId id="256" r:id="rId2"/>
    <p:sldId id="793" r:id="rId3"/>
    <p:sldId id="794" r:id="rId4"/>
    <p:sldId id="879" r:id="rId5"/>
    <p:sldId id="805" r:id="rId6"/>
    <p:sldId id="885" r:id="rId7"/>
    <p:sldId id="887" r:id="rId8"/>
    <p:sldId id="799" r:id="rId9"/>
    <p:sldId id="803" r:id="rId10"/>
    <p:sldId id="804" r:id="rId11"/>
    <p:sldId id="806" r:id="rId12"/>
    <p:sldId id="809" r:id="rId13"/>
    <p:sldId id="810" r:id="rId14"/>
    <p:sldId id="811" r:id="rId15"/>
    <p:sldId id="812" r:id="rId16"/>
    <p:sldId id="813" r:id="rId17"/>
    <p:sldId id="814" r:id="rId18"/>
    <p:sldId id="815" r:id="rId19"/>
    <p:sldId id="816" r:id="rId20"/>
    <p:sldId id="817" r:id="rId21"/>
    <p:sldId id="819" r:id="rId22"/>
    <p:sldId id="820" r:id="rId23"/>
    <p:sldId id="824" r:id="rId24"/>
    <p:sldId id="881" r:id="rId25"/>
    <p:sldId id="828" r:id="rId26"/>
    <p:sldId id="829" r:id="rId27"/>
    <p:sldId id="830" r:id="rId28"/>
    <p:sldId id="831" r:id="rId29"/>
    <p:sldId id="832" r:id="rId30"/>
    <p:sldId id="833" r:id="rId31"/>
    <p:sldId id="834" r:id="rId32"/>
    <p:sldId id="886" r:id="rId33"/>
    <p:sldId id="835" r:id="rId34"/>
    <p:sldId id="836" r:id="rId35"/>
    <p:sldId id="837" r:id="rId36"/>
    <p:sldId id="838" r:id="rId37"/>
    <p:sldId id="839" r:id="rId38"/>
    <p:sldId id="840" r:id="rId39"/>
    <p:sldId id="841" r:id="rId40"/>
    <p:sldId id="882" r:id="rId41"/>
    <p:sldId id="842" r:id="rId42"/>
    <p:sldId id="843" r:id="rId43"/>
    <p:sldId id="847" r:id="rId44"/>
    <p:sldId id="848" r:id="rId45"/>
    <p:sldId id="849" r:id="rId46"/>
    <p:sldId id="850" r:id="rId47"/>
    <p:sldId id="851" r:id="rId48"/>
    <p:sldId id="853" r:id="rId49"/>
    <p:sldId id="880" r:id="rId50"/>
    <p:sldId id="854" r:id="rId51"/>
    <p:sldId id="855" r:id="rId52"/>
    <p:sldId id="858" r:id="rId53"/>
    <p:sldId id="860" r:id="rId54"/>
    <p:sldId id="861" r:id="rId55"/>
    <p:sldId id="862" r:id="rId56"/>
    <p:sldId id="864" r:id="rId57"/>
    <p:sldId id="865" r:id="rId58"/>
    <p:sldId id="866" r:id="rId59"/>
    <p:sldId id="867" r:id="rId60"/>
    <p:sldId id="868" r:id="rId61"/>
    <p:sldId id="869" r:id="rId62"/>
    <p:sldId id="870" r:id="rId63"/>
    <p:sldId id="871" r:id="rId64"/>
    <p:sldId id="883" r:id="rId65"/>
    <p:sldId id="872" r:id="rId66"/>
    <p:sldId id="874" r:id="rId67"/>
    <p:sldId id="790" r:id="rId68"/>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AFE3A98B-4A86-4D59-A9CD-CEE97E0D82B6}">
          <p14:sldIdLst>
            <p14:sldId id="256"/>
          </p14:sldIdLst>
        </p14:section>
        <p14:section name="未命名的章節" id="{32D481CC-B610-405D-8C3F-F72FE81C1C3B}">
          <p14:sldIdLst>
            <p14:sldId id="793"/>
            <p14:sldId id="794"/>
            <p14:sldId id="879"/>
            <p14:sldId id="805"/>
            <p14:sldId id="885"/>
            <p14:sldId id="887"/>
            <p14:sldId id="799"/>
            <p14:sldId id="803"/>
            <p14:sldId id="804"/>
            <p14:sldId id="806"/>
            <p14:sldId id="809"/>
            <p14:sldId id="810"/>
            <p14:sldId id="811"/>
            <p14:sldId id="812"/>
            <p14:sldId id="813"/>
            <p14:sldId id="814"/>
            <p14:sldId id="815"/>
            <p14:sldId id="816"/>
            <p14:sldId id="817"/>
            <p14:sldId id="819"/>
            <p14:sldId id="820"/>
            <p14:sldId id="824"/>
            <p14:sldId id="881"/>
            <p14:sldId id="828"/>
            <p14:sldId id="829"/>
            <p14:sldId id="830"/>
            <p14:sldId id="831"/>
            <p14:sldId id="832"/>
            <p14:sldId id="833"/>
            <p14:sldId id="834"/>
            <p14:sldId id="886"/>
            <p14:sldId id="835"/>
            <p14:sldId id="836"/>
            <p14:sldId id="837"/>
            <p14:sldId id="838"/>
            <p14:sldId id="839"/>
            <p14:sldId id="840"/>
            <p14:sldId id="841"/>
            <p14:sldId id="882"/>
            <p14:sldId id="842"/>
            <p14:sldId id="843"/>
            <p14:sldId id="847"/>
            <p14:sldId id="848"/>
            <p14:sldId id="849"/>
            <p14:sldId id="850"/>
            <p14:sldId id="851"/>
            <p14:sldId id="853"/>
            <p14:sldId id="880"/>
            <p14:sldId id="854"/>
            <p14:sldId id="855"/>
            <p14:sldId id="858"/>
            <p14:sldId id="860"/>
            <p14:sldId id="861"/>
            <p14:sldId id="862"/>
            <p14:sldId id="864"/>
            <p14:sldId id="865"/>
            <p14:sldId id="866"/>
            <p14:sldId id="867"/>
            <p14:sldId id="868"/>
            <p14:sldId id="869"/>
            <p14:sldId id="870"/>
            <p14:sldId id="871"/>
            <p14:sldId id="883"/>
            <p14:sldId id="872"/>
            <p14:sldId id="874"/>
            <p14:sldId id="7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CCCCFF"/>
    <a:srgbClr val="FF3399"/>
    <a:srgbClr val="FF6600"/>
    <a:srgbClr val="FF9933"/>
    <a:srgbClr val="FF33CC"/>
    <a:srgbClr val="FFCCFF"/>
    <a:srgbClr val="FF99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6429" autoAdjust="0"/>
  </p:normalViewPr>
  <p:slideViewPr>
    <p:cSldViewPr>
      <p:cViewPr varScale="1">
        <p:scale>
          <a:sx n="111" d="100"/>
          <a:sy n="111" d="100"/>
        </p:scale>
        <p:origin x="1566" y="84"/>
      </p:cViewPr>
      <p:guideLst>
        <p:guide orient="horz" pos="2160"/>
        <p:guide pos="2880"/>
      </p:guideLst>
    </p:cSldViewPr>
  </p:slideViewPr>
  <p:outlineViewPr>
    <p:cViewPr>
      <p:scale>
        <a:sx n="33" d="100"/>
        <a:sy n="33" d="100"/>
      </p:scale>
      <p:origin x="0" y="42270"/>
    </p:cViewPr>
  </p:outlineViewPr>
  <p:notesTextViewPr>
    <p:cViewPr>
      <p:scale>
        <a:sx n="100" d="100"/>
        <a:sy n="100" d="100"/>
      </p:scale>
      <p:origin x="0" y="0"/>
    </p:cViewPr>
  </p:notesTextViewPr>
  <p:sorterViewPr>
    <p:cViewPr>
      <p:scale>
        <a:sx n="100" d="100"/>
        <a:sy n="100" d="100"/>
      </p:scale>
      <p:origin x="0" y="-78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400" cy="496888"/>
          </a:xfrm>
          <a:prstGeom prst="rect">
            <a:avLst/>
          </a:prstGeom>
        </p:spPr>
        <p:txBody>
          <a:bodyPr vert="horz" lIns="88112" tIns="44057" rIns="88112" bIns="44057" rtlCol="0"/>
          <a:lstStyle>
            <a:lvl1pPr algn="l">
              <a:defRPr sz="1200">
                <a:latin typeface="Arial" pitchFamily="34"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93" y="2"/>
            <a:ext cx="2946400" cy="496888"/>
          </a:xfrm>
          <a:prstGeom prst="rect">
            <a:avLst/>
          </a:prstGeom>
        </p:spPr>
        <p:txBody>
          <a:bodyPr vert="horz" lIns="88112" tIns="44057" rIns="88112" bIns="44057" rtlCol="0"/>
          <a:lstStyle>
            <a:lvl1pPr algn="r">
              <a:defRPr sz="1200" smtClean="0">
                <a:latin typeface="Arial" pitchFamily="34" charset="0"/>
                <a:ea typeface="新細明體" pitchFamily="18" charset="-120"/>
              </a:defRPr>
            </a:lvl1pPr>
          </a:lstStyle>
          <a:p>
            <a:pPr>
              <a:defRPr/>
            </a:pPr>
            <a:fld id="{82F42B0E-6731-40CC-AE61-2C49D698463D}" type="datetimeFigureOut">
              <a:rPr lang="zh-TW" altLang="en-US"/>
              <a:pPr>
                <a:defRPr/>
              </a:pPr>
              <a:t>2020/3/23</a:t>
            </a:fld>
            <a:endParaRPr lang="zh-TW" altLang="en-US"/>
          </a:p>
        </p:txBody>
      </p:sp>
      <p:sp>
        <p:nvSpPr>
          <p:cNvPr id="4" name="頁尾版面配置區 3"/>
          <p:cNvSpPr>
            <a:spLocks noGrp="1"/>
          </p:cNvSpPr>
          <p:nvPr>
            <p:ph type="ftr" sz="quarter" idx="2"/>
          </p:nvPr>
        </p:nvSpPr>
        <p:spPr>
          <a:xfrm>
            <a:off x="0" y="9428168"/>
            <a:ext cx="2946400" cy="496887"/>
          </a:xfrm>
          <a:prstGeom prst="rect">
            <a:avLst/>
          </a:prstGeom>
        </p:spPr>
        <p:txBody>
          <a:bodyPr vert="horz" lIns="88112" tIns="44057" rIns="88112" bIns="44057" rtlCol="0" anchor="b"/>
          <a:lstStyle>
            <a:lvl1pPr algn="l">
              <a:defRPr sz="1200">
                <a:latin typeface="Arial" pitchFamily="34"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93" y="9428168"/>
            <a:ext cx="2946400" cy="496887"/>
          </a:xfrm>
          <a:prstGeom prst="rect">
            <a:avLst/>
          </a:prstGeom>
        </p:spPr>
        <p:txBody>
          <a:bodyPr vert="horz" lIns="88112" tIns="44057" rIns="88112" bIns="44057" rtlCol="0" anchor="b"/>
          <a:lstStyle>
            <a:lvl1pPr algn="r">
              <a:defRPr sz="1200" smtClean="0">
                <a:latin typeface="Arial" pitchFamily="34" charset="0"/>
                <a:ea typeface="新細明體" pitchFamily="18" charset="-120"/>
              </a:defRPr>
            </a:lvl1pPr>
          </a:lstStyle>
          <a:p>
            <a:pPr>
              <a:defRPr/>
            </a:pPr>
            <a:fld id="{990D98B1-086F-461A-8D4C-0C0CC8AA3075}" type="slidenum">
              <a:rPr lang="zh-TW" altLang="en-US"/>
              <a:pPr>
                <a:defRPr/>
              </a:pPr>
              <a:t>‹#›</a:t>
            </a:fld>
            <a:endParaRPr lang="zh-TW" altLang="en-US"/>
          </a:p>
        </p:txBody>
      </p:sp>
    </p:spTree>
    <p:extLst>
      <p:ext uri="{BB962C8B-B14F-4D97-AF65-F5344CB8AC3E}">
        <p14:creationId xmlns:p14="http://schemas.microsoft.com/office/powerpoint/2010/main" val="68087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400" cy="496888"/>
          </a:xfrm>
          <a:prstGeom prst="rect">
            <a:avLst/>
          </a:prstGeom>
        </p:spPr>
        <p:txBody>
          <a:bodyPr vert="horz" lIns="88112" tIns="44057" rIns="88112" bIns="44057"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93" y="2"/>
            <a:ext cx="2946400" cy="496888"/>
          </a:xfrm>
          <a:prstGeom prst="rect">
            <a:avLst/>
          </a:prstGeom>
        </p:spPr>
        <p:txBody>
          <a:bodyPr vert="horz" lIns="88112" tIns="44057" rIns="88112" bIns="44057" rtlCol="0"/>
          <a:lstStyle>
            <a:lvl1pPr algn="r">
              <a:defRPr sz="1200">
                <a:latin typeface="Arial" charset="0"/>
                <a:ea typeface="新細明體" charset="-120"/>
              </a:defRPr>
            </a:lvl1pPr>
          </a:lstStyle>
          <a:p>
            <a:pPr>
              <a:defRPr/>
            </a:pPr>
            <a:fld id="{8EEAACF9-F4D1-4633-A870-8C042BDC4AC2}" type="datetimeFigureOut">
              <a:rPr lang="zh-TW" altLang="en-US"/>
              <a:pPr>
                <a:defRPr/>
              </a:pPr>
              <a:t>2020/3/23</a:t>
            </a:fld>
            <a:endParaRPr lang="zh-TW" altLang="en-US"/>
          </a:p>
        </p:txBody>
      </p:sp>
      <p:sp>
        <p:nvSpPr>
          <p:cNvPr id="4" name="投影片圖像版面配置區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88112" tIns="44057" rIns="88112" bIns="44057" rtlCol="0" anchor="ctr"/>
          <a:lstStyle/>
          <a:p>
            <a:pPr lvl="0"/>
            <a:endParaRPr lang="zh-TW" altLang="en-US" noProof="0" smtClean="0"/>
          </a:p>
        </p:txBody>
      </p:sp>
      <p:sp>
        <p:nvSpPr>
          <p:cNvPr id="5" name="備忘稿版面配置區 4"/>
          <p:cNvSpPr>
            <a:spLocks noGrp="1"/>
          </p:cNvSpPr>
          <p:nvPr>
            <p:ph type="body" sz="quarter" idx="3"/>
          </p:nvPr>
        </p:nvSpPr>
        <p:spPr>
          <a:xfrm>
            <a:off x="679456" y="4714880"/>
            <a:ext cx="5438775" cy="4467225"/>
          </a:xfrm>
          <a:prstGeom prst="rect">
            <a:avLst/>
          </a:prstGeom>
        </p:spPr>
        <p:txBody>
          <a:bodyPr vert="horz" lIns="88112" tIns="44057" rIns="88112" bIns="44057"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8"/>
            <a:ext cx="2946400" cy="496887"/>
          </a:xfrm>
          <a:prstGeom prst="rect">
            <a:avLst/>
          </a:prstGeom>
        </p:spPr>
        <p:txBody>
          <a:bodyPr vert="horz" lIns="88112" tIns="44057" rIns="88112" bIns="44057"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93" y="9428168"/>
            <a:ext cx="2946400" cy="496887"/>
          </a:xfrm>
          <a:prstGeom prst="rect">
            <a:avLst/>
          </a:prstGeom>
        </p:spPr>
        <p:txBody>
          <a:bodyPr vert="horz" lIns="88112" tIns="44057" rIns="88112" bIns="44057" rtlCol="0" anchor="b"/>
          <a:lstStyle>
            <a:lvl1pPr algn="r">
              <a:defRPr sz="1200">
                <a:latin typeface="Arial" charset="0"/>
                <a:ea typeface="新細明體" charset="-120"/>
              </a:defRPr>
            </a:lvl1pPr>
          </a:lstStyle>
          <a:p>
            <a:pPr>
              <a:defRPr/>
            </a:pPr>
            <a:fld id="{69912A65-3B59-4F9E-9EA0-99CFB3F0E965}" type="slidenum">
              <a:rPr lang="zh-TW" altLang="en-US"/>
              <a:pPr>
                <a:defRPr/>
              </a:pPr>
              <a:t>‹#›</a:t>
            </a:fld>
            <a:endParaRPr lang="zh-TW" altLang="en-US"/>
          </a:p>
        </p:txBody>
      </p:sp>
    </p:spTree>
    <p:extLst>
      <p:ext uri="{BB962C8B-B14F-4D97-AF65-F5344CB8AC3E}">
        <p14:creationId xmlns:p14="http://schemas.microsoft.com/office/powerpoint/2010/main" val="1240285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51277" y="9428168"/>
            <a:ext cx="2944813" cy="496887"/>
          </a:xfrm>
          <a:prstGeom prst="rect">
            <a:avLst/>
          </a:prstGeom>
          <a:noFill/>
          <a:ln w="9525">
            <a:noFill/>
            <a:miter lim="800000"/>
            <a:headEnd/>
            <a:tailEnd/>
          </a:ln>
        </p:spPr>
        <p:txBody>
          <a:bodyPr lIns="88785" tIns="44393" rIns="88785" bIns="44393" anchor="b"/>
          <a:lstStyle/>
          <a:p>
            <a:pPr algn="r"/>
            <a:fld id="{8AD874D9-222B-4A38-A6F8-1A52FA2AA762}" type="slidenum">
              <a:rPr lang="en-US" altLang="zh-TW" sz="1300"/>
              <a:pPr algn="r"/>
              <a:t>1</a:t>
            </a:fld>
            <a:endParaRPr lang="en-US" altLang="zh-TW" sz="1300" dirty="0"/>
          </a:p>
        </p:txBody>
      </p:sp>
      <p:sp>
        <p:nvSpPr>
          <p:cNvPr id="131075" name="投影片編號版面配置區 6"/>
          <p:cNvSpPr txBox="1">
            <a:spLocks noGrp="1"/>
          </p:cNvSpPr>
          <p:nvPr/>
        </p:nvSpPr>
        <p:spPr bwMode="auto">
          <a:xfrm>
            <a:off x="3851277" y="9428168"/>
            <a:ext cx="2944813" cy="496887"/>
          </a:xfrm>
          <a:prstGeom prst="rect">
            <a:avLst/>
          </a:prstGeom>
          <a:noFill/>
          <a:ln w="9525">
            <a:noFill/>
            <a:miter lim="800000"/>
            <a:headEnd/>
            <a:tailEnd/>
          </a:ln>
        </p:spPr>
        <p:txBody>
          <a:bodyPr lIns="88785" tIns="44393" rIns="88785" bIns="44393" anchor="b"/>
          <a:lstStyle/>
          <a:p>
            <a:pPr algn="r"/>
            <a:fld id="{F62703EB-4B91-4E4A-BC02-968C8266BBA0}" type="slidenum">
              <a:rPr lang="en-US" altLang="zh-TW" sz="1300" b="1"/>
              <a:pPr algn="r"/>
              <a:t>1</a:t>
            </a:fld>
            <a:endParaRPr lang="en-US" altLang="zh-TW" sz="1300" b="1" dirty="0"/>
          </a:p>
        </p:txBody>
      </p:sp>
      <p:sp>
        <p:nvSpPr>
          <p:cNvPr id="131076" name="Rectangle 2"/>
          <p:cNvSpPr>
            <a:spLocks noGrp="1" noRot="1" noChangeAspect="1" noTextEdit="1"/>
          </p:cNvSpPr>
          <p:nvPr>
            <p:ph type="sldImg"/>
          </p:nvPr>
        </p:nvSpPr>
        <p:spPr bwMode="auto">
          <a:noFill/>
          <a:ln>
            <a:solidFill>
              <a:srgbClr val="000000"/>
            </a:solidFill>
            <a:miter lim="800000"/>
            <a:headEnd/>
            <a:tailEnd/>
          </a:ln>
        </p:spPr>
      </p:sp>
      <p:sp>
        <p:nvSpPr>
          <p:cNvPr id="13107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zh-TW" smtClean="0"/>
          </a:p>
        </p:txBody>
      </p:sp>
    </p:spTree>
    <p:extLst>
      <p:ext uri="{BB962C8B-B14F-4D97-AF65-F5344CB8AC3E}">
        <p14:creationId xmlns:p14="http://schemas.microsoft.com/office/powerpoint/2010/main" val="246228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10</a:t>
            </a:fld>
            <a:endParaRPr lang="zh-TW" altLang="en-US"/>
          </a:p>
        </p:txBody>
      </p:sp>
    </p:spTree>
    <p:extLst>
      <p:ext uri="{BB962C8B-B14F-4D97-AF65-F5344CB8AC3E}">
        <p14:creationId xmlns:p14="http://schemas.microsoft.com/office/powerpoint/2010/main" val="415917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11</a:t>
            </a:fld>
            <a:endParaRPr lang="zh-TW" altLang="en-US"/>
          </a:p>
        </p:txBody>
      </p:sp>
    </p:spTree>
    <p:extLst>
      <p:ext uri="{BB962C8B-B14F-4D97-AF65-F5344CB8AC3E}">
        <p14:creationId xmlns:p14="http://schemas.microsoft.com/office/powerpoint/2010/main" val="418847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14</a:t>
            </a:fld>
            <a:endParaRPr lang="zh-TW" altLang="en-US"/>
          </a:p>
        </p:txBody>
      </p:sp>
    </p:spTree>
    <p:extLst>
      <p:ext uri="{BB962C8B-B14F-4D97-AF65-F5344CB8AC3E}">
        <p14:creationId xmlns:p14="http://schemas.microsoft.com/office/powerpoint/2010/main" val="229797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15</a:t>
            </a:fld>
            <a:endParaRPr lang="zh-TW" altLang="en-US"/>
          </a:p>
        </p:txBody>
      </p:sp>
    </p:spTree>
    <p:extLst>
      <p:ext uri="{BB962C8B-B14F-4D97-AF65-F5344CB8AC3E}">
        <p14:creationId xmlns:p14="http://schemas.microsoft.com/office/powerpoint/2010/main" val="416099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16</a:t>
            </a:fld>
            <a:endParaRPr lang="zh-TW" altLang="en-US"/>
          </a:p>
        </p:txBody>
      </p:sp>
    </p:spTree>
    <p:extLst>
      <p:ext uri="{BB962C8B-B14F-4D97-AF65-F5344CB8AC3E}">
        <p14:creationId xmlns:p14="http://schemas.microsoft.com/office/powerpoint/2010/main" val="912469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17</a:t>
            </a:fld>
            <a:endParaRPr lang="zh-TW" altLang="en-US"/>
          </a:p>
        </p:txBody>
      </p:sp>
    </p:spTree>
    <p:extLst>
      <p:ext uri="{BB962C8B-B14F-4D97-AF65-F5344CB8AC3E}">
        <p14:creationId xmlns:p14="http://schemas.microsoft.com/office/powerpoint/2010/main" val="211599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18</a:t>
            </a:fld>
            <a:endParaRPr lang="zh-TW" altLang="en-US"/>
          </a:p>
        </p:txBody>
      </p:sp>
    </p:spTree>
    <p:extLst>
      <p:ext uri="{BB962C8B-B14F-4D97-AF65-F5344CB8AC3E}">
        <p14:creationId xmlns:p14="http://schemas.microsoft.com/office/powerpoint/2010/main" val="174837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19</a:t>
            </a:fld>
            <a:endParaRPr lang="zh-TW" altLang="en-US"/>
          </a:p>
        </p:txBody>
      </p:sp>
    </p:spTree>
    <p:extLst>
      <p:ext uri="{BB962C8B-B14F-4D97-AF65-F5344CB8AC3E}">
        <p14:creationId xmlns:p14="http://schemas.microsoft.com/office/powerpoint/2010/main" val="3239996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20</a:t>
            </a:fld>
            <a:endParaRPr lang="zh-TW" altLang="en-US"/>
          </a:p>
        </p:txBody>
      </p:sp>
    </p:spTree>
    <p:extLst>
      <p:ext uri="{BB962C8B-B14F-4D97-AF65-F5344CB8AC3E}">
        <p14:creationId xmlns:p14="http://schemas.microsoft.com/office/powerpoint/2010/main" val="488664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21</a:t>
            </a:fld>
            <a:endParaRPr lang="zh-TW" altLang="en-US"/>
          </a:p>
        </p:txBody>
      </p:sp>
    </p:spTree>
    <p:extLst>
      <p:ext uri="{BB962C8B-B14F-4D97-AF65-F5344CB8AC3E}">
        <p14:creationId xmlns:p14="http://schemas.microsoft.com/office/powerpoint/2010/main" val="286560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a:t>
            </a:fld>
            <a:endParaRPr lang="zh-TW" altLang="en-US"/>
          </a:p>
        </p:txBody>
      </p:sp>
    </p:spTree>
    <p:extLst>
      <p:ext uri="{BB962C8B-B14F-4D97-AF65-F5344CB8AC3E}">
        <p14:creationId xmlns:p14="http://schemas.microsoft.com/office/powerpoint/2010/main" val="287431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22</a:t>
            </a:fld>
            <a:endParaRPr lang="zh-TW" altLang="en-US"/>
          </a:p>
        </p:txBody>
      </p:sp>
    </p:spTree>
    <p:extLst>
      <p:ext uri="{BB962C8B-B14F-4D97-AF65-F5344CB8AC3E}">
        <p14:creationId xmlns:p14="http://schemas.microsoft.com/office/powerpoint/2010/main" val="1912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23</a:t>
            </a:fld>
            <a:endParaRPr lang="zh-TW" altLang="en-US"/>
          </a:p>
        </p:txBody>
      </p:sp>
    </p:spTree>
    <p:extLst>
      <p:ext uri="{BB962C8B-B14F-4D97-AF65-F5344CB8AC3E}">
        <p14:creationId xmlns:p14="http://schemas.microsoft.com/office/powerpoint/2010/main" val="3012902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26</a:t>
            </a:fld>
            <a:endParaRPr lang="zh-TW" altLang="en-US"/>
          </a:p>
        </p:txBody>
      </p:sp>
    </p:spTree>
    <p:extLst>
      <p:ext uri="{BB962C8B-B14F-4D97-AF65-F5344CB8AC3E}">
        <p14:creationId xmlns:p14="http://schemas.microsoft.com/office/powerpoint/2010/main" val="3197125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27</a:t>
            </a:fld>
            <a:endParaRPr lang="zh-TW" altLang="en-US"/>
          </a:p>
        </p:txBody>
      </p:sp>
    </p:spTree>
    <p:extLst>
      <p:ext uri="{BB962C8B-B14F-4D97-AF65-F5344CB8AC3E}">
        <p14:creationId xmlns:p14="http://schemas.microsoft.com/office/powerpoint/2010/main" val="356269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28</a:t>
            </a:fld>
            <a:endParaRPr lang="zh-TW" altLang="en-US"/>
          </a:p>
        </p:txBody>
      </p:sp>
    </p:spTree>
    <p:extLst>
      <p:ext uri="{BB962C8B-B14F-4D97-AF65-F5344CB8AC3E}">
        <p14:creationId xmlns:p14="http://schemas.microsoft.com/office/powerpoint/2010/main" val="4034933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29</a:t>
            </a:fld>
            <a:endParaRPr lang="zh-TW" altLang="en-US"/>
          </a:p>
        </p:txBody>
      </p:sp>
    </p:spTree>
    <p:extLst>
      <p:ext uri="{BB962C8B-B14F-4D97-AF65-F5344CB8AC3E}">
        <p14:creationId xmlns:p14="http://schemas.microsoft.com/office/powerpoint/2010/main" val="3249596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30</a:t>
            </a:fld>
            <a:endParaRPr lang="zh-TW" altLang="en-US"/>
          </a:p>
        </p:txBody>
      </p:sp>
    </p:spTree>
    <p:extLst>
      <p:ext uri="{BB962C8B-B14F-4D97-AF65-F5344CB8AC3E}">
        <p14:creationId xmlns:p14="http://schemas.microsoft.com/office/powerpoint/2010/main" val="3709622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31</a:t>
            </a:fld>
            <a:endParaRPr lang="zh-TW" altLang="en-US"/>
          </a:p>
        </p:txBody>
      </p:sp>
    </p:spTree>
    <p:extLst>
      <p:ext uri="{BB962C8B-B14F-4D97-AF65-F5344CB8AC3E}">
        <p14:creationId xmlns:p14="http://schemas.microsoft.com/office/powerpoint/2010/main" val="3018382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32</a:t>
            </a:fld>
            <a:endParaRPr lang="zh-TW" altLang="en-US"/>
          </a:p>
        </p:txBody>
      </p:sp>
    </p:spTree>
    <p:extLst>
      <p:ext uri="{BB962C8B-B14F-4D97-AF65-F5344CB8AC3E}">
        <p14:creationId xmlns:p14="http://schemas.microsoft.com/office/powerpoint/2010/main" val="1388252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33</a:t>
            </a:fld>
            <a:endParaRPr lang="zh-TW" altLang="en-US"/>
          </a:p>
        </p:txBody>
      </p:sp>
    </p:spTree>
    <p:extLst>
      <p:ext uri="{BB962C8B-B14F-4D97-AF65-F5344CB8AC3E}">
        <p14:creationId xmlns:p14="http://schemas.microsoft.com/office/powerpoint/2010/main" val="306958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a:t>
            </a:fld>
            <a:endParaRPr lang="zh-TW" altLang="en-US"/>
          </a:p>
        </p:txBody>
      </p:sp>
    </p:spTree>
    <p:extLst>
      <p:ext uri="{BB962C8B-B14F-4D97-AF65-F5344CB8AC3E}">
        <p14:creationId xmlns:p14="http://schemas.microsoft.com/office/powerpoint/2010/main" val="1229600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34</a:t>
            </a:fld>
            <a:endParaRPr lang="zh-TW" altLang="en-US"/>
          </a:p>
        </p:txBody>
      </p:sp>
    </p:spTree>
    <p:extLst>
      <p:ext uri="{BB962C8B-B14F-4D97-AF65-F5344CB8AC3E}">
        <p14:creationId xmlns:p14="http://schemas.microsoft.com/office/powerpoint/2010/main" val="2187635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35</a:t>
            </a:fld>
            <a:endParaRPr lang="zh-TW" altLang="en-US"/>
          </a:p>
        </p:txBody>
      </p:sp>
    </p:spTree>
    <p:extLst>
      <p:ext uri="{BB962C8B-B14F-4D97-AF65-F5344CB8AC3E}">
        <p14:creationId xmlns:p14="http://schemas.microsoft.com/office/powerpoint/2010/main" val="2640094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36</a:t>
            </a:fld>
            <a:endParaRPr lang="zh-TW" altLang="en-US"/>
          </a:p>
        </p:txBody>
      </p:sp>
    </p:spTree>
    <p:extLst>
      <p:ext uri="{BB962C8B-B14F-4D97-AF65-F5344CB8AC3E}">
        <p14:creationId xmlns:p14="http://schemas.microsoft.com/office/powerpoint/2010/main" val="1471953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37</a:t>
            </a:fld>
            <a:endParaRPr lang="zh-TW" altLang="en-US"/>
          </a:p>
        </p:txBody>
      </p:sp>
    </p:spTree>
    <p:extLst>
      <p:ext uri="{BB962C8B-B14F-4D97-AF65-F5344CB8AC3E}">
        <p14:creationId xmlns:p14="http://schemas.microsoft.com/office/powerpoint/2010/main" val="1974995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38</a:t>
            </a:fld>
            <a:endParaRPr lang="zh-TW" altLang="en-US"/>
          </a:p>
        </p:txBody>
      </p:sp>
    </p:spTree>
    <p:extLst>
      <p:ext uri="{BB962C8B-B14F-4D97-AF65-F5344CB8AC3E}">
        <p14:creationId xmlns:p14="http://schemas.microsoft.com/office/powerpoint/2010/main" val="2931713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39</a:t>
            </a:fld>
            <a:endParaRPr lang="zh-TW" altLang="en-US"/>
          </a:p>
        </p:txBody>
      </p:sp>
    </p:spTree>
    <p:extLst>
      <p:ext uri="{BB962C8B-B14F-4D97-AF65-F5344CB8AC3E}">
        <p14:creationId xmlns:p14="http://schemas.microsoft.com/office/powerpoint/2010/main" val="1804361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40</a:t>
            </a:fld>
            <a:endParaRPr lang="zh-TW" altLang="en-US"/>
          </a:p>
        </p:txBody>
      </p:sp>
    </p:spTree>
    <p:extLst>
      <p:ext uri="{BB962C8B-B14F-4D97-AF65-F5344CB8AC3E}">
        <p14:creationId xmlns:p14="http://schemas.microsoft.com/office/powerpoint/2010/main" val="393365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41</a:t>
            </a:fld>
            <a:endParaRPr lang="zh-TW" altLang="en-US"/>
          </a:p>
        </p:txBody>
      </p:sp>
    </p:spTree>
    <p:extLst>
      <p:ext uri="{BB962C8B-B14F-4D97-AF65-F5344CB8AC3E}">
        <p14:creationId xmlns:p14="http://schemas.microsoft.com/office/powerpoint/2010/main" val="2345507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42</a:t>
            </a:fld>
            <a:endParaRPr lang="zh-TW" altLang="en-US"/>
          </a:p>
        </p:txBody>
      </p:sp>
    </p:spTree>
    <p:extLst>
      <p:ext uri="{BB962C8B-B14F-4D97-AF65-F5344CB8AC3E}">
        <p14:creationId xmlns:p14="http://schemas.microsoft.com/office/powerpoint/2010/main" val="3786237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43</a:t>
            </a:fld>
            <a:endParaRPr lang="zh-TW" altLang="en-US"/>
          </a:p>
        </p:txBody>
      </p:sp>
    </p:spTree>
    <p:extLst>
      <p:ext uri="{BB962C8B-B14F-4D97-AF65-F5344CB8AC3E}">
        <p14:creationId xmlns:p14="http://schemas.microsoft.com/office/powerpoint/2010/main" val="316618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a:t>
            </a:fld>
            <a:endParaRPr lang="zh-TW" altLang="en-US"/>
          </a:p>
        </p:txBody>
      </p:sp>
    </p:spTree>
    <p:extLst>
      <p:ext uri="{BB962C8B-B14F-4D97-AF65-F5344CB8AC3E}">
        <p14:creationId xmlns:p14="http://schemas.microsoft.com/office/powerpoint/2010/main" val="846917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44</a:t>
            </a:fld>
            <a:endParaRPr lang="zh-TW" altLang="en-US"/>
          </a:p>
        </p:txBody>
      </p:sp>
    </p:spTree>
    <p:extLst>
      <p:ext uri="{BB962C8B-B14F-4D97-AF65-F5344CB8AC3E}">
        <p14:creationId xmlns:p14="http://schemas.microsoft.com/office/powerpoint/2010/main" val="731993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45</a:t>
            </a:fld>
            <a:endParaRPr lang="zh-TW" altLang="en-US"/>
          </a:p>
        </p:txBody>
      </p:sp>
    </p:spTree>
    <p:extLst>
      <p:ext uri="{BB962C8B-B14F-4D97-AF65-F5344CB8AC3E}">
        <p14:creationId xmlns:p14="http://schemas.microsoft.com/office/powerpoint/2010/main" val="4024925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46</a:t>
            </a:fld>
            <a:endParaRPr lang="zh-TW" altLang="en-US"/>
          </a:p>
        </p:txBody>
      </p:sp>
    </p:spTree>
    <p:extLst>
      <p:ext uri="{BB962C8B-B14F-4D97-AF65-F5344CB8AC3E}">
        <p14:creationId xmlns:p14="http://schemas.microsoft.com/office/powerpoint/2010/main" val="1787456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47</a:t>
            </a:fld>
            <a:endParaRPr lang="zh-TW" altLang="en-US"/>
          </a:p>
        </p:txBody>
      </p:sp>
    </p:spTree>
    <p:extLst>
      <p:ext uri="{BB962C8B-B14F-4D97-AF65-F5344CB8AC3E}">
        <p14:creationId xmlns:p14="http://schemas.microsoft.com/office/powerpoint/2010/main" val="1044908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48</a:t>
            </a:fld>
            <a:endParaRPr lang="zh-TW" altLang="en-US"/>
          </a:p>
        </p:txBody>
      </p:sp>
    </p:spTree>
    <p:extLst>
      <p:ext uri="{BB962C8B-B14F-4D97-AF65-F5344CB8AC3E}">
        <p14:creationId xmlns:p14="http://schemas.microsoft.com/office/powerpoint/2010/main" val="300929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49</a:t>
            </a:fld>
            <a:endParaRPr lang="zh-TW" altLang="en-US"/>
          </a:p>
        </p:txBody>
      </p:sp>
    </p:spTree>
    <p:extLst>
      <p:ext uri="{BB962C8B-B14F-4D97-AF65-F5344CB8AC3E}">
        <p14:creationId xmlns:p14="http://schemas.microsoft.com/office/powerpoint/2010/main" val="4051898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50</a:t>
            </a:fld>
            <a:endParaRPr lang="zh-TW" altLang="en-US"/>
          </a:p>
        </p:txBody>
      </p:sp>
    </p:spTree>
    <p:extLst>
      <p:ext uri="{BB962C8B-B14F-4D97-AF65-F5344CB8AC3E}">
        <p14:creationId xmlns:p14="http://schemas.microsoft.com/office/powerpoint/2010/main" val="3177160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51</a:t>
            </a:fld>
            <a:endParaRPr lang="zh-TW" altLang="en-US"/>
          </a:p>
        </p:txBody>
      </p:sp>
    </p:spTree>
    <p:extLst>
      <p:ext uri="{BB962C8B-B14F-4D97-AF65-F5344CB8AC3E}">
        <p14:creationId xmlns:p14="http://schemas.microsoft.com/office/powerpoint/2010/main" val="2074118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52</a:t>
            </a:fld>
            <a:endParaRPr lang="zh-TW" altLang="en-US"/>
          </a:p>
        </p:txBody>
      </p:sp>
    </p:spTree>
    <p:extLst>
      <p:ext uri="{BB962C8B-B14F-4D97-AF65-F5344CB8AC3E}">
        <p14:creationId xmlns:p14="http://schemas.microsoft.com/office/powerpoint/2010/main" val="153632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889" indent="-285726" eaLnBrk="0" hangingPunct="0">
              <a:spcBef>
                <a:spcPct val="30000"/>
              </a:spcBef>
              <a:defRPr sz="1200">
                <a:solidFill>
                  <a:schemeClr val="tx1"/>
                </a:solidFill>
                <a:latin typeface="Calibri" pitchFamily="34" charset="0"/>
                <a:ea typeface="新細明體" pitchFamily="18" charset="-120"/>
              </a:defRPr>
            </a:lvl2pPr>
            <a:lvl3pPr marL="1142907" indent="-228581" eaLnBrk="0" hangingPunct="0">
              <a:spcBef>
                <a:spcPct val="30000"/>
              </a:spcBef>
              <a:defRPr sz="1200">
                <a:solidFill>
                  <a:schemeClr val="tx1"/>
                </a:solidFill>
                <a:latin typeface="Calibri" pitchFamily="34" charset="0"/>
                <a:ea typeface="新細明體" pitchFamily="18" charset="-120"/>
              </a:defRPr>
            </a:lvl3pPr>
            <a:lvl4pPr marL="1600070" indent="-228581" eaLnBrk="0" hangingPunct="0">
              <a:spcBef>
                <a:spcPct val="30000"/>
              </a:spcBef>
              <a:defRPr sz="1200">
                <a:solidFill>
                  <a:schemeClr val="tx1"/>
                </a:solidFill>
                <a:latin typeface="Calibri" pitchFamily="34" charset="0"/>
                <a:ea typeface="新細明體" pitchFamily="18" charset="-120"/>
              </a:defRPr>
            </a:lvl4pPr>
            <a:lvl5pPr marL="2057232" indent="-228581" eaLnBrk="0" hangingPunct="0">
              <a:spcBef>
                <a:spcPct val="30000"/>
              </a:spcBef>
              <a:defRPr sz="1200">
                <a:solidFill>
                  <a:schemeClr val="tx1"/>
                </a:solidFill>
                <a:latin typeface="Calibri" pitchFamily="34" charset="0"/>
                <a:ea typeface="新細明體" pitchFamily="18" charset="-120"/>
              </a:defRPr>
            </a:lvl5pPr>
            <a:lvl6pPr marL="2514395" indent="-228581"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559" indent="-228581"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8722" indent="-228581"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5884" indent="-228581"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B0048D60-D0AF-478F-8E6F-652B3E44352C}" type="slidenum">
              <a:rPr lang="zh-TW" altLang="en-US" smtClean="0">
                <a:latin typeface="Arial" pitchFamily="34" charset="0"/>
              </a:rPr>
              <a:pPr eaLnBrk="1" hangingPunct="1">
                <a:spcBef>
                  <a:spcPct val="0"/>
                </a:spcBef>
              </a:pPr>
              <a:t>53</a:t>
            </a:fld>
            <a:endParaRPr lang="en-US" altLang="zh-TW" smtClean="0">
              <a:latin typeface="Arial" pitchFamily="34" charset="0"/>
            </a:endParaRPr>
          </a:p>
        </p:txBody>
      </p:sp>
      <p:sp>
        <p:nvSpPr>
          <p:cNvPr id="64515"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9132AED-360F-42FD-9CEA-8DAE96328F24}" type="slidenum">
              <a:rPr kumimoji="0" lang="zh-TW" altLang="en-US" sz="1300">
                <a:latin typeface="Arial" pitchFamily="34" charset="0"/>
              </a:rPr>
              <a:pPr algn="r" eaLnBrk="1" hangingPunct="1">
                <a:spcBef>
                  <a:spcPct val="0"/>
                </a:spcBef>
              </a:pPr>
              <a:t>53</a:t>
            </a:fld>
            <a:endParaRPr kumimoji="0" lang="en-US" altLang="zh-TW" sz="1300">
              <a:latin typeface="Arial" pitchFamily="34" charset="0"/>
            </a:endParaRPr>
          </a:p>
        </p:txBody>
      </p:sp>
      <p:sp>
        <p:nvSpPr>
          <p:cNvPr id="645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327738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5</a:t>
            </a:fld>
            <a:endParaRPr lang="zh-TW" altLang="en-US"/>
          </a:p>
        </p:txBody>
      </p:sp>
    </p:spTree>
    <p:extLst>
      <p:ext uri="{BB962C8B-B14F-4D97-AF65-F5344CB8AC3E}">
        <p14:creationId xmlns:p14="http://schemas.microsoft.com/office/powerpoint/2010/main" val="3424228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889" indent="-285726" eaLnBrk="0" hangingPunct="0">
              <a:spcBef>
                <a:spcPct val="30000"/>
              </a:spcBef>
              <a:defRPr sz="1200">
                <a:solidFill>
                  <a:schemeClr val="tx1"/>
                </a:solidFill>
                <a:latin typeface="Calibri" pitchFamily="34" charset="0"/>
                <a:ea typeface="新細明體" pitchFamily="18" charset="-120"/>
              </a:defRPr>
            </a:lvl2pPr>
            <a:lvl3pPr marL="1142907" indent="-228581" eaLnBrk="0" hangingPunct="0">
              <a:spcBef>
                <a:spcPct val="30000"/>
              </a:spcBef>
              <a:defRPr sz="1200">
                <a:solidFill>
                  <a:schemeClr val="tx1"/>
                </a:solidFill>
                <a:latin typeface="Calibri" pitchFamily="34" charset="0"/>
                <a:ea typeface="新細明體" pitchFamily="18" charset="-120"/>
              </a:defRPr>
            </a:lvl3pPr>
            <a:lvl4pPr marL="1600070" indent="-228581" eaLnBrk="0" hangingPunct="0">
              <a:spcBef>
                <a:spcPct val="30000"/>
              </a:spcBef>
              <a:defRPr sz="1200">
                <a:solidFill>
                  <a:schemeClr val="tx1"/>
                </a:solidFill>
                <a:latin typeface="Calibri" pitchFamily="34" charset="0"/>
                <a:ea typeface="新細明體" pitchFamily="18" charset="-120"/>
              </a:defRPr>
            </a:lvl4pPr>
            <a:lvl5pPr marL="2057232" indent="-228581" eaLnBrk="0" hangingPunct="0">
              <a:spcBef>
                <a:spcPct val="30000"/>
              </a:spcBef>
              <a:defRPr sz="1200">
                <a:solidFill>
                  <a:schemeClr val="tx1"/>
                </a:solidFill>
                <a:latin typeface="Calibri" pitchFamily="34" charset="0"/>
                <a:ea typeface="新細明體" pitchFamily="18" charset="-120"/>
              </a:defRPr>
            </a:lvl5pPr>
            <a:lvl6pPr marL="2514395" indent="-228581"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559" indent="-228581"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8722" indent="-228581"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5884" indent="-228581"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CFD6979-80C0-4D07-898B-658A7C5CA0D6}" type="slidenum">
              <a:rPr lang="zh-TW" altLang="en-US" smtClean="0">
                <a:latin typeface="Arial" pitchFamily="34" charset="0"/>
              </a:rPr>
              <a:pPr eaLnBrk="1" hangingPunct="1">
                <a:spcBef>
                  <a:spcPct val="0"/>
                </a:spcBef>
              </a:pPr>
              <a:t>54</a:t>
            </a:fld>
            <a:endParaRPr lang="en-US" altLang="zh-TW" smtClean="0">
              <a:latin typeface="Arial" pitchFamily="34" charset="0"/>
            </a:endParaRPr>
          </a:p>
        </p:txBody>
      </p:sp>
      <p:sp>
        <p:nvSpPr>
          <p:cNvPr id="65539"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A8137A3-5EA4-4F7A-8582-53A9BFCCED66}" type="slidenum">
              <a:rPr kumimoji="0" lang="zh-TW" altLang="en-US" sz="1300">
                <a:latin typeface="Arial" pitchFamily="34" charset="0"/>
              </a:rPr>
              <a:pPr algn="r" eaLnBrk="1" hangingPunct="1">
                <a:spcBef>
                  <a:spcPct val="0"/>
                </a:spcBef>
              </a:pPr>
              <a:t>54</a:t>
            </a:fld>
            <a:endParaRPr kumimoji="0" lang="en-US" altLang="zh-TW" sz="1300">
              <a:latin typeface="Arial" pitchFamily="34" charset="0"/>
            </a:endParaRPr>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2760909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AAA6E432-74A7-4F7A-9378-192C123020AD}" type="slidenum">
              <a:rPr kumimoji="0" lang="zh-TW" altLang="en-US" sz="1300"/>
              <a:pPr algn="r" eaLnBrk="1" hangingPunct="1">
                <a:spcBef>
                  <a:spcPct val="0"/>
                </a:spcBef>
              </a:pPr>
              <a:t>55</a:t>
            </a:fld>
            <a:endParaRPr kumimoji="0" lang="en-US" altLang="zh-TW" sz="1300"/>
          </a:p>
        </p:txBody>
      </p:sp>
      <p:sp>
        <p:nvSpPr>
          <p:cNvPr id="66563"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4A06DED7-C993-47C5-BF27-6A30B28CAB06}" type="slidenum">
              <a:rPr kumimoji="0" lang="zh-TW" altLang="en-US" sz="1300">
                <a:latin typeface="Arial" pitchFamily="34" charset="0"/>
              </a:rPr>
              <a:pPr algn="r" eaLnBrk="1" hangingPunct="1">
                <a:spcBef>
                  <a:spcPct val="0"/>
                </a:spcBef>
              </a:pPr>
              <a:t>55</a:t>
            </a:fld>
            <a:endParaRPr kumimoji="0" lang="en-US" altLang="zh-TW" sz="1300">
              <a:latin typeface="Arial" pitchFamily="34" charset="0"/>
            </a:endParaRPr>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1651346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7250" eaLnBrk="0" hangingPunct="0">
              <a:spcBef>
                <a:spcPct val="30000"/>
              </a:spcBef>
              <a:defRPr sz="1200">
                <a:solidFill>
                  <a:schemeClr val="tx1"/>
                </a:solidFill>
                <a:latin typeface="Calibri" pitchFamily="34" charset="0"/>
                <a:ea typeface="新細明體" pitchFamily="18" charset="-120"/>
              </a:defRPr>
            </a:lvl1pPr>
            <a:lvl2pPr marL="742950" indent="-285750" defTabSz="857250" eaLnBrk="0" hangingPunct="0">
              <a:spcBef>
                <a:spcPct val="30000"/>
              </a:spcBef>
              <a:defRPr sz="1200">
                <a:solidFill>
                  <a:schemeClr val="tx1"/>
                </a:solidFill>
                <a:latin typeface="Calibri" pitchFamily="34" charset="0"/>
                <a:ea typeface="新細明體" pitchFamily="18" charset="-120"/>
              </a:defRPr>
            </a:lvl2pPr>
            <a:lvl3pPr marL="1143000" indent="-228600" defTabSz="857250" eaLnBrk="0" hangingPunct="0">
              <a:spcBef>
                <a:spcPct val="30000"/>
              </a:spcBef>
              <a:defRPr sz="1200">
                <a:solidFill>
                  <a:schemeClr val="tx1"/>
                </a:solidFill>
                <a:latin typeface="Calibri" pitchFamily="34" charset="0"/>
                <a:ea typeface="新細明體" pitchFamily="18" charset="-120"/>
              </a:defRPr>
            </a:lvl3pPr>
            <a:lvl4pPr marL="1600200" indent="-228600" defTabSz="857250" eaLnBrk="0" hangingPunct="0">
              <a:spcBef>
                <a:spcPct val="30000"/>
              </a:spcBef>
              <a:defRPr sz="1200">
                <a:solidFill>
                  <a:schemeClr val="tx1"/>
                </a:solidFill>
                <a:latin typeface="Calibri" pitchFamily="34" charset="0"/>
                <a:ea typeface="新細明體" pitchFamily="18" charset="-120"/>
              </a:defRPr>
            </a:lvl4pPr>
            <a:lvl5pPr marL="2057400" indent="-228600" defTabSz="857250" eaLnBrk="0" hangingPunct="0">
              <a:spcBef>
                <a:spcPct val="30000"/>
              </a:spcBef>
              <a:defRPr sz="1200">
                <a:solidFill>
                  <a:schemeClr val="tx1"/>
                </a:solidFill>
                <a:latin typeface="Calibri" pitchFamily="34" charset="0"/>
                <a:ea typeface="新細明體" pitchFamily="18" charset="-120"/>
              </a:defRPr>
            </a:lvl5pPr>
            <a:lvl6pPr marL="25146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ACA6ABF-D72B-4EF5-8434-4B1FE06E99E9}" type="slidenum">
              <a:rPr kumimoji="0" lang="zh-TW" altLang="en-US" sz="1300">
                <a:latin typeface="Arial" pitchFamily="34" charset="0"/>
              </a:rPr>
              <a:pPr algn="r" eaLnBrk="1" hangingPunct="1">
                <a:spcBef>
                  <a:spcPct val="0"/>
                </a:spcBef>
              </a:pPr>
              <a:t>56</a:t>
            </a:fld>
            <a:endParaRPr kumimoji="0" lang="en-US" altLang="zh-TW" sz="1300">
              <a:latin typeface="Arial" pitchFamily="34" charset="0"/>
            </a:endParaRPr>
          </a:p>
        </p:txBody>
      </p:sp>
      <p:sp>
        <p:nvSpPr>
          <p:cNvPr id="68611"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39CCD208-53BF-4D78-96F7-11538739F3CB}" type="slidenum">
              <a:rPr kumimoji="0" lang="zh-TW" altLang="en-US" sz="1300">
                <a:latin typeface="Arial" pitchFamily="34" charset="0"/>
              </a:rPr>
              <a:pPr algn="r" eaLnBrk="1" hangingPunct="1">
                <a:spcBef>
                  <a:spcPct val="0"/>
                </a:spcBef>
              </a:pPr>
              <a:t>56</a:t>
            </a:fld>
            <a:endParaRPr kumimoji="0" lang="en-US" altLang="zh-TW" sz="1300">
              <a:latin typeface="Arial" pitchFamily="34" charset="0"/>
            </a:endParaRPr>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2040672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7250" eaLnBrk="0" hangingPunct="0">
              <a:spcBef>
                <a:spcPct val="30000"/>
              </a:spcBef>
              <a:defRPr sz="1200">
                <a:solidFill>
                  <a:schemeClr val="tx1"/>
                </a:solidFill>
                <a:latin typeface="Calibri" pitchFamily="34" charset="0"/>
                <a:ea typeface="新細明體" pitchFamily="18" charset="-120"/>
              </a:defRPr>
            </a:lvl1pPr>
            <a:lvl2pPr marL="742950" indent="-285750" defTabSz="857250" eaLnBrk="0" hangingPunct="0">
              <a:spcBef>
                <a:spcPct val="30000"/>
              </a:spcBef>
              <a:defRPr sz="1200">
                <a:solidFill>
                  <a:schemeClr val="tx1"/>
                </a:solidFill>
                <a:latin typeface="Calibri" pitchFamily="34" charset="0"/>
                <a:ea typeface="新細明體" pitchFamily="18" charset="-120"/>
              </a:defRPr>
            </a:lvl2pPr>
            <a:lvl3pPr marL="1143000" indent="-228600" defTabSz="857250" eaLnBrk="0" hangingPunct="0">
              <a:spcBef>
                <a:spcPct val="30000"/>
              </a:spcBef>
              <a:defRPr sz="1200">
                <a:solidFill>
                  <a:schemeClr val="tx1"/>
                </a:solidFill>
                <a:latin typeface="Calibri" pitchFamily="34" charset="0"/>
                <a:ea typeface="新細明體" pitchFamily="18" charset="-120"/>
              </a:defRPr>
            </a:lvl3pPr>
            <a:lvl4pPr marL="1600200" indent="-228600" defTabSz="857250" eaLnBrk="0" hangingPunct="0">
              <a:spcBef>
                <a:spcPct val="30000"/>
              </a:spcBef>
              <a:defRPr sz="1200">
                <a:solidFill>
                  <a:schemeClr val="tx1"/>
                </a:solidFill>
                <a:latin typeface="Calibri" pitchFamily="34" charset="0"/>
                <a:ea typeface="新細明體" pitchFamily="18" charset="-120"/>
              </a:defRPr>
            </a:lvl4pPr>
            <a:lvl5pPr marL="2057400" indent="-228600" defTabSz="857250" eaLnBrk="0" hangingPunct="0">
              <a:spcBef>
                <a:spcPct val="30000"/>
              </a:spcBef>
              <a:defRPr sz="1200">
                <a:solidFill>
                  <a:schemeClr val="tx1"/>
                </a:solidFill>
                <a:latin typeface="Calibri" pitchFamily="34" charset="0"/>
                <a:ea typeface="新細明體" pitchFamily="18" charset="-120"/>
              </a:defRPr>
            </a:lvl5pPr>
            <a:lvl6pPr marL="25146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725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ACA6ABF-D72B-4EF5-8434-4B1FE06E99E9}" type="slidenum">
              <a:rPr kumimoji="0" lang="zh-TW" altLang="en-US" sz="1300">
                <a:latin typeface="Arial" pitchFamily="34" charset="0"/>
              </a:rPr>
              <a:pPr algn="r" eaLnBrk="1" hangingPunct="1">
                <a:spcBef>
                  <a:spcPct val="0"/>
                </a:spcBef>
              </a:pPr>
              <a:t>57</a:t>
            </a:fld>
            <a:endParaRPr kumimoji="0" lang="en-US" altLang="zh-TW" sz="1300">
              <a:latin typeface="Arial" pitchFamily="34" charset="0"/>
            </a:endParaRPr>
          </a:p>
        </p:txBody>
      </p:sp>
      <p:sp>
        <p:nvSpPr>
          <p:cNvPr id="68611"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39CCD208-53BF-4D78-96F7-11538739F3CB}" type="slidenum">
              <a:rPr kumimoji="0" lang="zh-TW" altLang="en-US" sz="1300">
                <a:latin typeface="Arial" pitchFamily="34" charset="0"/>
              </a:rPr>
              <a:pPr algn="r" eaLnBrk="1" hangingPunct="1">
                <a:spcBef>
                  <a:spcPct val="0"/>
                </a:spcBef>
              </a:pPr>
              <a:t>57</a:t>
            </a:fld>
            <a:endParaRPr kumimoji="0" lang="en-US" altLang="zh-TW" sz="1300">
              <a:latin typeface="Arial" pitchFamily="34" charset="0"/>
            </a:endParaRPr>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3690551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4342853F-B935-40E7-874E-6ED5978DFE06}" type="slidenum">
              <a:rPr kumimoji="0" lang="zh-TW" altLang="en-US" sz="1300"/>
              <a:pPr algn="r" eaLnBrk="1" hangingPunct="1">
                <a:spcBef>
                  <a:spcPct val="0"/>
                </a:spcBef>
              </a:pPr>
              <a:t>58</a:t>
            </a:fld>
            <a:endParaRPr kumimoji="0" lang="en-US" altLang="zh-TW" sz="1300"/>
          </a:p>
        </p:txBody>
      </p:sp>
      <p:sp>
        <p:nvSpPr>
          <p:cNvPr id="69635"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091AE5A9-6C1B-403A-AC1F-A63A1FC233F4}" type="slidenum">
              <a:rPr kumimoji="0" lang="zh-TW" altLang="en-US" sz="1300">
                <a:latin typeface="Arial" pitchFamily="34" charset="0"/>
              </a:rPr>
              <a:pPr algn="r" eaLnBrk="1" hangingPunct="1">
                <a:spcBef>
                  <a:spcPct val="0"/>
                </a:spcBef>
              </a:pPr>
              <a:t>58</a:t>
            </a:fld>
            <a:endParaRPr kumimoji="0" lang="en-US" altLang="zh-TW" sz="1300">
              <a:latin typeface="Arial" pitchFamily="34" charset="0"/>
            </a:endParaRP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2771497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AD27A033-43B8-45AE-ABE4-DF1125FFDC20}" type="slidenum">
              <a:rPr kumimoji="0" lang="zh-TW" altLang="en-US" sz="1300"/>
              <a:pPr algn="r" eaLnBrk="1" hangingPunct="1">
                <a:spcBef>
                  <a:spcPct val="0"/>
                </a:spcBef>
              </a:pPr>
              <a:t>59</a:t>
            </a:fld>
            <a:endParaRPr kumimoji="0" lang="en-US" altLang="zh-TW" sz="1300"/>
          </a:p>
        </p:txBody>
      </p:sp>
      <p:sp>
        <p:nvSpPr>
          <p:cNvPr id="70659"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9E7883F8-29D1-48C1-A5D5-497694427CA7}" type="slidenum">
              <a:rPr kumimoji="0" lang="zh-TW" altLang="en-US" sz="1300">
                <a:latin typeface="Arial" pitchFamily="34" charset="0"/>
              </a:rPr>
              <a:pPr algn="r" eaLnBrk="1" hangingPunct="1">
                <a:spcBef>
                  <a:spcPct val="0"/>
                </a:spcBef>
              </a:pPr>
              <a:t>59</a:t>
            </a:fld>
            <a:endParaRPr kumimoji="0" lang="en-US" altLang="zh-TW" sz="1300">
              <a:latin typeface="Arial" pitchFamily="34" charset="0"/>
            </a:endParaRPr>
          </a:p>
        </p:txBody>
      </p:sp>
      <p:sp>
        <p:nvSpPr>
          <p:cNvPr id="706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2278110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E1199E65-DFA1-4699-8AD1-C88BA6D7F352}" type="slidenum">
              <a:rPr kumimoji="0" lang="zh-TW" altLang="en-US" sz="1300"/>
              <a:pPr algn="r" eaLnBrk="1" hangingPunct="1">
                <a:spcBef>
                  <a:spcPct val="0"/>
                </a:spcBef>
              </a:pPr>
              <a:t>60</a:t>
            </a:fld>
            <a:endParaRPr kumimoji="0" lang="en-US" altLang="zh-TW" sz="1300"/>
          </a:p>
        </p:txBody>
      </p:sp>
      <p:sp>
        <p:nvSpPr>
          <p:cNvPr id="71683"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E6ADB5A0-9F1F-471C-99C9-2E102C03AECB}" type="slidenum">
              <a:rPr kumimoji="0" lang="zh-TW" altLang="en-US" sz="1300">
                <a:latin typeface="Arial" pitchFamily="34" charset="0"/>
              </a:rPr>
              <a:pPr algn="r" eaLnBrk="1" hangingPunct="1">
                <a:spcBef>
                  <a:spcPct val="0"/>
                </a:spcBef>
              </a:pPr>
              <a:t>60</a:t>
            </a:fld>
            <a:endParaRPr kumimoji="0" lang="en-US" altLang="zh-TW" sz="1300">
              <a:latin typeface="Arial" pitchFamily="34" charset="0"/>
            </a:endParaRPr>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3509328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51275" y="9428164"/>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85" tIns="44393" rIns="88785" bIns="44393"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88F3780D-8DCB-44BB-AA8A-4FF0CB14314E}" type="slidenum">
              <a:rPr kumimoji="0" lang="zh-TW" altLang="en-US" sz="1300"/>
              <a:pPr algn="r" eaLnBrk="1" hangingPunct="1">
                <a:spcBef>
                  <a:spcPct val="0"/>
                </a:spcBef>
              </a:pPr>
              <a:t>61</a:t>
            </a:fld>
            <a:endParaRPr kumimoji="0" lang="en-US" altLang="zh-TW" sz="1300"/>
          </a:p>
        </p:txBody>
      </p:sp>
      <p:sp>
        <p:nvSpPr>
          <p:cNvPr id="72707" name="Rectangle 7"/>
          <p:cNvSpPr txBox="1">
            <a:spLocks noGrp="1" noChangeArrowheads="1"/>
          </p:cNvSpPr>
          <p:nvPr/>
        </p:nvSpPr>
        <p:spPr bwMode="auto">
          <a:xfrm>
            <a:off x="3848100" y="9428164"/>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45" tIns="43073" rIns="86145" bIns="43073" anchor="b"/>
          <a:lstStyle>
            <a:lvl1pPr defTabSz="855663" eaLnBrk="0" hangingPunct="0">
              <a:spcBef>
                <a:spcPct val="30000"/>
              </a:spcBef>
              <a:defRPr sz="1200">
                <a:solidFill>
                  <a:schemeClr val="tx1"/>
                </a:solidFill>
                <a:latin typeface="Calibri" pitchFamily="34" charset="0"/>
                <a:ea typeface="新細明體" pitchFamily="18" charset="-120"/>
              </a:defRPr>
            </a:lvl1pPr>
            <a:lvl2pPr marL="742950" indent="-285750" defTabSz="855663" eaLnBrk="0" hangingPunct="0">
              <a:spcBef>
                <a:spcPct val="30000"/>
              </a:spcBef>
              <a:defRPr sz="1200">
                <a:solidFill>
                  <a:schemeClr val="tx1"/>
                </a:solidFill>
                <a:latin typeface="Calibri" pitchFamily="34" charset="0"/>
                <a:ea typeface="新細明體" pitchFamily="18" charset="-120"/>
              </a:defRPr>
            </a:lvl2pPr>
            <a:lvl3pPr marL="1143000" indent="-228600" defTabSz="855663" eaLnBrk="0" hangingPunct="0">
              <a:spcBef>
                <a:spcPct val="30000"/>
              </a:spcBef>
              <a:defRPr sz="1200">
                <a:solidFill>
                  <a:schemeClr val="tx1"/>
                </a:solidFill>
                <a:latin typeface="Calibri" pitchFamily="34" charset="0"/>
                <a:ea typeface="新細明體" pitchFamily="18" charset="-120"/>
              </a:defRPr>
            </a:lvl3pPr>
            <a:lvl4pPr marL="1600200" indent="-228600" defTabSz="855663" eaLnBrk="0" hangingPunct="0">
              <a:spcBef>
                <a:spcPct val="30000"/>
              </a:spcBef>
              <a:defRPr sz="1200">
                <a:solidFill>
                  <a:schemeClr val="tx1"/>
                </a:solidFill>
                <a:latin typeface="Calibri" pitchFamily="34" charset="0"/>
                <a:ea typeface="新細明體" pitchFamily="18" charset="-120"/>
              </a:defRPr>
            </a:lvl4pPr>
            <a:lvl5pPr marL="2057400" indent="-228600" defTabSz="855663" eaLnBrk="0" hangingPunct="0">
              <a:spcBef>
                <a:spcPct val="30000"/>
              </a:spcBef>
              <a:defRPr sz="1200">
                <a:solidFill>
                  <a:schemeClr val="tx1"/>
                </a:solidFill>
                <a:latin typeface="Calibri" pitchFamily="34" charset="0"/>
                <a:ea typeface="新細明體" pitchFamily="18" charset="-120"/>
              </a:defRPr>
            </a:lvl5pPr>
            <a:lvl6pPr marL="25146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85566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D7576D1E-6030-4EBC-B79B-3D7288FD3AF5}" type="slidenum">
              <a:rPr kumimoji="0" lang="zh-TW" altLang="en-US" sz="1300">
                <a:latin typeface="Arial" pitchFamily="34" charset="0"/>
              </a:rPr>
              <a:pPr algn="r" eaLnBrk="1" hangingPunct="1">
                <a:spcBef>
                  <a:spcPct val="0"/>
                </a:spcBef>
              </a:pPr>
              <a:t>61</a:t>
            </a:fld>
            <a:endParaRPr kumimoji="0" lang="en-US" altLang="zh-TW" sz="1300">
              <a:latin typeface="Arial" pitchFamily="34" charset="0"/>
            </a:endParaRPr>
          </a:p>
        </p:txBody>
      </p:sp>
      <p:sp>
        <p:nvSpPr>
          <p:cNvPr id="727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val="915714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62</a:t>
            </a:fld>
            <a:endParaRPr lang="zh-TW" altLang="en-US"/>
          </a:p>
        </p:txBody>
      </p:sp>
    </p:spTree>
    <p:extLst>
      <p:ext uri="{BB962C8B-B14F-4D97-AF65-F5344CB8AC3E}">
        <p14:creationId xmlns:p14="http://schemas.microsoft.com/office/powerpoint/2010/main" val="38989472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63</a:t>
            </a:fld>
            <a:endParaRPr lang="zh-TW" altLang="en-US"/>
          </a:p>
        </p:txBody>
      </p:sp>
    </p:spTree>
    <p:extLst>
      <p:ext uri="{BB962C8B-B14F-4D97-AF65-F5344CB8AC3E}">
        <p14:creationId xmlns:p14="http://schemas.microsoft.com/office/powerpoint/2010/main" val="199280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a:t>
            </a:fld>
            <a:endParaRPr lang="zh-TW" altLang="en-US"/>
          </a:p>
        </p:txBody>
      </p:sp>
    </p:spTree>
    <p:extLst>
      <p:ext uri="{BB962C8B-B14F-4D97-AF65-F5344CB8AC3E}">
        <p14:creationId xmlns:p14="http://schemas.microsoft.com/office/powerpoint/2010/main" val="33212372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64</a:t>
            </a:fld>
            <a:endParaRPr lang="zh-TW" altLang="en-US"/>
          </a:p>
        </p:txBody>
      </p:sp>
    </p:spTree>
    <p:extLst>
      <p:ext uri="{BB962C8B-B14F-4D97-AF65-F5344CB8AC3E}">
        <p14:creationId xmlns:p14="http://schemas.microsoft.com/office/powerpoint/2010/main" val="16726495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65</a:t>
            </a:fld>
            <a:endParaRPr lang="zh-TW" altLang="en-US"/>
          </a:p>
        </p:txBody>
      </p:sp>
    </p:spTree>
    <p:extLst>
      <p:ext uri="{BB962C8B-B14F-4D97-AF65-F5344CB8AC3E}">
        <p14:creationId xmlns:p14="http://schemas.microsoft.com/office/powerpoint/2010/main" val="359976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66</a:t>
            </a:fld>
            <a:endParaRPr lang="zh-TW" altLang="en-US"/>
          </a:p>
        </p:txBody>
      </p:sp>
    </p:spTree>
    <p:extLst>
      <p:ext uri="{BB962C8B-B14F-4D97-AF65-F5344CB8AC3E}">
        <p14:creationId xmlns:p14="http://schemas.microsoft.com/office/powerpoint/2010/main" val="1911961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67</a:t>
            </a:fld>
            <a:endParaRPr lang="zh-TW" altLang="en-US"/>
          </a:p>
        </p:txBody>
      </p:sp>
    </p:spTree>
    <p:extLst>
      <p:ext uri="{BB962C8B-B14F-4D97-AF65-F5344CB8AC3E}">
        <p14:creationId xmlns:p14="http://schemas.microsoft.com/office/powerpoint/2010/main" val="279269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7</a:t>
            </a:fld>
            <a:endParaRPr lang="zh-TW" altLang="en-US"/>
          </a:p>
        </p:txBody>
      </p:sp>
    </p:spTree>
    <p:extLst>
      <p:ext uri="{BB962C8B-B14F-4D97-AF65-F5344CB8AC3E}">
        <p14:creationId xmlns:p14="http://schemas.microsoft.com/office/powerpoint/2010/main" val="210330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8</a:t>
            </a:fld>
            <a:endParaRPr lang="zh-TW" altLang="en-US"/>
          </a:p>
        </p:txBody>
      </p:sp>
    </p:spTree>
    <p:extLst>
      <p:ext uri="{BB962C8B-B14F-4D97-AF65-F5344CB8AC3E}">
        <p14:creationId xmlns:p14="http://schemas.microsoft.com/office/powerpoint/2010/main" val="232492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9912A65-3B59-4F9E-9EA0-99CFB3F0E965}" type="slidenum">
              <a:rPr lang="zh-TW" altLang="en-US" smtClean="0"/>
              <a:pPr>
                <a:defRPr/>
              </a:pPr>
              <a:t>9</a:t>
            </a:fld>
            <a:endParaRPr lang="zh-TW" altLang="en-US"/>
          </a:p>
        </p:txBody>
      </p:sp>
    </p:spTree>
    <p:extLst>
      <p:ext uri="{BB962C8B-B14F-4D97-AF65-F5344CB8AC3E}">
        <p14:creationId xmlns:p14="http://schemas.microsoft.com/office/powerpoint/2010/main" val="141994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10521" y="1052736"/>
            <a:ext cx="7992888" cy="36000"/>
          </a:xfrm>
          <a:prstGeom prst="rect">
            <a:avLst/>
          </a:prstGeom>
          <a:gradFill flip="none" rotWithShape="1">
            <a:gsLst>
              <a:gs pos="0">
                <a:srgbClr val="FFB41D"/>
              </a:gs>
              <a:gs pos="50000">
                <a:srgbClr val="F7AB00">
                  <a:shade val="67500"/>
                  <a:satMod val="115000"/>
                </a:srgbClr>
              </a:gs>
              <a:gs pos="100000">
                <a:srgbClr val="F7AB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6629" name="Rectangle 5"/>
          <p:cNvSpPr>
            <a:spLocks noGrp="1" noChangeArrowheads="1"/>
          </p:cNvSpPr>
          <p:nvPr>
            <p:ph type="subTitle" idx="1"/>
          </p:nvPr>
        </p:nvSpPr>
        <p:spPr>
          <a:xfrm>
            <a:off x="2141538" y="2547938"/>
            <a:ext cx="6400800" cy="1752600"/>
          </a:xfrm>
          <a:prstGeom prst="rect">
            <a:avLst/>
          </a:prstGeom>
        </p:spPr>
        <p:txBody>
          <a:bodyPr/>
          <a:lstStyle>
            <a:lvl1pPr marL="0" indent="0" algn="ctr">
              <a:buFontTx/>
              <a:buNone/>
              <a:defRPr/>
            </a:lvl1pPr>
          </a:lstStyle>
          <a:p>
            <a:r>
              <a:rPr lang="zh-TW" altLang="en-US"/>
              <a:t>按一下以編輯母片副標題樣式</a:t>
            </a:r>
          </a:p>
        </p:txBody>
      </p:sp>
      <p:sp>
        <p:nvSpPr>
          <p:cNvPr id="2" name="標題 1"/>
          <p:cNvSpPr>
            <a:spLocks noGrp="1"/>
          </p:cNvSpPr>
          <p:nvPr>
            <p:ph type="title"/>
          </p:nvPr>
        </p:nvSpPr>
        <p:spPr>
          <a:xfrm>
            <a:off x="0" y="260350"/>
            <a:ext cx="8229600" cy="633413"/>
          </a:xfrm>
          <a:prstGeom prst="rect">
            <a:avLst/>
          </a:prstGeom>
        </p:spPr>
        <p:txBody>
          <a:bodyPr/>
          <a:lstStyle/>
          <a:p>
            <a:r>
              <a:rPr lang="zh-TW" altLang="en-US" smtClean="0"/>
              <a:t>按一下以編輯母片標題樣式</a:t>
            </a:r>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8229600" cy="633413"/>
          </a:xfrm>
          <a:prstGeom prst="rect">
            <a:avLst/>
          </a:prstGeom>
        </p:spPr>
        <p:txBody>
          <a:bodyPr/>
          <a:lstStyle/>
          <a:p>
            <a:r>
              <a:rPr lang="zh-TW" altLang="en-US" smtClean="0"/>
              <a:t>按一下以編輯母片標題樣式</a:t>
            </a:r>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542E7-9352-4623-8DA5-C376DEFF6EA7}" type="slidenum">
              <a:rPr lang="zh-TW" altLang="en-US" smtClean="0"/>
              <a:t>‹#›</a:t>
            </a:fld>
            <a:endParaRPr lang="zh-TW" altLang="en-US"/>
          </a:p>
        </p:txBody>
      </p:sp>
      <p:pic>
        <p:nvPicPr>
          <p:cNvPr id="12" name="Picture 12"/>
          <p:cNvPicPr>
            <a:picLocks noChangeAspect="1" noChangeArrowheads="1"/>
          </p:cNvPicPr>
          <p:nvPr userDrawn="1"/>
        </p:nvPicPr>
        <p:blipFill>
          <a:blip r:embed="rId5" cstate="print"/>
          <a:srcRect/>
          <a:stretch>
            <a:fillRect/>
          </a:stretch>
        </p:blipFill>
        <p:spPr bwMode="auto">
          <a:xfrm>
            <a:off x="0" y="5561013"/>
            <a:ext cx="9144000" cy="1323975"/>
          </a:xfrm>
          <a:prstGeom prst="rect">
            <a:avLst/>
          </a:prstGeom>
          <a:noFill/>
          <a:ln w="9525">
            <a:noFill/>
            <a:miter lim="800000"/>
            <a:headEnd/>
            <a:tailEnd/>
          </a:ln>
        </p:spPr>
      </p:pic>
      <p:sp>
        <p:nvSpPr>
          <p:cNvPr id="3" name="文字方塊 2"/>
          <p:cNvSpPr txBox="1"/>
          <p:nvPr userDrawn="1"/>
        </p:nvSpPr>
        <p:spPr>
          <a:xfrm>
            <a:off x="8172400" y="6444044"/>
            <a:ext cx="1080120" cy="369332"/>
          </a:xfrm>
          <a:prstGeom prst="rect">
            <a:avLst/>
          </a:prstGeom>
          <a:noFill/>
        </p:spPr>
        <p:txBody>
          <a:bodyPr wrap="square" rtlCol="0">
            <a:spAutoFit/>
          </a:bodyPr>
          <a:lstStyle/>
          <a:p>
            <a:pPr algn="ctr"/>
            <a:fld id="{8C102A29-B215-42E7-AC4A-6932860EAFB1}" type="slidenum">
              <a:rPr lang="zh-TW" altLang="en-US" smtClean="0"/>
              <a:pPr algn="ctr"/>
              <a:t>‹#›</a:t>
            </a:fld>
            <a:endParaRPr lang="zh-TW" alt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35" r:id="rId3"/>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9"/>
          <p:cNvSpPr>
            <a:spLocks noGrp="1" noChangeArrowheads="1"/>
          </p:cNvSpPr>
          <p:nvPr>
            <p:ph type="ctrTitle"/>
          </p:nvPr>
        </p:nvSpPr>
        <p:spPr>
          <a:xfrm>
            <a:off x="467544" y="1642211"/>
            <a:ext cx="8069262" cy="965969"/>
          </a:xfrm>
          <a:noFill/>
        </p:spPr>
        <p:txBody>
          <a:bodyPr/>
          <a:lstStyle/>
          <a:p>
            <a:pPr algn="dist" eaLnBrk="1" hangingPunct="1"/>
            <a:r>
              <a:rPr lang="zh-TW" altLang="en-US" sz="6000" dirty="0" smtClean="0">
                <a:solidFill>
                  <a:srgbClr val="0000FF"/>
                </a:solidFill>
                <a:latin typeface="微軟正黑體" panose="020B0604030504040204" pitchFamily="34" charset="-120"/>
                <a:ea typeface="微軟正黑體" panose="020B0604030504040204" pitchFamily="34" charset="-120"/>
              </a:rPr>
              <a:t>報名系統操作說明會</a:t>
            </a:r>
          </a:p>
        </p:txBody>
      </p:sp>
      <p:sp>
        <p:nvSpPr>
          <p:cNvPr id="4100" name="Rectangle 6"/>
          <p:cNvSpPr>
            <a:spLocks noGrp="1" noChangeArrowheads="1"/>
          </p:cNvSpPr>
          <p:nvPr>
            <p:ph type="subTitle" idx="1"/>
          </p:nvPr>
        </p:nvSpPr>
        <p:spPr>
          <a:xfrm>
            <a:off x="2339752" y="3203927"/>
            <a:ext cx="5399088" cy="504825"/>
          </a:xfrm>
        </p:spPr>
        <p:txBody>
          <a:bodyPr/>
          <a:lstStyle/>
          <a:p>
            <a:pPr algn="l" eaLnBrk="1" hangingPunct="1"/>
            <a:r>
              <a:rPr lang="zh-TW" altLang="en-US" sz="3000" dirty="0" smtClean="0">
                <a:latin typeface="標楷體" panose="03000509000000000000" pitchFamily="65" charset="-120"/>
                <a:ea typeface="標楷體" panose="03000509000000000000" pitchFamily="65" charset="-120"/>
              </a:rPr>
              <a:t>主辦單位</a:t>
            </a:r>
            <a:r>
              <a:rPr lang="zh-TW" altLang="en-US" sz="2400" dirty="0" smtClean="0">
                <a:latin typeface="標楷體" panose="03000509000000000000" pitchFamily="65" charset="-120"/>
                <a:ea typeface="標楷體" panose="03000509000000000000" pitchFamily="65" charset="-120"/>
              </a:rPr>
              <a:t>： </a:t>
            </a:r>
          </a:p>
        </p:txBody>
      </p:sp>
      <p:sp>
        <p:nvSpPr>
          <p:cNvPr id="230401" name="Rectangle 1"/>
          <p:cNvSpPr>
            <a:spLocks noChangeArrowheads="1"/>
          </p:cNvSpPr>
          <p:nvPr/>
        </p:nvSpPr>
        <p:spPr bwMode="auto">
          <a:xfrm>
            <a:off x="624062" y="798222"/>
            <a:ext cx="791274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defTabSz="914400" latinLnBrk="0">
              <a:lnSpc>
                <a:spcPct val="100000"/>
              </a:lnSpc>
              <a:spcBef>
                <a:spcPct val="20000"/>
              </a:spcBef>
              <a:buClrTx/>
              <a:buSzTx/>
              <a:tabLst/>
            </a:pPr>
            <a:r>
              <a:rPr lang="en-US" altLang="zh-TW" sz="3600" b="1" dirty="0" smtClean="0">
                <a:solidFill>
                  <a:srgbClr val="FF0000"/>
                </a:solidFill>
                <a:latin typeface="微軟正黑體" panose="020B0604030504040204" pitchFamily="34" charset="-120"/>
                <a:ea typeface="微軟正黑體" panose="020B0604030504040204" pitchFamily="34" charset="-120"/>
              </a:rPr>
              <a:t>109</a:t>
            </a:r>
            <a:r>
              <a:rPr lang="zh-TW" altLang="en-US" sz="3600" b="1" dirty="0" smtClean="0">
                <a:solidFill>
                  <a:srgbClr val="FF0000"/>
                </a:solidFill>
                <a:latin typeface="微軟正黑體" panose="020B0604030504040204" pitchFamily="34" charset="-120"/>
                <a:ea typeface="微軟正黑體" panose="020B0604030504040204" pitchFamily="34" charset="-120"/>
              </a:rPr>
              <a:t>學年度四技二專技優甄審入學招生</a:t>
            </a:r>
          </a:p>
        </p:txBody>
      </p:sp>
      <p:pic>
        <p:nvPicPr>
          <p:cNvPr id="6" name="圖片 5" descr="聯合會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2828689"/>
            <a:ext cx="4464496" cy="917360"/>
          </a:xfrm>
          <a:prstGeom prst="rect">
            <a:avLst/>
          </a:prstGeom>
        </p:spPr>
      </p:pic>
      <p:grpSp>
        <p:nvGrpSpPr>
          <p:cNvPr id="2" name="群組 1"/>
          <p:cNvGrpSpPr/>
          <p:nvPr/>
        </p:nvGrpSpPr>
        <p:grpSpPr>
          <a:xfrm>
            <a:off x="0" y="3649827"/>
            <a:ext cx="9144000" cy="3208173"/>
            <a:chOff x="0" y="3649827"/>
            <a:chExt cx="9144000" cy="3208173"/>
          </a:xfrm>
        </p:grpSpPr>
        <p:sp>
          <p:nvSpPr>
            <p:cNvPr id="9" name="流程圖: 文件 8"/>
            <p:cNvSpPr>
              <a:spLocks noChangeArrowheads="1"/>
            </p:cNvSpPr>
            <p:nvPr/>
          </p:nvSpPr>
          <p:spPr bwMode="auto">
            <a:xfrm flipV="1">
              <a:off x="0" y="5033963"/>
              <a:ext cx="9144000" cy="1824037"/>
            </a:xfrm>
            <a:prstGeom prst="flowChartDocument">
              <a:avLst/>
            </a:prstGeom>
            <a:solidFill>
              <a:srgbClr val="FFC74B"/>
            </a:solidFill>
            <a:ln w="25400" algn="ctr">
              <a:noFill/>
              <a:miter lim="800000"/>
              <a:headEnd/>
              <a:tailEnd/>
            </a:ln>
          </p:spPr>
          <p:txBody>
            <a:bodyPr rot="10800000" anchor="ctr"/>
            <a:lstStyle/>
            <a:p>
              <a:pPr algn="ctr">
                <a:defRPr/>
              </a:pPr>
              <a:endParaRPr lang="zh-TW" altLang="en-US">
                <a:solidFill>
                  <a:schemeClr val="lt1"/>
                </a:solidFill>
                <a:latin typeface="+mn-lt"/>
                <a:ea typeface="+mn-ea"/>
              </a:endParaRPr>
            </a:p>
          </p:txBody>
        </p:sp>
        <p:pic>
          <p:nvPicPr>
            <p:cNvPr id="10" name="Picture 2" descr="C:\Documents and Settings\User\桌面\立體圖.gif"/>
            <p:cNvPicPr>
              <a:picLocks noChangeAspect="1" noChangeArrowheads="1"/>
            </p:cNvPicPr>
            <p:nvPr/>
          </p:nvPicPr>
          <p:blipFill>
            <a:blip r:embed="rId4" cstate="print"/>
            <a:srcRect/>
            <a:stretch>
              <a:fillRect/>
            </a:stretch>
          </p:blipFill>
          <p:spPr bwMode="auto">
            <a:xfrm>
              <a:off x="6227763" y="3786456"/>
              <a:ext cx="2916237" cy="305117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3528" y="3649827"/>
              <a:ext cx="1368276" cy="21050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1" y="260648"/>
            <a:ext cx="5508105" cy="614274"/>
            <a:chOff x="-1" y="186134"/>
            <a:chExt cx="5508105" cy="614274"/>
          </a:xfrm>
        </p:grpSpPr>
        <p:sp>
          <p:nvSpPr>
            <p:cNvPr id="7" name="五邊形 6"/>
            <p:cNvSpPr/>
            <p:nvPr/>
          </p:nvSpPr>
          <p:spPr>
            <a:xfrm>
              <a:off x="-1" y="186134"/>
              <a:ext cx="5148065" cy="614274"/>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形箭號 7"/>
            <p:cNvSpPr/>
            <p:nvPr/>
          </p:nvSpPr>
          <p:spPr>
            <a:xfrm>
              <a:off x="5004048" y="186134"/>
              <a:ext cx="504056" cy="614274"/>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3314" name="Rectangle 2"/>
          <p:cNvSpPr>
            <a:spLocks noChangeArrowheads="1"/>
          </p:cNvSpPr>
          <p:nvPr/>
        </p:nvSpPr>
        <p:spPr bwMode="auto">
          <a:xfrm>
            <a:off x="1206500" y="3500438"/>
            <a:ext cx="70850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lvl="1" eaLnBrk="1" hangingPunct="1">
              <a:lnSpc>
                <a:spcPct val="90000"/>
              </a:lnSpc>
              <a:buClr>
                <a:srgbClr val="000000"/>
              </a:buClr>
              <a:buFont typeface="Wingdings" pitchFamily="2" charset="2"/>
              <a:buChar char="§"/>
            </a:pPr>
            <a:endParaRPr lang="zh-TW" altLang="en-US" sz="4000">
              <a:latin typeface="標楷體" panose="03000509000000000000" pitchFamily="65" charset="-120"/>
              <a:ea typeface="標楷體" panose="03000509000000000000" pitchFamily="65" charset="-120"/>
            </a:endParaRPr>
          </a:p>
        </p:txBody>
      </p:sp>
      <p:sp>
        <p:nvSpPr>
          <p:cNvPr id="5" name="Rectangle 2"/>
          <p:cNvSpPr>
            <a:spLocks noChangeArrowheads="1"/>
          </p:cNvSpPr>
          <p:nvPr/>
        </p:nvSpPr>
        <p:spPr bwMode="auto">
          <a:xfrm>
            <a:off x="251520" y="296962"/>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endParaRPr lang="en-US" altLang="zh-TW" sz="3600" dirty="0" smtClean="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3600" dirty="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參、</a:t>
            </a:r>
            <a:r>
              <a:rPr lang="zh-TW" altLang="en-US" sz="3600" dirty="0">
                <a:solidFill>
                  <a:srgbClr val="0000FF"/>
                </a:solidFill>
                <a:latin typeface="微軟正黑體" panose="020B0604030504040204" pitchFamily="34" charset="-120"/>
                <a:ea typeface="微軟正黑體" panose="020B0604030504040204" pitchFamily="34" charset="-120"/>
              </a:rPr>
              <a:t>考生作業系統說明</a:t>
            </a:r>
          </a:p>
        </p:txBody>
      </p:sp>
      <p:sp>
        <p:nvSpPr>
          <p:cNvPr id="2" name="文字方塊 1"/>
          <p:cNvSpPr txBox="1"/>
          <p:nvPr/>
        </p:nvSpPr>
        <p:spPr>
          <a:xfrm>
            <a:off x="107504" y="1124744"/>
            <a:ext cx="8928991" cy="5057795"/>
          </a:xfrm>
          <a:prstGeom prst="rect">
            <a:avLst/>
          </a:prstGeom>
          <a:noFill/>
        </p:spPr>
        <p:txBody>
          <a:bodyPr wrap="square" rtlCol="0">
            <a:spAutoFit/>
          </a:bodyPr>
          <a:lstStyle/>
          <a:p>
            <a:pPr algn="ctr"/>
            <a:r>
              <a:rPr lang="zh-TW" altLang="en-US" sz="5600" dirty="0" smtClean="0">
                <a:solidFill>
                  <a:srgbClr val="660066"/>
                </a:solidFill>
                <a:latin typeface="Times New Roman" panose="02020603050405020304" pitchFamily="18" charset="0"/>
                <a:ea typeface="標楷體" panose="03000509000000000000" pitchFamily="65" charset="-120"/>
                <a:cs typeface="Times New Roman" panose="02020603050405020304" pitchFamily="18" charset="0"/>
              </a:rPr>
              <a:t>繳費身分審查登錄作業</a:t>
            </a:r>
            <a:endParaRPr lang="zh-TW" altLang="en-US" sz="5600" dirty="0">
              <a:solidFill>
                <a:srgbClr val="660066"/>
              </a:solidFill>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2000"/>
              </a:spcBef>
            </a:pPr>
            <a:r>
              <a:rPr lang="zh-TW" altLang="en-US"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系統開放時間： </a:t>
            </a:r>
            <a:r>
              <a:rPr lang="en-US" altLang="zh-TW" sz="2200" b="1" u="sng" dirty="0" smtClean="0">
                <a:solidFill>
                  <a:srgbClr val="FF0000"/>
                </a:solidFill>
                <a:latin typeface="微軟正黑體" panose="020B0604030504040204" pitchFamily="34" charset="-120"/>
                <a:ea typeface="微軟正黑體" panose="020B0604030504040204" pitchFamily="34" charset="-120"/>
              </a:rPr>
              <a:t>109</a:t>
            </a:r>
            <a:r>
              <a:rPr lang="zh-TW" altLang="en-US" sz="2200" b="1" u="sng" dirty="0" smtClean="0">
                <a:solidFill>
                  <a:srgbClr val="FF0000"/>
                </a:solidFill>
                <a:latin typeface="微軟正黑體" panose="020B0604030504040204" pitchFamily="34" charset="-120"/>
                <a:ea typeface="微軟正黑體" panose="020B0604030504040204" pitchFamily="34" charset="-120"/>
              </a:rPr>
              <a:t>年</a:t>
            </a:r>
            <a:r>
              <a:rPr lang="en-US" altLang="zh-TW" sz="2200" b="1" u="sng" dirty="0" smtClean="0">
                <a:solidFill>
                  <a:srgbClr val="FF0000"/>
                </a:solidFill>
                <a:latin typeface="微軟正黑體" panose="020B0604030504040204" pitchFamily="34" charset="-120"/>
                <a:ea typeface="微軟正黑體" panose="020B0604030504040204" pitchFamily="34" charset="-120"/>
              </a:rPr>
              <a:t>4</a:t>
            </a:r>
            <a:r>
              <a:rPr lang="zh-TW" altLang="en-US" sz="2200" b="1" u="sng" dirty="0" smtClean="0">
                <a:solidFill>
                  <a:srgbClr val="FF0000"/>
                </a:solidFill>
                <a:latin typeface="微軟正黑體" panose="020B0604030504040204" pitchFamily="34" charset="-120"/>
                <a:ea typeface="微軟正黑體" panose="020B0604030504040204" pitchFamily="34" charset="-120"/>
              </a:rPr>
              <a:t>月</a:t>
            </a:r>
            <a:r>
              <a:rPr lang="en-US" altLang="zh-TW" sz="2200" b="1" u="sng" dirty="0" smtClean="0">
                <a:solidFill>
                  <a:srgbClr val="FF0000"/>
                </a:solidFill>
                <a:latin typeface="微軟正黑體" panose="020B0604030504040204" pitchFamily="34" charset="-120"/>
                <a:ea typeface="微軟正黑體" panose="020B0604030504040204" pitchFamily="34" charset="-120"/>
              </a:rPr>
              <a:t>20</a:t>
            </a:r>
            <a:r>
              <a:rPr lang="zh-TW" altLang="en-US" sz="2200" b="1" u="sng" dirty="0" smtClean="0">
                <a:solidFill>
                  <a:srgbClr val="FF0000"/>
                </a:solidFill>
                <a:latin typeface="微軟正黑體" panose="020B0604030504040204" pitchFamily="34" charset="-120"/>
                <a:ea typeface="微軟正黑體" panose="020B0604030504040204" pitchFamily="34" charset="-120"/>
              </a:rPr>
              <a:t>日</a:t>
            </a:r>
            <a:r>
              <a:rPr lang="en-US" altLang="zh-TW" sz="2200" b="1" u="sng" dirty="0" smtClean="0">
                <a:solidFill>
                  <a:srgbClr val="FF0000"/>
                </a:solidFill>
                <a:latin typeface="微軟正黑體" panose="020B0604030504040204" pitchFamily="34" charset="-120"/>
                <a:ea typeface="微軟正黑體" panose="020B0604030504040204" pitchFamily="34" charset="-120"/>
              </a:rPr>
              <a:t>(</a:t>
            </a:r>
            <a:r>
              <a:rPr lang="zh-TW" altLang="en-US" sz="2200" b="1" u="sng" dirty="0" smtClean="0">
                <a:solidFill>
                  <a:srgbClr val="FF0000"/>
                </a:solidFill>
                <a:latin typeface="微軟正黑體" panose="020B0604030504040204" pitchFamily="34" charset="-120"/>
                <a:ea typeface="微軟正黑體" panose="020B0604030504040204" pitchFamily="34" charset="-120"/>
              </a:rPr>
              <a:t>一</a:t>
            </a:r>
            <a:r>
              <a:rPr lang="en-US" altLang="zh-TW" sz="2200" b="1" u="sng" dirty="0" smtClean="0">
                <a:solidFill>
                  <a:srgbClr val="FF0000"/>
                </a:solidFill>
                <a:latin typeface="微軟正黑體" panose="020B0604030504040204" pitchFamily="34" charset="-120"/>
                <a:ea typeface="微軟正黑體" panose="020B0604030504040204" pitchFamily="34" charset="-120"/>
              </a:rPr>
              <a:t>)10:00~109</a:t>
            </a:r>
            <a:r>
              <a:rPr lang="zh-TW" altLang="en-US" sz="2200" b="1" u="sng" dirty="0" smtClean="0">
                <a:solidFill>
                  <a:srgbClr val="FF0000"/>
                </a:solidFill>
                <a:latin typeface="微軟正黑體" panose="020B0604030504040204" pitchFamily="34" charset="-120"/>
                <a:ea typeface="微軟正黑體" panose="020B0604030504040204" pitchFamily="34" charset="-120"/>
              </a:rPr>
              <a:t>年</a:t>
            </a:r>
            <a:r>
              <a:rPr lang="en-US" altLang="zh-TW" sz="2200" b="1" u="sng" dirty="0" smtClean="0">
                <a:solidFill>
                  <a:srgbClr val="FF0000"/>
                </a:solidFill>
                <a:latin typeface="微軟正黑體" panose="020B0604030504040204" pitchFamily="34" charset="-120"/>
                <a:ea typeface="微軟正黑體" panose="020B0604030504040204" pitchFamily="34" charset="-120"/>
              </a:rPr>
              <a:t>4</a:t>
            </a:r>
            <a:r>
              <a:rPr lang="zh-TW" altLang="en-US" sz="2200" b="1" u="sng" dirty="0" smtClean="0">
                <a:solidFill>
                  <a:srgbClr val="FF0000"/>
                </a:solidFill>
                <a:latin typeface="微軟正黑體" panose="020B0604030504040204" pitchFamily="34" charset="-120"/>
                <a:ea typeface="微軟正黑體" panose="020B0604030504040204" pitchFamily="34" charset="-120"/>
              </a:rPr>
              <a:t>月</a:t>
            </a:r>
            <a:r>
              <a:rPr lang="en-US" altLang="zh-TW" sz="2200" b="1" u="sng" dirty="0" smtClean="0">
                <a:solidFill>
                  <a:srgbClr val="FF0000"/>
                </a:solidFill>
                <a:latin typeface="微軟正黑體" panose="020B0604030504040204" pitchFamily="34" charset="-120"/>
                <a:ea typeface="微軟正黑體" panose="020B0604030504040204" pitchFamily="34" charset="-120"/>
              </a:rPr>
              <a:t>22</a:t>
            </a:r>
            <a:r>
              <a:rPr lang="zh-TW" altLang="en-US" sz="2200" b="1" u="sng" dirty="0" smtClean="0">
                <a:solidFill>
                  <a:srgbClr val="FF0000"/>
                </a:solidFill>
                <a:latin typeface="微軟正黑體" panose="020B0604030504040204" pitchFamily="34" charset="-120"/>
                <a:ea typeface="微軟正黑體" panose="020B0604030504040204" pitchFamily="34" charset="-120"/>
              </a:rPr>
              <a:t>日</a:t>
            </a:r>
            <a:r>
              <a:rPr lang="en-US" altLang="zh-TW" sz="2200" b="1" u="sng" dirty="0" smtClean="0">
                <a:solidFill>
                  <a:srgbClr val="FF0000"/>
                </a:solidFill>
                <a:latin typeface="微軟正黑體" panose="020B0604030504040204" pitchFamily="34" charset="-120"/>
                <a:ea typeface="微軟正黑體" panose="020B0604030504040204" pitchFamily="34" charset="-120"/>
              </a:rPr>
              <a:t>(</a:t>
            </a:r>
            <a:r>
              <a:rPr lang="zh-TW" altLang="en-US" sz="2200" b="1" u="sng" dirty="0" smtClean="0">
                <a:solidFill>
                  <a:srgbClr val="FF0000"/>
                </a:solidFill>
                <a:latin typeface="微軟正黑體" panose="020B0604030504040204" pitchFamily="34" charset="-120"/>
                <a:ea typeface="微軟正黑體" panose="020B0604030504040204" pitchFamily="34" charset="-120"/>
              </a:rPr>
              <a:t>三</a:t>
            </a:r>
            <a:r>
              <a:rPr lang="en-US" altLang="zh-TW" sz="2200" b="1" u="sng" dirty="0" smtClean="0">
                <a:solidFill>
                  <a:srgbClr val="FF0000"/>
                </a:solidFill>
                <a:latin typeface="微軟正黑體" panose="020B0604030504040204" pitchFamily="34" charset="-120"/>
                <a:ea typeface="微軟正黑體" panose="020B0604030504040204" pitchFamily="34" charset="-120"/>
              </a:rPr>
              <a:t>)17:00</a:t>
            </a:r>
            <a:r>
              <a:rPr lang="zh-TW" altLang="en-US" sz="2200" b="1" u="sng" dirty="0" smtClean="0">
                <a:solidFill>
                  <a:srgbClr val="FF0000"/>
                </a:solidFill>
                <a:latin typeface="微軟正黑體" panose="020B0604030504040204" pitchFamily="34" charset="-120"/>
                <a:ea typeface="微軟正黑體" panose="020B0604030504040204" pitchFamily="34" charset="-120"/>
              </a:rPr>
              <a:t>止</a:t>
            </a:r>
            <a:endParaRPr lang="en-US" altLang="zh-TW" sz="2200" b="1" u="sng"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4000"/>
              </a:lnSpc>
              <a:spcBef>
                <a:spcPts val="1200"/>
              </a:spcBef>
              <a:buClr>
                <a:srgbClr val="FF0000"/>
              </a:buClr>
              <a:buFont typeface="Wingdings" panose="05000000000000000000" pitchFamily="2" charset="2"/>
              <a:buChar char="n"/>
            </a:pPr>
            <a:r>
              <a:rPr lang="en-US" altLang="zh-TW" sz="2600" b="1" dirty="0" smtClean="0">
                <a:latin typeface="微軟正黑體" panose="020B0604030504040204" pitchFamily="34" charset="-120"/>
                <a:ea typeface="微軟正黑體" panose="020B0604030504040204" pitchFamily="34" charset="-120"/>
              </a:rPr>
              <a:t>109.4.20(</a:t>
            </a:r>
            <a:r>
              <a:rPr lang="zh-TW" altLang="en-US" sz="2600" b="1" dirty="0">
                <a:latin typeface="微軟正黑體" panose="020B0604030504040204" pitchFamily="34" charset="-120"/>
                <a:ea typeface="微軟正黑體" panose="020B0604030504040204" pitchFamily="34" charset="-120"/>
              </a:rPr>
              <a:t>一</a:t>
            </a:r>
            <a:r>
              <a:rPr lang="en-US" altLang="zh-TW" sz="2600" b="1" dirty="0">
                <a:latin typeface="微軟正黑體" panose="020B0604030504040204" pitchFamily="34" charset="-120"/>
                <a:ea typeface="微軟正黑體" panose="020B0604030504040204" pitchFamily="34" charset="-120"/>
              </a:rPr>
              <a:t>)10:00</a:t>
            </a:r>
            <a:r>
              <a:rPr lang="zh-TW" altLang="en-US" sz="2600" b="1" dirty="0">
                <a:latin typeface="微軟正黑體" panose="020B0604030504040204" pitchFamily="34" charset="-120"/>
                <a:ea typeface="微軟正黑體" panose="020B0604030504040204" pitchFamily="34" charset="-120"/>
              </a:rPr>
              <a:t>起，上網登錄繳費身分資料</a:t>
            </a:r>
          </a:p>
          <a:p>
            <a:pPr marL="342900" indent="-342900">
              <a:lnSpc>
                <a:spcPts val="4000"/>
              </a:lnSpc>
              <a:spcBef>
                <a:spcPts val="0"/>
              </a:spcBef>
              <a:buClr>
                <a:srgbClr val="FF0000"/>
              </a:buClr>
              <a:buFont typeface="Wingdings" panose="05000000000000000000" pitchFamily="2" charset="2"/>
              <a:buChar char="n"/>
            </a:pPr>
            <a:r>
              <a:rPr lang="en-US" altLang="zh-TW" sz="2500" b="1" dirty="0" smtClean="0">
                <a:latin typeface="微軟正黑體" panose="020B0604030504040204" pitchFamily="34" charset="-120"/>
                <a:ea typeface="微軟正黑體" panose="020B0604030504040204" pitchFamily="34" charset="-120"/>
              </a:rPr>
              <a:t>109.4.22(</a:t>
            </a:r>
            <a:r>
              <a:rPr lang="zh-TW" altLang="en-US" sz="2500" b="1" dirty="0">
                <a:latin typeface="微軟正黑體" panose="020B0604030504040204" pitchFamily="34" charset="-120"/>
                <a:ea typeface="微軟正黑體" panose="020B0604030504040204" pitchFamily="34" charset="-120"/>
              </a:rPr>
              <a:t>三</a:t>
            </a:r>
            <a:r>
              <a:rPr lang="en-US" altLang="zh-TW" sz="2500" b="1" dirty="0">
                <a:latin typeface="微軟正黑體" panose="020B0604030504040204" pitchFamily="34" charset="-120"/>
                <a:ea typeface="微軟正黑體" panose="020B0604030504040204" pitchFamily="34" charset="-120"/>
              </a:rPr>
              <a:t>)17:00</a:t>
            </a:r>
            <a:r>
              <a:rPr lang="zh-TW" altLang="en-US" sz="2500" b="1" dirty="0">
                <a:latin typeface="微軟正黑體" panose="020B0604030504040204" pitchFamily="34" charset="-120"/>
                <a:ea typeface="微軟正黑體" panose="020B0604030504040204" pitchFamily="34" charset="-120"/>
              </a:rPr>
              <a:t>前，須完成繳費身分登錄作業並確定送出</a:t>
            </a:r>
          </a:p>
          <a:p>
            <a:pPr marL="342900" indent="-342900">
              <a:lnSpc>
                <a:spcPts val="4000"/>
              </a:lnSpc>
              <a:spcBef>
                <a:spcPts val="0"/>
              </a:spcBef>
              <a:buClr>
                <a:srgbClr val="FF0000"/>
              </a:buClr>
              <a:buFont typeface="Wingdings" panose="05000000000000000000" pitchFamily="2" charset="2"/>
              <a:buChar char="n"/>
            </a:pPr>
            <a:r>
              <a:rPr lang="en-US" altLang="zh-TW" sz="2600" b="1" dirty="0" smtClean="0">
                <a:latin typeface="微軟正黑體" panose="020B0604030504040204" pitchFamily="34" charset="-120"/>
                <a:ea typeface="微軟正黑體" panose="020B0604030504040204" pitchFamily="34" charset="-120"/>
              </a:rPr>
              <a:t>109.4.22(</a:t>
            </a:r>
            <a:r>
              <a:rPr lang="zh-TW" altLang="en-US" sz="2600" b="1" dirty="0">
                <a:latin typeface="微軟正黑體" panose="020B0604030504040204" pitchFamily="34" charset="-120"/>
                <a:ea typeface="微軟正黑體" panose="020B0604030504040204" pitchFamily="34" charset="-120"/>
              </a:rPr>
              <a:t>三</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前，繳</a:t>
            </a:r>
            <a:r>
              <a:rPr lang="zh-TW" altLang="en-US" sz="2600" b="1" dirty="0" smtClean="0">
                <a:latin typeface="微軟正黑體" panose="020B0604030504040204" pitchFamily="34" charset="-120"/>
                <a:ea typeface="微軟正黑體" panose="020B0604030504040204" pitchFamily="34" charset="-120"/>
              </a:rPr>
              <a:t>寄低收入戶或中低收入戶證明文件影本至本委員會</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郵戳為憑</a:t>
            </a:r>
            <a:r>
              <a:rPr lang="en-US" altLang="zh-TW" sz="2400" b="1" dirty="0" smtClean="0">
                <a:latin typeface="微軟正黑體" panose="020B0604030504040204" pitchFamily="34" charset="-120"/>
                <a:ea typeface="微軟正黑體" panose="020B0604030504040204" pitchFamily="34" charset="-120"/>
              </a:rPr>
              <a:t>)</a:t>
            </a:r>
          </a:p>
          <a:p>
            <a:pPr marL="342900" indent="-342900">
              <a:lnSpc>
                <a:spcPts val="4000"/>
              </a:lnSpc>
              <a:spcBef>
                <a:spcPts val="0"/>
              </a:spcBef>
              <a:buClr>
                <a:srgbClr val="FF0000"/>
              </a:buClr>
              <a:buFont typeface="Wingdings" panose="05000000000000000000" pitchFamily="2" charset="2"/>
              <a:buChar char="n"/>
            </a:pPr>
            <a:r>
              <a:rPr lang="zh-TW" altLang="en-US" sz="2600" b="1" dirty="0" smtClean="0">
                <a:latin typeface="微軟正黑體" panose="020B0604030504040204" pitchFamily="34" charset="-120"/>
                <a:ea typeface="微軟正黑體" panose="020B0604030504040204" pitchFamily="34" charset="-120"/>
              </a:rPr>
              <a:t>考生</a:t>
            </a:r>
            <a:r>
              <a:rPr lang="zh-TW" altLang="en-US" sz="2600" b="1" dirty="0">
                <a:latin typeface="微軟正黑體" panose="020B0604030504040204" pitchFamily="34" charset="-120"/>
                <a:ea typeface="微軟正黑體" panose="020B0604030504040204" pitchFamily="34" charset="-120"/>
              </a:rPr>
              <a:t>若不具「中低收入戶</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或低收入戶</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」繳費</a:t>
            </a:r>
            <a:r>
              <a:rPr lang="zh-TW" altLang="en-US" sz="2600" b="1" dirty="0" smtClean="0">
                <a:latin typeface="微軟正黑體" panose="020B0604030504040204" pitchFamily="34" charset="-120"/>
                <a:ea typeface="微軟正黑體" panose="020B0604030504040204" pitchFamily="34" charset="-120"/>
              </a:rPr>
              <a:t>身分，</a:t>
            </a:r>
            <a:r>
              <a:rPr lang="zh-TW" altLang="en-US" sz="2600" b="1" dirty="0">
                <a:solidFill>
                  <a:srgbClr val="FF0000"/>
                </a:solidFill>
                <a:latin typeface="微軟正黑體" panose="020B0604030504040204" pitchFamily="34" charset="-120"/>
                <a:ea typeface="微軟正黑體" panose="020B0604030504040204" pitchFamily="34" charset="-120"/>
              </a:rPr>
              <a:t>不須</a:t>
            </a:r>
            <a:r>
              <a:rPr lang="zh-TW" altLang="en-US" sz="2600" b="1" dirty="0" smtClean="0">
                <a:solidFill>
                  <a:srgbClr val="FF0000"/>
                </a:solidFill>
                <a:latin typeface="微軟正黑體" panose="020B0604030504040204" pitchFamily="34" charset="-120"/>
                <a:ea typeface="微軟正黑體" panose="020B0604030504040204" pitchFamily="34" charset="-120"/>
              </a:rPr>
              <a:t>辦理本階段繳費</a:t>
            </a:r>
            <a:r>
              <a:rPr lang="zh-TW" altLang="en-US" sz="2600" b="1" dirty="0">
                <a:solidFill>
                  <a:srgbClr val="FF0000"/>
                </a:solidFill>
                <a:latin typeface="微軟正黑體" panose="020B0604030504040204" pitchFamily="34" charset="-120"/>
                <a:ea typeface="微軟正黑體" panose="020B0604030504040204" pitchFamily="34" charset="-120"/>
              </a:rPr>
              <a:t>身分</a:t>
            </a:r>
            <a:r>
              <a:rPr lang="zh-TW" altLang="en-US" sz="2600" b="1" dirty="0" smtClean="0">
                <a:solidFill>
                  <a:srgbClr val="FF0000"/>
                </a:solidFill>
                <a:latin typeface="微軟正黑體" panose="020B0604030504040204" pitchFamily="34" charset="-120"/>
                <a:ea typeface="微軟正黑體" panose="020B0604030504040204" pitchFamily="34" charset="-120"/>
              </a:rPr>
              <a:t>審查。</a:t>
            </a:r>
            <a:endParaRPr lang="en-US" altLang="zh-TW" sz="2600" b="1" dirty="0" smtClean="0">
              <a:solidFill>
                <a:srgbClr val="FF0000"/>
              </a:solidFill>
              <a:latin typeface="微軟正黑體" panose="020B0604030504040204" pitchFamily="34" charset="-120"/>
              <a:ea typeface="微軟正黑體" panose="020B0604030504040204" pitchFamily="34" charset="-120"/>
            </a:endParaRPr>
          </a:p>
          <a:p>
            <a:pPr>
              <a:buClr>
                <a:srgbClr val="FF0000"/>
              </a:buClr>
            </a:pP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572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12494" y="1052736"/>
            <a:ext cx="4891554" cy="4896544"/>
          </a:xfrm>
          <a:prstGeom prst="rect">
            <a:avLst/>
          </a:prstGeom>
        </p:spPr>
      </p:pic>
      <p:sp>
        <p:nvSpPr>
          <p:cNvPr id="18435" name="Rectangle 2"/>
          <p:cNvSpPr>
            <a:spLocks noGrp="1" noChangeArrowheads="1"/>
          </p:cNvSpPr>
          <p:nvPr>
            <p:ph type="title" idx="4294967295"/>
          </p:nvPr>
        </p:nvSpPr>
        <p:spPr>
          <a:xfrm>
            <a:off x="107504" y="202413"/>
            <a:ext cx="9144000" cy="634300"/>
          </a:xfrm>
          <a:prstGeom prst="rect">
            <a:avLst/>
          </a:prstGeom>
        </p:spPr>
        <p:txBody>
          <a:bodyPr/>
          <a:lstStyle/>
          <a:p>
            <a:pPr eaLnBrk="1" hangingPunct="1"/>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首</a:t>
            </a:r>
            <a:r>
              <a:rPr lang="zh-TW" altLang="en-US" b="1" dirty="0">
                <a:latin typeface="微軟正黑體" panose="020B0604030504040204" pitchFamily="34" charset="-120"/>
                <a:ea typeface="微軟正黑體" panose="020B0604030504040204" pitchFamily="34" charset="-120"/>
              </a:rPr>
              <a:t>次</a:t>
            </a:r>
            <a:r>
              <a:rPr lang="zh-TW" altLang="en-US" b="1" dirty="0" smtClean="0">
                <a:latin typeface="微軟正黑體" panose="020B0604030504040204" pitchFamily="34" charset="-120"/>
                <a:ea typeface="微軟正黑體" panose="020B0604030504040204" pitchFamily="34" charset="-120"/>
              </a:rPr>
              <a:t>登入設定通行碼</a:t>
            </a:r>
            <a:endParaRPr lang="zh-TW" altLang="en-US" dirty="0" smtClean="0">
              <a:solidFill>
                <a:srgbClr val="660066"/>
              </a:solidFill>
              <a:latin typeface="標楷體" panose="03000509000000000000" pitchFamily="65" charset="-120"/>
              <a:ea typeface="標楷體" panose="03000509000000000000" pitchFamily="65" charset="-120"/>
            </a:endParaRPr>
          </a:p>
        </p:txBody>
      </p:sp>
      <p:pic>
        <p:nvPicPr>
          <p:cNvPr id="1027"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713" y="2780928"/>
            <a:ext cx="3866772" cy="30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向右箭號 5"/>
          <p:cNvSpPr/>
          <p:nvPr/>
        </p:nvSpPr>
        <p:spPr>
          <a:xfrm>
            <a:off x="4061644" y="4581128"/>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3399"/>
              </a:solidFill>
            </a:endParaRPr>
          </a:p>
        </p:txBody>
      </p:sp>
    </p:spTree>
    <p:extLst>
      <p:ext uri="{BB962C8B-B14F-4D97-AF65-F5344CB8AC3E}">
        <p14:creationId xmlns:p14="http://schemas.microsoft.com/office/powerpoint/2010/main" val="404124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285750"/>
            <a:ext cx="9144000" cy="647700"/>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繳費身分</a:t>
            </a:r>
            <a:r>
              <a:rPr lang="zh-TW" altLang="en-US" b="1" dirty="0" smtClean="0">
                <a:solidFill>
                  <a:schemeClr val="tx1"/>
                </a:solidFill>
                <a:latin typeface="微軟正黑體" panose="020B0604030504040204" pitchFamily="34" charset="-120"/>
                <a:ea typeface="微軟正黑體" panose="020B0604030504040204" pitchFamily="34" charset="-120"/>
              </a:rPr>
              <a:t>審查</a:t>
            </a:r>
            <a:r>
              <a:rPr lang="zh-TW" altLang="en-US" b="1" dirty="0" smtClean="0">
                <a:latin typeface="微軟正黑體" panose="020B0604030504040204" pitchFamily="34" charset="-120"/>
                <a:ea typeface="微軟正黑體" panose="020B0604030504040204" pitchFamily="34" charset="-120"/>
              </a:rPr>
              <a:t>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列印留存通行碼</a:t>
            </a:r>
            <a:endParaRPr lang="zh-TW" altLang="en-US" kern="0" dirty="0">
              <a:solidFill>
                <a:srgbClr val="660066"/>
              </a:solidFill>
              <a:latin typeface="標楷體" panose="03000509000000000000" pitchFamily="65" charset="-120"/>
              <a:ea typeface="標楷體" panose="03000509000000000000" pitchFamily="65" charset="-120"/>
            </a:endParaRP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504" y="1232806"/>
            <a:ext cx="5112568" cy="183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上彎箭號 5"/>
          <p:cNvSpPr/>
          <p:nvPr/>
        </p:nvSpPr>
        <p:spPr>
          <a:xfrm rot="5400000">
            <a:off x="2823675" y="888588"/>
            <a:ext cx="472313" cy="46085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rotWithShape="1">
          <a:blip r:embed="rId3"/>
          <a:srcRect t="6193"/>
          <a:stretch/>
        </p:blipFill>
        <p:spPr>
          <a:xfrm>
            <a:off x="5580112" y="1484784"/>
            <a:ext cx="3190106" cy="3816424"/>
          </a:xfrm>
          <a:prstGeom prst="rect">
            <a:avLst/>
          </a:prstGeom>
          <a:ln w="9525">
            <a:solidFill>
              <a:schemeClr val="tx1"/>
            </a:solidFill>
          </a:ln>
        </p:spPr>
      </p:pic>
    </p:spTree>
    <p:extLst>
      <p:ext uri="{BB962C8B-B14F-4D97-AF65-F5344CB8AC3E}">
        <p14:creationId xmlns:p14="http://schemas.microsoft.com/office/powerpoint/2010/main" val="3717932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648"/>
            <a:ext cx="8676456" cy="523220"/>
          </a:xfrm>
          <a:prstGeom prst="rect">
            <a:avLst/>
          </a:prstGeom>
        </p:spPr>
        <p:txBody>
          <a:bodyPr wrap="square">
            <a:spAutoFit/>
          </a:bodyPr>
          <a:lstStyle/>
          <a:p>
            <a:pPr eaLnBrk="1" hangingPunct="1">
              <a:defRPr/>
            </a:pPr>
            <a:r>
              <a:rPr lang="zh-TW" altLang="en-US" sz="2800" b="1" dirty="0" smtClean="0">
                <a:latin typeface="微軟正黑體" panose="020B0604030504040204" pitchFamily="34" charset="-120"/>
                <a:ea typeface="微軟正黑體" panose="020B0604030504040204" pitchFamily="34" charset="-120"/>
              </a:rPr>
              <a:t>繳費身分審查登錄系統</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登入繳費身分審查系統</a:t>
            </a:r>
            <a:endParaRPr lang="zh-TW" altLang="en-US" sz="2800" kern="0" dirty="0">
              <a:solidFill>
                <a:srgbClr val="660066"/>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stretch>
            <a:fillRect/>
          </a:stretch>
        </p:blipFill>
        <p:spPr>
          <a:xfrm>
            <a:off x="2123728" y="908720"/>
            <a:ext cx="4898947" cy="5760640"/>
          </a:xfrm>
          <a:prstGeom prst="rect">
            <a:avLst/>
          </a:prstGeom>
        </p:spPr>
      </p:pic>
    </p:spTree>
    <p:extLst>
      <p:ext uri="{BB962C8B-B14F-4D97-AF65-F5344CB8AC3E}">
        <p14:creationId xmlns:p14="http://schemas.microsoft.com/office/powerpoint/2010/main" val="2573126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504" y="0"/>
            <a:ext cx="9144000"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閱讀「隱私權保護政策聲明」</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1026"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08720"/>
            <a:ext cx="6192688" cy="54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67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116632"/>
            <a:ext cx="9144000"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詳閱登錄資料注意事項</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2050"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748883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539552" y="5229200"/>
            <a:ext cx="4752528" cy="1058686"/>
          </a:xfrm>
          <a:prstGeom prst="wedgeRectCallout">
            <a:avLst>
              <a:gd name="adj1" fmla="val 9523"/>
              <a:gd name="adj2" fmla="val -105811"/>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請考生</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詳閱登錄</a:t>
            </a:r>
            <a:r>
              <a:rPr kumimoji="0" lang="zh-TW" altLang="en-US" sz="1800" b="1" dirty="0">
                <a:solidFill>
                  <a:schemeClr val="bg1"/>
                </a:solidFill>
                <a:latin typeface="微軟正黑體" panose="020B0604030504040204" pitchFamily="34" charset="-120"/>
                <a:ea typeface="微軟正黑體" panose="020B0604030504040204" pitchFamily="34" charset="-120"/>
              </a:rPr>
              <a:t>資料注意事項，閱讀完畢並勾選遵守注意事項核取方塊，並按下方同意按鈕才可以繼續，不同意則返回</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首頁。</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1042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2533" y="1514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選擇繳費身分及填寫個人資料</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18431"/>
            <a:ext cx="6912768" cy="577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4067944" y="1700808"/>
            <a:ext cx="4806875" cy="471140"/>
          </a:xfrm>
          <a:prstGeom prst="wedgeRectCallout">
            <a:avLst>
              <a:gd name="adj1" fmla="val -41023"/>
              <a:gd name="adj2" fmla="val 106105"/>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考生選擇欲申請之繳費身分並填寫相關資料</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702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1912" y="18901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(1/2)</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sp>
        <p:nvSpPr>
          <p:cNvPr id="7" name="AutoShape 8"/>
          <p:cNvSpPr>
            <a:spLocks noChangeArrowheads="1"/>
          </p:cNvSpPr>
          <p:nvPr/>
        </p:nvSpPr>
        <p:spPr bwMode="auto">
          <a:xfrm flipH="1">
            <a:off x="131912" y="1196752"/>
            <a:ext cx="428625" cy="4286250"/>
          </a:xfrm>
          <a:prstGeom prst="wedgeRectCallout">
            <a:avLst>
              <a:gd name="adj1" fmla="val -91426"/>
              <a:gd name="adj2" fmla="val -29810"/>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vert="eaVert"/>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若需要修改，請選「修改」進行資料修改</a:t>
            </a:r>
          </a:p>
          <a:p>
            <a:pPr eaLnBrk="1" hangingPunct="1">
              <a:spcBef>
                <a:spcPct val="0"/>
              </a:spcBef>
              <a:buClr>
                <a:schemeClr val="accent1"/>
              </a:buClr>
              <a:buFontTx/>
              <a:buNone/>
            </a:pP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9" name="AutoShape 5"/>
          <p:cNvSpPr>
            <a:spLocks noChangeArrowheads="1"/>
          </p:cNvSpPr>
          <p:nvPr/>
        </p:nvSpPr>
        <p:spPr bwMode="auto">
          <a:xfrm rot="10800000" flipH="1" flipV="1">
            <a:off x="3059832" y="4869160"/>
            <a:ext cx="4071938" cy="723900"/>
          </a:xfrm>
          <a:prstGeom prst="wedgeRectCallout">
            <a:avLst>
              <a:gd name="adj1" fmla="val -59580"/>
              <a:gd name="adj2" fmla="val -56218"/>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若資料確認無誤，按下</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我要進行確定送出</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按鈕</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，將會出現最後確認訊息</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3"/>
          <a:stretch>
            <a:fillRect/>
          </a:stretch>
        </p:blipFill>
        <p:spPr>
          <a:xfrm>
            <a:off x="899592" y="1183477"/>
            <a:ext cx="7193551" cy="3482934"/>
          </a:xfrm>
          <a:prstGeom prst="rect">
            <a:avLst/>
          </a:prstGeom>
        </p:spPr>
      </p:pic>
    </p:spTree>
    <p:extLst>
      <p:ext uri="{BB962C8B-B14F-4D97-AF65-F5344CB8AC3E}">
        <p14:creationId xmlns:p14="http://schemas.microsoft.com/office/powerpoint/2010/main" val="1446475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5"/>
          <p:cNvSpPr>
            <a:spLocks noChangeArrowheads="1"/>
          </p:cNvSpPr>
          <p:nvPr/>
        </p:nvSpPr>
        <p:spPr bwMode="auto">
          <a:xfrm rot="16200000">
            <a:off x="4004038" y="-2832004"/>
            <a:ext cx="800219" cy="8280923"/>
          </a:xfrm>
          <a:prstGeom prst="rect">
            <a:avLst/>
          </a:prstGeom>
          <a:solidFill>
            <a:srgbClr val="FF3399"/>
          </a:solidFill>
          <a:ln w="9525">
            <a:solidFill>
              <a:srgbClr val="C00000"/>
            </a:solidFill>
            <a:miter lim="800000"/>
            <a:headEnd/>
            <a:tailEnd/>
          </a:ln>
          <a:effectLst>
            <a:outerShdw blurRad="50800" dist="38100" dir="5400000" algn="t" rotWithShape="0">
              <a:prstClr val="black">
                <a:alpha val="40000"/>
              </a:prstClr>
            </a:outerShdw>
          </a:effectLst>
        </p:spPr>
        <p:txBody>
          <a:bodyPr vert="eaVert"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考生必須完成「我要進行確定送出</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」作業，才能</a:t>
            </a: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列印申請表</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件，並</a:t>
            </a: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請</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將相關證明文</a:t>
            </a: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件</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109.4.22(</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郵戳為憑</a:t>
            </a: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寄</a:t>
            </a: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出才算</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完成繳費身</a:t>
            </a: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分</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審查申請</a:t>
            </a:r>
            <a:r>
              <a:rPr lang="zh-TW" altLang="en-US" sz="1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2"/>
          <p:cNvSpPr txBox="1">
            <a:spLocks noChangeArrowheads="1"/>
          </p:cNvSpPr>
          <p:nvPr/>
        </p:nvSpPr>
        <p:spPr bwMode="auto">
          <a:xfrm>
            <a:off x="35496" y="11663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(2/2)</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40" y="2034728"/>
            <a:ext cx="7783676" cy="413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
          <p:cNvSpPr>
            <a:spLocks noChangeArrowheads="1"/>
          </p:cNvSpPr>
          <p:nvPr/>
        </p:nvSpPr>
        <p:spPr bwMode="auto">
          <a:xfrm rot="10800000" flipH="1" flipV="1">
            <a:off x="6732240" y="3068960"/>
            <a:ext cx="2103535" cy="760414"/>
          </a:xfrm>
          <a:prstGeom prst="wedgeRectCallout">
            <a:avLst>
              <a:gd name="adj1" fmla="val -86599"/>
              <a:gd name="adj2" fmla="val 72216"/>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點選確定按鈕，</a:t>
            </a:r>
            <a:endParaRPr kumimoji="0" lang="en-US" altLang="zh-TW" sz="1800" b="1" dirty="0" smtClean="0">
              <a:solidFill>
                <a:schemeClr val="bg1"/>
              </a:solidFill>
              <a:latin typeface="微軟正黑體" panose="020B0604030504040204" pitchFamily="34" charset="-120"/>
              <a:ea typeface="微軟正黑體" panose="020B0604030504040204" pitchFamily="34" charset="-120"/>
            </a:endParaRPr>
          </a:p>
          <a:p>
            <a:pPr algn="ct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將</a:t>
            </a:r>
            <a:r>
              <a:rPr kumimoji="0" lang="zh-TW" altLang="en-US" sz="1800" b="1" dirty="0">
                <a:solidFill>
                  <a:schemeClr val="bg1"/>
                </a:solidFill>
                <a:latin typeface="微軟正黑體" panose="020B0604030504040204" pitchFamily="34" charset="-120"/>
                <a:ea typeface="微軟正黑體" panose="020B0604030504040204" pitchFamily="34" charset="-120"/>
              </a:rPr>
              <a:t>不得再</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修改資料</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1" name="向下箭號 10"/>
          <p:cNvSpPr/>
          <p:nvPr/>
        </p:nvSpPr>
        <p:spPr>
          <a:xfrm rot="14371139">
            <a:off x="3421911" y="4113128"/>
            <a:ext cx="342156" cy="220570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06050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539552" y="1052736"/>
            <a:ext cx="7704856" cy="5616624"/>
          </a:xfrm>
          <a:prstGeom prst="rect">
            <a:avLst/>
          </a:prstGeom>
        </p:spPr>
      </p:pic>
      <p:sp>
        <p:nvSpPr>
          <p:cNvPr id="5" name="Rectangle 2"/>
          <p:cNvSpPr txBox="1">
            <a:spLocks noChangeArrowheads="1"/>
          </p:cNvSpPr>
          <p:nvPr/>
        </p:nvSpPr>
        <p:spPr bwMode="auto">
          <a:xfrm>
            <a:off x="107504" y="34999"/>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申請表件列印</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sp>
        <p:nvSpPr>
          <p:cNvPr id="8" name="AutoShape 4"/>
          <p:cNvSpPr>
            <a:spLocks noChangeArrowheads="1"/>
          </p:cNvSpPr>
          <p:nvPr/>
        </p:nvSpPr>
        <p:spPr bwMode="auto">
          <a:xfrm rot="10800000" flipH="1" flipV="1">
            <a:off x="1979712" y="2492896"/>
            <a:ext cx="3744416" cy="633412"/>
          </a:xfrm>
          <a:prstGeom prst="wedgeRectCallout">
            <a:avLst>
              <a:gd name="adj1" fmla="val 61563"/>
              <a:gd name="adj2" fmla="val -40976"/>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考生必須自行下載列印申請表件，在規定時間</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內寄</a:t>
            </a:r>
            <a:r>
              <a:rPr kumimoji="0" lang="zh-TW" altLang="en-US" sz="1800" b="1" dirty="0">
                <a:solidFill>
                  <a:schemeClr val="bg1"/>
                </a:solidFill>
                <a:latin typeface="微軟正黑體" panose="020B0604030504040204" pitchFamily="34" charset="-120"/>
                <a:ea typeface="微軟正黑體" panose="020B0604030504040204" pitchFamily="34" charset="-120"/>
              </a:rPr>
              <a:t>出</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資料</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10358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911163" y="3695211"/>
            <a:ext cx="618111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4513" indent="-544513" eaLnBrk="0" hangingPunct="0">
              <a:spcBef>
                <a:spcPct val="20000"/>
              </a:spcBef>
              <a:buChar char="•"/>
              <a:tabLst>
                <a:tab pos="544513" algn="l"/>
              </a:tabLst>
              <a:defRPr kumimoji="1" sz="3200">
                <a:solidFill>
                  <a:schemeClr val="tx1"/>
                </a:solidFill>
                <a:latin typeface="Arial" pitchFamily="34" charset="0"/>
                <a:ea typeface="華康中黑體" pitchFamily="49" charset="-120"/>
              </a:defRPr>
            </a:lvl1pPr>
            <a:lvl2pPr marL="720725" indent="-263525" eaLnBrk="0" hangingPunct="0">
              <a:spcBef>
                <a:spcPct val="20000"/>
              </a:spcBef>
              <a:buChar char="–"/>
              <a:tabLst>
                <a:tab pos="544513" algn="l"/>
              </a:tabLst>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tabLst>
                <a:tab pos="544513" algn="l"/>
              </a:tabLst>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tabLst>
                <a:tab pos="544513" algn="l"/>
              </a:tabLst>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tabLst>
                <a:tab pos="544513" algn="l"/>
              </a:tabLst>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tabLst>
                <a:tab pos="544513" algn="l"/>
              </a:tabLst>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tabLst>
                <a:tab pos="544513" algn="l"/>
              </a:tabLst>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tabLst>
                <a:tab pos="544513" algn="l"/>
              </a:tabLst>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tabLst>
                <a:tab pos="544513" algn="l"/>
              </a:tabLst>
              <a:defRPr kumimoji="1" sz="2000">
                <a:solidFill>
                  <a:schemeClr val="tx1"/>
                </a:solidFill>
                <a:latin typeface="Arial" pitchFamily="34" charset="0"/>
                <a:ea typeface="華康中黑體" pitchFamily="49" charset="-120"/>
              </a:defRPr>
            </a:lvl9pPr>
          </a:lstStyle>
          <a:p>
            <a:pPr lvl="1" eaLnBrk="1" hangingPunct="1">
              <a:lnSpc>
                <a:spcPct val="130000"/>
              </a:lnSpc>
              <a:spcBef>
                <a:spcPct val="0"/>
              </a:spcBef>
              <a:buClr>
                <a:schemeClr val="tx1"/>
              </a:buClr>
              <a:buFont typeface="Wingdings" panose="05000000000000000000" pitchFamily="2" charset="2"/>
              <a:buChar char="n"/>
            </a:pPr>
            <a:r>
              <a:rPr lang="zh-TW" altLang="en-US" sz="2000" b="1" dirty="0" smtClean="0">
                <a:latin typeface="微軟正黑體" panose="020B0604030504040204" pitchFamily="34" charset="-120"/>
                <a:ea typeface="微軟正黑體" panose="020B0604030504040204" pitchFamily="34" charset="-120"/>
              </a:rPr>
              <a:t>繳費身分審查登錄系統</a:t>
            </a:r>
            <a:endParaRPr lang="en-US" altLang="zh-TW" sz="2000" b="1" dirty="0">
              <a:latin typeface="微軟正黑體" panose="020B0604030504040204" pitchFamily="34" charset="-120"/>
              <a:ea typeface="微軟正黑體" panose="020B0604030504040204" pitchFamily="34" charset="-120"/>
            </a:endParaRPr>
          </a:p>
          <a:p>
            <a:pPr lvl="1" eaLnBrk="1" hangingPunct="1">
              <a:lnSpc>
                <a:spcPct val="130000"/>
              </a:lnSpc>
              <a:spcBef>
                <a:spcPct val="0"/>
              </a:spcBef>
              <a:buClr>
                <a:schemeClr val="tx1"/>
              </a:buClr>
              <a:buFont typeface="Wingdings" panose="05000000000000000000" pitchFamily="2" charset="2"/>
              <a:buChar char="n"/>
            </a:pPr>
            <a:r>
              <a:rPr lang="zh-TW" altLang="en-US" sz="2000" b="1" dirty="0" smtClean="0">
                <a:latin typeface="微軟正黑體" panose="020B0604030504040204" pitchFamily="34" charset="-120"/>
                <a:ea typeface="微軟正黑體" panose="020B0604030504040204" pitchFamily="34" charset="-120"/>
              </a:rPr>
              <a:t>資格審查登錄系統</a:t>
            </a:r>
            <a:endParaRPr lang="en-US" altLang="zh-TW" sz="2000" b="1" dirty="0">
              <a:latin typeface="微軟正黑體" panose="020B0604030504040204" pitchFamily="34" charset="-120"/>
              <a:ea typeface="微軟正黑體" panose="020B0604030504040204" pitchFamily="34" charset="-120"/>
            </a:endParaRPr>
          </a:p>
          <a:p>
            <a:pPr lvl="1" eaLnBrk="1" hangingPunct="1">
              <a:lnSpc>
                <a:spcPct val="130000"/>
              </a:lnSpc>
              <a:spcBef>
                <a:spcPct val="0"/>
              </a:spcBef>
              <a:buClr>
                <a:schemeClr val="tx1"/>
              </a:buClr>
              <a:buFont typeface="Wingdings" panose="05000000000000000000" pitchFamily="2" charset="2"/>
              <a:buChar char="n"/>
            </a:pPr>
            <a:r>
              <a:rPr lang="zh-TW" altLang="en-US" sz="2000" b="1" dirty="0" smtClean="0">
                <a:latin typeface="微軟正黑體" panose="020B0604030504040204" pitchFamily="34" charset="-120"/>
                <a:ea typeface="微軟正黑體" panose="020B0604030504040204" pitchFamily="34" charset="-120"/>
              </a:rPr>
              <a:t>網路報名系統</a:t>
            </a:r>
            <a:endParaRPr lang="en-US" altLang="zh-TW" sz="2000" b="1" dirty="0">
              <a:latin typeface="微軟正黑體" panose="020B0604030504040204" pitchFamily="34" charset="-120"/>
              <a:ea typeface="微軟正黑體" panose="020B0604030504040204" pitchFamily="34" charset="-120"/>
            </a:endParaRPr>
          </a:p>
          <a:p>
            <a:pPr lvl="1" eaLnBrk="1" hangingPunct="1">
              <a:lnSpc>
                <a:spcPct val="130000"/>
              </a:lnSpc>
              <a:spcBef>
                <a:spcPct val="0"/>
              </a:spcBef>
              <a:buClr>
                <a:schemeClr val="tx1"/>
              </a:buClr>
              <a:buFont typeface="Wingdings" panose="05000000000000000000" pitchFamily="2" charset="2"/>
              <a:buChar char="n"/>
            </a:pPr>
            <a:r>
              <a:rPr lang="zh-TW" altLang="en-US" sz="2000" b="1" dirty="0" smtClean="0">
                <a:latin typeface="微軟正黑體" panose="020B0604030504040204" pitchFamily="34" charset="-120"/>
                <a:ea typeface="微軟正黑體" panose="020B0604030504040204" pitchFamily="34" charset="-120"/>
              </a:rPr>
              <a:t>就讀</a:t>
            </a:r>
            <a:r>
              <a:rPr lang="zh-TW" altLang="en-US" sz="2000" b="1" dirty="0">
                <a:latin typeface="微軟正黑體" panose="020B0604030504040204" pitchFamily="34" charset="-120"/>
                <a:ea typeface="微軟正黑體" panose="020B0604030504040204" pitchFamily="34" charset="-120"/>
              </a:rPr>
              <a:t>志願</a:t>
            </a:r>
            <a:r>
              <a:rPr lang="zh-TW" altLang="en-US" sz="2000" b="1" dirty="0" smtClean="0">
                <a:latin typeface="微軟正黑體" panose="020B0604030504040204" pitchFamily="34" charset="-120"/>
                <a:ea typeface="微軟正黑體" panose="020B0604030504040204" pitchFamily="34" charset="-120"/>
              </a:rPr>
              <a:t>序登記系統</a:t>
            </a:r>
            <a:endParaRPr lang="en-US" altLang="zh-TW" sz="2000" b="1" dirty="0">
              <a:latin typeface="微軟正黑體" panose="020B0604030504040204" pitchFamily="34" charset="-120"/>
              <a:ea typeface="微軟正黑體" panose="020B0604030504040204" pitchFamily="34" charset="-120"/>
            </a:endParaRPr>
          </a:p>
        </p:txBody>
      </p:sp>
      <p:sp>
        <p:nvSpPr>
          <p:cNvPr id="4099" name="Rectangle 2"/>
          <p:cNvSpPr txBox="1">
            <a:spLocks noChangeArrowheads="1"/>
          </p:cNvSpPr>
          <p:nvPr/>
        </p:nvSpPr>
        <p:spPr bwMode="auto">
          <a:xfrm>
            <a:off x="323528" y="188640"/>
            <a:ext cx="80391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4400" dirty="0" smtClean="0">
                <a:solidFill>
                  <a:srgbClr val="996633"/>
                </a:solidFill>
                <a:latin typeface="微軟正黑體" panose="020B0604030504040204" pitchFamily="34" charset="-120"/>
                <a:ea typeface="微軟正黑體" panose="020B0604030504040204" pitchFamily="34" charset="-120"/>
              </a:rPr>
              <a:t>簡報大綱</a:t>
            </a:r>
            <a:endParaRPr lang="zh-TW" altLang="en-US" sz="4400" dirty="0">
              <a:solidFill>
                <a:srgbClr val="996633"/>
              </a:solidFill>
              <a:latin typeface="微軟正黑體" panose="020B0604030504040204" pitchFamily="34" charset="-120"/>
              <a:ea typeface="微軟正黑體" panose="020B0604030504040204" pitchFamily="34" charset="-120"/>
            </a:endParaRPr>
          </a:p>
        </p:txBody>
      </p:sp>
      <p:pic>
        <p:nvPicPr>
          <p:cNvPr id="4" name="Picture 2" descr="C:\Documents and Settings\User\桌面\立體圖.gif"/>
          <p:cNvPicPr>
            <a:picLocks noChangeAspect="1" noChangeArrowheads="1"/>
          </p:cNvPicPr>
          <p:nvPr/>
        </p:nvPicPr>
        <p:blipFill>
          <a:blip r:embed="rId3" cstate="print"/>
          <a:srcRect/>
          <a:stretch>
            <a:fillRect/>
          </a:stretch>
        </p:blipFill>
        <p:spPr bwMode="auto">
          <a:xfrm>
            <a:off x="6849644" y="4077072"/>
            <a:ext cx="2294356" cy="2400519"/>
          </a:xfrm>
          <a:prstGeom prst="rect">
            <a:avLst/>
          </a:prstGeom>
          <a:noFill/>
          <a:ln w="9525">
            <a:noFill/>
            <a:miter lim="800000"/>
            <a:headEnd/>
            <a:tailEnd/>
          </a:ln>
        </p:spPr>
      </p:pic>
      <p:grpSp>
        <p:nvGrpSpPr>
          <p:cNvPr id="11" name="群組 10"/>
          <p:cNvGrpSpPr/>
          <p:nvPr/>
        </p:nvGrpSpPr>
        <p:grpSpPr>
          <a:xfrm>
            <a:off x="0" y="1196752"/>
            <a:ext cx="6516216" cy="720080"/>
            <a:chOff x="1979712" y="2103406"/>
            <a:chExt cx="6516216" cy="720080"/>
          </a:xfrm>
        </p:grpSpPr>
        <p:grpSp>
          <p:nvGrpSpPr>
            <p:cNvPr id="9" name="群組 8"/>
            <p:cNvGrpSpPr/>
            <p:nvPr/>
          </p:nvGrpSpPr>
          <p:grpSpPr>
            <a:xfrm>
              <a:off x="1979712" y="2103406"/>
              <a:ext cx="6516216" cy="720080"/>
              <a:chOff x="1817438" y="404664"/>
              <a:chExt cx="6516216" cy="720080"/>
            </a:xfrm>
          </p:grpSpPr>
          <p:sp>
            <p:nvSpPr>
              <p:cNvPr id="7" name="矩形 6"/>
              <p:cNvSpPr/>
              <p:nvPr/>
            </p:nvSpPr>
            <p:spPr>
              <a:xfrm>
                <a:off x="1817438" y="404664"/>
                <a:ext cx="6516216" cy="720080"/>
              </a:xfrm>
              <a:prstGeom prst="rect">
                <a:avLst/>
              </a:prstGeom>
              <a:solidFill>
                <a:srgbClr val="FF33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50800" dist="38100" dir="8100000" algn="tr" rotWithShape="0">
                      <a:prstClr val="black">
                        <a:alpha val="40000"/>
                      </a:prstClr>
                    </a:outerShdw>
                  </a:effectLst>
                </a:endParaRPr>
              </a:p>
            </p:txBody>
          </p:sp>
          <p:sp>
            <p:nvSpPr>
              <p:cNvPr id="8" name="五邊形 7"/>
              <p:cNvSpPr/>
              <p:nvPr/>
            </p:nvSpPr>
            <p:spPr>
              <a:xfrm>
                <a:off x="2771800" y="404664"/>
                <a:ext cx="1296144" cy="72008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p:cNvSpPr txBox="1"/>
            <p:nvPr/>
          </p:nvSpPr>
          <p:spPr>
            <a:xfrm>
              <a:off x="3203848" y="2196153"/>
              <a:ext cx="792088" cy="584775"/>
            </a:xfrm>
            <a:prstGeom prst="rect">
              <a:avLst/>
            </a:prstGeom>
            <a:noFill/>
          </p:spPr>
          <p:txBody>
            <a:bodyPr wrap="square" rtlCol="0">
              <a:spAutoFit/>
            </a:bodyPr>
            <a:lstStyle/>
            <a:p>
              <a:r>
                <a:rPr lang="zh-TW" altLang="en-US" sz="3200" b="1" dirty="0" smtClean="0">
                  <a:solidFill>
                    <a:srgbClr val="FF3399"/>
                  </a:solidFill>
                  <a:latin typeface="微軟正黑體" panose="020B0604030504040204" pitchFamily="34" charset="-120"/>
                  <a:ea typeface="微軟正黑體" panose="020B0604030504040204" pitchFamily="34" charset="-120"/>
                </a:rPr>
                <a:t>壹</a:t>
              </a:r>
              <a:endParaRPr lang="zh-TW" altLang="en-US" sz="3200" b="1" dirty="0">
                <a:solidFill>
                  <a:srgbClr val="FF3399"/>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343078" y="2196152"/>
              <a:ext cx="3109242" cy="584775"/>
            </a:xfrm>
            <a:prstGeom prst="rect">
              <a:avLst/>
            </a:prstGeom>
            <a:noFill/>
          </p:spPr>
          <p:txBody>
            <a:bodyPr wrap="square" rtlCol="0">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報名資格</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grpSp>
      <p:grpSp>
        <p:nvGrpSpPr>
          <p:cNvPr id="15" name="群組 14"/>
          <p:cNvGrpSpPr/>
          <p:nvPr/>
        </p:nvGrpSpPr>
        <p:grpSpPr>
          <a:xfrm>
            <a:off x="0" y="2047789"/>
            <a:ext cx="6516216" cy="720080"/>
            <a:chOff x="1979712" y="2103406"/>
            <a:chExt cx="6516216" cy="720080"/>
          </a:xfrm>
        </p:grpSpPr>
        <p:grpSp>
          <p:nvGrpSpPr>
            <p:cNvPr id="16" name="群組 15"/>
            <p:cNvGrpSpPr/>
            <p:nvPr/>
          </p:nvGrpSpPr>
          <p:grpSpPr>
            <a:xfrm>
              <a:off x="1979712" y="2103406"/>
              <a:ext cx="6516216" cy="720080"/>
              <a:chOff x="1817438" y="404664"/>
              <a:chExt cx="6516216" cy="720080"/>
            </a:xfrm>
          </p:grpSpPr>
          <p:sp>
            <p:nvSpPr>
              <p:cNvPr id="19" name="矩形 18"/>
              <p:cNvSpPr/>
              <p:nvPr/>
            </p:nvSpPr>
            <p:spPr>
              <a:xfrm>
                <a:off x="1817438" y="404664"/>
                <a:ext cx="6516216" cy="720080"/>
              </a:xfrm>
              <a:prstGeom prst="rect">
                <a:avLst/>
              </a:prstGeom>
              <a:solidFill>
                <a:srgbClr val="FF66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50800" dist="38100" dir="8100000" algn="tr" rotWithShape="0">
                      <a:prstClr val="black">
                        <a:alpha val="40000"/>
                      </a:prstClr>
                    </a:outerShdw>
                  </a:effectLst>
                </a:endParaRPr>
              </a:p>
            </p:txBody>
          </p:sp>
          <p:sp>
            <p:nvSpPr>
              <p:cNvPr id="20" name="五邊形 19"/>
              <p:cNvSpPr/>
              <p:nvPr/>
            </p:nvSpPr>
            <p:spPr>
              <a:xfrm>
                <a:off x="2771800" y="404664"/>
                <a:ext cx="1296144" cy="72008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文字方塊 16"/>
            <p:cNvSpPr txBox="1"/>
            <p:nvPr/>
          </p:nvSpPr>
          <p:spPr>
            <a:xfrm>
              <a:off x="3203848" y="2196153"/>
              <a:ext cx="792088" cy="584775"/>
            </a:xfrm>
            <a:prstGeom prst="rect">
              <a:avLst/>
            </a:prstGeom>
            <a:noFill/>
          </p:spPr>
          <p:txBody>
            <a:bodyPr wrap="square" rtlCol="0">
              <a:spAutoFit/>
            </a:bodyPr>
            <a:lstStyle/>
            <a:p>
              <a:r>
                <a:rPr lang="zh-TW" altLang="en-US" sz="3200" b="1" dirty="0" smtClean="0">
                  <a:solidFill>
                    <a:srgbClr val="FF6600"/>
                  </a:solidFill>
                  <a:latin typeface="微軟正黑體" panose="020B0604030504040204" pitchFamily="34" charset="-120"/>
                  <a:ea typeface="微軟正黑體" panose="020B0604030504040204" pitchFamily="34" charset="-120"/>
                </a:rPr>
                <a:t>貳</a:t>
              </a:r>
              <a:endParaRPr lang="zh-TW" altLang="en-US" sz="3200" b="1" dirty="0">
                <a:solidFill>
                  <a:srgbClr val="FF6600"/>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4343078" y="2196152"/>
              <a:ext cx="3648794" cy="584775"/>
            </a:xfrm>
            <a:prstGeom prst="rect">
              <a:avLst/>
            </a:prstGeom>
            <a:noFill/>
          </p:spPr>
          <p:txBody>
            <a:bodyPr wrap="square" rtlCol="0">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重要注意事項</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grpSp>
      <p:grpSp>
        <p:nvGrpSpPr>
          <p:cNvPr id="21" name="群組 20"/>
          <p:cNvGrpSpPr/>
          <p:nvPr/>
        </p:nvGrpSpPr>
        <p:grpSpPr>
          <a:xfrm>
            <a:off x="0" y="2924944"/>
            <a:ext cx="6516216" cy="720080"/>
            <a:chOff x="1979712" y="2103406"/>
            <a:chExt cx="6516216" cy="720080"/>
          </a:xfrm>
          <a:solidFill>
            <a:srgbClr val="00B050"/>
          </a:solidFill>
        </p:grpSpPr>
        <p:grpSp>
          <p:nvGrpSpPr>
            <p:cNvPr id="22" name="群組 21"/>
            <p:cNvGrpSpPr/>
            <p:nvPr/>
          </p:nvGrpSpPr>
          <p:grpSpPr>
            <a:xfrm>
              <a:off x="1979712" y="2103406"/>
              <a:ext cx="6516216" cy="720080"/>
              <a:chOff x="1817438" y="404664"/>
              <a:chExt cx="6516216" cy="720080"/>
            </a:xfrm>
            <a:grpFill/>
          </p:grpSpPr>
          <p:sp>
            <p:nvSpPr>
              <p:cNvPr id="25" name="矩形 24"/>
              <p:cNvSpPr/>
              <p:nvPr/>
            </p:nvSpPr>
            <p:spPr>
              <a:xfrm>
                <a:off x="1817438" y="404664"/>
                <a:ext cx="6516216" cy="720080"/>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50800" dist="38100" dir="8100000" algn="tr" rotWithShape="0">
                      <a:prstClr val="black">
                        <a:alpha val="40000"/>
                      </a:prstClr>
                    </a:outerShdw>
                  </a:effectLst>
                </a:endParaRPr>
              </a:p>
            </p:txBody>
          </p:sp>
          <p:sp>
            <p:nvSpPr>
              <p:cNvPr id="26" name="五邊形 25"/>
              <p:cNvSpPr/>
              <p:nvPr/>
            </p:nvSpPr>
            <p:spPr>
              <a:xfrm>
                <a:off x="2771800" y="404664"/>
                <a:ext cx="1296144" cy="72008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文字方塊 22"/>
            <p:cNvSpPr txBox="1"/>
            <p:nvPr/>
          </p:nvSpPr>
          <p:spPr>
            <a:xfrm>
              <a:off x="3203848" y="2196152"/>
              <a:ext cx="719687" cy="584775"/>
            </a:xfrm>
            <a:prstGeom prst="rect">
              <a:avLst/>
            </a:prstGeom>
            <a:noFill/>
          </p:spPr>
          <p:txBody>
            <a:bodyPr wrap="square" rtlCol="0">
              <a:spAutoFit/>
            </a:bodyPr>
            <a:lstStyle/>
            <a:p>
              <a:r>
                <a:rPr lang="zh-TW" altLang="en-US" sz="3200" b="1" dirty="0" smtClean="0">
                  <a:solidFill>
                    <a:srgbClr val="00B050"/>
                  </a:solidFill>
                  <a:latin typeface="微軟正黑體" panose="020B0604030504040204" pitchFamily="34" charset="-120"/>
                  <a:ea typeface="微軟正黑體" panose="020B0604030504040204" pitchFamily="34" charset="-120"/>
                </a:rPr>
                <a:t>參</a:t>
              </a:r>
              <a:endParaRPr lang="zh-TW" altLang="en-US" sz="3200" b="1" dirty="0">
                <a:solidFill>
                  <a:srgbClr val="00B050"/>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4343078" y="2196152"/>
              <a:ext cx="3648794" cy="584775"/>
            </a:xfrm>
            <a:prstGeom prst="rect">
              <a:avLst/>
            </a:prstGeom>
            <a:grpFill/>
          </p:spPr>
          <p:txBody>
            <a:bodyPr wrap="square" rtlCol="0">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考生作業系統說明</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grpSp>
      <p:grpSp>
        <p:nvGrpSpPr>
          <p:cNvPr id="12" name="群組 11"/>
          <p:cNvGrpSpPr/>
          <p:nvPr/>
        </p:nvGrpSpPr>
        <p:grpSpPr>
          <a:xfrm>
            <a:off x="4949" y="5301208"/>
            <a:ext cx="6516216" cy="720080"/>
            <a:chOff x="4949" y="5399519"/>
            <a:chExt cx="6516216" cy="720080"/>
          </a:xfrm>
        </p:grpSpPr>
        <p:grpSp>
          <p:nvGrpSpPr>
            <p:cNvPr id="27" name="群組 26"/>
            <p:cNvGrpSpPr/>
            <p:nvPr/>
          </p:nvGrpSpPr>
          <p:grpSpPr>
            <a:xfrm>
              <a:off x="4949" y="5399519"/>
              <a:ext cx="6516216" cy="720080"/>
              <a:chOff x="1979712" y="2103406"/>
              <a:chExt cx="6516216" cy="720080"/>
            </a:xfrm>
            <a:solidFill>
              <a:srgbClr val="00B050"/>
            </a:solidFill>
          </p:grpSpPr>
          <p:grpSp>
            <p:nvGrpSpPr>
              <p:cNvPr id="28" name="群組 27"/>
              <p:cNvGrpSpPr/>
              <p:nvPr/>
            </p:nvGrpSpPr>
            <p:grpSpPr>
              <a:xfrm>
                <a:off x="1979712" y="2103406"/>
                <a:ext cx="6516216" cy="720080"/>
                <a:chOff x="1817438" y="404664"/>
                <a:chExt cx="6516216" cy="720080"/>
              </a:xfrm>
              <a:grpFill/>
            </p:grpSpPr>
            <p:sp>
              <p:nvSpPr>
                <p:cNvPr id="31" name="矩形 30"/>
                <p:cNvSpPr/>
                <p:nvPr/>
              </p:nvSpPr>
              <p:spPr>
                <a:xfrm>
                  <a:off x="1817438" y="404664"/>
                  <a:ext cx="6516216" cy="720080"/>
                </a:xfrm>
                <a:prstGeom prst="rect">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ffectLst>
                      <a:outerShdw blurRad="50800" dist="38100" dir="8100000" algn="tr" rotWithShape="0">
                        <a:prstClr val="black">
                          <a:alpha val="40000"/>
                        </a:prstClr>
                      </a:outerShdw>
                    </a:effectLst>
                  </a:endParaRPr>
                </a:p>
              </p:txBody>
            </p:sp>
            <p:sp>
              <p:nvSpPr>
                <p:cNvPr id="32" name="五邊形 31"/>
                <p:cNvSpPr/>
                <p:nvPr/>
              </p:nvSpPr>
              <p:spPr>
                <a:xfrm>
                  <a:off x="2771800" y="404664"/>
                  <a:ext cx="1296144" cy="72008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文字方塊 29"/>
              <p:cNvSpPr txBox="1"/>
              <p:nvPr/>
            </p:nvSpPr>
            <p:spPr>
              <a:xfrm>
                <a:off x="4343077" y="2196152"/>
                <a:ext cx="3859869" cy="584775"/>
              </a:xfrm>
              <a:prstGeom prst="rect">
                <a:avLst/>
              </a:prstGeom>
              <a:noFill/>
            </p:spPr>
            <p:txBody>
              <a:bodyPr wrap="square" rtlCol="0">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高中職學校查詢系統</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grpSp>
        <p:sp>
          <p:nvSpPr>
            <p:cNvPr id="39" name="文字方塊 38"/>
            <p:cNvSpPr txBox="1"/>
            <p:nvPr/>
          </p:nvSpPr>
          <p:spPr>
            <a:xfrm>
              <a:off x="1260025" y="5501163"/>
              <a:ext cx="719687" cy="584775"/>
            </a:xfrm>
            <a:prstGeom prst="rect">
              <a:avLst/>
            </a:prstGeom>
            <a:noFill/>
          </p:spPr>
          <p:txBody>
            <a:bodyPr wrap="square" rtlCol="0">
              <a:spAutoFit/>
            </a:bodyPr>
            <a:lstStyle/>
            <a:p>
              <a:r>
                <a:rPr lang="zh-TW" altLang="en-US" sz="3200" b="1" dirty="0" smtClean="0">
                  <a:solidFill>
                    <a:srgbClr val="0070C0"/>
                  </a:solidFill>
                  <a:latin typeface="微軟正黑體" panose="020B0604030504040204" pitchFamily="34" charset="-120"/>
                  <a:ea typeface="微軟正黑體" panose="020B0604030504040204" pitchFamily="34" charset="-120"/>
                </a:rPr>
                <a:t>肆</a:t>
              </a:r>
              <a:endParaRPr lang="zh-TW" altLang="en-US" sz="3200" b="1" dirty="0">
                <a:solidFill>
                  <a:srgbClr val="0070C0"/>
                </a:solidFill>
                <a:latin typeface="微軟正黑體" panose="020B0604030504040204" pitchFamily="34" charset="-120"/>
                <a:ea typeface="微軟正黑體" panose="020B0604030504040204" pitchFamily="34" charset="-120"/>
              </a:endParaRPr>
            </a:p>
          </p:txBody>
        </p:sp>
      </p:grpSp>
      <p:grpSp>
        <p:nvGrpSpPr>
          <p:cNvPr id="33" name="群組 32"/>
          <p:cNvGrpSpPr/>
          <p:nvPr/>
        </p:nvGrpSpPr>
        <p:grpSpPr>
          <a:xfrm>
            <a:off x="0" y="6093296"/>
            <a:ext cx="6516216" cy="720080"/>
            <a:chOff x="4949" y="5399519"/>
            <a:chExt cx="6516216" cy="720080"/>
          </a:xfrm>
        </p:grpSpPr>
        <p:grpSp>
          <p:nvGrpSpPr>
            <p:cNvPr id="34" name="群組 33"/>
            <p:cNvGrpSpPr/>
            <p:nvPr/>
          </p:nvGrpSpPr>
          <p:grpSpPr>
            <a:xfrm>
              <a:off x="4949" y="5399519"/>
              <a:ext cx="6516216" cy="720080"/>
              <a:chOff x="1979712" y="2103406"/>
              <a:chExt cx="6516216" cy="720080"/>
            </a:xfrm>
            <a:solidFill>
              <a:srgbClr val="00B050"/>
            </a:solidFill>
          </p:grpSpPr>
          <p:grpSp>
            <p:nvGrpSpPr>
              <p:cNvPr id="36" name="群組 35"/>
              <p:cNvGrpSpPr/>
              <p:nvPr/>
            </p:nvGrpSpPr>
            <p:grpSpPr>
              <a:xfrm>
                <a:off x="1979712" y="2103406"/>
                <a:ext cx="6516216" cy="720080"/>
                <a:chOff x="1817438" y="404664"/>
                <a:chExt cx="6516216" cy="720080"/>
              </a:xfrm>
              <a:grpFill/>
            </p:grpSpPr>
            <p:sp>
              <p:nvSpPr>
                <p:cNvPr id="38" name="矩形 37"/>
                <p:cNvSpPr/>
                <p:nvPr/>
              </p:nvSpPr>
              <p:spPr>
                <a:xfrm>
                  <a:off x="1817438" y="404664"/>
                  <a:ext cx="6516216"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50000"/>
                      </a:schemeClr>
                    </a:solidFill>
                    <a:effectLst>
                      <a:outerShdw blurRad="50800" dist="38100" dir="8100000" algn="tr" rotWithShape="0">
                        <a:prstClr val="black">
                          <a:alpha val="40000"/>
                        </a:prstClr>
                      </a:outerShdw>
                    </a:effectLst>
                  </a:endParaRPr>
                </a:p>
              </p:txBody>
            </p:sp>
            <p:sp>
              <p:nvSpPr>
                <p:cNvPr id="40" name="五邊形 39"/>
                <p:cNvSpPr/>
                <p:nvPr/>
              </p:nvSpPr>
              <p:spPr>
                <a:xfrm>
                  <a:off x="2771800" y="404664"/>
                  <a:ext cx="1296144" cy="72008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7" name="文字方塊 36"/>
              <p:cNvSpPr txBox="1"/>
              <p:nvPr/>
            </p:nvSpPr>
            <p:spPr>
              <a:xfrm>
                <a:off x="4343077" y="2196152"/>
                <a:ext cx="3859869" cy="584775"/>
              </a:xfrm>
              <a:prstGeom prst="rect">
                <a:avLst/>
              </a:prstGeom>
              <a:noFill/>
            </p:spPr>
            <p:txBody>
              <a:bodyPr wrap="square" rtlCol="0">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意見交流</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grpSp>
        <p:sp>
          <p:nvSpPr>
            <p:cNvPr id="35" name="文字方塊 34"/>
            <p:cNvSpPr txBox="1"/>
            <p:nvPr/>
          </p:nvSpPr>
          <p:spPr>
            <a:xfrm>
              <a:off x="1260025" y="5501163"/>
              <a:ext cx="719687" cy="584775"/>
            </a:xfrm>
            <a:prstGeom prst="rect">
              <a:avLst/>
            </a:prstGeom>
            <a:noFill/>
          </p:spPr>
          <p:txBody>
            <a:bodyPr wrap="square" rtlCol="0">
              <a:spAutoFit/>
            </a:bodyPr>
            <a:lstStyle/>
            <a:p>
              <a:r>
                <a:rPr lang="zh-TW" altLang="en-US" sz="3200" b="1" dirty="0">
                  <a:solidFill>
                    <a:schemeClr val="bg1">
                      <a:lumMod val="50000"/>
                    </a:schemeClr>
                  </a:solidFill>
                  <a:latin typeface="微軟正黑體" panose="020B0604030504040204" pitchFamily="34" charset="-120"/>
                  <a:ea typeface="微軟正黑體" panose="020B0604030504040204" pitchFamily="34" charset="-120"/>
                </a:rPr>
                <a:t>伍</a:t>
              </a:r>
            </a:p>
          </p:txBody>
        </p:sp>
      </p:grpSp>
    </p:spTree>
    <p:extLst>
      <p:ext uri="{BB962C8B-B14F-4D97-AF65-F5344CB8AC3E}">
        <p14:creationId xmlns:p14="http://schemas.microsoft.com/office/powerpoint/2010/main" val="748739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1663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相關表件</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樣張</a:t>
            </a:r>
            <a:r>
              <a:rPr lang="en-US" altLang="zh-TW" b="1" dirty="0" smtClean="0">
                <a:latin typeface="微軟正黑體" panose="020B0604030504040204" pitchFamily="34" charset="-120"/>
                <a:ea typeface="微軟正黑體" panose="020B0604030504040204" pitchFamily="34" charset="-120"/>
              </a:rPr>
              <a:t>)</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4139952" y="995214"/>
            <a:ext cx="4827079" cy="3369890"/>
          </a:xfrm>
          <a:prstGeom prst="rect">
            <a:avLst/>
          </a:prstGeom>
          <a:ln w="9525">
            <a:solidFill>
              <a:schemeClr val="tx1"/>
            </a:solidFill>
          </a:ln>
        </p:spPr>
      </p:pic>
      <p:pic>
        <p:nvPicPr>
          <p:cNvPr id="3" name="圖片 2"/>
          <p:cNvPicPr>
            <a:picLocks noChangeAspect="1"/>
          </p:cNvPicPr>
          <p:nvPr/>
        </p:nvPicPr>
        <p:blipFill>
          <a:blip r:embed="rId4"/>
          <a:stretch>
            <a:fillRect/>
          </a:stretch>
        </p:blipFill>
        <p:spPr>
          <a:xfrm>
            <a:off x="251520" y="995214"/>
            <a:ext cx="3748058" cy="5170090"/>
          </a:xfrm>
          <a:prstGeom prst="rect">
            <a:avLst/>
          </a:prstGeom>
          <a:ln w="9525">
            <a:solidFill>
              <a:schemeClr val="tx1"/>
            </a:solidFill>
          </a:ln>
        </p:spPr>
      </p:pic>
    </p:spTree>
    <p:extLst>
      <p:ext uri="{BB962C8B-B14F-4D97-AF65-F5344CB8AC3E}">
        <p14:creationId xmlns:p14="http://schemas.microsoft.com/office/powerpoint/2010/main" val="187377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777686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rot="10800000" flipH="1" flipV="1">
            <a:off x="4139952" y="4437112"/>
            <a:ext cx="3528392" cy="720080"/>
          </a:xfrm>
          <a:prstGeom prst="wedgeRectCallout">
            <a:avLst>
              <a:gd name="adj1" fmla="val 20709"/>
              <a:gd name="adj2" fmla="val -334375"/>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dirty="0">
                <a:solidFill>
                  <a:schemeClr val="bg1"/>
                </a:solidFill>
                <a:latin typeface="微軟正黑體" panose="020B0604030504040204" pitchFamily="34" charset="-120"/>
                <a:ea typeface="微軟正黑體" panose="020B0604030504040204" pitchFamily="34" charset="-120"/>
              </a:rPr>
              <a:t>考生寄出</a:t>
            </a:r>
            <a:r>
              <a:rPr kumimoji="0" lang="zh-TW" altLang="en-US" sz="1800" dirty="0" smtClean="0">
                <a:solidFill>
                  <a:schemeClr val="bg1"/>
                </a:solidFill>
                <a:latin typeface="微軟正黑體" panose="020B0604030504040204" pitchFamily="34" charset="-120"/>
                <a:ea typeface="微軟正黑體" panose="020B0604030504040204" pitchFamily="34" charset="-120"/>
              </a:rPr>
              <a:t>資料後</a:t>
            </a:r>
            <a:r>
              <a:rPr kumimoji="0" lang="zh-TW" altLang="en-US" sz="1800" dirty="0">
                <a:solidFill>
                  <a:schemeClr val="bg1"/>
                </a:solidFill>
                <a:latin typeface="微軟正黑體" panose="020B0604030504040204" pitchFamily="34" charset="-120"/>
                <a:ea typeface="微軟正黑體" panose="020B0604030504040204" pitchFamily="34" charset="-120"/>
              </a:rPr>
              <a:t>，可登入系統查詢本委員會</a:t>
            </a:r>
            <a:r>
              <a:rPr kumimoji="0" lang="zh-TW" altLang="en-US" sz="1800" b="1" dirty="0">
                <a:solidFill>
                  <a:schemeClr val="bg1"/>
                </a:solidFill>
                <a:latin typeface="微軟正黑體" panose="020B0604030504040204" pitchFamily="34" charset="-120"/>
                <a:ea typeface="微軟正黑體" panose="020B0604030504040204" pitchFamily="34" charset="-120"/>
              </a:rPr>
              <a:t>收件</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狀態</a:t>
            </a:r>
            <a:endParaRPr kumimoji="0" lang="zh-TW" altLang="en-US" sz="1800" dirty="0">
              <a:solidFill>
                <a:schemeClr val="bg1"/>
              </a:solidFill>
              <a:latin typeface="微軟正黑體" panose="020B0604030504040204" pitchFamily="34" charset="-120"/>
              <a:ea typeface="微軟正黑體" panose="020B0604030504040204" pitchFamily="34" charset="-120"/>
            </a:endParaRPr>
          </a:p>
        </p:txBody>
      </p:sp>
      <p:sp>
        <p:nvSpPr>
          <p:cNvPr id="5" name="Rectangle 2"/>
          <p:cNvSpPr txBox="1">
            <a:spLocks noChangeArrowheads="1"/>
          </p:cNvSpPr>
          <p:nvPr/>
        </p:nvSpPr>
        <p:spPr bwMode="auto">
          <a:xfrm>
            <a:off x="35496" y="18901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繳費身分審查登錄系統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收件狀態查詢</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9027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06500" y="3500438"/>
            <a:ext cx="70850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lvl="1" eaLnBrk="1" hangingPunct="1">
              <a:lnSpc>
                <a:spcPct val="90000"/>
              </a:lnSpc>
              <a:buClr>
                <a:srgbClr val="000000"/>
              </a:buClr>
              <a:buFont typeface="Wingdings" pitchFamily="2" charset="2"/>
              <a:buChar char="§"/>
            </a:pPr>
            <a:endParaRPr lang="zh-TW" altLang="en-US" sz="4000">
              <a:latin typeface="標楷體" panose="03000509000000000000" pitchFamily="65" charset="-120"/>
              <a:ea typeface="標楷體" panose="03000509000000000000" pitchFamily="65" charset="-120"/>
            </a:endParaRPr>
          </a:p>
        </p:txBody>
      </p:sp>
      <p:sp>
        <p:nvSpPr>
          <p:cNvPr id="7" name="文字方塊 6"/>
          <p:cNvSpPr txBox="1"/>
          <p:nvPr/>
        </p:nvSpPr>
        <p:spPr>
          <a:xfrm>
            <a:off x="107504" y="1124744"/>
            <a:ext cx="8928991" cy="4678204"/>
          </a:xfrm>
          <a:prstGeom prst="rect">
            <a:avLst/>
          </a:prstGeom>
          <a:noFill/>
        </p:spPr>
        <p:txBody>
          <a:bodyPr wrap="square" rtlCol="0">
            <a:spAutoFit/>
          </a:bodyPr>
          <a:lstStyle/>
          <a:p>
            <a:pPr algn="ctr">
              <a:spcBef>
                <a:spcPts val="2000"/>
              </a:spcBef>
            </a:pPr>
            <a:r>
              <a:rPr lang="zh-TW" altLang="en-US" sz="4800" dirty="0">
                <a:solidFill>
                  <a:srgbClr val="660066"/>
                </a:solidFill>
                <a:latin typeface="標楷體" panose="03000509000000000000" pitchFamily="65" charset="-120"/>
                <a:ea typeface="標楷體" panose="03000509000000000000" pitchFamily="65" charset="-120"/>
              </a:rPr>
              <a:t>繳交報名費及資格審查登錄</a:t>
            </a:r>
            <a:r>
              <a:rPr lang="zh-TW" altLang="en-US" sz="4800" dirty="0" smtClean="0">
                <a:solidFill>
                  <a:srgbClr val="660066"/>
                </a:solidFill>
                <a:latin typeface="標楷體" panose="03000509000000000000" pitchFamily="65" charset="-120"/>
                <a:ea typeface="標楷體" panose="03000509000000000000" pitchFamily="65" charset="-120"/>
              </a:rPr>
              <a:t>作業</a:t>
            </a:r>
            <a:endParaRPr lang="en-US" altLang="zh-TW" sz="4800" u="sng" dirty="0" smtClean="0">
              <a:solidFill>
                <a:srgbClr val="FF0000"/>
              </a:solidFill>
              <a:latin typeface="微軟正黑體" panose="020B0604030504040204" pitchFamily="34" charset="-120"/>
              <a:ea typeface="微軟正黑體" panose="020B0604030504040204" pitchFamily="34" charset="-120"/>
            </a:endParaRPr>
          </a:p>
          <a:p>
            <a:pPr algn="ctr">
              <a:spcBef>
                <a:spcPts val="2000"/>
              </a:spcBef>
            </a:pPr>
            <a:r>
              <a:rPr lang="zh-TW" altLang="en-US" sz="2200" b="1" u="sng" dirty="0">
                <a:solidFill>
                  <a:srgbClr val="FF0000"/>
                </a:solidFill>
                <a:latin typeface="微軟正黑體" panose="020B0604030504040204" pitchFamily="34" charset="-120"/>
                <a:ea typeface="微軟正黑體" panose="020B0604030504040204" pitchFamily="34" charset="-120"/>
              </a:rPr>
              <a:t>系統開放時間：</a:t>
            </a:r>
            <a:r>
              <a:rPr lang="en-US" altLang="zh-TW" sz="2200" b="1" u="sng" dirty="0" smtClean="0">
                <a:solidFill>
                  <a:srgbClr val="FF0000"/>
                </a:solidFill>
                <a:latin typeface="微軟正黑體" panose="020B0604030504040204" pitchFamily="34" charset="-120"/>
                <a:ea typeface="微軟正黑體" panose="020B0604030504040204" pitchFamily="34" charset="-120"/>
              </a:rPr>
              <a:t>109</a:t>
            </a:r>
            <a:r>
              <a:rPr lang="zh-TW" altLang="en-US" sz="2200" b="1" u="sng" dirty="0" smtClean="0">
                <a:solidFill>
                  <a:srgbClr val="FF0000"/>
                </a:solidFill>
                <a:latin typeface="微軟正黑體" panose="020B0604030504040204" pitchFamily="34" charset="-120"/>
                <a:ea typeface="微軟正黑體" panose="020B0604030504040204" pitchFamily="34" charset="-120"/>
              </a:rPr>
              <a:t>年</a:t>
            </a:r>
            <a:r>
              <a:rPr lang="en-US" altLang="zh-TW" sz="2200" b="1" u="sng" dirty="0">
                <a:solidFill>
                  <a:srgbClr val="FF0000"/>
                </a:solidFill>
                <a:latin typeface="微軟正黑體" panose="020B0604030504040204" pitchFamily="34" charset="-120"/>
                <a:ea typeface="微軟正黑體" panose="020B0604030504040204" pitchFamily="34" charset="-120"/>
              </a:rPr>
              <a:t>5</a:t>
            </a:r>
            <a:r>
              <a:rPr lang="zh-TW" altLang="en-US" sz="2200" b="1" u="sng" dirty="0" smtClean="0">
                <a:solidFill>
                  <a:srgbClr val="FF0000"/>
                </a:solidFill>
                <a:latin typeface="微軟正黑體" panose="020B0604030504040204" pitchFamily="34" charset="-120"/>
                <a:ea typeface="微軟正黑體" panose="020B0604030504040204" pitchFamily="34" charset="-120"/>
              </a:rPr>
              <a:t>月</a:t>
            </a:r>
            <a:r>
              <a:rPr lang="en-US" altLang="zh-TW" sz="2200" b="1" u="sng" dirty="0" smtClean="0">
                <a:solidFill>
                  <a:srgbClr val="FF0000"/>
                </a:solidFill>
                <a:latin typeface="微軟正黑體" panose="020B0604030504040204" pitchFamily="34" charset="-120"/>
                <a:ea typeface="微軟正黑體" panose="020B0604030504040204" pitchFamily="34" charset="-120"/>
              </a:rPr>
              <a:t>7</a:t>
            </a:r>
            <a:r>
              <a:rPr lang="zh-TW" altLang="en-US" sz="2200" b="1" u="sng" dirty="0" smtClean="0">
                <a:solidFill>
                  <a:srgbClr val="FF0000"/>
                </a:solidFill>
                <a:latin typeface="微軟正黑體" panose="020B0604030504040204" pitchFamily="34" charset="-120"/>
                <a:ea typeface="微軟正黑體" panose="020B0604030504040204" pitchFamily="34" charset="-120"/>
              </a:rPr>
              <a:t>日</a:t>
            </a:r>
            <a:r>
              <a:rPr lang="en-US" altLang="zh-TW" sz="2200" b="1" u="sng" dirty="0" smtClean="0">
                <a:solidFill>
                  <a:srgbClr val="FF0000"/>
                </a:solidFill>
                <a:latin typeface="微軟正黑體" panose="020B0604030504040204" pitchFamily="34" charset="-120"/>
                <a:ea typeface="微軟正黑體" panose="020B0604030504040204" pitchFamily="34" charset="-120"/>
              </a:rPr>
              <a:t>(</a:t>
            </a:r>
            <a:r>
              <a:rPr lang="zh-TW" altLang="en-US" sz="2200" b="1" u="sng" dirty="0">
                <a:solidFill>
                  <a:srgbClr val="FF0000"/>
                </a:solidFill>
                <a:latin typeface="微軟正黑體" panose="020B0604030504040204" pitchFamily="34" charset="-120"/>
                <a:ea typeface="微軟正黑體" panose="020B0604030504040204" pitchFamily="34" charset="-120"/>
              </a:rPr>
              <a:t>四</a:t>
            </a:r>
            <a:r>
              <a:rPr lang="en-US" altLang="zh-TW" sz="2200" b="1" u="sng" dirty="0" smtClean="0">
                <a:solidFill>
                  <a:srgbClr val="FF0000"/>
                </a:solidFill>
                <a:latin typeface="微軟正黑體" panose="020B0604030504040204" pitchFamily="34" charset="-120"/>
                <a:ea typeface="微軟正黑體" panose="020B0604030504040204" pitchFamily="34" charset="-120"/>
              </a:rPr>
              <a:t>)10:00~109</a:t>
            </a:r>
            <a:r>
              <a:rPr lang="zh-TW" altLang="en-US" sz="2200" b="1" u="sng" dirty="0" smtClean="0">
                <a:solidFill>
                  <a:srgbClr val="FF0000"/>
                </a:solidFill>
                <a:latin typeface="微軟正黑體" panose="020B0604030504040204" pitchFamily="34" charset="-120"/>
                <a:ea typeface="微軟正黑體" panose="020B0604030504040204" pitchFamily="34" charset="-120"/>
              </a:rPr>
              <a:t>年</a:t>
            </a:r>
            <a:r>
              <a:rPr lang="en-US" altLang="zh-TW" sz="2200" b="1" u="sng" dirty="0">
                <a:solidFill>
                  <a:srgbClr val="FF0000"/>
                </a:solidFill>
                <a:latin typeface="微軟正黑體" panose="020B0604030504040204" pitchFamily="34" charset="-120"/>
                <a:ea typeface="微軟正黑體" panose="020B0604030504040204" pitchFamily="34" charset="-120"/>
              </a:rPr>
              <a:t>5</a:t>
            </a:r>
            <a:r>
              <a:rPr lang="zh-TW" altLang="en-US" sz="2200" b="1" u="sng" dirty="0" smtClean="0">
                <a:solidFill>
                  <a:srgbClr val="FF0000"/>
                </a:solidFill>
                <a:latin typeface="微軟正黑體" panose="020B0604030504040204" pitchFamily="34" charset="-120"/>
                <a:ea typeface="微軟正黑體" panose="020B0604030504040204" pitchFamily="34" charset="-120"/>
              </a:rPr>
              <a:t>月</a:t>
            </a:r>
            <a:r>
              <a:rPr lang="en-US" altLang="zh-TW" sz="2200" b="1" u="sng" dirty="0" smtClean="0">
                <a:solidFill>
                  <a:srgbClr val="FF0000"/>
                </a:solidFill>
                <a:latin typeface="微軟正黑體" panose="020B0604030504040204" pitchFamily="34" charset="-120"/>
                <a:ea typeface="微軟正黑體" panose="020B0604030504040204" pitchFamily="34" charset="-120"/>
              </a:rPr>
              <a:t>13</a:t>
            </a:r>
            <a:r>
              <a:rPr lang="zh-TW" altLang="en-US" sz="2200" b="1" u="sng" dirty="0" smtClean="0">
                <a:solidFill>
                  <a:srgbClr val="FF0000"/>
                </a:solidFill>
                <a:latin typeface="微軟正黑體" panose="020B0604030504040204" pitchFamily="34" charset="-120"/>
                <a:ea typeface="微軟正黑體" panose="020B0604030504040204" pitchFamily="34" charset="-120"/>
              </a:rPr>
              <a:t>日</a:t>
            </a:r>
            <a:r>
              <a:rPr lang="en-US" altLang="zh-TW" sz="2200" b="1" u="sng" dirty="0" smtClean="0">
                <a:solidFill>
                  <a:srgbClr val="FF0000"/>
                </a:solidFill>
                <a:latin typeface="微軟正黑體" panose="020B0604030504040204" pitchFamily="34" charset="-120"/>
                <a:ea typeface="微軟正黑體" panose="020B0604030504040204" pitchFamily="34" charset="-120"/>
              </a:rPr>
              <a:t>(</a:t>
            </a:r>
            <a:r>
              <a:rPr lang="zh-TW" altLang="en-US" sz="2200" b="1" u="sng" dirty="0">
                <a:solidFill>
                  <a:srgbClr val="FF0000"/>
                </a:solidFill>
                <a:latin typeface="微軟正黑體" panose="020B0604030504040204" pitchFamily="34" charset="-120"/>
                <a:ea typeface="微軟正黑體" panose="020B0604030504040204" pitchFamily="34" charset="-120"/>
              </a:rPr>
              <a:t>三</a:t>
            </a:r>
            <a:r>
              <a:rPr lang="en-US" altLang="zh-TW" sz="2200" b="1" u="sng" dirty="0" smtClean="0">
                <a:solidFill>
                  <a:srgbClr val="FF0000"/>
                </a:solidFill>
                <a:latin typeface="微軟正黑體" panose="020B0604030504040204" pitchFamily="34" charset="-120"/>
                <a:ea typeface="微軟正黑體" panose="020B0604030504040204" pitchFamily="34" charset="-120"/>
              </a:rPr>
              <a:t>)17:00</a:t>
            </a:r>
            <a:r>
              <a:rPr lang="zh-TW" altLang="en-US" sz="2200" b="1" u="sng" dirty="0" smtClean="0">
                <a:solidFill>
                  <a:srgbClr val="FF0000"/>
                </a:solidFill>
                <a:latin typeface="微軟正黑體" panose="020B0604030504040204" pitchFamily="34" charset="-120"/>
                <a:ea typeface="微軟正黑體" panose="020B0604030504040204" pitchFamily="34" charset="-120"/>
              </a:rPr>
              <a:t>止</a:t>
            </a:r>
            <a:endParaRPr lang="en-US" altLang="zh-TW" sz="2200" b="1" u="sng"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4000"/>
              </a:lnSpc>
              <a:spcBef>
                <a:spcPts val="2000"/>
              </a:spcBef>
              <a:buClr>
                <a:srgbClr val="FF0000"/>
              </a:buClr>
              <a:buFont typeface="Wingdings" panose="05000000000000000000" pitchFamily="2" charset="2"/>
              <a:buChar char="n"/>
            </a:pPr>
            <a:r>
              <a:rPr lang="zh-TW" altLang="en-US" sz="2350" b="1" dirty="0" smtClean="0">
                <a:latin typeface="微軟正黑體" panose="020B0604030504040204" pitchFamily="34" charset="-120"/>
                <a:ea typeface="微軟正黑體" panose="020B0604030504040204" pitchFamily="34" charset="-120"/>
              </a:rPr>
              <a:t>完成繳交報名費</a:t>
            </a:r>
            <a:r>
              <a:rPr lang="en-US" altLang="zh-TW" sz="2350" b="1" dirty="0">
                <a:solidFill>
                  <a:srgbClr val="FF0000"/>
                </a:solidFill>
                <a:latin typeface="微軟正黑體" panose="020B0604030504040204" pitchFamily="34" charset="-120"/>
                <a:ea typeface="微軟正黑體" panose="020B0604030504040204" pitchFamily="34" charset="-120"/>
              </a:rPr>
              <a:t>【</a:t>
            </a:r>
            <a:r>
              <a:rPr lang="zh-TW" altLang="en-US" sz="2350" b="1" dirty="0" smtClean="0">
                <a:solidFill>
                  <a:srgbClr val="FF0000"/>
                </a:solidFill>
                <a:latin typeface="微軟正黑體" panose="020B0604030504040204" pitchFamily="34" charset="-120"/>
                <a:ea typeface="微軟正黑體" panose="020B0604030504040204" pitchFamily="34" charset="-120"/>
              </a:rPr>
              <a:t>繳費截止時間：</a:t>
            </a:r>
            <a:r>
              <a:rPr lang="en-US" altLang="zh-TW" sz="2350" b="1" dirty="0" smtClean="0">
                <a:solidFill>
                  <a:srgbClr val="FF0000"/>
                </a:solidFill>
                <a:latin typeface="微軟正黑體" panose="020B0604030504040204" pitchFamily="34" charset="-120"/>
                <a:ea typeface="微軟正黑體" panose="020B0604030504040204" pitchFamily="34" charset="-120"/>
              </a:rPr>
              <a:t>109.5.12(</a:t>
            </a:r>
            <a:r>
              <a:rPr lang="zh-TW" altLang="en-US" sz="2350" b="1" dirty="0">
                <a:solidFill>
                  <a:srgbClr val="FF0000"/>
                </a:solidFill>
                <a:latin typeface="微軟正黑體" panose="020B0604030504040204" pitchFamily="34" charset="-120"/>
                <a:ea typeface="微軟正黑體" panose="020B0604030504040204" pitchFamily="34" charset="-120"/>
              </a:rPr>
              <a:t>二</a:t>
            </a:r>
            <a:r>
              <a:rPr lang="en-US" altLang="zh-TW" sz="2350" b="1" dirty="0" smtClean="0">
                <a:solidFill>
                  <a:srgbClr val="FF0000"/>
                </a:solidFill>
                <a:latin typeface="微軟正黑體" panose="020B0604030504040204" pitchFamily="34" charset="-120"/>
                <a:ea typeface="微軟正黑體" panose="020B0604030504040204" pitchFamily="34" charset="-120"/>
              </a:rPr>
              <a:t>)24:00</a:t>
            </a:r>
            <a:r>
              <a:rPr lang="zh-TW" altLang="en-US" sz="2350" b="1" dirty="0" smtClean="0">
                <a:solidFill>
                  <a:srgbClr val="FF0000"/>
                </a:solidFill>
                <a:latin typeface="微軟正黑體" panose="020B0604030504040204" pitchFamily="34" charset="-120"/>
                <a:ea typeface="微軟正黑體" panose="020B0604030504040204" pitchFamily="34" charset="-120"/>
              </a:rPr>
              <a:t>止</a:t>
            </a:r>
            <a:r>
              <a:rPr lang="en-US" altLang="zh-TW" sz="2350" b="1" dirty="0">
                <a:solidFill>
                  <a:srgbClr val="FF0000"/>
                </a:solidFill>
                <a:latin typeface="微軟正黑體" panose="020B0604030504040204" pitchFamily="34" charset="-120"/>
                <a:ea typeface="微軟正黑體" panose="020B0604030504040204" pitchFamily="34" charset="-120"/>
              </a:rPr>
              <a:t>】</a:t>
            </a:r>
            <a:endParaRPr lang="en-US" altLang="zh-TW" sz="2350" b="1" dirty="0" smtClean="0">
              <a:solidFill>
                <a:srgbClr val="FF0000"/>
              </a:solidFill>
              <a:latin typeface="微軟正黑體" panose="020B0604030504040204" pitchFamily="34" charset="-120"/>
              <a:ea typeface="微軟正黑體" panose="020B0604030504040204" pitchFamily="34" charset="-120"/>
            </a:endParaRPr>
          </a:p>
          <a:p>
            <a:pPr>
              <a:lnSpc>
                <a:spcPts val="4000"/>
              </a:lnSpc>
              <a:spcBef>
                <a:spcPts val="0"/>
              </a:spcBef>
              <a:buClr>
                <a:srgbClr val="FF0000"/>
              </a:buClr>
            </a:pPr>
            <a:r>
              <a:rPr lang="zh-TW" altLang="en-US" sz="2400" b="1" dirty="0" smtClean="0">
                <a:solidFill>
                  <a:srgbClr val="3333FF"/>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dirty="0" smtClean="0">
                <a:solidFill>
                  <a:srgbClr val="3333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3333FF"/>
                </a:solidFill>
                <a:latin typeface="微軟正黑體" panose="020B0604030504040204" pitchFamily="34" charset="-120"/>
                <a:ea typeface="微軟正黑體" panose="020B0604030504040204" pitchFamily="34" charset="-120"/>
                <a:cs typeface="Times New Roman" panose="02020603050405020304" pitchFamily="18" charset="0"/>
              </a:rPr>
              <a:t>通過審查之低收入戶考生請直接進行資格審查登錄作業</a:t>
            </a:r>
            <a:r>
              <a:rPr lang="en-US" altLang="zh-TW" sz="2400" b="1" dirty="0" smtClean="0">
                <a:solidFill>
                  <a:srgbClr val="3333FF"/>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b="1" dirty="0" smtClean="0">
              <a:solidFill>
                <a:srgbClr val="3333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4000"/>
              </a:lnSpc>
              <a:spcBef>
                <a:spcPts val="600"/>
              </a:spcBef>
              <a:buClr>
                <a:srgbClr val="FF0000"/>
              </a:buClr>
              <a:buFont typeface="Wingdings" panose="05000000000000000000" pitchFamily="2" charset="2"/>
              <a:buChar char="n"/>
            </a:pPr>
            <a:r>
              <a:rPr lang="zh-TW" altLang="en-US" sz="2400" b="1" dirty="0" smtClean="0">
                <a:latin typeface="微軟正黑體" panose="020B0604030504040204" pitchFamily="34" charset="-120"/>
                <a:ea typeface="微軟正黑體" panose="020B0604030504040204" pitchFamily="34" charset="-120"/>
              </a:rPr>
              <a:t>繳交報名費後，上網登錄資格審查資料</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109.5.13(</a:t>
            </a:r>
            <a:r>
              <a:rPr lang="zh-TW" altLang="en-US" sz="2400" b="1" dirty="0">
                <a:solidFill>
                  <a:srgbClr val="FF0000"/>
                </a:solidFill>
                <a:latin typeface="微軟正黑體" panose="020B0604030504040204" pitchFamily="34" charset="-120"/>
                <a:ea typeface="微軟正黑體" panose="020B0604030504040204" pitchFamily="34" charset="-120"/>
              </a:rPr>
              <a:t>三</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17:00</a:t>
            </a:r>
            <a:r>
              <a:rPr lang="zh-TW" altLang="en-US" sz="2400" b="1" dirty="0" smtClean="0">
                <a:solidFill>
                  <a:srgbClr val="FF0000"/>
                </a:solidFill>
                <a:latin typeface="微軟正黑體" panose="020B0604030504040204" pitchFamily="34" charset="-120"/>
                <a:ea typeface="微軟正黑體" panose="020B0604030504040204" pitchFamily="34" charset="-120"/>
              </a:rPr>
              <a:t>前</a:t>
            </a:r>
            <a:r>
              <a:rPr lang="en-US" altLang="zh-TW" sz="2400" b="1" dirty="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4000"/>
              </a:lnSpc>
              <a:spcBef>
                <a:spcPts val="600"/>
              </a:spcBef>
              <a:buClr>
                <a:srgbClr val="FF0000"/>
              </a:buClr>
              <a:buFont typeface="Wingdings" panose="05000000000000000000" pitchFamily="2" charset="2"/>
              <a:buChar char="n"/>
            </a:pPr>
            <a:r>
              <a:rPr lang="zh-TW" altLang="en-US" sz="2400" b="1" dirty="0" smtClean="0">
                <a:latin typeface="微軟正黑體" panose="020B0604030504040204" pitchFamily="34" charset="-120"/>
                <a:ea typeface="微軟正黑體" panose="020B0604030504040204" pitchFamily="34" charset="-120"/>
              </a:rPr>
              <a:t>登錄資格審查資料完成後，繳寄審查資料至本委員會</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109.5.13(</a:t>
            </a:r>
            <a:r>
              <a:rPr lang="zh-TW" altLang="en-US" sz="2400" b="1" dirty="0">
                <a:solidFill>
                  <a:srgbClr val="FF0000"/>
                </a:solidFill>
                <a:latin typeface="微軟正黑體" panose="020B0604030504040204" pitchFamily="34" charset="-120"/>
                <a:ea typeface="微軟正黑體" panose="020B0604030504040204" pitchFamily="34" charset="-120"/>
              </a:rPr>
              <a:t>三</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前郵戳</a:t>
            </a:r>
            <a:r>
              <a:rPr lang="zh-TW" altLang="en-US" sz="2400" b="1" dirty="0" smtClean="0">
                <a:solidFill>
                  <a:srgbClr val="FF0000"/>
                </a:solidFill>
                <a:latin typeface="微軟正黑體" panose="020B0604030504040204" pitchFamily="34" charset="-120"/>
                <a:ea typeface="微軟正黑體" panose="020B0604030504040204" pitchFamily="34" charset="-120"/>
              </a:rPr>
              <a:t>為憑</a:t>
            </a:r>
            <a:r>
              <a:rPr lang="en-US" altLang="zh-TW" sz="2400" b="1" dirty="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a:buClr>
                <a:srgbClr val="FF0000"/>
              </a:buClr>
            </a:pPr>
            <a:endParaRPr lang="zh-TW" altLang="en-US" dirty="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 y="260648"/>
            <a:ext cx="5508105" cy="614274"/>
            <a:chOff x="-1" y="186134"/>
            <a:chExt cx="5508105" cy="614274"/>
          </a:xfrm>
        </p:grpSpPr>
        <p:sp>
          <p:nvSpPr>
            <p:cNvPr id="8" name="五邊形 7"/>
            <p:cNvSpPr/>
            <p:nvPr/>
          </p:nvSpPr>
          <p:spPr>
            <a:xfrm>
              <a:off x="-1" y="186134"/>
              <a:ext cx="5148065" cy="614274"/>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形箭號 8"/>
            <p:cNvSpPr/>
            <p:nvPr/>
          </p:nvSpPr>
          <p:spPr>
            <a:xfrm>
              <a:off x="5004048" y="186134"/>
              <a:ext cx="504056" cy="614274"/>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0" name="Rectangle 2"/>
          <p:cNvSpPr>
            <a:spLocks noChangeArrowheads="1"/>
          </p:cNvSpPr>
          <p:nvPr/>
        </p:nvSpPr>
        <p:spPr bwMode="auto">
          <a:xfrm>
            <a:off x="251520" y="296962"/>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endParaRPr lang="en-US" altLang="zh-TW" sz="3600" dirty="0" smtClean="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3600" dirty="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參、</a:t>
            </a:r>
            <a:r>
              <a:rPr lang="zh-TW" altLang="en-US" sz="3600" dirty="0">
                <a:solidFill>
                  <a:srgbClr val="0000FF"/>
                </a:solidFill>
                <a:latin typeface="微軟正黑體" panose="020B0604030504040204" pitchFamily="34" charset="-120"/>
                <a:ea typeface="微軟正黑體" panose="020B0604030504040204" pitchFamily="34" charset="-120"/>
              </a:rPr>
              <a:t>考生作業系統說明</a:t>
            </a:r>
          </a:p>
        </p:txBody>
      </p:sp>
    </p:spTree>
    <p:extLst>
      <p:ext uri="{BB962C8B-B14F-4D97-AF65-F5344CB8AC3E}">
        <p14:creationId xmlns:p14="http://schemas.microsoft.com/office/powerpoint/2010/main" val="3084996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210847" y="694993"/>
            <a:ext cx="8352928" cy="573356"/>
          </a:xfrm>
          <a:prstGeom prst="rect">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defPPr>
              <a:defRPr lang="zh-TW"/>
            </a:defPPr>
            <a:lvl1pPr>
              <a:spcBef>
                <a:spcPct val="20000"/>
              </a:spcBef>
              <a:defRPr kumimoji="0">
                <a:solidFill>
                  <a:srgbClr val="000000"/>
                </a:solidFill>
                <a:latin typeface="微軟正黑體" pitchFamily="34" charset="-120"/>
                <a:ea typeface="微軟正黑體" pitchFamily="34" charset="-120"/>
              </a:defRPr>
            </a:lvl1pPr>
          </a:lstStyle>
          <a:p>
            <a:r>
              <a:rPr lang="zh-TW" altLang="en-US" b="1" dirty="0" smtClean="0">
                <a:solidFill>
                  <a:schemeClr val="bg1"/>
                </a:solidFill>
              </a:rPr>
              <a:t>若考生先前已於「繳費身分審查系統」設定過通行碼，則無須再行設定，直接登入系統即可</a:t>
            </a:r>
            <a:endParaRPr lang="zh-TW" altLang="en-US" sz="1600" b="1" dirty="0">
              <a:solidFill>
                <a:schemeClr val="bg1"/>
              </a:solidFill>
            </a:endParaRPr>
          </a:p>
        </p:txBody>
      </p:sp>
      <p:sp>
        <p:nvSpPr>
          <p:cNvPr id="5" name="Rectangle 2"/>
          <p:cNvSpPr txBox="1">
            <a:spLocks noChangeArrowheads="1"/>
          </p:cNvSpPr>
          <p:nvPr/>
        </p:nvSpPr>
        <p:spPr bwMode="auto">
          <a:xfrm>
            <a:off x="178802" y="0"/>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首次登入設定通行</a:t>
            </a:r>
            <a:r>
              <a:rPr lang="zh-TW" altLang="en-US" b="1" dirty="0">
                <a:latin typeface="微軟正黑體" panose="020B0604030504040204" pitchFamily="34" charset="-120"/>
                <a:ea typeface="微軟正黑體" panose="020B0604030504040204" pitchFamily="34" charset="-120"/>
              </a:rPr>
              <a:t>碼</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sp>
        <p:nvSpPr>
          <p:cNvPr id="9" name="向右箭號 8"/>
          <p:cNvSpPr/>
          <p:nvPr/>
        </p:nvSpPr>
        <p:spPr>
          <a:xfrm>
            <a:off x="4067944" y="5204644"/>
            <a:ext cx="1119355"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3399"/>
              </a:solidFill>
            </a:endParaRPr>
          </a:p>
        </p:txBody>
      </p:sp>
      <p:pic>
        <p:nvPicPr>
          <p:cNvPr id="10242"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62" y="1281939"/>
            <a:ext cx="4141258" cy="543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1461153" y="5318373"/>
            <a:ext cx="1438275" cy="257175"/>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pic>
        <p:nvPicPr>
          <p:cNvPr id="10244"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299" y="3212976"/>
            <a:ext cx="3726463" cy="27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940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504" y="1232806"/>
            <a:ext cx="5112568" cy="183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上彎箭號 5"/>
          <p:cNvSpPr/>
          <p:nvPr/>
        </p:nvSpPr>
        <p:spPr>
          <a:xfrm rot="5400000">
            <a:off x="2895683" y="816579"/>
            <a:ext cx="544321" cy="48245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8" name="Rectangle 2"/>
          <p:cNvSpPr txBox="1">
            <a:spLocks noChangeArrowheads="1"/>
          </p:cNvSpPr>
          <p:nvPr/>
        </p:nvSpPr>
        <p:spPr bwMode="auto">
          <a:xfrm>
            <a:off x="88908" y="58477"/>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列印留存通行碼</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3"/>
          <a:srcRect t="6193"/>
          <a:stretch/>
        </p:blipFill>
        <p:spPr>
          <a:xfrm>
            <a:off x="5614360" y="1261390"/>
            <a:ext cx="3190106" cy="3816424"/>
          </a:xfrm>
          <a:prstGeom prst="rect">
            <a:avLst/>
          </a:prstGeom>
          <a:ln w="9525">
            <a:solidFill>
              <a:schemeClr val="tx1"/>
            </a:solidFill>
          </a:ln>
        </p:spPr>
      </p:pic>
    </p:spTree>
    <p:extLst>
      <p:ext uri="{BB962C8B-B14F-4D97-AF65-F5344CB8AC3E}">
        <p14:creationId xmlns:p14="http://schemas.microsoft.com/office/powerpoint/2010/main" val="3757717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5436096" y="1176859"/>
            <a:ext cx="3168351" cy="3093154"/>
          </a:xfrm>
          <a:prstGeom prst="rect">
            <a:avLst/>
          </a:prstGeom>
          <a:solidFill>
            <a:srgbClr val="0070C0"/>
          </a:solidFill>
          <a:ln w="9525" algn="ctr">
            <a:solidFill>
              <a:srgbClr val="0070C0"/>
            </a:solidFill>
            <a:miter lim="800000"/>
            <a:headEnd/>
            <a:tailEnd/>
          </a:ln>
          <a:effectLst>
            <a:outerShdw blurRad="50800" dist="38100" dir="10800000" algn="r" rotWithShape="0">
              <a:prstClr val="black">
                <a:alpha val="40000"/>
              </a:prstClr>
            </a:outerShdw>
          </a:effectLst>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lnSpc>
                <a:spcPts val="3000"/>
              </a:lnSpc>
              <a:spcBef>
                <a:spcPct val="0"/>
              </a:spcBef>
              <a:buClr>
                <a:schemeClr val="accent1"/>
              </a:buClr>
              <a:buFontTx/>
              <a:buNone/>
            </a:pPr>
            <a:r>
              <a:rPr lang="zh-TW" altLang="en-US" sz="2000" b="1" dirty="0">
                <a:solidFill>
                  <a:schemeClr val="bg1"/>
                </a:solidFill>
                <a:latin typeface="微軟正黑體" panose="020B0604030504040204" pitchFamily="34" charset="-120"/>
                <a:ea typeface="微軟正黑體" panose="020B0604030504040204" pitchFamily="34" charset="-120"/>
              </a:rPr>
              <a:t>點選「進入資格審查登錄系統」系統將會自動檢核下列</a:t>
            </a:r>
            <a:r>
              <a:rPr lang="zh-TW" altLang="en-US" sz="2000" b="1" dirty="0" smtClean="0">
                <a:solidFill>
                  <a:schemeClr val="bg1"/>
                </a:solidFill>
                <a:latin typeface="微軟正黑體" panose="020B0604030504040204" pitchFamily="34" charset="-120"/>
                <a:ea typeface="微軟正黑體" panose="020B0604030504040204" pitchFamily="34" charset="-120"/>
              </a:rPr>
              <a:t>項目</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pPr marL="177800" indent="-177800" eaLnBrk="1" hangingPunct="1">
              <a:lnSpc>
                <a:spcPts val="3000"/>
              </a:lnSpc>
              <a:spcBef>
                <a:spcPct val="0"/>
              </a:spcBef>
              <a:buClr>
                <a:schemeClr val="accent1"/>
              </a:buClr>
              <a:buFontTx/>
              <a:buNone/>
            </a:pP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檢核輸入之個人</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資料是否</a:t>
            </a: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正確</a:t>
            </a:r>
          </a:p>
          <a:p>
            <a:pPr marL="177800" indent="-177800" eaLnBrk="1" hangingPunct="1">
              <a:lnSpc>
                <a:spcPts val="3000"/>
              </a:lnSpc>
              <a:spcBef>
                <a:spcPct val="0"/>
              </a:spcBef>
              <a:buClr>
                <a:schemeClr val="accent1"/>
              </a:buClr>
              <a:buFontTx/>
              <a:buNone/>
            </a:pP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dirty="0" smtClean="0">
                <a:solidFill>
                  <a:schemeClr val="bg1"/>
                </a:solidFill>
                <a:latin typeface="微軟正黑體" panose="020B0604030504040204" pitchFamily="34" charset="-120"/>
                <a:ea typeface="微軟正黑體" panose="020B0604030504040204" pitchFamily="34" charset="-120"/>
              </a:rPr>
              <a:t>檢核是否已於其他招生管道錄取報到</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pPr eaLnBrk="1" hangingPunct="1">
              <a:spcBef>
                <a:spcPct val="0"/>
              </a:spcBef>
              <a:buClr>
                <a:schemeClr val="accent1"/>
              </a:buClr>
              <a:buFontTx/>
              <a:buNone/>
            </a:pPr>
            <a:endParaRPr lang="zh-TW" altLang="en-US" sz="2000" dirty="0">
              <a:latin typeface="標楷體" panose="03000509000000000000" pitchFamily="65" charset="-120"/>
              <a:ea typeface="標楷體" panose="03000509000000000000" pitchFamily="65" charset="-120"/>
            </a:endParaRPr>
          </a:p>
        </p:txBody>
      </p:sp>
      <p:sp>
        <p:nvSpPr>
          <p:cNvPr id="5" name="Rectangle 2"/>
          <p:cNvSpPr txBox="1">
            <a:spLocks noChangeArrowheads="1"/>
          </p:cNvSpPr>
          <p:nvPr/>
        </p:nvSpPr>
        <p:spPr bwMode="auto">
          <a:xfrm>
            <a:off x="0" y="35263"/>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進入資格審查登錄系統</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stretch>
            <a:fillRect/>
          </a:stretch>
        </p:blipFill>
        <p:spPr>
          <a:xfrm>
            <a:off x="156873" y="1772816"/>
            <a:ext cx="4743450" cy="4114800"/>
          </a:xfrm>
          <a:prstGeom prst="rect">
            <a:avLst/>
          </a:prstGeom>
        </p:spPr>
      </p:pic>
      <p:sp>
        <p:nvSpPr>
          <p:cNvPr id="8" name="向下箭號 7"/>
          <p:cNvSpPr/>
          <p:nvPr/>
        </p:nvSpPr>
        <p:spPr>
          <a:xfrm rot="14259390">
            <a:off x="5193780" y="3960594"/>
            <a:ext cx="484632" cy="173587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81250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44624"/>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閱讀「隱私權保護政策聲明」</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12290"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52736"/>
            <a:ext cx="6768752" cy="537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394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512" y="11663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詳閱登錄資料注意事項</a:t>
            </a:r>
            <a:endParaRPr lang="zh-TW" altLang="en-US" sz="3600" kern="0" dirty="0" smtClean="0">
              <a:solidFill>
                <a:srgbClr val="660066"/>
              </a:solidFill>
              <a:latin typeface="標楷體" panose="03000509000000000000" pitchFamily="65" charset="-120"/>
              <a:ea typeface="標楷體" panose="03000509000000000000" pitchFamily="65" charset="-120"/>
            </a:endParaRPr>
          </a:p>
        </p:txBody>
      </p:sp>
      <p:pic>
        <p:nvPicPr>
          <p:cNvPr id="1026"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7559371"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365393" y="5301208"/>
            <a:ext cx="8051704" cy="720080"/>
          </a:xfrm>
          <a:prstGeom prst="wedgeRectCallout">
            <a:avLst>
              <a:gd name="adj1" fmla="val -12009"/>
              <a:gd name="adj2" fmla="val -148278"/>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請考生詳閱資格審查登錄資料注意事項，閱讀完畢並勾選遵守注意事項核取方塊，並按下方同意按鈕才可以繼續，不同意則返回</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首頁。</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300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5652120" y="874604"/>
            <a:ext cx="3308093" cy="3785652"/>
          </a:xfrm>
          <a:prstGeom prst="rect">
            <a:avLst/>
          </a:prstGeom>
          <a:solidFill>
            <a:srgbClr val="0070C0"/>
          </a:solidFill>
          <a:ln w="9525">
            <a:solidFill>
              <a:srgbClr val="0070C0"/>
            </a:solidFill>
          </a:ln>
          <a:effectLst>
            <a:outerShdw blurRad="50800" dist="38100" dir="8100000" algn="tr" rotWithShape="0">
              <a:prstClr val="black">
                <a:alpha val="40000"/>
              </a:prstClr>
            </a:outerShdw>
          </a:effectLst>
          <a:extLst/>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1219200" indent="-1039813"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2000" b="1" dirty="0">
                <a:solidFill>
                  <a:schemeClr val="bg1"/>
                </a:solidFill>
                <a:latin typeface="微軟正黑體" panose="020B0604030504040204" pitchFamily="34" charset="-120"/>
                <a:ea typeface="微軟正黑體" panose="020B0604030504040204" pitchFamily="34" charset="-120"/>
              </a:rPr>
              <a:t>繳費方式有</a:t>
            </a:r>
            <a:r>
              <a:rPr lang="zh-TW" altLang="en-US" sz="2000" b="1" dirty="0" smtClean="0">
                <a:solidFill>
                  <a:schemeClr val="bg1"/>
                </a:solidFill>
                <a:latin typeface="微軟正黑體" panose="020B0604030504040204" pitchFamily="34" charset="-120"/>
                <a:ea typeface="微軟正黑體" panose="020B0604030504040204" pitchFamily="34" charset="-120"/>
              </a:rPr>
              <a:t>下列</a:t>
            </a:r>
            <a:r>
              <a:rPr lang="en-US" altLang="zh-TW" sz="2000" b="1" dirty="0">
                <a:solidFill>
                  <a:schemeClr val="bg1"/>
                </a:solidFill>
                <a:latin typeface="微軟正黑體" panose="020B0604030504040204" pitchFamily="34" charset="-120"/>
                <a:ea typeface="微軟正黑體" panose="020B0604030504040204" pitchFamily="34" charset="-120"/>
              </a:rPr>
              <a:t>3</a:t>
            </a:r>
            <a:r>
              <a:rPr lang="zh-TW" altLang="en-US" sz="2000" b="1" dirty="0" smtClean="0">
                <a:solidFill>
                  <a:schemeClr val="bg1"/>
                </a:solidFill>
                <a:latin typeface="微軟正黑體" panose="020B0604030504040204" pitchFamily="34" charset="-120"/>
                <a:ea typeface="微軟正黑體" panose="020B0604030504040204" pitchFamily="34" charset="-120"/>
              </a:rPr>
              <a:t>種</a:t>
            </a:r>
            <a:r>
              <a:rPr lang="zh-TW" altLang="en-US" sz="2000" b="1" dirty="0">
                <a:solidFill>
                  <a:schemeClr val="bg1"/>
                </a:solidFill>
                <a:latin typeface="微軟正黑體" panose="020B0604030504040204" pitchFamily="34" charset="-120"/>
                <a:ea typeface="微軟正黑體" panose="020B0604030504040204" pitchFamily="34" charset="-120"/>
              </a:rPr>
              <a:t>，請考生自行擇一方式辦理： </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pPr marL="1077913" indent="-1077913" algn="just" eaLnBrk="1" hangingPunct="1">
              <a:spcBef>
                <a:spcPct val="0"/>
              </a:spcBef>
              <a:buFontTx/>
              <a:buNone/>
            </a:pPr>
            <a:r>
              <a:rPr lang="zh-TW" altLang="en-US" sz="2000" b="1" dirty="0" smtClean="0">
                <a:solidFill>
                  <a:schemeClr val="bg1"/>
                </a:solidFill>
                <a:latin typeface="微軟正黑體" panose="020B0604030504040204" pitchFamily="34" charset="-120"/>
                <a:ea typeface="微軟正黑體" panose="020B0604030504040204" pitchFamily="34" charset="-120"/>
              </a:rPr>
              <a:t>方式</a:t>
            </a:r>
            <a:r>
              <a:rPr lang="zh-TW" altLang="en-US" sz="2000" b="1" dirty="0">
                <a:solidFill>
                  <a:schemeClr val="bg1"/>
                </a:solidFill>
                <a:latin typeface="微軟正黑體" panose="020B0604030504040204" pitchFamily="34" charset="-120"/>
                <a:ea typeface="微軟正黑體" panose="020B0604030504040204" pitchFamily="34" charset="-120"/>
              </a:rPr>
              <a:t>一：持</a:t>
            </a:r>
            <a:r>
              <a:rPr lang="zh-TW" altLang="en-US" sz="2000" b="1" u="sng" dirty="0">
                <a:solidFill>
                  <a:schemeClr val="bg1"/>
                </a:solidFill>
                <a:latin typeface="微軟正黑體" panose="020B0604030504040204" pitchFamily="34" charset="-120"/>
                <a:ea typeface="微軟正黑體" panose="020B0604030504040204" pitchFamily="34" charset="-120"/>
              </a:rPr>
              <a:t>具轉帳功能金融卡</a:t>
            </a:r>
            <a:r>
              <a:rPr lang="en-US" altLang="zh-TW" sz="2000" b="1" dirty="0">
                <a:solidFill>
                  <a:schemeClr val="bg1"/>
                </a:solidFill>
                <a:latin typeface="微軟正黑體" panose="020B0604030504040204" pitchFamily="34" charset="-120"/>
                <a:ea typeface="微軟正黑體" panose="020B0604030504040204" pitchFamily="34" charset="-120"/>
              </a:rPr>
              <a:t>(</a:t>
            </a:r>
            <a:r>
              <a:rPr lang="zh-TW" altLang="en-US" sz="2000" b="1" dirty="0">
                <a:solidFill>
                  <a:schemeClr val="bg1"/>
                </a:solidFill>
                <a:latin typeface="微軟正黑體" panose="020B0604030504040204" pitchFamily="34" charset="-120"/>
                <a:ea typeface="微軟正黑體" panose="020B0604030504040204" pitchFamily="34" charset="-120"/>
              </a:rPr>
              <a:t>不限本人</a:t>
            </a:r>
            <a:r>
              <a:rPr lang="en-US" altLang="zh-TW" sz="2000" b="1" dirty="0" smtClean="0">
                <a:solidFill>
                  <a:schemeClr val="bg1"/>
                </a:solidFill>
                <a:latin typeface="微軟正黑體" panose="020B0604030504040204" pitchFamily="34" charset="-120"/>
                <a:ea typeface="微軟正黑體" panose="020B0604030504040204" pitchFamily="34" charset="-120"/>
              </a:rPr>
              <a:t>)</a:t>
            </a:r>
            <a:r>
              <a:rPr lang="zh-TW" altLang="en-US" sz="2000" b="1" dirty="0" smtClean="0">
                <a:solidFill>
                  <a:schemeClr val="bg1"/>
                </a:solidFill>
                <a:latin typeface="微軟正黑體" panose="020B0604030504040204" pitchFamily="34" charset="-120"/>
                <a:ea typeface="微軟正黑體" panose="020B0604030504040204" pitchFamily="34" charset="-120"/>
              </a:rPr>
              <a:t>，至</a:t>
            </a:r>
            <a:r>
              <a:rPr lang="zh-TW" altLang="en-US" sz="2000" b="1" dirty="0">
                <a:solidFill>
                  <a:schemeClr val="bg1"/>
                </a:solidFill>
                <a:latin typeface="微軟正黑體" panose="020B0604030504040204" pitchFamily="34" charset="-120"/>
                <a:ea typeface="微軟正黑體" panose="020B0604030504040204" pitchFamily="34" charset="-120"/>
              </a:rPr>
              <a:t>金融機構自動櫃員機</a:t>
            </a:r>
            <a:r>
              <a:rPr lang="en-US" altLang="zh-TW" sz="2000" b="1" dirty="0">
                <a:solidFill>
                  <a:schemeClr val="bg1"/>
                </a:solidFill>
                <a:latin typeface="微軟正黑體" panose="020B0604030504040204" pitchFamily="34" charset="-120"/>
                <a:ea typeface="微軟正黑體" panose="020B0604030504040204" pitchFamily="34" charset="-120"/>
              </a:rPr>
              <a:t>(ATM</a:t>
            </a:r>
            <a:r>
              <a:rPr lang="en-US" altLang="zh-TW" sz="2000" b="1" dirty="0" smtClean="0">
                <a:solidFill>
                  <a:schemeClr val="bg1"/>
                </a:solidFill>
                <a:latin typeface="微軟正黑體" panose="020B0604030504040204" pitchFamily="34" charset="-120"/>
                <a:ea typeface="微軟正黑體" panose="020B0604030504040204" pitchFamily="34" charset="-120"/>
              </a:rPr>
              <a:t>)</a:t>
            </a:r>
            <a:r>
              <a:rPr lang="zh-TW" altLang="en-US" sz="2000" b="1" dirty="0" smtClean="0">
                <a:solidFill>
                  <a:schemeClr val="bg1"/>
                </a:solidFill>
                <a:latin typeface="微軟正黑體" panose="020B0604030504040204" pitchFamily="34" charset="-120"/>
                <a:ea typeface="微軟正黑體" panose="020B0604030504040204" pitchFamily="34" charset="-120"/>
              </a:rPr>
              <a:t>或網路</a:t>
            </a:r>
            <a:r>
              <a:rPr lang="en-US" altLang="zh-TW" sz="2000" b="1" dirty="0" smtClean="0">
                <a:solidFill>
                  <a:schemeClr val="bg1"/>
                </a:solidFill>
                <a:latin typeface="微軟正黑體" panose="020B0604030504040204" pitchFamily="34" charset="-120"/>
                <a:ea typeface="微軟正黑體" panose="020B0604030504040204" pitchFamily="34" charset="-120"/>
              </a:rPr>
              <a:t>ATM</a:t>
            </a:r>
            <a:r>
              <a:rPr lang="zh-TW" altLang="en-US" sz="2000" b="1" dirty="0" smtClean="0">
                <a:solidFill>
                  <a:schemeClr val="bg1"/>
                </a:solidFill>
                <a:latin typeface="微軟正黑體" panose="020B0604030504040204" pitchFamily="34" charset="-120"/>
                <a:ea typeface="微軟正黑體" panose="020B0604030504040204" pitchFamily="34" charset="-120"/>
              </a:rPr>
              <a:t>轉帳繳款</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marL="1077913" indent="-1077913" algn="just" eaLnBrk="1" hangingPunct="1">
              <a:spcBef>
                <a:spcPct val="0"/>
              </a:spcBef>
              <a:buFontTx/>
              <a:buNone/>
            </a:pPr>
            <a:r>
              <a:rPr lang="zh-TW" altLang="en-US" sz="2000" b="1" dirty="0" smtClean="0">
                <a:solidFill>
                  <a:schemeClr val="bg1"/>
                </a:solidFill>
                <a:latin typeface="微軟正黑體" panose="020B0604030504040204" pitchFamily="34" charset="-120"/>
                <a:ea typeface="微軟正黑體" panose="020B0604030504040204" pitchFamily="34" charset="-120"/>
              </a:rPr>
              <a:t>方式</a:t>
            </a:r>
            <a:r>
              <a:rPr lang="zh-TW" altLang="en-US" sz="2000" b="1" dirty="0">
                <a:solidFill>
                  <a:schemeClr val="bg1"/>
                </a:solidFill>
                <a:latin typeface="微軟正黑體" panose="020B0604030504040204" pitchFamily="34" charset="-120"/>
                <a:ea typeface="微軟正黑體" panose="020B0604030504040204" pitchFamily="34" charset="-120"/>
              </a:rPr>
              <a:t>二</a:t>
            </a:r>
            <a:r>
              <a:rPr lang="zh-TW" altLang="en-US" sz="2000" b="1" dirty="0" smtClean="0">
                <a:solidFill>
                  <a:schemeClr val="bg1"/>
                </a:solidFill>
                <a:latin typeface="微軟正黑體" panose="020B0604030504040204" pitchFamily="34" charset="-120"/>
                <a:ea typeface="微軟正黑體" panose="020B0604030504040204" pitchFamily="34" charset="-120"/>
              </a:rPr>
              <a:t>：持繳費單至</a:t>
            </a:r>
            <a:r>
              <a:rPr lang="zh-TW" altLang="en-US" sz="2000" b="1" dirty="0">
                <a:solidFill>
                  <a:schemeClr val="bg1"/>
                </a:solidFill>
                <a:latin typeface="微軟正黑體" panose="020B0604030504040204" pitchFamily="34" charset="-120"/>
                <a:ea typeface="微軟正黑體" panose="020B0604030504040204" pitchFamily="34" charset="-120"/>
              </a:rPr>
              <a:t>臺灣銀行臨櫃</a:t>
            </a:r>
            <a:r>
              <a:rPr lang="zh-TW" altLang="en-US" sz="2000" b="1" dirty="0" smtClean="0">
                <a:solidFill>
                  <a:schemeClr val="bg1"/>
                </a:solidFill>
                <a:latin typeface="微軟正黑體" panose="020B0604030504040204" pitchFamily="34" charset="-120"/>
                <a:ea typeface="微軟正黑體" panose="020B0604030504040204" pitchFamily="34" charset="-120"/>
              </a:rPr>
              <a:t>繳款</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pPr marL="1077913" indent="-1077913" algn="just" eaLnBrk="1" hangingPunct="1">
              <a:spcBef>
                <a:spcPct val="0"/>
              </a:spcBef>
              <a:buFontTx/>
              <a:buNone/>
            </a:pPr>
            <a:r>
              <a:rPr lang="zh-TW" altLang="en-US" sz="2000" b="1" dirty="0" smtClean="0">
                <a:solidFill>
                  <a:schemeClr val="bg1"/>
                </a:solidFill>
                <a:latin typeface="微軟正黑體" panose="020B0604030504040204" pitchFamily="34" charset="-120"/>
                <a:ea typeface="微軟正黑體" panose="020B0604030504040204" pitchFamily="34" charset="-120"/>
              </a:rPr>
              <a:t>方式</a:t>
            </a:r>
            <a:r>
              <a:rPr lang="zh-TW" altLang="en-US" sz="2000" b="1" dirty="0">
                <a:solidFill>
                  <a:schemeClr val="bg1"/>
                </a:solidFill>
                <a:latin typeface="微軟正黑體" panose="020B0604030504040204" pitchFamily="34" charset="-120"/>
                <a:ea typeface="微軟正黑體" panose="020B0604030504040204" pitchFamily="34" charset="-120"/>
              </a:rPr>
              <a:t>三</a:t>
            </a:r>
            <a:r>
              <a:rPr lang="zh-TW" altLang="en-US" sz="2000" b="1" dirty="0" smtClean="0">
                <a:solidFill>
                  <a:schemeClr val="bg1"/>
                </a:solidFill>
                <a:latin typeface="微軟正黑體" panose="020B0604030504040204" pitchFamily="34" charset="-120"/>
                <a:ea typeface="微軟正黑體" panose="020B0604030504040204" pitchFamily="34" charset="-120"/>
              </a:rPr>
              <a:t>：持繳費單至</a:t>
            </a:r>
            <a:r>
              <a:rPr lang="zh-TW" altLang="en-US" sz="2000" b="1" dirty="0">
                <a:solidFill>
                  <a:schemeClr val="bg1"/>
                </a:solidFill>
                <a:latin typeface="微軟正黑體" panose="020B0604030504040204" pitchFamily="34" charset="-120"/>
                <a:ea typeface="微軟正黑體" panose="020B0604030504040204" pitchFamily="34" charset="-120"/>
              </a:rPr>
              <a:t>各金融機構櫃檯辦理跨行</a:t>
            </a:r>
            <a:r>
              <a:rPr lang="zh-TW" altLang="en-US" sz="2000" b="1" dirty="0" smtClean="0">
                <a:solidFill>
                  <a:schemeClr val="bg1"/>
                </a:solidFill>
                <a:latin typeface="微軟正黑體" panose="020B0604030504040204" pitchFamily="34" charset="-120"/>
                <a:ea typeface="微軟正黑體" panose="020B0604030504040204" pitchFamily="34" charset="-120"/>
              </a:rPr>
              <a:t>匯款</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sp>
        <p:nvSpPr>
          <p:cNvPr id="11" name="Text Box 6"/>
          <p:cNvSpPr txBox="1">
            <a:spLocks noChangeArrowheads="1"/>
          </p:cNvSpPr>
          <p:nvPr/>
        </p:nvSpPr>
        <p:spPr bwMode="auto">
          <a:xfrm>
            <a:off x="5669624" y="4941168"/>
            <a:ext cx="3024336"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50000"/>
              </a:spcBef>
              <a:buFontTx/>
              <a:buNone/>
            </a:pPr>
            <a:r>
              <a:rPr lang="zh-TW" altLang="en-US" sz="2400" b="1" dirty="0">
                <a:solidFill>
                  <a:schemeClr val="bg1"/>
                </a:solidFill>
                <a:latin typeface="微軟正黑體" panose="020B0604030504040204" pitchFamily="34" charset="-120"/>
                <a:ea typeface="微軟正黑體" panose="020B0604030504040204" pitchFamily="34" charset="-120"/>
              </a:rPr>
              <a:t>此繳款帳號每人不相同，請勿合併</a:t>
            </a:r>
            <a:r>
              <a:rPr lang="zh-TW" altLang="en-US" sz="2400" b="1" dirty="0" smtClean="0">
                <a:solidFill>
                  <a:schemeClr val="bg1"/>
                </a:solidFill>
                <a:latin typeface="微軟正黑體" panose="020B0604030504040204" pitchFamily="34" charset="-120"/>
                <a:ea typeface="微軟正黑體" panose="020B0604030504040204" pitchFamily="34" charset="-120"/>
              </a:rPr>
              <a:t>繳款。</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6" name="Rectangle 2"/>
          <p:cNvSpPr txBox="1">
            <a:spLocks noChangeArrowheads="1"/>
          </p:cNvSpPr>
          <p:nvPr/>
        </p:nvSpPr>
        <p:spPr bwMode="auto">
          <a:xfrm>
            <a:off x="107504" y="82888"/>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sz="2400" b="1" dirty="0" smtClean="0">
                <a:latin typeface="微軟正黑體" panose="020B0604030504040204" pitchFamily="34" charset="-120"/>
                <a:ea typeface="微軟正黑體" panose="020B0604030504040204" pitchFamily="34" charset="-120"/>
              </a:rPr>
              <a:t>資格審查登錄系統</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查詢繳款帳號</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一般生、中低收入戶生</a:t>
            </a:r>
            <a:r>
              <a:rPr lang="en-US" altLang="zh-TW" sz="2400" b="1" dirty="0" smtClean="0">
                <a:latin typeface="微軟正黑體" panose="020B0604030504040204" pitchFamily="34" charset="-120"/>
                <a:ea typeface="微軟正黑體" panose="020B0604030504040204" pitchFamily="34" charset="-120"/>
              </a:rPr>
              <a:t>)</a:t>
            </a:r>
            <a:endParaRPr lang="zh-TW" altLang="en-US" sz="2400" kern="0" dirty="0" smtClean="0">
              <a:solidFill>
                <a:srgbClr val="660066"/>
              </a:solidFill>
              <a:latin typeface="標楷體" panose="03000509000000000000" pitchFamily="65" charset="-120"/>
              <a:ea typeface="標楷體" panose="03000509000000000000" pitchFamily="65" charset="-120"/>
            </a:endParaRPr>
          </a:p>
        </p:txBody>
      </p:sp>
      <p:pic>
        <p:nvPicPr>
          <p:cNvPr id="14338"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74604"/>
            <a:ext cx="5321118" cy="543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268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2" y="31174"/>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臺灣銀行繳費單</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樣張</a:t>
            </a:r>
            <a:r>
              <a:rPr lang="en-US" altLang="zh-TW" b="1" dirty="0" smtClean="0">
                <a:latin typeface="微軟正黑體" panose="020B0604030504040204" pitchFamily="34" charset="-120"/>
                <a:ea typeface="微軟正黑體" panose="020B0604030504040204" pitchFamily="34" charset="-120"/>
              </a:rPr>
              <a:t>)</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pic>
        <p:nvPicPr>
          <p:cNvPr id="2050"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764704"/>
            <a:ext cx="4104456" cy="58813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4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0" y="186134"/>
            <a:ext cx="3635896" cy="542266"/>
            <a:chOff x="0" y="186134"/>
            <a:chExt cx="3635896" cy="542266"/>
          </a:xfrm>
        </p:grpSpPr>
        <p:sp>
          <p:nvSpPr>
            <p:cNvPr id="3" name="五邊形 2"/>
            <p:cNvSpPr/>
            <p:nvPr/>
          </p:nvSpPr>
          <p:spPr>
            <a:xfrm>
              <a:off x="0" y="186134"/>
              <a:ext cx="3275856"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形箭號 3"/>
            <p:cNvSpPr/>
            <p:nvPr/>
          </p:nvSpPr>
          <p:spPr>
            <a:xfrm>
              <a:off x="3203848" y="194201"/>
              <a:ext cx="432048"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5122" name="Rectangle 2"/>
          <p:cNvSpPr>
            <a:spLocks noChangeArrowheads="1"/>
          </p:cNvSpPr>
          <p:nvPr/>
        </p:nvSpPr>
        <p:spPr bwMode="auto">
          <a:xfrm>
            <a:off x="223914" y="194201"/>
            <a:ext cx="81010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壹、報名</a:t>
            </a:r>
            <a:r>
              <a:rPr lang="zh-TW" altLang="en-US" sz="3600" dirty="0">
                <a:solidFill>
                  <a:srgbClr val="0000FF"/>
                </a:solidFill>
                <a:latin typeface="微軟正黑體" panose="020B0604030504040204" pitchFamily="34" charset="-120"/>
                <a:ea typeface="微軟正黑體" panose="020B0604030504040204" pitchFamily="34" charset="-120"/>
              </a:rPr>
              <a:t>資格</a:t>
            </a:r>
          </a:p>
        </p:txBody>
      </p:sp>
      <p:sp>
        <p:nvSpPr>
          <p:cNvPr id="8" name="Rectangle 80"/>
          <p:cNvSpPr txBox="1">
            <a:spLocks noChangeArrowheads="1"/>
          </p:cNvSpPr>
          <p:nvPr/>
        </p:nvSpPr>
        <p:spPr>
          <a:xfrm>
            <a:off x="183356" y="750410"/>
            <a:ext cx="8503444" cy="590358"/>
          </a:xfrm>
          <a:prstGeom prst="rect">
            <a:avLst/>
          </a:prstGeom>
        </p:spPr>
        <p:txBody>
          <a:bodyPr/>
          <a:lstStyle/>
          <a:p>
            <a:pPr marL="804863" indent="-804863">
              <a:spcBef>
                <a:spcPct val="20000"/>
              </a:spcBef>
              <a:defRPr/>
            </a:pPr>
            <a:r>
              <a:rPr lang="zh-TW" altLang="en-US" kern="0" dirty="0">
                <a:latin typeface="微軟正黑體" panose="020B0604030504040204" pitchFamily="34" charset="-120"/>
                <a:ea typeface="微軟正黑體" panose="020B0604030504040204" pitchFamily="34" charset="-120"/>
                <a:cs typeface="Times New Roman" pitchFamily="18" charset="0"/>
              </a:rPr>
              <a:t>資格</a:t>
            </a:r>
            <a:r>
              <a:rPr lang="zh-TW" altLang="en-US" kern="0" dirty="0">
                <a:latin typeface="標楷體" panose="03000509000000000000" pitchFamily="65" charset="-120"/>
                <a:ea typeface="標楷體" panose="03000509000000000000" pitchFamily="65" charset="-120"/>
                <a:cs typeface="Times New Roman" pitchFamily="18" charset="0"/>
              </a:rPr>
              <a:t>：</a:t>
            </a:r>
            <a:r>
              <a:rPr lang="zh-TW" altLang="en-US" u="sng" kern="0" dirty="0">
                <a:solidFill>
                  <a:srgbClr val="FF0000"/>
                </a:solidFill>
                <a:latin typeface="微軟正黑體" panose="020B0604030504040204" pitchFamily="34" charset="-120"/>
                <a:ea typeface="微軟正黑體" panose="020B0604030504040204" pitchFamily="34" charset="-120"/>
                <a:cs typeface="Times New Roman" pitchFamily="18" charset="0"/>
              </a:rPr>
              <a:t>高級中等學校畢（結）業生或具同等學力</a:t>
            </a:r>
            <a:r>
              <a:rPr lang="zh-TW" altLang="en-US" kern="0" dirty="0">
                <a:latin typeface="微軟正黑體" panose="020B0604030504040204" pitchFamily="34" charset="-120"/>
                <a:ea typeface="微軟正黑體" panose="020B0604030504040204" pitchFamily="34" charset="-120"/>
                <a:cs typeface="Times New Roman" pitchFamily="18" charset="0"/>
              </a:rPr>
              <a:t>且獲得下列</a:t>
            </a:r>
            <a:r>
              <a:rPr lang="zh-TW" altLang="en-US" u="sng" kern="0" dirty="0">
                <a:solidFill>
                  <a:srgbClr val="FF0000"/>
                </a:solidFill>
                <a:latin typeface="微軟正黑體" panose="020B0604030504040204" pitchFamily="34" charset="-120"/>
                <a:ea typeface="微軟正黑體" panose="020B0604030504040204" pitchFamily="34" charset="-120"/>
                <a:cs typeface="Times New Roman" pitchFamily="18" charset="0"/>
              </a:rPr>
              <a:t>競賽或</a:t>
            </a:r>
            <a:r>
              <a:rPr lang="zh-TW" altLang="en-US" u="sng" kern="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證照</a:t>
            </a:r>
            <a:r>
              <a:rPr lang="zh-TW" altLang="en-US" kern="0" dirty="0" smtClean="0">
                <a:latin typeface="微軟正黑體" panose="020B0604030504040204" pitchFamily="34" charset="-120"/>
                <a:ea typeface="微軟正黑體" panose="020B0604030504040204" pitchFamily="34" charset="-120"/>
                <a:cs typeface="Times New Roman" pitchFamily="18" charset="0"/>
              </a:rPr>
              <a:t>且優勝名次</a:t>
            </a:r>
            <a:r>
              <a:rPr lang="en-US" altLang="zh-TW" kern="0" dirty="0" smtClean="0">
                <a:latin typeface="微軟正黑體" panose="020B0604030504040204" pitchFamily="34" charset="-120"/>
                <a:ea typeface="微軟正黑體" panose="020B0604030504040204" pitchFamily="34" charset="-120"/>
                <a:cs typeface="Times New Roman" pitchFamily="18" charset="0"/>
              </a:rPr>
              <a:t>(</a:t>
            </a:r>
            <a:r>
              <a:rPr lang="zh-TW" altLang="en-US" kern="0" dirty="0" smtClean="0">
                <a:latin typeface="微軟正黑體" panose="020B0604030504040204" pitchFamily="34" charset="-120"/>
                <a:ea typeface="微軟正黑體" panose="020B0604030504040204" pitchFamily="34" charset="-120"/>
                <a:cs typeface="Times New Roman" pitchFamily="18" charset="0"/>
              </a:rPr>
              <a:t>或等級</a:t>
            </a:r>
            <a:r>
              <a:rPr lang="en-US" altLang="zh-TW" kern="0" dirty="0">
                <a:latin typeface="微軟正黑體" panose="020B0604030504040204" pitchFamily="34" charset="-120"/>
                <a:ea typeface="微軟正黑體" panose="020B0604030504040204" pitchFamily="34" charset="-120"/>
                <a:cs typeface="Times New Roman" pitchFamily="18" charset="0"/>
              </a:rPr>
              <a:t>)</a:t>
            </a:r>
            <a:r>
              <a:rPr lang="zh-TW" altLang="en-US" kern="0" dirty="0" smtClean="0">
                <a:latin typeface="微軟正黑體" panose="020B0604030504040204" pitchFamily="34" charset="-120"/>
                <a:ea typeface="微軟正黑體" panose="020B0604030504040204" pitchFamily="34" charset="-120"/>
                <a:cs typeface="Times New Roman" pitchFamily="18" charset="0"/>
              </a:rPr>
              <a:t>符合簡章規定</a:t>
            </a:r>
            <a:r>
              <a:rPr lang="zh-TW" altLang="en-US" kern="0" dirty="0">
                <a:latin typeface="微軟正黑體" panose="020B0604030504040204" pitchFamily="34" charset="-120"/>
                <a:ea typeface="微軟正黑體" panose="020B0604030504040204" pitchFamily="34" charset="-120"/>
                <a:cs typeface="Times New Roman" pitchFamily="18" charset="0"/>
              </a:rPr>
              <a:t>之一者</a:t>
            </a:r>
            <a:r>
              <a:rPr lang="en-US" altLang="zh-TW" kern="0" dirty="0" smtClean="0">
                <a:latin typeface="微軟正黑體" panose="020B0604030504040204" pitchFamily="34" charset="-120"/>
                <a:ea typeface="微軟正黑體" panose="020B0604030504040204" pitchFamily="34" charset="-120"/>
                <a:cs typeface="Times New Roman" pitchFamily="18" charset="0"/>
              </a:rPr>
              <a:t>&lt;</a:t>
            </a:r>
            <a:r>
              <a:rPr lang="zh-TW" altLang="en-US" kern="0" dirty="0" smtClean="0">
                <a:latin typeface="微軟正黑體" panose="020B0604030504040204" pitchFamily="34" charset="-120"/>
                <a:ea typeface="微軟正黑體" panose="020B0604030504040204" pitchFamily="34" charset="-120"/>
                <a:cs typeface="Times New Roman" pitchFamily="18" charset="0"/>
              </a:rPr>
              <a:t>請參閱簡章規定</a:t>
            </a:r>
            <a:r>
              <a:rPr lang="en-US" altLang="zh-TW" kern="0" dirty="0" smtClean="0">
                <a:latin typeface="微軟正黑體" panose="020B0604030504040204" pitchFamily="34" charset="-120"/>
                <a:ea typeface="微軟正黑體" panose="020B0604030504040204" pitchFamily="34" charset="-120"/>
                <a:cs typeface="Times New Roman" pitchFamily="18" charset="0"/>
              </a:rPr>
              <a:t>&gt;</a:t>
            </a:r>
            <a:endParaRPr lang="zh-TW" altLang="en-US" kern="0" dirty="0">
              <a:latin typeface="微軟正黑體" panose="020B0604030504040204" pitchFamily="34" charset="-120"/>
              <a:ea typeface="微軟正黑體" panose="020B0604030504040204" pitchFamily="34" charset="-120"/>
              <a:cs typeface="Times New Roman" pitchFamily="18" charset="0"/>
            </a:endParaRPr>
          </a:p>
        </p:txBody>
      </p:sp>
      <p:graphicFrame>
        <p:nvGraphicFramePr>
          <p:cNvPr id="10" name="Group 234"/>
          <p:cNvGraphicFramePr>
            <a:graphicFrameLocks noGrp="1"/>
          </p:cNvGraphicFramePr>
          <p:nvPr>
            <p:extLst>
              <p:ext uri="{D42A27DB-BD31-4B8C-83A1-F6EECF244321}">
                <p14:modId xmlns:p14="http://schemas.microsoft.com/office/powerpoint/2010/main" val="4239436261"/>
              </p:ext>
            </p:extLst>
          </p:nvPr>
        </p:nvGraphicFramePr>
        <p:xfrm>
          <a:off x="183356" y="1408896"/>
          <a:ext cx="8632825" cy="4303757"/>
        </p:xfrm>
        <a:graphic>
          <a:graphicData uri="http://schemas.openxmlformats.org/drawingml/2006/table">
            <a:tbl>
              <a:tblPr/>
              <a:tblGrid>
                <a:gridCol w="920750">
                  <a:extLst>
                    <a:ext uri="{9D8B030D-6E8A-4147-A177-3AD203B41FA5}">
                      <a16:colId xmlns:a16="http://schemas.microsoft.com/office/drawing/2014/main" val="20000"/>
                    </a:ext>
                  </a:extLst>
                </a:gridCol>
                <a:gridCol w="3279775">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3530600">
                  <a:extLst>
                    <a:ext uri="{9D8B030D-6E8A-4147-A177-3AD203B41FA5}">
                      <a16:colId xmlns:a16="http://schemas.microsoft.com/office/drawing/2014/main" val="20003"/>
                    </a:ext>
                  </a:extLst>
                </a:gridCol>
              </a:tblGrid>
              <a:tr h="246164">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04245">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國際技能競賽、</a:t>
                      </a:r>
                    </a:p>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國際展能節職業技能競賽、</a:t>
                      </a:r>
                    </a:p>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國際科技展覽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8</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人工智慧單晶片電腦鼠暨機器人國內及國際邀請賽</a:t>
                      </a:r>
                      <a:endPar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5205">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全國技能競賽、</a:t>
                      </a:r>
                    </a:p>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全國身心障礙者技能競賽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9</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全國學生美術比賽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5205">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全國中小學科學展覽會、</a:t>
                      </a:r>
                    </a:p>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臺灣國際科學展覽會</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全國技能競賽分區</a:t>
                      </a:r>
                      <a:r>
                        <a:rPr kumimoji="1" lang="en-US"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北、中、南區</a:t>
                      </a:r>
                      <a:r>
                        <a:rPr kumimoji="1" lang="en-US"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5205">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全國高級中等學校技藝競賽</a:t>
                      </a:r>
                    </a:p>
                    <a:p>
                      <a:pPr marL="0" marR="0" lvl="0" indent="0" algn="l"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在甄審名額以內優勝名次者</a:t>
                      </a:r>
                      <a:r>
                        <a:rPr kumimoji="1" lang="en-US" altLang="zh-TW" sz="16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defRPr/>
                      </a:pPr>
                      <a:r>
                        <a:rPr kumimoji="1" lang="zh-TW" altLang="en-US"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全國高級中等學校專業群科</a:t>
                      </a:r>
                      <a:r>
                        <a:rPr kumimoji="1" lang="zh-TW" altLang="zh-TW"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專題</a:t>
                      </a:r>
                      <a:r>
                        <a:rPr kumimoji="1" lang="zh-TW" altLang="en-US"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及</a:t>
                      </a:r>
                      <a:r>
                        <a:rPr kumimoji="1" lang="zh-TW" altLang="zh-TW" sz="1600" b="0" i="0" u="none" strike="noStrike" kern="1200" cap="none" spc="-50"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創意製作競賽</a:t>
                      </a:r>
                      <a:r>
                        <a:rPr kumimoji="1" lang="zh-TW" altLang="zh-TW"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決賽</a:t>
                      </a:r>
                      <a:r>
                        <a:rPr kumimoji="1" lang="en-US" altLang="zh-TW"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a:t>
                      </a:r>
                      <a:r>
                        <a:rPr kumimoji="1" lang="zh-TW" altLang="en-US"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採計年度為</a:t>
                      </a:r>
                      <a:r>
                        <a:rPr kumimoji="1" lang="en-US" altLang="zh-TW"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103</a:t>
                      </a:r>
                      <a:r>
                        <a:rPr kumimoji="1" lang="zh-TW" altLang="en-US"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年</a:t>
                      </a:r>
                      <a:r>
                        <a:rPr kumimoji="1" lang="en-US" altLang="zh-TW"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a:t>
                      </a:r>
                      <a:r>
                        <a:rPr kumimoji="1" lang="zh-TW" altLang="en-US"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含</a:t>
                      </a:r>
                      <a:r>
                        <a:rPr kumimoji="1" lang="en-US" altLang="zh-TW"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a:t>
                      </a:r>
                      <a:r>
                        <a:rPr kumimoji="1" lang="zh-TW" altLang="en-US"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之後</a:t>
                      </a:r>
                      <a:r>
                        <a:rPr kumimoji="1" lang="en-US" altLang="zh-TW"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rPr>
                        <a:t>】</a:t>
                      </a:r>
                      <a:endParaRPr kumimoji="1" lang="zh-TW" altLang="en-US" sz="1600" b="1" i="0" u="none" strike="noStrike" kern="1200" cap="none" spc="-50"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5205">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5</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甲級</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乙級技術士證</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全國學生舞蹈比賽</a:t>
                      </a:r>
                      <a:r>
                        <a:rPr kumimoji="1" lang="zh-TW" altLang="en-US"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個人賽決賽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5205">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6</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全國高職學生團隊技術創造力培訓與競賽活動</a:t>
                      </a:r>
                      <a:endPar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全國學生音樂比賽</a:t>
                      </a:r>
                      <a:r>
                        <a:rPr kumimoji="1" lang="zh-TW" altLang="en-US"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個人賽決賽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25205">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7</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全國高中職智慧鐵人創意競賽暨國際邀請賽決賽</a:t>
                      </a:r>
                      <a:endParaRPr kumimoji="1" lang="zh-TW" altLang="en-US" sz="1600" b="0"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其他參加國際性特殊技藝技能競賽</a:t>
                      </a:r>
                      <a:endPar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ts val="17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（須通過本會審查）</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2" name="矩形 1"/>
          <p:cNvSpPr/>
          <p:nvPr/>
        </p:nvSpPr>
        <p:spPr>
          <a:xfrm>
            <a:off x="182629" y="5773238"/>
            <a:ext cx="8380534" cy="1077218"/>
          </a:xfrm>
          <a:prstGeom prst="rect">
            <a:avLst/>
          </a:prstGeom>
          <a:solidFill>
            <a:srgbClr val="3333FF"/>
          </a:solidFill>
        </p:spPr>
        <p:txBody>
          <a:bodyPr wrap="square">
            <a:spAutoFit/>
          </a:bodyPr>
          <a:lstStyle/>
          <a:p>
            <a:pPr marL="342900" indent="-342900">
              <a:buFont typeface="+mj-lt"/>
              <a:buAutoNum type="arabicPeriod"/>
            </a:pPr>
            <a:r>
              <a:rPr lang="zh-TW" altLang="en-US" sz="1600" dirty="0" smtClean="0">
                <a:solidFill>
                  <a:schemeClr val="bg1"/>
                </a:solidFill>
                <a:latin typeface="微軟正黑體" panose="020B0604030504040204" pitchFamily="34" charset="-120"/>
                <a:ea typeface="微軟正黑體" panose="020B0604030504040204" pitchFamily="34" charset="-120"/>
              </a:rPr>
              <a:t>全國</a:t>
            </a:r>
            <a:r>
              <a:rPr lang="zh-TW" altLang="en-US" sz="1600" dirty="0">
                <a:solidFill>
                  <a:schemeClr val="bg1"/>
                </a:solidFill>
                <a:latin typeface="微軟正黑體" panose="020B0604030504040204" pitchFamily="34" charset="-120"/>
                <a:ea typeface="微軟正黑體" panose="020B0604030504040204" pitchFamily="34" charset="-120"/>
              </a:rPr>
              <a:t>高級中等學校專業群科專題及創意製作競賽</a:t>
            </a:r>
            <a:r>
              <a:rPr lang="zh-TW" altLang="en-US" sz="1600" dirty="0" smtClean="0">
                <a:solidFill>
                  <a:schemeClr val="bg1"/>
                </a:solidFill>
                <a:latin typeface="微軟正黑體" panose="020B0604030504040204" pitchFamily="34" charset="-120"/>
                <a:ea typeface="微軟正黑體" panose="020B0604030504040204" pitchFamily="34" charset="-120"/>
              </a:rPr>
              <a:t>決賽，該</a:t>
            </a:r>
            <a:r>
              <a:rPr lang="zh-TW" altLang="en-US" sz="1600" dirty="0">
                <a:solidFill>
                  <a:schemeClr val="bg1"/>
                </a:solidFill>
                <a:latin typeface="微軟正黑體" panose="020B0604030504040204" pitchFamily="34" charset="-120"/>
                <a:ea typeface="微軟正黑體" panose="020B0604030504040204" pitchFamily="34" charset="-120"/>
              </a:rPr>
              <a:t>競賽決賽「</a:t>
            </a:r>
            <a:r>
              <a:rPr lang="zh-TW" altLang="en-US" sz="1600" dirty="0" smtClean="0">
                <a:solidFill>
                  <a:schemeClr val="bg1"/>
                </a:solidFill>
                <a:latin typeface="微軟正黑體" panose="020B0604030504040204" pitchFamily="34" charset="-120"/>
                <a:ea typeface="微軟正黑體" panose="020B0604030504040204" pitchFamily="34" charset="-120"/>
              </a:rPr>
              <a:t>專題</a:t>
            </a:r>
            <a:r>
              <a:rPr lang="zh-TW" altLang="en-US" sz="1600" dirty="0">
                <a:solidFill>
                  <a:schemeClr val="bg1"/>
                </a:solidFill>
                <a:latin typeface="微軟正黑體" panose="020B0604030504040204" pitchFamily="34" charset="-120"/>
                <a:ea typeface="微軟正黑體" panose="020B0604030504040204" pitchFamily="34" charset="-120"/>
              </a:rPr>
              <a:t>組</a:t>
            </a:r>
            <a:r>
              <a:rPr lang="zh-TW" altLang="en-US" sz="1600" dirty="0" smtClean="0">
                <a:solidFill>
                  <a:schemeClr val="bg1"/>
                </a:solidFill>
                <a:latin typeface="微軟正黑體" panose="020B0604030504040204" pitchFamily="34" charset="-120"/>
                <a:ea typeface="微軟正黑體" panose="020B0604030504040204" pitchFamily="34" charset="-120"/>
              </a:rPr>
              <a:t>」獲獎</a:t>
            </a:r>
            <a:r>
              <a:rPr lang="zh-TW" altLang="en-US" sz="1600" dirty="0">
                <a:solidFill>
                  <a:schemeClr val="bg1"/>
                </a:solidFill>
                <a:latin typeface="微軟正黑體" panose="020B0604030504040204" pitchFamily="34" charset="-120"/>
                <a:ea typeface="微軟正黑體" panose="020B0604030504040204" pitchFamily="34" charset="-120"/>
              </a:rPr>
              <a:t>學生可就「獲獎群別」或「考生畢</a:t>
            </a:r>
            <a:r>
              <a:rPr lang="en-US"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肄</a:t>
            </a:r>
            <a:r>
              <a:rPr lang="en-US"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業科（組、學程）歸屬群別」擇</a:t>
            </a:r>
            <a:r>
              <a:rPr lang="zh-TW" altLang="en-US" sz="1600" dirty="0" smtClean="0">
                <a:solidFill>
                  <a:schemeClr val="bg1"/>
                </a:solidFill>
                <a:latin typeface="微軟正黑體" panose="020B0604030504040204" pitchFamily="34" charset="-120"/>
                <a:ea typeface="微軟正黑體" panose="020B0604030504040204" pitchFamily="34" charset="-120"/>
              </a:rPr>
              <a:t>一資格</a:t>
            </a:r>
            <a:r>
              <a:rPr lang="zh-TW" altLang="en-US" sz="1600" dirty="0">
                <a:solidFill>
                  <a:schemeClr val="bg1"/>
                </a:solidFill>
                <a:latin typeface="微軟正黑體" panose="020B0604030504040204" pitchFamily="34" charset="-120"/>
                <a:ea typeface="微軟正黑體" panose="020B0604030504040204" pitchFamily="34" charset="-120"/>
              </a:rPr>
              <a:t>報名本招生</a:t>
            </a:r>
            <a:r>
              <a:rPr lang="zh-TW" altLang="en-US" sz="1600" dirty="0" smtClean="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1600" dirty="0" smtClean="0">
                <a:solidFill>
                  <a:schemeClr val="bg1"/>
                </a:solidFill>
                <a:latin typeface="微軟正黑體" panose="020B0604030504040204" pitchFamily="34" charset="-120"/>
                <a:ea typeface="微軟正黑體" panose="020B0604030504040204" pitchFamily="34" charset="-120"/>
              </a:rPr>
              <a:t>參加</a:t>
            </a:r>
            <a:r>
              <a:rPr lang="zh-TW" altLang="en-US" sz="1600" dirty="0">
                <a:solidFill>
                  <a:schemeClr val="bg1"/>
                </a:solidFill>
                <a:latin typeface="微軟正黑體" panose="020B0604030504040204" pitchFamily="34" charset="-120"/>
                <a:ea typeface="微軟正黑體" panose="020B0604030504040204" pitchFamily="34" charset="-120"/>
              </a:rPr>
              <a:t>亞洲技能競賽，且取得該競賽各職類優勝名次者，可準同國際技能競賽獲獎或正備取國手資格及依優勝名次辦理其優待加分比例參加本招生</a:t>
            </a:r>
            <a:r>
              <a:rPr lang="zh-TW" altLang="en-US" sz="1600" dirty="0" smtClean="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7906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7056784"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0" y="71685"/>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選擇報名資格</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競賽證照資料</a:t>
            </a:r>
            <a:r>
              <a:rPr lang="en-US" altLang="zh-TW" b="1" dirty="0" smtClean="0">
                <a:latin typeface="微軟正黑體" panose="020B0604030504040204" pitchFamily="34" charset="-120"/>
                <a:ea typeface="微軟正黑體" panose="020B0604030504040204" pitchFamily="34" charset="-120"/>
              </a:rPr>
              <a:t>)</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sp>
        <p:nvSpPr>
          <p:cNvPr id="8" name="AutoShape 5"/>
          <p:cNvSpPr>
            <a:spLocks noChangeArrowheads="1"/>
          </p:cNvSpPr>
          <p:nvPr/>
        </p:nvSpPr>
        <p:spPr bwMode="auto">
          <a:xfrm>
            <a:off x="2555776" y="708246"/>
            <a:ext cx="5573514" cy="378965"/>
          </a:xfrm>
          <a:prstGeom prst="wedgeRectCallout">
            <a:avLst>
              <a:gd name="adj1" fmla="val -30558"/>
              <a:gd name="adj2" fmla="val 115855"/>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繳費完成後，下次登入將直接</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導入資格審查登錄頁面</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1" name="AutoShape 4"/>
          <p:cNvSpPr>
            <a:spLocks noChangeArrowheads="1"/>
          </p:cNvSpPr>
          <p:nvPr/>
        </p:nvSpPr>
        <p:spPr bwMode="auto">
          <a:xfrm>
            <a:off x="951030" y="5589240"/>
            <a:ext cx="7077353" cy="1133209"/>
          </a:xfrm>
          <a:prstGeom prst="accentBorderCallout2">
            <a:avLst>
              <a:gd name="adj1" fmla="val 60111"/>
              <a:gd name="adj2" fmla="val 0"/>
              <a:gd name="adj3" fmla="val -273467"/>
              <a:gd name="adj4" fmla="val -10863"/>
              <a:gd name="adj5" fmla="val -281996"/>
              <a:gd name="adj6" fmla="val -147"/>
            </a:avLst>
          </a:prstGeom>
          <a:solidFill>
            <a:srgbClr val="00B050"/>
          </a:solidFill>
          <a:ln w="9525" algn="ctr">
            <a:solidFill>
              <a:srgbClr val="00B05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marL="342900" indent="-342900" eaLnBrk="1" hangingPunct="1">
              <a:spcBef>
                <a:spcPct val="0"/>
              </a:spcBef>
              <a:buClr>
                <a:schemeClr val="accent1"/>
              </a:buClr>
              <a:buFont typeface="+mj-lt"/>
              <a:buAutoNum type="arabicPeriod"/>
            </a:pPr>
            <a:r>
              <a:rPr kumimoji="0" lang="zh-TW" altLang="en-US" sz="1800" b="1" dirty="0">
                <a:solidFill>
                  <a:schemeClr val="bg1"/>
                </a:solidFill>
                <a:latin typeface="微軟正黑體" panose="020B0604030504040204" pitchFamily="34" charset="-120"/>
                <a:ea typeface="微軟正黑體" panose="020B0604030504040204" pitchFamily="34" charset="-120"/>
              </a:rPr>
              <a:t>請依序</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選擇所</a:t>
            </a:r>
            <a:r>
              <a:rPr kumimoji="0" lang="zh-TW" altLang="en-US" sz="1800" b="1" dirty="0">
                <a:solidFill>
                  <a:schemeClr val="bg1"/>
                </a:solidFill>
                <a:latin typeface="微軟正黑體" panose="020B0604030504040204" pitchFamily="34" charset="-120"/>
                <a:ea typeface="微軟正黑體" panose="020B0604030504040204" pitchFamily="34" charset="-120"/>
              </a:rPr>
              <a:t>持有的競賽</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證照種類、名稱、競賽名次</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證照等級、職種</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類</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、發照日期、入學年度、畢</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肄</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業年度  </a:t>
            </a:r>
            <a:endParaRPr kumimoji="0" lang="en-US" altLang="zh-TW" sz="1800" b="1" dirty="0" smtClean="0">
              <a:solidFill>
                <a:schemeClr val="bg1"/>
              </a:solidFill>
              <a:latin typeface="微軟正黑體" panose="020B0604030504040204" pitchFamily="34" charset="-120"/>
              <a:ea typeface="微軟正黑體" panose="020B0604030504040204" pitchFamily="34" charset="-120"/>
            </a:endParaRPr>
          </a:p>
          <a:p>
            <a:pPr marL="342900" indent="-342900" eaLnBrk="1" hangingPunct="1">
              <a:spcBef>
                <a:spcPct val="0"/>
              </a:spcBef>
              <a:buClr>
                <a:schemeClr val="accent1"/>
              </a:buClr>
              <a:buFont typeface="+mj-lt"/>
              <a:buAutoNum type="arabicPeriod"/>
            </a:pPr>
            <a:r>
              <a:rPr kumimoji="0" lang="zh-TW" altLang="en-US" sz="1800" b="1" dirty="0">
                <a:solidFill>
                  <a:schemeClr val="bg1"/>
                </a:solidFill>
                <a:latin typeface="微軟正黑體" panose="020B0604030504040204" pitchFamily="34" charset="-120"/>
                <a:ea typeface="微軟正黑體" panose="020B0604030504040204" pitchFamily="34" charset="-120"/>
              </a:rPr>
              <a:t>同時持有</a:t>
            </a:r>
            <a:r>
              <a:rPr kumimoji="0" lang="en-US" altLang="zh-TW" sz="1800" b="1" dirty="0">
                <a:solidFill>
                  <a:schemeClr val="bg1"/>
                </a:solidFill>
                <a:latin typeface="微軟正黑體" panose="020B0604030504040204" pitchFamily="34" charset="-120"/>
                <a:ea typeface="微軟正黑體" panose="020B0604030504040204" pitchFamily="34" charset="-120"/>
              </a:rPr>
              <a:t>2</a:t>
            </a:r>
            <a:r>
              <a:rPr kumimoji="0" lang="zh-TW" altLang="en-US" sz="1800" b="1" dirty="0">
                <a:solidFill>
                  <a:schemeClr val="bg1"/>
                </a:solidFill>
                <a:latin typeface="微軟正黑體" panose="020B0604030504040204" pitchFamily="34" charset="-120"/>
                <a:ea typeface="微軟正黑體" panose="020B0604030504040204" pitchFamily="34" charset="-120"/>
              </a:rPr>
              <a:t>種以上符合加分優待之技藝技能競賽（展）或技術士證者，限選</a:t>
            </a:r>
            <a:r>
              <a:rPr kumimoji="0" lang="en-US" altLang="zh-TW" sz="1800" b="1" dirty="0">
                <a:solidFill>
                  <a:schemeClr val="bg1"/>
                </a:solidFill>
                <a:latin typeface="微軟正黑體" panose="020B0604030504040204" pitchFamily="34" charset="-120"/>
                <a:ea typeface="微軟正黑體" panose="020B0604030504040204" pitchFamily="34" charset="-120"/>
              </a:rPr>
              <a:t>1</a:t>
            </a:r>
            <a:r>
              <a:rPr kumimoji="0" lang="zh-TW" altLang="en-US" sz="1800" b="1" dirty="0">
                <a:solidFill>
                  <a:schemeClr val="bg1"/>
                </a:solidFill>
                <a:latin typeface="微軟正黑體" panose="020B0604030504040204" pitchFamily="34" charset="-120"/>
                <a:ea typeface="微軟正黑體" panose="020B0604030504040204" pitchFamily="34" charset="-120"/>
              </a:rPr>
              <a:t>項優待加分。</a:t>
            </a:r>
            <a:endParaRPr kumimoji="0" lang="en-US" altLang="zh-TW" sz="1800" b="1" dirty="0" smtClean="0">
              <a:solidFill>
                <a:schemeClr val="bg1"/>
              </a:solidFill>
              <a:latin typeface="微軟正黑體" panose="020B0604030504040204" pitchFamily="34" charset="-120"/>
              <a:ea typeface="微軟正黑體" panose="020B0604030504040204" pitchFamily="34" charset="-120"/>
            </a:endParaRPr>
          </a:p>
          <a:p>
            <a:pPr marL="342900" indent="-342900" eaLnBrk="1" hangingPunct="1">
              <a:spcBef>
                <a:spcPct val="0"/>
              </a:spcBef>
              <a:buClr>
                <a:schemeClr val="accent1"/>
              </a:buClr>
              <a:buFont typeface="+mj-lt"/>
              <a:buAutoNum type="arabicPeriod"/>
            </a:pP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36403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51520" y="44624"/>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檢核項目錯誤訊息顯示</a:t>
            </a:r>
            <a:r>
              <a:rPr lang="en-US" altLang="zh-TW" b="1" dirty="0" smtClean="0">
                <a:latin typeface="微軟正黑體" panose="020B0604030504040204" pitchFamily="34" charset="-120"/>
                <a:ea typeface="微軟正黑體" panose="020B0604030504040204" pitchFamily="34" charset="-120"/>
              </a:rPr>
              <a:t>(1/2)</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467544" y="1158974"/>
            <a:ext cx="7128792" cy="4502274"/>
          </a:xfrm>
          <a:prstGeom prst="rect">
            <a:avLst/>
          </a:prstGeom>
        </p:spPr>
      </p:pic>
      <p:sp>
        <p:nvSpPr>
          <p:cNvPr id="6" name="AutoShape 4"/>
          <p:cNvSpPr>
            <a:spLocks noChangeArrowheads="1"/>
          </p:cNvSpPr>
          <p:nvPr/>
        </p:nvSpPr>
        <p:spPr bwMode="auto">
          <a:xfrm>
            <a:off x="5148220" y="2564904"/>
            <a:ext cx="3016250" cy="644525"/>
          </a:xfrm>
          <a:prstGeom prst="wedgeRectCallout">
            <a:avLst>
              <a:gd name="adj1" fmla="val -26333"/>
              <a:gd name="adj2" fmla="val 189662"/>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檢核有誤</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將出現訊息</a:t>
            </a:r>
            <a:endParaRPr kumimoji="0" lang="en-US" altLang="zh-TW" sz="1800" b="1" dirty="0" smtClean="0">
              <a:solidFill>
                <a:schemeClr val="bg1"/>
              </a:solidFill>
              <a:latin typeface="微軟正黑體" panose="020B0604030504040204" pitchFamily="34" charset="-120"/>
              <a:ea typeface="微軟正黑體" panose="020B0604030504040204" pitchFamily="34" charset="-120"/>
            </a:endParaRPr>
          </a:p>
          <a:p>
            <a:pPr algn="ct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提示</a:t>
            </a:r>
            <a:r>
              <a:rPr kumimoji="0" lang="zh-TW" altLang="en-US" sz="1800" b="1" dirty="0">
                <a:solidFill>
                  <a:schemeClr val="bg1"/>
                </a:solidFill>
                <a:latin typeface="微軟正黑體" panose="020B0604030504040204" pitchFamily="34" charset="-120"/>
                <a:ea typeface="微軟正黑體" panose="020B0604030504040204" pitchFamily="34" charset="-120"/>
              </a:rPr>
              <a:t>告知考生</a:t>
            </a:r>
          </a:p>
        </p:txBody>
      </p:sp>
    </p:spTree>
    <p:extLst>
      <p:ext uri="{BB962C8B-B14F-4D97-AF65-F5344CB8AC3E}">
        <p14:creationId xmlns:p14="http://schemas.microsoft.com/office/powerpoint/2010/main" val="648575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51520" y="44624"/>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檢核項目錯誤訊息顯示</a:t>
            </a:r>
            <a:r>
              <a:rPr lang="en-US" altLang="zh-TW" b="1" dirty="0" smtClean="0">
                <a:latin typeface="微軟正黑體" panose="020B0604030504040204" pitchFamily="34" charset="-120"/>
                <a:ea typeface="微軟正黑體" panose="020B0604030504040204" pitchFamily="34" charset="-120"/>
              </a:rPr>
              <a:t>(2/2)</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454466" y="1124744"/>
            <a:ext cx="7357894" cy="4464496"/>
          </a:xfrm>
          <a:prstGeom prst="rect">
            <a:avLst/>
          </a:prstGeom>
        </p:spPr>
      </p:pic>
      <p:sp>
        <p:nvSpPr>
          <p:cNvPr id="9" name="AutoShape 4"/>
          <p:cNvSpPr>
            <a:spLocks noChangeArrowheads="1"/>
          </p:cNvSpPr>
          <p:nvPr/>
        </p:nvSpPr>
        <p:spPr bwMode="auto">
          <a:xfrm>
            <a:off x="4499992" y="2564904"/>
            <a:ext cx="3016250" cy="644525"/>
          </a:xfrm>
          <a:prstGeom prst="wedgeRectCallout">
            <a:avLst>
              <a:gd name="adj1" fmla="val -26333"/>
              <a:gd name="adj2" fmla="val 189662"/>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檢核有誤</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將出現訊息</a:t>
            </a:r>
            <a:endParaRPr kumimoji="0" lang="en-US" altLang="zh-TW" sz="1800" b="1" dirty="0" smtClean="0">
              <a:solidFill>
                <a:schemeClr val="bg1"/>
              </a:solidFill>
              <a:latin typeface="微軟正黑體" panose="020B0604030504040204" pitchFamily="34" charset="-120"/>
              <a:ea typeface="微軟正黑體" panose="020B0604030504040204" pitchFamily="34" charset="-120"/>
            </a:endParaRPr>
          </a:p>
          <a:p>
            <a:pPr algn="ct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提示</a:t>
            </a:r>
            <a:r>
              <a:rPr kumimoji="0" lang="zh-TW" altLang="en-US" sz="1800" b="1" dirty="0">
                <a:solidFill>
                  <a:schemeClr val="bg1"/>
                </a:solidFill>
                <a:latin typeface="微軟正黑體" panose="020B0604030504040204" pitchFamily="34" charset="-120"/>
                <a:ea typeface="微軟正黑體" panose="020B0604030504040204" pitchFamily="34" charset="-120"/>
              </a:rPr>
              <a:t>告知考生</a:t>
            </a:r>
          </a:p>
        </p:txBody>
      </p:sp>
    </p:spTree>
    <p:extLst>
      <p:ext uri="{BB962C8B-B14F-4D97-AF65-F5344CB8AC3E}">
        <p14:creationId xmlns:p14="http://schemas.microsoft.com/office/powerpoint/2010/main" val="3669063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5496" y="86198"/>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輸入基本資料</a:t>
            </a:r>
            <a:r>
              <a:rPr lang="en-US" altLang="zh-TW" b="1" dirty="0" smtClean="0">
                <a:latin typeface="微軟正黑體" panose="020B0604030504040204" pitchFamily="34" charset="-120"/>
                <a:ea typeface="微軟正黑體" panose="020B0604030504040204" pitchFamily="34" charset="-120"/>
              </a:rPr>
              <a:t>(1/2)</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251520" y="980728"/>
            <a:ext cx="8136904" cy="5184576"/>
          </a:xfrm>
          <a:prstGeom prst="rect">
            <a:avLst/>
          </a:prstGeom>
        </p:spPr>
      </p:pic>
      <p:sp>
        <p:nvSpPr>
          <p:cNvPr id="9" name="AutoShape 6"/>
          <p:cNvSpPr>
            <a:spLocks noChangeArrowheads="1"/>
          </p:cNvSpPr>
          <p:nvPr/>
        </p:nvSpPr>
        <p:spPr bwMode="auto">
          <a:xfrm>
            <a:off x="4228789" y="3429000"/>
            <a:ext cx="4176712" cy="886582"/>
          </a:xfrm>
          <a:prstGeom prst="wedgeRectCallout">
            <a:avLst>
              <a:gd name="adj1" fmla="val -61060"/>
              <a:gd name="adj2" fmla="val 95249"/>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請考生務必填寫完整且</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正確，在招生期間可連絡之地址、可接收簡訊之手機號碼，</a:t>
            </a:r>
            <a:r>
              <a:rPr kumimoji="0" lang="zh-TW" altLang="en-US" sz="1800" b="1" dirty="0">
                <a:solidFill>
                  <a:schemeClr val="bg1"/>
                </a:solidFill>
                <a:latin typeface="微軟正黑體" panose="020B0604030504040204" pitchFamily="34" charset="-120"/>
                <a:ea typeface="微軟正黑體" panose="020B0604030504040204" pitchFamily="34" charset="-120"/>
              </a:rPr>
              <a:t>以備緊急</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聯絡發送簡訊之需。</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0" name="AutoShape 6"/>
          <p:cNvSpPr>
            <a:spLocks noChangeArrowheads="1"/>
          </p:cNvSpPr>
          <p:nvPr/>
        </p:nvSpPr>
        <p:spPr bwMode="auto">
          <a:xfrm>
            <a:off x="4378835" y="5445224"/>
            <a:ext cx="3816350" cy="363538"/>
          </a:xfrm>
          <a:prstGeom prst="wedgeRectCallout">
            <a:avLst>
              <a:gd name="adj1" fmla="val -63586"/>
              <a:gd name="adj2" fmla="val 74202"/>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緊急聯絡人電話不得為考生本人</a:t>
            </a:r>
          </a:p>
        </p:txBody>
      </p:sp>
      <p:sp>
        <p:nvSpPr>
          <p:cNvPr id="13" name="AutoShape 4"/>
          <p:cNvSpPr>
            <a:spLocks noChangeArrowheads="1"/>
          </p:cNvSpPr>
          <p:nvPr/>
        </p:nvSpPr>
        <p:spPr bwMode="auto">
          <a:xfrm>
            <a:off x="4051810" y="2564904"/>
            <a:ext cx="4143375" cy="455613"/>
          </a:xfrm>
          <a:prstGeom prst="wedgeRectCallout">
            <a:avLst>
              <a:gd name="adj1" fmla="val -26829"/>
              <a:gd name="adj2" fmla="val 70694"/>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請考生依序完整填寫下列欄位資料</a:t>
            </a:r>
          </a:p>
        </p:txBody>
      </p:sp>
    </p:spTree>
    <p:extLst>
      <p:ext uri="{BB962C8B-B14F-4D97-AF65-F5344CB8AC3E}">
        <p14:creationId xmlns:p14="http://schemas.microsoft.com/office/powerpoint/2010/main" val="1315414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5496" y="86198"/>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輸入基本資料</a:t>
            </a:r>
            <a:r>
              <a:rPr lang="en-US" altLang="zh-TW" b="1" dirty="0" smtClean="0">
                <a:latin typeface="微軟正黑體" panose="020B0604030504040204" pitchFamily="34" charset="-120"/>
                <a:ea typeface="微軟正黑體" panose="020B0604030504040204" pitchFamily="34" charset="-120"/>
              </a:rPr>
              <a:t>(2/2)</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611559" y="1851572"/>
            <a:ext cx="7344817" cy="2924175"/>
          </a:xfrm>
          <a:prstGeom prst="rect">
            <a:avLst/>
          </a:prstGeom>
        </p:spPr>
      </p:pic>
      <p:sp>
        <p:nvSpPr>
          <p:cNvPr id="7" name="AutoShape 6"/>
          <p:cNvSpPr>
            <a:spLocks noChangeArrowheads="1"/>
          </p:cNvSpPr>
          <p:nvPr/>
        </p:nvSpPr>
        <p:spPr bwMode="auto">
          <a:xfrm>
            <a:off x="503387" y="923311"/>
            <a:ext cx="7786687" cy="355600"/>
          </a:xfrm>
          <a:prstGeom prst="borderCallout1">
            <a:avLst>
              <a:gd name="adj1" fmla="val 101644"/>
              <a:gd name="adj2" fmla="val 856"/>
              <a:gd name="adj3" fmla="val 700723"/>
              <a:gd name="adj4" fmla="val 17449"/>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畢</a:t>
            </a:r>
            <a:r>
              <a:rPr kumimoji="0" lang="en-US" altLang="zh-TW" sz="1800" b="1" dirty="0" smtClean="0">
                <a:solidFill>
                  <a:schemeClr val="bg1"/>
                </a:solidFill>
                <a:latin typeface="微軟正黑體" panose="020B0604030504040204" pitchFamily="34" charset="-120"/>
                <a:ea typeface="微軟正黑體" panose="020B0604030504040204" pitchFamily="34" charset="-120"/>
              </a:rPr>
              <a:t>(</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肄</a:t>
            </a:r>
            <a:r>
              <a:rPr kumimoji="0" lang="en-US" altLang="zh-TW" sz="1800" b="1" dirty="0" smtClean="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業科組別對應請先選擇群別再點選科別（參閱</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簡章</a:t>
            </a:r>
            <a:r>
              <a:rPr kumimoji="0"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653-654</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頁</a:t>
            </a:r>
            <a:r>
              <a:rPr kumimoji="0" lang="zh-TW" altLang="en-US" sz="1800" b="1" dirty="0">
                <a:solidFill>
                  <a:schemeClr val="bg1"/>
                </a:solidFill>
                <a:latin typeface="微軟正黑體" panose="020B0604030504040204" pitchFamily="34" charset="-120"/>
                <a:ea typeface="微軟正黑體" panose="020B0604030504040204" pitchFamily="34" charset="-120"/>
              </a:rPr>
              <a:t>填寫）</a:t>
            </a:r>
          </a:p>
        </p:txBody>
      </p:sp>
      <p:sp>
        <p:nvSpPr>
          <p:cNvPr id="9" name="AutoShape 6"/>
          <p:cNvSpPr>
            <a:spLocks noChangeArrowheads="1"/>
          </p:cNvSpPr>
          <p:nvPr/>
        </p:nvSpPr>
        <p:spPr bwMode="auto">
          <a:xfrm>
            <a:off x="1115616" y="5166639"/>
            <a:ext cx="5832648" cy="363538"/>
          </a:xfrm>
          <a:prstGeom prst="wedgeRectCallout">
            <a:avLst>
              <a:gd name="adj1" fmla="val -7154"/>
              <a:gd name="adj2" fmla="val -191564"/>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點選「下一步</a:t>
            </a:r>
            <a:r>
              <a:rPr lang="en-US" altLang="zh-TW" sz="1800" b="1" dirty="0">
                <a:solidFill>
                  <a:schemeClr val="bg1"/>
                </a:solidFill>
                <a:latin typeface="微軟正黑體" panose="020B0604030504040204" pitchFamily="34" charset="-120"/>
                <a:ea typeface="微軟正黑體" panose="020B0604030504040204" pitchFamily="34" charset="-120"/>
              </a:rPr>
              <a:t>(</a:t>
            </a:r>
            <a:r>
              <a:rPr lang="zh-TW" altLang="en-US" sz="1800" b="1" dirty="0">
                <a:solidFill>
                  <a:schemeClr val="bg1"/>
                </a:solidFill>
                <a:latin typeface="微軟正黑體" panose="020B0604030504040204" pitchFamily="34" charset="-120"/>
                <a:ea typeface="微軟正黑體" panose="020B0604030504040204" pitchFamily="34" charset="-120"/>
              </a:rPr>
              <a:t>儲存</a:t>
            </a:r>
            <a:r>
              <a:rPr lang="en-US" altLang="zh-TW" sz="1800" b="1" dirty="0">
                <a:solidFill>
                  <a:schemeClr val="bg1"/>
                </a:solidFill>
                <a:latin typeface="微軟正黑體" panose="020B0604030504040204" pitchFamily="34" charset="-120"/>
                <a:ea typeface="微軟正黑體" panose="020B0604030504040204" pitchFamily="34" charset="-120"/>
              </a:rPr>
              <a:t>)</a:t>
            </a:r>
            <a:r>
              <a:rPr lang="zh-TW" altLang="en-US" sz="1800" b="1" dirty="0">
                <a:solidFill>
                  <a:schemeClr val="bg1"/>
                </a:solidFill>
                <a:latin typeface="微軟正黑體" panose="020B0604030504040204" pitchFamily="34" charset="-120"/>
                <a:ea typeface="微軟正黑體" panose="020B0604030504040204" pitchFamily="34" charset="-120"/>
              </a:rPr>
              <a:t>」系統則會將考生所登錄之資料建檔</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7101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7813" y="11663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(1/2)</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611560" y="854769"/>
            <a:ext cx="7858125" cy="5724525"/>
          </a:xfrm>
          <a:prstGeom prst="rect">
            <a:avLst/>
          </a:prstGeom>
        </p:spPr>
      </p:pic>
      <p:sp>
        <p:nvSpPr>
          <p:cNvPr id="15" name="AutoShape 8"/>
          <p:cNvSpPr>
            <a:spLocks noChangeArrowheads="1"/>
          </p:cNvSpPr>
          <p:nvPr/>
        </p:nvSpPr>
        <p:spPr bwMode="auto">
          <a:xfrm flipH="1">
            <a:off x="110927" y="1196752"/>
            <a:ext cx="428625" cy="4286250"/>
          </a:xfrm>
          <a:prstGeom prst="wedgeRectCallout">
            <a:avLst>
              <a:gd name="adj1" fmla="val -155267"/>
              <a:gd name="adj2" fmla="val -34577"/>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vert="eaVert"/>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若需要修改，請選「修改」進行資料修改</a:t>
            </a:r>
          </a:p>
          <a:p>
            <a:pPr eaLnBrk="1" hangingPunct="1">
              <a:spcBef>
                <a:spcPct val="0"/>
              </a:spcBef>
              <a:buClr>
                <a:schemeClr val="accent1"/>
              </a:buClr>
              <a:buFontTx/>
              <a:buNone/>
            </a:pP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6" name="AutoShape 5"/>
          <p:cNvSpPr>
            <a:spLocks noChangeArrowheads="1"/>
          </p:cNvSpPr>
          <p:nvPr/>
        </p:nvSpPr>
        <p:spPr bwMode="auto">
          <a:xfrm rot="10800000" flipH="1" flipV="1">
            <a:off x="4283968" y="3789040"/>
            <a:ext cx="4071938" cy="723900"/>
          </a:xfrm>
          <a:prstGeom prst="wedgeRectCallout">
            <a:avLst>
              <a:gd name="adj1" fmla="val -88117"/>
              <a:gd name="adj2" fmla="val 252992"/>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若資料確認無誤，按下</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我要進行確定送出</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按鈕</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1812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7813" y="11663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(2/2)</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83346"/>
            <a:ext cx="7560840" cy="49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5"/>
          <p:cNvSpPr>
            <a:spLocks noChangeArrowheads="1"/>
          </p:cNvSpPr>
          <p:nvPr/>
        </p:nvSpPr>
        <p:spPr bwMode="auto">
          <a:xfrm rot="16200000">
            <a:off x="3837982" y="2637902"/>
            <a:ext cx="1107996" cy="7272808"/>
          </a:xfrm>
          <a:prstGeom prst="rect">
            <a:avLst/>
          </a:prstGeom>
          <a:solidFill>
            <a:srgbClr val="FF3399"/>
          </a:solidFill>
          <a:ln w="9525">
            <a:solidFill>
              <a:srgbClr val="C00000"/>
            </a:solidFill>
            <a:miter lim="800000"/>
            <a:headEnd/>
            <a:tailEnd/>
          </a:ln>
        </p:spPr>
        <p:txBody>
          <a:bodyPr vert="eaVert"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2000" b="1" dirty="0">
                <a:solidFill>
                  <a:schemeClr val="bg1"/>
                </a:solidFill>
                <a:latin typeface="微軟正黑體" panose="020B0604030504040204" pitchFamily="34" charset="-120"/>
                <a:ea typeface="微軟正黑體" panose="020B0604030504040204" pitchFamily="34" charset="-120"/>
              </a:rPr>
              <a:t>考生必須完成「我要進行確定送出</a:t>
            </a:r>
            <a:r>
              <a:rPr lang="zh-TW" altLang="en-US" sz="2000" b="1" dirty="0" smtClean="0">
                <a:solidFill>
                  <a:schemeClr val="bg1"/>
                </a:solidFill>
                <a:latin typeface="微軟正黑體" panose="020B0604030504040204" pitchFamily="34" charset="-120"/>
                <a:ea typeface="微軟正黑體" panose="020B0604030504040204" pitchFamily="34" charset="-120"/>
              </a:rPr>
              <a:t>」作業，才能</a:t>
            </a:r>
            <a:r>
              <a:rPr lang="zh-TW" altLang="en-US" sz="2000" b="1" dirty="0">
                <a:solidFill>
                  <a:schemeClr val="bg1"/>
                </a:solidFill>
                <a:latin typeface="微軟正黑體" panose="020B0604030504040204" pitchFamily="34" charset="-120"/>
                <a:ea typeface="微軟正黑體" panose="020B0604030504040204" pitchFamily="34" charset="-120"/>
              </a:rPr>
              <a:t>列印申請表</a:t>
            </a:r>
            <a:r>
              <a:rPr lang="zh-TW" altLang="en-US" sz="2000" b="1" dirty="0" smtClean="0">
                <a:solidFill>
                  <a:schemeClr val="bg1"/>
                </a:solidFill>
                <a:latin typeface="微軟正黑體" panose="020B0604030504040204" pitchFamily="34" charset="-120"/>
                <a:ea typeface="微軟正黑體" panose="020B0604030504040204" pitchFamily="34" charset="-120"/>
              </a:rPr>
              <a:t>件，並</a:t>
            </a:r>
            <a:r>
              <a:rPr lang="zh-TW" altLang="en-US" sz="2000" b="1" dirty="0">
                <a:solidFill>
                  <a:schemeClr val="bg1"/>
                </a:solidFill>
                <a:latin typeface="微軟正黑體" panose="020B0604030504040204" pitchFamily="34" charset="-120"/>
                <a:ea typeface="微軟正黑體" panose="020B0604030504040204" pitchFamily="34" charset="-120"/>
              </a:rPr>
              <a:t>請將審查</a:t>
            </a:r>
            <a:r>
              <a:rPr lang="zh-TW" altLang="en-US" sz="2000" b="1" dirty="0" smtClean="0">
                <a:solidFill>
                  <a:schemeClr val="bg1"/>
                </a:solidFill>
                <a:latin typeface="微軟正黑體" panose="020B0604030504040204" pitchFamily="34" charset="-120"/>
                <a:ea typeface="微軟正黑體" panose="020B0604030504040204" pitchFamily="34" charset="-120"/>
              </a:rPr>
              <a:t>資料於</a:t>
            </a: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109.5.13</a:t>
            </a:r>
            <a:r>
              <a:rPr lang="en-US" altLang="zh-TW" sz="2000" b="1" dirty="0" smtClean="0">
                <a:solidFill>
                  <a:schemeClr val="bg1"/>
                </a:solidFill>
                <a:latin typeface="微軟正黑體" panose="020B0604030504040204" pitchFamily="34" charset="-120"/>
                <a:ea typeface="微軟正黑體" panose="020B0604030504040204" pitchFamily="34" charset="-120"/>
              </a:rPr>
              <a:t>(</a:t>
            </a:r>
            <a:r>
              <a:rPr lang="zh-TW" altLang="en-US" sz="2000" b="1" dirty="0">
                <a:solidFill>
                  <a:schemeClr val="bg1"/>
                </a:solidFill>
                <a:latin typeface="微軟正黑體" panose="020B0604030504040204" pitchFamily="34" charset="-120"/>
                <a:ea typeface="微軟正黑體" panose="020B0604030504040204" pitchFamily="34" charset="-120"/>
              </a:rPr>
              <a:t>三</a:t>
            </a:r>
            <a:r>
              <a:rPr lang="en-US" altLang="zh-TW" sz="2000" b="1" dirty="0" smtClean="0">
                <a:solidFill>
                  <a:schemeClr val="bg1"/>
                </a:solidFill>
                <a:latin typeface="微軟正黑體" panose="020B0604030504040204" pitchFamily="34" charset="-120"/>
                <a:ea typeface="微軟正黑體" panose="020B0604030504040204" pitchFamily="34" charset="-120"/>
              </a:rPr>
              <a:t>)</a:t>
            </a:r>
            <a:r>
              <a:rPr lang="zh-TW" altLang="en-US" sz="2000" b="1" dirty="0">
                <a:solidFill>
                  <a:schemeClr val="bg1"/>
                </a:solidFill>
                <a:latin typeface="微軟正黑體" panose="020B0604030504040204" pitchFamily="34" charset="-120"/>
                <a:ea typeface="微軟正黑體" panose="020B0604030504040204" pitchFamily="34" charset="-120"/>
              </a:rPr>
              <a:t>前</a:t>
            </a:r>
            <a:r>
              <a:rPr lang="en-US" altLang="zh-TW" sz="2000" b="1" dirty="0">
                <a:solidFill>
                  <a:schemeClr val="bg1"/>
                </a:solidFill>
                <a:latin typeface="微軟正黑體" panose="020B0604030504040204" pitchFamily="34" charset="-120"/>
                <a:ea typeface="微軟正黑體" panose="020B0604030504040204" pitchFamily="34" charset="-120"/>
              </a:rPr>
              <a:t>(</a:t>
            </a:r>
            <a:r>
              <a:rPr lang="zh-TW" altLang="en-US" sz="2000" b="1" dirty="0">
                <a:solidFill>
                  <a:schemeClr val="bg1"/>
                </a:solidFill>
                <a:latin typeface="微軟正黑體" panose="020B0604030504040204" pitchFamily="34" charset="-120"/>
                <a:ea typeface="微軟正黑體" panose="020B0604030504040204" pitchFamily="34" charset="-120"/>
              </a:rPr>
              <a:t>郵戳為憑</a:t>
            </a:r>
            <a:r>
              <a:rPr lang="en-US" altLang="zh-TW" sz="2000" b="1" dirty="0">
                <a:solidFill>
                  <a:schemeClr val="bg1"/>
                </a:solidFill>
                <a:latin typeface="微軟正黑體" panose="020B0604030504040204" pitchFamily="34" charset="-120"/>
                <a:ea typeface="微軟正黑體" panose="020B0604030504040204" pitchFamily="34" charset="-120"/>
              </a:rPr>
              <a:t>)</a:t>
            </a:r>
            <a:r>
              <a:rPr lang="zh-TW" altLang="en-US" sz="2000" b="1" dirty="0">
                <a:solidFill>
                  <a:schemeClr val="bg1"/>
                </a:solidFill>
                <a:latin typeface="微軟正黑體" panose="020B0604030504040204" pitchFamily="34" charset="-120"/>
                <a:ea typeface="微軟正黑體" panose="020B0604030504040204" pitchFamily="34" charset="-120"/>
              </a:rPr>
              <a:t>寄出才算完成資格審查</a:t>
            </a:r>
            <a:r>
              <a:rPr lang="zh-TW" altLang="en-US" sz="2000" b="1" dirty="0" smtClean="0">
                <a:solidFill>
                  <a:schemeClr val="bg1"/>
                </a:solidFill>
                <a:latin typeface="微軟正黑體" panose="020B0604030504040204" pitchFamily="34" charset="-120"/>
                <a:ea typeface="微軟正黑體" panose="020B0604030504040204" pitchFamily="34" charset="-120"/>
              </a:rPr>
              <a:t>申請</a:t>
            </a:r>
            <a:r>
              <a:rPr lang="zh-TW" altLang="en-US" sz="1800" b="1" dirty="0" smtClean="0">
                <a:solidFill>
                  <a:schemeClr val="bg1"/>
                </a:solidFill>
                <a:latin typeface="微軟正黑體" panose="020B0604030504040204" pitchFamily="34" charset="-120"/>
                <a:ea typeface="微軟正黑體" panose="020B0604030504040204" pitchFamily="34" charset="-120"/>
              </a:rPr>
              <a:t>。</a:t>
            </a:r>
            <a:endParaRPr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1" name="AutoShape 5"/>
          <p:cNvSpPr>
            <a:spLocks noChangeArrowheads="1"/>
          </p:cNvSpPr>
          <p:nvPr/>
        </p:nvSpPr>
        <p:spPr bwMode="auto">
          <a:xfrm rot="10800000" flipH="1" flipV="1">
            <a:off x="4928136" y="4869160"/>
            <a:ext cx="3600400" cy="432048"/>
          </a:xfrm>
          <a:prstGeom prst="wedgeRectCallout">
            <a:avLst>
              <a:gd name="adj1" fmla="val -26694"/>
              <a:gd name="adj2" fmla="val -325054"/>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點選確定後，將不得再修改資料</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2" name="向下箭號 11"/>
          <p:cNvSpPr/>
          <p:nvPr/>
        </p:nvSpPr>
        <p:spPr>
          <a:xfrm rot="13686211">
            <a:off x="3455919" y="3291602"/>
            <a:ext cx="341101" cy="252676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31284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0808"/>
            <a:ext cx="806489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44624"/>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申請表件列印</a:t>
            </a:r>
            <a:endParaRPr lang="zh-TW" altLang="en-US" kern="0" dirty="0" smtClean="0">
              <a:solidFill>
                <a:srgbClr val="660066"/>
              </a:solidFill>
              <a:latin typeface="標楷體" panose="03000509000000000000" pitchFamily="65" charset="-120"/>
              <a:ea typeface="標楷體" panose="03000509000000000000" pitchFamily="65" charset="-120"/>
            </a:endParaRPr>
          </a:p>
        </p:txBody>
      </p:sp>
      <p:sp>
        <p:nvSpPr>
          <p:cNvPr id="7" name="AutoShape 4"/>
          <p:cNvSpPr>
            <a:spLocks noChangeArrowheads="1"/>
          </p:cNvSpPr>
          <p:nvPr/>
        </p:nvSpPr>
        <p:spPr bwMode="auto">
          <a:xfrm rot="10800000" flipH="1" flipV="1">
            <a:off x="1835696" y="764704"/>
            <a:ext cx="6568481" cy="633412"/>
          </a:xfrm>
          <a:prstGeom prst="wedgeRectCallout">
            <a:avLst>
              <a:gd name="adj1" fmla="val 20571"/>
              <a:gd name="adj2" fmla="val 99871"/>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考生必須自行下載列印申請表件，在規定時間內完成寄出資料，</a:t>
            </a:r>
            <a:endParaRPr kumimoji="0" lang="en-US" altLang="zh-TW" sz="1800" b="1" dirty="0">
              <a:solidFill>
                <a:schemeClr val="bg1"/>
              </a:solidFill>
              <a:latin typeface="微軟正黑體" panose="020B0604030504040204" pitchFamily="34" charset="-120"/>
              <a:ea typeface="微軟正黑體" panose="020B0604030504040204" pitchFamily="34" charset="-120"/>
            </a:endParaRPr>
          </a:p>
          <a:p>
            <a:pP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繳寄資料</a:t>
            </a:r>
            <a:r>
              <a:rPr kumimoji="0" lang="zh-TW" altLang="en-US" sz="1800" b="1" dirty="0">
                <a:solidFill>
                  <a:schemeClr val="bg1"/>
                </a:solidFill>
                <a:latin typeface="微軟正黑體" panose="020B0604030504040204" pitchFamily="34" charset="-120"/>
                <a:ea typeface="微軟正黑體" panose="020B0604030504040204" pitchFamily="34" charset="-120"/>
              </a:rPr>
              <a:t>含</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必</a:t>
            </a:r>
            <a:r>
              <a:rPr kumimoji="0" lang="zh-TW" altLang="en-US" sz="1800" b="1" dirty="0">
                <a:solidFill>
                  <a:schemeClr val="bg1"/>
                </a:solidFill>
                <a:latin typeface="微軟正黑體" panose="020B0604030504040204" pitchFamily="34" charset="-120"/>
                <a:ea typeface="微軟正黑體" panose="020B0604030504040204" pitchFamily="34" charset="-120"/>
              </a:rPr>
              <a:t>繳及選繳列印資料，選繳請依實際所需</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列印</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03837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6935"/>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相關表件</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樣張</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必繳</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11266"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21" y="808651"/>
            <a:ext cx="4066555" cy="55193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7"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823534"/>
            <a:ext cx="4259992" cy="55044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98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6935"/>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相關表件</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樣張</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必繳</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10242"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808651"/>
            <a:ext cx="4608512" cy="3196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3"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08651"/>
            <a:ext cx="4096416" cy="54286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11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p:cNvGrpSpPr/>
          <p:nvPr/>
        </p:nvGrpSpPr>
        <p:grpSpPr>
          <a:xfrm>
            <a:off x="0" y="186134"/>
            <a:ext cx="3635896" cy="542266"/>
            <a:chOff x="0" y="186134"/>
            <a:chExt cx="3635896" cy="542266"/>
          </a:xfrm>
        </p:grpSpPr>
        <p:sp>
          <p:nvSpPr>
            <p:cNvPr id="24" name="五邊形 23"/>
            <p:cNvSpPr/>
            <p:nvPr/>
          </p:nvSpPr>
          <p:spPr>
            <a:xfrm>
              <a:off x="0" y="186134"/>
              <a:ext cx="3275856"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形箭號 24"/>
            <p:cNvSpPr/>
            <p:nvPr/>
          </p:nvSpPr>
          <p:spPr>
            <a:xfrm>
              <a:off x="3203848" y="194201"/>
              <a:ext cx="432048"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9" name="矩形 6"/>
          <p:cNvSpPr>
            <a:spLocks noChangeArrowheads="1"/>
          </p:cNvSpPr>
          <p:nvPr/>
        </p:nvSpPr>
        <p:spPr bwMode="auto">
          <a:xfrm>
            <a:off x="154694" y="893335"/>
            <a:ext cx="4138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2000" dirty="0">
                <a:latin typeface="微軟正黑體" pitchFamily="34" charset="-120"/>
                <a:ea typeface="微軟正黑體" pitchFamily="34" charset="-120"/>
              </a:rPr>
              <a:t>高級中等學校技藝技能優良學生</a:t>
            </a:r>
            <a:endParaRPr lang="en-US" altLang="zh-TW" sz="2000" dirty="0">
              <a:latin typeface="微軟正黑體" pitchFamily="34" charset="-120"/>
              <a:ea typeface="微軟正黑體" pitchFamily="34" charset="-120"/>
            </a:endParaRPr>
          </a:p>
          <a:p>
            <a:pPr algn="ctr" eaLnBrk="1" hangingPunct="1">
              <a:spcBef>
                <a:spcPct val="0"/>
              </a:spcBef>
              <a:buFontTx/>
              <a:buNone/>
            </a:pPr>
            <a:r>
              <a:rPr lang="zh-TW" altLang="en-US" sz="2000" dirty="0">
                <a:latin typeface="微軟正黑體" pitchFamily="34" charset="-120"/>
                <a:ea typeface="微軟正黑體" pitchFamily="34" charset="-120"/>
              </a:rPr>
              <a:t>甄審及保送入學實施要點</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附表）</a:t>
            </a:r>
          </a:p>
        </p:txBody>
      </p:sp>
      <p:graphicFrame>
        <p:nvGraphicFramePr>
          <p:cNvPr id="11" name="表格 10"/>
          <p:cNvGraphicFramePr>
            <a:graphicFrameLocks noGrp="1"/>
          </p:cNvGraphicFramePr>
          <p:nvPr>
            <p:extLst>
              <p:ext uri="{D42A27DB-BD31-4B8C-83A1-F6EECF244321}">
                <p14:modId xmlns:p14="http://schemas.microsoft.com/office/powerpoint/2010/main" val="2708631201"/>
              </p:ext>
            </p:extLst>
          </p:nvPr>
        </p:nvGraphicFramePr>
        <p:xfrm>
          <a:off x="4839750" y="1059656"/>
          <a:ext cx="3819525" cy="1112838"/>
        </p:xfrm>
        <a:graphic>
          <a:graphicData uri="http://schemas.openxmlformats.org/drawingml/2006/table">
            <a:tbl>
              <a:tblPr firstRow="1" bandRow="1">
                <a:tableStyleId>{5C22544A-7EE6-4342-B048-85BDC9FD1C3A}</a:tableStyleId>
              </a:tblPr>
              <a:tblGrid>
                <a:gridCol w="1954696">
                  <a:extLst>
                    <a:ext uri="{9D8B030D-6E8A-4147-A177-3AD203B41FA5}">
                      <a16:colId xmlns:a16="http://schemas.microsoft.com/office/drawing/2014/main" val="20000"/>
                    </a:ext>
                  </a:extLst>
                </a:gridCol>
                <a:gridCol w="1864829">
                  <a:extLst>
                    <a:ext uri="{9D8B030D-6E8A-4147-A177-3AD203B41FA5}">
                      <a16:colId xmlns:a16="http://schemas.microsoft.com/office/drawing/2014/main" val="20001"/>
                    </a:ext>
                  </a:extLst>
                </a:gridCol>
              </a:tblGrid>
              <a:tr h="370946">
                <a:tc>
                  <a:txBody>
                    <a:bodyPr/>
                    <a:lstStyle/>
                    <a:p>
                      <a:pPr algn="ctr"/>
                      <a:r>
                        <a:rPr lang="zh-TW" altLang="en-US" sz="1800" b="0" dirty="0" smtClean="0">
                          <a:solidFill>
                            <a:schemeClr val="tx1"/>
                          </a:solidFill>
                          <a:latin typeface="微軟正黑體" pitchFamily="34" charset="-120"/>
                          <a:ea typeface="微軟正黑體" pitchFamily="34" charset="-120"/>
                        </a:rPr>
                        <a:t>職種名稱</a:t>
                      </a:r>
                      <a:endParaRPr lang="zh-TW" altLang="en-US" sz="1800" b="0" dirty="0">
                        <a:solidFill>
                          <a:schemeClr val="tx1"/>
                        </a:solidFill>
                        <a:latin typeface="微軟正黑體" pitchFamily="34" charset="-120"/>
                        <a:ea typeface="微軟正黑體" pitchFamily="34" charset="-120"/>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zh-TW" altLang="en-US" sz="1800" b="0" dirty="0" smtClean="0">
                          <a:solidFill>
                            <a:schemeClr val="tx1"/>
                          </a:solidFill>
                          <a:latin typeface="微軟正黑體" pitchFamily="34" charset="-120"/>
                          <a:ea typeface="微軟正黑體" pitchFamily="34" charset="-120"/>
                        </a:rPr>
                        <a:t>參賽人數</a:t>
                      </a:r>
                      <a:endParaRPr lang="zh-TW" altLang="en-US" sz="1800" b="0" dirty="0">
                        <a:solidFill>
                          <a:schemeClr val="tx1"/>
                        </a:solidFill>
                        <a:latin typeface="微軟正黑體" pitchFamily="34" charset="-120"/>
                        <a:ea typeface="微軟正黑體" pitchFamily="34" charset="-120"/>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946">
                <a:tc>
                  <a:txBody>
                    <a:bodyPr/>
                    <a:lstStyle/>
                    <a:p>
                      <a:pPr algn="ctr"/>
                      <a:r>
                        <a:rPr lang="zh-TW" altLang="en-US" sz="1800" b="0" dirty="0" smtClean="0">
                          <a:solidFill>
                            <a:schemeClr val="tx1"/>
                          </a:solidFill>
                          <a:latin typeface="微軟正黑體" pitchFamily="34" charset="-120"/>
                          <a:ea typeface="微軟正黑體" pitchFamily="34" charset="-120"/>
                        </a:rPr>
                        <a:t>室內配線</a:t>
                      </a:r>
                      <a:endParaRPr lang="zh-TW" altLang="en-US" sz="1800" b="0" dirty="0">
                        <a:solidFill>
                          <a:schemeClr val="tx1"/>
                        </a:solidFill>
                        <a:latin typeface="微軟正黑體" pitchFamily="34" charset="-120"/>
                        <a:ea typeface="微軟正黑體" pitchFamily="34" charset="-120"/>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smtClean="0">
                          <a:solidFill>
                            <a:schemeClr val="tx1"/>
                          </a:solidFill>
                          <a:latin typeface="微軟正黑體" pitchFamily="34" charset="-120"/>
                          <a:ea typeface="微軟正黑體" pitchFamily="34" charset="-120"/>
                        </a:rPr>
                        <a:t>65</a:t>
                      </a:r>
                      <a:endParaRPr lang="zh-TW" altLang="en-US" sz="1800" b="0" dirty="0">
                        <a:solidFill>
                          <a:schemeClr val="tx1"/>
                        </a:solidFill>
                        <a:latin typeface="微軟正黑體" pitchFamily="34" charset="-120"/>
                        <a:ea typeface="微軟正黑體" pitchFamily="34" charset="-120"/>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946">
                <a:tc>
                  <a:txBody>
                    <a:bodyPr/>
                    <a:lstStyle/>
                    <a:p>
                      <a:pPr marL="0" algn="ctr" defTabSz="914400" rtl="0" eaLnBrk="1" fontAlgn="ctr" latinLnBrk="0" hangingPunct="1"/>
                      <a:r>
                        <a:rPr lang="zh-TW" altLang="en-US" sz="1800" b="0" kern="1200" dirty="0" smtClean="0">
                          <a:solidFill>
                            <a:schemeClr val="tx1"/>
                          </a:solidFill>
                          <a:latin typeface="微軟正黑體" pitchFamily="34" charset="-120"/>
                          <a:ea typeface="微軟正黑體" pitchFamily="34" charset="-120"/>
                          <a:cs typeface="+mn-cs"/>
                        </a:rPr>
                        <a:t>餐飲服務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800" b="0" kern="1200" dirty="0" smtClean="0">
                          <a:solidFill>
                            <a:schemeClr val="tx1"/>
                          </a:solidFill>
                          <a:latin typeface="微軟正黑體" pitchFamily="34" charset="-120"/>
                          <a:ea typeface="微軟正黑體" pitchFamily="34" charset="-120"/>
                          <a:cs typeface="+mn-cs"/>
                        </a:rPr>
                        <a:t>173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4155591899"/>
              </p:ext>
            </p:extLst>
          </p:nvPr>
        </p:nvGraphicFramePr>
        <p:xfrm>
          <a:off x="168814" y="1700808"/>
          <a:ext cx="4254798" cy="4053840"/>
        </p:xfrm>
        <a:graphic>
          <a:graphicData uri="http://schemas.openxmlformats.org/drawingml/2006/table">
            <a:tbl>
              <a:tblPr>
                <a:tableStyleId>{08FB837D-C827-4EFA-A057-4D05807E0F7C}</a:tableStyleId>
              </a:tblPr>
              <a:tblGrid>
                <a:gridCol w="2160240">
                  <a:extLst>
                    <a:ext uri="{9D8B030D-6E8A-4147-A177-3AD203B41FA5}">
                      <a16:colId xmlns:a16="http://schemas.microsoft.com/office/drawing/2014/main" val="20000"/>
                    </a:ext>
                  </a:extLst>
                </a:gridCol>
                <a:gridCol w="2094558">
                  <a:extLst>
                    <a:ext uri="{9D8B030D-6E8A-4147-A177-3AD203B41FA5}">
                      <a16:colId xmlns:a16="http://schemas.microsoft.com/office/drawing/2014/main" val="20001"/>
                    </a:ext>
                  </a:extLst>
                </a:gridCol>
              </a:tblGrid>
              <a:tr h="209550">
                <a:tc>
                  <a:txBody>
                    <a:bodyPr/>
                    <a:lstStyle/>
                    <a:p>
                      <a:pPr algn="ctr" fontAlgn="ctr"/>
                      <a:r>
                        <a:rPr lang="zh-TW" altLang="en-US" sz="1600" u="none" strike="noStrike" dirty="0">
                          <a:latin typeface="微軟正黑體" pitchFamily="34" charset="-120"/>
                          <a:ea typeface="微軟正黑體" pitchFamily="34" charset="-120"/>
                        </a:rPr>
                        <a:t>參賽人數</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accent6">
                        <a:lumMod val="40000"/>
                        <a:lumOff val="60000"/>
                      </a:schemeClr>
                    </a:solidFill>
                  </a:tcPr>
                </a:tc>
                <a:tc>
                  <a:txBody>
                    <a:bodyPr/>
                    <a:lstStyle/>
                    <a:p>
                      <a:pPr algn="ctr" fontAlgn="ctr"/>
                      <a:r>
                        <a:rPr lang="zh-TW" altLang="en-US" sz="1600" u="none" strike="noStrike" dirty="0">
                          <a:latin typeface="微軟正黑體" pitchFamily="34" charset="-120"/>
                          <a:ea typeface="微軟正黑體" pitchFamily="34" charset="-120"/>
                        </a:rPr>
                        <a:t>優勝錄取人數</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0"/>
                  </a:ext>
                </a:extLst>
              </a:tr>
              <a:tr h="209550">
                <a:tc>
                  <a:txBody>
                    <a:bodyPr/>
                    <a:lstStyle/>
                    <a:p>
                      <a:pPr algn="ctr" fontAlgn="ctr"/>
                      <a:r>
                        <a:rPr lang="en-US" altLang="zh-TW" sz="1600" u="none" strike="noStrike" dirty="0">
                          <a:latin typeface="微軟正黑體" pitchFamily="34" charset="-120"/>
                          <a:ea typeface="微軟正黑體" pitchFamily="34" charset="-120"/>
                        </a:rPr>
                        <a:t>220</a:t>
                      </a:r>
                      <a:r>
                        <a:rPr lang="zh-TW" altLang="en-US" sz="1600" u="none" strike="noStrike" dirty="0">
                          <a:latin typeface="微軟正黑體" pitchFamily="34" charset="-120"/>
                          <a:ea typeface="微軟正黑體" pitchFamily="34" charset="-120"/>
                        </a:rPr>
                        <a:t>人以上</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76</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1"/>
                  </a:ext>
                </a:extLst>
              </a:tr>
              <a:tr h="209550">
                <a:tc>
                  <a:txBody>
                    <a:bodyPr/>
                    <a:lstStyle/>
                    <a:p>
                      <a:pPr algn="ctr" fontAlgn="ctr"/>
                      <a:r>
                        <a:rPr lang="en-US" altLang="zh-TW" sz="1600" u="none" strike="noStrike" dirty="0">
                          <a:latin typeface="微軟正黑體" pitchFamily="34" charset="-120"/>
                          <a:ea typeface="微軟正黑體" pitchFamily="34" charset="-120"/>
                        </a:rPr>
                        <a:t>190-219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72</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2"/>
                  </a:ext>
                </a:extLst>
              </a:tr>
              <a:tr h="209550">
                <a:tc>
                  <a:txBody>
                    <a:bodyPr/>
                    <a:lstStyle/>
                    <a:p>
                      <a:pPr algn="ctr" fontAlgn="ctr"/>
                      <a:r>
                        <a:rPr lang="en-US" altLang="zh-TW" sz="1600" u="none" strike="noStrike" dirty="0">
                          <a:latin typeface="微軟正黑體" pitchFamily="34" charset="-120"/>
                          <a:ea typeface="微軟正黑體" pitchFamily="34" charset="-120"/>
                        </a:rPr>
                        <a:t>160-189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64</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3"/>
                  </a:ext>
                </a:extLst>
              </a:tr>
              <a:tr h="209550">
                <a:tc>
                  <a:txBody>
                    <a:bodyPr/>
                    <a:lstStyle/>
                    <a:p>
                      <a:pPr algn="ctr" fontAlgn="ctr"/>
                      <a:r>
                        <a:rPr lang="en-US" altLang="zh-TW" sz="1600" u="none" strike="noStrike" dirty="0">
                          <a:latin typeface="微軟正黑體" pitchFamily="34" charset="-120"/>
                          <a:ea typeface="微軟正黑體" pitchFamily="34" charset="-120"/>
                        </a:rPr>
                        <a:t>140-159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56</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4"/>
                  </a:ext>
                </a:extLst>
              </a:tr>
              <a:tr h="209550">
                <a:tc>
                  <a:txBody>
                    <a:bodyPr/>
                    <a:lstStyle/>
                    <a:p>
                      <a:pPr algn="ctr" fontAlgn="ctr"/>
                      <a:r>
                        <a:rPr lang="en-US" altLang="zh-TW" sz="1600" u="none" strike="noStrike" dirty="0">
                          <a:latin typeface="微軟正黑體" pitchFamily="34" charset="-120"/>
                          <a:ea typeface="微軟正黑體" pitchFamily="34" charset="-120"/>
                        </a:rPr>
                        <a:t>120-139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50</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5"/>
                  </a:ext>
                </a:extLst>
              </a:tr>
              <a:tr h="209550">
                <a:tc>
                  <a:txBody>
                    <a:bodyPr/>
                    <a:lstStyle/>
                    <a:p>
                      <a:pPr algn="ctr" fontAlgn="ctr"/>
                      <a:r>
                        <a:rPr lang="en-US" altLang="zh-TW" sz="1600" u="none" strike="noStrike">
                          <a:latin typeface="微軟正黑體" pitchFamily="34" charset="-120"/>
                          <a:ea typeface="微軟正黑體" pitchFamily="34" charset="-120"/>
                        </a:rPr>
                        <a:t>100-119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44</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6"/>
                  </a:ext>
                </a:extLst>
              </a:tr>
              <a:tr h="209550">
                <a:tc>
                  <a:txBody>
                    <a:bodyPr/>
                    <a:lstStyle/>
                    <a:p>
                      <a:pPr algn="ctr" fontAlgn="ctr"/>
                      <a:r>
                        <a:rPr lang="en-US" altLang="zh-TW" sz="1600" u="none" strike="noStrike" dirty="0">
                          <a:latin typeface="微軟正黑體" pitchFamily="34" charset="-120"/>
                          <a:ea typeface="微軟正黑體" pitchFamily="34" charset="-120"/>
                        </a:rPr>
                        <a:t>80-99</a:t>
                      </a:r>
                      <a:r>
                        <a:rPr lang="zh-TW" altLang="en-US" sz="1600" u="none" strike="noStrike" dirty="0">
                          <a:latin typeface="微軟正黑體" pitchFamily="34" charset="-120"/>
                          <a:ea typeface="微軟正黑體" pitchFamily="34" charset="-120"/>
                        </a:rPr>
                        <a:t>人</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38</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7"/>
                  </a:ext>
                </a:extLst>
              </a:tr>
              <a:tr h="209550">
                <a:tc>
                  <a:txBody>
                    <a:bodyPr/>
                    <a:lstStyle/>
                    <a:p>
                      <a:pPr algn="ctr" fontAlgn="ctr"/>
                      <a:r>
                        <a:rPr lang="en-US" altLang="zh-TW" sz="1600" u="none" strike="noStrike">
                          <a:latin typeface="微軟正黑體" pitchFamily="34" charset="-120"/>
                          <a:ea typeface="微軟正黑體" pitchFamily="34" charset="-120"/>
                        </a:rPr>
                        <a:t>70-79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32</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8"/>
                  </a:ext>
                </a:extLst>
              </a:tr>
              <a:tr h="209550">
                <a:tc>
                  <a:txBody>
                    <a:bodyPr/>
                    <a:lstStyle/>
                    <a:p>
                      <a:pPr algn="ctr" fontAlgn="ctr"/>
                      <a:r>
                        <a:rPr lang="en-US" altLang="zh-TW" sz="1600" u="none" strike="noStrike">
                          <a:latin typeface="微軟正黑體" pitchFamily="34" charset="-120"/>
                          <a:ea typeface="微軟正黑體" pitchFamily="34" charset="-120"/>
                        </a:rPr>
                        <a:t>60-69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28</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09"/>
                  </a:ext>
                </a:extLst>
              </a:tr>
              <a:tr h="209550">
                <a:tc>
                  <a:txBody>
                    <a:bodyPr/>
                    <a:lstStyle/>
                    <a:p>
                      <a:pPr algn="ctr" fontAlgn="ctr"/>
                      <a:r>
                        <a:rPr lang="en-US" altLang="zh-TW" sz="1600" u="none" strike="noStrike">
                          <a:latin typeface="微軟正黑體" pitchFamily="34" charset="-120"/>
                          <a:ea typeface="微軟正黑體" pitchFamily="34" charset="-120"/>
                        </a:rPr>
                        <a:t>50-59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24</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10"/>
                  </a:ext>
                </a:extLst>
              </a:tr>
              <a:tr h="209550">
                <a:tc>
                  <a:txBody>
                    <a:bodyPr/>
                    <a:lstStyle/>
                    <a:p>
                      <a:pPr algn="ctr" fontAlgn="ctr"/>
                      <a:r>
                        <a:rPr lang="en-US" altLang="zh-TW" sz="1600" u="none" strike="noStrike">
                          <a:latin typeface="微軟正黑體" pitchFamily="34" charset="-120"/>
                          <a:ea typeface="微軟正黑體" pitchFamily="34" charset="-120"/>
                        </a:rPr>
                        <a:t>40-49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20</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11"/>
                  </a:ext>
                </a:extLst>
              </a:tr>
              <a:tr h="209550">
                <a:tc>
                  <a:txBody>
                    <a:bodyPr/>
                    <a:lstStyle/>
                    <a:p>
                      <a:pPr algn="ctr" fontAlgn="ctr"/>
                      <a:r>
                        <a:rPr lang="en-US" altLang="zh-TW" sz="1600" u="none" strike="noStrike">
                          <a:latin typeface="微軟正黑體" pitchFamily="34" charset="-120"/>
                          <a:ea typeface="微軟正黑體" pitchFamily="34" charset="-120"/>
                        </a:rPr>
                        <a:t>30-39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16</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12"/>
                  </a:ext>
                </a:extLst>
              </a:tr>
              <a:tr h="209550">
                <a:tc>
                  <a:txBody>
                    <a:bodyPr/>
                    <a:lstStyle/>
                    <a:p>
                      <a:pPr algn="ctr" fontAlgn="ctr"/>
                      <a:r>
                        <a:rPr lang="en-US" altLang="zh-TW" sz="1600" u="none" strike="noStrike">
                          <a:latin typeface="微軟正黑體" pitchFamily="34" charset="-120"/>
                          <a:ea typeface="微軟正黑體" pitchFamily="34" charset="-120"/>
                        </a:rPr>
                        <a:t>20-29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12</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13"/>
                  </a:ext>
                </a:extLst>
              </a:tr>
              <a:tr h="209550">
                <a:tc>
                  <a:txBody>
                    <a:bodyPr/>
                    <a:lstStyle/>
                    <a:p>
                      <a:pPr algn="ctr" fontAlgn="ctr"/>
                      <a:r>
                        <a:rPr lang="en-US" altLang="zh-TW" sz="1600" u="none" strike="noStrike">
                          <a:latin typeface="微軟正黑體" pitchFamily="34" charset="-120"/>
                          <a:ea typeface="微軟正黑體" pitchFamily="34" charset="-120"/>
                        </a:rPr>
                        <a:t>10-19</a:t>
                      </a:r>
                      <a:r>
                        <a:rPr lang="zh-TW" altLang="en-US" sz="1600" u="none" strike="noStrike">
                          <a:latin typeface="微軟正黑體" pitchFamily="34" charset="-120"/>
                          <a:ea typeface="微軟正黑體" pitchFamily="34" charset="-120"/>
                        </a:rPr>
                        <a:t>人</a:t>
                      </a:r>
                      <a:endParaRPr lang="zh-TW" altLang="en-US" sz="1600" b="0" i="0" u="none" strike="noStrike">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8</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14"/>
                  </a:ext>
                </a:extLst>
              </a:tr>
              <a:tr h="209550">
                <a:tc>
                  <a:txBody>
                    <a:bodyPr/>
                    <a:lstStyle/>
                    <a:p>
                      <a:pPr algn="ctr" fontAlgn="ctr"/>
                      <a:r>
                        <a:rPr lang="en-US" altLang="zh-TW" sz="1600" u="none" strike="noStrike" dirty="0">
                          <a:latin typeface="微軟正黑體" pitchFamily="34" charset="-120"/>
                          <a:ea typeface="微軟正黑體" pitchFamily="34" charset="-120"/>
                        </a:rPr>
                        <a:t>9</a:t>
                      </a:r>
                      <a:r>
                        <a:rPr lang="zh-TW" altLang="en-US" sz="1600" u="none" strike="noStrike" dirty="0">
                          <a:latin typeface="微軟正黑體" pitchFamily="34" charset="-120"/>
                          <a:ea typeface="微軟正黑體" pitchFamily="34" charset="-120"/>
                        </a:rPr>
                        <a:t>名以下</a:t>
                      </a:r>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tc>
                  <a:txBody>
                    <a:bodyPr/>
                    <a:lstStyle/>
                    <a:p>
                      <a:pPr algn="ctr" fontAlgn="ctr"/>
                      <a:r>
                        <a:rPr lang="en-US" altLang="zh-TW" sz="1600" u="none" strike="noStrike" dirty="0">
                          <a:latin typeface="微軟正黑體" pitchFamily="34" charset="-120"/>
                          <a:ea typeface="微軟正黑體" pitchFamily="34" charset="-120"/>
                        </a:rPr>
                        <a:t>5</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ctr">
                    <a:solidFill>
                      <a:schemeClr val="bg1"/>
                    </a:solidFill>
                  </a:tcPr>
                </a:tc>
                <a:extLst>
                  <a:ext uri="{0D108BD9-81ED-4DB2-BD59-A6C34878D82A}">
                    <a16:rowId xmlns:a16="http://schemas.microsoft.com/office/drawing/2014/main" val="10015"/>
                  </a:ext>
                </a:extLst>
              </a:tr>
            </a:tbl>
          </a:graphicData>
        </a:graphic>
      </p:graphicFrame>
      <p:sp>
        <p:nvSpPr>
          <p:cNvPr id="13" name="矩形 9"/>
          <p:cNvSpPr>
            <a:spLocks noChangeArrowheads="1"/>
          </p:cNvSpPr>
          <p:nvPr/>
        </p:nvSpPr>
        <p:spPr bwMode="auto">
          <a:xfrm>
            <a:off x="4856163" y="607188"/>
            <a:ext cx="375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2000" b="1" dirty="0">
                <a:latin typeface="微軟正黑體" pitchFamily="34" charset="-120"/>
                <a:ea typeface="微軟正黑體" pitchFamily="34" charset="-120"/>
              </a:rPr>
              <a:t>全國高級中等學校技藝競賽</a:t>
            </a:r>
          </a:p>
        </p:txBody>
      </p:sp>
      <p:sp>
        <p:nvSpPr>
          <p:cNvPr id="14" name="圓角矩形 13"/>
          <p:cNvSpPr/>
          <p:nvPr/>
        </p:nvSpPr>
        <p:spPr>
          <a:xfrm>
            <a:off x="135808" y="3967163"/>
            <a:ext cx="4354513" cy="252412"/>
          </a:xfrm>
          <a:prstGeom prst="roundRect">
            <a:avLst/>
          </a:prstGeom>
          <a:solidFill>
            <a:srgbClr val="FAE8DE">
              <a:alpha val="5019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圓角矩形 14"/>
          <p:cNvSpPr/>
          <p:nvPr/>
        </p:nvSpPr>
        <p:spPr>
          <a:xfrm>
            <a:off x="118957" y="2428408"/>
            <a:ext cx="4354512" cy="279400"/>
          </a:xfrm>
          <a:prstGeom prst="roundRect">
            <a:avLst/>
          </a:prstGeom>
          <a:solidFill>
            <a:srgbClr val="FAE8DE">
              <a:alpha val="5019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0" name="直線接點 19"/>
          <p:cNvCxnSpPr/>
          <p:nvPr/>
        </p:nvCxnSpPr>
        <p:spPr>
          <a:xfrm>
            <a:off x="4719638" y="1052513"/>
            <a:ext cx="0" cy="50387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文字方塊 1"/>
          <p:cNvSpPr txBox="1">
            <a:spLocks noChangeArrowheads="1"/>
          </p:cNvSpPr>
          <p:nvPr/>
        </p:nvSpPr>
        <p:spPr bwMode="auto">
          <a:xfrm>
            <a:off x="271463" y="5930259"/>
            <a:ext cx="425450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1800" b="1">
                <a:solidFill>
                  <a:srgbClr val="FF00FF"/>
                </a:solidFill>
                <a:latin typeface="微軟正黑體" pitchFamily="34" charset="-120"/>
                <a:ea typeface="微軟正黑體" pitchFamily="34" charset="-120"/>
              </a:rPr>
              <a:t>依參賽人數多寡採認優勝名次</a:t>
            </a:r>
          </a:p>
        </p:txBody>
      </p:sp>
      <p:sp>
        <p:nvSpPr>
          <p:cNvPr id="22" name="Rectangle 2"/>
          <p:cNvSpPr>
            <a:spLocks noChangeArrowheads="1"/>
          </p:cNvSpPr>
          <p:nvPr/>
        </p:nvSpPr>
        <p:spPr bwMode="auto">
          <a:xfrm>
            <a:off x="223914" y="194201"/>
            <a:ext cx="81010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壹、報名</a:t>
            </a:r>
            <a:r>
              <a:rPr lang="zh-TW" altLang="en-US" sz="3600" dirty="0">
                <a:solidFill>
                  <a:srgbClr val="0000FF"/>
                </a:solidFill>
                <a:latin typeface="微軟正黑體" panose="020B0604030504040204" pitchFamily="34" charset="-120"/>
                <a:ea typeface="微軟正黑體" panose="020B0604030504040204" pitchFamily="34" charset="-120"/>
              </a:rPr>
              <a:t>資格</a:t>
            </a:r>
          </a:p>
        </p:txBody>
      </p:sp>
      <p:sp>
        <p:nvSpPr>
          <p:cNvPr id="26" name="文字方塊 13"/>
          <p:cNvSpPr txBox="1">
            <a:spLocks noChangeArrowheads="1"/>
          </p:cNvSpPr>
          <p:nvPr/>
        </p:nvSpPr>
        <p:spPr bwMode="auto">
          <a:xfrm rot="16200000">
            <a:off x="6403462" y="3996304"/>
            <a:ext cx="461665" cy="3568700"/>
          </a:xfrm>
          <a:prstGeom prst="rect">
            <a:avLst/>
          </a:prstGeom>
          <a:solidFill>
            <a:srgbClr val="FF0000"/>
          </a:solidFill>
          <a:ln w="25400">
            <a:solidFill>
              <a:schemeClr val="accent6">
                <a:lumMod val="50000"/>
              </a:schemeClr>
            </a:solidFill>
            <a:miter lim="800000"/>
            <a:headEnd/>
            <a:tailEnd/>
          </a:ln>
        </p:spPr>
        <p:txBody>
          <a:bodyPr vert="eaVert">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defRPr/>
            </a:pPr>
            <a:r>
              <a:rPr lang="zh-TW" altLang="en-US" sz="1800" b="1" dirty="0" smtClean="0">
                <a:solidFill>
                  <a:schemeClr val="bg1"/>
                </a:solidFill>
                <a:latin typeface="微軟正黑體" pitchFamily="34" charset="-120"/>
                <a:ea typeface="微軟正黑體" pitchFamily="34" charset="-120"/>
              </a:rPr>
              <a:t>參賽證明不能報名參加技優甄審</a:t>
            </a:r>
          </a:p>
        </p:txBody>
      </p:sp>
      <p:pic>
        <p:nvPicPr>
          <p:cNvPr id="13314" name="圖片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924" y="2420748"/>
            <a:ext cx="2036664" cy="29480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8" name="直線接點 27"/>
          <p:cNvCxnSpPr/>
          <p:nvPr/>
        </p:nvCxnSpPr>
        <p:spPr>
          <a:xfrm>
            <a:off x="7954019" y="2825545"/>
            <a:ext cx="288031" cy="269752"/>
          </a:xfrm>
          <a:prstGeom prst="line">
            <a:avLst/>
          </a:prstGeom>
          <a:ln w="762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8200644" y="2355897"/>
            <a:ext cx="461911" cy="73940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 name="圖片 4"/>
          <p:cNvPicPr>
            <a:picLocks noChangeAspect="1"/>
          </p:cNvPicPr>
          <p:nvPr/>
        </p:nvPicPr>
        <p:blipFill>
          <a:blip r:embed="rId4"/>
          <a:stretch>
            <a:fillRect/>
          </a:stretch>
        </p:blipFill>
        <p:spPr>
          <a:xfrm>
            <a:off x="4784738" y="2420748"/>
            <a:ext cx="2143085" cy="2948008"/>
          </a:xfrm>
          <a:prstGeom prst="rect">
            <a:avLst/>
          </a:prstGeom>
          <a:ln w="9525">
            <a:solidFill>
              <a:schemeClr val="tx1"/>
            </a:solidFill>
          </a:ln>
        </p:spPr>
      </p:pic>
      <p:sp>
        <p:nvSpPr>
          <p:cNvPr id="31" name="乘號 30"/>
          <p:cNvSpPr/>
          <p:nvPr/>
        </p:nvSpPr>
        <p:spPr>
          <a:xfrm>
            <a:off x="4670237" y="2707808"/>
            <a:ext cx="914400" cy="914400"/>
          </a:xfrm>
          <a:prstGeom prst="mathMultipl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60860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51520" y="836712"/>
            <a:ext cx="4104456" cy="1631216"/>
          </a:xfrm>
          <a:prstGeom prst="rect">
            <a:avLst/>
          </a:prstGeom>
          <a:solidFill>
            <a:srgbClr val="FF3399"/>
          </a:solidFill>
          <a:ln w="9525" algn="ctr">
            <a:solidFill>
              <a:srgbClr val="FF3399"/>
            </a:solidFill>
            <a:miter lim="800000"/>
            <a:headEnd/>
            <a:tailEnd/>
          </a:ln>
          <a:effectLst>
            <a:outerShdw blurRad="50800" dist="38100" dir="8100000" algn="tr" rotWithShape="0">
              <a:prstClr val="black">
                <a:alpha val="40000"/>
              </a:prstClr>
            </a:outerShdw>
          </a:effectLst>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2000" b="1" dirty="0">
                <a:solidFill>
                  <a:schemeClr val="bg1"/>
                </a:solidFill>
                <a:latin typeface="微軟正黑體" panose="020B0604030504040204" pitchFamily="34" charset="-120"/>
                <a:ea typeface="微軟正黑體" panose="020B0604030504040204" pitchFamily="34" charset="-120"/>
              </a:rPr>
              <a:t>已通過技能檢定主辦單位考試但尚未取得技術士證</a:t>
            </a:r>
            <a:r>
              <a:rPr lang="zh-TW" altLang="en-US" sz="2000" b="1" dirty="0" smtClean="0">
                <a:solidFill>
                  <a:schemeClr val="bg1"/>
                </a:solidFill>
                <a:latin typeface="微軟正黑體" panose="020B0604030504040204" pitchFamily="34" charset="-120"/>
                <a:ea typeface="微軟正黑體" panose="020B0604030504040204" pitchFamily="34" charset="-120"/>
              </a:rPr>
              <a:t>者，請繳寄</a:t>
            </a:r>
            <a:r>
              <a:rPr lang="en-US" altLang="zh-TW" sz="2000" b="1" dirty="0" smtClean="0">
                <a:solidFill>
                  <a:schemeClr val="bg1"/>
                </a:solidFill>
                <a:latin typeface="微軟正黑體" panose="020B0604030504040204" pitchFamily="34" charset="-120"/>
                <a:ea typeface="微軟正黑體" panose="020B0604030504040204" pitchFamily="34" charset="-120"/>
              </a:rPr>
              <a:t>:</a:t>
            </a:r>
          </a:p>
          <a:p>
            <a:pPr eaLnBrk="1" hangingPunct="1">
              <a:spcBef>
                <a:spcPct val="0"/>
              </a:spcBef>
              <a:buClr>
                <a:schemeClr val="accent1"/>
              </a:buClr>
              <a:buFontTx/>
              <a:buNone/>
            </a:pP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dirty="0" smtClean="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rPr>
              <a:t>學術科成績合格證明</a:t>
            </a:r>
            <a:endParaRPr lang="en-US" altLang="zh-TW" sz="2000" b="1" dirty="0" smtClean="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ct val="0"/>
              </a:spcBef>
              <a:buClr>
                <a:schemeClr val="accent1"/>
              </a:buClr>
              <a:buFontTx/>
              <a:buNone/>
            </a:pP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dirty="0" smtClean="0">
                <a:solidFill>
                  <a:schemeClr val="bg1"/>
                </a:solidFill>
                <a:latin typeface="微軟正黑體" panose="020B0604030504040204" pitchFamily="34" charset="-120"/>
                <a:ea typeface="微軟正黑體" panose="020B0604030504040204" pitchFamily="34" charset="-120"/>
              </a:rPr>
              <a:t>切結書</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pPr marL="342900" indent="-342900" eaLnBrk="1" hangingPunct="1">
              <a:spcBef>
                <a:spcPct val="0"/>
              </a:spcBef>
              <a:buClr>
                <a:schemeClr val="bg1"/>
              </a:buClr>
              <a:buFont typeface="Wingdings" panose="05000000000000000000" pitchFamily="2" charset="2"/>
              <a:buChar char="l"/>
            </a:pPr>
            <a:r>
              <a:rPr lang="zh-TW" altLang="en-US" sz="2000" b="1" dirty="0" smtClean="0">
                <a:solidFill>
                  <a:schemeClr val="bg1"/>
                </a:solidFill>
                <a:latin typeface="微軟正黑體" panose="020B0604030504040204" pitchFamily="34" charset="-120"/>
                <a:ea typeface="微軟正黑體" panose="020B0604030504040204" pitchFamily="34" charset="-120"/>
              </a:rPr>
              <a:t>發證日期請登錄</a:t>
            </a: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dirty="0" smtClean="0">
                <a:solidFill>
                  <a:schemeClr val="bg1"/>
                </a:solidFill>
                <a:latin typeface="微軟正黑體" panose="020B0604030504040204" pitchFamily="34" charset="-120"/>
                <a:ea typeface="微軟正黑體" panose="020B0604030504040204" pitchFamily="34" charset="-120"/>
              </a:rPr>
              <a:t>日</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3"/>
          <a:stretch>
            <a:fillRect/>
          </a:stretch>
        </p:blipFill>
        <p:spPr>
          <a:xfrm>
            <a:off x="172565" y="2789261"/>
            <a:ext cx="4457700" cy="2419350"/>
          </a:xfrm>
          <a:prstGeom prst="rect">
            <a:avLst/>
          </a:prstGeom>
          <a:ln w="9525">
            <a:solidFill>
              <a:schemeClr val="tx1"/>
            </a:solidFill>
          </a:ln>
        </p:spPr>
      </p:pic>
      <p:sp>
        <p:nvSpPr>
          <p:cNvPr id="6" name="Rectangle 2"/>
          <p:cNvSpPr txBox="1">
            <a:spLocks noChangeArrowheads="1"/>
          </p:cNvSpPr>
          <p:nvPr/>
        </p:nvSpPr>
        <p:spPr bwMode="auto">
          <a:xfrm>
            <a:off x="31717" y="57508"/>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技術士證尚未發放因應作法</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4"/>
          <a:stretch>
            <a:fillRect/>
          </a:stretch>
        </p:blipFill>
        <p:spPr>
          <a:xfrm>
            <a:off x="4847711" y="764704"/>
            <a:ext cx="4173318" cy="5616623"/>
          </a:xfrm>
          <a:prstGeom prst="rect">
            <a:avLst/>
          </a:prstGeom>
        </p:spPr>
      </p:pic>
    </p:spTree>
    <p:extLst>
      <p:ext uri="{BB962C8B-B14F-4D97-AF65-F5344CB8AC3E}">
        <p14:creationId xmlns:p14="http://schemas.microsoft.com/office/powerpoint/2010/main" val="1069480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467544" y="1630042"/>
            <a:ext cx="8208912" cy="1512168"/>
          </a:xfrm>
          <a:prstGeom prst="rect">
            <a:avLst/>
          </a:prstGeom>
        </p:spPr>
      </p:pic>
      <p:sp>
        <p:nvSpPr>
          <p:cNvPr id="5" name="Rectangle 2"/>
          <p:cNvSpPr txBox="1">
            <a:spLocks noChangeArrowheads="1"/>
          </p:cNvSpPr>
          <p:nvPr/>
        </p:nvSpPr>
        <p:spPr bwMode="auto">
          <a:xfrm>
            <a:off x="32138" y="215483"/>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資格審查登錄系統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收件狀態查詢</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sp>
        <p:nvSpPr>
          <p:cNvPr id="8" name="AutoShape 4"/>
          <p:cNvSpPr>
            <a:spLocks noChangeArrowheads="1"/>
          </p:cNvSpPr>
          <p:nvPr/>
        </p:nvSpPr>
        <p:spPr bwMode="auto">
          <a:xfrm rot="10800000" flipH="1" flipV="1">
            <a:off x="2339752" y="3794569"/>
            <a:ext cx="5905500" cy="636588"/>
          </a:xfrm>
          <a:prstGeom prst="wedgeRectCallout">
            <a:avLst>
              <a:gd name="adj1" fmla="val 27402"/>
              <a:gd name="adj2" fmla="val -180867"/>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考生寄出資料二日後，可登入系統查詢本委員會收件狀態</a:t>
            </a:r>
            <a:endParaRPr kumimoji="0" lang="en-US" altLang="zh-TW" sz="1800" b="1" dirty="0">
              <a:solidFill>
                <a:schemeClr val="bg1"/>
              </a:solidFill>
              <a:latin typeface="微軟正黑體" panose="020B0604030504040204" pitchFamily="34" charset="-120"/>
              <a:ea typeface="微軟正黑體" panose="020B0604030504040204" pitchFamily="34" charset="-120"/>
            </a:endParaRPr>
          </a:p>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提醒考生，務必追蹤文件收件</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狀態。</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17456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06500" y="2840038"/>
            <a:ext cx="70850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itchFamily="34" charset="0"/>
                <a:ea typeface="華康中黑體" pitchFamily="49" charset="-120"/>
              </a:defRPr>
            </a:lvl1pPr>
            <a:lvl2pPr marL="271463" indent="-180975"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lvl="1" eaLnBrk="1" hangingPunct="1">
              <a:lnSpc>
                <a:spcPct val="90000"/>
              </a:lnSpc>
              <a:buClr>
                <a:srgbClr val="000000"/>
              </a:buClr>
              <a:buFont typeface="Wingdings" pitchFamily="2" charset="2"/>
              <a:buChar char="§"/>
            </a:pPr>
            <a:endParaRPr lang="zh-TW" altLang="en-US" sz="4000">
              <a:latin typeface="標楷體" panose="03000509000000000000" pitchFamily="65" charset="-120"/>
              <a:ea typeface="標楷體" panose="03000509000000000000" pitchFamily="65" charset="-120"/>
            </a:endParaRPr>
          </a:p>
        </p:txBody>
      </p:sp>
      <p:sp>
        <p:nvSpPr>
          <p:cNvPr id="7" name="文字方塊 6"/>
          <p:cNvSpPr txBox="1"/>
          <p:nvPr/>
        </p:nvSpPr>
        <p:spPr>
          <a:xfrm>
            <a:off x="107504" y="1268760"/>
            <a:ext cx="8928991" cy="3631763"/>
          </a:xfrm>
          <a:prstGeom prst="rect">
            <a:avLst/>
          </a:prstGeom>
          <a:noFill/>
        </p:spPr>
        <p:txBody>
          <a:bodyPr wrap="square" rtlCol="0">
            <a:spAutoFit/>
          </a:bodyPr>
          <a:lstStyle/>
          <a:p>
            <a:pPr algn="ctr">
              <a:lnSpc>
                <a:spcPts val="4000"/>
              </a:lnSpc>
              <a:spcBef>
                <a:spcPts val="3000"/>
              </a:spcBef>
              <a:buClr>
                <a:srgbClr val="FF0000"/>
              </a:buClr>
            </a:pPr>
            <a:r>
              <a:rPr lang="zh-TW" altLang="en-US" sz="5600" dirty="0" smtClean="0">
                <a:solidFill>
                  <a:srgbClr val="660066"/>
                </a:solidFill>
                <a:latin typeface="標楷體" panose="03000509000000000000" pitchFamily="65" charset="-120"/>
                <a:ea typeface="標楷體" panose="03000509000000000000" pitchFamily="65" charset="-120"/>
              </a:rPr>
              <a:t>網路報名作業</a:t>
            </a:r>
            <a:endParaRPr lang="zh-TW" altLang="en-US" sz="5600" dirty="0">
              <a:solidFill>
                <a:srgbClr val="660066"/>
              </a:solidFill>
              <a:latin typeface="標楷體" panose="03000509000000000000" pitchFamily="65" charset="-120"/>
              <a:ea typeface="標楷體" panose="03000509000000000000" pitchFamily="65" charset="-120"/>
            </a:endParaRPr>
          </a:p>
          <a:p>
            <a:pPr>
              <a:lnSpc>
                <a:spcPts val="4000"/>
              </a:lnSpc>
              <a:spcBef>
                <a:spcPts val="1000"/>
              </a:spcBef>
              <a:buClr>
                <a:srgbClr val="FF0000"/>
              </a:buClr>
            </a:pPr>
            <a:r>
              <a:rPr lang="zh-TW" altLang="en-US" sz="2200" b="1" u="sng" dirty="0">
                <a:solidFill>
                  <a:srgbClr val="FF0000"/>
                </a:solidFill>
                <a:latin typeface="微軟正黑體" panose="020B0604030504040204" pitchFamily="34" charset="-120"/>
                <a:ea typeface="微軟正黑體" panose="020B0604030504040204" pitchFamily="34" charset="-120"/>
              </a:rPr>
              <a:t>系統開放時間：</a:t>
            </a:r>
            <a:r>
              <a:rPr lang="en-US" altLang="zh-TW" sz="2200" b="1" u="sng" dirty="0" smtClean="0">
                <a:solidFill>
                  <a:srgbClr val="FF0000"/>
                </a:solidFill>
                <a:latin typeface="微軟正黑體" panose="020B0604030504040204" pitchFamily="34" charset="-120"/>
                <a:ea typeface="微軟正黑體" panose="020B0604030504040204" pitchFamily="34" charset="-120"/>
              </a:rPr>
              <a:t>109</a:t>
            </a:r>
            <a:r>
              <a:rPr lang="zh-TW" altLang="en-US" sz="2200" b="1" u="sng" dirty="0" smtClean="0">
                <a:solidFill>
                  <a:srgbClr val="FF0000"/>
                </a:solidFill>
                <a:latin typeface="微軟正黑體" panose="020B0604030504040204" pitchFamily="34" charset="-120"/>
                <a:ea typeface="微軟正黑體" panose="020B0604030504040204" pitchFamily="34" charset="-120"/>
              </a:rPr>
              <a:t>年</a:t>
            </a:r>
            <a:r>
              <a:rPr lang="en-US" altLang="zh-TW" sz="2200" b="1" u="sng" dirty="0">
                <a:solidFill>
                  <a:srgbClr val="FF0000"/>
                </a:solidFill>
                <a:latin typeface="微軟正黑體" panose="020B0604030504040204" pitchFamily="34" charset="-120"/>
                <a:ea typeface="微軟正黑體" panose="020B0604030504040204" pitchFamily="34" charset="-120"/>
              </a:rPr>
              <a:t>5</a:t>
            </a:r>
            <a:r>
              <a:rPr lang="zh-TW" altLang="en-US" sz="2200" b="1" u="sng" dirty="0">
                <a:solidFill>
                  <a:srgbClr val="FF0000"/>
                </a:solidFill>
                <a:latin typeface="微軟正黑體" panose="020B0604030504040204" pitchFamily="34" charset="-120"/>
                <a:ea typeface="微軟正黑體" panose="020B0604030504040204" pitchFamily="34" charset="-120"/>
              </a:rPr>
              <a:t>月</a:t>
            </a:r>
            <a:r>
              <a:rPr lang="en-US" altLang="zh-TW" sz="2200" b="1" u="sng" dirty="0" smtClean="0">
                <a:solidFill>
                  <a:srgbClr val="FF0000"/>
                </a:solidFill>
                <a:latin typeface="微軟正黑體" panose="020B0604030504040204" pitchFamily="34" charset="-120"/>
                <a:ea typeface="微軟正黑體" panose="020B0604030504040204" pitchFamily="34" charset="-120"/>
              </a:rPr>
              <a:t>21</a:t>
            </a:r>
            <a:r>
              <a:rPr lang="zh-TW" altLang="en-US" sz="2200" b="1" u="sng" dirty="0" smtClean="0">
                <a:solidFill>
                  <a:srgbClr val="FF0000"/>
                </a:solidFill>
                <a:latin typeface="微軟正黑體" panose="020B0604030504040204" pitchFamily="34" charset="-120"/>
                <a:ea typeface="微軟正黑體" panose="020B0604030504040204" pitchFamily="34" charset="-120"/>
              </a:rPr>
              <a:t>日</a:t>
            </a:r>
            <a:r>
              <a:rPr lang="en-US" altLang="zh-TW" sz="2200" b="1" u="sng" dirty="0">
                <a:solidFill>
                  <a:srgbClr val="FF0000"/>
                </a:solidFill>
                <a:latin typeface="微軟正黑體" panose="020B0604030504040204" pitchFamily="34" charset="-120"/>
                <a:ea typeface="微軟正黑體" panose="020B0604030504040204" pitchFamily="34" charset="-120"/>
              </a:rPr>
              <a:t>(</a:t>
            </a:r>
            <a:r>
              <a:rPr lang="zh-TW" altLang="en-US" sz="2200" b="1" u="sng" dirty="0">
                <a:solidFill>
                  <a:srgbClr val="FF0000"/>
                </a:solidFill>
                <a:latin typeface="微軟正黑體" panose="020B0604030504040204" pitchFamily="34" charset="-120"/>
                <a:ea typeface="微軟正黑體" panose="020B0604030504040204" pitchFamily="34" charset="-120"/>
              </a:rPr>
              <a:t>四</a:t>
            </a:r>
            <a:r>
              <a:rPr lang="en-US" altLang="zh-TW" sz="2200" b="1" u="sng" dirty="0">
                <a:solidFill>
                  <a:srgbClr val="FF0000"/>
                </a:solidFill>
                <a:latin typeface="微軟正黑體" panose="020B0604030504040204" pitchFamily="34" charset="-120"/>
                <a:ea typeface="微軟正黑體" panose="020B0604030504040204" pitchFamily="34" charset="-120"/>
              </a:rPr>
              <a:t>)</a:t>
            </a:r>
            <a:r>
              <a:rPr lang="en-US" altLang="zh-TW" sz="2200" b="1" u="sng" dirty="0" smtClean="0">
                <a:solidFill>
                  <a:srgbClr val="FF0000"/>
                </a:solidFill>
                <a:latin typeface="微軟正黑體" panose="020B0604030504040204" pitchFamily="34" charset="-120"/>
                <a:ea typeface="微軟正黑體" panose="020B0604030504040204" pitchFamily="34" charset="-120"/>
              </a:rPr>
              <a:t>10:00~109</a:t>
            </a:r>
            <a:r>
              <a:rPr lang="zh-TW" altLang="en-US" sz="2200" b="1" u="sng" dirty="0" smtClean="0">
                <a:solidFill>
                  <a:srgbClr val="FF0000"/>
                </a:solidFill>
                <a:latin typeface="微軟正黑體" panose="020B0604030504040204" pitchFamily="34" charset="-120"/>
                <a:ea typeface="微軟正黑體" panose="020B0604030504040204" pitchFamily="34" charset="-120"/>
              </a:rPr>
              <a:t>年</a:t>
            </a:r>
            <a:r>
              <a:rPr lang="en-US" altLang="zh-TW" sz="2200" b="1" u="sng" dirty="0">
                <a:solidFill>
                  <a:srgbClr val="FF0000"/>
                </a:solidFill>
                <a:latin typeface="微軟正黑體" panose="020B0604030504040204" pitchFamily="34" charset="-120"/>
                <a:ea typeface="微軟正黑體" panose="020B0604030504040204" pitchFamily="34" charset="-120"/>
              </a:rPr>
              <a:t>5</a:t>
            </a:r>
            <a:r>
              <a:rPr lang="zh-TW" altLang="en-US" sz="2200" b="1" u="sng" dirty="0">
                <a:solidFill>
                  <a:srgbClr val="FF0000"/>
                </a:solidFill>
                <a:latin typeface="微軟正黑體" panose="020B0604030504040204" pitchFamily="34" charset="-120"/>
                <a:ea typeface="微軟正黑體" panose="020B0604030504040204" pitchFamily="34" charset="-120"/>
              </a:rPr>
              <a:t>月</a:t>
            </a:r>
            <a:r>
              <a:rPr lang="en-US" altLang="zh-TW" sz="2200" b="1" u="sng" dirty="0" smtClean="0">
                <a:solidFill>
                  <a:srgbClr val="FF0000"/>
                </a:solidFill>
                <a:latin typeface="微軟正黑體" panose="020B0604030504040204" pitchFamily="34" charset="-120"/>
                <a:ea typeface="微軟正黑體" panose="020B0604030504040204" pitchFamily="34" charset="-120"/>
              </a:rPr>
              <a:t>27</a:t>
            </a:r>
            <a:r>
              <a:rPr lang="zh-TW" altLang="en-US" sz="2200" b="1" u="sng" dirty="0" smtClean="0">
                <a:solidFill>
                  <a:srgbClr val="FF0000"/>
                </a:solidFill>
                <a:latin typeface="微軟正黑體" panose="020B0604030504040204" pitchFamily="34" charset="-120"/>
                <a:ea typeface="微軟正黑體" panose="020B0604030504040204" pitchFamily="34" charset="-120"/>
              </a:rPr>
              <a:t>日</a:t>
            </a:r>
            <a:r>
              <a:rPr lang="en-US" altLang="zh-TW" sz="2200" b="1" u="sng" dirty="0" smtClean="0">
                <a:solidFill>
                  <a:srgbClr val="FF0000"/>
                </a:solidFill>
                <a:latin typeface="微軟正黑體" panose="020B0604030504040204" pitchFamily="34" charset="-120"/>
                <a:ea typeface="微軟正黑體" panose="020B0604030504040204" pitchFamily="34" charset="-120"/>
              </a:rPr>
              <a:t>(</a:t>
            </a:r>
            <a:r>
              <a:rPr lang="zh-TW" altLang="en-US" sz="2200" b="1" u="sng" dirty="0">
                <a:solidFill>
                  <a:srgbClr val="FF0000"/>
                </a:solidFill>
                <a:latin typeface="微軟正黑體" panose="020B0604030504040204" pitchFamily="34" charset="-120"/>
                <a:ea typeface="微軟正黑體" panose="020B0604030504040204" pitchFamily="34" charset="-120"/>
              </a:rPr>
              <a:t>三</a:t>
            </a:r>
            <a:r>
              <a:rPr lang="en-US" altLang="zh-TW" sz="2200" b="1" u="sng" dirty="0" smtClean="0">
                <a:solidFill>
                  <a:srgbClr val="FF0000"/>
                </a:solidFill>
                <a:latin typeface="微軟正黑體" panose="020B0604030504040204" pitchFamily="34" charset="-120"/>
                <a:ea typeface="微軟正黑體" panose="020B0604030504040204" pitchFamily="34" charset="-120"/>
              </a:rPr>
              <a:t>)</a:t>
            </a:r>
            <a:r>
              <a:rPr lang="en-US" altLang="zh-TW" sz="2200" b="1" u="sng" dirty="0">
                <a:solidFill>
                  <a:srgbClr val="FF0000"/>
                </a:solidFill>
                <a:latin typeface="微軟正黑體" panose="020B0604030504040204" pitchFamily="34" charset="-120"/>
                <a:ea typeface="微軟正黑體" panose="020B0604030504040204" pitchFamily="34" charset="-120"/>
              </a:rPr>
              <a:t>17:00</a:t>
            </a:r>
            <a:r>
              <a:rPr lang="zh-TW" altLang="en-US" sz="2200" b="1" u="sng" dirty="0" smtClean="0">
                <a:solidFill>
                  <a:srgbClr val="FF0000"/>
                </a:solidFill>
                <a:latin typeface="微軟正黑體" panose="020B0604030504040204" pitchFamily="34" charset="-120"/>
                <a:ea typeface="微軟正黑體" panose="020B0604030504040204" pitchFamily="34" charset="-120"/>
              </a:rPr>
              <a:t>止</a:t>
            </a:r>
            <a:endParaRPr lang="zh-TW" altLang="en-US" sz="2200" b="1" dirty="0">
              <a:solidFill>
                <a:srgbClr val="3333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4000"/>
              </a:lnSpc>
              <a:spcBef>
                <a:spcPts val="2000"/>
              </a:spcBef>
              <a:buClr>
                <a:srgbClr val="FF0000"/>
              </a:buClr>
              <a:buFont typeface="Wingdings" panose="05000000000000000000" pitchFamily="2" charset="2"/>
              <a:buChar char="n"/>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5</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27</a:t>
            </a:r>
            <a:r>
              <a:rPr lang="zh-TW" altLang="en-US" sz="2400" b="1" dirty="0" smtClean="0">
                <a:solidFill>
                  <a:srgbClr val="FF0000"/>
                </a:solidFill>
                <a:latin typeface="微軟正黑體" panose="020B0604030504040204" pitchFamily="34" charset="-120"/>
                <a:ea typeface="微軟正黑體" panose="020B0604030504040204" pitchFamily="34" charset="-120"/>
              </a:rPr>
              <a:t>日</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三</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17:00</a:t>
            </a:r>
            <a:r>
              <a:rPr lang="zh-TW" altLang="en-US" sz="2400" b="1" dirty="0" smtClean="0">
                <a:solidFill>
                  <a:srgbClr val="FF0000"/>
                </a:solidFill>
                <a:latin typeface="微軟正黑體" panose="020B0604030504040204" pitchFamily="34" charset="-120"/>
                <a:ea typeface="微軟正黑體" panose="020B0604030504040204" pitchFamily="34" charset="-120"/>
              </a:rPr>
              <a:t>前，</a:t>
            </a:r>
            <a:r>
              <a:rPr lang="zh-TW" altLang="en-US" sz="2400" b="1" dirty="0" smtClean="0">
                <a:latin typeface="微軟正黑體" panose="020B0604030504040204" pitchFamily="34" charset="-120"/>
                <a:ea typeface="微軟正黑體" panose="020B0604030504040204" pitchFamily="34" charset="-120"/>
              </a:rPr>
              <a:t>上網選填報名校系科</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組</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、學程，並完成確定送出</a:t>
            </a:r>
            <a:endParaRPr lang="en-US" altLang="zh-TW" sz="2400" b="1" dirty="0" smtClean="0">
              <a:latin typeface="微軟正黑體" panose="020B0604030504040204" pitchFamily="34" charset="-120"/>
              <a:ea typeface="微軟正黑體" panose="020B0604030504040204" pitchFamily="34" charset="-120"/>
            </a:endParaRPr>
          </a:p>
          <a:p>
            <a:pPr marL="342900" indent="-342900">
              <a:lnSpc>
                <a:spcPts val="4000"/>
              </a:lnSpc>
              <a:spcBef>
                <a:spcPts val="600"/>
              </a:spcBef>
              <a:buClr>
                <a:srgbClr val="FF0000"/>
              </a:buClr>
              <a:buFont typeface="Wingdings" panose="05000000000000000000" pitchFamily="2" charset="2"/>
              <a:buChar char="n"/>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5</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28</a:t>
            </a:r>
            <a:r>
              <a:rPr lang="zh-TW" altLang="en-US" sz="2400" b="1" dirty="0" smtClean="0">
                <a:solidFill>
                  <a:srgbClr val="FF0000"/>
                </a:solidFill>
                <a:latin typeface="微軟正黑體" panose="020B0604030504040204" pitchFamily="34" charset="-120"/>
                <a:ea typeface="微軟正黑體" panose="020B0604030504040204" pitchFamily="34" charset="-120"/>
              </a:rPr>
              <a:t>日</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四</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前</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郵戳為憑</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向各甄審學校繳交甄審費及繳寄相關資料</a:t>
            </a:r>
            <a:endParaRPr lang="en-US" altLang="zh-TW" sz="2400" b="1" dirty="0" smtClean="0">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1" y="260648"/>
            <a:ext cx="5508105" cy="614274"/>
            <a:chOff x="-1" y="186134"/>
            <a:chExt cx="5508105" cy="614274"/>
          </a:xfrm>
        </p:grpSpPr>
        <p:sp>
          <p:nvSpPr>
            <p:cNvPr id="9" name="五邊形 8"/>
            <p:cNvSpPr/>
            <p:nvPr/>
          </p:nvSpPr>
          <p:spPr>
            <a:xfrm>
              <a:off x="-1" y="186134"/>
              <a:ext cx="5148065" cy="614274"/>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形箭號 9"/>
            <p:cNvSpPr/>
            <p:nvPr/>
          </p:nvSpPr>
          <p:spPr>
            <a:xfrm>
              <a:off x="5004048" y="186134"/>
              <a:ext cx="504056" cy="614274"/>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1" name="Rectangle 2"/>
          <p:cNvSpPr>
            <a:spLocks noChangeArrowheads="1"/>
          </p:cNvSpPr>
          <p:nvPr/>
        </p:nvSpPr>
        <p:spPr bwMode="auto">
          <a:xfrm>
            <a:off x="251520" y="296962"/>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endParaRPr lang="en-US" altLang="zh-TW" sz="3600" dirty="0" smtClean="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3600" dirty="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參、</a:t>
            </a:r>
            <a:r>
              <a:rPr lang="zh-TW" altLang="en-US" sz="3600" dirty="0">
                <a:solidFill>
                  <a:srgbClr val="0000FF"/>
                </a:solidFill>
                <a:latin typeface="微軟正黑體" panose="020B0604030504040204" pitchFamily="34" charset="-120"/>
                <a:ea typeface="微軟正黑體" panose="020B0604030504040204" pitchFamily="34" charset="-120"/>
              </a:rPr>
              <a:t>考生作業系統說明</a:t>
            </a:r>
          </a:p>
        </p:txBody>
      </p:sp>
    </p:spTree>
    <p:extLst>
      <p:ext uri="{BB962C8B-B14F-4D97-AF65-F5344CB8AC3E}">
        <p14:creationId xmlns:p14="http://schemas.microsoft.com/office/powerpoint/2010/main" val="135428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0"/>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系統登入頁</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sp>
        <p:nvSpPr>
          <p:cNvPr id="7" name="Text Box 4"/>
          <p:cNvSpPr txBox="1">
            <a:spLocks noChangeArrowheads="1"/>
          </p:cNvSpPr>
          <p:nvPr/>
        </p:nvSpPr>
        <p:spPr bwMode="auto">
          <a:xfrm>
            <a:off x="1403648" y="5445224"/>
            <a:ext cx="5959475" cy="1200329"/>
          </a:xfrm>
          <a:prstGeom prst="rect">
            <a:avLst/>
          </a:prstGeom>
          <a:solidFill>
            <a:srgbClr val="0070C0"/>
          </a:solidFill>
          <a:ln w="9525" algn="ctr">
            <a:solidFill>
              <a:srgbClr val="0070C0"/>
            </a:solidFill>
            <a:miter lim="800000"/>
            <a:headEnd/>
            <a:tailEnd/>
          </a:ln>
        </p:spPr>
        <p:txBody>
          <a:bodyPr>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點選「進入報名系統」系統將會自動檢核下列項目</a:t>
            </a:r>
          </a:p>
          <a:p>
            <a:pPr eaLnBrk="1" hangingPunct="1">
              <a:spcBef>
                <a:spcPct val="0"/>
              </a:spcBef>
              <a:buClr>
                <a:schemeClr val="accent1"/>
              </a:buClr>
              <a:buFontTx/>
              <a:buNone/>
            </a:pPr>
            <a:r>
              <a:rPr lang="en-US" altLang="zh-TW" sz="1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檢核是否已</a:t>
            </a:r>
            <a:r>
              <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通過資格</a:t>
            </a:r>
            <a:r>
              <a:rPr lang="zh-TW" altLang="en-US" sz="1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審查</a:t>
            </a:r>
          </a:p>
          <a:p>
            <a:pPr eaLnBrk="1" hangingPunct="1">
              <a:spcBef>
                <a:spcPct val="0"/>
              </a:spcBef>
              <a:buClr>
                <a:schemeClr val="accent1"/>
              </a:buClr>
              <a:buFontTx/>
              <a:buNone/>
            </a:pPr>
            <a:r>
              <a:rPr lang="en-US" altLang="zh-TW" sz="1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檢核輸入之個人資料是否正確</a:t>
            </a:r>
            <a:endParaRPr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ct val="0"/>
              </a:spcBef>
              <a:buClr>
                <a:schemeClr val="accent1"/>
              </a:buClr>
              <a:buFontTx/>
              <a:buNone/>
            </a:pPr>
            <a:r>
              <a:rPr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檢核是否已於其他招生管道錄取報到</a:t>
            </a:r>
            <a:endParaRPr lang="zh-TW" altLang="en-US" sz="1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3314"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12" y="692696"/>
            <a:ext cx="705678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62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512" y="12124"/>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確認資格審查資料</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323528" y="764704"/>
            <a:ext cx="7920880" cy="5904656"/>
          </a:xfrm>
          <a:prstGeom prst="rect">
            <a:avLst/>
          </a:prstGeom>
        </p:spPr>
      </p:pic>
      <p:sp>
        <p:nvSpPr>
          <p:cNvPr id="7" name="AutoShape 4"/>
          <p:cNvSpPr>
            <a:spLocks noChangeArrowheads="1"/>
          </p:cNvSpPr>
          <p:nvPr/>
        </p:nvSpPr>
        <p:spPr bwMode="auto">
          <a:xfrm>
            <a:off x="4499992" y="3356992"/>
            <a:ext cx="3463925" cy="1013235"/>
          </a:xfrm>
          <a:prstGeom prst="wedgeRoundRectCallout">
            <a:avLst>
              <a:gd name="adj1" fmla="val -36971"/>
              <a:gd name="adj2" fmla="val -160358"/>
              <a:gd name="adj3" fmla="val 16667"/>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請確認考生姓名及持有競賽名稱、職種、優勝名次</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證照等級、發證日期是否正確</a:t>
            </a:r>
          </a:p>
        </p:txBody>
      </p:sp>
    </p:spTree>
    <p:extLst>
      <p:ext uri="{BB962C8B-B14F-4D97-AF65-F5344CB8AC3E}">
        <p14:creationId xmlns:p14="http://schemas.microsoft.com/office/powerpoint/2010/main" val="2367764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79512" y="34767"/>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選填報名校系科</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組</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、學程</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323528" y="692696"/>
            <a:ext cx="8208912" cy="5976664"/>
          </a:xfrm>
          <a:prstGeom prst="rect">
            <a:avLst/>
          </a:prstGeom>
        </p:spPr>
      </p:pic>
      <p:sp>
        <p:nvSpPr>
          <p:cNvPr id="11" name="AutoShape 7"/>
          <p:cNvSpPr>
            <a:spLocks noChangeArrowheads="1"/>
          </p:cNvSpPr>
          <p:nvPr/>
        </p:nvSpPr>
        <p:spPr bwMode="auto">
          <a:xfrm rot="10800000" flipH="1" flipV="1">
            <a:off x="4496676" y="3191151"/>
            <a:ext cx="2376264" cy="922886"/>
          </a:xfrm>
          <a:prstGeom prst="wedgeRectCallout">
            <a:avLst>
              <a:gd name="adj1" fmla="val -80159"/>
              <a:gd name="adj2" fmla="val 57753"/>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None/>
            </a:pPr>
            <a:r>
              <a:rPr kumimoji="0"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Step2:</a:t>
            </a:r>
            <a:endParaRPr kumimoji="0" lang="en-US" altLang="zh-TW" sz="1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系統將列出可選填之招生類別及校系</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2" name="AutoShape 10"/>
          <p:cNvSpPr>
            <a:spLocks noChangeArrowheads="1"/>
          </p:cNvSpPr>
          <p:nvPr/>
        </p:nvSpPr>
        <p:spPr bwMode="auto">
          <a:xfrm rot="10800000" flipH="1" flipV="1">
            <a:off x="5652120" y="5043270"/>
            <a:ext cx="1808063" cy="274637"/>
          </a:xfrm>
          <a:prstGeom prst="wedgeRectCallout">
            <a:avLst>
              <a:gd name="adj1" fmla="val -65110"/>
              <a:gd name="adj2" fmla="val -53801"/>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400" b="1" dirty="0" smtClean="0">
                <a:solidFill>
                  <a:schemeClr val="bg1"/>
                </a:solidFill>
                <a:latin typeface="微軟正黑體" panose="020B0604030504040204" pitchFamily="34" charset="-120"/>
                <a:ea typeface="微軟正黑體" panose="020B0604030504040204" pitchFamily="34" charset="-120"/>
              </a:rPr>
              <a:t>針對</a:t>
            </a:r>
            <a:r>
              <a:rPr kumimoji="0" lang="zh-TW" altLang="en-US" sz="1400" b="1" dirty="0">
                <a:solidFill>
                  <a:schemeClr val="bg1"/>
                </a:solidFill>
                <a:latin typeface="微軟正黑體" panose="020B0604030504040204" pitchFamily="34" charset="-120"/>
                <a:ea typeface="微軟正黑體" panose="020B0604030504040204" pitchFamily="34" charset="-120"/>
              </a:rPr>
              <a:t>已選取校系刪除</a:t>
            </a:r>
          </a:p>
        </p:txBody>
      </p:sp>
      <p:sp>
        <p:nvSpPr>
          <p:cNvPr id="13" name="AutoShape 4"/>
          <p:cNvSpPr>
            <a:spLocks noChangeArrowheads="1"/>
          </p:cNvSpPr>
          <p:nvPr/>
        </p:nvSpPr>
        <p:spPr bwMode="auto">
          <a:xfrm>
            <a:off x="5052077" y="746776"/>
            <a:ext cx="3463925" cy="1778684"/>
          </a:xfrm>
          <a:prstGeom prst="wedgeRoundRectCallout">
            <a:avLst>
              <a:gd name="adj1" fmla="val -41409"/>
              <a:gd name="adj2" fmla="val 65315"/>
              <a:gd name="adj3" fmla="val 16667"/>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just" eaLnBrk="1" hangingPunct="1">
              <a:spcBef>
                <a:spcPct val="0"/>
              </a:spcBef>
              <a:buClr>
                <a:schemeClr val="accent1"/>
              </a:buClr>
              <a:buFontTx/>
              <a:buNone/>
            </a:pPr>
            <a:r>
              <a:rPr kumimoji="0"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Step1:</a:t>
            </a:r>
          </a:p>
          <a:p>
            <a:pPr algn="just"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請先選擇欲查詢校系科組學程之學校，最多可選</a:t>
            </a:r>
            <a:r>
              <a:rPr kumimoji="0"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5</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校，按「可報名之校系科組學程查詢」即會在下方顯示符合可申請之校系</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4" name="AutoShape 10"/>
          <p:cNvSpPr>
            <a:spLocks noChangeArrowheads="1"/>
          </p:cNvSpPr>
          <p:nvPr/>
        </p:nvSpPr>
        <p:spPr bwMode="auto">
          <a:xfrm rot="10800000" flipH="1" flipV="1">
            <a:off x="31960" y="4893439"/>
            <a:ext cx="3168352" cy="274637"/>
          </a:xfrm>
          <a:prstGeom prst="wedgeRectCallout">
            <a:avLst>
              <a:gd name="adj1" fmla="val 58545"/>
              <a:gd name="adj2" fmla="val 191"/>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None/>
            </a:pPr>
            <a:r>
              <a:rPr kumimoji="0" lang="en-US" altLang="zh-TW" sz="14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Step3:</a:t>
            </a:r>
            <a:r>
              <a:rPr kumimoji="0" lang="zh-TW" altLang="en-US" sz="1400" b="1" dirty="0" smtClean="0">
                <a:solidFill>
                  <a:schemeClr val="bg1"/>
                </a:solidFill>
                <a:latin typeface="微軟正黑體" panose="020B0604030504040204" pitchFamily="34" charset="-120"/>
                <a:ea typeface="微軟正黑體" panose="020B0604030504040204" pitchFamily="34" charset="-120"/>
              </a:rPr>
              <a:t>針對</a:t>
            </a:r>
            <a:r>
              <a:rPr kumimoji="0" lang="zh-TW" altLang="en-US" sz="1400" b="1" dirty="0">
                <a:solidFill>
                  <a:schemeClr val="bg1"/>
                </a:solidFill>
                <a:latin typeface="微軟正黑體" panose="020B0604030504040204" pitchFamily="34" charset="-120"/>
                <a:ea typeface="微軟正黑體" panose="020B0604030504040204" pitchFamily="34" charset="-120"/>
              </a:rPr>
              <a:t>已選取校系「選取」加入</a:t>
            </a:r>
          </a:p>
        </p:txBody>
      </p:sp>
      <p:sp>
        <p:nvSpPr>
          <p:cNvPr id="17" name="AutoShape 10"/>
          <p:cNvSpPr>
            <a:spLocks noChangeArrowheads="1"/>
          </p:cNvSpPr>
          <p:nvPr/>
        </p:nvSpPr>
        <p:spPr bwMode="auto">
          <a:xfrm rot="10800000" flipH="1" flipV="1">
            <a:off x="742529" y="5549110"/>
            <a:ext cx="5328592" cy="276435"/>
          </a:xfrm>
          <a:prstGeom prst="wedgeRectCallout">
            <a:avLst>
              <a:gd name="adj1" fmla="val -34995"/>
              <a:gd name="adj2" fmla="val 180163"/>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400" b="1" dirty="0">
                <a:solidFill>
                  <a:schemeClr val="bg1"/>
                </a:solidFill>
                <a:latin typeface="微軟正黑體" panose="020B0604030504040204" pitchFamily="34" charset="-120"/>
                <a:ea typeface="微軟正黑體" panose="020B0604030504040204" pitchFamily="34" charset="-120"/>
              </a:rPr>
              <a:t>按下「暫存報名資料」可針對所選擇校系</a:t>
            </a:r>
            <a:r>
              <a:rPr kumimoji="0" lang="zh-TW" altLang="en-US" sz="1400" b="1" dirty="0" smtClean="0">
                <a:solidFill>
                  <a:schemeClr val="bg1"/>
                </a:solidFill>
                <a:latin typeface="微軟正黑體" panose="020B0604030504040204" pitchFamily="34" charset="-120"/>
                <a:ea typeface="微軟正黑體" panose="020B0604030504040204" pitchFamily="34" charset="-120"/>
              </a:rPr>
              <a:t>科</a:t>
            </a:r>
            <a:r>
              <a:rPr kumimoji="0" lang="en-US" altLang="zh-TW" sz="1400" b="1" dirty="0">
                <a:solidFill>
                  <a:schemeClr val="bg1"/>
                </a:solidFill>
                <a:latin typeface="微軟正黑體" panose="020B0604030504040204" pitchFamily="34" charset="-120"/>
                <a:ea typeface="微軟正黑體" panose="020B0604030504040204" pitchFamily="34" charset="-120"/>
              </a:rPr>
              <a:t>(</a:t>
            </a:r>
            <a:r>
              <a:rPr kumimoji="0" lang="zh-TW" altLang="en-US" sz="1400" b="1" dirty="0" smtClean="0">
                <a:solidFill>
                  <a:schemeClr val="bg1"/>
                </a:solidFill>
                <a:latin typeface="微軟正黑體" panose="020B0604030504040204" pitchFamily="34" charset="-120"/>
                <a:ea typeface="微軟正黑體" panose="020B0604030504040204" pitchFamily="34" charset="-120"/>
              </a:rPr>
              <a:t>組</a:t>
            </a:r>
            <a:r>
              <a:rPr kumimoji="0" lang="en-US" altLang="zh-TW" sz="1400" b="1" dirty="0" smtClean="0">
                <a:solidFill>
                  <a:schemeClr val="bg1"/>
                </a:solidFill>
                <a:latin typeface="微軟正黑體" panose="020B0604030504040204" pitchFamily="34" charset="-120"/>
                <a:ea typeface="微軟正黑體" panose="020B0604030504040204" pitchFamily="34" charset="-120"/>
              </a:rPr>
              <a:t>)</a:t>
            </a:r>
            <a:r>
              <a:rPr kumimoji="0" lang="zh-TW" altLang="en-US" sz="1400" b="1" dirty="0" smtClean="0">
                <a:solidFill>
                  <a:schemeClr val="bg1"/>
                </a:solidFill>
                <a:latin typeface="微軟正黑體" panose="020B0604030504040204" pitchFamily="34" charset="-120"/>
                <a:ea typeface="微軟正黑體" panose="020B0604030504040204" pitchFamily="34" charset="-120"/>
              </a:rPr>
              <a:t>、學</a:t>
            </a:r>
            <a:r>
              <a:rPr kumimoji="0" lang="zh-TW" altLang="en-US" sz="1400" b="1" dirty="0">
                <a:solidFill>
                  <a:schemeClr val="bg1"/>
                </a:solidFill>
                <a:latin typeface="微軟正黑體" panose="020B0604030504040204" pitchFamily="34" charset="-120"/>
                <a:ea typeface="微軟正黑體" panose="020B0604030504040204" pitchFamily="34" charset="-120"/>
              </a:rPr>
              <a:t>程資料暫存</a:t>
            </a:r>
          </a:p>
        </p:txBody>
      </p:sp>
      <p:sp>
        <p:nvSpPr>
          <p:cNvPr id="22" name="文字方塊 21"/>
          <p:cNvSpPr txBox="1"/>
          <p:nvPr/>
        </p:nvSpPr>
        <p:spPr>
          <a:xfrm>
            <a:off x="7098419" y="2780743"/>
            <a:ext cx="1839974" cy="2031325"/>
          </a:xfrm>
          <a:prstGeom prst="rect">
            <a:avLst/>
          </a:prstGeom>
          <a:solidFill>
            <a:srgbClr val="FF3399"/>
          </a:solidFill>
          <a:ln>
            <a:solidFill>
              <a:srgbClr val="FF3399"/>
            </a:solidFill>
          </a:ln>
          <a:effectLst>
            <a:outerShdw blurRad="50800" dist="38100" dir="2700000" algn="tl" rotWithShape="0">
              <a:prstClr val="black">
                <a:alpha val="40000"/>
              </a:prstClr>
            </a:outerShdw>
          </a:effectLst>
        </p:spPr>
        <p:txBody>
          <a:bodyPr wrap="square" rtlCol="0">
            <a:spAutoFit/>
          </a:bodyPr>
          <a:lstStyle/>
          <a:p>
            <a:pPr algn="just"/>
            <a:r>
              <a:rPr lang="zh-TW" altLang="en-US" b="1" dirty="0" smtClean="0">
                <a:solidFill>
                  <a:schemeClr val="bg1"/>
                </a:solidFill>
                <a:latin typeface="微軟正黑體" panose="020B0604030504040204" pitchFamily="34" charset="-120"/>
                <a:ea typeface="微軟正黑體" panose="020B0604030504040204" pitchFamily="34" charset="-120"/>
              </a:rPr>
              <a:t>特別注意：考生至多可報名</a:t>
            </a:r>
            <a:r>
              <a:rPr lang="en-US" altLang="zh-TW" b="1" dirty="0" smtClean="0">
                <a:solidFill>
                  <a:schemeClr val="bg1"/>
                </a:solidFill>
                <a:latin typeface="微軟正黑體" panose="020B0604030504040204" pitchFamily="34" charset="-120"/>
                <a:ea typeface="微軟正黑體" panose="020B0604030504040204" pitchFamily="34" charset="-120"/>
              </a:rPr>
              <a:t>5</a:t>
            </a:r>
            <a:r>
              <a:rPr lang="zh-TW" altLang="en-US" b="1" dirty="0" smtClean="0">
                <a:solidFill>
                  <a:schemeClr val="bg1"/>
                </a:solidFill>
                <a:latin typeface="微軟正黑體" panose="020B0604030504040204" pitchFamily="34" charset="-120"/>
                <a:ea typeface="微軟正黑體" panose="020B0604030504040204" pitchFamily="34" charset="-120"/>
              </a:rPr>
              <a:t>個校系科</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組</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、學程，但各校得限制考生僅能報名該校</a:t>
            </a:r>
            <a:r>
              <a:rPr lang="en-US" altLang="zh-TW" b="1" dirty="0" smtClean="0">
                <a:solidFill>
                  <a:schemeClr val="bg1"/>
                </a:solidFill>
                <a:latin typeface="微軟正黑體" panose="020B0604030504040204" pitchFamily="34" charset="-120"/>
                <a:ea typeface="微軟正黑體" panose="020B0604030504040204" pitchFamily="34" charset="-120"/>
              </a:rPr>
              <a:t>1</a:t>
            </a:r>
            <a:r>
              <a:rPr lang="zh-TW" altLang="en-US" b="1" dirty="0" smtClean="0">
                <a:solidFill>
                  <a:schemeClr val="bg1"/>
                </a:solidFill>
                <a:latin typeface="微軟正黑體" panose="020B0604030504040204" pitchFamily="34" charset="-120"/>
                <a:ea typeface="微軟正黑體" panose="020B0604030504040204" pitchFamily="34" charset="-120"/>
              </a:rPr>
              <a:t>個系科</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組</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、學程</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2809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17540"/>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(1/2)</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sp>
        <p:nvSpPr>
          <p:cNvPr id="2" name="矩形 1"/>
          <p:cNvSpPr/>
          <p:nvPr/>
        </p:nvSpPr>
        <p:spPr>
          <a:xfrm>
            <a:off x="6012160" y="1772816"/>
            <a:ext cx="504056"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3"/>
          <a:stretch>
            <a:fillRect/>
          </a:stretch>
        </p:blipFill>
        <p:spPr>
          <a:xfrm>
            <a:off x="395536" y="764704"/>
            <a:ext cx="7920880" cy="5904656"/>
          </a:xfrm>
          <a:prstGeom prst="rect">
            <a:avLst/>
          </a:prstGeom>
        </p:spPr>
      </p:pic>
      <p:sp>
        <p:nvSpPr>
          <p:cNvPr id="8" name="AutoShape 7"/>
          <p:cNvSpPr>
            <a:spLocks noChangeArrowheads="1"/>
          </p:cNvSpPr>
          <p:nvPr/>
        </p:nvSpPr>
        <p:spPr bwMode="auto">
          <a:xfrm rot="10800000" flipH="1" flipV="1">
            <a:off x="4608835" y="5157192"/>
            <a:ext cx="3814762" cy="771761"/>
          </a:xfrm>
          <a:prstGeom prst="wedgeRectCallout">
            <a:avLst>
              <a:gd name="adj1" fmla="val -69112"/>
              <a:gd name="adj2" fmla="val 55822"/>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請</a:t>
            </a:r>
            <a:r>
              <a:rPr kumimoji="0" lang="zh-TW" altLang="en-US" sz="1800" b="1" dirty="0">
                <a:solidFill>
                  <a:schemeClr val="bg1"/>
                </a:solidFill>
                <a:latin typeface="微軟正黑體" panose="020B0604030504040204" pitchFamily="34" charset="-120"/>
                <a:ea typeface="微軟正黑體" panose="020B0604030504040204" pitchFamily="34" charset="-120"/>
              </a:rPr>
              <a:t>點選</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「我要進行下一頁確定送出作業」按鈕，進行確定送出作業。</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8253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5766" y="-18109"/>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(2/2)</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55537"/>
            <a:ext cx="8064896" cy="459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p:cNvSpPr>
            <a:spLocks noChangeArrowheads="1"/>
          </p:cNvSpPr>
          <p:nvPr/>
        </p:nvSpPr>
        <p:spPr bwMode="auto">
          <a:xfrm rot="10800000" flipH="1" flipV="1">
            <a:off x="4860032" y="689609"/>
            <a:ext cx="3060576" cy="710925"/>
          </a:xfrm>
          <a:prstGeom prst="wedgeRectCallout">
            <a:avLst>
              <a:gd name="adj1" fmla="val -20227"/>
              <a:gd name="adj2" fmla="val 93917"/>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請再仔細檢查報名</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資料，</a:t>
            </a:r>
            <a:endParaRPr kumimoji="0" lang="en-US" altLang="zh-TW" sz="1800" b="1" dirty="0" smtClean="0">
              <a:solidFill>
                <a:schemeClr val="bg1"/>
              </a:solidFill>
              <a:latin typeface="微軟正黑體" panose="020B0604030504040204" pitchFamily="34" charset="-120"/>
              <a:ea typeface="微軟正黑體" panose="020B0604030504040204" pitchFamily="34" charset="-120"/>
            </a:endParaRPr>
          </a:p>
          <a:p>
            <a:pPr algn="ctr" eaLnBrk="1" hangingPunct="1">
              <a:spcBef>
                <a:spcPct val="0"/>
              </a:spcBef>
              <a:buClr>
                <a:schemeClr val="accent1"/>
              </a:buClr>
              <a:buFontTx/>
              <a:buNone/>
            </a:pPr>
            <a:r>
              <a:rPr kumimoji="0" lang="zh-TW" altLang="en-US" sz="1800" b="1" dirty="0" smtClean="0">
                <a:solidFill>
                  <a:schemeClr val="bg1"/>
                </a:solidFill>
                <a:latin typeface="微軟正黑體" panose="020B0604030504040204" pitchFamily="34" charset="-120"/>
                <a:ea typeface="微軟正黑體" panose="020B0604030504040204" pitchFamily="34" charset="-120"/>
              </a:rPr>
              <a:t>確定送出後，將不得再修改</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10" name="AutoShape 3"/>
          <p:cNvSpPr>
            <a:spLocks noChangeArrowheads="1"/>
          </p:cNvSpPr>
          <p:nvPr/>
        </p:nvSpPr>
        <p:spPr bwMode="auto">
          <a:xfrm rot="9954698" flipV="1">
            <a:off x="4121356" y="4445373"/>
            <a:ext cx="2649780" cy="249095"/>
          </a:xfrm>
          <a:prstGeom prst="leftArrow">
            <a:avLst>
              <a:gd name="adj1" fmla="val 50000"/>
              <a:gd name="adj2" fmla="val 242742"/>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3" name="AutoShape 7"/>
          <p:cNvSpPr>
            <a:spLocks noChangeArrowheads="1"/>
          </p:cNvSpPr>
          <p:nvPr/>
        </p:nvSpPr>
        <p:spPr bwMode="auto">
          <a:xfrm rot="10800000" flipH="1" flipV="1">
            <a:off x="251520" y="5635778"/>
            <a:ext cx="5688632" cy="1077067"/>
          </a:xfrm>
          <a:prstGeom prst="wedgeRectCallout">
            <a:avLst>
              <a:gd name="adj1" fmla="val -4857"/>
              <a:gd name="adj2" fmla="val -86564"/>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若報名資料確認無誤，輸入個人「身分證號」、「出生年月日」及自設之「通行碼」和圖片之數字驗證碼</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後，點選「</a:t>
            </a:r>
            <a:r>
              <a:rPr kumimoji="0" lang="zh-TW" altLang="en-US" sz="1800" b="1" dirty="0">
                <a:solidFill>
                  <a:schemeClr val="bg1"/>
                </a:solidFill>
                <a:latin typeface="微軟正黑體" panose="020B0604030504040204" pitchFamily="34" charset="-120"/>
                <a:ea typeface="微軟正黑體" panose="020B0604030504040204" pitchFamily="34" charset="-120"/>
              </a:rPr>
              <a:t>確定送出</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確定送出後，不得修改</a:t>
            </a: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按鈕</a:t>
            </a:r>
            <a:endParaRPr kumimoji="0" lang="en-US" altLang="zh-TW" sz="18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42198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0392" y="44996"/>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列印相關報名表件</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84278"/>
            <a:ext cx="7200800" cy="402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2"/>
          <p:cNvSpPr>
            <a:spLocks noChangeArrowheads="1"/>
          </p:cNvSpPr>
          <p:nvPr/>
        </p:nvSpPr>
        <p:spPr bwMode="auto">
          <a:xfrm>
            <a:off x="236705" y="1784278"/>
            <a:ext cx="463550" cy="3768725"/>
          </a:xfrm>
          <a:prstGeom prst="wedgeRectCallout">
            <a:avLst>
              <a:gd name="adj1" fmla="val 130028"/>
              <a:gd name="adj2" fmla="val 3644"/>
            </a:avLst>
          </a:prstGeom>
          <a:solidFill>
            <a:srgbClr val="00B050"/>
          </a:solidFill>
          <a:ln w="9525" algn="ctr">
            <a:solidFill>
              <a:srgbClr val="00B050"/>
            </a:solidFill>
            <a:miter lim="800000"/>
            <a:headEnd/>
            <a:tailEnd/>
          </a:ln>
          <a:effectLst>
            <a:outerShdw dist="20000" dir="5400000" rotWithShape="0">
              <a:srgbClr val="000000">
                <a:alpha val="37999"/>
              </a:srgbClr>
            </a:outerShdw>
          </a:effectLst>
        </p:spPr>
        <p:txBody>
          <a:bodyPr vert="eaVert"/>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低收入戶考生無列印劃撥單功能</a:t>
            </a:r>
          </a:p>
        </p:txBody>
      </p:sp>
      <p:sp>
        <p:nvSpPr>
          <p:cNvPr id="9" name="AutoShape 4"/>
          <p:cNvSpPr>
            <a:spLocks noChangeArrowheads="1"/>
          </p:cNvSpPr>
          <p:nvPr/>
        </p:nvSpPr>
        <p:spPr bwMode="auto">
          <a:xfrm rot="10800000" flipH="1" flipV="1">
            <a:off x="934658" y="849310"/>
            <a:ext cx="7848600" cy="615950"/>
          </a:xfrm>
          <a:prstGeom prst="wedgeRectCallout">
            <a:avLst>
              <a:gd name="adj1" fmla="val 4981"/>
              <a:gd name="adj2" fmla="val 110476"/>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考生必須自行下載列印報名表件</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，並於</a:t>
            </a:r>
            <a:r>
              <a:rPr kumimoji="0"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109.5.28(</a:t>
            </a:r>
            <a:r>
              <a:rPr kumimoji="0" lang="zh-TW" altLang="en-US" sz="1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四</a:t>
            </a:r>
            <a:r>
              <a:rPr kumimoji="0"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前完成繳交各校甄審費</a:t>
            </a:r>
            <a:r>
              <a:rPr kumimoji="0" lang="zh-TW" altLang="en-US" sz="1800" b="1" dirty="0">
                <a:solidFill>
                  <a:schemeClr val="bg1"/>
                </a:solidFill>
                <a:latin typeface="微軟正黑體" panose="020B0604030504040204" pitchFamily="34" charset="-120"/>
                <a:ea typeface="微軟正黑體" panose="020B0604030504040204" pitchFamily="34" charset="-120"/>
              </a:rPr>
              <a:t>及</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繳</a:t>
            </a:r>
            <a:r>
              <a:rPr kumimoji="0" lang="zh-TW" altLang="en-US" sz="1800" b="1" dirty="0">
                <a:solidFill>
                  <a:schemeClr val="bg1"/>
                </a:solidFill>
                <a:latin typeface="微軟正黑體" panose="020B0604030504040204" pitchFamily="34" charset="-120"/>
                <a:ea typeface="微軟正黑體" panose="020B0604030504040204" pitchFamily="34" charset="-120"/>
              </a:rPr>
              <a:t>寄</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資料</a:t>
            </a:r>
            <a:r>
              <a:rPr kumimoji="0" lang="en-US" altLang="zh-TW" sz="1800" b="1" dirty="0" smtClean="0">
                <a:solidFill>
                  <a:schemeClr val="bg1"/>
                </a:solidFill>
                <a:latin typeface="微軟正黑體" panose="020B0604030504040204" pitchFamily="34" charset="-120"/>
                <a:ea typeface="微軟正黑體" panose="020B0604030504040204" pitchFamily="34" charset="-120"/>
              </a:rPr>
              <a:t>(</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郵戳為憑</a:t>
            </a:r>
            <a:r>
              <a:rPr kumimoji="0" lang="en-US" altLang="zh-TW" sz="1800" b="1" dirty="0" smtClean="0">
                <a:solidFill>
                  <a:schemeClr val="bg1"/>
                </a:solidFill>
                <a:latin typeface="微軟正黑體" panose="020B0604030504040204" pitchFamily="34" charset="-120"/>
                <a:ea typeface="微軟正黑體" panose="020B0604030504040204" pitchFamily="34" charset="-120"/>
              </a:rPr>
              <a:t>)</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13017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512" y="22628"/>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查詢各校繳費及收件狀態</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14344"/>
            <a:ext cx="7704856" cy="31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rot="10800000" flipH="1" flipV="1">
            <a:off x="2505593" y="4365104"/>
            <a:ext cx="5625493" cy="615950"/>
          </a:xfrm>
          <a:prstGeom prst="wedgeRectCallout">
            <a:avLst>
              <a:gd name="adj1" fmla="val 21370"/>
              <a:gd name="adj2" fmla="val -400503"/>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考生寄出資料後，可登入系統查詢各校資料收件情形，</a:t>
            </a:r>
            <a:endParaRPr kumimoji="0" lang="en-US" altLang="zh-TW" sz="1800" b="1" dirty="0">
              <a:solidFill>
                <a:schemeClr val="bg1"/>
              </a:solidFill>
              <a:latin typeface="微軟正黑體" panose="020B0604030504040204" pitchFamily="34" charset="-120"/>
              <a:ea typeface="微軟正黑體" panose="020B0604030504040204" pitchFamily="34" charset="-120"/>
            </a:endParaRPr>
          </a:p>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提醒考生，務必追蹤文件收件狀態及繳費</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狀態</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010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群組 44"/>
          <p:cNvGrpSpPr/>
          <p:nvPr/>
        </p:nvGrpSpPr>
        <p:grpSpPr>
          <a:xfrm>
            <a:off x="-1" y="214239"/>
            <a:ext cx="9110351" cy="631921"/>
            <a:chOff x="-1" y="186134"/>
            <a:chExt cx="9110351" cy="550464"/>
          </a:xfrm>
        </p:grpSpPr>
        <p:sp>
          <p:nvSpPr>
            <p:cNvPr id="46" name="五邊形 45"/>
            <p:cNvSpPr/>
            <p:nvPr/>
          </p:nvSpPr>
          <p:spPr>
            <a:xfrm>
              <a:off x="-1" y="186134"/>
              <a:ext cx="8830603"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形箭號 47"/>
            <p:cNvSpPr/>
            <p:nvPr/>
          </p:nvSpPr>
          <p:spPr>
            <a:xfrm>
              <a:off x="8678302" y="202399"/>
              <a:ext cx="432048"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4338" name="標題 1"/>
          <p:cNvSpPr>
            <a:spLocks noGrp="1"/>
          </p:cNvSpPr>
          <p:nvPr>
            <p:ph type="title" idx="4294967295"/>
          </p:nvPr>
        </p:nvSpPr>
        <p:spPr>
          <a:xfrm>
            <a:off x="35496" y="201142"/>
            <a:ext cx="8686800" cy="563562"/>
          </a:xfrm>
          <a:prstGeom prst="rect">
            <a:avLst/>
          </a:prstGeom>
        </p:spPr>
        <p:txBody>
          <a:bodyPr/>
          <a:lstStyle/>
          <a:p>
            <a:pPr eaLnBrk="1" hangingPunct="1"/>
            <a:r>
              <a:rPr lang="zh-TW" altLang="en-US" sz="3600" kern="1200" dirty="0" smtClean="0">
                <a:solidFill>
                  <a:srgbClr val="0000FF"/>
                </a:solidFill>
                <a:latin typeface="微軟正黑體" panose="020B0604030504040204" pitchFamily="34" charset="-120"/>
                <a:ea typeface="微軟正黑體" panose="020B0604030504040204" pitchFamily="34" charset="-120"/>
                <a:cs typeface="+mn-cs"/>
              </a:rPr>
              <a:t>貳、</a:t>
            </a:r>
            <a:r>
              <a:rPr lang="zh-TW" altLang="en-US" sz="3600" kern="1200" dirty="0">
                <a:solidFill>
                  <a:srgbClr val="0000FF"/>
                </a:solidFill>
                <a:latin typeface="微軟正黑體" panose="020B0604030504040204" pitchFamily="34" charset="-120"/>
                <a:ea typeface="微軟正黑體" panose="020B0604030504040204" pitchFamily="34" charset="-120"/>
                <a:cs typeface="+mn-cs"/>
              </a:rPr>
              <a:t>重要注意事項</a:t>
            </a:r>
            <a:r>
              <a:rPr lang="en-US" altLang="zh-TW" sz="3600" kern="1200" dirty="0">
                <a:solidFill>
                  <a:srgbClr val="0000FF"/>
                </a:solidFill>
                <a:latin typeface="微軟正黑體" panose="020B0604030504040204" pitchFamily="34" charset="-120"/>
                <a:ea typeface="微軟正黑體" panose="020B0604030504040204" pitchFamily="34" charset="-120"/>
                <a:cs typeface="+mn-cs"/>
              </a:rPr>
              <a:t>-</a:t>
            </a:r>
            <a:r>
              <a:rPr lang="zh-TW" altLang="en-US" sz="3600" kern="1200" dirty="0">
                <a:solidFill>
                  <a:srgbClr val="0000FF"/>
                </a:solidFill>
                <a:latin typeface="微軟正黑體" panose="020B0604030504040204" pitchFamily="34" charset="-120"/>
                <a:ea typeface="微軟正黑體" panose="020B0604030504040204" pitchFamily="34" charset="-120"/>
                <a:cs typeface="+mn-cs"/>
              </a:rPr>
              <a:t>技優甄審入學招生流程</a:t>
            </a:r>
          </a:p>
        </p:txBody>
      </p:sp>
      <p:sp>
        <p:nvSpPr>
          <p:cNvPr id="160782" name="Text Box 14"/>
          <p:cNvSpPr txBox="1">
            <a:spLocks noChangeArrowheads="1"/>
          </p:cNvSpPr>
          <p:nvPr/>
        </p:nvSpPr>
        <p:spPr bwMode="auto">
          <a:xfrm>
            <a:off x="260146" y="5109170"/>
            <a:ext cx="4510087"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lstStyle/>
          <a:p>
            <a:pPr>
              <a:defRPr/>
            </a:pPr>
            <a:r>
              <a:rPr lang="zh-TW" altLang="en-US" dirty="0">
                <a:solidFill>
                  <a:srgbClr val="000000"/>
                </a:solidFill>
                <a:latin typeface="微軟正黑體 Light" panose="020B0304030504040204" pitchFamily="34" charset="-120"/>
                <a:ea typeface="微軟正黑體 Light" panose="020B0304030504040204" pitchFamily="34" charset="-120"/>
              </a:rPr>
              <a:t>甄審正取生及備取生網路登記就讀志願序</a:t>
            </a:r>
          </a:p>
        </p:txBody>
      </p:sp>
      <p:sp>
        <p:nvSpPr>
          <p:cNvPr id="160785" name="Text Box 17"/>
          <p:cNvSpPr txBox="1">
            <a:spLocks noChangeArrowheads="1"/>
          </p:cNvSpPr>
          <p:nvPr/>
        </p:nvSpPr>
        <p:spPr bwMode="auto">
          <a:xfrm>
            <a:off x="260146" y="5677495"/>
            <a:ext cx="4510087"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lstStyle/>
          <a:p>
            <a:pPr>
              <a:defRPr/>
            </a:pPr>
            <a:r>
              <a:rPr lang="zh-TW" altLang="en-US" dirty="0">
                <a:latin typeface="微軟正黑體 Light" panose="020B0304030504040204" pitchFamily="34" charset="-120"/>
                <a:ea typeface="微軟正黑體 Light" panose="020B0304030504040204" pitchFamily="34" charset="-120"/>
              </a:rPr>
              <a:t>就讀志願序統一分發結果放榜</a:t>
            </a:r>
            <a:endParaRPr lang="zh-TW" dirty="0">
              <a:latin typeface="微軟正黑體 Light" panose="020B0304030504040204" pitchFamily="34" charset="-120"/>
              <a:ea typeface="微軟正黑體 Light" panose="020B0304030504040204" pitchFamily="34" charset="-120"/>
            </a:endParaRPr>
          </a:p>
        </p:txBody>
      </p:sp>
      <p:sp>
        <p:nvSpPr>
          <p:cNvPr id="160787" name="Text Box 19"/>
          <p:cNvSpPr txBox="1">
            <a:spLocks noChangeArrowheads="1"/>
          </p:cNvSpPr>
          <p:nvPr/>
        </p:nvSpPr>
        <p:spPr bwMode="auto">
          <a:xfrm>
            <a:off x="260146" y="2269133"/>
            <a:ext cx="4510087" cy="3952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defRPr/>
            </a:pPr>
            <a:r>
              <a:rPr lang="zh-TW" altLang="en-US" dirty="0" smtClean="0">
                <a:solidFill>
                  <a:schemeClr val="tx1"/>
                </a:solidFill>
                <a:latin typeface="微軟正黑體 Light" panose="020B0304030504040204" pitchFamily="34" charset="-120"/>
                <a:ea typeface="微軟正黑體 Light" panose="020B0304030504040204" pitchFamily="34" charset="-120"/>
              </a:rPr>
              <a:t>資格</a:t>
            </a:r>
            <a:r>
              <a:rPr lang="zh-TW" altLang="en-US" dirty="0">
                <a:solidFill>
                  <a:schemeClr val="tx1"/>
                </a:solidFill>
                <a:latin typeface="微軟正黑體 Light" panose="020B0304030504040204" pitchFamily="34" charset="-120"/>
                <a:ea typeface="微軟正黑體 Light" panose="020B0304030504040204" pitchFamily="34" charset="-120"/>
              </a:rPr>
              <a:t>審查</a:t>
            </a:r>
            <a:r>
              <a:rPr lang="zh-TW" altLang="en-US" dirty="0" smtClean="0">
                <a:solidFill>
                  <a:schemeClr val="tx1"/>
                </a:solidFill>
                <a:latin typeface="微軟正黑體 Light" panose="020B0304030504040204" pitchFamily="34" charset="-120"/>
                <a:ea typeface="微軟正黑體 Light" panose="020B0304030504040204" pitchFamily="34" charset="-120"/>
              </a:rPr>
              <a:t>登錄寄件</a:t>
            </a:r>
            <a:endParaRPr lang="zh-TW" altLang="en-US" dirty="0">
              <a:solidFill>
                <a:schemeClr val="tx1"/>
              </a:solidFill>
              <a:latin typeface="微軟正黑體 Light" panose="020B0304030504040204" pitchFamily="34" charset="-120"/>
              <a:ea typeface="微軟正黑體 Light" panose="020B0304030504040204" pitchFamily="34" charset="-120"/>
            </a:endParaRPr>
          </a:p>
        </p:txBody>
      </p:sp>
      <p:sp>
        <p:nvSpPr>
          <p:cNvPr id="160788" name="Text Box 20"/>
          <p:cNvSpPr txBox="1">
            <a:spLocks noChangeArrowheads="1"/>
          </p:cNvSpPr>
          <p:nvPr/>
        </p:nvSpPr>
        <p:spPr bwMode="auto">
          <a:xfrm>
            <a:off x="259352" y="2837458"/>
            <a:ext cx="4510087" cy="3952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defRPr/>
            </a:pPr>
            <a:r>
              <a:rPr lang="zh-TW" altLang="en-US" dirty="0" smtClean="0">
                <a:solidFill>
                  <a:srgbClr val="000000"/>
                </a:solidFill>
                <a:latin typeface="微軟正黑體 Light" panose="020B0304030504040204" pitchFamily="34" charset="-120"/>
                <a:ea typeface="微軟正黑體 Light" panose="020B0304030504040204" pitchFamily="34" charset="-120"/>
              </a:rPr>
              <a:t>報</a:t>
            </a:r>
            <a:r>
              <a:rPr lang="zh-TW" altLang="en-US" dirty="0">
                <a:solidFill>
                  <a:srgbClr val="000000"/>
                </a:solidFill>
                <a:latin typeface="微軟正黑體 Light" panose="020B0304030504040204" pitchFamily="34" charset="-120"/>
                <a:ea typeface="微軟正黑體 Light" panose="020B0304030504040204" pitchFamily="34" charset="-120"/>
              </a:rPr>
              <a:t>名</a:t>
            </a:r>
            <a:r>
              <a:rPr lang="zh-TW" altLang="en-US" dirty="0" smtClean="0">
                <a:solidFill>
                  <a:srgbClr val="000000"/>
                </a:solidFill>
                <a:latin typeface="微軟正黑體 Light" panose="020B0304030504040204" pitchFamily="34" charset="-120"/>
                <a:ea typeface="微軟正黑體 Light" panose="020B0304030504040204" pitchFamily="34" charset="-120"/>
              </a:rPr>
              <a:t>甄</a:t>
            </a:r>
            <a:r>
              <a:rPr lang="zh-TW" altLang="en-US" dirty="0">
                <a:solidFill>
                  <a:srgbClr val="000000"/>
                </a:solidFill>
                <a:latin typeface="微軟正黑體 Light" panose="020B0304030504040204" pitchFamily="34" charset="-120"/>
                <a:ea typeface="微軟正黑體 Light" panose="020B0304030504040204" pitchFamily="34" charset="-120"/>
              </a:rPr>
              <a:t>審校系科</a:t>
            </a:r>
            <a:r>
              <a:rPr lang="en-US" altLang="zh-TW" dirty="0">
                <a:solidFill>
                  <a:srgbClr val="000000"/>
                </a:solidFill>
                <a:latin typeface="微軟正黑體 Light" panose="020B0304030504040204" pitchFamily="34" charset="-120"/>
                <a:ea typeface="微軟正黑體 Light" panose="020B0304030504040204" pitchFamily="34" charset="-120"/>
              </a:rPr>
              <a:t>(</a:t>
            </a:r>
            <a:r>
              <a:rPr lang="zh-TW" altLang="en-US" dirty="0">
                <a:solidFill>
                  <a:srgbClr val="000000"/>
                </a:solidFill>
                <a:latin typeface="微軟正黑體 Light" panose="020B0304030504040204" pitchFamily="34" charset="-120"/>
                <a:ea typeface="微軟正黑體 Light" panose="020B0304030504040204" pitchFamily="34" charset="-120"/>
              </a:rPr>
              <a:t>組</a:t>
            </a:r>
            <a:r>
              <a:rPr lang="en-US" altLang="zh-TW" dirty="0">
                <a:solidFill>
                  <a:srgbClr val="000000"/>
                </a:solidFill>
                <a:latin typeface="微軟正黑體 Light" panose="020B0304030504040204" pitchFamily="34" charset="-120"/>
                <a:ea typeface="微軟正黑體 Light" panose="020B0304030504040204" pitchFamily="34" charset="-120"/>
              </a:rPr>
              <a:t>)</a:t>
            </a:r>
            <a:r>
              <a:rPr lang="zh-TW" altLang="en-US" dirty="0">
                <a:solidFill>
                  <a:srgbClr val="000000"/>
                </a:solidFill>
                <a:latin typeface="微軟正黑體 Light" panose="020B0304030504040204" pitchFamily="34" charset="-120"/>
                <a:ea typeface="微軟正黑體 Light" panose="020B0304030504040204" pitchFamily="34" charset="-120"/>
              </a:rPr>
              <a:t>、學程</a:t>
            </a:r>
          </a:p>
        </p:txBody>
      </p:sp>
      <p:sp>
        <p:nvSpPr>
          <p:cNvPr id="160792" name="Text Box 24"/>
          <p:cNvSpPr txBox="1">
            <a:spLocks noChangeArrowheads="1"/>
          </p:cNvSpPr>
          <p:nvPr/>
        </p:nvSpPr>
        <p:spPr bwMode="auto">
          <a:xfrm>
            <a:off x="260146" y="3405783"/>
            <a:ext cx="4510087" cy="3952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defRPr/>
            </a:pPr>
            <a:r>
              <a:rPr lang="zh-TW" altLang="en-US" dirty="0" smtClean="0">
                <a:latin typeface="微軟正黑體 Light" panose="020B0304030504040204" pitchFamily="34" charset="-120"/>
                <a:ea typeface="微軟正黑體 Light" panose="020B0304030504040204" pitchFamily="34" charset="-120"/>
              </a:rPr>
              <a:t>向各甄</a:t>
            </a:r>
            <a:r>
              <a:rPr lang="zh-TW" altLang="en-US" dirty="0">
                <a:latin typeface="微軟正黑體 Light" panose="020B0304030504040204" pitchFamily="34" charset="-120"/>
                <a:ea typeface="微軟正黑體 Light" panose="020B0304030504040204" pitchFamily="34" charset="-120"/>
              </a:rPr>
              <a:t>審學校</a:t>
            </a:r>
            <a:r>
              <a:rPr lang="zh-TW" altLang="en-US" dirty="0" smtClean="0">
                <a:latin typeface="微軟正黑體 Light" panose="020B0304030504040204" pitchFamily="34" charset="-120"/>
                <a:ea typeface="微軟正黑體 Light" panose="020B0304030504040204" pitchFamily="34" charset="-120"/>
              </a:rPr>
              <a:t>繳交甄審費</a:t>
            </a:r>
            <a:r>
              <a:rPr lang="zh-TW" altLang="en-US" dirty="0">
                <a:latin typeface="微軟正黑體 Light" panose="020B0304030504040204" pitchFamily="34" charset="-120"/>
                <a:ea typeface="微軟正黑體 Light" panose="020B0304030504040204" pitchFamily="34" charset="-120"/>
              </a:rPr>
              <a:t>及</a:t>
            </a:r>
            <a:r>
              <a:rPr lang="zh-TW" altLang="en-US" dirty="0" smtClean="0">
                <a:latin typeface="微軟正黑體 Light" panose="020B0304030504040204" pitchFamily="34" charset="-120"/>
                <a:ea typeface="微軟正黑體 Light" panose="020B0304030504040204" pitchFamily="34" charset="-120"/>
              </a:rPr>
              <a:t>繳</a:t>
            </a:r>
            <a:r>
              <a:rPr lang="zh-TW" altLang="en-US" dirty="0">
                <a:latin typeface="微軟正黑體 Light" panose="020B0304030504040204" pitchFamily="34" charset="-120"/>
                <a:ea typeface="微軟正黑體 Light" panose="020B0304030504040204" pitchFamily="34" charset="-120"/>
              </a:rPr>
              <a:t>寄相關資料</a:t>
            </a:r>
            <a:endParaRPr lang="zh-TW" dirty="0">
              <a:latin typeface="微軟正黑體 Light" panose="020B0304030504040204" pitchFamily="34" charset="-120"/>
              <a:ea typeface="微軟正黑體 Light" panose="020B0304030504040204" pitchFamily="34" charset="-120"/>
            </a:endParaRPr>
          </a:p>
        </p:txBody>
      </p:sp>
      <p:sp>
        <p:nvSpPr>
          <p:cNvPr id="160793" name="Text Box 25"/>
          <p:cNvSpPr txBox="1">
            <a:spLocks noChangeArrowheads="1"/>
          </p:cNvSpPr>
          <p:nvPr/>
        </p:nvSpPr>
        <p:spPr bwMode="auto">
          <a:xfrm>
            <a:off x="260146" y="3974108"/>
            <a:ext cx="4510087" cy="3952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defRPr/>
            </a:pPr>
            <a:r>
              <a:rPr lang="zh-TW" altLang="en-US" dirty="0">
                <a:solidFill>
                  <a:srgbClr val="000000"/>
                </a:solidFill>
                <a:latin typeface="微軟正黑體 Light" panose="020B0304030504040204" pitchFamily="34" charset="-120"/>
                <a:ea typeface="微軟正黑體 Light" panose="020B0304030504040204" pitchFamily="34" charset="-120"/>
              </a:rPr>
              <a:t>參加各校系科</a:t>
            </a:r>
            <a:r>
              <a:rPr lang="en-US" altLang="zh-TW" dirty="0">
                <a:solidFill>
                  <a:srgbClr val="000000"/>
                </a:solidFill>
                <a:latin typeface="微軟正黑體 Light" panose="020B0304030504040204" pitchFamily="34" charset="-120"/>
                <a:ea typeface="微軟正黑體 Light" panose="020B0304030504040204" pitchFamily="34" charset="-120"/>
              </a:rPr>
              <a:t>(</a:t>
            </a:r>
            <a:r>
              <a:rPr lang="zh-TW" altLang="en-US" dirty="0">
                <a:solidFill>
                  <a:srgbClr val="000000"/>
                </a:solidFill>
                <a:latin typeface="微軟正黑體 Light" panose="020B0304030504040204" pitchFamily="34" charset="-120"/>
                <a:ea typeface="微軟正黑體 Light" panose="020B0304030504040204" pitchFamily="34" charset="-120"/>
              </a:rPr>
              <a:t>組</a:t>
            </a:r>
            <a:r>
              <a:rPr lang="en-US" altLang="zh-TW" dirty="0">
                <a:solidFill>
                  <a:srgbClr val="000000"/>
                </a:solidFill>
                <a:latin typeface="微軟正黑體 Light" panose="020B0304030504040204" pitchFamily="34" charset="-120"/>
                <a:ea typeface="微軟正黑體 Light" panose="020B0304030504040204" pitchFamily="34" charset="-120"/>
              </a:rPr>
              <a:t>)</a:t>
            </a:r>
            <a:r>
              <a:rPr lang="zh-TW" altLang="en-US" dirty="0">
                <a:solidFill>
                  <a:srgbClr val="000000"/>
                </a:solidFill>
                <a:latin typeface="微軟正黑體 Light" panose="020B0304030504040204" pitchFamily="34" charset="-120"/>
                <a:ea typeface="微軟正黑體 Light" panose="020B0304030504040204" pitchFamily="34" charset="-120"/>
              </a:rPr>
              <a:t>、學程之指定項目甄審</a:t>
            </a:r>
          </a:p>
        </p:txBody>
      </p:sp>
      <p:sp>
        <p:nvSpPr>
          <p:cNvPr id="160796" name="Text Box 28"/>
          <p:cNvSpPr txBox="1">
            <a:spLocks noChangeArrowheads="1"/>
          </p:cNvSpPr>
          <p:nvPr/>
        </p:nvSpPr>
        <p:spPr bwMode="auto">
          <a:xfrm>
            <a:off x="260146" y="4540845"/>
            <a:ext cx="4510087"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defRPr/>
            </a:pPr>
            <a:r>
              <a:rPr lang="zh-TW" altLang="en-US" sz="1500" dirty="0">
                <a:latin typeface="微軟正黑體 Light" panose="020B0304030504040204" pitchFamily="34" charset="-120"/>
                <a:ea typeface="微軟正黑體 Light" panose="020B0304030504040204" pitchFamily="34" charset="-120"/>
              </a:rPr>
              <a:t>各甄審學校</a:t>
            </a:r>
            <a:r>
              <a:rPr lang="zh-TW" altLang="en-US" sz="1500" dirty="0" smtClean="0">
                <a:latin typeface="微軟正黑體 Light" panose="020B0304030504040204" pitchFamily="34" charset="-120"/>
                <a:ea typeface="微軟正黑體 Light" panose="020B0304030504040204" pitchFamily="34" charset="-120"/>
              </a:rPr>
              <a:t>公告甄審總成績、錄取正備取</a:t>
            </a:r>
            <a:r>
              <a:rPr lang="zh-TW" altLang="en-US" sz="1500" dirty="0">
                <a:latin typeface="微軟正黑體 Light" panose="020B0304030504040204" pitchFamily="34" charset="-120"/>
                <a:ea typeface="微軟正黑體 Light" panose="020B0304030504040204" pitchFamily="34" charset="-120"/>
              </a:rPr>
              <a:t>生名單</a:t>
            </a:r>
            <a:endParaRPr lang="zh-TW" sz="1500" dirty="0">
              <a:latin typeface="微軟正黑體 Light" panose="020B0304030504040204" pitchFamily="34" charset="-120"/>
              <a:ea typeface="微軟正黑體 Light" panose="020B0304030504040204" pitchFamily="34" charset="-120"/>
            </a:endParaRPr>
          </a:p>
        </p:txBody>
      </p:sp>
      <p:sp>
        <p:nvSpPr>
          <p:cNvPr id="160798" name="Text Box 30"/>
          <p:cNvSpPr txBox="1">
            <a:spLocks noChangeArrowheads="1"/>
          </p:cNvSpPr>
          <p:nvPr/>
        </p:nvSpPr>
        <p:spPr bwMode="auto">
          <a:xfrm>
            <a:off x="251520" y="6245820"/>
            <a:ext cx="4510087" cy="3952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lstStyle/>
          <a:p>
            <a:pPr>
              <a:defRPr/>
            </a:pPr>
            <a:r>
              <a:rPr lang="zh-TW" altLang="en-US" dirty="0" smtClean="0">
                <a:latin typeface="微軟正黑體 Light" panose="020B0304030504040204" pitchFamily="34" charset="-120"/>
                <a:ea typeface="微軟正黑體 Light" panose="020B0304030504040204" pitchFamily="34" charset="-120"/>
              </a:rPr>
              <a:t>向各甄審錄取</a:t>
            </a:r>
            <a:r>
              <a:rPr lang="zh-TW" altLang="en-US" dirty="0">
                <a:latin typeface="微軟正黑體 Light" panose="020B0304030504040204" pitchFamily="34" charset="-120"/>
                <a:ea typeface="微軟正黑體 Light" panose="020B0304030504040204" pitchFamily="34" charset="-120"/>
              </a:rPr>
              <a:t>學校辦理報到</a:t>
            </a:r>
            <a:endParaRPr lang="zh-TW" dirty="0">
              <a:latin typeface="微軟正黑體 Light" panose="020B0304030504040204" pitchFamily="34" charset="-120"/>
              <a:ea typeface="微軟正黑體 Light" panose="020B0304030504040204" pitchFamily="34" charset="-120"/>
            </a:endParaRPr>
          </a:p>
        </p:txBody>
      </p:sp>
      <p:sp>
        <p:nvSpPr>
          <p:cNvPr id="160800" name="Text Box 32"/>
          <p:cNvSpPr txBox="1">
            <a:spLocks noChangeArrowheads="1"/>
          </p:cNvSpPr>
          <p:nvPr/>
        </p:nvSpPr>
        <p:spPr bwMode="auto">
          <a:xfrm>
            <a:off x="260146" y="1700808"/>
            <a:ext cx="4510087" cy="395287"/>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defRPr/>
            </a:pPr>
            <a:r>
              <a:rPr lang="zh-TW" altLang="en-US" dirty="0">
                <a:solidFill>
                  <a:schemeClr val="tx1"/>
                </a:solidFill>
                <a:latin typeface="微軟正黑體 Light" panose="020B0304030504040204" pitchFamily="34" charset="-120"/>
                <a:ea typeface="微軟正黑體 Light" panose="020B0304030504040204" pitchFamily="34" charset="-120"/>
              </a:rPr>
              <a:t>繳交報名費</a:t>
            </a:r>
            <a:endParaRPr lang="zh-TW" altLang="zh-TW" dirty="0">
              <a:solidFill>
                <a:schemeClr val="tx1"/>
              </a:solidFill>
              <a:latin typeface="微軟正黑體 Light" panose="020B0304030504040204" pitchFamily="34" charset="-120"/>
              <a:ea typeface="微軟正黑體 Light" panose="020B0304030504040204" pitchFamily="34" charset="-120"/>
            </a:endParaRPr>
          </a:p>
        </p:txBody>
      </p:sp>
      <p:cxnSp>
        <p:nvCxnSpPr>
          <p:cNvPr id="42" name="肘形接點 41"/>
          <p:cNvCxnSpPr>
            <a:stCxn id="160800" idx="2"/>
            <a:endCxn id="160787" idx="0"/>
          </p:cNvCxnSpPr>
          <p:nvPr/>
        </p:nvCxnSpPr>
        <p:spPr>
          <a:xfrm rot="5400000">
            <a:off x="2428671" y="2182614"/>
            <a:ext cx="173038" cy="12700"/>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160787" idx="2"/>
            <a:endCxn id="160788" idx="0"/>
          </p:cNvCxnSpPr>
          <p:nvPr/>
        </p:nvCxnSpPr>
        <p:spPr>
          <a:xfrm rot="5400000">
            <a:off x="2428274" y="2750542"/>
            <a:ext cx="173038" cy="794"/>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肘形接點 46"/>
          <p:cNvCxnSpPr>
            <a:stCxn id="160788" idx="2"/>
            <a:endCxn id="160792" idx="0"/>
          </p:cNvCxnSpPr>
          <p:nvPr/>
        </p:nvCxnSpPr>
        <p:spPr>
          <a:xfrm rot="16200000" flipH="1">
            <a:off x="2428274" y="3318867"/>
            <a:ext cx="173038" cy="794"/>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肘形接點 48"/>
          <p:cNvCxnSpPr>
            <a:stCxn id="160792" idx="2"/>
            <a:endCxn id="160793" idx="0"/>
          </p:cNvCxnSpPr>
          <p:nvPr/>
        </p:nvCxnSpPr>
        <p:spPr>
          <a:xfrm rot="5400000">
            <a:off x="2428671" y="3887589"/>
            <a:ext cx="173038" cy="12700"/>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肘形接點 52"/>
          <p:cNvCxnSpPr>
            <a:stCxn id="160793" idx="2"/>
            <a:endCxn id="160796" idx="0"/>
          </p:cNvCxnSpPr>
          <p:nvPr/>
        </p:nvCxnSpPr>
        <p:spPr>
          <a:xfrm rot="5400000">
            <a:off x="2429465" y="4455120"/>
            <a:ext cx="171450" cy="12700"/>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肘形接點 54"/>
          <p:cNvCxnSpPr>
            <a:stCxn id="160796" idx="2"/>
            <a:endCxn id="160782" idx="0"/>
          </p:cNvCxnSpPr>
          <p:nvPr/>
        </p:nvCxnSpPr>
        <p:spPr>
          <a:xfrm rot="5400000">
            <a:off x="2429465" y="5023445"/>
            <a:ext cx="171450" cy="12700"/>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肘形接點 56"/>
          <p:cNvCxnSpPr>
            <a:stCxn id="160782" idx="2"/>
            <a:endCxn id="160785" idx="0"/>
          </p:cNvCxnSpPr>
          <p:nvPr/>
        </p:nvCxnSpPr>
        <p:spPr>
          <a:xfrm rot="5400000">
            <a:off x="2429465" y="5591770"/>
            <a:ext cx="171450" cy="12700"/>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肘形接點 58"/>
          <p:cNvCxnSpPr>
            <a:stCxn id="160785" idx="2"/>
            <a:endCxn id="160798" idx="0"/>
          </p:cNvCxnSpPr>
          <p:nvPr/>
        </p:nvCxnSpPr>
        <p:spPr>
          <a:xfrm rot="5400000">
            <a:off x="2425152" y="6155782"/>
            <a:ext cx="171450" cy="8626"/>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肘形接點 28"/>
          <p:cNvCxnSpPr/>
          <p:nvPr/>
        </p:nvCxnSpPr>
        <p:spPr>
          <a:xfrm rot="5400000">
            <a:off x="2424773" y="1611115"/>
            <a:ext cx="171450" cy="1587"/>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 Box 16"/>
          <p:cNvSpPr txBox="1">
            <a:spLocks noChangeArrowheads="1"/>
          </p:cNvSpPr>
          <p:nvPr/>
        </p:nvSpPr>
        <p:spPr bwMode="auto">
          <a:xfrm>
            <a:off x="4794218" y="2096170"/>
            <a:ext cx="41360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dist" eaLnBrk="1" hangingPunct="1">
              <a:spcBef>
                <a:spcPct val="0"/>
              </a:spcBef>
              <a:buFontTx/>
              <a:buNone/>
            </a:pP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開放時</a:t>
            </a:r>
            <a:r>
              <a:rPr lang="zh-TW" altLang="en-US" sz="1400" b="1" dirty="0">
                <a:latin typeface="微軟正黑體" panose="020B0604030504040204" pitchFamily="34" charset="-120"/>
                <a:ea typeface="微軟正黑體" panose="020B0604030504040204" pitchFamily="34" charset="-120"/>
                <a:cs typeface="華康楷書體W3" pitchFamily="65" charset="-120"/>
              </a:rPr>
              <a:t>間</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109.5.7(</a:t>
            </a:r>
            <a:r>
              <a:rPr lang="zh-TW" altLang="en-US" sz="1400" b="1" dirty="0">
                <a:latin typeface="微軟正黑體" panose="020B0604030504040204" pitchFamily="34" charset="-120"/>
                <a:ea typeface="微軟正黑體" panose="020B0604030504040204" pitchFamily="34" charset="-120"/>
                <a:cs typeface="華康楷書體W3" pitchFamily="65" charset="-120"/>
              </a:rPr>
              <a:t>四</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)10:00~109.5.13(</a:t>
            </a:r>
            <a:r>
              <a:rPr lang="zh-TW" altLang="en-US" sz="1400" b="1" dirty="0">
                <a:latin typeface="微軟正黑體" panose="020B0604030504040204" pitchFamily="34" charset="-120"/>
                <a:ea typeface="微軟正黑體" panose="020B0604030504040204" pitchFamily="34" charset="-120"/>
                <a:cs typeface="華康楷書體W3" pitchFamily="65" charset="-120"/>
              </a:rPr>
              <a:t>三</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en-US" altLang="zh-TW" sz="1400" b="1" dirty="0">
                <a:latin typeface="微軟正黑體" panose="020B0604030504040204" pitchFamily="34" charset="-120"/>
                <a:ea typeface="微軟正黑體" panose="020B0604030504040204" pitchFamily="34" charset="-120"/>
                <a:cs typeface="華康楷書體W3" pitchFamily="65" charset="-120"/>
              </a:rPr>
              <a:t>17:00</a:t>
            </a:r>
          </a:p>
          <a:p>
            <a:pPr algn="dist" eaLnBrk="1" hangingPunct="1">
              <a:spcBef>
                <a:spcPct val="0"/>
              </a:spcBef>
              <a:buNone/>
            </a:pPr>
            <a:r>
              <a:rPr lang="zh-TW" altLang="en-US" sz="1400" b="1" dirty="0">
                <a:latin typeface="微軟正黑體" panose="020B0604030504040204" pitchFamily="34" charset="-120"/>
                <a:ea typeface="微軟正黑體" panose="020B0604030504040204" pitchFamily="34" charset="-120"/>
                <a:cs typeface="華康楷書體W3" pitchFamily="65" charset="-120"/>
              </a:rPr>
              <a:t>寄件時間：</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109.5.13(</a:t>
            </a:r>
            <a:r>
              <a:rPr lang="zh-TW" altLang="en-US" sz="1400" b="1" dirty="0">
                <a:latin typeface="微軟正黑體" panose="020B0604030504040204" pitchFamily="34" charset="-120"/>
                <a:ea typeface="微軟正黑體" panose="020B0604030504040204" pitchFamily="34" charset="-120"/>
                <a:cs typeface="華康楷書體W3" pitchFamily="65" charset="-120"/>
              </a:rPr>
              <a:t>三</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zh-TW" altLang="en-US" sz="1400" b="1" dirty="0">
                <a:latin typeface="微軟正黑體" panose="020B0604030504040204" pitchFamily="34" charset="-120"/>
                <a:ea typeface="微軟正黑體" panose="020B0604030504040204" pitchFamily="34" charset="-120"/>
                <a:cs typeface="華康楷書體W3" pitchFamily="65" charset="-120"/>
              </a:rPr>
              <a:t>前</a:t>
            </a:r>
            <a:r>
              <a:rPr lang="en-US" altLang="zh-TW" sz="1400" b="1" dirty="0">
                <a:latin typeface="微軟正黑體" panose="020B0604030504040204" pitchFamily="34" charset="-120"/>
                <a:ea typeface="微軟正黑體" panose="020B0604030504040204" pitchFamily="34" charset="-120"/>
                <a:cs typeface="華康楷書體W3" pitchFamily="65" charset="-120"/>
              </a:rPr>
              <a:t>(</a:t>
            </a:r>
            <a:r>
              <a:rPr lang="zh-TW" altLang="en-US" sz="1400" b="1" dirty="0">
                <a:latin typeface="微軟正黑體" panose="020B0604030504040204" pitchFamily="34" charset="-120"/>
                <a:ea typeface="微軟正黑體" panose="020B0604030504040204" pitchFamily="34" charset="-120"/>
                <a:cs typeface="華康楷書體W3" pitchFamily="65" charset="-120"/>
              </a:rPr>
              <a:t>郵戳為憑</a:t>
            </a:r>
            <a:r>
              <a:rPr lang="en-US" altLang="zh-TW" sz="1400" b="1" dirty="0">
                <a:latin typeface="微軟正黑體" panose="020B0604030504040204" pitchFamily="34" charset="-120"/>
                <a:ea typeface="微軟正黑體" panose="020B0604030504040204" pitchFamily="34" charset="-120"/>
                <a:cs typeface="華康楷書體W3" pitchFamily="65" charset="-120"/>
              </a:rPr>
              <a:t>)</a:t>
            </a:r>
          </a:p>
          <a:p>
            <a:pPr algn="dist" eaLnBrk="1" hangingPunct="1">
              <a:spcBef>
                <a:spcPct val="0"/>
              </a:spcBef>
              <a:buFontTx/>
              <a:buNone/>
            </a:pP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審查結</a:t>
            </a:r>
            <a:r>
              <a:rPr lang="zh-TW" altLang="en-US" sz="1400" b="1" dirty="0">
                <a:latin typeface="微軟正黑體" panose="020B0604030504040204" pitchFamily="34" charset="-120"/>
                <a:ea typeface="微軟正黑體" panose="020B0604030504040204" pitchFamily="34" charset="-120"/>
                <a:cs typeface="華康楷書體W3" pitchFamily="65" charset="-120"/>
              </a:rPr>
              <a:t>果</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查詢</a:t>
            </a:r>
            <a:r>
              <a:rPr lang="zh-TW" altLang="en-US" sz="1400" b="1" dirty="0">
                <a:latin typeface="微軟正黑體" panose="020B0604030504040204" pitchFamily="34" charset="-120"/>
                <a:ea typeface="微軟正黑體" panose="020B0604030504040204" pitchFamily="34" charset="-120"/>
                <a:cs typeface="華康楷書體W3" pitchFamily="65" charset="-120"/>
              </a:rPr>
              <a:t>：</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109.5.21(</a:t>
            </a:r>
            <a:r>
              <a:rPr lang="zh-TW" altLang="en-US" sz="1400" b="1" dirty="0">
                <a:latin typeface="微軟正黑體" panose="020B0604030504040204" pitchFamily="34" charset="-120"/>
                <a:ea typeface="微軟正黑體" panose="020B0604030504040204" pitchFamily="34" charset="-120"/>
                <a:cs typeface="華康楷書體W3" pitchFamily="65" charset="-120"/>
              </a:rPr>
              <a:t>四</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)10:00</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起</a:t>
            </a:r>
            <a:endParaRPr lang="en-US" altLang="zh-TW" sz="1400" b="1" dirty="0" smtClean="0">
              <a:latin typeface="微軟正黑體" panose="020B0604030504040204" pitchFamily="34" charset="-120"/>
              <a:ea typeface="微軟正黑體" panose="020B0604030504040204" pitchFamily="34" charset="-120"/>
              <a:cs typeface="華康楷書體W3" pitchFamily="65" charset="-120"/>
            </a:endParaRPr>
          </a:p>
        </p:txBody>
      </p:sp>
      <p:sp>
        <p:nvSpPr>
          <p:cNvPr id="32" name="Text Box 19"/>
          <p:cNvSpPr txBox="1">
            <a:spLocks noChangeArrowheads="1"/>
          </p:cNvSpPr>
          <p:nvPr/>
        </p:nvSpPr>
        <p:spPr bwMode="auto">
          <a:xfrm>
            <a:off x="4785906" y="2878761"/>
            <a:ext cx="42434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b="1" dirty="0">
                <a:latin typeface="微軟正黑體" panose="020B0604030504040204" pitchFamily="34" charset="-120"/>
                <a:ea typeface="微軟正黑體" panose="020B0604030504040204" pitchFamily="34" charset="-120"/>
                <a:cs typeface="華康楷書體W3" pitchFamily="65" charset="-120"/>
              </a:rPr>
              <a:t>開放時間：</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109.5.21(</a:t>
            </a:r>
            <a:r>
              <a:rPr lang="zh-TW" altLang="en-US" sz="1400" b="1" dirty="0">
                <a:latin typeface="微軟正黑體" panose="020B0604030504040204" pitchFamily="34" charset="-120"/>
                <a:ea typeface="微軟正黑體" panose="020B0604030504040204" pitchFamily="34" charset="-120"/>
                <a:cs typeface="華康楷書體W3" pitchFamily="65" charset="-120"/>
              </a:rPr>
              <a:t>四</a:t>
            </a:r>
            <a:r>
              <a:rPr lang="en-US" altLang="zh-TW" sz="1400" b="1" dirty="0">
                <a:latin typeface="微軟正黑體" panose="020B0604030504040204" pitchFamily="34" charset="-120"/>
                <a:ea typeface="微軟正黑體" panose="020B0604030504040204" pitchFamily="34" charset="-120"/>
                <a:cs typeface="華康楷書體W3" pitchFamily="65" charset="-120"/>
              </a:rPr>
              <a:t>)</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10:00~109.5.27(</a:t>
            </a:r>
            <a:r>
              <a:rPr lang="zh-TW" altLang="en-US" sz="1400" b="1" dirty="0">
                <a:latin typeface="微軟正黑體" panose="020B0604030504040204" pitchFamily="34" charset="-120"/>
                <a:ea typeface="微軟正黑體" panose="020B0604030504040204" pitchFamily="34" charset="-120"/>
                <a:cs typeface="華康楷書體W3" pitchFamily="65" charset="-120"/>
              </a:rPr>
              <a:t>三</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en-US" altLang="zh-TW" sz="1400" b="1" dirty="0">
                <a:latin typeface="微軟正黑體" panose="020B0604030504040204" pitchFamily="34" charset="-120"/>
                <a:ea typeface="微軟正黑體" panose="020B0604030504040204" pitchFamily="34" charset="-120"/>
                <a:cs typeface="華康楷書體W3" pitchFamily="65" charset="-120"/>
              </a:rPr>
              <a:t>17:00</a:t>
            </a:r>
          </a:p>
        </p:txBody>
      </p:sp>
      <p:sp>
        <p:nvSpPr>
          <p:cNvPr id="33" name="Text Box 20"/>
          <p:cNvSpPr txBox="1">
            <a:spLocks noChangeArrowheads="1"/>
          </p:cNvSpPr>
          <p:nvPr/>
        </p:nvSpPr>
        <p:spPr bwMode="auto">
          <a:xfrm>
            <a:off x="4795020" y="4728328"/>
            <a:ext cx="3493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正、備取生公告時間</a:t>
            </a:r>
            <a:r>
              <a:rPr lang="zh-TW" altLang="en-US" sz="1400" b="1" dirty="0">
                <a:latin typeface="微軟正黑體" panose="020B0604030504040204" pitchFamily="34" charset="-120"/>
                <a:ea typeface="微軟正黑體" panose="020B0604030504040204" pitchFamily="34" charset="-120"/>
                <a:cs typeface="華康楷書體W3" pitchFamily="65" charset="-120"/>
              </a:rPr>
              <a:t>：</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109.6.18(</a:t>
            </a:r>
            <a:r>
              <a:rPr lang="zh-TW" altLang="en-US" sz="1400" b="1" dirty="0">
                <a:latin typeface="微軟正黑體" panose="020B0604030504040204" pitchFamily="34" charset="-120"/>
                <a:ea typeface="微軟正黑體" panose="020B0604030504040204" pitchFamily="34" charset="-120"/>
                <a:cs typeface="華康楷書體W3" pitchFamily="65" charset="-120"/>
              </a:rPr>
              <a:t>四</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en-US" altLang="zh-TW" sz="1400" b="1" dirty="0">
                <a:latin typeface="微軟正黑體" panose="020B0604030504040204" pitchFamily="34" charset="-120"/>
                <a:ea typeface="微軟正黑體" panose="020B0604030504040204" pitchFamily="34" charset="-120"/>
                <a:cs typeface="華康楷書體W3" pitchFamily="65" charset="-120"/>
              </a:rPr>
              <a:t>10:00</a:t>
            </a:r>
          </a:p>
        </p:txBody>
      </p:sp>
      <p:sp>
        <p:nvSpPr>
          <p:cNvPr id="34" name="Text Box 21"/>
          <p:cNvSpPr txBox="1">
            <a:spLocks noChangeArrowheads="1"/>
          </p:cNvSpPr>
          <p:nvPr/>
        </p:nvSpPr>
        <p:spPr bwMode="auto">
          <a:xfrm>
            <a:off x="4795020" y="5179087"/>
            <a:ext cx="424346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b="1" dirty="0">
                <a:latin typeface="微軟正黑體" panose="020B0604030504040204" pitchFamily="34" charset="-120"/>
                <a:ea typeface="微軟正黑體" panose="020B0604030504040204" pitchFamily="34" charset="-120"/>
                <a:cs typeface="華康楷書體W3" pitchFamily="65" charset="-120"/>
              </a:rPr>
              <a:t>開放時間</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109.6.22(</a:t>
            </a:r>
            <a:r>
              <a:rPr lang="zh-TW" altLang="en-US" sz="1400" b="1" dirty="0">
                <a:latin typeface="微軟正黑體" panose="020B0604030504040204" pitchFamily="34" charset="-120"/>
                <a:ea typeface="微軟正黑體" panose="020B0604030504040204" pitchFamily="34" charset="-120"/>
                <a:cs typeface="華康楷書體W3" pitchFamily="65" charset="-120"/>
              </a:rPr>
              <a:t>一</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)10:00~109.6.24(</a:t>
            </a:r>
            <a:r>
              <a:rPr lang="zh-TW" altLang="en-US" sz="1400" b="1" dirty="0">
                <a:latin typeface="微軟正黑體" panose="020B0604030504040204" pitchFamily="34" charset="-120"/>
                <a:ea typeface="微軟正黑體" panose="020B0604030504040204" pitchFamily="34" charset="-120"/>
                <a:cs typeface="華康楷書體W3" pitchFamily="65" charset="-120"/>
              </a:rPr>
              <a:t>三</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en-US" altLang="zh-TW" sz="1400" b="1" dirty="0">
                <a:latin typeface="微軟正黑體" panose="020B0604030504040204" pitchFamily="34" charset="-120"/>
                <a:ea typeface="微軟正黑體" panose="020B0604030504040204" pitchFamily="34" charset="-120"/>
                <a:cs typeface="華康楷書體W3" pitchFamily="65" charset="-120"/>
              </a:rPr>
              <a:t>17:00</a:t>
            </a:r>
          </a:p>
        </p:txBody>
      </p:sp>
      <p:sp>
        <p:nvSpPr>
          <p:cNvPr id="35" name="Text Box 21"/>
          <p:cNvSpPr txBox="1">
            <a:spLocks noChangeArrowheads="1"/>
          </p:cNvSpPr>
          <p:nvPr/>
        </p:nvSpPr>
        <p:spPr bwMode="auto">
          <a:xfrm>
            <a:off x="4785906" y="5745553"/>
            <a:ext cx="24881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b="1" dirty="0">
                <a:latin typeface="微軟正黑體" panose="020B0604030504040204" pitchFamily="34" charset="-120"/>
                <a:ea typeface="微軟正黑體" panose="020B0604030504040204" pitchFamily="34" charset="-120"/>
                <a:cs typeface="華康楷書體W3" pitchFamily="65" charset="-120"/>
              </a:rPr>
              <a:t>公告</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時間：</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109.7.1(</a:t>
            </a:r>
            <a:r>
              <a:rPr lang="zh-TW" altLang="en-US" sz="1400" b="1" dirty="0">
                <a:latin typeface="微軟正黑體" panose="020B0604030504040204" pitchFamily="34" charset="-120"/>
                <a:ea typeface="微軟正黑體" panose="020B0604030504040204" pitchFamily="34" charset="-120"/>
                <a:cs typeface="華康楷書體W3" pitchFamily="65" charset="-120"/>
              </a:rPr>
              <a:t>三</a:t>
            </a:r>
            <a:r>
              <a:rPr lang="en-US" altLang="zh-TW" sz="1400" b="1" dirty="0">
                <a:latin typeface="微軟正黑體" panose="020B0604030504040204" pitchFamily="34" charset="-120"/>
                <a:ea typeface="微軟正黑體" panose="020B0604030504040204" pitchFamily="34" charset="-120"/>
                <a:cs typeface="華康楷書體W3" pitchFamily="65" charset="-120"/>
              </a:rPr>
              <a:t>)10:00</a:t>
            </a:r>
          </a:p>
        </p:txBody>
      </p:sp>
      <p:sp>
        <p:nvSpPr>
          <p:cNvPr id="36" name="Text Box 19"/>
          <p:cNvSpPr txBox="1">
            <a:spLocks noChangeArrowheads="1"/>
          </p:cNvSpPr>
          <p:nvPr/>
        </p:nvSpPr>
        <p:spPr bwMode="auto">
          <a:xfrm>
            <a:off x="4785906" y="1720056"/>
            <a:ext cx="4136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繳</a:t>
            </a:r>
            <a:r>
              <a:rPr lang="zh-TW" altLang="en-US" sz="1400" b="1" dirty="0">
                <a:latin typeface="微軟正黑體" panose="020B0604030504040204" pitchFamily="34" charset="-120"/>
                <a:ea typeface="微軟正黑體" panose="020B0604030504040204" pitchFamily="34" charset="-120"/>
                <a:cs typeface="華康楷書體W3" pitchFamily="65" charset="-120"/>
              </a:rPr>
              <a:t>費</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時間</a:t>
            </a:r>
            <a:r>
              <a:rPr lang="zh-TW" altLang="en-US" sz="1400" b="1" dirty="0">
                <a:latin typeface="微軟正黑體" panose="020B0604030504040204" pitchFamily="34" charset="-120"/>
                <a:ea typeface="微軟正黑體" panose="020B0604030504040204" pitchFamily="34" charset="-120"/>
                <a:cs typeface="華康楷書體W3" pitchFamily="65" charset="-120"/>
              </a:rPr>
              <a:t>：</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109.5.7(</a:t>
            </a:r>
            <a:r>
              <a:rPr lang="zh-TW" altLang="en-US" sz="1400" b="1" dirty="0">
                <a:latin typeface="微軟正黑體" panose="020B0604030504040204" pitchFamily="34" charset="-120"/>
                <a:ea typeface="微軟正黑體" panose="020B0604030504040204" pitchFamily="34" charset="-120"/>
                <a:cs typeface="華康楷書體W3" pitchFamily="65" charset="-120"/>
              </a:rPr>
              <a:t>四</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)10:00~109.5.12(</a:t>
            </a:r>
            <a:r>
              <a:rPr lang="zh-TW" altLang="en-US" sz="1400" b="1" dirty="0">
                <a:latin typeface="微軟正黑體" panose="020B0604030504040204" pitchFamily="34" charset="-120"/>
                <a:ea typeface="微軟正黑體" panose="020B0604030504040204" pitchFamily="34" charset="-120"/>
                <a:cs typeface="華康楷書體W3" pitchFamily="65" charset="-120"/>
              </a:rPr>
              <a:t>二</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en-US" altLang="zh-TW" sz="1400" b="1" dirty="0">
                <a:latin typeface="微軟正黑體" panose="020B0604030504040204" pitchFamily="34" charset="-120"/>
                <a:ea typeface="微軟正黑體" panose="020B0604030504040204" pitchFamily="34" charset="-120"/>
                <a:cs typeface="華康楷書體W3" pitchFamily="65" charset="-120"/>
              </a:rPr>
              <a:t>24:00</a:t>
            </a:r>
            <a:endParaRPr lang="zh-TW" altLang="en-US" sz="1400" b="1" dirty="0">
              <a:latin typeface="微軟正黑體" panose="020B0604030504040204" pitchFamily="34" charset="-120"/>
              <a:ea typeface="微軟正黑體" panose="020B0604030504040204" pitchFamily="34" charset="-120"/>
              <a:cs typeface="華康楷書體W3" pitchFamily="65" charset="-120"/>
            </a:endParaRPr>
          </a:p>
        </p:txBody>
      </p:sp>
      <p:sp>
        <p:nvSpPr>
          <p:cNvPr id="37" name="Text Box 19"/>
          <p:cNvSpPr txBox="1">
            <a:spLocks noChangeArrowheads="1"/>
          </p:cNvSpPr>
          <p:nvPr/>
        </p:nvSpPr>
        <p:spPr bwMode="auto">
          <a:xfrm>
            <a:off x="4821661" y="3462669"/>
            <a:ext cx="2246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109.5.28(</a:t>
            </a:r>
            <a:r>
              <a:rPr lang="zh-TW" altLang="en-US" sz="1400" b="1" dirty="0">
                <a:latin typeface="微軟正黑體" panose="020B0604030504040204" pitchFamily="34" charset="-120"/>
                <a:ea typeface="微軟正黑體" panose="020B0604030504040204" pitchFamily="34" charset="-120"/>
                <a:cs typeface="華康楷書體W3" pitchFamily="65" charset="-120"/>
              </a:rPr>
              <a:t>四</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前</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郵戳</a:t>
            </a:r>
            <a:r>
              <a:rPr lang="zh-TW" altLang="en-US" sz="1400" b="1" dirty="0">
                <a:latin typeface="微軟正黑體" panose="020B0604030504040204" pitchFamily="34" charset="-120"/>
                <a:ea typeface="微軟正黑體" panose="020B0604030504040204" pitchFamily="34" charset="-120"/>
                <a:cs typeface="華康楷書體W3" pitchFamily="65" charset="-120"/>
              </a:rPr>
              <a:t>為</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憑</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endParaRPr lang="en-US" altLang="zh-TW" sz="1400" b="1" dirty="0">
              <a:latin typeface="微軟正黑體" panose="020B0604030504040204" pitchFamily="34" charset="-120"/>
              <a:ea typeface="微軟正黑體" panose="020B0604030504040204" pitchFamily="34" charset="-120"/>
              <a:cs typeface="華康楷書體W3" pitchFamily="65" charset="-120"/>
            </a:endParaRPr>
          </a:p>
        </p:txBody>
      </p:sp>
      <p:sp>
        <p:nvSpPr>
          <p:cNvPr id="38" name="Text Box 16"/>
          <p:cNvSpPr txBox="1">
            <a:spLocks noChangeArrowheads="1"/>
          </p:cNvSpPr>
          <p:nvPr/>
        </p:nvSpPr>
        <p:spPr bwMode="auto">
          <a:xfrm>
            <a:off x="4776777" y="965603"/>
            <a:ext cx="42242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dist" eaLnBrk="1" hangingPunct="1">
              <a:spcBef>
                <a:spcPct val="0"/>
              </a:spcBef>
              <a:buFontTx/>
              <a:buNone/>
            </a:pP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開放時間：</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109.4.20(</a:t>
            </a:r>
            <a:r>
              <a:rPr lang="zh-TW" altLang="en-US" sz="1400" b="1" dirty="0">
                <a:latin typeface="微軟正黑體" panose="020B0604030504040204" pitchFamily="34" charset="-120"/>
                <a:ea typeface="微軟正黑體" panose="020B0604030504040204" pitchFamily="34" charset="-120"/>
                <a:cs typeface="華康楷書體W3" pitchFamily="65" charset="-120"/>
              </a:rPr>
              <a:t>一</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)10:00~109.4.22(</a:t>
            </a:r>
            <a:r>
              <a:rPr lang="zh-TW" altLang="en-US" sz="1400" b="1" dirty="0">
                <a:latin typeface="微軟正黑體" panose="020B0604030504040204" pitchFamily="34" charset="-120"/>
                <a:ea typeface="微軟正黑體" panose="020B0604030504040204" pitchFamily="34" charset="-120"/>
                <a:cs typeface="華康楷書體W3" pitchFamily="65" charset="-120"/>
              </a:rPr>
              <a:t>三</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)17:00</a:t>
            </a:r>
          </a:p>
          <a:p>
            <a:pPr algn="dist" eaLnBrk="1" hangingPunct="1">
              <a:spcBef>
                <a:spcPct val="0"/>
              </a:spcBef>
              <a:buNone/>
            </a:pPr>
            <a:r>
              <a:rPr lang="zh-TW" altLang="en-US" sz="1400" b="1" dirty="0">
                <a:latin typeface="微軟正黑體" panose="020B0604030504040204" pitchFamily="34" charset="-120"/>
                <a:ea typeface="微軟正黑體" panose="020B0604030504040204" pitchFamily="34" charset="-120"/>
                <a:cs typeface="華康楷書體W3" pitchFamily="65" charset="-120"/>
              </a:rPr>
              <a:t>寄件時間：</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109.4.22(</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三</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zh-TW" altLang="en-US" sz="1400" b="1" dirty="0">
                <a:latin typeface="微軟正黑體" panose="020B0604030504040204" pitchFamily="34" charset="-120"/>
                <a:ea typeface="微軟正黑體" panose="020B0604030504040204" pitchFamily="34" charset="-120"/>
                <a:cs typeface="華康楷書體W3" pitchFamily="65" charset="-120"/>
              </a:rPr>
              <a:t>前</a:t>
            </a:r>
            <a:r>
              <a:rPr lang="en-US" altLang="zh-TW" sz="1400" b="1" dirty="0">
                <a:latin typeface="微軟正黑體" panose="020B0604030504040204" pitchFamily="34" charset="-120"/>
                <a:ea typeface="微軟正黑體" panose="020B0604030504040204" pitchFamily="34" charset="-120"/>
                <a:cs typeface="華康楷書體W3" pitchFamily="65" charset="-120"/>
              </a:rPr>
              <a:t>(</a:t>
            </a:r>
            <a:r>
              <a:rPr lang="zh-TW" altLang="en-US" sz="1400" b="1" dirty="0">
                <a:latin typeface="微軟正黑體" panose="020B0604030504040204" pitchFamily="34" charset="-120"/>
                <a:ea typeface="微軟正黑體" panose="020B0604030504040204" pitchFamily="34" charset="-120"/>
                <a:cs typeface="華康楷書體W3" pitchFamily="65" charset="-120"/>
              </a:rPr>
              <a:t>郵戳為憑</a:t>
            </a:r>
            <a:r>
              <a:rPr lang="en-US" altLang="zh-TW" sz="1400" b="1" dirty="0">
                <a:latin typeface="微軟正黑體" panose="020B0604030504040204" pitchFamily="34" charset="-120"/>
                <a:ea typeface="微軟正黑體" panose="020B0604030504040204" pitchFamily="34" charset="-120"/>
                <a:cs typeface="華康楷書體W3" pitchFamily="65" charset="-120"/>
              </a:rPr>
              <a:t>)</a:t>
            </a:r>
          </a:p>
          <a:p>
            <a:pPr algn="dist" eaLnBrk="1" hangingPunct="1">
              <a:spcBef>
                <a:spcPct val="0"/>
              </a:spcBef>
              <a:buFontTx/>
              <a:buNone/>
            </a:pP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審查結果查詢</a:t>
            </a:r>
            <a:r>
              <a:rPr lang="zh-TW" altLang="en-US" sz="1400" b="1" dirty="0">
                <a:latin typeface="微軟正黑體" panose="020B0604030504040204" pitchFamily="34" charset="-120"/>
                <a:ea typeface="微軟正黑體" panose="020B0604030504040204" pitchFamily="34" charset="-120"/>
                <a:cs typeface="華康楷書體W3" pitchFamily="65" charset="-120"/>
              </a:rPr>
              <a:t>：</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109.4.29(</a:t>
            </a:r>
            <a:r>
              <a:rPr lang="zh-TW" altLang="en-US" sz="1400" b="1" dirty="0">
                <a:latin typeface="微軟正黑體" panose="020B0604030504040204" pitchFamily="34" charset="-120"/>
                <a:ea typeface="微軟正黑體" panose="020B0604030504040204" pitchFamily="34" charset="-120"/>
                <a:cs typeface="華康楷書體W3" pitchFamily="65" charset="-120"/>
              </a:rPr>
              <a:t>三</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)10:00</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起</a:t>
            </a:r>
            <a:endParaRPr lang="en-US" altLang="zh-TW" sz="1400" b="1" dirty="0">
              <a:latin typeface="微軟正黑體" panose="020B0604030504040204" pitchFamily="34" charset="-120"/>
              <a:ea typeface="微軟正黑體" panose="020B0604030504040204" pitchFamily="34" charset="-120"/>
              <a:cs typeface="華康楷書體W3" pitchFamily="65" charset="-120"/>
            </a:endParaRPr>
          </a:p>
        </p:txBody>
      </p:sp>
      <p:sp>
        <p:nvSpPr>
          <p:cNvPr id="39" name="Text Box 19"/>
          <p:cNvSpPr txBox="1">
            <a:spLocks noChangeArrowheads="1"/>
          </p:cNvSpPr>
          <p:nvPr/>
        </p:nvSpPr>
        <p:spPr bwMode="auto">
          <a:xfrm>
            <a:off x="4821661" y="4027910"/>
            <a:ext cx="22894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109.6.4(</a:t>
            </a:r>
            <a:r>
              <a:rPr lang="zh-TW" altLang="en-US" sz="1400" b="1" dirty="0">
                <a:latin typeface="微軟正黑體" panose="020B0604030504040204" pitchFamily="34" charset="-120"/>
                <a:ea typeface="微軟正黑體" panose="020B0604030504040204" pitchFamily="34" charset="-120"/>
                <a:cs typeface="華康楷書體W3" pitchFamily="65" charset="-120"/>
              </a:rPr>
              <a:t>四</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)~109.6.14(</a:t>
            </a:r>
            <a:r>
              <a:rPr lang="zh-TW" altLang="en-US" sz="1400" b="1" dirty="0">
                <a:latin typeface="微軟正黑體" panose="020B0604030504040204" pitchFamily="34" charset="-120"/>
                <a:ea typeface="微軟正黑體" panose="020B0604030504040204" pitchFamily="34" charset="-120"/>
                <a:cs typeface="華康楷書體W3" pitchFamily="65" charset="-120"/>
              </a:rPr>
              <a:t>日</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endParaRPr lang="en-US" altLang="zh-TW" sz="1400" b="1" dirty="0">
              <a:latin typeface="微軟正黑體" panose="020B0604030504040204" pitchFamily="34" charset="-120"/>
              <a:ea typeface="微軟正黑體" panose="020B0604030504040204" pitchFamily="34" charset="-120"/>
              <a:cs typeface="華康楷書體W3" pitchFamily="65" charset="-120"/>
            </a:endParaRPr>
          </a:p>
        </p:txBody>
      </p:sp>
      <p:sp>
        <p:nvSpPr>
          <p:cNvPr id="40" name="Text Box 19"/>
          <p:cNvSpPr txBox="1">
            <a:spLocks noChangeArrowheads="1"/>
          </p:cNvSpPr>
          <p:nvPr/>
        </p:nvSpPr>
        <p:spPr bwMode="auto">
          <a:xfrm>
            <a:off x="4835756" y="6329461"/>
            <a:ext cx="3690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109.7.9(</a:t>
            </a:r>
            <a:r>
              <a:rPr lang="zh-TW" altLang="en-US" sz="1400" b="1" dirty="0">
                <a:latin typeface="微軟正黑體" panose="020B0604030504040204" pitchFamily="34" charset="-120"/>
                <a:ea typeface="微軟正黑體" panose="020B0604030504040204" pitchFamily="34" charset="-120"/>
                <a:cs typeface="華康楷書體W3" pitchFamily="65" charset="-120"/>
              </a:rPr>
              <a:t>五</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)12:00</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前</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依各甄審學校規定時間</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a:t>
            </a:r>
            <a:endParaRPr lang="en-US" altLang="zh-TW" sz="1400" b="1" dirty="0">
              <a:latin typeface="微軟正黑體" panose="020B0604030504040204" pitchFamily="34" charset="-120"/>
              <a:ea typeface="微軟正黑體" panose="020B0604030504040204" pitchFamily="34" charset="-120"/>
              <a:cs typeface="華康楷書體W3" pitchFamily="65" charset="-120"/>
            </a:endParaRPr>
          </a:p>
        </p:txBody>
      </p:sp>
      <p:sp>
        <p:nvSpPr>
          <p:cNvPr id="41" name="Text Box 32"/>
          <p:cNvSpPr txBox="1">
            <a:spLocks noChangeArrowheads="1"/>
          </p:cNvSpPr>
          <p:nvPr/>
        </p:nvSpPr>
        <p:spPr bwMode="auto">
          <a:xfrm>
            <a:off x="250725" y="1119221"/>
            <a:ext cx="4510087" cy="395287"/>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headEnd/>
            <a:tailEnd/>
          </a:ln>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defRPr/>
            </a:pPr>
            <a:r>
              <a:rPr lang="zh-TW" altLang="en-US" dirty="0" smtClean="0">
                <a:solidFill>
                  <a:schemeClr val="tx1"/>
                </a:solidFill>
                <a:latin typeface="微軟正黑體 Light" panose="020B0304030504040204" pitchFamily="34" charset="-120"/>
                <a:ea typeface="微軟正黑體 Light" panose="020B0304030504040204" pitchFamily="34" charset="-120"/>
              </a:rPr>
              <a:t>繳費身分審查登錄寄件</a:t>
            </a:r>
            <a:endParaRPr lang="zh-TW" altLang="zh-TW" dirty="0">
              <a:solidFill>
                <a:schemeClr val="tx1"/>
              </a:solidFill>
              <a:latin typeface="微軟正黑體 Light" panose="020B0304030504040204" pitchFamily="34" charset="-120"/>
              <a:ea typeface="微軟正黑體 Light" panose="020B0304030504040204" pitchFamily="34" charset="-120"/>
            </a:endParaRPr>
          </a:p>
        </p:txBody>
      </p:sp>
      <p:sp>
        <p:nvSpPr>
          <p:cNvPr id="43" name="Text Box 20"/>
          <p:cNvSpPr txBox="1">
            <a:spLocks noChangeArrowheads="1"/>
          </p:cNvSpPr>
          <p:nvPr/>
        </p:nvSpPr>
        <p:spPr bwMode="auto">
          <a:xfrm>
            <a:off x="4795020" y="4489220"/>
            <a:ext cx="3506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甄審總成績公告時間</a:t>
            </a:r>
            <a:r>
              <a:rPr lang="zh-TW" altLang="en-US" sz="1400" b="1" dirty="0">
                <a:latin typeface="微軟正黑體" panose="020B0604030504040204" pitchFamily="34" charset="-120"/>
                <a:ea typeface="微軟正黑體" panose="020B0604030504040204" pitchFamily="34" charset="-120"/>
                <a:cs typeface="華康楷書體W3" pitchFamily="65" charset="-120"/>
              </a:rPr>
              <a:t>：</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109.6.16(</a:t>
            </a:r>
            <a:r>
              <a:rPr lang="zh-TW" altLang="en-US" sz="1400" b="1" dirty="0" smtClean="0">
                <a:latin typeface="微軟正黑體" panose="020B0604030504040204" pitchFamily="34" charset="-120"/>
                <a:ea typeface="微軟正黑體" panose="020B0604030504040204" pitchFamily="34" charset="-120"/>
                <a:cs typeface="華康楷書體W3" pitchFamily="65" charset="-120"/>
              </a:rPr>
              <a:t>二</a:t>
            </a:r>
            <a:r>
              <a:rPr lang="en-US" altLang="zh-TW" sz="1400" b="1" dirty="0" smtClean="0">
                <a:latin typeface="微軟正黑體" panose="020B0604030504040204" pitchFamily="34" charset="-120"/>
                <a:ea typeface="微軟正黑體" panose="020B0604030504040204" pitchFamily="34" charset="-120"/>
                <a:cs typeface="華康楷書體W3" pitchFamily="65" charset="-120"/>
              </a:rPr>
              <a:t>)10:00</a:t>
            </a:r>
            <a:endParaRPr lang="en-US" altLang="zh-TW" sz="1400" b="1" dirty="0">
              <a:latin typeface="微軟正黑體" panose="020B0604030504040204" pitchFamily="34" charset="-120"/>
              <a:ea typeface="微軟正黑體" panose="020B0604030504040204" pitchFamily="34" charset="-120"/>
              <a:cs typeface="華康楷書體W3" pitchFamily="65" charset="-120"/>
            </a:endParaRPr>
          </a:p>
        </p:txBody>
      </p:sp>
    </p:spTree>
    <p:extLst>
      <p:ext uri="{BB962C8B-B14F-4D97-AF65-F5344CB8AC3E}">
        <p14:creationId xmlns:p14="http://schemas.microsoft.com/office/powerpoint/2010/main" val="2178941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82776"/>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相關報名表件</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樣張</a:t>
            </a:r>
            <a:r>
              <a:rPr lang="en-US" altLang="zh-TW" b="1" dirty="0" smtClean="0">
                <a:latin typeface="微軟正黑體" panose="020B0604030504040204" pitchFamily="34" charset="-120"/>
                <a:ea typeface="微軟正黑體" panose="020B0604030504040204" pitchFamily="34" charset="-120"/>
              </a:rPr>
              <a:t>)</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20483" name="圖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648" y="823983"/>
            <a:ext cx="4066816" cy="5608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96" y="823983"/>
            <a:ext cx="4104456" cy="5608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788527" y="4077072"/>
            <a:ext cx="2520280" cy="646331"/>
          </a:xfrm>
          <a:prstGeom prst="rect">
            <a:avLst/>
          </a:prstGeom>
          <a:solidFill>
            <a:srgbClr val="FF3399"/>
          </a:solidFill>
          <a:ln w="9525" algn="ctr">
            <a:solidFill>
              <a:srgbClr val="8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lang="zh-TW" altLang="en-US" sz="3600" b="1" dirty="0" smtClean="0">
                <a:solidFill>
                  <a:schemeClr val="bg1"/>
                </a:solidFill>
                <a:latin typeface="微軟正黑體" panose="020B0604030504040204" pitchFamily="34" charset="-120"/>
                <a:ea typeface="微軟正黑體" panose="020B0604030504040204" pitchFamily="34" charset="-120"/>
              </a:rPr>
              <a:t>自行留存</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75467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82776"/>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網路報名系統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相關報名表件</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樣張</a:t>
            </a:r>
            <a:r>
              <a:rPr lang="en-US" altLang="zh-TW" b="1" dirty="0" smtClean="0">
                <a:latin typeface="微軟正黑體" panose="020B0604030504040204" pitchFamily="34" charset="-120"/>
                <a:ea typeface="微軟正黑體" panose="020B0604030504040204" pitchFamily="34" charset="-120"/>
              </a:rPr>
              <a:t>)</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stretch>
            <a:fillRect/>
          </a:stretch>
        </p:blipFill>
        <p:spPr>
          <a:xfrm>
            <a:off x="467544" y="4077072"/>
            <a:ext cx="5832648" cy="2736304"/>
          </a:xfrm>
          <a:prstGeom prst="rect">
            <a:avLst/>
          </a:prstGeom>
          <a:ln w="9525">
            <a:solidFill>
              <a:schemeClr val="tx1"/>
            </a:solidFill>
          </a:ln>
        </p:spPr>
      </p:pic>
      <p:pic>
        <p:nvPicPr>
          <p:cNvPr id="21506"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719251"/>
            <a:ext cx="5760640" cy="32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891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82776"/>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a:latin typeface="微軟正黑體" panose="020B0604030504040204" pitchFamily="34" charset="-120"/>
                <a:ea typeface="微軟正黑體" panose="020B0604030504040204" pitchFamily="34" charset="-120"/>
              </a:rPr>
              <a:t>四</a:t>
            </a:r>
            <a:r>
              <a:rPr lang="zh-TW" altLang="en-US" b="1" dirty="0" smtClean="0">
                <a:latin typeface="微軟正黑體" panose="020B0604030504040204" pitchFamily="34" charset="-120"/>
                <a:ea typeface="微軟正黑體" panose="020B0604030504040204" pitchFamily="34" charset="-120"/>
              </a:rPr>
              <a:t>、就讀志願序登記業時程</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185051" y="830491"/>
            <a:ext cx="8928991" cy="4850046"/>
          </a:xfrm>
          <a:prstGeom prst="rect">
            <a:avLst/>
          </a:prstGeom>
          <a:noFill/>
        </p:spPr>
        <p:txBody>
          <a:bodyPr wrap="square" rtlCol="0">
            <a:spAutoFit/>
          </a:bodyPr>
          <a:lstStyle/>
          <a:p>
            <a:pPr marL="342900" indent="-342900">
              <a:lnSpc>
                <a:spcPts val="3120"/>
              </a:lnSpc>
              <a:spcBef>
                <a:spcPts val="1000"/>
              </a:spcBef>
              <a:buClr>
                <a:srgbClr val="FF0000"/>
              </a:buClr>
              <a:buFont typeface="Wingdings" panose="05000000000000000000" pitchFamily="2" charset="2"/>
              <a:buChar char="n"/>
            </a:pPr>
            <a:endParaRPr lang="en-US" altLang="zh-TW" sz="2600" b="1" dirty="0" smtClean="0">
              <a:latin typeface="微軟正黑體" panose="020B0604030504040204" pitchFamily="34" charset="-120"/>
              <a:ea typeface="微軟正黑體" panose="020B0604030504040204" pitchFamily="34" charset="-120"/>
            </a:endParaRPr>
          </a:p>
          <a:p>
            <a:pPr algn="ctr">
              <a:lnSpc>
                <a:spcPts val="3120"/>
              </a:lnSpc>
              <a:spcBef>
                <a:spcPts val="1000"/>
              </a:spcBef>
              <a:buClr>
                <a:srgbClr val="FF0000"/>
              </a:buClr>
            </a:pPr>
            <a:r>
              <a:rPr lang="zh-TW" altLang="en-US" sz="5600" dirty="0" smtClean="0">
                <a:solidFill>
                  <a:srgbClr val="660066"/>
                </a:solidFill>
                <a:latin typeface="標楷體" panose="03000509000000000000" pitchFamily="65" charset="-120"/>
                <a:ea typeface="標楷體" panose="03000509000000000000" pitchFamily="65" charset="-120"/>
              </a:rPr>
              <a:t>就讀志願序登記作業</a:t>
            </a:r>
          </a:p>
          <a:p>
            <a:pPr>
              <a:lnSpc>
                <a:spcPts val="3120"/>
              </a:lnSpc>
              <a:spcBef>
                <a:spcPts val="1000"/>
              </a:spcBef>
              <a:buClr>
                <a:srgbClr val="FF0000"/>
              </a:buClr>
            </a:pPr>
            <a:r>
              <a:rPr lang="zh-TW" altLang="en-US" sz="2200" b="1" u="sng" dirty="0" smtClean="0">
                <a:solidFill>
                  <a:srgbClr val="FF0000"/>
                </a:solidFill>
                <a:latin typeface="微軟正黑體" panose="020B0604030504040204" pitchFamily="34" charset="-120"/>
                <a:ea typeface="微軟正黑體" panose="020B0604030504040204" pitchFamily="34" charset="-120"/>
              </a:rPr>
              <a:t>系統</a:t>
            </a:r>
            <a:r>
              <a:rPr lang="zh-TW" altLang="en-US" sz="2200" b="1" u="sng" dirty="0">
                <a:solidFill>
                  <a:srgbClr val="FF0000"/>
                </a:solidFill>
                <a:latin typeface="微軟正黑體" panose="020B0604030504040204" pitchFamily="34" charset="-120"/>
                <a:ea typeface="微軟正黑體" panose="020B0604030504040204" pitchFamily="34" charset="-120"/>
              </a:rPr>
              <a:t>開放時間：</a:t>
            </a:r>
            <a:r>
              <a:rPr lang="en-US" altLang="zh-TW" sz="2200" b="1" u="sng" dirty="0" smtClean="0">
                <a:solidFill>
                  <a:srgbClr val="FF0000"/>
                </a:solidFill>
                <a:latin typeface="微軟正黑體" panose="020B0604030504040204" pitchFamily="34" charset="-120"/>
                <a:ea typeface="微軟正黑體" panose="020B0604030504040204" pitchFamily="34" charset="-120"/>
              </a:rPr>
              <a:t>109</a:t>
            </a:r>
            <a:r>
              <a:rPr lang="zh-TW" altLang="en-US" sz="2200" b="1" u="sng" dirty="0" smtClean="0">
                <a:solidFill>
                  <a:srgbClr val="FF0000"/>
                </a:solidFill>
                <a:latin typeface="微軟正黑體" panose="020B0604030504040204" pitchFamily="34" charset="-120"/>
                <a:ea typeface="微軟正黑體" panose="020B0604030504040204" pitchFamily="34" charset="-120"/>
              </a:rPr>
              <a:t>年</a:t>
            </a:r>
            <a:r>
              <a:rPr lang="en-US" altLang="zh-TW" sz="2200" b="1" u="sng" dirty="0" smtClean="0">
                <a:solidFill>
                  <a:srgbClr val="FF0000"/>
                </a:solidFill>
                <a:latin typeface="微軟正黑體" panose="020B0604030504040204" pitchFamily="34" charset="-120"/>
                <a:ea typeface="微軟正黑體" panose="020B0604030504040204" pitchFamily="34" charset="-120"/>
              </a:rPr>
              <a:t>6</a:t>
            </a:r>
            <a:r>
              <a:rPr lang="zh-TW" altLang="en-US" sz="2200" b="1" u="sng" dirty="0" smtClean="0">
                <a:solidFill>
                  <a:srgbClr val="FF0000"/>
                </a:solidFill>
                <a:latin typeface="微軟正黑體" panose="020B0604030504040204" pitchFamily="34" charset="-120"/>
                <a:ea typeface="微軟正黑體" panose="020B0604030504040204" pitchFamily="34" charset="-120"/>
              </a:rPr>
              <a:t>月</a:t>
            </a:r>
            <a:r>
              <a:rPr lang="en-US" altLang="zh-TW" sz="2200" b="1" u="sng" dirty="0" smtClean="0">
                <a:solidFill>
                  <a:srgbClr val="FF0000"/>
                </a:solidFill>
                <a:latin typeface="微軟正黑體" panose="020B0604030504040204" pitchFamily="34" charset="-120"/>
                <a:ea typeface="微軟正黑體" panose="020B0604030504040204" pitchFamily="34" charset="-120"/>
              </a:rPr>
              <a:t>22</a:t>
            </a:r>
            <a:r>
              <a:rPr lang="zh-TW" altLang="en-US" sz="2200" b="1" u="sng" dirty="0" smtClean="0">
                <a:solidFill>
                  <a:srgbClr val="FF0000"/>
                </a:solidFill>
                <a:latin typeface="微軟正黑體" panose="020B0604030504040204" pitchFamily="34" charset="-120"/>
                <a:ea typeface="微軟正黑體" panose="020B0604030504040204" pitchFamily="34" charset="-120"/>
              </a:rPr>
              <a:t>日</a:t>
            </a:r>
            <a:r>
              <a:rPr lang="en-US" altLang="zh-TW" sz="2200" b="1" u="sng" dirty="0" smtClean="0">
                <a:solidFill>
                  <a:srgbClr val="FF0000"/>
                </a:solidFill>
                <a:latin typeface="微軟正黑體" panose="020B0604030504040204" pitchFamily="34" charset="-120"/>
                <a:ea typeface="微軟正黑體" panose="020B0604030504040204" pitchFamily="34" charset="-120"/>
              </a:rPr>
              <a:t>(</a:t>
            </a:r>
            <a:r>
              <a:rPr lang="zh-TW" altLang="en-US" sz="2200" b="1" u="sng" dirty="0" smtClean="0">
                <a:solidFill>
                  <a:srgbClr val="FF0000"/>
                </a:solidFill>
                <a:latin typeface="微軟正黑體" panose="020B0604030504040204" pitchFamily="34" charset="-120"/>
                <a:ea typeface="微軟正黑體" panose="020B0604030504040204" pitchFamily="34" charset="-120"/>
              </a:rPr>
              <a:t>一</a:t>
            </a:r>
            <a:r>
              <a:rPr lang="en-US" altLang="zh-TW" sz="2200" b="1" u="sng" dirty="0" smtClean="0">
                <a:solidFill>
                  <a:srgbClr val="FF0000"/>
                </a:solidFill>
                <a:latin typeface="微軟正黑體" panose="020B0604030504040204" pitchFamily="34" charset="-120"/>
                <a:ea typeface="微軟正黑體" panose="020B0604030504040204" pitchFamily="34" charset="-120"/>
              </a:rPr>
              <a:t>)10:00~109</a:t>
            </a:r>
            <a:r>
              <a:rPr lang="zh-TW" altLang="en-US" sz="2200" b="1" u="sng" dirty="0" smtClean="0">
                <a:solidFill>
                  <a:srgbClr val="FF0000"/>
                </a:solidFill>
                <a:latin typeface="微軟正黑體" panose="020B0604030504040204" pitchFamily="34" charset="-120"/>
                <a:ea typeface="微軟正黑體" panose="020B0604030504040204" pitchFamily="34" charset="-120"/>
              </a:rPr>
              <a:t>年</a:t>
            </a:r>
            <a:r>
              <a:rPr lang="en-US" altLang="zh-TW" sz="2200" b="1" u="sng" dirty="0" smtClean="0">
                <a:solidFill>
                  <a:srgbClr val="FF0000"/>
                </a:solidFill>
                <a:latin typeface="微軟正黑體" panose="020B0604030504040204" pitchFamily="34" charset="-120"/>
                <a:ea typeface="微軟正黑體" panose="020B0604030504040204" pitchFamily="34" charset="-120"/>
              </a:rPr>
              <a:t>6</a:t>
            </a:r>
            <a:r>
              <a:rPr lang="zh-TW" altLang="en-US" sz="2200" b="1" u="sng" dirty="0" smtClean="0">
                <a:solidFill>
                  <a:srgbClr val="FF0000"/>
                </a:solidFill>
                <a:latin typeface="微軟正黑體" panose="020B0604030504040204" pitchFamily="34" charset="-120"/>
                <a:ea typeface="微軟正黑體" panose="020B0604030504040204" pitchFamily="34" charset="-120"/>
              </a:rPr>
              <a:t>月</a:t>
            </a:r>
            <a:r>
              <a:rPr lang="en-US" altLang="zh-TW" sz="2200" b="1" u="sng" dirty="0" smtClean="0">
                <a:solidFill>
                  <a:srgbClr val="FF0000"/>
                </a:solidFill>
                <a:latin typeface="微軟正黑體" panose="020B0604030504040204" pitchFamily="34" charset="-120"/>
                <a:ea typeface="微軟正黑體" panose="020B0604030504040204" pitchFamily="34" charset="-120"/>
              </a:rPr>
              <a:t>24</a:t>
            </a:r>
            <a:r>
              <a:rPr lang="zh-TW" altLang="en-US" sz="2200" b="1" u="sng" dirty="0" smtClean="0">
                <a:solidFill>
                  <a:srgbClr val="FF0000"/>
                </a:solidFill>
                <a:latin typeface="微軟正黑體" panose="020B0604030504040204" pitchFamily="34" charset="-120"/>
                <a:ea typeface="微軟正黑體" panose="020B0604030504040204" pitchFamily="34" charset="-120"/>
              </a:rPr>
              <a:t>日</a:t>
            </a:r>
            <a:r>
              <a:rPr lang="en-US" altLang="zh-TW" sz="2200" b="1" u="sng" dirty="0" smtClean="0">
                <a:solidFill>
                  <a:srgbClr val="FF0000"/>
                </a:solidFill>
                <a:latin typeface="微軟正黑體" panose="020B0604030504040204" pitchFamily="34" charset="-120"/>
                <a:ea typeface="微軟正黑體" panose="020B0604030504040204" pitchFamily="34" charset="-120"/>
              </a:rPr>
              <a:t>(</a:t>
            </a:r>
            <a:r>
              <a:rPr lang="zh-TW" altLang="en-US" sz="2200" b="1" u="sng" dirty="0">
                <a:solidFill>
                  <a:srgbClr val="FF0000"/>
                </a:solidFill>
                <a:latin typeface="微軟正黑體" panose="020B0604030504040204" pitchFamily="34" charset="-120"/>
                <a:ea typeface="微軟正黑體" panose="020B0604030504040204" pitchFamily="34" charset="-120"/>
              </a:rPr>
              <a:t>三</a:t>
            </a:r>
            <a:r>
              <a:rPr lang="en-US" altLang="zh-TW" sz="2200" b="1" u="sng" dirty="0" smtClean="0">
                <a:solidFill>
                  <a:srgbClr val="FF0000"/>
                </a:solidFill>
                <a:latin typeface="微軟正黑體" panose="020B0604030504040204" pitchFamily="34" charset="-120"/>
                <a:ea typeface="微軟正黑體" panose="020B0604030504040204" pitchFamily="34" charset="-120"/>
              </a:rPr>
              <a:t>)17:00</a:t>
            </a:r>
            <a:r>
              <a:rPr lang="zh-TW" altLang="en-US" sz="2200" b="1" u="sng" dirty="0" smtClean="0">
                <a:solidFill>
                  <a:srgbClr val="FF0000"/>
                </a:solidFill>
                <a:latin typeface="微軟正黑體" panose="020B0604030504040204" pitchFamily="34" charset="-120"/>
                <a:ea typeface="微軟正黑體" panose="020B0604030504040204" pitchFamily="34" charset="-120"/>
              </a:rPr>
              <a:t>止</a:t>
            </a:r>
            <a:endParaRPr lang="en-US" altLang="zh-TW" sz="2200" b="1" u="sng" dirty="0">
              <a:solidFill>
                <a:srgbClr val="FF0000"/>
              </a:solidFill>
              <a:latin typeface="微軟正黑體" panose="020B0604030504040204" pitchFamily="34" charset="-120"/>
              <a:ea typeface="微軟正黑體" panose="020B0604030504040204" pitchFamily="34" charset="-120"/>
            </a:endParaRPr>
          </a:p>
          <a:p>
            <a:pPr marL="342900" indent="-342900">
              <a:lnSpc>
                <a:spcPts val="3120"/>
              </a:lnSpc>
              <a:spcBef>
                <a:spcPts val="2400"/>
              </a:spcBef>
              <a:buClr>
                <a:srgbClr val="FF0000"/>
              </a:buClr>
              <a:buFont typeface="Wingdings" panose="05000000000000000000" pitchFamily="2" charset="2"/>
              <a:buChar char="n"/>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16</a:t>
            </a:r>
            <a:r>
              <a:rPr lang="zh-TW" altLang="en-US" sz="2400" b="1" dirty="0" smtClean="0">
                <a:solidFill>
                  <a:srgbClr val="FF0000"/>
                </a:solidFill>
                <a:latin typeface="微軟正黑體" panose="020B0604030504040204" pitchFamily="34" charset="-120"/>
                <a:ea typeface="微軟正黑體" panose="020B0604030504040204" pitchFamily="34" charset="-120"/>
              </a:rPr>
              <a:t>日</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二</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10:00</a:t>
            </a:r>
            <a:r>
              <a:rPr lang="zh-TW" altLang="en-US" sz="2400" b="1" dirty="0" smtClean="0">
                <a:solidFill>
                  <a:srgbClr val="FF0000"/>
                </a:solidFill>
                <a:latin typeface="微軟正黑體" panose="020B0604030504040204" pitchFamily="34" charset="-120"/>
                <a:ea typeface="微軟正黑體" panose="020B0604030504040204" pitchFamily="34" charset="-120"/>
              </a:rPr>
              <a:t>起，</a:t>
            </a:r>
            <a:r>
              <a:rPr lang="zh-TW" altLang="en-US" sz="2400" b="1" dirty="0" smtClean="0">
                <a:latin typeface="微軟正黑體" panose="020B0604030504040204" pitchFamily="34" charset="-120"/>
                <a:ea typeface="微軟正黑體" panose="020B0604030504040204" pitchFamily="34" charset="-120"/>
              </a:rPr>
              <a:t>查詢甄審總成績</a:t>
            </a:r>
            <a:endParaRPr lang="en-US" altLang="zh-TW" sz="2400" b="1" dirty="0" smtClean="0">
              <a:latin typeface="微軟正黑體" panose="020B0604030504040204" pitchFamily="34" charset="-120"/>
              <a:ea typeface="微軟正黑體" panose="020B0604030504040204" pitchFamily="34" charset="-120"/>
            </a:endParaRPr>
          </a:p>
          <a:p>
            <a:pPr marL="342900" indent="-342900">
              <a:lnSpc>
                <a:spcPts val="3120"/>
              </a:lnSpc>
              <a:spcBef>
                <a:spcPts val="1200"/>
              </a:spcBef>
              <a:buClr>
                <a:srgbClr val="FF0000"/>
              </a:buClr>
              <a:buFont typeface="Wingdings" panose="05000000000000000000" pitchFamily="2" charset="2"/>
              <a:buChar char="n"/>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18</a:t>
            </a:r>
            <a:r>
              <a:rPr lang="zh-TW" altLang="en-US" sz="2400" b="1" dirty="0" smtClean="0">
                <a:solidFill>
                  <a:srgbClr val="FF0000"/>
                </a:solidFill>
                <a:latin typeface="微軟正黑體" panose="020B0604030504040204" pitchFamily="34" charset="-120"/>
                <a:ea typeface="微軟正黑體" panose="020B0604030504040204" pitchFamily="34" charset="-120"/>
              </a:rPr>
              <a:t>日</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四</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10:00</a:t>
            </a:r>
            <a:r>
              <a:rPr lang="zh-TW" altLang="en-US" sz="2400" b="1" dirty="0" smtClean="0">
                <a:solidFill>
                  <a:srgbClr val="FF0000"/>
                </a:solidFill>
                <a:latin typeface="微軟正黑體" panose="020B0604030504040204" pitchFamily="34" charset="-120"/>
                <a:ea typeface="微軟正黑體" panose="020B0604030504040204" pitchFamily="34" charset="-120"/>
              </a:rPr>
              <a:t>起，</a:t>
            </a:r>
            <a:r>
              <a:rPr lang="zh-TW" altLang="en-US" sz="2400" b="1" dirty="0" smtClean="0">
                <a:latin typeface="微軟正黑體" panose="020B0604030504040204" pitchFamily="34" charset="-120"/>
                <a:ea typeface="微軟正黑體" panose="020B0604030504040204" pitchFamily="34" charset="-120"/>
              </a:rPr>
              <a:t>查</a:t>
            </a:r>
            <a:r>
              <a:rPr lang="zh-TW" altLang="en-US" sz="2400" b="1" dirty="0">
                <a:latin typeface="微軟正黑體" panose="020B0604030504040204" pitchFamily="34" charset="-120"/>
                <a:ea typeface="微軟正黑體" panose="020B0604030504040204" pitchFamily="34" charset="-120"/>
              </a:rPr>
              <a:t>詢</a:t>
            </a:r>
            <a:r>
              <a:rPr lang="zh-TW" altLang="en-US" sz="2400" b="1" dirty="0" smtClean="0">
                <a:latin typeface="微軟正黑體" panose="020B0604030504040204" pitchFamily="34" charset="-120"/>
                <a:ea typeface="微軟正黑體" panose="020B0604030504040204" pitchFamily="34" charset="-120"/>
              </a:rPr>
              <a:t>甄審結果</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正、備取生名單</a:t>
            </a:r>
            <a:r>
              <a:rPr lang="en-US" altLang="zh-TW" sz="2400" b="1" dirty="0" smtClean="0">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3120"/>
              </a:lnSpc>
              <a:spcBef>
                <a:spcPts val="1200"/>
              </a:spcBef>
              <a:buClr>
                <a:srgbClr val="FF0000"/>
              </a:buClr>
              <a:buFont typeface="Wingdings" panose="05000000000000000000" pitchFamily="2" charset="2"/>
              <a:buChar char="n"/>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24</a:t>
            </a:r>
            <a:r>
              <a:rPr lang="zh-TW" altLang="en-US" sz="2400" b="1" dirty="0" smtClean="0">
                <a:solidFill>
                  <a:srgbClr val="FF0000"/>
                </a:solidFill>
                <a:latin typeface="微軟正黑體" panose="020B0604030504040204" pitchFamily="34" charset="-120"/>
                <a:ea typeface="微軟正黑體" panose="020B0604030504040204" pitchFamily="34" charset="-120"/>
              </a:rPr>
              <a:t>日</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三</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17:00</a:t>
            </a:r>
            <a:r>
              <a:rPr lang="zh-TW" altLang="en-US" sz="2400" b="1" dirty="0" smtClean="0">
                <a:solidFill>
                  <a:srgbClr val="FF0000"/>
                </a:solidFill>
                <a:latin typeface="微軟正黑體" panose="020B0604030504040204" pitchFamily="34" charset="-120"/>
                <a:ea typeface="微軟正黑體" panose="020B0604030504040204" pitchFamily="34" charset="-120"/>
              </a:rPr>
              <a:t>前，</a:t>
            </a:r>
            <a:r>
              <a:rPr lang="zh-TW" altLang="en-US" sz="2400" b="1" dirty="0" smtClean="0">
                <a:latin typeface="微軟正黑體" panose="020B0604030504040204" pitchFamily="34" charset="-120"/>
                <a:ea typeface="微軟正黑體" panose="020B0604030504040204" pitchFamily="34" charset="-120"/>
              </a:rPr>
              <a:t>完成登</a:t>
            </a:r>
            <a:r>
              <a:rPr lang="zh-TW" altLang="en-US" sz="2400" b="1" dirty="0">
                <a:latin typeface="微軟正黑體" panose="020B0604030504040204" pitchFamily="34" charset="-120"/>
                <a:ea typeface="微軟正黑體" panose="020B0604030504040204" pitchFamily="34" charset="-120"/>
              </a:rPr>
              <a:t>記</a:t>
            </a:r>
            <a:r>
              <a:rPr lang="zh-TW" altLang="en-US" sz="2400" b="1" dirty="0" smtClean="0">
                <a:latin typeface="微軟正黑體" panose="020B0604030504040204" pitchFamily="34" charset="-120"/>
                <a:ea typeface="微軟正黑體" panose="020B0604030504040204" pitchFamily="34" charset="-120"/>
              </a:rPr>
              <a:t>就讀志願序並確定送出</a:t>
            </a:r>
            <a:endParaRPr lang="en-US" altLang="zh-TW" sz="2400" b="1" dirty="0" smtClean="0">
              <a:latin typeface="微軟正黑體" panose="020B0604030504040204" pitchFamily="34" charset="-120"/>
              <a:ea typeface="微軟正黑體" panose="020B0604030504040204" pitchFamily="34" charset="-120"/>
            </a:endParaRPr>
          </a:p>
          <a:p>
            <a:pPr marL="342900" indent="-342900">
              <a:lnSpc>
                <a:spcPts val="3120"/>
              </a:lnSpc>
              <a:spcBef>
                <a:spcPts val="1200"/>
              </a:spcBef>
              <a:buClr>
                <a:srgbClr val="FF0000"/>
              </a:buClr>
              <a:buFont typeface="Wingdings" panose="05000000000000000000" pitchFamily="2" charset="2"/>
              <a:buChar char="n"/>
            </a:pPr>
            <a:r>
              <a:rPr lang="zh-TW" altLang="en-US" sz="2400" b="1" dirty="0">
                <a:solidFill>
                  <a:srgbClr val="0000FF"/>
                </a:solidFill>
                <a:latin typeface="微軟正黑體" panose="020B0604030504040204" pitchFamily="34" charset="-120"/>
                <a:ea typeface="微軟正黑體" panose="020B0604030504040204" pitchFamily="34" charset="-120"/>
              </a:rPr>
              <a:t>考生須依規定時間及方式完成志願序登記並確定送出，否則視同放棄錄取資格，不予分發。</a:t>
            </a:r>
          </a:p>
          <a:p>
            <a:pPr marL="342900" indent="-342900">
              <a:lnSpc>
                <a:spcPts val="3120"/>
              </a:lnSpc>
              <a:spcBef>
                <a:spcPts val="1200"/>
              </a:spcBef>
              <a:buClr>
                <a:srgbClr val="FF0000"/>
              </a:buClr>
              <a:buFont typeface="Wingdings" panose="05000000000000000000" pitchFamily="2" charset="2"/>
              <a:buChar char="n"/>
            </a:pPr>
            <a:endParaRPr lang="zh-TW" altLang="en-US" dirty="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 y="260648"/>
            <a:ext cx="5508105" cy="614274"/>
            <a:chOff x="-1" y="186134"/>
            <a:chExt cx="5508105" cy="614274"/>
          </a:xfrm>
        </p:grpSpPr>
        <p:sp>
          <p:nvSpPr>
            <p:cNvPr id="8" name="五邊形 7"/>
            <p:cNvSpPr/>
            <p:nvPr/>
          </p:nvSpPr>
          <p:spPr>
            <a:xfrm>
              <a:off x="-1" y="186134"/>
              <a:ext cx="5148065" cy="614274"/>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形箭號 8"/>
            <p:cNvSpPr/>
            <p:nvPr/>
          </p:nvSpPr>
          <p:spPr>
            <a:xfrm>
              <a:off x="5004048" y="186134"/>
              <a:ext cx="504056" cy="614274"/>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0" name="Rectangle 2"/>
          <p:cNvSpPr>
            <a:spLocks noChangeArrowheads="1"/>
          </p:cNvSpPr>
          <p:nvPr/>
        </p:nvSpPr>
        <p:spPr bwMode="auto">
          <a:xfrm>
            <a:off x="251520" y="296962"/>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endParaRPr lang="en-US" altLang="zh-TW" sz="3600" dirty="0" smtClean="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3600" dirty="0">
              <a:solidFill>
                <a:srgbClr val="660066"/>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參、</a:t>
            </a:r>
            <a:r>
              <a:rPr lang="zh-TW" altLang="en-US" sz="3600" dirty="0">
                <a:solidFill>
                  <a:srgbClr val="0000FF"/>
                </a:solidFill>
                <a:latin typeface="微軟正黑體" panose="020B0604030504040204" pitchFamily="34" charset="-120"/>
                <a:ea typeface="微軟正黑體" panose="020B0604030504040204" pitchFamily="34" charset="-120"/>
              </a:rPr>
              <a:t>考生作業系統說明</a:t>
            </a:r>
          </a:p>
        </p:txBody>
      </p:sp>
    </p:spTree>
    <p:extLst>
      <p:ext uri="{BB962C8B-B14F-4D97-AF65-F5344CB8AC3E}">
        <p14:creationId xmlns:p14="http://schemas.microsoft.com/office/powerpoint/2010/main" val="22473978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504" y="11663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系統登入頁</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22530"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784887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106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29766"/>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閱讀注意事項</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21482"/>
            <a:ext cx="7776864" cy="46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323528" y="5965763"/>
            <a:ext cx="8072437" cy="663575"/>
          </a:xfrm>
          <a:prstGeom prst="wedgeRectCallout">
            <a:avLst>
              <a:gd name="adj1" fmla="val -34981"/>
              <a:gd name="adj2" fmla="val -174035"/>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請考生</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詳閱注意事項</a:t>
            </a:r>
            <a:r>
              <a:rPr kumimoji="0" lang="zh-TW" altLang="en-US" sz="1800" b="1" dirty="0">
                <a:solidFill>
                  <a:schemeClr val="bg1"/>
                </a:solidFill>
                <a:latin typeface="微軟正黑體" panose="020B0604030504040204" pitchFamily="34" charset="-120"/>
                <a:ea typeface="微軟正黑體" panose="020B0604030504040204" pitchFamily="34" charset="-120"/>
              </a:rPr>
              <a:t>，閱讀完畢並勾選遵守注意事項核取方塊，並按下方同意按鈕才可以繼續，不同意則返回</a:t>
            </a:r>
            <a:r>
              <a:rPr kumimoji="0" lang="zh-TW" altLang="en-US" sz="1800" b="1" dirty="0" smtClean="0">
                <a:solidFill>
                  <a:schemeClr val="bg1"/>
                </a:solidFill>
                <a:latin typeface="微軟正黑體" panose="020B0604030504040204" pitchFamily="34" charset="-120"/>
                <a:ea typeface="微軟正黑體" panose="020B0604030504040204" pitchFamily="34" charset="-120"/>
              </a:rPr>
              <a:t>首頁。</a:t>
            </a:r>
            <a:endParaRPr kumimoji="0" lang="zh-TW" altLang="en-US" sz="18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36188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21482"/>
            <a:ext cx="8501295" cy="46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107504" y="29766"/>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選填就讀志願序</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sp>
        <p:nvSpPr>
          <p:cNvPr id="11" name="AutoShape 4"/>
          <p:cNvSpPr>
            <a:spLocks noChangeArrowheads="1"/>
          </p:cNvSpPr>
          <p:nvPr/>
        </p:nvSpPr>
        <p:spPr bwMode="auto">
          <a:xfrm rot="10800000" flipH="1" flipV="1">
            <a:off x="4355976" y="1700808"/>
            <a:ext cx="4320852" cy="952202"/>
          </a:xfrm>
          <a:prstGeom prst="wedgeRectCallout">
            <a:avLst>
              <a:gd name="adj1" fmla="val -44589"/>
              <a:gd name="adj2" fmla="val 149863"/>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just" eaLnBrk="1" hangingPunct="1">
              <a:spcBef>
                <a:spcPct val="0"/>
              </a:spcBef>
              <a:buClr>
                <a:schemeClr val="accent1"/>
              </a:buClr>
              <a:buFontTx/>
              <a:buNone/>
            </a:pPr>
            <a:r>
              <a:rPr kumimoji="0" lang="zh-TW" altLang="en-US" sz="1500" dirty="0">
                <a:solidFill>
                  <a:schemeClr val="bg1"/>
                </a:solidFill>
                <a:latin typeface="微軟正黑體" panose="020B0604030504040204" pitchFamily="34" charset="-120"/>
                <a:ea typeface="微軟正黑體" panose="020B0604030504040204" pitchFamily="34" charset="-120"/>
              </a:rPr>
              <a:t>在「可選填之校系科組學程名稱」清單中選擇一校系科</a:t>
            </a:r>
            <a:r>
              <a:rPr kumimoji="0" lang="en-US" altLang="zh-TW" sz="1500" dirty="0">
                <a:solidFill>
                  <a:schemeClr val="bg1"/>
                </a:solidFill>
                <a:latin typeface="微軟正黑體" panose="020B0604030504040204" pitchFamily="34" charset="-120"/>
                <a:ea typeface="微軟正黑體" panose="020B0604030504040204" pitchFamily="34" charset="-120"/>
              </a:rPr>
              <a:t>(</a:t>
            </a:r>
            <a:r>
              <a:rPr kumimoji="0" lang="zh-TW" altLang="en-US" sz="1500" dirty="0">
                <a:solidFill>
                  <a:schemeClr val="bg1"/>
                </a:solidFill>
                <a:latin typeface="微軟正黑體" panose="020B0604030504040204" pitchFamily="34" charset="-120"/>
                <a:ea typeface="微軟正黑體" panose="020B0604030504040204" pitchFamily="34" charset="-120"/>
              </a:rPr>
              <a:t>組</a:t>
            </a:r>
            <a:r>
              <a:rPr kumimoji="0" lang="en-US" altLang="zh-TW" sz="1500" dirty="0">
                <a:solidFill>
                  <a:schemeClr val="bg1"/>
                </a:solidFill>
                <a:latin typeface="微軟正黑體" panose="020B0604030504040204" pitchFamily="34" charset="-120"/>
                <a:ea typeface="微軟正黑體" panose="020B0604030504040204" pitchFamily="34" charset="-120"/>
              </a:rPr>
              <a:t>)</a:t>
            </a:r>
            <a:r>
              <a:rPr kumimoji="0" lang="zh-TW" altLang="en-US" sz="1500" dirty="0">
                <a:solidFill>
                  <a:schemeClr val="bg1"/>
                </a:solidFill>
                <a:latin typeface="微軟正黑體" panose="020B0604030504040204" pitchFamily="34" charset="-120"/>
                <a:ea typeface="微軟正黑體" panose="020B0604030504040204" pitchFamily="34" charset="-120"/>
              </a:rPr>
              <a:t>、學程，點按此按鈕，則該校系科組學程將移至「已選填之就讀志願序」清單中，表示對該校系科組學程有就讀意願，將被分發。</a:t>
            </a:r>
          </a:p>
        </p:txBody>
      </p:sp>
      <p:sp>
        <p:nvSpPr>
          <p:cNvPr id="12" name="AutoShape 4"/>
          <p:cNvSpPr>
            <a:spLocks noChangeArrowheads="1"/>
          </p:cNvSpPr>
          <p:nvPr/>
        </p:nvSpPr>
        <p:spPr bwMode="auto">
          <a:xfrm rot="10800000" flipH="1" flipV="1">
            <a:off x="5034107" y="3573016"/>
            <a:ext cx="3888432" cy="952202"/>
          </a:xfrm>
          <a:prstGeom prst="wedgeRectCallout">
            <a:avLst>
              <a:gd name="adj1" fmla="val -60524"/>
              <a:gd name="adj2" fmla="val 56265"/>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p>
            <a:pPr algn="just">
              <a:buClr>
                <a:schemeClr val="accent1"/>
              </a:buClr>
            </a:pPr>
            <a:r>
              <a:rPr kumimoji="0" lang="zh-TW" altLang="en-US" sz="1500" dirty="0">
                <a:solidFill>
                  <a:schemeClr val="bg1"/>
                </a:solidFill>
                <a:latin typeface="微軟正黑體" panose="020B0604030504040204" pitchFamily="34" charset="-120"/>
                <a:ea typeface="微軟正黑體" panose="020B0604030504040204" pitchFamily="34" charset="-120"/>
              </a:rPr>
              <a:t>在「已選填之就讀志願序」清單中選擇一校系科</a:t>
            </a:r>
            <a:r>
              <a:rPr kumimoji="0" lang="en-US" altLang="zh-TW" sz="1500" dirty="0">
                <a:solidFill>
                  <a:schemeClr val="bg1"/>
                </a:solidFill>
                <a:latin typeface="微軟正黑體" panose="020B0604030504040204" pitchFamily="34" charset="-120"/>
                <a:ea typeface="微軟正黑體" panose="020B0604030504040204" pitchFamily="34" charset="-120"/>
              </a:rPr>
              <a:t>(</a:t>
            </a:r>
            <a:r>
              <a:rPr kumimoji="0" lang="zh-TW" altLang="en-US" sz="1500" dirty="0">
                <a:solidFill>
                  <a:schemeClr val="bg1"/>
                </a:solidFill>
                <a:latin typeface="微軟正黑體" panose="020B0604030504040204" pitchFamily="34" charset="-120"/>
                <a:ea typeface="微軟正黑體" panose="020B0604030504040204" pitchFamily="34" charset="-120"/>
              </a:rPr>
              <a:t>組</a:t>
            </a:r>
            <a:r>
              <a:rPr kumimoji="0" lang="en-US" altLang="zh-TW" sz="1500" dirty="0">
                <a:solidFill>
                  <a:schemeClr val="bg1"/>
                </a:solidFill>
                <a:latin typeface="微軟正黑體" panose="020B0604030504040204" pitchFamily="34" charset="-120"/>
                <a:ea typeface="微軟正黑體" panose="020B0604030504040204" pitchFamily="34" charset="-120"/>
              </a:rPr>
              <a:t>)</a:t>
            </a:r>
            <a:r>
              <a:rPr kumimoji="0" lang="zh-TW" altLang="en-US" sz="1500" dirty="0">
                <a:solidFill>
                  <a:schemeClr val="bg1"/>
                </a:solidFill>
                <a:latin typeface="微軟正黑體" panose="020B0604030504040204" pitchFamily="34" charset="-120"/>
                <a:ea typeface="微軟正黑體" panose="020B0604030504040204" pitchFamily="34" charset="-120"/>
              </a:rPr>
              <a:t>、學程，點按此按鈕，則該校系科組學程志願會往上</a:t>
            </a:r>
            <a:r>
              <a:rPr kumimoji="0" lang="en-US" altLang="zh-TW" sz="1500" dirty="0">
                <a:solidFill>
                  <a:schemeClr val="bg1"/>
                </a:solidFill>
                <a:latin typeface="微軟正黑體" panose="020B0604030504040204" pitchFamily="34" charset="-120"/>
                <a:ea typeface="微軟正黑體" panose="020B0604030504040204" pitchFamily="34" charset="-120"/>
              </a:rPr>
              <a:t>(</a:t>
            </a:r>
            <a:r>
              <a:rPr kumimoji="0" lang="zh-TW" altLang="en-US" sz="1500" dirty="0">
                <a:solidFill>
                  <a:schemeClr val="bg1"/>
                </a:solidFill>
                <a:latin typeface="微軟正黑體" panose="020B0604030504040204" pitchFamily="34" charset="-120"/>
                <a:ea typeface="微軟正黑體" panose="020B0604030504040204" pitchFamily="34" charset="-120"/>
              </a:rPr>
              <a:t>下</a:t>
            </a:r>
            <a:r>
              <a:rPr kumimoji="0" lang="en-US" altLang="zh-TW" sz="1500" dirty="0">
                <a:solidFill>
                  <a:schemeClr val="bg1"/>
                </a:solidFill>
                <a:latin typeface="微軟正黑體" panose="020B0604030504040204" pitchFamily="34" charset="-120"/>
                <a:ea typeface="微軟正黑體" panose="020B0604030504040204" pitchFamily="34" charset="-120"/>
              </a:rPr>
              <a:t>)</a:t>
            </a:r>
            <a:r>
              <a:rPr kumimoji="0" lang="zh-TW" altLang="en-US" sz="1500" dirty="0">
                <a:solidFill>
                  <a:schemeClr val="bg1"/>
                </a:solidFill>
                <a:latin typeface="微軟正黑體" panose="020B0604030504040204" pitchFamily="34" charset="-120"/>
                <a:ea typeface="微軟正黑體" panose="020B0604030504040204" pitchFamily="34" charset="-120"/>
              </a:rPr>
              <a:t>調整順序。</a:t>
            </a:r>
          </a:p>
        </p:txBody>
      </p:sp>
      <p:sp>
        <p:nvSpPr>
          <p:cNvPr id="13" name="AutoShape 4"/>
          <p:cNvSpPr>
            <a:spLocks noChangeArrowheads="1"/>
          </p:cNvSpPr>
          <p:nvPr/>
        </p:nvSpPr>
        <p:spPr bwMode="auto">
          <a:xfrm rot="10800000" flipH="1" flipV="1">
            <a:off x="387564" y="5625333"/>
            <a:ext cx="4320852" cy="952202"/>
          </a:xfrm>
          <a:prstGeom prst="wedgeRectCallout">
            <a:avLst>
              <a:gd name="adj1" fmla="val 42379"/>
              <a:gd name="adj2" fmla="val -93015"/>
            </a:avLst>
          </a:prstGeom>
          <a:solidFill>
            <a:srgbClr val="0070C0"/>
          </a:solidFill>
          <a:ln w="9525" algn="ctr">
            <a:solidFill>
              <a:srgbClr val="0070C0"/>
            </a:solidFill>
            <a:miter lim="800000"/>
            <a:headEnd/>
            <a:tailEnd/>
          </a:ln>
          <a:effectLst>
            <a:outerShdw dist="20000" dir="5400000" rotWithShape="0">
              <a:srgbClr val="000000">
                <a:alpha val="37999"/>
              </a:srgbClr>
            </a:outerShdw>
          </a:effectLst>
        </p:spPr>
        <p:txBody>
          <a:bodyPr anchor="ctr"/>
          <a:lstStyle/>
          <a:p>
            <a:pPr algn="just">
              <a:buClr>
                <a:schemeClr val="accent1"/>
              </a:buClr>
            </a:pPr>
            <a:r>
              <a:rPr kumimoji="0" lang="zh-TW" altLang="en-US" sz="1500" dirty="0">
                <a:solidFill>
                  <a:schemeClr val="bg1"/>
                </a:solidFill>
                <a:latin typeface="微軟正黑體" panose="020B0604030504040204" pitchFamily="34" charset="-120"/>
                <a:ea typeface="微軟正黑體" panose="020B0604030504040204" pitchFamily="34" charset="-120"/>
              </a:rPr>
              <a:t>在「已選填之就讀志願序」清單中選擇校系科組學程後，點按此按鈕，則該校系科組學程在「已選填之就讀志願序」清單中將被刪除，表示放棄就讀該校系科組學程，不予分發。</a:t>
            </a:r>
          </a:p>
        </p:txBody>
      </p:sp>
    </p:spTree>
    <p:extLst>
      <p:ext uri="{BB962C8B-B14F-4D97-AF65-F5344CB8AC3E}">
        <p14:creationId xmlns:p14="http://schemas.microsoft.com/office/powerpoint/2010/main" val="2468566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7504" y="7003"/>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暫存就讀志願序</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sp>
        <p:nvSpPr>
          <p:cNvPr id="13" name="Line 13"/>
          <p:cNvSpPr>
            <a:spLocks noChangeShapeType="1"/>
          </p:cNvSpPr>
          <p:nvPr/>
        </p:nvSpPr>
        <p:spPr bwMode="auto">
          <a:xfrm>
            <a:off x="2716013" y="3429000"/>
            <a:ext cx="0" cy="1333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pic>
        <p:nvPicPr>
          <p:cNvPr id="10242"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8504"/>
            <a:ext cx="7992888" cy="50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539552" y="4293096"/>
            <a:ext cx="3519686"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chemeClr val="bg1"/>
                </a:solidFill>
                <a:latin typeface="微軟正黑體" panose="020B0604030504040204" pitchFamily="34" charset="-120"/>
                <a:ea typeface="微軟正黑體" panose="020B0604030504040204" pitchFamily="34" charset="-120"/>
              </a:rPr>
              <a:t>僅暫存未確定送出者，以未登記論，喪失登記資格與分發機會。</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0" name="Line 14"/>
          <p:cNvSpPr>
            <a:spLocks noChangeShapeType="1"/>
          </p:cNvSpPr>
          <p:nvPr/>
        </p:nvSpPr>
        <p:spPr bwMode="auto">
          <a:xfrm flipV="1">
            <a:off x="827584" y="3212974"/>
            <a:ext cx="1335980" cy="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11" name="Line 13"/>
          <p:cNvSpPr>
            <a:spLocks noChangeShapeType="1"/>
          </p:cNvSpPr>
          <p:nvPr/>
        </p:nvSpPr>
        <p:spPr bwMode="auto">
          <a:xfrm>
            <a:off x="827584" y="3212976"/>
            <a:ext cx="0" cy="14401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8733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7429" y="67761"/>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(1/3)</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395536" y="1412776"/>
            <a:ext cx="7920880" cy="4536504"/>
          </a:xfrm>
          <a:prstGeom prst="rect">
            <a:avLst/>
          </a:prstGeom>
        </p:spPr>
      </p:pic>
      <p:sp>
        <p:nvSpPr>
          <p:cNvPr id="8" name="矩形 7"/>
          <p:cNvSpPr/>
          <p:nvPr/>
        </p:nvSpPr>
        <p:spPr>
          <a:xfrm>
            <a:off x="4571479" y="3199646"/>
            <a:ext cx="3519686" cy="61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bg1"/>
                </a:solidFill>
                <a:latin typeface="微軟正黑體" panose="020B0604030504040204" pitchFamily="34" charset="-120"/>
                <a:ea typeface="微軟正黑體" panose="020B0604030504040204" pitchFamily="34" charset="-120"/>
              </a:rPr>
              <a:t>點選「我要進行下一頁確定送出作業」進行確定送出作業</a:t>
            </a:r>
          </a:p>
        </p:txBody>
      </p:sp>
      <p:sp>
        <p:nvSpPr>
          <p:cNvPr id="9" name="Line 14"/>
          <p:cNvSpPr>
            <a:spLocks noChangeShapeType="1"/>
          </p:cNvSpPr>
          <p:nvPr/>
        </p:nvSpPr>
        <p:spPr bwMode="auto">
          <a:xfrm flipV="1">
            <a:off x="3275856" y="3501008"/>
            <a:ext cx="1295623" cy="79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22303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946" y="11663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(2/3)</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179512" y="908348"/>
            <a:ext cx="8784976" cy="4495800"/>
          </a:xfrm>
          <a:prstGeom prst="rect">
            <a:avLst/>
          </a:prstGeom>
        </p:spPr>
      </p:pic>
      <p:sp>
        <p:nvSpPr>
          <p:cNvPr id="14" name="AutoShape 4"/>
          <p:cNvSpPr>
            <a:spLocks noChangeArrowheads="1"/>
          </p:cNvSpPr>
          <p:nvPr/>
        </p:nvSpPr>
        <p:spPr bwMode="auto">
          <a:xfrm rot="10800000" flipH="1" flipV="1">
            <a:off x="5072157" y="2950691"/>
            <a:ext cx="3500438" cy="390499"/>
          </a:xfrm>
          <a:prstGeom prst="wedgeRectCallout">
            <a:avLst>
              <a:gd name="adj1" fmla="val -12827"/>
              <a:gd name="adj2" fmla="val -8665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確認選填之志願序無誤</a:t>
            </a:r>
          </a:p>
        </p:txBody>
      </p:sp>
      <p:sp>
        <p:nvSpPr>
          <p:cNvPr id="15" name="AutoShape 4"/>
          <p:cNvSpPr>
            <a:spLocks noChangeArrowheads="1"/>
          </p:cNvSpPr>
          <p:nvPr/>
        </p:nvSpPr>
        <p:spPr bwMode="auto">
          <a:xfrm rot="10800000" flipH="1" flipV="1">
            <a:off x="5089599" y="4012307"/>
            <a:ext cx="3500437" cy="360362"/>
          </a:xfrm>
          <a:prstGeom prst="wedgeRectCallout">
            <a:avLst>
              <a:gd name="adj1" fmla="val -12361"/>
              <a:gd name="adj2" fmla="val -14295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確認後即放棄該志願</a:t>
            </a:r>
          </a:p>
        </p:txBody>
      </p:sp>
      <p:sp>
        <p:nvSpPr>
          <p:cNvPr id="16" name="AutoShape 4"/>
          <p:cNvSpPr>
            <a:spLocks noChangeArrowheads="1"/>
          </p:cNvSpPr>
          <p:nvPr/>
        </p:nvSpPr>
        <p:spPr bwMode="auto">
          <a:xfrm rot="10800000" flipH="1" flipV="1">
            <a:off x="1039128" y="5589240"/>
            <a:ext cx="5760640" cy="929447"/>
          </a:xfrm>
          <a:prstGeom prst="wedgeRectCallout">
            <a:avLst>
              <a:gd name="adj1" fmla="val -21636"/>
              <a:gd name="adj2" fmla="val -8918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bg1"/>
                </a:solidFill>
                <a:latin typeface="微軟正黑體" panose="020B0604030504040204" pitchFamily="34" charset="-120"/>
                <a:ea typeface="微軟正黑體" panose="020B0604030504040204" pitchFamily="34" charset="-120"/>
              </a:rPr>
              <a:t>輸入個人「身分證號」、「出生年月日」及自設之「通行碼」和圖片之數字驗證碼後，點按「確定送出</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確定送出後，不得修改</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」按鈕。</a:t>
            </a:r>
          </a:p>
        </p:txBody>
      </p:sp>
    </p:spTree>
    <p:extLst>
      <p:ext uri="{BB962C8B-B14F-4D97-AF65-F5344CB8AC3E}">
        <p14:creationId xmlns:p14="http://schemas.microsoft.com/office/powerpoint/2010/main" val="1899894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9946" y="116632"/>
            <a:ext cx="9800646"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資料確定送出</a:t>
            </a:r>
            <a:r>
              <a:rPr lang="en-US" altLang="zh-TW" b="1" dirty="0" smtClean="0">
                <a:latin typeface="微軟正黑體" panose="020B0604030504040204" pitchFamily="34" charset="-120"/>
                <a:ea typeface="微軟正黑體" panose="020B0604030504040204" pitchFamily="34" charset="-120"/>
              </a:rPr>
              <a:t>(3/3)</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395536" y="937363"/>
            <a:ext cx="7639050" cy="4651878"/>
          </a:xfrm>
          <a:prstGeom prst="rect">
            <a:avLst/>
          </a:prstGeom>
        </p:spPr>
      </p:pic>
      <p:sp>
        <p:nvSpPr>
          <p:cNvPr id="9" name="AutoShape 5"/>
          <p:cNvSpPr>
            <a:spLocks noChangeArrowheads="1"/>
          </p:cNvSpPr>
          <p:nvPr/>
        </p:nvSpPr>
        <p:spPr bwMode="auto">
          <a:xfrm rot="10800000" flipH="1" flipV="1">
            <a:off x="4572000" y="5058154"/>
            <a:ext cx="3600400" cy="716111"/>
          </a:xfrm>
          <a:prstGeom prst="wedgeRectCallout">
            <a:avLst>
              <a:gd name="adj1" fmla="val -40501"/>
              <a:gd name="adj2" fmla="val -20785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點選確定後，將不得再修改資料，</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請考生審慎考慮所選填之志願序。</a:t>
            </a:r>
          </a:p>
        </p:txBody>
      </p:sp>
      <p:sp>
        <p:nvSpPr>
          <p:cNvPr id="10" name="AutoShape 3"/>
          <p:cNvSpPr>
            <a:spLocks noChangeArrowheads="1"/>
          </p:cNvSpPr>
          <p:nvPr/>
        </p:nvSpPr>
        <p:spPr bwMode="auto">
          <a:xfrm rot="8032820" flipV="1">
            <a:off x="3208464" y="4400263"/>
            <a:ext cx="1766377" cy="165358"/>
          </a:xfrm>
          <a:prstGeom prst="leftArrow">
            <a:avLst>
              <a:gd name="adj1" fmla="val 50000"/>
              <a:gd name="adj2" fmla="val 242742"/>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225038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80240" y="142013"/>
            <a:ext cx="8378769" cy="623723"/>
            <a:chOff x="-22579" y="1283620"/>
            <a:chExt cx="8217735" cy="542266"/>
          </a:xfrm>
        </p:grpSpPr>
        <p:sp>
          <p:nvSpPr>
            <p:cNvPr id="5" name="五邊形 4"/>
            <p:cNvSpPr/>
            <p:nvPr/>
          </p:nvSpPr>
          <p:spPr>
            <a:xfrm>
              <a:off x="-22579" y="1283620"/>
              <a:ext cx="7956377"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形箭號 5"/>
            <p:cNvSpPr/>
            <p:nvPr/>
          </p:nvSpPr>
          <p:spPr>
            <a:xfrm>
              <a:off x="7763108" y="1291687"/>
              <a:ext cx="432048"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2291" name="Rectangle 3"/>
          <p:cNvSpPr>
            <a:spLocks noGrp="1" noChangeArrowheads="1"/>
          </p:cNvSpPr>
          <p:nvPr>
            <p:ph type="body" idx="4294967295"/>
          </p:nvPr>
        </p:nvSpPr>
        <p:spPr>
          <a:xfrm>
            <a:off x="-540568" y="849710"/>
            <a:ext cx="8503542" cy="5706095"/>
          </a:xfrm>
          <a:prstGeom prst="rect">
            <a:avLst/>
          </a:prstGeom>
          <a:noFill/>
        </p:spPr>
        <p:txBody>
          <a:bodyPr/>
          <a:lstStyle/>
          <a:p>
            <a:pPr marL="0" indent="0" algn="just" eaLnBrk="1" hangingPunct="1">
              <a:spcBef>
                <a:spcPts val="300"/>
              </a:spcBef>
              <a:spcAft>
                <a:spcPts val="300"/>
              </a:spcAft>
              <a:buClr>
                <a:schemeClr val="tx1"/>
              </a:buClr>
              <a:buNone/>
              <a:defRPr/>
            </a:pPr>
            <a:endParaRPr lang="en-US" altLang="zh-TW" sz="1800" dirty="0">
              <a:latin typeface="標楷體" panose="03000509000000000000" pitchFamily="65" charset="-120"/>
              <a:ea typeface="標楷體" panose="03000509000000000000" pitchFamily="65" charset="-120"/>
            </a:endParaRPr>
          </a:p>
          <a:p>
            <a:pPr marL="0" indent="0" algn="just" eaLnBrk="1" hangingPunct="1">
              <a:spcBef>
                <a:spcPts val="300"/>
              </a:spcBef>
              <a:spcAft>
                <a:spcPts val="300"/>
              </a:spcAft>
              <a:buClr>
                <a:schemeClr val="tx1"/>
              </a:buClr>
              <a:buFontTx/>
              <a:buNone/>
              <a:defRPr/>
            </a:pPr>
            <a:endParaRPr lang="zh-TW" altLang="en-US" sz="1800" dirty="0">
              <a:latin typeface="標楷體" panose="03000509000000000000" pitchFamily="65" charset="-120"/>
              <a:ea typeface="標楷體" panose="03000509000000000000" pitchFamily="65" charset="-120"/>
            </a:endParaRPr>
          </a:p>
          <a:p>
            <a:pPr marL="0" indent="0" algn="just" eaLnBrk="1" hangingPunct="1">
              <a:spcBef>
                <a:spcPts val="300"/>
              </a:spcBef>
              <a:spcAft>
                <a:spcPts val="300"/>
              </a:spcAft>
              <a:buClr>
                <a:schemeClr val="tx1"/>
              </a:buClr>
              <a:buFontTx/>
              <a:buNone/>
              <a:defRPr/>
            </a:pPr>
            <a:endParaRPr lang="en-US" altLang="zh-TW" sz="2000" dirty="0" smtClean="0">
              <a:latin typeface="標楷體" panose="03000509000000000000" pitchFamily="65" charset="-120"/>
              <a:ea typeface="標楷體" panose="03000509000000000000" pitchFamily="65" charset="-120"/>
            </a:endParaRPr>
          </a:p>
        </p:txBody>
      </p:sp>
      <p:sp>
        <p:nvSpPr>
          <p:cNvPr id="8195" name="Rectangle 2"/>
          <p:cNvSpPr>
            <a:spLocks noChangeArrowheads="1"/>
          </p:cNvSpPr>
          <p:nvPr/>
        </p:nvSpPr>
        <p:spPr bwMode="auto">
          <a:xfrm>
            <a:off x="192136" y="225987"/>
            <a:ext cx="877235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貳、</a:t>
            </a:r>
            <a:r>
              <a:rPr lang="zh-TW" altLang="en-US" sz="3600" dirty="0">
                <a:solidFill>
                  <a:srgbClr val="0000FF"/>
                </a:solidFill>
                <a:latin typeface="微軟正黑體" panose="020B0604030504040204" pitchFamily="34" charset="-120"/>
                <a:ea typeface="微軟正黑體" panose="020B0604030504040204" pitchFamily="34" charset="-120"/>
              </a:rPr>
              <a:t>重要</a:t>
            </a:r>
            <a:r>
              <a:rPr lang="zh-TW" altLang="en-US" sz="3600" dirty="0" smtClean="0">
                <a:solidFill>
                  <a:srgbClr val="0000FF"/>
                </a:solidFill>
                <a:latin typeface="微軟正黑體" panose="020B0604030504040204" pitchFamily="34" charset="-120"/>
                <a:ea typeface="微軟正黑體" panose="020B0604030504040204" pitchFamily="34" charset="-120"/>
              </a:rPr>
              <a:t>注意事項</a:t>
            </a:r>
            <a:r>
              <a:rPr lang="en-US" altLang="zh-TW" sz="3600" dirty="0" smtClean="0">
                <a:solidFill>
                  <a:srgbClr val="0000FF"/>
                </a:solidFill>
                <a:latin typeface="微軟正黑體" panose="020B0604030504040204" pitchFamily="34" charset="-120"/>
                <a:ea typeface="微軟正黑體" panose="020B0604030504040204" pitchFamily="34" charset="-120"/>
              </a:rPr>
              <a:t>-</a:t>
            </a:r>
            <a:r>
              <a:rPr lang="en-US" altLang="zh-TW" sz="2100" dirty="0" smtClean="0">
                <a:solidFill>
                  <a:srgbClr val="0000FF"/>
                </a:solidFill>
                <a:latin typeface="微軟正黑體" panose="020B0604030504040204" pitchFamily="34" charset="-120"/>
                <a:ea typeface="微軟正黑體" panose="020B0604030504040204" pitchFamily="34" charset="-120"/>
              </a:rPr>
              <a:t>109</a:t>
            </a:r>
            <a:r>
              <a:rPr lang="zh-TW" altLang="en-US" sz="2100" dirty="0" smtClean="0">
                <a:solidFill>
                  <a:srgbClr val="0000FF"/>
                </a:solidFill>
                <a:latin typeface="微軟正黑體" panose="020B0604030504040204" pitchFamily="34" charset="-120"/>
                <a:ea typeface="微軟正黑體" panose="020B0604030504040204" pitchFamily="34" charset="-120"/>
              </a:rPr>
              <a:t>學年度招生簡章修訂事項</a:t>
            </a:r>
            <a:endParaRPr lang="zh-TW" altLang="en-US" sz="2100" dirty="0">
              <a:solidFill>
                <a:srgbClr val="0000FF"/>
              </a:solidFill>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160354" y="1412776"/>
            <a:ext cx="8740025" cy="3600400"/>
          </a:xfrm>
          <a:prstGeom prst="roundRect">
            <a:avLst/>
          </a:prstGeom>
          <a:solidFill>
            <a:schemeClr val="accent6">
              <a:lumMod val="20000"/>
              <a:lumOff val="80000"/>
            </a:schemeClr>
          </a:solidFill>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2500"/>
              </a:lnSpc>
              <a:spcBef>
                <a:spcPts val="200"/>
              </a:spcBef>
              <a:spcAft>
                <a:spcPts val="200"/>
              </a:spcAft>
              <a:buFont typeface="Wingdings" panose="05000000000000000000" pitchFamily="2" charset="2"/>
              <a:buChar char="Ø"/>
            </a:pPr>
            <a:r>
              <a:rPr lang="zh-TW" altLang="en-US" sz="2000" b="1" dirty="0">
                <a:solidFill>
                  <a:srgbClr val="FF0000"/>
                </a:solidFill>
                <a:latin typeface="微軟正黑體" panose="020B0604030504040204" pitchFamily="34" charset="-120"/>
                <a:ea typeface="微軟正黑體" panose="020B0604030504040204" pitchFamily="34" charset="-120"/>
              </a:rPr>
              <a:t>招生</a:t>
            </a:r>
            <a:r>
              <a:rPr lang="zh-TW" altLang="en-US" sz="2000" b="1" dirty="0" smtClean="0">
                <a:solidFill>
                  <a:srgbClr val="FF0000"/>
                </a:solidFill>
                <a:latin typeface="微軟正黑體" panose="020B0604030504040204" pitchFamily="34" charset="-120"/>
                <a:ea typeface="微軟正黑體" panose="020B0604030504040204" pitchFamily="34" charset="-120"/>
              </a:rPr>
              <a:t>簡章修訂事項</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457200" indent="-457200">
              <a:lnSpc>
                <a:spcPts val="2500"/>
              </a:lnSpc>
              <a:spcBef>
                <a:spcPts val="200"/>
              </a:spcBef>
              <a:spcAft>
                <a:spcPts val="200"/>
              </a:spcAft>
              <a:buFont typeface="+mj-lt"/>
              <a:buAutoNum type="arabicPeriod"/>
            </a:pPr>
            <a:r>
              <a:rPr lang="zh-TW" altLang="en-US" sz="2000" b="1" dirty="0" smtClean="0">
                <a:latin typeface="微軟正黑體" panose="020B0604030504040204" pitchFamily="34" charset="-120"/>
                <a:ea typeface="微軟正黑體" panose="020B0604030504040204" pitchFamily="34" charset="-120"/>
              </a:rPr>
              <a:t>依據勞動</a:t>
            </a:r>
            <a:r>
              <a:rPr lang="zh-TW" altLang="en-US" sz="2000" b="1" dirty="0">
                <a:latin typeface="微軟正黑體" panose="020B0604030504040204" pitchFamily="34" charset="-120"/>
                <a:ea typeface="微軟正黑體" panose="020B0604030504040204" pitchFamily="34" charset="-120"/>
              </a:rPr>
              <a:t>部勞動力發展署技能檢定中心</a:t>
            </a:r>
            <a:r>
              <a:rPr lang="en-US" altLang="zh-TW" sz="2000" b="1" dirty="0">
                <a:latin typeface="微軟正黑體" panose="020B0604030504040204" pitchFamily="34" charset="-120"/>
                <a:ea typeface="微軟正黑體" panose="020B0604030504040204" pitchFamily="34" charset="-120"/>
              </a:rPr>
              <a:t>109</a:t>
            </a:r>
            <a:r>
              <a:rPr lang="zh-TW" altLang="en-US" sz="2000" b="1" dirty="0">
                <a:latin typeface="微軟正黑體" panose="020B0604030504040204" pitchFamily="34" charset="-120"/>
                <a:ea typeface="微軟正黑體" panose="020B0604030504040204" pitchFamily="34" charset="-120"/>
              </a:rPr>
              <a:t>年</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月</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日技競字第</a:t>
            </a:r>
            <a:r>
              <a:rPr lang="en-US" altLang="zh-TW" sz="2000" b="1" dirty="0">
                <a:latin typeface="微軟正黑體" panose="020B0604030504040204" pitchFamily="34" charset="-120"/>
                <a:ea typeface="微軟正黑體" panose="020B0604030504040204" pitchFamily="34" charset="-120"/>
              </a:rPr>
              <a:t>1092100147</a:t>
            </a:r>
            <a:r>
              <a:rPr lang="zh-TW" altLang="en-US" sz="2000" b="1" dirty="0">
                <a:latin typeface="微軟正黑體" panose="020B0604030504040204" pitchFamily="34" charset="-120"/>
                <a:ea typeface="微軟正黑體" panose="020B0604030504040204" pitchFamily="34" charset="-120"/>
              </a:rPr>
              <a:t>號函</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有關第</a:t>
            </a:r>
            <a:r>
              <a:rPr lang="en-US" altLang="zh-TW" sz="2000" b="1" dirty="0">
                <a:latin typeface="微軟正黑體" panose="020B0604030504040204" pitchFamily="34" charset="-120"/>
                <a:ea typeface="微軟正黑體" panose="020B0604030504040204" pitchFamily="34" charset="-120"/>
              </a:rPr>
              <a:t>50</a:t>
            </a:r>
            <a:r>
              <a:rPr lang="zh-TW" altLang="en-US" sz="2000" b="1" dirty="0">
                <a:latin typeface="微軟正黑體" panose="020B0604030504040204" pitchFamily="34" charset="-120"/>
                <a:ea typeface="微軟正黑體" panose="020B0604030504040204" pitchFamily="34" charset="-120"/>
              </a:rPr>
              <a:t>屆全國技能競賽分區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北中南</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技能競賽，原</a:t>
            </a:r>
            <a:r>
              <a:rPr lang="zh-TW" altLang="en-US" sz="2000" b="1" dirty="0">
                <a:solidFill>
                  <a:srgbClr val="3333FF"/>
                </a:solidFill>
                <a:latin typeface="微軟正黑體" panose="020B0604030504040204" pitchFamily="34" charset="-120"/>
                <a:ea typeface="微軟正黑體" panose="020B0604030504040204" pitchFamily="34" charset="-120"/>
              </a:rPr>
              <a:t>「網頁設計」及「模具」</a:t>
            </a:r>
            <a:r>
              <a:rPr lang="zh-TW" altLang="en-US" sz="2000" b="1" dirty="0">
                <a:latin typeface="微軟正黑體" panose="020B0604030504040204" pitchFamily="34" charset="-120"/>
                <a:ea typeface="微軟正黑體" panose="020B0604030504040204" pitchFamily="34" charset="-120"/>
              </a:rPr>
              <a:t>職類名稱更改為</a:t>
            </a:r>
            <a:r>
              <a:rPr lang="zh-TW" altLang="en-US" sz="2000" b="1" dirty="0">
                <a:solidFill>
                  <a:srgbClr val="3333FF"/>
                </a:solidFill>
                <a:latin typeface="微軟正黑體" panose="020B0604030504040204" pitchFamily="34" charset="-120"/>
                <a:ea typeface="微軟正黑體" panose="020B0604030504040204" pitchFamily="34" charset="-120"/>
              </a:rPr>
              <a:t>「網頁技術</a:t>
            </a:r>
            <a:r>
              <a:rPr lang="en-US" altLang="zh-TW" sz="2000" b="1" dirty="0">
                <a:solidFill>
                  <a:srgbClr val="3333FF"/>
                </a:solidFill>
                <a:latin typeface="微軟正黑體" panose="020B0604030504040204" pitchFamily="34" charset="-120"/>
                <a:ea typeface="微軟正黑體" panose="020B0604030504040204" pitchFamily="34" charset="-120"/>
              </a:rPr>
              <a:t>(</a:t>
            </a:r>
            <a:r>
              <a:rPr lang="zh-TW" altLang="en-US" sz="2000" b="1" dirty="0">
                <a:solidFill>
                  <a:srgbClr val="3333FF"/>
                </a:solidFill>
                <a:latin typeface="微軟正黑體" panose="020B0604030504040204" pitchFamily="34" charset="-120"/>
                <a:ea typeface="微軟正黑體" panose="020B0604030504040204" pitchFamily="34" charset="-120"/>
              </a:rPr>
              <a:t>網頁設計</a:t>
            </a:r>
            <a:r>
              <a:rPr lang="en-US" altLang="zh-TW" sz="2000" b="1" dirty="0">
                <a:solidFill>
                  <a:srgbClr val="3333FF"/>
                </a:solidFill>
                <a:latin typeface="微軟正黑體" panose="020B0604030504040204" pitchFamily="34" charset="-120"/>
                <a:ea typeface="微軟正黑體" panose="020B0604030504040204" pitchFamily="34" charset="-120"/>
              </a:rPr>
              <a:t>)</a:t>
            </a:r>
            <a:r>
              <a:rPr lang="zh-TW" altLang="en-US" sz="2000" b="1" dirty="0">
                <a:solidFill>
                  <a:srgbClr val="3333FF"/>
                </a:solidFill>
                <a:latin typeface="微軟正黑體" panose="020B0604030504040204" pitchFamily="34" charset="-120"/>
                <a:ea typeface="微軟正黑體" panose="020B0604030504040204" pitchFamily="34" charset="-120"/>
              </a:rPr>
              <a:t>」及「模具</a:t>
            </a:r>
            <a:r>
              <a:rPr lang="en-US" altLang="zh-TW" sz="2000" b="1" dirty="0">
                <a:solidFill>
                  <a:srgbClr val="3333FF"/>
                </a:solidFill>
                <a:latin typeface="微軟正黑體" panose="020B0604030504040204" pitchFamily="34" charset="-120"/>
                <a:ea typeface="微軟正黑體" panose="020B0604030504040204" pitchFamily="34" charset="-120"/>
              </a:rPr>
              <a:t>(</a:t>
            </a:r>
            <a:r>
              <a:rPr lang="zh-TW" altLang="en-US" sz="2000" b="1" dirty="0">
                <a:solidFill>
                  <a:srgbClr val="3333FF"/>
                </a:solidFill>
                <a:latin typeface="微軟正黑體" panose="020B0604030504040204" pitchFamily="34" charset="-120"/>
                <a:ea typeface="微軟正黑體" panose="020B0604030504040204" pitchFamily="34" charset="-120"/>
              </a:rPr>
              <a:t>塑膠模具</a:t>
            </a:r>
            <a:r>
              <a:rPr lang="en-US" altLang="zh-TW" sz="2000" b="1" dirty="0">
                <a:solidFill>
                  <a:srgbClr val="3333FF"/>
                </a:solidFill>
                <a:latin typeface="微軟正黑體" panose="020B0604030504040204" pitchFamily="34" charset="-120"/>
                <a:ea typeface="微軟正黑體" panose="020B0604030504040204" pitchFamily="34" charset="-120"/>
              </a:rPr>
              <a:t>)</a:t>
            </a:r>
            <a:r>
              <a:rPr lang="zh-TW" altLang="en-US" sz="2000" b="1" dirty="0">
                <a:solidFill>
                  <a:srgbClr val="3333FF"/>
                </a:solidFill>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，持「網頁技術</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網頁設計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」及「模具</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塑膠模具</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」報名本招生之考生，</a:t>
            </a:r>
            <a:r>
              <a:rPr lang="zh-TW" altLang="en-US" sz="2000" b="1" dirty="0">
                <a:solidFill>
                  <a:srgbClr val="3333FF"/>
                </a:solidFill>
                <a:latin typeface="微軟正黑體" panose="020B0604030504040204" pitchFamily="34" charset="-120"/>
                <a:ea typeface="微軟正黑體" panose="020B0604030504040204" pitchFamily="34" charset="-120"/>
              </a:rPr>
              <a:t>可比照原職類名稱之招生類別進行報名</a:t>
            </a:r>
            <a:r>
              <a:rPr lang="zh-TW" altLang="en-US" sz="2000" b="1" dirty="0" smtClean="0">
                <a:solidFill>
                  <a:srgbClr val="3333FF"/>
                </a:solidFill>
                <a:latin typeface="微軟正黑體" panose="020B0604030504040204" pitchFamily="34" charset="-120"/>
                <a:ea typeface="微軟正黑體" panose="020B0604030504040204" pitchFamily="34" charset="-120"/>
              </a:rPr>
              <a:t>。</a:t>
            </a:r>
            <a:endParaRPr lang="en-US" altLang="zh-TW" sz="2000" b="1" dirty="0" smtClean="0">
              <a:solidFill>
                <a:srgbClr val="3333FF"/>
              </a:solidFill>
              <a:latin typeface="微軟正黑體" panose="020B0604030504040204" pitchFamily="34" charset="-120"/>
              <a:ea typeface="微軟正黑體" panose="020B0604030504040204" pitchFamily="34" charset="-120"/>
            </a:endParaRPr>
          </a:p>
          <a:p>
            <a:pPr marL="457200" indent="-457200">
              <a:lnSpc>
                <a:spcPts val="2500"/>
              </a:lnSpc>
              <a:spcBef>
                <a:spcPts val="1200"/>
              </a:spcBef>
              <a:spcAft>
                <a:spcPts val="200"/>
              </a:spcAft>
              <a:buFont typeface="+mj-lt"/>
              <a:buAutoNum type="arabicPeriod"/>
            </a:pPr>
            <a:r>
              <a:rPr lang="zh-TW" altLang="en-US" sz="2000" b="1" spc="-50" dirty="0" smtClean="0">
                <a:solidFill>
                  <a:schemeClr val="tx2"/>
                </a:solidFill>
                <a:latin typeface="微軟正黑體" panose="020B0604030504040204" pitchFamily="34" charset="-120"/>
                <a:ea typeface="微軟正黑體" panose="020B0604030504040204" pitchFamily="34" charset="-120"/>
              </a:rPr>
              <a:t>因應</a:t>
            </a:r>
            <a:r>
              <a:rPr lang="zh-TW" altLang="en-US" sz="2000" b="1" spc="-50" dirty="0">
                <a:solidFill>
                  <a:schemeClr val="tx2"/>
                </a:solidFill>
                <a:latin typeface="微軟正黑體" panose="020B0604030504040204" pitchFamily="34" charset="-120"/>
                <a:ea typeface="微軟正黑體" panose="020B0604030504040204" pitchFamily="34" charset="-120"/>
              </a:rPr>
              <a:t>嚴重特殊傳染性肺炎疫情，考生</a:t>
            </a:r>
            <a:r>
              <a:rPr lang="zh-TW" altLang="en-US" sz="2000" b="1" spc="-50" dirty="0" smtClean="0">
                <a:solidFill>
                  <a:schemeClr val="tx2"/>
                </a:solidFill>
                <a:latin typeface="微軟正黑體" panose="020B0604030504040204" pitchFamily="34" charset="-120"/>
                <a:ea typeface="微軟正黑體" panose="020B0604030504040204" pitchFamily="34" charset="-120"/>
              </a:rPr>
              <a:t>參加到校指定</a:t>
            </a:r>
            <a:r>
              <a:rPr lang="zh-TW" altLang="en-US" sz="2000" b="1" spc="-50" dirty="0">
                <a:solidFill>
                  <a:schemeClr val="tx2"/>
                </a:solidFill>
                <a:latin typeface="微軟正黑體" panose="020B0604030504040204" pitchFamily="34" charset="-120"/>
                <a:ea typeface="微軟正黑體" panose="020B0604030504040204" pitchFamily="34" charset="-120"/>
              </a:rPr>
              <a:t>項目甄審等相關作業，</a:t>
            </a:r>
            <a:r>
              <a:rPr lang="zh-TW" altLang="en-US" sz="2000" b="1" spc="-50" dirty="0">
                <a:solidFill>
                  <a:srgbClr val="FF0000"/>
                </a:solidFill>
                <a:latin typeface="微軟正黑體" panose="020B0604030504040204" pitchFamily="34" charset="-120"/>
                <a:ea typeface="微軟正黑體" panose="020B0604030504040204" pitchFamily="34" charset="-120"/>
              </a:rPr>
              <a:t>悉依本</a:t>
            </a:r>
            <a:r>
              <a:rPr lang="zh-TW" altLang="en-US" sz="2000" b="1" spc="-50" dirty="0" smtClean="0">
                <a:solidFill>
                  <a:srgbClr val="FF0000"/>
                </a:solidFill>
                <a:latin typeface="微軟正黑體" panose="020B0604030504040204" pitchFamily="34" charset="-120"/>
                <a:ea typeface="微軟正黑體" panose="020B0604030504040204" pitchFamily="34" charset="-120"/>
              </a:rPr>
              <a:t>招生到校指定項目甄審及</a:t>
            </a:r>
            <a:r>
              <a:rPr lang="zh-TW" altLang="en-US" sz="2000" b="1" spc="-50" dirty="0">
                <a:solidFill>
                  <a:srgbClr val="FF0000"/>
                </a:solidFill>
                <a:latin typeface="微軟正黑體" panose="020B0604030504040204" pitchFamily="34" charset="-120"/>
                <a:ea typeface="微軟正黑體" panose="020B0604030504040204" pitchFamily="34" charset="-120"/>
              </a:rPr>
              <a:t>錄取報到簡章增訂說明</a:t>
            </a:r>
            <a:r>
              <a:rPr lang="zh-TW" altLang="en-US" sz="2000" b="1" spc="-50" dirty="0">
                <a:solidFill>
                  <a:schemeClr val="tx2"/>
                </a:solidFill>
                <a:latin typeface="微軟正黑體" panose="020B0604030504040204" pitchFamily="34" charset="-120"/>
                <a:ea typeface="微軟正黑體" panose="020B0604030504040204" pitchFamily="34" charset="-120"/>
              </a:rPr>
              <a:t>，可至本委員會網站</a:t>
            </a:r>
            <a:r>
              <a:rPr lang="zh-TW" altLang="en-US" sz="2000" b="1" spc="-50" dirty="0" smtClean="0">
                <a:solidFill>
                  <a:schemeClr val="tx2"/>
                </a:solidFill>
                <a:latin typeface="微軟正黑體" panose="020B0604030504040204" pitchFamily="34" charset="-120"/>
                <a:ea typeface="微軟正黑體" panose="020B0604030504040204" pitchFamily="34" charset="-120"/>
              </a:rPr>
              <a:t>查詢</a:t>
            </a:r>
            <a:r>
              <a:rPr lang="en-US" altLang="zh-TW" sz="2000" b="1" spc="-50" dirty="0">
                <a:solidFill>
                  <a:schemeClr val="tx2"/>
                </a:solidFill>
                <a:latin typeface="微軟正黑體" panose="020B0604030504040204" pitchFamily="34" charset="-120"/>
                <a:ea typeface="微軟正黑體" panose="020B0604030504040204" pitchFamily="34" charset="-120"/>
              </a:rPr>
              <a:t>(</a:t>
            </a:r>
            <a:r>
              <a:rPr lang="en-US" altLang="zh-TW" sz="2000" b="1" spc="-50" dirty="0" smtClean="0">
                <a:solidFill>
                  <a:schemeClr val="tx2"/>
                </a:solidFill>
                <a:latin typeface="微軟正黑體" panose="020B0604030504040204" pitchFamily="34" charset="-120"/>
                <a:ea typeface="微軟正黑體" panose="020B0604030504040204" pitchFamily="34" charset="-120"/>
              </a:rPr>
              <a:t>https</a:t>
            </a:r>
            <a:r>
              <a:rPr lang="en-US" altLang="zh-TW" sz="2000" b="1" spc="-50" dirty="0">
                <a:solidFill>
                  <a:schemeClr val="tx2"/>
                </a:solidFill>
                <a:latin typeface="微軟正黑體" panose="020B0604030504040204" pitchFamily="34" charset="-120"/>
                <a:ea typeface="微軟正黑體" panose="020B0604030504040204" pitchFamily="34" charset="-120"/>
              </a:rPr>
              <a:t>://www.jctv.ntut.edu.tw/enter42/skill/</a:t>
            </a:r>
            <a:r>
              <a:rPr lang="zh-TW" altLang="en-US" sz="2000" b="1" spc="-50" dirty="0" smtClean="0">
                <a:solidFill>
                  <a:schemeClr val="tx2"/>
                </a:solidFill>
                <a:latin typeface="微軟正黑體" panose="020B0604030504040204" pitchFamily="34" charset="-120"/>
                <a:ea typeface="微軟正黑體" panose="020B0604030504040204" pitchFamily="34" charset="-120"/>
              </a:rPr>
              <a:t>）。</a:t>
            </a:r>
            <a:endParaRPr lang="zh-TW" altLang="en-US" sz="2000" b="1" dirty="0">
              <a:solidFill>
                <a:srgbClr val="3333FF"/>
              </a:solidFill>
              <a:latin typeface="微軟正黑體" panose="020B0604030504040204" pitchFamily="34" charset="-120"/>
              <a:ea typeface="微軟正黑體" panose="020B0604030504040204" pitchFamily="34" charset="-120"/>
            </a:endParaRPr>
          </a:p>
          <a:p>
            <a:pPr marL="0" indent="0">
              <a:lnSpc>
                <a:spcPts val="2200"/>
              </a:lnSpc>
              <a:spcBef>
                <a:spcPts val="200"/>
              </a:spcBef>
              <a:spcAft>
                <a:spcPts val="200"/>
              </a:spcAft>
              <a:buNone/>
            </a:pPr>
            <a:endParaRPr lang="en-US" altLang="zh-TW" sz="2000" b="1" u="sng" dirty="0" smtClean="0">
              <a:solidFill>
                <a:srgbClr val="FF0000"/>
              </a:solidFill>
              <a:latin typeface="微軟正黑體" panose="020B0604030504040204" pitchFamily="34" charset="-120"/>
              <a:ea typeface="微軟正黑體" panose="020B0604030504040204" pitchFamily="34" charset="-120"/>
            </a:endParaRPr>
          </a:p>
          <a:p>
            <a:pPr marL="0" indent="0">
              <a:lnSpc>
                <a:spcPts val="2200"/>
              </a:lnSpc>
              <a:spcBef>
                <a:spcPts val="200"/>
              </a:spcBef>
              <a:spcAft>
                <a:spcPts val="200"/>
              </a:spcAft>
              <a:buNone/>
            </a:pPr>
            <a:endParaRPr lang="en-US" altLang="zh-TW" sz="2000" u="sng" kern="0" dirty="0">
              <a:solidFill>
                <a:srgbClr val="FF0000"/>
              </a:solidFill>
              <a:latin typeface="微軟正黑體" panose="020B0604030504040204" pitchFamily="34" charset="-120"/>
              <a:ea typeface="微軟正黑體" panose="020B0604030504040204" pitchFamily="34" charset="-120"/>
            </a:endParaRPr>
          </a:p>
          <a:p>
            <a:pPr marL="0" indent="324000">
              <a:lnSpc>
                <a:spcPts val="2200"/>
              </a:lnSpc>
              <a:spcBef>
                <a:spcPts val="500"/>
              </a:spcBef>
              <a:buNone/>
            </a:pPr>
            <a:endParaRPr lang="en-US" altLang="zh-TW" sz="2000" kern="0" dirty="0" smtClean="0"/>
          </a:p>
        </p:txBody>
      </p:sp>
    </p:spTree>
    <p:extLst>
      <p:ext uri="{BB962C8B-B14F-4D97-AF65-F5344CB8AC3E}">
        <p14:creationId xmlns:p14="http://schemas.microsoft.com/office/powerpoint/2010/main" val="21155352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1489" y="107684"/>
            <a:ext cx="8984638"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marL="719138" indent="-719138"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完成就讀志願登記、</a:t>
            </a:r>
            <a:endParaRPr lang="en-US" altLang="zh-TW" b="1" dirty="0" smtClean="0">
              <a:latin typeface="微軟正黑體" panose="020B0604030504040204" pitchFamily="34" charset="-120"/>
              <a:ea typeface="微軟正黑體" panose="020B0604030504040204" pitchFamily="34" charset="-120"/>
            </a:endParaRPr>
          </a:p>
          <a:p>
            <a:pPr marL="719138" indent="-719138" eaLnBrk="1" hangingPunct="1">
              <a:defRPr/>
            </a:pP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列印</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儲存</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就讀志願表</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683568" y="1124744"/>
            <a:ext cx="7620000" cy="4286250"/>
          </a:xfrm>
          <a:prstGeom prst="rect">
            <a:avLst/>
          </a:prstGeom>
        </p:spPr>
      </p:pic>
      <p:sp>
        <p:nvSpPr>
          <p:cNvPr id="10" name="AutoShape 4"/>
          <p:cNvSpPr>
            <a:spLocks noChangeArrowheads="1"/>
          </p:cNvSpPr>
          <p:nvPr/>
        </p:nvSpPr>
        <p:spPr bwMode="auto">
          <a:xfrm rot="10800000" flipH="1" flipV="1">
            <a:off x="1105114" y="5517232"/>
            <a:ext cx="7037387" cy="1268412"/>
          </a:xfrm>
          <a:prstGeom prst="wedgeRectCallout">
            <a:avLst>
              <a:gd name="adj1" fmla="val 10947"/>
              <a:gd name="adj2" fmla="val -83209"/>
            </a:avLst>
          </a:prstGeom>
          <a:solidFill>
            <a:srgbClr val="0070C0"/>
          </a:solidFill>
          <a:ln w="19050" algn="ctr">
            <a:solidFill>
              <a:srgbClr val="0070C0"/>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kumimoji="0" lang="zh-TW" altLang="en-US" sz="2000" b="1" dirty="0">
                <a:solidFill>
                  <a:schemeClr val="bg1"/>
                </a:solidFill>
                <a:latin typeface="微軟正黑體" panose="020B0604030504040204" pitchFamily="34" charset="-120"/>
                <a:ea typeface="微軟正黑體" panose="020B0604030504040204" pitchFamily="34" charset="-120"/>
              </a:rPr>
              <a:t>志願「確定送出」後</a:t>
            </a:r>
            <a:r>
              <a:rPr kumimoji="0" lang="zh-TW" altLang="en-US" sz="2000" b="1" dirty="0" smtClean="0">
                <a:solidFill>
                  <a:schemeClr val="bg1"/>
                </a:solidFill>
                <a:latin typeface="微軟正黑體" panose="020B0604030504040204" pitchFamily="34" charset="-120"/>
                <a:ea typeface="微軟正黑體" panose="020B0604030504040204" pitchFamily="34" charset="-120"/>
              </a:rPr>
              <a:t>，出現</a:t>
            </a:r>
            <a:r>
              <a:rPr kumimoji="0" lang="zh-TW" altLang="en-US" sz="2000" b="1" dirty="0">
                <a:solidFill>
                  <a:schemeClr val="bg1"/>
                </a:solidFill>
                <a:latin typeface="微軟正黑體" panose="020B0604030504040204" pitchFamily="34" charset="-120"/>
                <a:ea typeface="微軟正黑體" panose="020B0604030504040204" pitchFamily="34" charset="-120"/>
              </a:rPr>
              <a:t>鳳梨圖示或「您已完成就讀志願序登記」文字訊息</a:t>
            </a:r>
            <a:r>
              <a:rPr kumimoji="0" lang="zh-TW" altLang="en-US" sz="2000" b="1" dirty="0" smtClean="0">
                <a:solidFill>
                  <a:schemeClr val="bg1"/>
                </a:solidFill>
                <a:latin typeface="微軟正黑體" panose="020B0604030504040204" pitchFamily="34" charset="-120"/>
                <a:ea typeface="微軟正黑體" panose="020B0604030504040204" pitchFamily="34" charset="-120"/>
              </a:rPr>
              <a:t>，考生可點</a:t>
            </a:r>
            <a:r>
              <a:rPr kumimoji="0" lang="en-US" altLang="zh-TW" sz="2000" b="1" dirty="0" smtClean="0">
                <a:solidFill>
                  <a:schemeClr val="bg1"/>
                </a:solidFill>
                <a:latin typeface="微軟正黑體" panose="020B0604030504040204" pitchFamily="34" charset="-120"/>
                <a:ea typeface="微軟正黑體" panose="020B0604030504040204" pitchFamily="34" charset="-120"/>
              </a:rPr>
              <a:t>『</a:t>
            </a:r>
            <a:r>
              <a:rPr kumimoji="0" lang="zh-TW" altLang="en-US" sz="2000" b="1" dirty="0">
                <a:solidFill>
                  <a:schemeClr val="bg1"/>
                </a:solidFill>
                <a:latin typeface="微軟正黑體" panose="020B0604030504040204" pitchFamily="34" charset="-120"/>
                <a:ea typeface="微軟正黑體" panose="020B0604030504040204" pitchFamily="34" charset="-120"/>
              </a:rPr>
              <a:t>列印</a:t>
            </a:r>
            <a:r>
              <a:rPr kumimoji="0" lang="en-US" altLang="zh-TW" sz="2000" b="1" dirty="0">
                <a:solidFill>
                  <a:schemeClr val="bg1"/>
                </a:solidFill>
                <a:latin typeface="微軟正黑體" panose="020B0604030504040204" pitchFamily="34" charset="-120"/>
                <a:ea typeface="微軟正黑體" panose="020B0604030504040204" pitchFamily="34" charset="-120"/>
              </a:rPr>
              <a:t>(</a:t>
            </a:r>
            <a:r>
              <a:rPr kumimoji="0" lang="zh-TW" altLang="en-US" sz="2000" b="1" dirty="0">
                <a:solidFill>
                  <a:schemeClr val="bg1"/>
                </a:solidFill>
                <a:latin typeface="微軟正黑體" panose="020B0604030504040204" pitchFamily="34" charset="-120"/>
                <a:ea typeface="微軟正黑體" panose="020B0604030504040204" pitchFamily="34" charset="-120"/>
              </a:rPr>
              <a:t>儲存</a:t>
            </a:r>
            <a:r>
              <a:rPr kumimoji="0" lang="en-US" altLang="zh-TW" sz="2000" b="1" dirty="0">
                <a:solidFill>
                  <a:schemeClr val="bg1"/>
                </a:solidFill>
                <a:latin typeface="微軟正黑體" panose="020B0604030504040204" pitchFamily="34" charset="-120"/>
                <a:ea typeface="微軟正黑體" panose="020B0604030504040204" pitchFamily="34" charset="-120"/>
              </a:rPr>
              <a:t>)</a:t>
            </a:r>
            <a:r>
              <a:rPr kumimoji="0" lang="zh-TW" altLang="en-US" sz="2000" b="1" dirty="0">
                <a:solidFill>
                  <a:schemeClr val="bg1"/>
                </a:solidFill>
                <a:latin typeface="微軟正黑體" panose="020B0604030504040204" pitchFamily="34" charset="-120"/>
                <a:ea typeface="微軟正黑體" panose="020B0604030504040204" pitchFamily="34" charset="-120"/>
              </a:rPr>
              <a:t>就讀志願表</a:t>
            </a:r>
            <a:r>
              <a:rPr kumimoji="0" lang="en-US" altLang="zh-TW" sz="2000" b="1" dirty="0">
                <a:solidFill>
                  <a:schemeClr val="bg1"/>
                </a:solidFill>
                <a:latin typeface="微軟正黑體" panose="020B0604030504040204" pitchFamily="34" charset="-120"/>
                <a:ea typeface="微軟正黑體" panose="020B0604030504040204" pitchFamily="34" charset="-120"/>
              </a:rPr>
              <a:t>』</a:t>
            </a:r>
            <a:r>
              <a:rPr kumimoji="0" lang="zh-TW" altLang="en-US" sz="2000" b="1" dirty="0">
                <a:solidFill>
                  <a:schemeClr val="bg1"/>
                </a:solidFill>
                <a:latin typeface="微軟正黑體" panose="020B0604030504040204" pitchFamily="34" charset="-120"/>
                <a:ea typeface="微軟正黑體" panose="020B0604030504040204" pitchFamily="34" charset="-120"/>
              </a:rPr>
              <a:t>按鈕</a:t>
            </a:r>
            <a:r>
              <a:rPr kumimoji="0" lang="zh-TW" altLang="en-US" sz="2000" b="1" dirty="0" smtClean="0">
                <a:solidFill>
                  <a:schemeClr val="bg1"/>
                </a:solidFill>
                <a:latin typeface="微軟正黑體" panose="020B0604030504040204" pitchFamily="34" charset="-120"/>
                <a:ea typeface="微軟正黑體" panose="020B0604030504040204" pitchFamily="34" charset="-120"/>
              </a:rPr>
              <a:t>，將就讀志願表下載列印，並妥善</a:t>
            </a:r>
            <a:r>
              <a:rPr kumimoji="0" lang="zh-TW" altLang="en-US" sz="2000" b="1" dirty="0">
                <a:solidFill>
                  <a:schemeClr val="bg1"/>
                </a:solidFill>
                <a:latin typeface="微軟正黑體" panose="020B0604030504040204" pitchFamily="34" charset="-120"/>
                <a:ea typeface="微軟正黑體" panose="020B0604030504040204" pitchFamily="34" charset="-120"/>
              </a:rPr>
              <a:t>保存。</a:t>
            </a:r>
          </a:p>
        </p:txBody>
      </p:sp>
    </p:spTree>
    <p:extLst>
      <p:ext uri="{BB962C8B-B14F-4D97-AF65-F5344CB8AC3E}">
        <p14:creationId xmlns:p14="http://schemas.microsoft.com/office/powerpoint/2010/main" val="1613055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9362" y="-25637"/>
            <a:ext cx="8984638" cy="791716"/>
          </a:xfrm>
          <a:prstGeom prst="rect">
            <a:avLst/>
          </a:prstGeom>
          <a:noFill/>
          <a:ln w="9525">
            <a:noFill/>
            <a:miter lim="800000"/>
            <a:headEnd/>
            <a:tailEnd/>
          </a:ln>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marL="719138" indent="-719138" eaLnBrk="1" hangingPunct="1">
              <a:defRPr/>
            </a:pPr>
            <a:r>
              <a:rPr lang="zh-TW" altLang="en-US" b="1" dirty="0" smtClean="0">
                <a:latin typeface="微軟正黑體" panose="020B0604030504040204" pitchFamily="34" charset="-120"/>
                <a:ea typeface="微軟正黑體" panose="020B0604030504040204" pitchFamily="34" charset="-120"/>
              </a:rPr>
              <a:t>就讀志願序登記系統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就讀志願表</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樣張</a:t>
            </a:r>
            <a:r>
              <a:rPr lang="en-US" altLang="zh-TW" b="1" dirty="0" smtClean="0">
                <a:latin typeface="微軟正黑體" panose="020B0604030504040204" pitchFamily="34" charset="-120"/>
                <a:ea typeface="微軟正黑體" panose="020B0604030504040204" pitchFamily="34" charset="-120"/>
              </a:rPr>
              <a:t>)</a:t>
            </a:r>
            <a:endParaRPr lang="zh-TW" altLang="en-US" kern="0" dirty="0" smtClean="0">
              <a:solidFill>
                <a:srgbClr val="FF0000"/>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stretch>
            <a:fillRect/>
          </a:stretch>
        </p:blipFill>
        <p:spPr>
          <a:xfrm>
            <a:off x="2267744" y="620688"/>
            <a:ext cx="4648200" cy="6124575"/>
          </a:xfrm>
          <a:prstGeom prst="rect">
            <a:avLst/>
          </a:prstGeom>
        </p:spPr>
      </p:pic>
      <p:sp>
        <p:nvSpPr>
          <p:cNvPr id="10" name="矩形 9"/>
          <p:cNvSpPr/>
          <p:nvPr/>
        </p:nvSpPr>
        <p:spPr>
          <a:xfrm>
            <a:off x="3803475" y="6309320"/>
            <a:ext cx="2821657"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標楷體" panose="03000509000000000000" pitchFamily="65" charset="-120"/>
              <a:ea typeface="標楷體" panose="03000509000000000000" pitchFamily="65" charset="-120"/>
            </a:endParaRPr>
          </a:p>
        </p:txBody>
      </p:sp>
      <p:sp>
        <p:nvSpPr>
          <p:cNvPr id="11" name="AutoShape 4"/>
          <p:cNvSpPr>
            <a:spLocks noChangeArrowheads="1"/>
          </p:cNvSpPr>
          <p:nvPr/>
        </p:nvSpPr>
        <p:spPr bwMode="auto">
          <a:xfrm rot="10800000" flipH="1" flipV="1">
            <a:off x="2922158" y="5079702"/>
            <a:ext cx="3683000" cy="648072"/>
          </a:xfrm>
          <a:prstGeom prst="wedgeRectCallout">
            <a:avLst>
              <a:gd name="adj1" fmla="val 11291"/>
              <a:gd name="adj2" fmla="val 130641"/>
            </a:avLst>
          </a:prstGeom>
          <a:solidFill>
            <a:srgbClr val="FF3399"/>
          </a:solidFill>
          <a:ln w="19050" algn="ctr">
            <a:solidFill>
              <a:srgbClr val="FF3399"/>
            </a:solid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kumimoji="0" lang="zh-TW" altLang="en-US" sz="2000" b="1" dirty="0" smtClean="0">
                <a:solidFill>
                  <a:schemeClr val="bg1"/>
                </a:solidFill>
                <a:latin typeface="微軟正黑體" panose="020B0604030504040204" pitchFamily="34" charset="-120"/>
                <a:ea typeface="微軟正黑體" panose="020B0604030504040204" pitchFamily="34" charset="-120"/>
              </a:rPr>
              <a:t>自行留存，申請</a:t>
            </a:r>
            <a:r>
              <a:rPr kumimoji="0" lang="zh-TW" altLang="en-US" sz="2000" b="1" dirty="0">
                <a:solidFill>
                  <a:schemeClr val="bg1"/>
                </a:solidFill>
                <a:latin typeface="微軟正黑體" panose="020B0604030504040204" pitchFamily="34" charset="-120"/>
                <a:ea typeface="微軟正黑體" panose="020B0604030504040204" pitchFamily="34" charset="-120"/>
              </a:rPr>
              <a:t>複查時</a:t>
            </a:r>
            <a:r>
              <a:rPr kumimoji="0" lang="zh-TW" altLang="en-US" sz="2000" b="1" dirty="0" smtClean="0">
                <a:solidFill>
                  <a:schemeClr val="bg1"/>
                </a:solidFill>
                <a:latin typeface="微軟正黑體" panose="020B0604030504040204" pitchFamily="34" charset="-120"/>
                <a:ea typeface="微軟正黑體" panose="020B0604030504040204" pitchFamily="34" charset="-120"/>
              </a:rPr>
              <a:t>，才須考生簽名傳真</a:t>
            </a:r>
            <a:endParaRPr kumimoji="0" lang="zh-TW" altLang="en-US" sz="2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531794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200020" y="812296"/>
            <a:ext cx="5663691" cy="5713048"/>
          </a:xfrm>
          <a:prstGeom prst="rect">
            <a:avLst/>
          </a:prstGeom>
        </p:spPr>
      </p:pic>
      <p:sp>
        <p:nvSpPr>
          <p:cNvPr id="6" name="Rectangle 2"/>
          <p:cNvSpPr>
            <a:spLocks noChangeArrowheads="1"/>
          </p:cNvSpPr>
          <p:nvPr/>
        </p:nvSpPr>
        <p:spPr bwMode="auto">
          <a:xfrm>
            <a:off x="971600" y="513372"/>
            <a:ext cx="161667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endParaRPr lang="zh-TW" altLang="en-US" sz="2800" dirty="0">
              <a:solidFill>
                <a:srgbClr val="161645"/>
              </a:solidFill>
              <a:latin typeface="標楷體" panose="03000509000000000000" pitchFamily="65" charset="-120"/>
              <a:ea typeface="標楷體" panose="03000509000000000000" pitchFamily="65" charset="-12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79726" y="789519"/>
            <a:ext cx="38766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3"/>
          <p:cNvPicPr>
            <a:picLocks noChangeAspect="1"/>
          </p:cNvPicPr>
          <p:nvPr/>
        </p:nvPicPr>
        <p:blipFill>
          <a:blip r:embed="rId5"/>
          <a:stretch>
            <a:fillRect/>
          </a:stretch>
        </p:blipFill>
        <p:spPr>
          <a:xfrm>
            <a:off x="2097552" y="3976250"/>
            <a:ext cx="4689933" cy="2623488"/>
          </a:xfrm>
          <a:prstGeom prst="rect">
            <a:avLst/>
          </a:prstGeom>
        </p:spPr>
      </p:pic>
      <p:sp>
        <p:nvSpPr>
          <p:cNvPr id="9" name="矩形 8"/>
          <p:cNvSpPr/>
          <p:nvPr/>
        </p:nvSpPr>
        <p:spPr>
          <a:xfrm>
            <a:off x="2097553" y="4599922"/>
            <a:ext cx="1610352" cy="1853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標楷體" panose="03000509000000000000" pitchFamily="65" charset="-120"/>
              <a:ea typeface="標楷體" panose="03000509000000000000" pitchFamily="65" charset="-120"/>
            </a:endParaRPr>
          </a:p>
        </p:txBody>
      </p:sp>
      <p:sp>
        <p:nvSpPr>
          <p:cNvPr id="10" name="AutoShape 3"/>
          <p:cNvSpPr>
            <a:spLocks noChangeArrowheads="1"/>
          </p:cNvSpPr>
          <p:nvPr/>
        </p:nvSpPr>
        <p:spPr bwMode="auto">
          <a:xfrm rot="16200000" flipV="1">
            <a:off x="5948491" y="3655894"/>
            <a:ext cx="547250" cy="144017"/>
          </a:xfrm>
          <a:prstGeom prst="leftArrow">
            <a:avLst>
              <a:gd name="adj1" fmla="val 50000"/>
              <a:gd name="adj2" fmla="val 242742"/>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grpSp>
        <p:nvGrpSpPr>
          <p:cNvPr id="25" name="群組 24"/>
          <p:cNvGrpSpPr/>
          <p:nvPr/>
        </p:nvGrpSpPr>
        <p:grpSpPr>
          <a:xfrm>
            <a:off x="-10039" y="44317"/>
            <a:ext cx="5775296" cy="627551"/>
            <a:chOff x="-10039" y="44317"/>
            <a:chExt cx="5775296" cy="627551"/>
          </a:xfrm>
        </p:grpSpPr>
        <p:grpSp>
          <p:nvGrpSpPr>
            <p:cNvPr id="11" name="群組 10"/>
            <p:cNvGrpSpPr/>
            <p:nvPr/>
          </p:nvGrpSpPr>
          <p:grpSpPr>
            <a:xfrm>
              <a:off x="-10039" y="44317"/>
              <a:ext cx="5775296" cy="627551"/>
              <a:chOff x="6559" y="186134"/>
              <a:chExt cx="3543809" cy="542266"/>
            </a:xfrm>
          </p:grpSpPr>
          <p:sp>
            <p:nvSpPr>
              <p:cNvPr id="12" name="五邊形 11"/>
              <p:cNvSpPr/>
              <p:nvPr/>
            </p:nvSpPr>
            <p:spPr>
              <a:xfrm>
                <a:off x="6559" y="186134"/>
                <a:ext cx="3275856"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形箭號 12"/>
              <p:cNvSpPr/>
              <p:nvPr/>
            </p:nvSpPr>
            <p:spPr>
              <a:xfrm>
                <a:off x="3203848" y="194201"/>
                <a:ext cx="346520"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4" name="Rectangle 2"/>
            <p:cNvSpPr>
              <a:spLocks noChangeArrowheads="1"/>
            </p:cNvSpPr>
            <p:nvPr/>
          </p:nvSpPr>
          <p:spPr bwMode="auto">
            <a:xfrm>
              <a:off x="107504" y="97094"/>
              <a:ext cx="5184576"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肆、高中職學校查詢系統</a:t>
              </a:r>
              <a:endParaRPr lang="zh-TW" altLang="en-US" sz="3600" dirty="0">
                <a:solidFill>
                  <a:srgbClr val="0000FF"/>
                </a:solidFill>
                <a:latin typeface="微軟正黑體" panose="020B0604030504040204" pitchFamily="34" charset="-120"/>
                <a:ea typeface="微軟正黑體" panose="020B0604030504040204" pitchFamily="34" charset="-120"/>
              </a:endParaRPr>
            </a:p>
          </p:txBody>
        </p:sp>
      </p:grpSp>
      <p:grpSp>
        <p:nvGrpSpPr>
          <p:cNvPr id="15" name="群組 14"/>
          <p:cNvGrpSpPr/>
          <p:nvPr/>
        </p:nvGrpSpPr>
        <p:grpSpPr>
          <a:xfrm>
            <a:off x="1151620" y="5063444"/>
            <a:ext cx="504056" cy="432048"/>
            <a:chOff x="1835696" y="2484370"/>
            <a:chExt cx="504056" cy="432048"/>
          </a:xfrm>
        </p:grpSpPr>
        <p:sp>
          <p:nvSpPr>
            <p:cNvPr id="2" name="七邊形 1"/>
            <p:cNvSpPr/>
            <p:nvPr/>
          </p:nvSpPr>
          <p:spPr>
            <a:xfrm>
              <a:off x="1835696" y="2484370"/>
              <a:ext cx="504056" cy="432048"/>
            </a:xfrm>
            <a:prstGeom prst="hep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943708" y="2524254"/>
              <a:ext cx="144016" cy="369332"/>
            </a:xfrm>
            <a:prstGeom prst="rect">
              <a:avLst/>
            </a:prstGeom>
            <a:noFill/>
          </p:spPr>
          <p:txBody>
            <a:bodyPr wrap="square" rtlCol="0">
              <a:spAutoFit/>
            </a:bodyPr>
            <a:lstStyle/>
            <a:p>
              <a:r>
                <a:rPr lang="en-US" altLang="zh-TW" dirty="0" smtClean="0"/>
                <a:t>1</a:t>
              </a:r>
              <a:endParaRPr lang="zh-TW" altLang="en-US" dirty="0"/>
            </a:p>
          </p:txBody>
        </p:sp>
      </p:grpSp>
      <p:grpSp>
        <p:nvGrpSpPr>
          <p:cNvPr id="16" name="群組 15"/>
          <p:cNvGrpSpPr/>
          <p:nvPr/>
        </p:nvGrpSpPr>
        <p:grpSpPr>
          <a:xfrm>
            <a:off x="2588270" y="2780928"/>
            <a:ext cx="543570" cy="451219"/>
            <a:chOff x="1835696" y="2492896"/>
            <a:chExt cx="504056" cy="432048"/>
          </a:xfrm>
        </p:grpSpPr>
        <p:sp>
          <p:nvSpPr>
            <p:cNvPr id="17" name="七邊形 16"/>
            <p:cNvSpPr/>
            <p:nvPr/>
          </p:nvSpPr>
          <p:spPr>
            <a:xfrm>
              <a:off x="1835696" y="2492896"/>
              <a:ext cx="504056" cy="432048"/>
            </a:xfrm>
            <a:prstGeom prst="hep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943708" y="2524254"/>
              <a:ext cx="144016" cy="369332"/>
            </a:xfrm>
            <a:prstGeom prst="rect">
              <a:avLst/>
            </a:prstGeom>
            <a:noFill/>
          </p:spPr>
          <p:txBody>
            <a:bodyPr wrap="square" rtlCol="0">
              <a:spAutoFit/>
            </a:bodyPr>
            <a:lstStyle/>
            <a:p>
              <a:r>
                <a:rPr lang="en-US" altLang="zh-TW" dirty="0"/>
                <a:t>2</a:t>
              </a:r>
              <a:endParaRPr lang="zh-TW" altLang="en-US" dirty="0"/>
            </a:p>
          </p:txBody>
        </p:sp>
      </p:grpSp>
      <p:grpSp>
        <p:nvGrpSpPr>
          <p:cNvPr id="19" name="群組 18"/>
          <p:cNvGrpSpPr/>
          <p:nvPr/>
        </p:nvGrpSpPr>
        <p:grpSpPr>
          <a:xfrm>
            <a:off x="7724617" y="1556792"/>
            <a:ext cx="504056" cy="432048"/>
            <a:chOff x="1835696" y="2492896"/>
            <a:chExt cx="504056" cy="432048"/>
          </a:xfrm>
        </p:grpSpPr>
        <p:sp>
          <p:nvSpPr>
            <p:cNvPr id="20" name="七邊形 19"/>
            <p:cNvSpPr/>
            <p:nvPr/>
          </p:nvSpPr>
          <p:spPr>
            <a:xfrm>
              <a:off x="1835696" y="2492896"/>
              <a:ext cx="504056" cy="432048"/>
            </a:xfrm>
            <a:prstGeom prst="hep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1943708" y="2524254"/>
              <a:ext cx="144016" cy="369332"/>
            </a:xfrm>
            <a:prstGeom prst="rect">
              <a:avLst/>
            </a:prstGeom>
            <a:noFill/>
          </p:spPr>
          <p:txBody>
            <a:bodyPr wrap="square" rtlCol="0">
              <a:spAutoFit/>
            </a:bodyPr>
            <a:lstStyle/>
            <a:p>
              <a:r>
                <a:rPr lang="en-US" altLang="zh-TW" dirty="0" smtClean="0"/>
                <a:t>3</a:t>
              </a:r>
              <a:endParaRPr lang="zh-TW" altLang="en-US" dirty="0"/>
            </a:p>
          </p:txBody>
        </p:sp>
      </p:grpSp>
      <p:grpSp>
        <p:nvGrpSpPr>
          <p:cNvPr id="22" name="群組 21"/>
          <p:cNvGrpSpPr/>
          <p:nvPr/>
        </p:nvGrpSpPr>
        <p:grpSpPr>
          <a:xfrm>
            <a:off x="3203848" y="3699257"/>
            <a:ext cx="504056" cy="432048"/>
            <a:chOff x="1835696" y="2492896"/>
            <a:chExt cx="504056" cy="432048"/>
          </a:xfrm>
        </p:grpSpPr>
        <p:sp>
          <p:nvSpPr>
            <p:cNvPr id="23" name="七邊形 22"/>
            <p:cNvSpPr/>
            <p:nvPr/>
          </p:nvSpPr>
          <p:spPr>
            <a:xfrm>
              <a:off x="1835696" y="2492896"/>
              <a:ext cx="504056" cy="432048"/>
            </a:xfrm>
            <a:prstGeom prst="hep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1943708" y="2524254"/>
              <a:ext cx="144016" cy="369332"/>
            </a:xfrm>
            <a:prstGeom prst="rect">
              <a:avLst/>
            </a:prstGeom>
            <a:noFill/>
          </p:spPr>
          <p:txBody>
            <a:bodyPr wrap="square" rtlCol="0">
              <a:spAutoFit/>
            </a:bodyPr>
            <a:lstStyle/>
            <a:p>
              <a:r>
                <a:rPr lang="en-US" altLang="zh-TW" dirty="0"/>
                <a:t>4</a:t>
              </a:r>
              <a:endParaRPr lang="zh-TW" altLang="en-US" dirty="0"/>
            </a:p>
          </p:txBody>
        </p:sp>
      </p:grpSp>
    </p:spTree>
    <p:extLst>
      <p:ext uri="{BB962C8B-B14F-4D97-AF65-F5344CB8AC3E}">
        <p14:creationId xmlns:p14="http://schemas.microsoft.com/office/powerpoint/2010/main" val="1402712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p:cNvPicPr>
            <a:picLocks noChangeAspect="1"/>
          </p:cNvPicPr>
          <p:nvPr/>
        </p:nvPicPr>
        <p:blipFill>
          <a:blip r:embed="rId3"/>
          <a:stretch>
            <a:fillRect/>
          </a:stretch>
        </p:blipFill>
        <p:spPr>
          <a:xfrm>
            <a:off x="370110" y="1734561"/>
            <a:ext cx="8442158" cy="1801601"/>
          </a:xfrm>
          <a:prstGeom prst="rect">
            <a:avLst/>
          </a:prstGeom>
        </p:spPr>
      </p:pic>
      <p:pic>
        <p:nvPicPr>
          <p:cNvPr id="5" name="圖片 4"/>
          <p:cNvPicPr>
            <a:picLocks noChangeAspect="1"/>
          </p:cNvPicPr>
          <p:nvPr/>
        </p:nvPicPr>
        <p:blipFill>
          <a:blip r:embed="rId4"/>
          <a:stretch>
            <a:fillRect/>
          </a:stretch>
        </p:blipFill>
        <p:spPr>
          <a:xfrm>
            <a:off x="352368" y="4653136"/>
            <a:ext cx="7738747" cy="1706217"/>
          </a:xfrm>
          <a:prstGeom prst="rect">
            <a:avLst/>
          </a:prstGeom>
        </p:spPr>
      </p:pic>
      <p:grpSp>
        <p:nvGrpSpPr>
          <p:cNvPr id="7" name="群組 6"/>
          <p:cNvGrpSpPr/>
          <p:nvPr/>
        </p:nvGrpSpPr>
        <p:grpSpPr>
          <a:xfrm>
            <a:off x="115127" y="3687526"/>
            <a:ext cx="6947344" cy="800034"/>
            <a:chOff x="35496" y="3673936"/>
            <a:chExt cx="6947344" cy="800034"/>
          </a:xfrm>
        </p:grpSpPr>
        <p:sp>
          <p:nvSpPr>
            <p:cNvPr id="23" name="圓角矩形 22"/>
            <p:cNvSpPr/>
            <p:nvPr/>
          </p:nvSpPr>
          <p:spPr>
            <a:xfrm>
              <a:off x="35496" y="3673936"/>
              <a:ext cx="6211013" cy="80003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9"/>
            <p:cNvSpPr>
              <a:spLocks noChangeArrowheads="1"/>
            </p:cNvSpPr>
            <p:nvPr/>
          </p:nvSpPr>
          <p:spPr bwMode="auto">
            <a:xfrm>
              <a:off x="80871" y="3703851"/>
              <a:ext cx="4559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a:t>
              </a:r>
              <a:r>
                <a:rPr lang="en-US" altLang="zh-TW" sz="1800" b="1" dirty="0" smtClean="0">
                  <a:solidFill>
                    <a:srgbClr val="FF0000"/>
                  </a:solidFill>
                  <a:latin typeface="微軟正黑體" panose="020B0604030504040204" pitchFamily="34" charset="-120"/>
                  <a:ea typeface="微軟正黑體" panose="020B0604030504040204" pitchFamily="34" charset="-120"/>
                </a:rPr>
                <a:t>109.5.7(</a:t>
              </a:r>
              <a:r>
                <a:rPr lang="zh-TW" altLang="en-US" sz="1800" b="1" dirty="0">
                  <a:solidFill>
                    <a:srgbClr val="FF0000"/>
                  </a:solidFill>
                  <a:latin typeface="微軟正黑體" panose="020B0604030504040204" pitchFamily="34" charset="-120"/>
                  <a:ea typeface="微軟正黑體" panose="020B0604030504040204" pitchFamily="34" charset="-120"/>
                </a:rPr>
                <a:t>四</a:t>
              </a:r>
              <a:r>
                <a:rPr lang="en-US" altLang="zh-TW" sz="1800" b="1" dirty="0" smtClean="0">
                  <a:solidFill>
                    <a:srgbClr val="FF0000"/>
                  </a:solidFill>
                  <a:latin typeface="微軟正黑體" panose="020B0604030504040204" pitchFamily="34" charset="-120"/>
                  <a:ea typeface="微軟正黑體" panose="020B0604030504040204" pitchFamily="34" charset="-120"/>
                </a:rPr>
                <a:t>) </a:t>
              </a:r>
              <a:r>
                <a:rPr lang="zh-TW" altLang="en-US" sz="1800" b="1" dirty="0" smtClean="0">
                  <a:solidFill>
                    <a:srgbClr val="FF0000"/>
                  </a:solidFill>
                  <a:latin typeface="微軟正黑體" panose="020B0604030504040204" pitchFamily="34" charset="-120"/>
                  <a:ea typeface="微軟正黑體" panose="020B0604030504040204" pitchFamily="34" charset="-120"/>
                </a:rPr>
                <a:t> </a:t>
              </a:r>
              <a:r>
                <a:rPr lang="en-US" altLang="zh-TW" sz="1800" b="1" dirty="0" smtClean="0">
                  <a:solidFill>
                    <a:srgbClr val="FF0000"/>
                  </a:solidFill>
                  <a:latin typeface="微軟正黑體" panose="020B0604030504040204" pitchFamily="34" charset="-120"/>
                  <a:ea typeface="微軟正黑體" panose="020B0604030504040204" pitchFamily="34" charset="-120"/>
                </a:rPr>
                <a:t>10:00</a:t>
              </a:r>
              <a:r>
                <a:rPr lang="zh-TW" altLang="en-US" sz="1800" b="1" dirty="0">
                  <a:solidFill>
                    <a:srgbClr val="FF0000"/>
                  </a:solidFill>
                  <a:latin typeface="微軟正黑體" panose="020B0604030504040204" pitchFamily="34" charset="-120"/>
                  <a:ea typeface="微軟正黑體" panose="020B0604030504040204" pitchFamily="34" charset="-120"/>
                </a:rPr>
                <a:t>起</a:t>
              </a:r>
              <a:r>
                <a:rPr lang="zh-TW" altLang="en-US" sz="1800" b="1" dirty="0" smtClean="0">
                  <a:latin typeface="微軟正黑體" panose="020B0604030504040204" pitchFamily="34" charset="-120"/>
                  <a:ea typeface="微軟正黑體" panose="020B0604030504040204" pitchFamily="34" charset="-120"/>
                </a:rPr>
                <a:t>：資格</a:t>
              </a:r>
              <a:r>
                <a:rPr lang="zh-TW" altLang="en-US" sz="1800" b="1" dirty="0">
                  <a:latin typeface="微軟正黑體" panose="020B0604030504040204" pitchFamily="34" charset="-120"/>
                  <a:ea typeface="微軟正黑體" panose="020B0604030504040204" pitchFamily="34" charset="-120"/>
                </a:rPr>
                <a:t>審查登記情形</a:t>
              </a:r>
              <a:endParaRPr lang="en-US" altLang="zh-TW" sz="1800" b="1" dirty="0">
                <a:latin typeface="微軟正黑體" panose="020B0604030504040204" pitchFamily="34" charset="-120"/>
                <a:ea typeface="微軟正黑體" panose="020B0604030504040204" pitchFamily="34" charset="-120"/>
              </a:endParaRPr>
            </a:p>
          </p:txBody>
        </p:sp>
        <p:sp>
          <p:nvSpPr>
            <p:cNvPr id="10" name="矩形 14"/>
            <p:cNvSpPr>
              <a:spLocks noChangeArrowheads="1"/>
            </p:cNvSpPr>
            <p:nvPr/>
          </p:nvSpPr>
          <p:spPr bwMode="auto">
            <a:xfrm>
              <a:off x="70865" y="4058863"/>
              <a:ext cx="691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a:t>
              </a:r>
              <a:r>
                <a:rPr lang="en-US" altLang="zh-TW" sz="1800" b="1" dirty="0" smtClean="0">
                  <a:solidFill>
                    <a:srgbClr val="FF0000"/>
                  </a:solidFill>
                  <a:latin typeface="微軟正黑體" panose="020B0604030504040204" pitchFamily="34" charset="-120"/>
                  <a:ea typeface="微軟正黑體" panose="020B0604030504040204" pitchFamily="34" charset="-120"/>
                </a:rPr>
                <a:t>109.5.21(</a:t>
              </a:r>
              <a:r>
                <a:rPr lang="zh-TW" altLang="en-US" sz="1800" b="1" dirty="0" smtClean="0">
                  <a:solidFill>
                    <a:srgbClr val="FF0000"/>
                  </a:solidFill>
                  <a:latin typeface="微軟正黑體" panose="020B0604030504040204" pitchFamily="34" charset="-120"/>
                  <a:ea typeface="微軟正黑體" panose="020B0604030504040204" pitchFamily="34" charset="-120"/>
                </a:rPr>
                <a:t>四</a:t>
              </a:r>
              <a:r>
                <a:rPr lang="en-US" altLang="zh-TW" sz="1800" b="1" dirty="0" smtClean="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10:00</a:t>
              </a:r>
              <a:r>
                <a:rPr lang="zh-TW" altLang="en-US" sz="1800" b="1" dirty="0">
                  <a:solidFill>
                    <a:srgbClr val="FF0000"/>
                  </a:solidFill>
                  <a:latin typeface="微軟正黑體" panose="020B0604030504040204" pitchFamily="34" charset="-120"/>
                  <a:ea typeface="微軟正黑體" panose="020B0604030504040204" pitchFamily="34" charset="-120"/>
                </a:rPr>
                <a:t>起</a:t>
              </a:r>
              <a:r>
                <a:rPr lang="zh-TW" altLang="en-US" sz="1800" b="1" dirty="0">
                  <a:latin typeface="微軟正黑體" panose="020B0604030504040204" pitchFamily="34" charset="-120"/>
                  <a:ea typeface="微軟正黑體" panose="020B0604030504040204" pitchFamily="34" charset="-120"/>
                </a:rPr>
                <a:t>：資格審查結果及甄審優待加分比例</a:t>
              </a:r>
            </a:p>
          </p:txBody>
        </p:sp>
      </p:grpSp>
      <p:sp>
        <p:nvSpPr>
          <p:cNvPr id="9" name="矩形 8"/>
          <p:cNvSpPr/>
          <p:nvPr/>
        </p:nvSpPr>
        <p:spPr>
          <a:xfrm>
            <a:off x="424377" y="6073027"/>
            <a:ext cx="6265874"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標楷體" panose="03000509000000000000" pitchFamily="65" charset="-120"/>
              <a:ea typeface="標楷體" panose="03000509000000000000" pitchFamily="65" charset="-120"/>
            </a:endParaRPr>
          </a:p>
        </p:txBody>
      </p:sp>
      <p:sp>
        <p:nvSpPr>
          <p:cNvPr id="11" name="矩形 10"/>
          <p:cNvSpPr/>
          <p:nvPr/>
        </p:nvSpPr>
        <p:spPr>
          <a:xfrm>
            <a:off x="6716833" y="6073027"/>
            <a:ext cx="1294966" cy="28575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標楷體" panose="03000509000000000000" pitchFamily="65" charset="-120"/>
              <a:ea typeface="標楷體" panose="03000509000000000000" pitchFamily="65" charset="-120"/>
            </a:endParaRPr>
          </a:p>
        </p:txBody>
      </p:sp>
      <p:grpSp>
        <p:nvGrpSpPr>
          <p:cNvPr id="3" name="群組 2"/>
          <p:cNvGrpSpPr/>
          <p:nvPr/>
        </p:nvGrpSpPr>
        <p:grpSpPr>
          <a:xfrm>
            <a:off x="111137" y="873280"/>
            <a:ext cx="5371760" cy="801489"/>
            <a:chOff x="13912" y="913356"/>
            <a:chExt cx="5371760" cy="801489"/>
          </a:xfrm>
        </p:grpSpPr>
        <p:sp>
          <p:nvSpPr>
            <p:cNvPr id="2" name="圓角矩形 1"/>
            <p:cNvSpPr/>
            <p:nvPr/>
          </p:nvSpPr>
          <p:spPr>
            <a:xfrm>
              <a:off x="13912" y="913356"/>
              <a:ext cx="5371760" cy="8014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370" name="矩形 9"/>
            <p:cNvSpPr>
              <a:spLocks noChangeArrowheads="1"/>
            </p:cNvSpPr>
            <p:nvPr/>
          </p:nvSpPr>
          <p:spPr bwMode="auto">
            <a:xfrm>
              <a:off x="108731" y="958037"/>
              <a:ext cx="510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a:t>
              </a:r>
              <a:r>
                <a:rPr lang="en-US" altLang="zh-TW" sz="1800" b="1" dirty="0" smtClean="0">
                  <a:solidFill>
                    <a:srgbClr val="FF0000"/>
                  </a:solidFill>
                  <a:latin typeface="微軟正黑體" panose="020B0604030504040204" pitchFamily="34" charset="-120"/>
                  <a:ea typeface="微軟正黑體" panose="020B0604030504040204" pitchFamily="34" charset="-120"/>
                </a:rPr>
                <a:t>109.4.20(</a:t>
              </a:r>
              <a:r>
                <a:rPr lang="zh-TW" altLang="en-US" sz="1800" b="1" dirty="0">
                  <a:solidFill>
                    <a:srgbClr val="FF0000"/>
                  </a:solidFill>
                  <a:latin typeface="微軟正黑體" panose="020B0604030504040204" pitchFamily="34" charset="-120"/>
                  <a:ea typeface="微軟正黑體" panose="020B0604030504040204" pitchFamily="34" charset="-120"/>
                </a:rPr>
                <a:t>三</a:t>
              </a:r>
              <a:r>
                <a:rPr lang="en-US" altLang="zh-TW" sz="1800" b="1" dirty="0" smtClean="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10:00</a:t>
              </a:r>
              <a:r>
                <a:rPr lang="zh-TW" altLang="en-US" sz="1800" b="1" dirty="0">
                  <a:solidFill>
                    <a:srgbClr val="FF0000"/>
                  </a:solidFill>
                  <a:latin typeface="微軟正黑體" panose="020B0604030504040204" pitchFamily="34" charset="-120"/>
                  <a:ea typeface="微軟正黑體" panose="020B0604030504040204" pitchFamily="34" charset="-120"/>
                </a:rPr>
                <a:t>起</a:t>
              </a:r>
              <a:r>
                <a:rPr lang="zh-TW" altLang="en-US" sz="1800" b="1" dirty="0" smtClean="0">
                  <a:latin typeface="微軟正黑體" panose="020B0604030504040204" pitchFamily="34" charset="-120"/>
                  <a:ea typeface="微軟正黑體" panose="020B0604030504040204" pitchFamily="34" charset="-120"/>
                </a:rPr>
                <a:t>：繳費身分審</a:t>
              </a:r>
              <a:r>
                <a:rPr lang="zh-TW" altLang="en-US" sz="1800" b="1" dirty="0">
                  <a:latin typeface="微軟正黑體" panose="020B0604030504040204" pitchFamily="34" charset="-120"/>
                  <a:ea typeface="微軟正黑體" panose="020B0604030504040204" pitchFamily="34" charset="-120"/>
                </a:rPr>
                <a:t>查</a:t>
              </a:r>
              <a:r>
                <a:rPr lang="zh-TW" altLang="en-US" sz="1800" b="1" dirty="0" smtClean="0">
                  <a:latin typeface="微軟正黑體" panose="020B0604030504040204" pitchFamily="34" charset="-120"/>
                  <a:ea typeface="微軟正黑體" panose="020B0604030504040204" pitchFamily="34" charset="-120"/>
                </a:rPr>
                <a:t>登記</a:t>
              </a:r>
              <a:r>
                <a:rPr lang="zh-TW" altLang="en-US" sz="1800" b="1" dirty="0">
                  <a:latin typeface="微軟正黑體" panose="020B0604030504040204" pitchFamily="34" charset="-120"/>
                  <a:ea typeface="微軟正黑體" panose="020B0604030504040204" pitchFamily="34" charset="-120"/>
                </a:rPr>
                <a:t>情形</a:t>
              </a:r>
              <a:endParaRPr lang="en-US" altLang="zh-TW" sz="1800" b="1" dirty="0">
                <a:latin typeface="微軟正黑體" panose="020B0604030504040204" pitchFamily="34" charset="-120"/>
                <a:ea typeface="微軟正黑體" panose="020B0604030504040204" pitchFamily="34" charset="-120"/>
              </a:endParaRPr>
            </a:p>
          </p:txBody>
        </p:sp>
        <p:sp>
          <p:nvSpPr>
            <p:cNvPr id="12" name="矩形 9"/>
            <p:cNvSpPr>
              <a:spLocks noChangeArrowheads="1"/>
            </p:cNvSpPr>
            <p:nvPr/>
          </p:nvSpPr>
          <p:spPr bwMode="auto">
            <a:xfrm>
              <a:off x="125259" y="1304271"/>
              <a:ext cx="4639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a:t>
              </a:r>
              <a:r>
                <a:rPr lang="en-US" altLang="zh-TW" sz="1800" b="1" dirty="0" smtClean="0">
                  <a:solidFill>
                    <a:srgbClr val="FF0000"/>
                  </a:solidFill>
                  <a:latin typeface="微軟正黑體" panose="020B0604030504040204" pitchFamily="34" charset="-120"/>
                  <a:ea typeface="微軟正黑體" panose="020B0604030504040204" pitchFamily="34" charset="-120"/>
                </a:rPr>
                <a:t>109.4.29(</a:t>
              </a:r>
              <a:r>
                <a:rPr lang="zh-TW" altLang="en-US" sz="1800" b="1" dirty="0">
                  <a:solidFill>
                    <a:srgbClr val="FF0000"/>
                  </a:solidFill>
                  <a:latin typeface="微軟正黑體" panose="020B0604030504040204" pitchFamily="34" charset="-120"/>
                  <a:ea typeface="微軟正黑體" panose="020B0604030504040204" pitchFamily="34" charset="-120"/>
                </a:rPr>
                <a:t>三</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 </a:t>
              </a:r>
              <a:r>
                <a:rPr lang="en-US" altLang="zh-TW" sz="1800" b="1" dirty="0" smtClean="0">
                  <a:solidFill>
                    <a:srgbClr val="FF0000"/>
                  </a:solidFill>
                  <a:latin typeface="微軟正黑體" panose="020B0604030504040204" pitchFamily="34" charset="-120"/>
                  <a:ea typeface="微軟正黑體" panose="020B0604030504040204" pitchFamily="34" charset="-120"/>
                </a:rPr>
                <a:t>10:00</a:t>
              </a:r>
              <a:r>
                <a:rPr lang="zh-TW" altLang="en-US" sz="1800" b="1" dirty="0">
                  <a:solidFill>
                    <a:srgbClr val="FF0000"/>
                  </a:solidFill>
                  <a:latin typeface="微軟正黑體" panose="020B0604030504040204" pitchFamily="34" charset="-120"/>
                  <a:ea typeface="微軟正黑體" panose="020B0604030504040204" pitchFamily="34" charset="-120"/>
                </a:rPr>
                <a:t>起</a:t>
              </a:r>
              <a:r>
                <a:rPr lang="zh-TW" altLang="en-US" sz="1800" b="1" dirty="0" smtClean="0">
                  <a:latin typeface="微軟正黑體" panose="020B0604030504040204" pitchFamily="34" charset="-120"/>
                  <a:ea typeface="微軟正黑體" panose="020B0604030504040204" pitchFamily="34" charset="-120"/>
                </a:rPr>
                <a:t>：繳費身分審查結</a:t>
              </a:r>
              <a:r>
                <a:rPr lang="zh-TW" altLang="en-US" sz="1800" b="1" dirty="0">
                  <a:latin typeface="微軟正黑體" panose="020B0604030504040204" pitchFamily="34" charset="-120"/>
                  <a:ea typeface="微軟正黑體" panose="020B0604030504040204" pitchFamily="34" charset="-120"/>
                </a:rPr>
                <a:t>果</a:t>
              </a:r>
              <a:endParaRPr lang="en-US" altLang="zh-TW" sz="1800" b="1" dirty="0">
                <a:latin typeface="微軟正黑體" panose="020B0604030504040204" pitchFamily="34" charset="-120"/>
                <a:ea typeface="微軟正黑體" panose="020B0604030504040204" pitchFamily="34" charset="-120"/>
              </a:endParaRPr>
            </a:p>
          </p:txBody>
        </p:sp>
      </p:grpSp>
      <p:grpSp>
        <p:nvGrpSpPr>
          <p:cNvPr id="18" name="群組 17"/>
          <p:cNvGrpSpPr/>
          <p:nvPr/>
        </p:nvGrpSpPr>
        <p:grpSpPr>
          <a:xfrm>
            <a:off x="-10039" y="116632"/>
            <a:ext cx="5775296" cy="627551"/>
            <a:chOff x="-10039" y="44317"/>
            <a:chExt cx="5775296" cy="627551"/>
          </a:xfrm>
        </p:grpSpPr>
        <p:grpSp>
          <p:nvGrpSpPr>
            <p:cNvPr id="19" name="群組 18"/>
            <p:cNvGrpSpPr/>
            <p:nvPr/>
          </p:nvGrpSpPr>
          <p:grpSpPr>
            <a:xfrm>
              <a:off x="-10039" y="44317"/>
              <a:ext cx="5775296" cy="627551"/>
              <a:chOff x="6559" y="186134"/>
              <a:chExt cx="3543809" cy="542266"/>
            </a:xfrm>
          </p:grpSpPr>
          <p:sp>
            <p:nvSpPr>
              <p:cNvPr id="21" name="五邊形 20"/>
              <p:cNvSpPr/>
              <p:nvPr/>
            </p:nvSpPr>
            <p:spPr>
              <a:xfrm>
                <a:off x="6559" y="186134"/>
                <a:ext cx="3275856"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形箭號 21"/>
              <p:cNvSpPr/>
              <p:nvPr/>
            </p:nvSpPr>
            <p:spPr>
              <a:xfrm>
                <a:off x="3203848" y="194201"/>
                <a:ext cx="346520"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20" name="Rectangle 2"/>
            <p:cNvSpPr>
              <a:spLocks noChangeArrowheads="1"/>
            </p:cNvSpPr>
            <p:nvPr/>
          </p:nvSpPr>
          <p:spPr bwMode="auto">
            <a:xfrm>
              <a:off x="107504" y="97094"/>
              <a:ext cx="5184576"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肆、高中職學校查詢系統</a:t>
              </a:r>
              <a:endParaRPr lang="zh-TW" altLang="en-US" sz="3600" dirty="0">
                <a:solidFill>
                  <a:srgbClr val="0000FF"/>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9587790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07504" y="896501"/>
            <a:ext cx="5665631" cy="445908"/>
            <a:chOff x="107504" y="896501"/>
            <a:chExt cx="5665631" cy="445908"/>
          </a:xfrm>
        </p:grpSpPr>
        <p:sp>
          <p:nvSpPr>
            <p:cNvPr id="12" name="圓角矩形 11"/>
            <p:cNvSpPr/>
            <p:nvPr/>
          </p:nvSpPr>
          <p:spPr>
            <a:xfrm>
              <a:off x="107504" y="896501"/>
              <a:ext cx="5665631"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8"/>
            <p:cNvSpPr>
              <a:spLocks noChangeArrowheads="1"/>
            </p:cNvSpPr>
            <p:nvPr/>
          </p:nvSpPr>
          <p:spPr bwMode="auto">
            <a:xfrm>
              <a:off x="136656" y="942299"/>
              <a:ext cx="5636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smtClean="0">
                  <a:solidFill>
                    <a:srgbClr val="FF0000"/>
                  </a:solidFill>
                  <a:latin typeface="微軟正黑體" panose="020B0604030504040204" pitchFamily="34" charset="-120"/>
                  <a:ea typeface="微軟正黑體" panose="020B0604030504040204" pitchFamily="34" charset="-120"/>
                </a:rPr>
                <a:t>109.5.21(</a:t>
              </a:r>
              <a:r>
                <a:rPr lang="zh-TW" altLang="en-US" sz="2000" b="1" dirty="0" smtClean="0">
                  <a:solidFill>
                    <a:srgbClr val="FF0000"/>
                  </a:solidFill>
                  <a:latin typeface="微軟正黑體" panose="020B0604030504040204" pitchFamily="34" charset="-120"/>
                  <a:ea typeface="微軟正黑體" panose="020B0604030504040204" pitchFamily="34" charset="-120"/>
                </a:rPr>
                <a:t>四</a:t>
              </a:r>
              <a:r>
                <a:rPr lang="en-US" altLang="zh-TW" sz="2000" b="1" dirty="0" smtClean="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a:latin typeface="微軟正黑體" panose="020B0604030504040204" pitchFamily="34" charset="-120"/>
                  <a:ea typeface="微軟正黑體" panose="020B0604030504040204" pitchFamily="34" charset="-120"/>
                </a:rPr>
                <a:t>：報名考生確認結果查詢</a:t>
              </a:r>
            </a:p>
          </p:txBody>
        </p:sp>
      </p:grpSp>
      <p:grpSp>
        <p:nvGrpSpPr>
          <p:cNvPr id="3" name="群組 2"/>
          <p:cNvGrpSpPr/>
          <p:nvPr/>
        </p:nvGrpSpPr>
        <p:grpSpPr>
          <a:xfrm>
            <a:off x="136656" y="3554532"/>
            <a:ext cx="5803496" cy="424548"/>
            <a:chOff x="110154" y="3511176"/>
            <a:chExt cx="5299440" cy="424548"/>
          </a:xfrm>
        </p:grpSpPr>
        <p:sp>
          <p:nvSpPr>
            <p:cNvPr id="14" name="圓角矩形 13"/>
            <p:cNvSpPr/>
            <p:nvPr/>
          </p:nvSpPr>
          <p:spPr>
            <a:xfrm>
              <a:off x="110154" y="3511176"/>
              <a:ext cx="4483157"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7"/>
            <p:cNvSpPr>
              <a:spLocks noChangeArrowheads="1"/>
            </p:cNvSpPr>
            <p:nvPr/>
          </p:nvSpPr>
          <p:spPr bwMode="auto">
            <a:xfrm>
              <a:off x="162290" y="3535614"/>
              <a:ext cx="52473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smtClean="0">
                  <a:solidFill>
                    <a:srgbClr val="FF0000"/>
                  </a:solidFill>
                  <a:latin typeface="微軟正黑體" panose="020B0604030504040204" pitchFamily="34" charset="-120"/>
                  <a:ea typeface="微軟正黑體" panose="020B0604030504040204" pitchFamily="34" charset="-120"/>
                </a:rPr>
                <a:t>109.6.16(</a:t>
              </a:r>
              <a:r>
                <a:rPr lang="zh-TW" altLang="en-US" sz="2000" b="1" dirty="0" smtClean="0">
                  <a:solidFill>
                    <a:srgbClr val="FF0000"/>
                  </a:solidFill>
                  <a:latin typeface="微軟正黑體" panose="020B0604030504040204" pitchFamily="34" charset="-120"/>
                  <a:ea typeface="微軟正黑體" panose="020B0604030504040204" pitchFamily="34" charset="-120"/>
                </a:rPr>
                <a:t>二</a:t>
              </a:r>
              <a:r>
                <a:rPr lang="en-US" altLang="zh-TW" sz="2000" b="1" dirty="0" smtClean="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a:latin typeface="微軟正黑體" panose="020B0604030504040204" pitchFamily="34" charset="-120"/>
                  <a:ea typeface="微軟正黑體" panose="020B0604030504040204" pitchFamily="34" charset="-120"/>
                </a:rPr>
                <a:t>：甄審總成績查詢</a:t>
              </a:r>
            </a:p>
          </p:txBody>
        </p:sp>
      </p:grpSp>
      <p:pic>
        <p:nvPicPr>
          <p:cNvPr id="2" name="圖片 1"/>
          <p:cNvPicPr>
            <a:picLocks noChangeAspect="1"/>
          </p:cNvPicPr>
          <p:nvPr/>
        </p:nvPicPr>
        <p:blipFill>
          <a:blip r:embed="rId3"/>
          <a:stretch>
            <a:fillRect/>
          </a:stretch>
        </p:blipFill>
        <p:spPr>
          <a:xfrm>
            <a:off x="491545" y="4207816"/>
            <a:ext cx="7914624" cy="1597447"/>
          </a:xfrm>
          <a:prstGeom prst="rect">
            <a:avLst/>
          </a:prstGeom>
        </p:spPr>
      </p:pic>
      <p:grpSp>
        <p:nvGrpSpPr>
          <p:cNvPr id="7" name="群組 6"/>
          <p:cNvGrpSpPr/>
          <p:nvPr/>
        </p:nvGrpSpPr>
        <p:grpSpPr>
          <a:xfrm>
            <a:off x="-10039" y="116632"/>
            <a:ext cx="5775296" cy="627551"/>
            <a:chOff x="-10039" y="44317"/>
            <a:chExt cx="5775296" cy="627551"/>
          </a:xfrm>
        </p:grpSpPr>
        <p:grpSp>
          <p:nvGrpSpPr>
            <p:cNvPr id="8" name="群組 7"/>
            <p:cNvGrpSpPr/>
            <p:nvPr/>
          </p:nvGrpSpPr>
          <p:grpSpPr>
            <a:xfrm>
              <a:off x="-10039" y="44317"/>
              <a:ext cx="5775296" cy="627551"/>
              <a:chOff x="6559" y="186134"/>
              <a:chExt cx="3543809" cy="542266"/>
            </a:xfrm>
          </p:grpSpPr>
          <p:sp>
            <p:nvSpPr>
              <p:cNvPr id="10" name="五邊形 9"/>
              <p:cNvSpPr/>
              <p:nvPr/>
            </p:nvSpPr>
            <p:spPr>
              <a:xfrm>
                <a:off x="6559" y="186134"/>
                <a:ext cx="3275856"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形箭號 10"/>
              <p:cNvSpPr/>
              <p:nvPr/>
            </p:nvSpPr>
            <p:spPr>
              <a:xfrm>
                <a:off x="3203848" y="194201"/>
                <a:ext cx="346520"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9" name="Rectangle 2"/>
            <p:cNvSpPr>
              <a:spLocks noChangeArrowheads="1"/>
            </p:cNvSpPr>
            <p:nvPr/>
          </p:nvSpPr>
          <p:spPr bwMode="auto">
            <a:xfrm>
              <a:off x="107504" y="97094"/>
              <a:ext cx="5184576"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肆、高中職學校查詢系統</a:t>
              </a:r>
              <a:endParaRPr lang="zh-TW" altLang="en-US" sz="3600" dirty="0">
                <a:solidFill>
                  <a:srgbClr val="0000FF"/>
                </a:solidFill>
                <a:latin typeface="微軟正黑體" panose="020B0604030504040204" pitchFamily="34" charset="-120"/>
                <a:ea typeface="微軟正黑體" panose="020B0604030504040204" pitchFamily="34" charset="-120"/>
              </a:endParaRPr>
            </a:p>
          </p:txBody>
        </p:sp>
      </p:grpSp>
      <p:pic>
        <p:nvPicPr>
          <p:cNvPr id="15" name="圖片 14"/>
          <p:cNvPicPr>
            <a:picLocks noChangeAspect="1"/>
          </p:cNvPicPr>
          <p:nvPr/>
        </p:nvPicPr>
        <p:blipFill>
          <a:blip r:embed="rId4"/>
          <a:stretch>
            <a:fillRect/>
          </a:stretch>
        </p:blipFill>
        <p:spPr>
          <a:xfrm>
            <a:off x="491545" y="1556792"/>
            <a:ext cx="8203531" cy="1682291"/>
          </a:xfrm>
          <a:prstGeom prst="rect">
            <a:avLst/>
          </a:prstGeom>
        </p:spPr>
      </p:pic>
    </p:spTree>
    <p:extLst>
      <p:ext uri="{BB962C8B-B14F-4D97-AF65-F5344CB8AC3E}">
        <p14:creationId xmlns:p14="http://schemas.microsoft.com/office/powerpoint/2010/main" val="18545292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332029" y="1556792"/>
            <a:ext cx="7768363" cy="1656184"/>
          </a:xfrm>
          <a:prstGeom prst="rect">
            <a:avLst/>
          </a:prstGeom>
        </p:spPr>
      </p:pic>
      <p:pic>
        <p:nvPicPr>
          <p:cNvPr id="3" name="圖片 2"/>
          <p:cNvPicPr>
            <a:picLocks noChangeAspect="1"/>
          </p:cNvPicPr>
          <p:nvPr/>
        </p:nvPicPr>
        <p:blipFill>
          <a:blip r:embed="rId4"/>
          <a:stretch>
            <a:fillRect/>
          </a:stretch>
        </p:blipFill>
        <p:spPr>
          <a:xfrm>
            <a:off x="332029" y="4161266"/>
            <a:ext cx="7768363" cy="1479792"/>
          </a:xfrm>
          <a:prstGeom prst="rect">
            <a:avLst/>
          </a:prstGeom>
        </p:spPr>
      </p:pic>
      <p:grpSp>
        <p:nvGrpSpPr>
          <p:cNvPr id="7" name="群組 6"/>
          <p:cNvGrpSpPr/>
          <p:nvPr/>
        </p:nvGrpSpPr>
        <p:grpSpPr>
          <a:xfrm>
            <a:off x="-10039" y="116632"/>
            <a:ext cx="5775296" cy="627551"/>
            <a:chOff x="-10039" y="44317"/>
            <a:chExt cx="5775296" cy="627551"/>
          </a:xfrm>
        </p:grpSpPr>
        <p:grpSp>
          <p:nvGrpSpPr>
            <p:cNvPr id="9" name="群組 8"/>
            <p:cNvGrpSpPr/>
            <p:nvPr/>
          </p:nvGrpSpPr>
          <p:grpSpPr>
            <a:xfrm>
              <a:off x="-10039" y="44317"/>
              <a:ext cx="5775296" cy="627551"/>
              <a:chOff x="6559" y="186134"/>
              <a:chExt cx="3543809" cy="542266"/>
            </a:xfrm>
          </p:grpSpPr>
          <p:sp>
            <p:nvSpPr>
              <p:cNvPr id="11" name="五邊形 10"/>
              <p:cNvSpPr/>
              <p:nvPr/>
            </p:nvSpPr>
            <p:spPr>
              <a:xfrm>
                <a:off x="6559" y="186134"/>
                <a:ext cx="3275856"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形箭號 11"/>
              <p:cNvSpPr/>
              <p:nvPr/>
            </p:nvSpPr>
            <p:spPr>
              <a:xfrm>
                <a:off x="3203848" y="194201"/>
                <a:ext cx="346520"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0" name="Rectangle 2"/>
            <p:cNvSpPr>
              <a:spLocks noChangeArrowheads="1"/>
            </p:cNvSpPr>
            <p:nvPr/>
          </p:nvSpPr>
          <p:spPr bwMode="auto">
            <a:xfrm>
              <a:off x="107504" y="97094"/>
              <a:ext cx="5184576"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肆、高中職學校查詢系統</a:t>
              </a:r>
              <a:endParaRPr lang="zh-TW" altLang="en-US" sz="3600" dirty="0">
                <a:solidFill>
                  <a:srgbClr val="0000FF"/>
                </a:solidFill>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107504" y="978463"/>
            <a:ext cx="7150554" cy="424548"/>
            <a:chOff x="110154" y="3511176"/>
            <a:chExt cx="7150554" cy="424548"/>
          </a:xfrm>
        </p:grpSpPr>
        <p:sp>
          <p:nvSpPr>
            <p:cNvPr id="14" name="圓角矩形 13"/>
            <p:cNvSpPr/>
            <p:nvPr/>
          </p:nvSpPr>
          <p:spPr>
            <a:xfrm>
              <a:off x="110154" y="3511176"/>
              <a:ext cx="7056784"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7"/>
            <p:cNvSpPr>
              <a:spLocks noChangeArrowheads="1"/>
            </p:cNvSpPr>
            <p:nvPr/>
          </p:nvSpPr>
          <p:spPr bwMode="auto">
            <a:xfrm>
              <a:off x="162290" y="3535614"/>
              <a:ext cx="7098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smtClean="0">
                  <a:solidFill>
                    <a:srgbClr val="FF0000"/>
                  </a:solidFill>
                  <a:latin typeface="微軟正黑體" panose="020B0604030504040204" pitchFamily="34" charset="-120"/>
                  <a:ea typeface="微軟正黑體" panose="020B0604030504040204" pitchFamily="34" charset="-120"/>
                </a:rPr>
                <a:t>109.6.18 (</a:t>
              </a:r>
              <a:r>
                <a:rPr lang="zh-TW" altLang="en-US" sz="2000" b="1" dirty="0" smtClean="0">
                  <a:solidFill>
                    <a:srgbClr val="FF0000"/>
                  </a:solidFill>
                  <a:latin typeface="微軟正黑體" panose="020B0604030504040204" pitchFamily="34" charset="-120"/>
                  <a:ea typeface="微軟正黑體" panose="020B0604030504040204" pitchFamily="34" charset="-120"/>
                </a:rPr>
                <a:t>一</a:t>
              </a:r>
              <a:r>
                <a:rPr lang="en-US" altLang="zh-TW" sz="2000" b="1" dirty="0" smtClean="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smtClean="0">
                  <a:latin typeface="微軟正黑體" panose="020B0604030504040204" pitchFamily="34" charset="-120"/>
                  <a:ea typeface="微軟正黑體" panose="020B0604030504040204" pitchFamily="34" charset="-120"/>
                </a:rPr>
                <a:t>：考生甄審結果</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正、備取生名單</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查詢</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7" name="群組 16"/>
          <p:cNvGrpSpPr/>
          <p:nvPr/>
        </p:nvGrpSpPr>
        <p:grpSpPr>
          <a:xfrm>
            <a:off x="167531" y="3573016"/>
            <a:ext cx="5708504" cy="424548"/>
            <a:chOff x="110154" y="3511176"/>
            <a:chExt cx="7056784" cy="424548"/>
          </a:xfrm>
        </p:grpSpPr>
        <p:sp>
          <p:nvSpPr>
            <p:cNvPr id="18" name="圓角矩形 17"/>
            <p:cNvSpPr/>
            <p:nvPr/>
          </p:nvSpPr>
          <p:spPr>
            <a:xfrm>
              <a:off x="110154" y="3511176"/>
              <a:ext cx="7056784"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7"/>
            <p:cNvSpPr>
              <a:spLocks noChangeArrowheads="1"/>
            </p:cNvSpPr>
            <p:nvPr/>
          </p:nvSpPr>
          <p:spPr bwMode="auto">
            <a:xfrm>
              <a:off x="162290" y="3535614"/>
              <a:ext cx="69677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smtClean="0">
                  <a:solidFill>
                    <a:srgbClr val="FF0000"/>
                  </a:solidFill>
                  <a:latin typeface="微軟正黑體" panose="020B0604030504040204" pitchFamily="34" charset="-120"/>
                  <a:ea typeface="微軟正黑體" panose="020B0604030504040204" pitchFamily="34" charset="-120"/>
                </a:rPr>
                <a:t>109.6.22 (</a:t>
              </a:r>
              <a:r>
                <a:rPr lang="zh-TW" altLang="en-US" sz="2000" b="1" dirty="0">
                  <a:solidFill>
                    <a:srgbClr val="FF0000"/>
                  </a:solidFill>
                  <a:latin typeface="微軟正黑體" panose="020B0604030504040204" pitchFamily="34" charset="-120"/>
                  <a:ea typeface="微軟正黑體" panose="020B0604030504040204" pitchFamily="34" charset="-120"/>
                </a:rPr>
                <a:t>一</a:t>
              </a:r>
              <a:r>
                <a:rPr lang="en-US" altLang="zh-TW" sz="2000" b="1" dirty="0" smtClean="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smtClean="0">
                  <a:latin typeface="微軟正黑體" panose="020B0604030504040204" pitchFamily="34" charset="-120"/>
                  <a:ea typeface="微軟正黑體" panose="020B0604030504040204" pitchFamily="34" charset="-120"/>
                </a:rPr>
                <a:t>：考生選填志願狀況查詢</a:t>
              </a:r>
              <a:endParaRPr lang="zh-TW" altLang="en-US" sz="2000" b="1"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800706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73029" y="1844824"/>
            <a:ext cx="8794303" cy="1775723"/>
          </a:xfrm>
          <a:prstGeom prst="rect">
            <a:avLst/>
          </a:prstGeom>
        </p:spPr>
      </p:pic>
      <p:pic>
        <p:nvPicPr>
          <p:cNvPr id="5" name="圖片 4"/>
          <p:cNvPicPr>
            <a:picLocks noChangeAspect="1"/>
          </p:cNvPicPr>
          <p:nvPr/>
        </p:nvPicPr>
        <p:blipFill>
          <a:blip r:embed="rId4"/>
          <a:stretch>
            <a:fillRect/>
          </a:stretch>
        </p:blipFill>
        <p:spPr>
          <a:xfrm>
            <a:off x="251520" y="4581128"/>
            <a:ext cx="8182196" cy="1584176"/>
          </a:xfrm>
          <a:prstGeom prst="rect">
            <a:avLst/>
          </a:prstGeom>
        </p:spPr>
      </p:pic>
      <p:grpSp>
        <p:nvGrpSpPr>
          <p:cNvPr id="7" name="群組 6"/>
          <p:cNvGrpSpPr/>
          <p:nvPr/>
        </p:nvGrpSpPr>
        <p:grpSpPr>
          <a:xfrm>
            <a:off x="-10039" y="116632"/>
            <a:ext cx="5775296" cy="627551"/>
            <a:chOff x="-10039" y="44317"/>
            <a:chExt cx="5775296" cy="627551"/>
          </a:xfrm>
        </p:grpSpPr>
        <p:grpSp>
          <p:nvGrpSpPr>
            <p:cNvPr id="8" name="群組 7"/>
            <p:cNvGrpSpPr/>
            <p:nvPr/>
          </p:nvGrpSpPr>
          <p:grpSpPr>
            <a:xfrm>
              <a:off x="-10039" y="44317"/>
              <a:ext cx="5775296" cy="627551"/>
              <a:chOff x="6559" y="186134"/>
              <a:chExt cx="3543809" cy="542266"/>
            </a:xfrm>
          </p:grpSpPr>
          <p:sp>
            <p:nvSpPr>
              <p:cNvPr id="10" name="五邊形 9"/>
              <p:cNvSpPr/>
              <p:nvPr/>
            </p:nvSpPr>
            <p:spPr>
              <a:xfrm>
                <a:off x="6559" y="186134"/>
                <a:ext cx="3275856"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形箭號 10"/>
              <p:cNvSpPr/>
              <p:nvPr/>
            </p:nvSpPr>
            <p:spPr>
              <a:xfrm>
                <a:off x="3203848" y="194201"/>
                <a:ext cx="346520"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9" name="Rectangle 2"/>
            <p:cNvSpPr>
              <a:spLocks noChangeArrowheads="1"/>
            </p:cNvSpPr>
            <p:nvPr/>
          </p:nvSpPr>
          <p:spPr bwMode="auto">
            <a:xfrm>
              <a:off x="107504" y="97094"/>
              <a:ext cx="5184576"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肆、高中職學校查詢系統</a:t>
              </a:r>
              <a:endParaRPr lang="zh-TW" altLang="en-US" sz="3600" dirty="0">
                <a:solidFill>
                  <a:srgbClr val="0000FF"/>
                </a:solidFill>
                <a:latin typeface="微軟正黑體" panose="020B0604030504040204" pitchFamily="34" charset="-120"/>
                <a:ea typeface="微軟正黑體" panose="020B0604030504040204" pitchFamily="34" charset="-120"/>
              </a:endParaRPr>
            </a:p>
          </p:txBody>
        </p:sp>
      </p:grpSp>
      <p:grpSp>
        <p:nvGrpSpPr>
          <p:cNvPr id="12" name="群組 11"/>
          <p:cNvGrpSpPr/>
          <p:nvPr/>
        </p:nvGrpSpPr>
        <p:grpSpPr>
          <a:xfrm>
            <a:off x="73029" y="1175065"/>
            <a:ext cx="6371179" cy="434907"/>
            <a:chOff x="110153" y="3511176"/>
            <a:chExt cx="7875975" cy="434907"/>
          </a:xfrm>
        </p:grpSpPr>
        <p:sp>
          <p:nvSpPr>
            <p:cNvPr id="13" name="圓角矩形 12"/>
            <p:cNvSpPr/>
            <p:nvPr/>
          </p:nvSpPr>
          <p:spPr>
            <a:xfrm>
              <a:off x="110153" y="3511176"/>
              <a:ext cx="7711617"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7"/>
            <p:cNvSpPr>
              <a:spLocks noChangeArrowheads="1"/>
            </p:cNvSpPr>
            <p:nvPr/>
          </p:nvSpPr>
          <p:spPr bwMode="auto">
            <a:xfrm>
              <a:off x="255459" y="3545973"/>
              <a:ext cx="77306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smtClean="0">
                  <a:solidFill>
                    <a:srgbClr val="FF0000"/>
                  </a:solidFill>
                  <a:latin typeface="微軟正黑體" panose="020B0604030504040204" pitchFamily="34" charset="-120"/>
                  <a:ea typeface="微軟正黑體" panose="020B0604030504040204" pitchFamily="34" charset="-120"/>
                </a:rPr>
                <a:t>109.7.1 (</a:t>
              </a:r>
              <a:r>
                <a:rPr lang="zh-TW" altLang="en-US" sz="2000" b="1" dirty="0">
                  <a:solidFill>
                    <a:srgbClr val="FF0000"/>
                  </a:solidFill>
                  <a:latin typeface="微軟正黑體" panose="020B0604030504040204" pitchFamily="34" charset="-120"/>
                  <a:ea typeface="微軟正黑體" panose="020B0604030504040204" pitchFamily="34" charset="-120"/>
                </a:rPr>
                <a:t>三</a:t>
              </a:r>
              <a:r>
                <a:rPr lang="en-US" altLang="zh-TW" sz="2000" b="1" dirty="0" smtClean="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smtClean="0">
                  <a:latin typeface="微軟正黑體" panose="020B0604030504040204" pitchFamily="34" charset="-120"/>
                  <a:ea typeface="微軟正黑體" panose="020B0604030504040204" pitchFamily="34" charset="-120"/>
                </a:rPr>
                <a:t>：就讀志願序統一分發結果查詢</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5" name="群組 14"/>
          <p:cNvGrpSpPr/>
          <p:nvPr/>
        </p:nvGrpSpPr>
        <p:grpSpPr>
          <a:xfrm>
            <a:off x="190573" y="3923616"/>
            <a:ext cx="5088852" cy="434907"/>
            <a:chOff x="110153" y="3511176"/>
            <a:chExt cx="7711617" cy="434907"/>
          </a:xfrm>
        </p:grpSpPr>
        <p:sp>
          <p:nvSpPr>
            <p:cNvPr id="16" name="圓角矩形 15"/>
            <p:cNvSpPr/>
            <p:nvPr/>
          </p:nvSpPr>
          <p:spPr>
            <a:xfrm>
              <a:off x="110153" y="3511176"/>
              <a:ext cx="7711617"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7"/>
            <p:cNvSpPr>
              <a:spLocks noChangeArrowheads="1"/>
            </p:cNvSpPr>
            <p:nvPr/>
          </p:nvSpPr>
          <p:spPr bwMode="auto">
            <a:xfrm>
              <a:off x="255460" y="3545973"/>
              <a:ext cx="7533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smtClean="0">
                  <a:solidFill>
                    <a:srgbClr val="FF0000"/>
                  </a:solidFill>
                  <a:latin typeface="微軟正黑體" panose="020B0604030504040204" pitchFamily="34" charset="-120"/>
                  <a:ea typeface="微軟正黑體" panose="020B0604030504040204" pitchFamily="34" charset="-120"/>
                </a:rPr>
                <a:t>109.7.1 (</a:t>
              </a:r>
              <a:r>
                <a:rPr lang="zh-TW" altLang="en-US" sz="2000" b="1" dirty="0">
                  <a:solidFill>
                    <a:srgbClr val="FF0000"/>
                  </a:solidFill>
                  <a:latin typeface="微軟正黑體" panose="020B0604030504040204" pitchFamily="34" charset="-120"/>
                  <a:ea typeface="微軟正黑體" panose="020B0604030504040204" pitchFamily="34" charset="-120"/>
                </a:rPr>
                <a:t>三</a:t>
              </a:r>
              <a:r>
                <a:rPr lang="en-US" altLang="zh-TW" sz="2000" b="1" dirty="0" smtClean="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smtClean="0">
                  <a:latin typeface="微軟正黑體" panose="020B0604030504040204" pitchFamily="34" charset="-120"/>
                  <a:ea typeface="微軟正黑體" panose="020B0604030504040204" pitchFamily="34" charset="-120"/>
                </a:rPr>
                <a:t>：考生報到狀況查詢</a:t>
              </a:r>
              <a:endParaRPr lang="zh-TW" altLang="en-US" sz="2000" b="1"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77854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txBox="1">
            <a:spLocks noChangeArrowheads="1"/>
          </p:cNvSpPr>
          <p:nvPr/>
        </p:nvSpPr>
        <p:spPr bwMode="auto">
          <a:xfrm>
            <a:off x="323528" y="508869"/>
            <a:ext cx="82184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FontTx/>
              <a:buNone/>
            </a:pPr>
            <a:r>
              <a:rPr lang="zh-TW" altLang="en-US" sz="10000" dirty="0">
                <a:solidFill>
                  <a:srgbClr val="161645"/>
                </a:solidFill>
                <a:latin typeface="標楷體" panose="03000509000000000000" pitchFamily="65" charset="-120"/>
                <a:ea typeface="標楷體" panose="03000509000000000000" pitchFamily="65" charset="-120"/>
              </a:rPr>
              <a:t>意見交流</a:t>
            </a:r>
          </a:p>
        </p:txBody>
      </p:sp>
      <p:pic>
        <p:nvPicPr>
          <p:cNvPr id="4" name="圖片 3" descr="聯合會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3206703" cy="585976"/>
          </a:xfrm>
          <a:prstGeom prst="rect">
            <a:avLst/>
          </a:prstGeom>
        </p:spPr>
      </p:pic>
      <p:sp>
        <p:nvSpPr>
          <p:cNvPr id="5" name="副標題 4"/>
          <p:cNvSpPr txBox="1">
            <a:spLocks/>
          </p:cNvSpPr>
          <p:nvPr/>
        </p:nvSpPr>
        <p:spPr>
          <a:xfrm>
            <a:off x="32242" y="4797152"/>
            <a:ext cx="5472113" cy="1366837"/>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350"/>
              </a:spcBef>
              <a:defRPr/>
            </a:pPr>
            <a:r>
              <a:rPr lang="zh-TW" altLang="en-US" sz="1800" b="1" kern="0" dirty="0" smtClean="0">
                <a:solidFill>
                  <a:srgbClr val="0000CC"/>
                </a:solidFill>
                <a:latin typeface="Times New Roman" pitchFamily="18" charset="0"/>
                <a:ea typeface="標楷體" pitchFamily="65" charset="-120"/>
                <a:cs typeface="Times New Roman" pitchFamily="18" charset="0"/>
              </a:rPr>
              <a:t>電話</a:t>
            </a:r>
            <a:r>
              <a:rPr lang="zh-TW" altLang="en-US" sz="1800" b="1" kern="0"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kern="0"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kern="0" dirty="0" smtClean="0">
                <a:solidFill>
                  <a:srgbClr val="0000CC"/>
                </a:solidFill>
                <a:latin typeface="Times New Roman" pitchFamily="18" charset="0"/>
                <a:ea typeface="標楷體" pitchFamily="65" charset="-120"/>
                <a:cs typeface="Times New Roman" pitchFamily="18" charset="0"/>
              </a:rPr>
              <a:t>02)2772-5333</a:t>
            </a:r>
            <a:r>
              <a:rPr lang="zh-TW" altLang="en-US" sz="1800" b="1" kern="0" dirty="0" smtClean="0">
                <a:solidFill>
                  <a:srgbClr val="0000CC"/>
                </a:solidFill>
                <a:latin typeface="Times New Roman" pitchFamily="18" charset="0"/>
                <a:ea typeface="標楷體" pitchFamily="65" charset="-120"/>
                <a:cs typeface="Times New Roman" pitchFamily="18" charset="0"/>
              </a:rPr>
              <a:t>分機</a:t>
            </a:r>
            <a:r>
              <a:rPr lang="en-US" altLang="zh-TW" sz="1800" b="1" kern="0" dirty="0" smtClean="0">
                <a:solidFill>
                  <a:srgbClr val="0000CC"/>
                </a:solidFill>
                <a:latin typeface="Times New Roman" pitchFamily="18" charset="0"/>
                <a:ea typeface="標楷體" pitchFamily="65" charset="-120"/>
                <a:cs typeface="Times New Roman" pitchFamily="18" charset="0"/>
              </a:rPr>
              <a:t>214</a:t>
            </a:r>
            <a:r>
              <a:rPr lang="zh-TW" altLang="en-US" sz="1800" b="1" kern="0" dirty="0" smtClean="0">
                <a:solidFill>
                  <a:srgbClr val="0000CC"/>
                </a:solidFill>
                <a:latin typeface="Times New Roman" pitchFamily="18" charset="0"/>
                <a:ea typeface="標楷體" pitchFamily="65" charset="-120"/>
                <a:cs typeface="Times New Roman" pitchFamily="18" charset="0"/>
              </a:rPr>
              <a:t>、</a:t>
            </a:r>
            <a:r>
              <a:rPr lang="en-US" altLang="zh-TW" sz="1800" b="1" kern="0" dirty="0" smtClean="0">
                <a:solidFill>
                  <a:srgbClr val="0000CC"/>
                </a:solidFill>
                <a:latin typeface="Times New Roman" pitchFamily="18" charset="0"/>
                <a:ea typeface="標楷體" pitchFamily="65" charset="-120"/>
                <a:cs typeface="Times New Roman" pitchFamily="18" charset="0"/>
              </a:rPr>
              <a:t>215</a:t>
            </a:r>
          </a:p>
          <a:p>
            <a:pPr>
              <a:spcBef>
                <a:spcPts val="350"/>
              </a:spcBef>
              <a:defRPr/>
            </a:pPr>
            <a:r>
              <a:rPr lang="zh-TW" altLang="en-US" sz="1800" b="1" kern="0" dirty="0" smtClean="0">
                <a:solidFill>
                  <a:srgbClr val="0000CC"/>
                </a:solidFill>
                <a:latin typeface="Times New Roman" pitchFamily="18" charset="0"/>
                <a:ea typeface="標楷體" pitchFamily="65" charset="-120"/>
                <a:cs typeface="Times New Roman" pitchFamily="18" charset="0"/>
              </a:rPr>
              <a:t>傳真：</a:t>
            </a:r>
            <a:r>
              <a:rPr lang="en-US" altLang="zh-TW" sz="1800" b="1" kern="0" dirty="0" smtClean="0">
                <a:solidFill>
                  <a:srgbClr val="0000CC"/>
                </a:solidFill>
                <a:latin typeface="Times New Roman" pitchFamily="18" charset="0"/>
                <a:ea typeface="標楷體" pitchFamily="65" charset="-120"/>
                <a:cs typeface="Times New Roman" pitchFamily="18" charset="0"/>
              </a:rPr>
              <a:t>(02)2773-8881</a:t>
            </a:r>
          </a:p>
          <a:p>
            <a:pPr>
              <a:spcBef>
                <a:spcPts val="350"/>
              </a:spcBef>
              <a:defRPr/>
            </a:pPr>
            <a:r>
              <a:rPr lang="zh-TW" altLang="en-US" sz="1800" b="1" kern="0" dirty="0" smtClean="0">
                <a:solidFill>
                  <a:srgbClr val="0000CC"/>
                </a:solidFill>
                <a:latin typeface="Times New Roman" pitchFamily="18" charset="0"/>
                <a:ea typeface="標楷體" pitchFamily="65" charset="-120"/>
                <a:cs typeface="Times New Roman" pitchFamily="18" charset="0"/>
              </a:rPr>
              <a:t>網址：</a:t>
            </a:r>
            <a:r>
              <a:rPr lang="en-US" altLang="zh-TW" sz="1800" b="1" kern="0" dirty="0">
                <a:solidFill>
                  <a:srgbClr val="0000CC"/>
                </a:solidFill>
                <a:latin typeface="Times New Roman" pitchFamily="18" charset="0"/>
                <a:ea typeface="標楷體" pitchFamily="65" charset="-120"/>
                <a:cs typeface="Times New Roman" pitchFamily="18" charset="0"/>
              </a:rPr>
              <a:t>https://www.jctv.ntut.edu.tw/enter42/skill/</a:t>
            </a:r>
            <a:endParaRPr lang="en-US" altLang="zh-TW" sz="1800" b="1" kern="0" dirty="0" smtClean="0">
              <a:solidFill>
                <a:srgbClr val="0000CC"/>
              </a:solidFill>
              <a:latin typeface="Times New Roman" pitchFamily="18" charset="0"/>
              <a:ea typeface="標楷體" pitchFamily="65" charset="-120"/>
              <a:cs typeface="Times New Roman" pitchFamily="18" charset="0"/>
            </a:endParaRPr>
          </a:p>
          <a:p>
            <a:pPr>
              <a:spcBef>
                <a:spcPts val="350"/>
              </a:spcBef>
              <a:defRPr/>
            </a:pPr>
            <a:r>
              <a:rPr lang="en-US" altLang="zh-TW" sz="1800" b="1" kern="0" dirty="0" smtClean="0">
                <a:solidFill>
                  <a:srgbClr val="0000CC"/>
                </a:solidFill>
                <a:latin typeface="Times New Roman" pitchFamily="18" charset="0"/>
                <a:ea typeface="標楷體" pitchFamily="65" charset="-120"/>
                <a:cs typeface="Times New Roman" pitchFamily="18" charset="0"/>
              </a:rPr>
              <a:t>E-mail</a:t>
            </a:r>
            <a:r>
              <a:rPr lang="zh-TW" altLang="en-US" sz="1800" b="1" kern="0" dirty="0" smtClean="0">
                <a:solidFill>
                  <a:srgbClr val="0000CC"/>
                </a:solidFill>
                <a:latin typeface="Times New Roman" pitchFamily="18" charset="0"/>
                <a:ea typeface="標楷體" pitchFamily="65" charset="-120"/>
                <a:cs typeface="Times New Roman" pitchFamily="18" charset="0"/>
              </a:rPr>
              <a:t>：</a:t>
            </a:r>
            <a:r>
              <a:rPr lang="en-US" altLang="zh-TW" sz="1800" b="1" kern="0" dirty="0" smtClean="0">
                <a:solidFill>
                  <a:srgbClr val="0000CC"/>
                </a:solidFill>
                <a:latin typeface="Times New Roman" pitchFamily="18" charset="0"/>
                <a:ea typeface="標楷體" pitchFamily="65" charset="-120"/>
                <a:cs typeface="Times New Roman" pitchFamily="18" charset="0"/>
              </a:rPr>
              <a:t>enter42@ntut.edu.tw</a:t>
            </a:r>
            <a:endParaRPr lang="zh-TW" altLang="en-US" sz="1800" b="1" kern="0" dirty="0">
              <a:solidFill>
                <a:srgbClr val="0000CC"/>
              </a:solidFill>
              <a:latin typeface="Times New Roman" pitchFamily="18" charset="0"/>
              <a:ea typeface="標楷體" pitchFamily="65" charset="-120"/>
              <a:cs typeface="Times New Roman" pitchFamily="18" charset="0"/>
            </a:endParaRPr>
          </a:p>
        </p:txBody>
      </p:sp>
      <p:sp>
        <p:nvSpPr>
          <p:cNvPr id="6" name="標題 3"/>
          <p:cNvSpPr txBox="1">
            <a:spLocks/>
          </p:cNvSpPr>
          <p:nvPr/>
        </p:nvSpPr>
        <p:spPr bwMode="auto">
          <a:xfrm>
            <a:off x="1115616" y="2924944"/>
            <a:ext cx="705286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smtClean="0">
                <a:latin typeface="標楷體" pitchFamily="65" charset="-120"/>
                <a:ea typeface="標楷體" pitchFamily="65" charset="-120"/>
              </a:rPr>
              <a:t>　簡報完畢　敬請指教</a:t>
            </a:r>
            <a:endParaRPr lang="zh-TW" altLang="en-US" sz="4800" dirty="0">
              <a:latin typeface="標楷體" pitchFamily="65" charset="-120"/>
              <a:ea typeface="標楷體" pitchFamily="65" charset="-120"/>
            </a:endParaRPr>
          </a:p>
        </p:txBody>
      </p:sp>
    </p:spTree>
    <p:extLst>
      <p:ext uri="{BB962C8B-B14F-4D97-AF65-F5344CB8AC3E}">
        <p14:creationId xmlns:p14="http://schemas.microsoft.com/office/powerpoint/2010/main" val="3040501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80240" y="142013"/>
            <a:ext cx="8378769" cy="623723"/>
            <a:chOff x="-22579" y="1283620"/>
            <a:chExt cx="8217735" cy="542266"/>
          </a:xfrm>
        </p:grpSpPr>
        <p:sp>
          <p:nvSpPr>
            <p:cNvPr id="5" name="五邊形 4"/>
            <p:cNvSpPr/>
            <p:nvPr/>
          </p:nvSpPr>
          <p:spPr>
            <a:xfrm>
              <a:off x="-22579" y="1283620"/>
              <a:ext cx="7956377"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形箭號 5"/>
            <p:cNvSpPr/>
            <p:nvPr/>
          </p:nvSpPr>
          <p:spPr>
            <a:xfrm>
              <a:off x="7763108" y="1291687"/>
              <a:ext cx="432048"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2291" name="Rectangle 3"/>
          <p:cNvSpPr>
            <a:spLocks noGrp="1" noChangeArrowheads="1"/>
          </p:cNvSpPr>
          <p:nvPr>
            <p:ph type="body" idx="4294967295"/>
          </p:nvPr>
        </p:nvSpPr>
        <p:spPr>
          <a:xfrm>
            <a:off x="-540568" y="849710"/>
            <a:ext cx="8503542" cy="5706095"/>
          </a:xfrm>
          <a:prstGeom prst="rect">
            <a:avLst/>
          </a:prstGeom>
          <a:noFill/>
        </p:spPr>
        <p:txBody>
          <a:bodyPr/>
          <a:lstStyle/>
          <a:p>
            <a:pPr marL="0" indent="0" algn="just" eaLnBrk="1" hangingPunct="1">
              <a:spcBef>
                <a:spcPts val="300"/>
              </a:spcBef>
              <a:spcAft>
                <a:spcPts val="300"/>
              </a:spcAft>
              <a:buClr>
                <a:schemeClr val="tx1"/>
              </a:buClr>
              <a:buNone/>
              <a:defRPr/>
            </a:pPr>
            <a:endParaRPr lang="en-US" altLang="zh-TW" sz="1800" dirty="0">
              <a:latin typeface="標楷體" panose="03000509000000000000" pitchFamily="65" charset="-120"/>
              <a:ea typeface="標楷體" panose="03000509000000000000" pitchFamily="65" charset="-120"/>
            </a:endParaRPr>
          </a:p>
          <a:p>
            <a:pPr marL="0" indent="0" algn="just" eaLnBrk="1" hangingPunct="1">
              <a:spcBef>
                <a:spcPts val="300"/>
              </a:spcBef>
              <a:spcAft>
                <a:spcPts val="300"/>
              </a:spcAft>
              <a:buClr>
                <a:schemeClr val="tx1"/>
              </a:buClr>
              <a:buFontTx/>
              <a:buNone/>
              <a:defRPr/>
            </a:pPr>
            <a:endParaRPr lang="zh-TW" altLang="en-US" sz="1800" dirty="0">
              <a:latin typeface="標楷體" panose="03000509000000000000" pitchFamily="65" charset="-120"/>
              <a:ea typeface="標楷體" panose="03000509000000000000" pitchFamily="65" charset="-120"/>
            </a:endParaRPr>
          </a:p>
          <a:p>
            <a:pPr marL="0" indent="0" algn="just" eaLnBrk="1" hangingPunct="1">
              <a:spcBef>
                <a:spcPts val="300"/>
              </a:spcBef>
              <a:spcAft>
                <a:spcPts val="300"/>
              </a:spcAft>
              <a:buClr>
                <a:schemeClr val="tx1"/>
              </a:buClr>
              <a:buFontTx/>
              <a:buNone/>
              <a:defRPr/>
            </a:pPr>
            <a:endParaRPr lang="en-US" altLang="zh-TW" sz="2000" dirty="0" smtClean="0">
              <a:latin typeface="標楷體" panose="03000509000000000000" pitchFamily="65" charset="-120"/>
              <a:ea typeface="標楷體" panose="03000509000000000000" pitchFamily="65" charset="-120"/>
            </a:endParaRPr>
          </a:p>
        </p:txBody>
      </p:sp>
      <p:sp>
        <p:nvSpPr>
          <p:cNvPr id="8195" name="Rectangle 2"/>
          <p:cNvSpPr>
            <a:spLocks noChangeArrowheads="1"/>
          </p:cNvSpPr>
          <p:nvPr/>
        </p:nvSpPr>
        <p:spPr bwMode="auto">
          <a:xfrm>
            <a:off x="192136" y="225987"/>
            <a:ext cx="877235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貳、</a:t>
            </a:r>
            <a:r>
              <a:rPr lang="zh-TW" altLang="en-US" sz="3600" dirty="0">
                <a:solidFill>
                  <a:srgbClr val="0000FF"/>
                </a:solidFill>
                <a:latin typeface="微軟正黑體" panose="020B0604030504040204" pitchFamily="34" charset="-120"/>
                <a:ea typeface="微軟正黑體" panose="020B0604030504040204" pitchFamily="34" charset="-120"/>
              </a:rPr>
              <a:t>重要</a:t>
            </a:r>
            <a:r>
              <a:rPr lang="zh-TW" altLang="en-US" sz="3600" dirty="0" smtClean="0">
                <a:solidFill>
                  <a:srgbClr val="0000FF"/>
                </a:solidFill>
                <a:latin typeface="微軟正黑體" panose="020B0604030504040204" pitchFamily="34" charset="-120"/>
                <a:ea typeface="微軟正黑體" panose="020B0604030504040204" pitchFamily="34" charset="-120"/>
              </a:rPr>
              <a:t>注意事項</a:t>
            </a:r>
            <a:r>
              <a:rPr lang="en-US" altLang="zh-TW" sz="3600" dirty="0" smtClean="0">
                <a:solidFill>
                  <a:srgbClr val="0000FF"/>
                </a:solidFill>
                <a:latin typeface="微軟正黑體" panose="020B0604030504040204" pitchFamily="34" charset="-120"/>
                <a:ea typeface="微軟正黑體" panose="020B0604030504040204" pitchFamily="34" charset="-120"/>
              </a:rPr>
              <a:t>-</a:t>
            </a:r>
            <a:r>
              <a:rPr lang="en-US" altLang="zh-TW" sz="2400" dirty="0" smtClean="0">
                <a:solidFill>
                  <a:srgbClr val="0000FF"/>
                </a:solidFill>
                <a:latin typeface="微軟正黑體" panose="020B0604030504040204" pitchFamily="34" charset="-120"/>
                <a:ea typeface="微軟正黑體" panose="020B0604030504040204" pitchFamily="34" charset="-120"/>
              </a:rPr>
              <a:t>109</a:t>
            </a:r>
            <a:r>
              <a:rPr lang="zh-TW" altLang="en-US" sz="2400" dirty="0" smtClean="0">
                <a:solidFill>
                  <a:srgbClr val="0000FF"/>
                </a:solidFill>
                <a:latin typeface="微軟正黑體" panose="020B0604030504040204" pitchFamily="34" charset="-120"/>
                <a:ea typeface="微軟正黑體" panose="020B0604030504040204" pitchFamily="34" charset="-120"/>
              </a:rPr>
              <a:t>學年度重要注意事項</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180240" y="1052736"/>
            <a:ext cx="8524376" cy="4844698"/>
          </a:xfrm>
          <a:prstGeom prst="roundRect">
            <a:avLst/>
          </a:prstGeom>
          <a:solidFill>
            <a:schemeClr val="accent6">
              <a:lumMod val="20000"/>
              <a:lumOff val="80000"/>
            </a:schemeClr>
          </a:solidFill>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2500"/>
              </a:lnSpc>
              <a:spcBef>
                <a:spcPts val="0"/>
              </a:spcBef>
              <a:spcAft>
                <a:spcPts val="200"/>
              </a:spcAft>
              <a:buFont typeface="Wingdings" panose="05000000000000000000" pitchFamily="2" charset="2"/>
              <a:buChar char="Ø"/>
            </a:pPr>
            <a:r>
              <a:rPr lang="zh-TW" altLang="en-US" sz="2200" b="1" kern="0" dirty="0" smtClean="0">
                <a:solidFill>
                  <a:srgbClr val="FF0000"/>
                </a:solidFill>
                <a:latin typeface="微軟正黑體" panose="020B0604030504040204" pitchFamily="34" charset="-120"/>
                <a:ea typeface="微軟正黑體" panose="020B0604030504040204" pitchFamily="34" charset="-120"/>
              </a:rPr>
              <a:t>重要注意事項</a:t>
            </a:r>
            <a:r>
              <a:rPr lang="en-US" altLang="zh-TW" sz="2200" b="1" kern="0" dirty="0">
                <a:solidFill>
                  <a:srgbClr val="FF0000"/>
                </a:solidFill>
                <a:latin typeface="微軟正黑體" panose="020B0604030504040204" pitchFamily="34" charset="-120"/>
                <a:ea typeface="微軟正黑體" panose="020B0604030504040204" pitchFamily="34" charset="-120"/>
              </a:rPr>
              <a:t>:</a:t>
            </a:r>
            <a:endParaRPr lang="en-US" altLang="zh-TW" sz="2200" b="1" kern="0" dirty="0" smtClean="0">
              <a:solidFill>
                <a:srgbClr val="FF0000"/>
              </a:solidFill>
              <a:latin typeface="微軟正黑體" panose="020B0604030504040204" pitchFamily="34" charset="-120"/>
              <a:ea typeface="微軟正黑體" panose="020B0604030504040204" pitchFamily="34" charset="-120"/>
            </a:endParaRPr>
          </a:p>
          <a:p>
            <a:pPr marL="457200" indent="-457200">
              <a:lnSpc>
                <a:spcPts val="2600"/>
              </a:lnSpc>
              <a:spcBef>
                <a:spcPts val="200"/>
              </a:spcBef>
              <a:spcAft>
                <a:spcPts val="200"/>
              </a:spcAft>
              <a:buFont typeface="+mj-lt"/>
              <a:buAutoNum type="arabicPeriod"/>
            </a:pPr>
            <a:r>
              <a:rPr lang="zh-TW" altLang="en-US" sz="2200" kern="0" dirty="0" smtClean="0">
                <a:latin typeface="微軟正黑體" panose="020B0604030504040204" pitchFamily="34" charset="-120"/>
                <a:ea typeface="微軟正黑體" panose="020B0604030504040204" pitchFamily="34" charset="-120"/>
              </a:rPr>
              <a:t>參加「</a:t>
            </a:r>
            <a:r>
              <a:rPr lang="zh-TW" altLang="en-US" sz="2200" b="1" kern="0" dirty="0" smtClean="0">
                <a:solidFill>
                  <a:srgbClr val="0000FF"/>
                </a:solidFill>
                <a:latin typeface="微軟正黑體" panose="020B0604030504040204" pitchFamily="34" charset="-120"/>
                <a:ea typeface="微軟正黑體" panose="020B0604030504040204" pitchFamily="34" charset="-120"/>
              </a:rPr>
              <a:t>亞洲技能競賽</a:t>
            </a:r>
            <a:r>
              <a:rPr lang="zh-TW" altLang="en-US" sz="2200" kern="0" dirty="0" smtClean="0">
                <a:latin typeface="微軟正黑體" panose="020B0604030504040204" pitchFamily="34" charset="-120"/>
                <a:ea typeface="微軟正黑體" panose="020B0604030504040204" pitchFamily="34" charset="-120"/>
              </a:rPr>
              <a:t>」，且取得該競賽各職類優勝名次者，可準同國際技能競賽獲獎或正備取國手資格及依優勝名次辦理其優待加分比例參加本招生。</a:t>
            </a:r>
            <a:endParaRPr lang="en-US" altLang="zh-TW" sz="2200" kern="0" dirty="0" smtClean="0">
              <a:latin typeface="微軟正黑體" panose="020B0604030504040204" pitchFamily="34" charset="-120"/>
              <a:ea typeface="微軟正黑體" panose="020B0604030504040204" pitchFamily="34" charset="-120"/>
            </a:endParaRPr>
          </a:p>
          <a:p>
            <a:pPr marL="457200" indent="-457200">
              <a:lnSpc>
                <a:spcPts val="2600"/>
              </a:lnSpc>
              <a:spcBef>
                <a:spcPts val="200"/>
              </a:spcBef>
              <a:spcAft>
                <a:spcPts val="200"/>
              </a:spcAft>
              <a:buFont typeface="+mj-lt"/>
              <a:buAutoNum type="arabicPeriod"/>
            </a:pPr>
            <a:r>
              <a:rPr lang="zh-TW" altLang="en-US" sz="2200" kern="0" dirty="0" smtClean="0">
                <a:latin typeface="微軟正黑體" panose="020B0604030504040204" pitchFamily="34" charset="-120"/>
                <a:ea typeface="微軟正黑體" panose="020B0604030504040204" pitchFamily="34" charset="-120"/>
              </a:rPr>
              <a:t>自</a:t>
            </a:r>
            <a:r>
              <a:rPr lang="en-US" altLang="zh-TW" sz="2200" kern="0" dirty="0" smtClean="0">
                <a:latin typeface="微軟正黑體" panose="020B0604030504040204" pitchFamily="34" charset="-120"/>
                <a:ea typeface="微軟正黑體" panose="020B0604030504040204" pitchFamily="34" charset="-120"/>
              </a:rPr>
              <a:t>109</a:t>
            </a:r>
            <a:r>
              <a:rPr lang="zh-TW" altLang="en-US" sz="2200" kern="0" dirty="0" smtClean="0">
                <a:latin typeface="微軟正黑體" panose="020B0604030504040204" pitchFamily="34" charset="-120"/>
                <a:ea typeface="微軟正黑體" panose="020B0604030504040204" pitchFamily="34" charset="-120"/>
              </a:rPr>
              <a:t>學年度起，</a:t>
            </a:r>
            <a:r>
              <a:rPr lang="zh-TW" altLang="en-US" sz="2200" kern="0" dirty="0" smtClean="0">
                <a:solidFill>
                  <a:srgbClr val="0000FF"/>
                </a:solidFill>
                <a:latin typeface="微軟正黑體" panose="020B0604030504040204" pitchFamily="34" charset="-120"/>
                <a:ea typeface="微軟正黑體" panose="020B0604030504040204" pitchFamily="34" charset="-120"/>
              </a:rPr>
              <a:t>「全國高中職智慧鐵人創意競賽暨國際邀請賽」</a:t>
            </a:r>
            <a:r>
              <a:rPr lang="zh-TW" altLang="en-US" sz="2200" kern="0" dirty="0" smtClean="0">
                <a:latin typeface="微軟正黑體" panose="020B0604030504040204" pitchFamily="34" charset="-120"/>
                <a:ea typeface="微軟正黑體" panose="020B0604030504040204" pitchFamily="34" charset="-120"/>
              </a:rPr>
              <a:t>決賽</a:t>
            </a:r>
            <a:r>
              <a:rPr lang="zh-TW" altLang="en-US" sz="2200" kern="0" dirty="0" smtClean="0">
                <a:solidFill>
                  <a:srgbClr val="FF0000"/>
                </a:solidFill>
                <a:latin typeface="微軟正黑體" panose="020B0604030504040204" pitchFamily="34" charset="-120"/>
                <a:ea typeface="微軟正黑體" panose="020B0604030504040204" pitchFamily="34" charset="-120"/>
              </a:rPr>
              <a:t>第</a:t>
            </a:r>
            <a:r>
              <a:rPr lang="en-US" altLang="zh-TW" sz="2200" kern="0" dirty="0" smtClean="0">
                <a:solidFill>
                  <a:srgbClr val="FF0000"/>
                </a:solidFill>
                <a:latin typeface="微軟正黑體" panose="020B0604030504040204" pitchFamily="34" charset="-120"/>
                <a:ea typeface="微軟正黑體" panose="020B0604030504040204" pitchFamily="34" charset="-120"/>
              </a:rPr>
              <a:t>4-6</a:t>
            </a:r>
            <a:r>
              <a:rPr lang="zh-TW" altLang="en-US" sz="2200" kern="0" dirty="0" smtClean="0">
                <a:solidFill>
                  <a:srgbClr val="FF0000"/>
                </a:solidFill>
                <a:latin typeface="微軟正黑體" panose="020B0604030504040204" pitchFamily="34" charset="-120"/>
                <a:ea typeface="微軟正黑體" panose="020B0604030504040204" pitchFamily="34" charset="-120"/>
              </a:rPr>
              <a:t>名</a:t>
            </a:r>
            <a:r>
              <a:rPr lang="zh-TW" altLang="en-US" sz="2200" kern="0" dirty="0" smtClean="0">
                <a:latin typeface="微軟正黑體" panose="020B0604030504040204" pitchFamily="34" charset="-120"/>
                <a:ea typeface="微軟正黑體" panose="020B0604030504040204" pitchFamily="34" charset="-120"/>
              </a:rPr>
              <a:t>獎項，採認為四技二專技優甄審入學招生「</a:t>
            </a:r>
            <a:r>
              <a:rPr lang="zh-TW" altLang="en-US" sz="2200" kern="0" dirty="0" smtClean="0">
                <a:solidFill>
                  <a:srgbClr val="FF0000"/>
                </a:solidFill>
                <a:latin typeface="微軟正黑體" panose="020B0604030504040204" pitchFamily="34" charset="-120"/>
                <a:ea typeface="微軟正黑體" panose="020B0604030504040204" pitchFamily="34" charset="-120"/>
              </a:rPr>
              <a:t>其餘得獎者</a:t>
            </a:r>
            <a:r>
              <a:rPr lang="zh-TW" altLang="en-US" sz="2200" kern="0" dirty="0" smtClean="0">
                <a:latin typeface="微軟正黑體" panose="020B0604030504040204" pitchFamily="34" charset="-120"/>
                <a:ea typeface="微軟正黑體" panose="020B0604030504040204" pitchFamily="34" charset="-120"/>
              </a:rPr>
              <a:t>」之報名資格及優待加分項目。</a:t>
            </a:r>
            <a:endParaRPr lang="en-US" altLang="zh-TW" sz="2200" kern="0" dirty="0" smtClean="0">
              <a:latin typeface="微軟正黑體" panose="020B0604030504040204" pitchFamily="34" charset="-120"/>
              <a:ea typeface="微軟正黑體" panose="020B0604030504040204" pitchFamily="34" charset="-120"/>
            </a:endParaRPr>
          </a:p>
          <a:p>
            <a:pPr marL="457200" indent="-457200">
              <a:lnSpc>
                <a:spcPts val="2600"/>
              </a:lnSpc>
              <a:spcBef>
                <a:spcPts val="200"/>
              </a:spcBef>
              <a:spcAft>
                <a:spcPts val="200"/>
              </a:spcAft>
              <a:buFont typeface="+mj-lt"/>
              <a:buAutoNum type="arabicPeriod"/>
            </a:pPr>
            <a:r>
              <a:rPr lang="zh-TW" altLang="en-US" sz="2200" b="1" dirty="0" smtClean="0">
                <a:latin typeface="微軟正黑體" panose="020B0604030504040204" pitchFamily="34" charset="-120"/>
                <a:ea typeface="微軟正黑體" panose="020B0604030504040204" pitchFamily="34" charset="-120"/>
              </a:rPr>
              <a:t>四技二專技優甄審</a:t>
            </a:r>
            <a:r>
              <a:rPr lang="zh-TW" altLang="zh-TW" sz="2200" b="1" dirty="0" smtClean="0">
                <a:latin typeface="微軟正黑體" panose="020B0604030504040204" pitchFamily="34" charset="-120"/>
                <a:ea typeface="微軟正黑體" panose="020B0604030504040204" pitchFamily="34" charset="-120"/>
              </a:rPr>
              <a:t>獲分發之錄取生如同時獲得本學年度四技二專甄選入學錄取資格者，僅能擇一辦理報到。</a:t>
            </a:r>
            <a:r>
              <a:rPr lang="zh-TW" altLang="zh-TW" sz="2200" b="1" u="sng" dirty="0" smtClean="0">
                <a:solidFill>
                  <a:srgbClr val="FF0000"/>
                </a:solidFill>
                <a:latin typeface="微軟正黑體" panose="020B0604030504040204" pitchFamily="34" charset="-120"/>
                <a:ea typeface="微軟正黑體" panose="020B0604030504040204" pitchFamily="34" charset="-120"/>
              </a:rPr>
              <a:t>獲分發之錄取生若於本招生已完成報到且未於規定時間內聲明放棄者，即無法再於四技二專甄選入學辦理報到，請分發錄取生特別注意。</a:t>
            </a:r>
            <a:endParaRPr lang="en-US" altLang="zh-TW" sz="2200" b="1" u="sng" dirty="0" smtClean="0">
              <a:solidFill>
                <a:srgbClr val="FF0000"/>
              </a:solidFill>
              <a:latin typeface="微軟正黑體" panose="020B0604030504040204" pitchFamily="34" charset="-120"/>
              <a:ea typeface="微軟正黑體" panose="020B0604030504040204" pitchFamily="34" charset="-120"/>
            </a:endParaRPr>
          </a:p>
          <a:p>
            <a:pPr marL="0" indent="0">
              <a:lnSpc>
                <a:spcPts val="2200"/>
              </a:lnSpc>
              <a:spcBef>
                <a:spcPts val="200"/>
              </a:spcBef>
              <a:spcAft>
                <a:spcPts val="200"/>
              </a:spcAft>
              <a:buNone/>
            </a:pPr>
            <a:endParaRPr lang="en-US" altLang="zh-TW" sz="2000" b="1" u="sng" dirty="0" smtClean="0">
              <a:solidFill>
                <a:srgbClr val="FF0000"/>
              </a:solidFill>
              <a:latin typeface="微軟正黑體" panose="020B0604030504040204" pitchFamily="34" charset="-120"/>
              <a:ea typeface="微軟正黑體" panose="020B0604030504040204" pitchFamily="34" charset="-120"/>
            </a:endParaRPr>
          </a:p>
          <a:p>
            <a:pPr marL="457200" indent="-457200">
              <a:lnSpc>
                <a:spcPts val="2200"/>
              </a:lnSpc>
              <a:spcBef>
                <a:spcPts val="200"/>
              </a:spcBef>
              <a:spcAft>
                <a:spcPts val="200"/>
              </a:spcAft>
              <a:buFont typeface="+mj-lt"/>
              <a:buAutoNum type="arabicPeriod"/>
            </a:pPr>
            <a:endParaRPr lang="en-US" altLang="zh-TW" sz="2000" u="sng" kern="0" dirty="0">
              <a:solidFill>
                <a:srgbClr val="FF0000"/>
              </a:solidFill>
              <a:latin typeface="微軟正黑體" panose="020B0604030504040204" pitchFamily="34" charset="-120"/>
              <a:ea typeface="微軟正黑體" panose="020B0604030504040204" pitchFamily="34" charset="-120"/>
            </a:endParaRPr>
          </a:p>
          <a:p>
            <a:pPr marL="0" indent="324000">
              <a:lnSpc>
                <a:spcPts val="2200"/>
              </a:lnSpc>
              <a:spcBef>
                <a:spcPts val="500"/>
              </a:spcBef>
              <a:buNone/>
            </a:pPr>
            <a:endParaRPr lang="en-US" altLang="zh-TW" sz="2000" kern="0" dirty="0" smtClean="0"/>
          </a:p>
        </p:txBody>
      </p:sp>
    </p:spTree>
    <p:extLst>
      <p:ext uri="{BB962C8B-B14F-4D97-AF65-F5344CB8AC3E}">
        <p14:creationId xmlns:p14="http://schemas.microsoft.com/office/powerpoint/2010/main" val="116822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 y="222438"/>
            <a:ext cx="7487818" cy="623723"/>
            <a:chOff x="-1" y="186134"/>
            <a:chExt cx="7487818" cy="542266"/>
          </a:xfrm>
        </p:grpSpPr>
        <p:sp>
          <p:nvSpPr>
            <p:cNvPr id="5" name="五邊形 4"/>
            <p:cNvSpPr/>
            <p:nvPr/>
          </p:nvSpPr>
          <p:spPr>
            <a:xfrm>
              <a:off x="-1" y="186134"/>
              <a:ext cx="7164289"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形箭號 5"/>
            <p:cNvSpPr/>
            <p:nvPr/>
          </p:nvSpPr>
          <p:spPr>
            <a:xfrm>
              <a:off x="7055769" y="194201"/>
              <a:ext cx="432048"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2291" name="Rectangle 3"/>
          <p:cNvSpPr>
            <a:spLocks noGrp="1" noChangeArrowheads="1"/>
          </p:cNvSpPr>
          <p:nvPr>
            <p:ph type="body" idx="4294967295"/>
          </p:nvPr>
        </p:nvSpPr>
        <p:spPr>
          <a:xfrm>
            <a:off x="107504" y="980728"/>
            <a:ext cx="8503542" cy="5740580"/>
          </a:xfrm>
          <a:prstGeom prst="rect">
            <a:avLst/>
          </a:prstGeom>
          <a:solidFill>
            <a:schemeClr val="bg1"/>
          </a:solidFill>
        </p:spPr>
        <p:txBody>
          <a:bodyPr/>
          <a:lstStyle/>
          <a:p>
            <a:pPr eaLnBrk="1" hangingPunct="1">
              <a:lnSpc>
                <a:spcPts val="2300"/>
              </a:lnSpc>
              <a:spcBef>
                <a:spcPts val="300"/>
              </a:spcBef>
              <a:spcAft>
                <a:spcPts val="300"/>
              </a:spcAft>
              <a:buClr>
                <a:schemeClr val="tx1"/>
              </a:buClr>
              <a:buFont typeface="+mj-lt"/>
              <a:buAutoNum type="arabicPeriod"/>
              <a:defRPr/>
            </a:pPr>
            <a:r>
              <a:rPr lang="zh-TW" altLang="en-US" sz="1800" b="1" dirty="0" smtClean="0">
                <a:latin typeface="微軟正黑體" panose="020B0604030504040204" pitchFamily="34" charset="-120"/>
                <a:ea typeface="微軟正黑體" panose="020B0604030504040204" pitchFamily="34" charset="-120"/>
              </a:rPr>
              <a:t>本學年</a:t>
            </a:r>
            <a:r>
              <a:rPr lang="zh-TW" altLang="en-US" sz="1800" b="1" dirty="0">
                <a:latin typeface="微軟正黑體" panose="020B0604030504040204" pitchFamily="34" charset="-120"/>
                <a:ea typeface="微軟正黑體" panose="020B0604030504040204" pitchFamily="34" charset="-120"/>
              </a:rPr>
              <a:t>度</a:t>
            </a:r>
            <a:r>
              <a:rPr lang="zh-TW" altLang="en-US" sz="1800" b="1" dirty="0" smtClean="0">
                <a:latin typeface="微軟正黑體" panose="020B0604030504040204" pitchFamily="34" charset="-120"/>
                <a:ea typeface="微軟正黑體" panose="020B0604030504040204" pitchFamily="34" charset="-120"/>
              </a:rPr>
              <a:t>技優甄審入學招生維持</a:t>
            </a:r>
            <a:r>
              <a:rPr lang="zh-TW" altLang="en-US" sz="1800" b="1" dirty="0">
                <a:solidFill>
                  <a:srgbClr val="FF0000"/>
                </a:solidFill>
                <a:latin typeface="微軟正黑體" panose="020B0604030504040204" pitchFamily="34" charset="-120"/>
                <a:ea typeface="微軟正黑體" panose="020B0604030504040204" pitchFamily="34" charset="-120"/>
              </a:rPr>
              <a:t>「考生個別報名</a:t>
            </a:r>
            <a:r>
              <a:rPr lang="zh-TW" altLang="en-US" sz="1800" b="1" dirty="0" smtClean="0">
                <a:solidFill>
                  <a:srgbClr val="FF0000"/>
                </a:solidFill>
                <a:latin typeface="微軟正黑體" panose="020B0604030504040204" pitchFamily="34" charset="-120"/>
                <a:ea typeface="微軟正黑體" panose="020B0604030504040204" pitchFamily="34" charset="-120"/>
              </a:rPr>
              <a:t>」，不採計統一入學測驗成績。</a:t>
            </a:r>
            <a:endParaRPr lang="en-US" altLang="zh-TW" sz="1800" b="1" dirty="0">
              <a:solidFill>
                <a:srgbClr val="FF0000"/>
              </a:solidFill>
              <a:latin typeface="微軟正黑體" panose="020B0604030504040204" pitchFamily="34" charset="-120"/>
              <a:ea typeface="微軟正黑體" panose="020B0604030504040204" pitchFamily="34" charset="-120"/>
            </a:endParaRPr>
          </a:p>
          <a:p>
            <a:pPr eaLnBrk="1" hangingPunct="1">
              <a:lnSpc>
                <a:spcPts val="2300"/>
              </a:lnSpc>
              <a:spcBef>
                <a:spcPts val="300"/>
              </a:spcBef>
              <a:spcAft>
                <a:spcPts val="300"/>
              </a:spcAft>
              <a:buClr>
                <a:schemeClr val="tx1"/>
              </a:buClr>
              <a:buFont typeface="+mj-lt"/>
              <a:buAutoNum type="arabicPeriod"/>
              <a:defRPr/>
            </a:pPr>
            <a:r>
              <a:rPr lang="zh-TW" altLang="en-US" sz="1800" b="1" dirty="0" smtClean="0">
                <a:latin typeface="微軟正黑體" panose="020B0604030504040204" pitchFamily="34" charset="-120"/>
                <a:ea typeface="微軟正黑體" panose="020B0604030504040204" pitchFamily="34" charset="-120"/>
              </a:rPr>
              <a:t>本學年度採</a:t>
            </a:r>
            <a:r>
              <a:rPr lang="zh-TW" altLang="en-US" sz="1800" b="1" dirty="0" smtClean="0">
                <a:solidFill>
                  <a:srgbClr val="FF0000"/>
                </a:solidFill>
                <a:latin typeface="微軟正黑體" panose="020B0604030504040204" pitchFamily="34" charset="-120"/>
                <a:ea typeface="微軟正黑體" panose="020B0604030504040204" pitchFamily="34" charset="-120"/>
              </a:rPr>
              <a:t>先</a:t>
            </a:r>
            <a:r>
              <a:rPr lang="zh-TW" altLang="en-US" sz="1800" b="1" dirty="0">
                <a:solidFill>
                  <a:srgbClr val="FF0000"/>
                </a:solidFill>
                <a:latin typeface="微軟正黑體" panose="020B0604030504040204" pitchFamily="34" charset="-120"/>
                <a:ea typeface="微軟正黑體" panose="020B0604030504040204" pitchFamily="34" charset="-120"/>
              </a:rPr>
              <a:t>繳報名費</a:t>
            </a:r>
            <a:r>
              <a:rPr lang="zh-TW" altLang="en-US" sz="1800" b="1" dirty="0" smtClean="0">
                <a:solidFill>
                  <a:srgbClr val="FF0000"/>
                </a:solidFill>
                <a:latin typeface="微軟正黑體" panose="020B0604030504040204" pitchFamily="34" charset="-120"/>
                <a:ea typeface="微軟正黑體" panose="020B0604030504040204" pitchFamily="34" charset="-120"/>
              </a:rPr>
              <a:t>後辦理資格審查</a:t>
            </a:r>
            <a:r>
              <a:rPr lang="zh-TW" altLang="en-US" sz="1800" b="1" dirty="0" smtClean="0">
                <a:latin typeface="微軟正黑體" panose="020B0604030504040204" pitchFamily="34" charset="-120"/>
                <a:ea typeface="微軟正黑體" panose="020B0604030504040204" pitchFamily="34" charset="-120"/>
              </a:rPr>
              <a:t>方式</a:t>
            </a:r>
            <a:r>
              <a:rPr lang="zh-TW" altLang="en-US" sz="1800" b="1" dirty="0">
                <a:latin typeface="微軟正黑體" panose="020B0604030504040204" pitchFamily="34" charset="-120"/>
                <a:ea typeface="微軟正黑體" panose="020B0604030504040204" pitchFamily="34" charset="-120"/>
              </a:rPr>
              <a:t>，欲以低收入戶、中低收入戶身分報名者，須於規定時間內上網登錄並繳寄證明文件，經本委員會審查通過者，始享有報名費與指定項目甄審費優待；未於規定時間內登錄身分或身分審查未通過者，均以一般生身分繳費</a:t>
            </a:r>
            <a:r>
              <a:rPr lang="zh-TW" altLang="en-US" sz="1800" b="1" dirty="0" smtClean="0">
                <a:latin typeface="微軟正黑體" panose="020B0604030504040204" pitchFamily="34" charset="-120"/>
                <a:ea typeface="微軟正黑體" panose="020B0604030504040204" pitchFamily="34" charset="-120"/>
              </a:rPr>
              <a:t>。</a:t>
            </a:r>
            <a:endParaRPr lang="en-US" altLang="zh-TW" sz="1800" b="1" dirty="0">
              <a:latin typeface="微軟正黑體" panose="020B0604030504040204" pitchFamily="34" charset="-120"/>
              <a:ea typeface="微軟正黑體" panose="020B0604030504040204" pitchFamily="34" charset="-120"/>
            </a:endParaRPr>
          </a:p>
          <a:p>
            <a:pPr eaLnBrk="1" hangingPunct="1">
              <a:lnSpc>
                <a:spcPts val="2300"/>
              </a:lnSpc>
              <a:spcBef>
                <a:spcPts val="300"/>
              </a:spcBef>
              <a:spcAft>
                <a:spcPts val="300"/>
              </a:spcAft>
              <a:buClr>
                <a:schemeClr val="tx1"/>
              </a:buClr>
              <a:buFont typeface="+mj-lt"/>
              <a:buAutoNum type="arabicPeriod"/>
              <a:defRPr/>
            </a:pPr>
            <a:r>
              <a:rPr lang="zh-TW" altLang="en-US" sz="1800" b="1" dirty="0" smtClean="0">
                <a:latin typeface="微軟正黑體" panose="020B0604030504040204" pitchFamily="34" charset="-120"/>
                <a:ea typeface="微軟正黑體" panose="020B0604030504040204" pitchFamily="34" charset="-120"/>
              </a:rPr>
              <a:t>各</a:t>
            </a:r>
            <a:r>
              <a:rPr lang="zh-TW" altLang="en-US" sz="1800" b="1" dirty="0">
                <a:latin typeface="微軟正黑體" panose="020B0604030504040204" pitchFamily="34" charset="-120"/>
                <a:ea typeface="微軟正黑體" panose="020B0604030504040204" pitchFamily="34" charset="-120"/>
              </a:rPr>
              <a:t>階段作業（</a:t>
            </a:r>
            <a:r>
              <a:rPr lang="zh-TW" altLang="en-US" sz="1800" b="1" dirty="0" smtClean="0">
                <a:latin typeface="微軟正黑體" panose="020B0604030504040204" pitchFamily="34" charset="-120"/>
                <a:ea typeface="微軟正黑體" panose="020B0604030504040204" pitchFamily="34" charset="-120"/>
              </a:rPr>
              <a:t>包含繳費身分審查登錄、資格</a:t>
            </a:r>
            <a:r>
              <a:rPr lang="zh-TW" altLang="en-US" sz="1800" b="1" dirty="0">
                <a:latin typeface="微軟正黑體" panose="020B0604030504040204" pitchFamily="34" charset="-120"/>
                <a:ea typeface="微軟正黑體" panose="020B0604030504040204" pitchFamily="34" charset="-120"/>
              </a:rPr>
              <a:t>審查登錄、資格審查結果查詢、報名系統、甄審總成績查詢、甄審結果查詢，就讀志願序登記系統</a:t>
            </a:r>
            <a:r>
              <a:rPr lang="zh-TW" altLang="en-US" sz="1800" b="1" dirty="0" smtClean="0">
                <a:latin typeface="微軟正黑體" panose="020B0604030504040204" pitchFamily="34" charset="-120"/>
                <a:ea typeface="微軟正黑體" panose="020B0604030504040204" pitchFamily="34" charset="-120"/>
              </a:rPr>
              <a:t>等）</a:t>
            </a:r>
            <a:r>
              <a:rPr lang="zh-TW" altLang="en-US" sz="1800" b="1" dirty="0">
                <a:latin typeface="微軟正黑體" panose="020B0604030504040204" pitchFamily="34" charset="-120"/>
                <a:ea typeface="微軟正黑體" panose="020B0604030504040204" pitchFamily="34" charset="-120"/>
              </a:rPr>
              <a:t>均須輸入自行設定之通行碼；</a:t>
            </a:r>
            <a:r>
              <a:rPr lang="zh-TW" altLang="en-US" sz="1800" b="1" dirty="0">
                <a:solidFill>
                  <a:srgbClr val="FF0000"/>
                </a:solidFill>
                <a:latin typeface="微軟正黑體" panose="020B0604030504040204" pitchFamily="34" charset="-120"/>
                <a:ea typeface="微軟正黑體" panose="020B0604030504040204" pitchFamily="34" charset="-120"/>
              </a:rPr>
              <a:t>通行碼僅允許設定</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次，通行碼設定完成後須用於本招生之後續所有</a:t>
            </a:r>
            <a:r>
              <a:rPr lang="zh-TW" altLang="en-US" sz="1800" b="1" dirty="0" smtClean="0">
                <a:solidFill>
                  <a:srgbClr val="FF0000"/>
                </a:solidFill>
                <a:latin typeface="微軟正黑體" panose="020B0604030504040204" pitchFamily="34" charset="-120"/>
                <a:ea typeface="微軟正黑體" panose="020B0604030504040204" pitchFamily="34" charset="-120"/>
              </a:rPr>
              <a:t>系統，請</a:t>
            </a:r>
            <a:r>
              <a:rPr lang="zh-TW" altLang="en-US" sz="1800" b="1" dirty="0">
                <a:solidFill>
                  <a:srgbClr val="FF0000"/>
                </a:solidFill>
                <a:latin typeface="微軟正黑體" panose="020B0604030504040204" pitchFamily="34" charset="-120"/>
                <a:ea typeface="微軟正黑體" panose="020B0604030504040204" pitchFamily="34" charset="-120"/>
              </a:rPr>
              <a:t>提醒考生務必妥善保存，並切勿公開或交付他人</a:t>
            </a:r>
            <a:r>
              <a:rPr lang="zh-TW" altLang="en-US" sz="1800" b="1" dirty="0" smtClean="0">
                <a:solidFill>
                  <a:srgbClr val="FF0000"/>
                </a:solidFill>
                <a:latin typeface="微軟正黑體" panose="020B0604030504040204" pitchFamily="34" charset="-120"/>
                <a:ea typeface="微軟正黑體" panose="020B0604030504040204" pitchFamily="34" charset="-120"/>
              </a:rPr>
              <a:t>使用。</a:t>
            </a: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pPr eaLnBrk="1" hangingPunct="1">
              <a:lnSpc>
                <a:spcPts val="2300"/>
              </a:lnSpc>
              <a:spcBef>
                <a:spcPts val="300"/>
              </a:spcBef>
              <a:spcAft>
                <a:spcPts val="300"/>
              </a:spcAft>
              <a:buClr>
                <a:schemeClr val="tx1"/>
              </a:buClr>
              <a:buFont typeface="+mj-lt"/>
              <a:buAutoNum type="arabicPeriod"/>
              <a:defRPr/>
            </a:pPr>
            <a:r>
              <a:rPr lang="zh-TW" altLang="en-US" sz="1800" b="1" dirty="0" smtClean="0">
                <a:latin typeface="微軟正黑體" panose="020B0604030504040204" pitchFamily="34" charset="-120"/>
                <a:ea typeface="微軟正黑體" panose="020B0604030504040204" pitchFamily="34" charset="-120"/>
              </a:rPr>
              <a:t>考生</a:t>
            </a:r>
            <a:r>
              <a:rPr lang="zh-TW" altLang="en-US" sz="1800" b="1" dirty="0">
                <a:latin typeface="微軟正黑體" panose="020B0604030504040204" pitchFamily="34" charset="-120"/>
                <a:ea typeface="微軟正黑體" panose="020B0604030504040204" pitchFamily="34" charset="-120"/>
              </a:rPr>
              <a:t>須先完成繳交報名費並通過資格審查，方可報名（未繳交報名費、未參加或未通過資格審查者不得報名）</a:t>
            </a:r>
            <a:r>
              <a:rPr lang="zh-TW" altLang="en-US" sz="1800" b="1" dirty="0" smtClean="0">
                <a:latin typeface="微軟正黑體" panose="020B0604030504040204" pitchFamily="34" charset="-120"/>
                <a:ea typeface="微軟正黑體" panose="020B0604030504040204" pitchFamily="34" charset="-120"/>
              </a:rPr>
              <a:t>。</a:t>
            </a:r>
            <a:endParaRPr lang="en-US" altLang="zh-TW" sz="1800" b="1" dirty="0" smtClean="0">
              <a:latin typeface="微軟正黑體" panose="020B0604030504040204" pitchFamily="34" charset="-120"/>
              <a:ea typeface="微軟正黑體" panose="020B0604030504040204" pitchFamily="34" charset="-120"/>
            </a:endParaRPr>
          </a:p>
          <a:p>
            <a:pPr eaLnBrk="1" hangingPunct="1">
              <a:lnSpc>
                <a:spcPts val="2300"/>
              </a:lnSpc>
              <a:spcBef>
                <a:spcPts val="300"/>
              </a:spcBef>
              <a:spcAft>
                <a:spcPts val="300"/>
              </a:spcAft>
              <a:buClr>
                <a:schemeClr val="tx1"/>
              </a:buClr>
              <a:buFont typeface="+mj-lt"/>
              <a:buAutoNum type="arabicPeriod"/>
              <a:defRPr/>
            </a:pPr>
            <a:r>
              <a:rPr lang="zh-TW" altLang="en-US" sz="1800" b="1" dirty="0">
                <a:latin typeface="微軟正黑體" panose="020B0604030504040204" pitchFamily="34" charset="-120"/>
                <a:ea typeface="微軟正黑體" panose="020B0604030504040204" pitchFamily="34" charset="-120"/>
              </a:rPr>
              <a:t>本學年度本招生採計之技藝技能競賽獲獎或技術士證照截止日為</a:t>
            </a:r>
            <a:r>
              <a:rPr lang="en-US" altLang="zh-TW" sz="1800" b="1" dirty="0">
                <a:solidFill>
                  <a:srgbClr val="3333FF"/>
                </a:solidFill>
                <a:latin typeface="微軟正黑體" panose="020B0604030504040204" pitchFamily="34" charset="-120"/>
                <a:ea typeface="微軟正黑體" panose="020B0604030504040204" pitchFamily="34" charset="-120"/>
              </a:rPr>
              <a:t>109</a:t>
            </a:r>
            <a:r>
              <a:rPr lang="zh-TW" altLang="en-US" sz="1800" b="1" dirty="0">
                <a:solidFill>
                  <a:srgbClr val="3333FF"/>
                </a:solidFill>
                <a:latin typeface="微軟正黑體" panose="020B0604030504040204" pitchFamily="34" charset="-120"/>
                <a:ea typeface="微軟正黑體" panose="020B0604030504040204" pitchFamily="34" charset="-120"/>
              </a:rPr>
              <a:t>年</a:t>
            </a:r>
            <a:r>
              <a:rPr lang="en-US" altLang="zh-TW" sz="1800" b="1" dirty="0">
                <a:solidFill>
                  <a:srgbClr val="3333FF"/>
                </a:solidFill>
                <a:latin typeface="微軟正黑體" panose="020B0604030504040204" pitchFamily="34" charset="-120"/>
                <a:ea typeface="微軟正黑體" panose="020B0604030504040204" pitchFamily="34" charset="-120"/>
              </a:rPr>
              <a:t>5</a:t>
            </a:r>
            <a:r>
              <a:rPr lang="zh-TW" altLang="en-US" sz="1800" b="1" dirty="0">
                <a:solidFill>
                  <a:srgbClr val="3333FF"/>
                </a:solidFill>
                <a:latin typeface="微軟正黑體" panose="020B0604030504040204" pitchFamily="34" charset="-120"/>
                <a:ea typeface="微軟正黑體" panose="020B0604030504040204" pitchFamily="34" charset="-120"/>
              </a:rPr>
              <a:t>月</a:t>
            </a:r>
            <a:r>
              <a:rPr lang="en-US" altLang="zh-TW" sz="1800" b="1" dirty="0">
                <a:solidFill>
                  <a:srgbClr val="3333FF"/>
                </a:solidFill>
                <a:latin typeface="微軟正黑體" panose="020B0604030504040204" pitchFamily="34" charset="-120"/>
                <a:ea typeface="微軟正黑體" panose="020B0604030504040204" pitchFamily="34" charset="-120"/>
              </a:rPr>
              <a:t>13</a:t>
            </a:r>
            <a:r>
              <a:rPr lang="zh-TW" altLang="en-US" sz="1800" b="1" dirty="0">
                <a:solidFill>
                  <a:srgbClr val="3333FF"/>
                </a:solidFill>
                <a:latin typeface="微軟正黑體" panose="020B0604030504040204" pitchFamily="34" charset="-120"/>
                <a:ea typeface="微軟正黑體" panose="020B0604030504040204" pitchFamily="34" charset="-120"/>
              </a:rPr>
              <a:t>日（星期三）</a:t>
            </a:r>
            <a:r>
              <a:rPr lang="zh-TW" altLang="en-US" sz="1800" b="1" dirty="0">
                <a:latin typeface="微軟正黑體" panose="020B0604030504040204" pitchFamily="34" charset="-120"/>
                <a:ea typeface="微軟正黑體" panose="020B0604030504040204" pitchFamily="34" charset="-120"/>
              </a:rPr>
              <a:t>。資格</a:t>
            </a:r>
            <a:r>
              <a:rPr lang="zh-TW" altLang="en-US" sz="1800" b="1" dirty="0" smtClean="0">
                <a:latin typeface="微軟正黑體" panose="020B0604030504040204" pitchFamily="34" charset="-120"/>
                <a:ea typeface="微軟正黑體" panose="020B0604030504040204" pitchFamily="34" charset="-120"/>
              </a:rPr>
              <a:t>審查時間</a:t>
            </a:r>
            <a:r>
              <a:rPr lang="zh-TW" altLang="en-US" sz="1800" b="1" dirty="0">
                <a:latin typeface="微軟正黑體" panose="020B0604030504040204" pitchFamily="34" charset="-120"/>
                <a:ea typeface="微軟正黑體" panose="020B0604030504040204" pitchFamily="34" charset="-120"/>
              </a:rPr>
              <a:t>截止</a:t>
            </a:r>
            <a:r>
              <a:rPr lang="zh-TW" altLang="en-US" sz="1800" b="1" dirty="0" smtClean="0">
                <a:latin typeface="微軟正黑體" panose="020B0604030504040204" pitchFamily="34" charset="-120"/>
                <a:ea typeface="微軟正黑體" panose="020B0604030504040204" pitchFamily="34" charset="-120"/>
              </a:rPr>
              <a:t>後</a:t>
            </a:r>
            <a:r>
              <a:rPr lang="zh-TW" altLang="en-US" sz="1800" b="1" dirty="0">
                <a:latin typeface="微軟正黑體" panose="020B0604030504040204" pitchFamily="34" charset="-120"/>
                <a:ea typeface="微軟正黑體" panose="020B0604030504040204" pitchFamily="34" charset="-120"/>
              </a:rPr>
              <a:t>，所取得之競賽優勝或通過證照檢定，不得要求複查或補繳資料予以重新評分</a:t>
            </a:r>
            <a:r>
              <a:rPr lang="zh-TW" altLang="en-US" sz="1800" b="1" dirty="0" smtClean="0">
                <a:latin typeface="微軟正黑體" panose="020B0604030504040204" pitchFamily="34" charset="-120"/>
                <a:ea typeface="微軟正黑體" panose="020B0604030504040204" pitchFamily="34" charset="-120"/>
              </a:rPr>
              <a:t>。</a:t>
            </a:r>
            <a:endParaRPr lang="en-US" altLang="zh-TW" sz="1800" b="1" dirty="0" smtClean="0">
              <a:latin typeface="微軟正黑體" panose="020B0604030504040204" pitchFamily="34" charset="-120"/>
              <a:ea typeface="微軟正黑體" panose="020B0604030504040204" pitchFamily="34" charset="-120"/>
            </a:endParaRPr>
          </a:p>
          <a:p>
            <a:pPr eaLnBrk="1" hangingPunct="1">
              <a:lnSpc>
                <a:spcPts val="2300"/>
              </a:lnSpc>
              <a:spcBef>
                <a:spcPts val="300"/>
              </a:spcBef>
              <a:spcAft>
                <a:spcPts val="300"/>
              </a:spcAft>
              <a:buClr>
                <a:schemeClr val="tx1"/>
              </a:buClr>
              <a:buFont typeface="+mj-lt"/>
              <a:buAutoNum type="arabicPeriod"/>
              <a:defRPr/>
            </a:pPr>
            <a:r>
              <a:rPr lang="zh-TW" altLang="en-US" sz="1800" b="1" dirty="0" smtClean="0">
                <a:latin typeface="微軟正黑體" panose="020B0604030504040204" pitchFamily="34" charset="-120"/>
                <a:ea typeface="微軟正黑體" panose="020B0604030504040204" pitchFamily="34" charset="-120"/>
              </a:rPr>
              <a:t>網路</a:t>
            </a:r>
            <a:r>
              <a:rPr lang="zh-TW" altLang="en-US" sz="1800" b="1" dirty="0">
                <a:latin typeface="微軟正黑體" panose="020B0604030504040204" pitchFamily="34" charset="-120"/>
                <a:ea typeface="微軟正黑體" panose="020B0604030504040204" pitchFamily="34" charset="-120"/>
              </a:rPr>
              <a:t>登記就讀志願序必須完成「</a:t>
            </a:r>
            <a:r>
              <a:rPr lang="zh-TW" altLang="en-US" sz="1800" b="1" dirty="0">
                <a:solidFill>
                  <a:srgbClr val="FF0000"/>
                </a:solidFill>
                <a:latin typeface="微軟正黑體" panose="020B0604030504040204" pitchFamily="34" charset="-120"/>
                <a:ea typeface="微軟正黑體" panose="020B0604030504040204" pitchFamily="34" charset="-120"/>
              </a:rPr>
              <a:t>確定送出</a:t>
            </a:r>
            <a:r>
              <a:rPr lang="zh-TW" altLang="en-US" sz="1800" b="1" dirty="0">
                <a:latin typeface="微軟正黑體" panose="020B0604030504040204" pitchFamily="34" charset="-120"/>
                <a:ea typeface="微軟正黑體" panose="020B0604030504040204" pitchFamily="34" charset="-120"/>
              </a:rPr>
              <a:t>」，才可參加統一分發（系統僅暫存志願，而未確定送出者一律不予分發）</a:t>
            </a:r>
            <a:r>
              <a:rPr lang="zh-TW" altLang="en-US" sz="1800" b="1" dirty="0" smtClean="0">
                <a:latin typeface="微軟正黑體" panose="020B0604030504040204" pitchFamily="34" charset="-120"/>
                <a:ea typeface="微軟正黑體" panose="020B0604030504040204" pitchFamily="34" charset="-120"/>
              </a:rPr>
              <a:t>。</a:t>
            </a:r>
            <a:endParaRPr lang="en-US" altLang="zh-TW" sz="1800" b="1" dirty="0">
              <a:latin typeface="微軟正黑體" panose="020B0604030504040204" pitchFamily="34" charset="-120"/>
              <a:ea typeface="微軟正黑體" panose="020B0604030504040204" pitchFamily="34" charset="-120"/>
            </a:endParaRPr>
          </a:p>
          <a:p>
            <a:pPr eaLnBrk="1" hangingPunct="1">
              <a:lnSpc>
                <a:spcPts val="2300"/>
              </a:lnSpc>
              <a:spcBef>
                <a:spcPts val="300"/>
              </a:spcBef>
              <a:spcAft>
                <a:spcPts val="300"/>
              </a:spcAft>
              <a:buClr>
                <a:schemeClr val="tx1"/>
              </a:buClr>
              <a:buFont typeface="+mj-lt"/>
              <a:buAutoNum type="arabicPeriod"/>
              <a:defRPr/>
            </a:pPr>
            <a:r>
              <a:rPr lang="zh-TW" altLang="en-US" sz="1800" b="1" dirty="0" smtClean="0">
                <a:solidFill>
                  <a:srgbClr val="FF0000"/>
                </a:solidFill>
                <a:latin typeface="微軟正黑體" panose="020B0604030504040204" pitchFamily="34" charset="-120"/>
                <a:ea typeface="微軟正黑體" panose="020B0604030504040204" pitchFamily="34" charset="-120"/>
              </a:rPr>
              <a:t>建議考生請勿使用</a:t>
            </a:r>
            <a:r>
              <a:rPr lang="zh-TW" altLang="en-US" sz="1800" b="1" dirty="0">
                <a:solidFill>
                  <a:srgbClr val="FF0000"/>
                </a:solidFill>
                <a:latin typeface="微軟正黑體" panose="020B0604030504040204" pitchFamily="34" charset="-120"/>
                <a:ea typeface="微軟正黑體" panose="020B0604030504040204" pitchFamily="34" charset="-120"/>
              </a:rPr>
              <a:t>手機或平版電腦登入使用本招生各系統，避免畫面資訊閱覽不完全，漏登資料而影響權益。</a:t>
            </a:r>
          </a:p>
          <a:p>
            <a:pPr marL="0" indent="0" algn="just" eaLnBrk="1" hangingPunct="1">
              <a:spcBef>
                <a:spcPts val="300"/>
              </a:spcBef>
              <a:spcAft>
                <a:spcPts val="300"/>
              </a:spcAft>
              <a:buClr>
                <a:schemeClr val="tx1"/>
              </a:buClr>
              <a:buNone/>
              <a:defRPr/>
            </a:pPr>
            <a:endParaRPr lang="en-US" altLang="zh-TW" sz="1800" dirty="0">
              <a:latin typeface="標楷體" panose="03000509000000000000" pitchFamily="65" charset="-120"/>
              <a:ea typeface="標楷體" panose="03000509000000000000" pitchFamily="65" charset="-120"/>
            </a:endParaRPr>
          </a:p>
          <a:p>
            <a:pPr marL="0" indent="0" algn="just" eaLnBrk="1" hangingPunct="1">
              <a:spcBef>
                <a:spcPts val="300"/>
              </a:spcBef>
              <a:spcAft>
                <a:spcPts val="300"/>
              </a:spcAft>
              <a:buClr>
                <a:schemeClr val="tx1"/>
              </a:buClr>
              <a:buFontTx/>
              <a:buNone/>
              <a:defRPr/>
            </a:pPr>
            <a:endParaRPr lang="zh-TW" altLang="en-US" sz="1800" dirty="0">
              <a:latin typeface="標楷體" panose="03000509000000000000" pitchFamily="65" charset="-120"/>
              <a:ea typeface="標楷體" panose="03000509000000000000" pitchFamily="65" charset="-120"/>
            </a:endParaRPr>
          </a:p>
          <a:p>
            <a:pPr marL="0" indent="0" algn="just" eaLnBrk="1" hangingPunct="1">
              <a:spcBef>
                <a:spcPts val="300"/>
              </a:spcBef>
              <a:spcAft>
                <a:spcPts val="300"/>
              </a:spcAft>
              <a:buClr>
                <a:schemeClr val="tx1"/>
              </a:buClr>
              <a:buFontTx/>
              <a:buNone/>
              <a:defRPr/>
            </a:pPr>
            <a:endParaRPr lang="en-US" altLang="zh-TW" sz="2000" dirty="0" smtClean="0">
              <a:latin typeface="標楷體" panose="03000509000000000000" pitchFamily="65" charset="-120"/>
              <a:ea typeface="標楷體" panose="03000509000000000000" pitchFamily="65" charset="-120"/>
            </a:endParaRPr>
          </a:p>
        </p:txBody>
      </p:sp>
      <p:sp>
        <p:nvSpPr>
          <p:cNvPr id="8195" name="Rectangle 2"/>
          <p:cNvSpPr>
            <a:spLocks noChangeArrowheads="1"/>
          </p:cNvSpPr>
          <p:nvPr/>
        </p:nvSpPr>
        <p:spPr bwMode="auto">
          <a:xfrm>
            <a:off x="179512" y="260648"/>
            <a:ext cx="6732241"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貳、</a:t>
            </a:r>
            <a:r>
              <a:rPr lang="zh-TW" altLang="en-US" sz="3600" dirty="0">
                <a:solidFill>
                  <a:srgbClr val="0000FF"/>
                </a:solidFill>
                <a:latin typeface="微軟正黑體" panose="020B0604030504040204" pitchFamily="34" charset="-120"/>
                <a:ea typeface="微軟正黑體" panose="020B0604030504040204" pitchFamily="34" charset="-120"/>
              </a:rPr>
              <a:t>重要</a:t>
            </a:r>
            <a:r>
              <a:rPr lang="zh-TW" altLang="en-US" sz="3600" dirty="0" smtClean="0">
                <a:solidFill>
                  <a:srgbClr val="0000FF"/>
                </a:solidFill>
                <a:latin typeface="微軟正黑體" panose="020B0604030504040204" pitchFamily="34" charset="-120"/>
                <a:ea typeface="微軟正黑體" panose="020B0604030504040204" pitchFamily="34" charset="-120"/>
              </a:rPr>
              <a:t>注意事項</a:t>
            </a:r>
            <a:r>
              <a:rPr lang="en-US" altLang="zh-TW" sz="3600" dirty="0" smtClean="0">
                <a:solidFill>
                  <a:srgbClr val="0000FF"/>
                </a:solidFill>
                <a:latin typeface="微軟正黑體" panose="020B0604030504040204" pitchFamily="34" charset="-120"/>
                <a:ea typeface="微軟正黑體" panose="020B0604030504040204" pitchFamily="34" charset="-120"/>
              </a:rPr>
              <a:t>-</a:t>
            </a:r>
            <a:r>
              <a:rPr lang="zh-TW" altLang="en-US" sz="3600" dirty="0" smtClean="0">
                <a:solidFill>
                  <a:srgbClr val="0000FF"/>
                </a:solidFill>
                <a:latin typeface="微軟正黑體" panose="020B0604030504040204" pitchFamily="34" charset="-120"/>
                <a:ea typeface="微軟正黑體" panose="020B0604030504040204" pitchFamily="34" charset="-120"/>
              </a:rPr>
              <a:t>相關事項說明</a:t>
            </a:r>
            <a:endParaRPr lang="zh-TW" altLang="en-US" sz="3600"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7251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0" y="116632"/>
            <a:ext cx="9110351" cy="550464"/>
            <a:chOff x="-1" y="186134"/>
            <a:chExt cx="9110351" cy="550464"/>
          </a:xfrm>
        </p:grpSpPr>
        <p:sp>
          <p:nvSpPr>
            <p:cNvPr id="14" name="五邊形 13"/>
            <p:cNvSpPr/>
            <p:nvPr/>
          </p:nvSpPr>
          <p:spPr>
            <a:xfrm>
              <a:off x="-1" y="186134"/>
              <a:ext cx="8830603" cy="542266"/>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形箭號 14"/>
            <p:cNvSpPr/>
            <p:nvPr/>
          </p:nvSpPr>
          <p:spPr>
            <a:xfrm>
              <a:off x="8678302" y="202399"/>
              <a:ext cx="432048" cy="534199"/>
            </a:xfrm>
            <a:prstGeom prst="chevr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11266" name="Rectangle 2"/>
          <p:cNvSpPr>
            <a:spLocks noChangeArrowheads="1"/>
          </p:cNvSpPr>
          <p:nvPr/>
        </p:nvSpPr>
        <p:spPr bwMode="auto">
          <a:xfrm>
            <a:off x="251520" y="150255"/>
            <a:ext cx="799350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3600" dirty="0" smtClean="0">
                <a:solidFill>
                  <a:srgbClr val="0000FF"/>
                </a:solidFill>
                <a:latin typeface="微軟正黑體" panose="020B0604030504040204" pitchFamily="34" charset="-120"/>
                <a:ea typeface="微軟正黑體" panose="020B0604030504040204" pitchFamily="34" charset="-120"/>
              </a:rPr>
              <a:t>貳、</a:t>
            </a:r>
            <a:r>
              <a:rPr lang="zh-TW" altLang="en-US" sz="3600" dirty="0">
                <a:solidFill>
                  <a:srgbClr val="0000FF"/>
                </a:solidFill>
                <a:latin typeface="微軟正黑體" panose="020B0604030504040204" pitchFamily="34" charset="-120"/>
                <a:ea typeface="微軟正黑體" panose="020B0604030504040204" pitchFamily="34" charset="-120"/>
              </a:rPr>
              <a:t>重要</a:t>
            </a:r>
            <a:r>
              <a:rPr lang="zh-TW" altLang="en-US" sz="3600" dirty="0" smtClean="0">
                <a:solidFill>
                  <a:srgbClr val="0000FF"/>
                </a:solidFill>
                <a:latin typeface="微軟正黑體" panose="020B0604030504040204" pitchFamily="34" charset="-120"/>
                <a:ea typeface="微軟正黑體" panose="020B0604030504040204" pitchFamily="34" charset="-120"/>
              </a:rPr>
              <a:t>注意事項</a:t>
            </a:r>
            <a:r>
              <a:rPr lang="en-US" altLang="zh-TW" sz="3600" dirty="0" smtClean="0">
                <a:solidFill>
                  <a:srgbClr val="0000FF"/>
                </a:solidFill>
                <a:latin typeface="微軟正黑體" panose="020B0604030504040204" pitchFamily="34" charset="-120"/>
                <a:ea typeface="微軟正黑體" panose="020B0604030504040204" pitchFamily="34" charset="-120"/>
              </a:rPr>
              <a:t>-</a:t>
            </a:r>
            <a:r>
              <a:rPr lang="zh-TW" altLang="en-US" sz="3600" dirty="0" smtClean="0">
                <a:solidFill>
                  <a:srgbClr val="0000FF"/>
                </a:solidFill>
                <a:latin typeface="微軟正黑體" panose="020B0604030504040204" pitchFamily="34" charset="-120"/>
                <a:ea typeface="微軟正黑體" panose="020B0604030504040204" pitchFamily="34" charset="-120"/>
              </a:rPr>
              <a:t>網路作業系統入口</a:t>
            </a:r>
            <a:endParaRPr lang="zh-TW" altLang="en-US" sz="3600" dirty="0">
              <a:solidFill>
                <a:srgbClr val="0000FF"/>
              </a:solidFill>
              <a:latin typeface="微軟正黑體" panose="020B0604030504040204" pitchFamily="34" charset="-120"/>
              <a:ea typeface="微軟正黑體" panose="020B0604030504040204" pitchFamily="34" charset="-120"/>
            </a:endParaRPr>
          </a:p>
        </p:txBody>
      </p:sp>
      <p:sp>
        <p:nvSpPr>
          <p:cNvPr id="6" name="Rectangle 3"/>
          <p:cNvSpPr txBox="1">
            <a:spLocks noChangeArrowheads="1"/>
          </p:cNvSpPr>
          <p:nvPr/>
        </p:nvSpPr>
        <p:spPr bwMode="auto">
          <a:xfrm>
            <a:off x="102189" y="850900"/>
            <a:ext cx="3101659" cy="4450357"/>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3538" indent="-363538" eaLnBrk="1" hangingPunct="1">
              <a:lnSpc>
                <a:spcPct val="130000"/>
              </a:lnSpc>
              <a:spcBef>
                <a:spcPts val="300"/>
              </a:spcBef>
              <a:spcAft>
                <a:spcPts val="300"/>
              </a:spcAft>
              <a:buClr>
                <a:schemeClr val="tx1"/>
              </a:buClr>
              <a:buBlip>
                <a:blip r:embed="rId3"/>
              </a:buBlip>
              <a:defRPr/>
            </a:pP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度四技二專技優甄審報名相關資訊，已於</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10</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技專招聯試字</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1098310070</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號</a:t>
            </a:r>
            <a:r>
              <a:rPr lang="zh-TW" altLang="en-US"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函知各高中職</a:t>
            </a:r>
            <a:r>
              <a:rPr lang="zh-TW" altLang="en-US"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學校。</a:t>
            </a:r>
            <a:endPar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63538" indent="-363538" algn="just" eaLnBrk="1" hangingPunct="1">
              <a:lnSpc>
                <a:spcPct val="130000"/>
              </a:lnSpc>
              <a:spcBef>
                <a:spcPts val="300"/>
              </a:spcBef>
              <a:spcAft>
                <a:spcPts val="300"/>
              </a:spcAft>
              <a:buClr>
                <a:schemeClr val="tx1"/>
              </a:buClr>
              <a:buFontTx/>
              <a:buBlip>
                <a:blip r:embed="rId3"/>
              </a:buBlip>
              <a:defRPr/>
            </a:pPr>
            <a:r>
              <a:rPr lang="zh-TW" altLang="en-US" sz="2200" dirty="0">
                <a:latin typeface="標楷體" panose="03000509000000000000" pitchFamily="65" charset="-120"/>
                <a:ea typeface="標楷體" panose="03000509000000000000" pitchFamily="65" charset="-120"/>
              </a:rPr>
              <a:t>系統練習</a:t>
            </a:r>
            <a:r>
              <a:rPr lang="zh-TW" altLang="en-US" sz="2200" dirty="0" smtClean="0">
                <a:latin typeface="標楷體" panose="03000509000000000000" pitchFamily="65" charset="-120"/>
                <a:ea typeface="標楷體" panose="03000509000000000000" pitchFamily="65" charset="-120"/>
              </a:rPr>
              <a:t>版開放</a:t>
            </a:r>
            <a:r>
              <a:rPr lang="zh-TW" altLang="en-US" sz="2200" dirty="0">
                <a:latin typeface="標楷體" panose="03000509000000000000" pitchFamily="65" charset="-120"/>
                <a:ea typeface="標楷體" panose="03000509000000000000" pitchFamily="65" charset="-120"/>
              </a:rPr>
              <a:t>時間</a:t>
            </a:r>
            <a:r>
              <a:rPr lang="zh-TW" altLang="en-US" sz="2200" dirty="0" smtClean="0">
                <a:latin typeface="標楷體" panose="03000509000000000000" pitchFamily="65" charset="-120"/>
                <a:ea typeface="標楷體" panose="03000509000000000000" pitchFamily="65" charset="-120"/>
              </a:rPr>
              <a:t>：</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起</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lnSpc>
                <a:spcPct val="130000"/>
              </a:lnSpc>
              <a:spcBef>
                <a:spcPts val="300"/>
              </a:spcBef>
              <a:spcAft>
                <a:spcPts val="300"/>
              </a:spcAft>
              <a:buClr>
                <a:schemeClr val="tx1"/>
              </a:buClr>
              <a:buNone/>
              <a:defRPr/>
            </a:pP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lnSpc>
                <a:spcPct val="130000"/>
              </a:lnSpc>
              <a:spcBef>
                <a:spcPts val="300"/>
              </a:spcBef>
              <a:spcAft>
                <a:spcPts val="300"/>
              </a:spcAft>
              <a:buClr>
                <a:schemeClr val="tx1"/>
              </a:buClr>
              <a:buNone/>
              <a:defRPr/>
            </a:pPr>
            <a:endParaRPr lang="en-US" altLang="zh-TW" sz="2200" dirty="0" smtClean="0">
              <a:latin typeface="標楷體" panose="03000509000000000000" pitchFamily="65" charset="-120"/>
              <a:ea typeface="標楷體" panose="03000509000000000000" pitchFamily="65" charset="-120"/>
            </a:endParaRPr>
          </a:p>
          <a:p>
            <a:pPr marL="363538" indent="-363538" eaLnBrk="1" hangingPunct="1">
              <a:lnSpc>
                <a:spcPct val="130000"/>
              </a:lnSpc>
              <a:spcBef>
                <a:spcPts val="300"/>
              </a:spcBef>
              <a:spcAft>
                <a:spcPts val="300"/>
              </a:spcAft>
              <a:buClr>
                <a:schemeClr val="tx1"/>
              </a:buClr>
              <a:buFontTx/>
              <a:buBlip>
                <a:blip r:embed="rId3"/>
              </a:buBlip>
              <a:defRPr/>
            </a:pPr>
            <a:endParaRPr lang="en-US" altLang="zh-TW" sz="2200" dirty="0">
              <a:latin typeface="標楷體" panose="03000509000000000000" pitchFamily="65" charset="-120"/>
              <a:ea typeface="標楷體" panose="03000509000000000000" pitchFamily="65" charset="-120"/>
            </a:endParaRPr>
          </a:p>
          <a:p>
            <a:pPr marL="0" indent="0" algn="just" eaLnBrk="1" hangingPunct="1">
              <a:lnSpc>
                <a:spcPct val="110000"/>
              </a:lnSpc>
              <a:spcBef>
                <a:spcPts val="0"/>
              </a:spcBef>
              <a:buClr>
                <a:schemeClr val="tx1"/>
              </a:buClr>
              <a:buFontTx/>
              <a:buNone/>
              <a:defRPr/>
            </a:pPr>
            <a:r>
              <a:rPr lang="en-US" altLang="zh-TW" sz="2200" dirty="0">
                <a:latin typeface="標楷體" panose="03000509000000000000" pitchFamily="65" charset="-120"/>
                <a:ea typeface="標楷體" panose="03000509000000000000" pitchFamily="65" charset="-120"/>
              </a:rPr>
              <a:t>  </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向右箭號 11"/>
          <p:cNvSpPr/>
          <p:nvPr/>
        </p:nvSpPr>
        <p:spPr>
          <a:xfrm>
            <a:off x="958397" y="5157192"/>
            <a:ext cx="2395538" cy="100806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微軟正黑體" panose="020B0604030504040204" pitchFamily="34" charset="-120"/>
                <a:ea typeface="微軟正黑體" panose="020B0604030504040204" pitchFamily="34" charset="-120"/>
              </a:rPr>
              <a:t>技優甄審作業系統</a:t>
            </a:r>
          </a:p>
        </p:txBody>
      </p:sp>
      <p:pic>
        <p:nvPicPr>
          <p:cNvPr id="3" name="圖片 2"/>
          <p:cNvPicPr>
            <a:picLocks noChangeAspect="1"/>
          </p:cNvPicPr>
          <p:nvPr/>
        </p:nvPicPr>
        <p:blipFill>
          <a:blip r:embed="rId4"/>
          <a:stretch>
            <a:fillRect/>
          </a:stretch>
        </p:blipFill>
        <p:spPr>
          <a:xfrm>
            <a:off x="3419872" y="980728"/>
            <a:ext cx="5502644" cy="5253121"/>
          </a:xfrm>
          <a:prstGeom prst="rect">
            <a:avLst/>
          </a:prstGeom>
        </p:spPr>
      </p:pic>
      <p:sp>
        <p:nvSpPr>
          <p:cNvPr id="4" name="矩形 3"/>
          <p:cNvSpPr/>
          <p:nvPr/>
        </p:nvSpPr>
        <p:spPr>
          <a:xfrm>
            <a:off x="3447988" y="5136641"/>
            <a:ext cx="1224136" cy="28798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89727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自訂 1">
      <a:majorFont>
        <a:latin typeface="Arial"/>
        <a:ea typeface="華康新特明體"/>
        <a:cs typeface=""/>
      </a:majorFont>
      <a:minorFont>
        <a:latin typeface="Arial"/>
        <a:ea typeface="華康中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68912</TotalTime>
  <Words>4272</Words>
  <Application>Microsoft Office PowerPoint</Application>
  <PresentationFormat>如螢幕大小 (4:3)</PresentationFormat>
  <Paragraphs>421</Paragraphs>
  <Slides>67</Slides>
  <Notes>63</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67</vt:i4>
      </vt:variant>
    </vt:vector>
  </HeadingPairs>
  <TitlesOfParts>
    <vt:vector size="79" baseType="lpstr">
      <vt:lpstr>華康中黑體</vt:lpstr>
      <vt:lpstr>華康新特明體</vt:lpstr>
      <vt:lpstr>華康楷書體W3</vt:lpstr>
      <vt:lpstr>微軟正黑體</vt:lpstr>
      <vt:lpstr>微軟正黑體 Light</vt:lpstr>
      <vt:lpstr>新細明體</vt:lpstr>
      <vt:lpstr>標楷體</vt:lpstr>
      <vt:lpstr>Arial</vt:lpstr>
      <vt:lpstr>Calibri</vt:lpstr>
      <vt:lpstr>Times New Roman</vt:lpstr>
      <vt:lpstr>Wingdings</vt:lpstr>
      <vt:lpstr>自訂設計</vt:lpstr>
      <vt:lpstr>報名系統操作說明會</vt:lpstr>
      <vt:lpstr>PowerPoint 簡報</vt:lpstr>
      <vt:lpstr>PowerPoint 簡報</vt:lpstr>
      <vt:lpstr>PowerPoint 簡報</vt:lpstr>
      <vt:lpstr>貳、重要注意事項-技優甄審入學招生流程</vt:lpstr>
      <vt:lpstr>PowerPoint 簡報</vt:lpstr>
      <vt:lpstr>PowerPoint 簡報</vt:lpstr>
      <vt:lpstr>PowerPoint 簡報</vt:lpstr>
      <vt:lpstr>PowerPoint 簡報</vt:lpstr>
      <vt:lpstr>PowerPoint 簡報</vt:lpstr>
      <vt:lpstr>繳費身分審查登錄系統-首次登入設定通行碼</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江偉豪</cp:lastModifiedBy>
  <cp:revision>1912</cp:revision>
  <cp:lastPrinted>2020-03-11T02:45:59Z</cp:lastPrinted>
  <dcterms:created xsi:type="dcterms:W3CDTF">2010-11-29T05:36:38Z</dcterms:created>
  <dcterms:modified xsi:type="dcterms:W3CDTF">2020-03-23T01:16:48Z</dcterms:modified>
</cp:coreProperties>
</file>