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Override2.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68" r:id="rId2"/>
  </p:sldMasterIdLst>
  <p:notesMasterIdLst>
    <p:notesMasterId r:id="rId59"/>
  </p:notesMasterIdLst>
  <p:handoutMasterIdLst>
    <p:handoutMasterId r:id="rId60"/>
  </p:handoutMasterIdLst>
  <p:sldIdLst>
    <p:sldId id="256" r:id="rId3"/>
    <p:sldId id="257" r:id="rId4"/>
    <p:sldId id="258" r:id="rId5"/>
    <p:sldId id="259" r:id="rId6"/>
    <p:sldId id="276" r:id="rId7"/>
    <p:sldId id="277" r:id="rId8"/>
    <p:sldId id="278" r:id="rId9"/>
    <p:sldId id="321" r:id="rId10"/>
    <p:sldId id="264" r:id="rId11"/>
    <p:sldId id="280" r:id="rId12"/>
    <p:sldId id="281" r:id="rId13"/>
    <p:sldId id="283" r:id="rId14"/>
    <p:sldId id="261" r:id="rId15"/>
    <p:sldId id="262" r:id="rId16"/>
    <p:sldId id="263" r:id="rId17"/>
    <p:sldId id="284" r:id="rId18"/>
    <p:sldId id="288" r:id="rId19"/>
    <p:sldId id="292" r:id="rId20"/>
    <p:sldId id="294" r:id="rId21"/>
    <p:sldId id="293" r:id="rId22"/>
    <p:sldId id="266" r:id="rId23"/>
    <p:sldId id="295" r:id="rId24"/>
    <p:sldId id="298" r:id="rId25"/>
    <p:sldId id="323" r:id="rId26"/>
    <p:sldId id="299" r:id="rId27"/>
    <p:sldId id="300" r:id="rId28"/>
    <p:sldId id="301" r:id="rId29"/>
    <p:sldId id="296" r:id="rId30"/>
    <p:sldId id="265" r:id="rId31"/>
    <p:sldId id="303" r:id="rId32"/>
    <p:sldId id="304" r:id="rId33"/>
    <p:sldId id="305" r:id="rId34"/>
    <p:sldId id="306" r:id="rId35"/>
    <p:sldId id="327" r:id="rId36"/>
    <p:sldId id="325" r:id="rId37"/>
    <p:sldId id="267" r:id="rId38"/>
    <p:sldId id="268" r:id="rId39"/>
    <p:sldId id="269" r:id="rId40"/>
    <p:sldId id="270" r:id="rId41"/>
    <p:sldId id="272" r:id="rId42"/>
    <p:sldId id="273" r:id="rId43"/>
    <p:sldId id="274" r:id="rId44"/>
    <p:sldId id="275" r:id="rId45"/>
    <p:sldId id="307" r:id="rId46"/>
    <p:sldId id="310" r:id="rId47"/>
    <p:sldId id="311" r:id="rId48"/>
    <p:sldId id="308" r:id="rId49"/>
    <p:sldId id="312" r:id="rId50"/>
    <p:sldId id="313" r:id="rId51"/>
    <p:sldId id="314" r:id="rId52"/>
    <p:sldId id="315" r:id="rId53"/>
    <p:sldId id="316" r:id="rId54"/>
    <p:sldId id="317" r:id="rId55"/>
    <p:sldId id="326" r:id="rId56"/>
    <p:sldId id="318" r:id="rId57"/>
    <p:sldId id="320" r:id="rId58"/>
  </p:sldIdLst>
  <p:sldSz cx="12192000" cy="6858000"/>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AF9253CF-D32E-4505-8971-7FED13D69D57}">
          <p14:sldIdLst>
            <p14:sldId id="256"/>
            <p14:sldId id="257"/>
            <p14:sldId id="258"/>
            <p14:sldId id="259"/>
            <p14:sldId id="276"/>
            <p14:sldId id="277"/>
            <p14:sldId id="278"/>
            <p14:sldId id="321"/>
            <p14:sldId id="264"/>
            <p14:sldId id="280"/>
            <p14:sldId id="281"/>
            <p14:sldId id="283"/>
            <p14:sldId id="261"/>
            <p14:sldId id="262"/>
            <p14:sldId id="263"/>
            <p14:sldId id="284"/>
            <p14:sldId id="288"/>
            <p14:sldId id="292"/>
            <p14:sldId id="294"/>
            <p14:sldId id="293"/>
            <p14:sldId id="266"/>
            <p14:sldId id="295"/>
            <p14:sldId id="298"/>
            <p14:sldId id="323"/>
            <p14:sldId id="299"/>
            <p14:sldId id="300"/>
            <p14:sldId id="301"/>
            <p14:sldId id="296"/>
            <p14:sldId id="265"/>
            <p14:sldId id="303"/>
            <p14:sldId id="304"/>
            <p14:sldId id="305"/>
            <p14:sldId id="306"/>
            <p14:sldId id="327"/>
            <p14:sldId id="325"/>
            <p14:sldId id="267"/>
            <p14:sldId id="268"/>
            <p14:sldId id="269"/>
            <p14:sldId id="270"/>
            <p14:sldId id="272"/>
            <p14:sldId id="273"/>
            <p14:sldId id="274"/>
            <p14:sldId id="275"/>
            <p14:sldId id="307"/>
            <p14:sldId id="310"/>
            <p14:sldId id="311"/>
            <p14:sldId id="308"/>
            <p14:sldId id="312"/>
            <p14:sldId id="313"/>
            <p14:sldId id="314"/>
            <p14:sldId id="315"/>
            <p14:sldId id="316"/>
            <p14:sldId id="317"/>
            <p14:sldId id="326"/>
            <p14:sldId id="318"/>
            <p14:sldId id="32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殷若齡" initials="殷若齡" lastIdx="1" clrIdx="0">
    <p:extLst>
      <p:ext uri="{19B8F6BF-5375-455C-9EA6-DF929625EA0E}">
        <p15:presenceInfo xmlns:p15="http://schemas.microsoft.com/office/powerpoint/2012/main" userId="S-1-5-21-1441397244-1966243218-713540900-1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0000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6411" autoAdjust="0"/>
  </p:normalViewPr>
  <p:slideViewPr>
    <p:cSldViewPr snapToGrid="0">
      <p:cViewPr varScale="1">
        <p:scale>
          <a:sx n="96" d="100"/>
          <a:sy n="96" d="100"/>
        </p:scale>
        <p:origin x="684" y="78"/>
      </p:cViewPr>
      <p:guideLst/>
    </p:cSldViewPr>
  </p:slideViewPr>
  <p:outlineViewPr>
    <p:cViewPr>
      <p:scale>
        <a:sx n="33" d="100"/>
        <a:sy n="33" d="100"/>
      </p:scale>
      <p:origin x="0" y="-1737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361002A-13F7-4D04-9182-9C8A26529F04}" type="datetimeFigureOut">
              <a:rPr lang="zh-TW" altLang="en-US" smtClean="0"/>
              <a:t>2020/3/11</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25FB119-4170-4104-BF25-B30163D0C142}" type="slidenum">
              <a:rPr lang="zh-TW" altLang="en-US" smtClean="0"/>
              <a:t>‹#›</a:t>
            </a:fld>
            <a:endParaRPr lang="zh-TW" altLang="en-US"/>
          </a:p>
        </p:txBody>
      </p:sp>
    </p:spTree>
    <p:extLst>
      <p:ext uri="{BB962C8B-B14F-4D97-AF65-F5344CB8AC3E}">
        <p14:creationId xmlns:p14="http://schemas.microsoft.com/office/powerpoint/2010/main" val="16757134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A194F56-9768-47B7-BBE6-5348C3A6D987}" type="datetimeFigureOut">
              <a:rPr lang="zh-TW" altLang="en-US" smtClean="0"/>
              <a:t>2020/3/11</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C0497B-0758-46BE-A99C-AF190044D819}" type="slidenum">
              <a:rPr lang="zh-TW" altLang="en-US" smtClean="0"/>
              <a:t>‹#›</a:t>
            </a:fld>
            <a:endParaRPr lang="zh-TW" altLang="en-US"/>
          </a:p>
        </p:txBody>
      </p:sp>
    </p:spTree>
    <p:extLst>
      <p:ext uri="{BB962C8B-B14F-4D97-AF65-F5344CB8AC3E}">
        <p14:creationId xmlns:p14="http://schemas.microsoft.com/office/powerpoint/2010/main" val="20595970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1</a:t>
            </a:fld>
            <a:endParaRPr lang="zh-TW" altLang="en-US"/>
          </a:p>
        </p:txBody>
      </p:sp>
    </p:spTree>
    <p:extLst>
      <p:ext uri="{BB962C8B-B14F-4D97-AF65-F5344CB8AC3E}">
        <p14:creationId xmlns:p14="http://schemas.microsoft.com/office/powerpoint/2010/main" val="1467728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11</a:t>
            </a:fld>
            <a:endParaRPr lang="zh-TW" altLang="en-US"/>
          </a:p>
        </p:txBody>
      </p:sp>
    </p:spTree>
    <p:extLst>
      <p:ext uri="{BB962C8B-B14F-4D97-AF65-F5344CB8AC3E}">
        <p14:creationId xmlns:p14="http://schemas.microsoft.com/office/powerpoint/2010/main" val="239558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12</a:t>
            </a:fld>
            <a:endParaRPr lang="zh-TW" altLang="en-US"/>
          </a:p>
        </p:txBody>
      </p:sp>
    </p:spTree>
    <p:extLst>
      <p:ext uri="{BB962C8B-B14F-4D97-AF65-F5344CB8AC3E}">
        <p14:creationId xmlns:p14="http://schemas.microsoft.com/office/powerpoint/2010/main" val="424237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13</a:t>
            </a:fld>
            <a:endParaRPr lang="zh-TW" altLang="en-US"/>
          </a:p>
        </p:txBody>
      </p:sp>
    </p:spTree>
    <p:extLst>
      <p:ext uri="{BB962C8B-B14F-4D97-AF65-F5344CB8AC3E}">
        <p14:creationId xmlns:p14="http://schemas.microsoft.com/office/powerpoint/2010/main" val="1472759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14</a:t>
            </a:fld>
            <a:endParaRPr lang="zh-TW" altLang="en-US"/>
          </a:p>
        </p:txBody>
      </p:sp>
    </p:spTree>
    <p:extLst>
      <p:ext uri="{BB962C8B-B14F-4D97-AF65-F5344CB8AC3E}">
        <p14:creationId xmlns:p14="http://schemas.microsoft.com/office/powerpoint/2010/main" val="382561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15</a:t>
            </a:fld>
            <a:endParaRPr lang="zh-TW" altLang="en-US"/>
          </a:p>
        </p:txBody>
      </p:sp>
    </p:spTree>
    <p:extLst>
      <p:ext uri="{BB962C8B-B14F-4D97-AF65-F5344CB8AC3E}">
        <p14:creationId xmlns:p14="http://schemas.microsoft.com/office/powerpoint/2010/main" val="1432035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16</a:t>
            </a:fld>
            <a:endParaRPr lang="zh-TW" altLang="en-US"/>
          </a:p>
        </p:txBody>
      </p:sp>
    </p:spTree>
    <p:extLst>
      <p:ext uri="{BB962C8B-B14F-4D97-AF65-F5344CB8AC3E}">
        <p14:creationId xmlns:p14="http://schemas.microsoft.com/office/powerpoint/2010/main" val="3412160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17</a:t>
            </a:fld>
            <a:endParaRPr lang="zh-TW" altLang="en-US"/>
          </a:p>
        </p:txBody>
      </p:sp>
    </p:spTree>
    <p:extLst>
      <p:ext uri="{BB962C8B-B14F-4D97-AF65-F5344CB8AC3E}">
        <p14:creationId xmlns:p14="http://schemas.microsoft.com/office/powerpoint/2010/main" val="2641196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18</a:t>
            </a:fld>
            <a:endParaRPr lang="zh-TW" altLang="en-US"/>
          </a:p>
        </p:txBody>
      </p:sp>
    </p:spTree>
    <p:extLst>
      <p:ext uri="{BB962C8B-B14F-4D97-AF65-F5344CB8AC3E}">
        <p14:creationId xmlns:p14="http://schemas.microsoft.com/office/powerpoint/2010/main" val="109688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19</a:t>
            </a:fld>
            <a:endParaRPr lang="zh-TW" altLang="en-US"/>
          </a:p>
        </p:txBody>
      </p:sp>
    </p:spTree>
    <p:extLst>
      <p:ext uri="{BB962C8B-B14F-4D97-AF65-F5344CB8AC3E}">
        <p14:creationId xmlns:p14="http://schemas.microsoft.com/office/powerpoint/2010/main" val="3406222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20</a:t>
            </a:fld>
            <a:endParaRPr lang="zh-TW" altLang="en-US"/>
          </a:p>
        </p:txBody>
      </p:sp>
    </p:spTree>
    <p:extLst>
      <p:ext uri="{BB962C8B-B14F-4D97-AF65-F5344CB8AC3E}">
        <p14:creationId xmlns:p14="http://schemas.microsoft.com/office/powerpoint/2010/main" val="151945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2</a:t>
            </a:fld>
            <a:endParaRPr lang="zh-TW" altLang="en-US"/>
          </a:p>
        </p:txBody>
      </p:sp>
    </p:spTree>
    <p:extLst>
      <p:ext uri="{BB962C8B-B14F-4D97-AF65-F5344CB8AC3E}">
        <p14:creationId xmlns:p14="http://schemas.microsoft.com/office/powerpoint/2010/main" val="1711743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21</a:t>
            </a:fld>
            <a:endParaRPr lang="zh-TW" altLang="en-US"/>
          </a:p>
        </p:txBody>
      </p:sp>
    </p:spTree>
    <p:extLst>
      <p:ext uri="{BB962C8B-B14F-4D97-AF65-F5344CB8AC3E}">
        <p14:creationId xmlns:p14="http://schemas.microsoft.com/office/powerpoint/2010/main" val="2526417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22</a:t>
            </a:fld>
            <a:endParaRPr lang="zh-TW" altLang="en-US"/>
          </a:p>
        </p:txBody>
      </p:sp>
    </p:spTree>
    <p:extLst>
      <p:ext uri="{BB962C8B-B14F-4D97-AF65-F5344CB8AC3E}">
        <p14:creationId xmlns:p14="http://schemas.microsoft.com/office/powerpoint/2010/main" val="26635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23</a:t>
            </a:fld>
            <a:endParaRPr lang="zh-TW" altLang="en-US"/>
          </a:p>
        </p:txBody>
      </p:sp>
    </p:spTree>
    <p:extLst>
      <p:ext uri="{BB962C8B-B14F-4D97-AF65-F5344CB8AC3E}">
        <p14:creationId xmlns:p14="http://schemas.microsoft.com/office/powerpoint/2010/main" val="2906908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24</a:t>
            </a:fld>
            <a:endParaRPr lang="zh-TW" altLang="en-US"/>
          </a:p>
        </p:txBody>
      </p:sp>
    </p:spTree>
    <p:extLst>
      <p:ext uri="{BB962C8B-B14F-4D97-AF65-F5344CB8AC3E}">
        <p14:creationId xmlns:p14="http://schemas.microsoft.com/office/powerpoint/2010/main" val="2593644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25</a:t>
            </a:fld>
            <a:endParaRPr lang="zh-TW" altLang="en-US"/>
          </a:p>
        </p:txBody>
      </p:sp>
    </p:spTree>
    <p:extLst>
      <p:ext uri="{BB962C8B-B14F-4D97-AF65-F5344CB8AC3E}">
        <p14:creationId xmlns:p14="http://schemas.microsoft.com/office/powerpoint/2010/main" val="1059675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26</a:t>
            </a:fld>
            <a:endParaRPr lang="zh-TW" altLang="en-US"/>
          </a:p>
        </p:txBody>
      </p:sp>
    </p:spTree>
    <p:extLst>
      <p:ext uri="{BB962C8B-B14F-4D97-AF65-F5344CB8AC3E}">
        <p14:creationId xmlns:p14="http://schemas.microsoft.com/office/powerpoint/2010/main" val="491020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27</a:t>
            </a:fld>
            <a:endParaRPr lang="zh-TW" altLang="en-US"/>
          </a:p>
        </p:txBody>
      </p:sp>
    </p:spTree>
    <p:extLst>
      <p:ext uri="{BB962C8B-B14F-4D97-AF65-F5344CB8AC3E}">
        <p14:creationId xmlns:p14="http://schemas.microsoft.com/office/powerpoint/2010/main" val="1359034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28</a:t>
            </a:fld>
            <a:endParaRPr lang="zh-TW" altLang="en-US"/>
          </a:p>
        </p:txBody>
      </p:sp>
    </p:spTree>
    <p:extLst>
      <p:ext uri="{BB962C8B-B14F-4D97-AF65-F5344CB8AC3E}">
        <p14:creationId xmlns:p14="http://schemas.microsoft.com/office/powerpoint/2010/main" val="2944027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29</a:t>
            </a:fld>
            <a:endParaRPr lang="zh-TW" altLang="en-US"/>
          </a:p>
        </p:txBody>
      </p:sp>
    </p:spTree>
    <p:extLst>
      <p:ext uri="{BB962C8B-B14F-4D97-AF65-F5344CB8AC3E}">
        <p14:creationId xmlns:p14="http://schemas.microsoft.com/office/powerpoint/2010/main" val="2341840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30</a:t>
            </a:fld>
            <a:endParaRPr lang="zh-TW" altLang="en-US"/>
          </a:p>
        </p:txBody>
      </p:sp>
    </p:spTree>
    <p:extLst>
      <p:ext uri="{BB962C8B-B14F-4D97-AF65-F5344CB8AC3E}">
        <p14:creationId xmlns:p14="http://schemas.microsoft.com/office/powerpoint/2010/main" val="9601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3</a:t>
            </a:fld>
            <a:endParaRPr lang="zh-TW" altLang="en-US"/>
          </a:p>
        </p:txBody>
      </p:sp>
    </p:spTree>
    <p:extLst>
      <p:ext uri="{BB962C8B-B14F-4D97-AF65-F5344CB8AC3E}">
        <p14:creationId xmlns:p14="http://schemas.microsoft.com/office/powerpoint/2010/main" val="3379524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31</a:t>
            </a:fld>
            <a:endParaRPr lang="zh-TW" altLang="en-US"/>
          </a:p>
        </p:txBody>
      </p:sp>
    </p:spTree>
    <p:extLst>
      <p:ext uri="{BB962C8B-B14F-4D97-AF65-F5344CB8AC3E}">
        <p14:creationId xmlns:p14="http://schemas.microsoft.com/office/powerpoint/2010/main" val="447566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32</a:t>
            </a:fld>
            <a:endParaRPr lang="zh-TW" altLang="en-US"/>
          </a:p>
        </p:txBody>
      </p:sp>
    </p:spTree>
    <p:extLst>
      <p:ext uri="{BB962C8B-B14F-4D97-AF65-F5344CB8AC3E}">
        <p14:creationId xmlns:p14="http://schemas.microsoft.com/office/powerpoint/2010/main" val="1660582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33</a:t>
            </a:fld>
            <a:endParaRPr lang="zh-TW" altLang="en-US"/>
          </a:p>
        </p:txBody>
      </p:sp>
    </p:spTree>
    <p:extLst>
      <p:ext uri="{BB962C8B-B14F-4D97-AF65-F5344CB8AC3E}">
        <p14:creationId xmlns:p14="http://schemas.microsoft.com/office/powerpoint/2010/main" val="3961416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34</a:t>
            </a:fld>
            <a:endParaRPr lang="zh-TW" altLang="en-US"/>
          </a:p>
        </p:txBody>
      </p:sp>
    </p:spTree>
    <p:extLst>
      <p:ext uri="{BB962C8B-B14F-4D97-AF65-F5344CB8AC3E}">
        <p14:creationId xmlns:p14="http://schemas.microsoft.com/office/powerpoint/2010/main" val="3955251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35</a:t>
            </a:fld>
            <a:endParaRPr lang="zh-TW" altLang="en-US"/>
          </a:p>
        </p:txBody>
      </p:sp>
    </p:spTree>
    <p:extLst>
      <p:ext uri="{BB962C8B-B14F-4D97-AF65-F5344CB8AC3E}">
        <p14:creationId xmlns:p14="http://schemas.microsoft.com/office/powerpoint/2010/main" val="1899761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36</a:t>
            </a:fld>
            <a:endParaRPr lang="zh-TW" altLang="en-US"/>
          </a:p>
        </p:txBody>
      </p:sp>
    </p:spTree>
    <p:extLst>
      <p:ext uri="{BB962C8B-B14F-4D97-AF65-F5344CB8AC3E}">
        <p14:creationId xmlns:p14="http://schemas.microsoft.com/office/powerpoint/2010/main" val="301434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37</a:t>
            </a:fld>
            <a:endParaRPr lang="zh-TW" altLang="en-US"/>
          </a:p>
        </p:txBody>
      </p:sp>
    </p:spTree>
    <p:extLst>
      <p:ext uri="{BB962C8B-B14F-4D97-AF65-F5344CB8AC3E}">
        <p14:creationId xmlns:p14="http://schemas.microsoft.com/office/powerpoint/2010/main" val="514643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38</a:t>
            </a:fld>
            <a:endParaRPr lang="zh-TW" altLang="en-US"/>
          </a:p>
        </p:txBody>
      </p:sp>
    </p:spTree>
    <p:extLst>
      <p:ext uri="{BB962C8B-B14F-4D97-AF65-F5344CB8AC3E}">
        <p14:creationId xmlns:p14="http://schemas.microsoft.com/office/powerpoint/2010/main" val="2024512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39</a:t>
            </a:fld>
            <a:endParaRPr lang="zh-TW" altLang="en-US"/>
          </a:p>
        </p:txBody>
      </p:sp>
    </p:spTree>
    <p:extLst>
      <p:ext uri="{BB962C8B-B14F-4D97-AF65-F5344CB8AC3E}">
        <p14:creationId xmlns:p14="http://schemas.microsoft.com/office/powerpoint/2010/main" val="2001332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40</a:t>
            </a:fld>
            <a:endParaRPr lang="zh-TW" altLang="en-US"/>
          </a:p>
        </p:txBody>
      </p:sp>
    </p:spTree>
    <p:extLst>
      <p:ext uri="{BB962C8B-B14F-4D97-AF65-F5344CB8AC3E}">
        <p14:creationId xmlns:p14="http://schemas.microsoft.com/office/powerpoint/2010/main" val="269092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4</a:t>
            </a:fld>
            <a:endParaRPr lang="zh-TW" altLang="en-US"/>
          </a:p>
        </p:txBody>
      </p:sp>
    </p:spTree>
    <p:extLst>
      <p:ext uri="{BB962C8B-B14F-4D97-AF65-F5344CB8AC3E}">
        <p14:creationId xmlns:p14="http://schemas.microsoft.com/office/powerpoint/2010/main" val="3702982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460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8350" indent="-295275">
              <a:spcBef>
                <a:spcPct val="30000"/>
              </a:spcBef>
              <a:defRPr sz="1200">
                <a:solidFill>
                  <a:schemeClr val="tx1"/>
                </a:solidFill>
                <a:latin typeface="Calibri" panose="020F0502020204030204" pitchFamily="34" charset="0"/>
                <a:ea typeface="新細明體" panose="02020500000000000000" pitchFamily="18" charset="-120"/>
              </a:defRPr>
            </a:lvl2pPr>
            <a:lvl3pPr marL="1184275" indent="-236538">
              <a:spcBef>
                <a:spcPct val="30000"/>
              </a:spcBef>
              <a:defRPr sz="1200">
                <a:solidFill>
                  <a:schemeClr val="tx1"/>
                </a:solidFill>
                <a:latin typeface="Calibri" panose="020F0502020204030204" pitchFamily="34" charset="0"/>
                <a:ea typeface="新細明體" panose="02020500000000000000" pitchFamily="18" charset="-120"/>
              </a:defRPr>
            </a:lvl3pPr>
            <a:lvl4pPr marL="1657350" indent="-236538">
              <a:spcBef>
                <a:spcPct val="30000"/>
              </a:spcBef>
              <a:defRPr sz="1200">
                <a:solidFill>
                  <a:schemeClr val="tx1"/>
                </a:solidFill>
                <a:latin typeface="Calibri" panose="020F0502020204030204" pitchFamily="34" charset="0"/>
                <a:ea typeface="新細明體" panose="02020500000000000000" pitchFamily="18" charset="-120"/>
              </a:defRPr>
            </a:lvl4pPr>
            <a:lvl5pPr marL="2132013" indent="-236538">
              <a:spcBef>
                <a:spcPct val="30000"/>
              </a:spcBef>
              <a:defRPr sz="1200">
                <a:solidFill>
                  <a:schemeClr val="tx1"/>
                </a:solidFill>
                <a:latin typeface="Calibri" panose="020F0502020204030204" pitchFamily="34" charset="0"/>
                <a:ea typeface="新細明體" panose="02020500000000000000" pitchFamily="18" charset="-12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0C24685-2C38-4422-B199-AF4DCE6B09FD}" type="slidenum">
              <a:rPr lang="zh-TW" altLang="en-US" smtClean="0">
                <a:latin typeface="Arial" panose="020B0604020202020204" pitchFamily="34" charset="0"/>
              </a:rPr>
              <a:pPr>
                <a:spcBef>
                  <a:spcPct val="0"/>
                </a:spcBef>
              </a:pPr>
              <a:t>41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44656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8350" indent="-295275">
              <a:spcBef>
                <a:spcPct val="30000"/>
              </a:spcBef>
              <a:defRPr sz="1200">
                <a:solidFill>
                  <a:schemeClr val="tx1"/>
                </a:solidFill>
                <a:latin typeface="Calibri" panose="020F0502020204030204" pitchFamily="34" charset="0"/>
                <a:ea typeface="新細明體" panose="02020500000000000000" pitchFamily="18" charset="-120"/>
              </a:defRPr>
            </a:lvl2pPr>
            <a:lvl3pPr marL="1184275" indent="-236538">
              <a:spcBef>
                <a:spcPct val="30000"/>
              </a:spcBef>
              <a:defRPr sz="1200">
                <a:solidFill>
                  <a:schemeClr val="tx1"/>
                </a:solidFill>
                <a:latin typeface="Calibri" panose="020F0502020204030204" pitchFamily="34" charset="0"/>
                <a:ea typeface="新細明體" panose="02020500000000000000" pitchFamily="18" charset="-120"/>
              </a:defRPr>
            </a:lvl3pPr>
            <a:lvl4pPr marL="1657350" indent="-236538">
              <a:spcBef>
                <a:spcPct val="30000"/>
              </a:spcBef>
              <a:defRPr sz="1200">
                <a:solidFill>
                  <a:schemeClr val="tx1"/>
                </a:solidFill>
                <a:latin typeface="Calibri" panose="020F0502020204030204" pitchFamily="34" charset="0"/>
                <a:ea typeface="新細明體" panose="02020500000000000000" pitchFamily="18" charset="-120"/>
              </a:defRPr>
            </a:lvl4pPr>
            <a:lvl5pPr marL="2132013" indent="-236538">
              <a:spcBef>
                <a:spcPct val="30000"/>
              </a:spcBef>
              <a:defRPr sz="1200">
                <a:solidFill>
                  <a:schemeClr val="tx1"/>
                </a:solidFill>
                <a:latin typeface="Calibri" panose="020F0502020204030204" pitchFamily="34" charset="0"/>
                <a:ea typeface="新細明體" panose="02020500000000000000" pitchFamily="18" charset="-12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9A57E39D-B16C-4BE0-A2F9-F196C414C81A}" type="slidenum">
              <a:rPr lang="zh-TW" altLang="en-US" smtClean="0">
                <a:latin typeface="Arial" panose="020B0604020202020204" pitchFamily="34" charset="0"/>
              </a:rPr>
              <a:pPr>
                <a:spcBef>
                  <a:spcPct val="0"/>
                </a:spcBef>
              </a:pPr>
              <a:t>42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529478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01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8350" indent="-295275">
              <a:spcBef>
                <a:spcPct val="30000"/>
              </a:spcBef>
              <a:defRPr sz="1200">
                <a:solidFill>
                  <a:schemeClr val="tx1"/>
                </a:solidFill>
                <a:latin typeface="Calibri" panose="020F0502020204030204" pitchFamily="34" charset="0"/>
                <a:ea typeface="新細明體" panose="02020500000000000000" pitchFamily="18" charset="-120"/>
              </a:defRPr>
            </a:lvl2pPr>
            <a:lvl3pPr marL="1184275" indent="-236538">
              <a:spcBef>
                <a:spcPct val="30000"/>
              </a:spcBef>
              <a:defRPr sz="1200">
                <a:solidFill>
                  <a:schemeClr val="tx1"/>
                </a:solidFill>
                <a:latin typeface="Calibri" panose="020F0502020204030204" pitchFamily="34" charset="0"/>
                <a:ea typeface="新細明體" panose="02020500000000000000" pitchFamily="18" charset="-120"/>
              </a:defRPr>
            </a:lvl3pPr>
            <a:lvl4pPr marL="1657350" indent="-236538">
              <a:spcBef>
                <a:spcPct val="30000"/>
              </a:spcBef>
              <a:defRPr sz="1200">
                <a:solidFill>
                  <a:schemeClr val="tx1"/>
                </a:solidFill>
                <a:latin typeface="Calibri" panose="020F0502020204030204" pitchFamily="34" charset="0"/>
                <a:ea typeface="新細明體" panose="02020500000000000000" pitchFamily="18" charset="-120"/>
              </a:defRPr>
            </a:lvl4pPr>
            <a:lvl5pPr marL="2132013" indent="-236538">
              <a:spcBef>
                <a:spcPct val="30000"/>
              </a:spcBef>
              <a:defRPr sz="1200">
                <a:solidFill>
                  <a:schemeClr val="tx1"/>
                </a:solidFill>
                <a:latin typeface="Calibri" panose="020F0502020204030204" pitchFamily="34" charset="0"/>
                <a:ea typeface="新細明體" panose="02020500000000000000" pitchFamily="18" charset="-12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9D62669-B894-4A72-ACF4-EAF41E6FA6E4}" type="slidenum">
              <a:rPr lang="zh-TW" altLang="en-US" smtClean="0">
                <a:latin typeface="Arial" panose="020B0604020202020204" pitchFamily="34" charset="0"/>
              </a:rPr>
              <a:pPr>
                <a:spcBef>
                  <a:spcPct val="0"/>
                </a:spcBef>
              </a:pPr>
              <a:t>43</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35919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44</a:t>
            </a:fld>
            <a:endParaRPr lang="zh-TW" altLang="en-US"/>
          </a:p>
        </p:txBody>
      </p:sp>
    </p:spTree>
    <p:extLst>
      <p:ext uri="{BB962C8B-B14F-4D97-AF65-F5344CB8AC3E}">
        <p14:creationId xmlns:p14="http://schemas.microsoft.com/office/powerpoint/2010/main" val="520416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45</a:t>
            </a:fld>
            <a:endParaRPr lang="zh-TW" altLang="en-US"/>
          </a:p>
        </p:txBody>
      </p:sp>
    </p:spTree>
    <p:extLst>
      <p:ext uri="{BB962C8B-B14F-4D97-AF65-F5344CB8AC3E}">
        <p14:creationId xmlns:p14="http://schemas.microsoft.com/office/powerpoint/2010/main" val="3151015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46</a:t>
            </a:fld>
            <a:endParaRPr lang="zh-TW" altLang="en-US"/>
          </a:p>
        </p:txBody>
      </p:sp>
    </p:spTree>
    <p:extLst>
      <p:ext uri="{BB962C8B-B14F-4D97-AF65-F5344CB8AC3E}">
        <p14:creationId xmlns:p14="http://schemas.microsoft.com/office/powerpoint/2010/main" val="2894748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47</a:t>
            </a:fld>
            <a:endParaRPr lang="zh-TW" altLang="en-US"/>
          </a:p>
        </p:txBody>
      </p:sp>
    </p:spTree>
    <p:extLst>
      <p:ext uri="{BB962C8B-B14F-4D97-AF65-F5344CB8AC3E}">
        <p14:creationId xmlns:p14="http://schemas.microsoft.com/office/powerpoint/2010/main" val="2126567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48</a:t>
            </a:fld>
            <a:endParaRPr lang="zh-TW" altLang="en-US"/>
          </a:p>
        </p:txBody>
      </p:sp>
    </p:spTree>
    <p:extLst>
      <p:ext uri="{BB962C8B-B14F-4D97-AF65-F5344CB8AC3E}">
        <p14:creationId xmlns:p14="http://schemas.microsoft.com/office/powerpoint/2010/main" val="3392355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49</a:t>
            </a:fld>
            <a:endParaRPr lang="zh-TW" altLang="en-US"/>
          </a:p>
        </p:txBody>
      </p:sp>
    </p:spTree>
    <p:extLst>
      <p:ext uri="{BB962C8B-B14F-4D97-AF65-F5344CB8AC3E}">
        <p14:creationId xmlns:p14="http://schemas.microsoft.com/office/powerpoint/2010/main" val="2515011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50</a:t>
            </a:fld>
            <a:endParaRPr lang="zh-TW" altLang="en-US"/>
          </a:p>
        </p:txBody>
      </p:sp>
    </p:spTree>
    <p:extLst>
      <p:ext uri="{BB962C8B-B14F-4D97-AF65-F5344CB8AC3E}">
        <p14:creationId xmlns:p14="http://schemas.microsoft.com/office/powerpoint/2010/main" val="3994271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5</a:t>
            </a:fld>
            <a:endParaRPr lang="zh-TW" altLang="en-US"/>
          </a:p>
        </p:txBody>
      </p:sp>
    </p:spTree>
    <p:extLst>
      <p:ext uri="{BB962C8B-B14F-4D97-AF65-F5344CB8AC3E}">
        <p14:creationId xmlns:p14="http://schemas.microsoft.com/office/powerpoint/2010/main" val="3649578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51</a:t>
            </a:fld>
            <a:endParaRPr lang="zh-TW" altLang="en-US"/>
          </a:p>
        </p:txBody>
      </p:sp>
    </p:spTree>
    <p:extLst>
      <p:ext uri="{BB962C8B-B14F-4D97-AF65-F5344CB8AC3E}">
        <p14:creationId xmlns:p14="http://schemas.microsoft.com/office/powerpoint/2010/main" val="20620819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52</a:t>
            </a:fld>
            <a:endParaRPr lang="zh-TW" altLang="en-US"/>
          </a:p>
        </p:txBody>
      </p:sp>
    </p:spTree>
    <p:extLst>
      <p:ext uri="{BB962C8B-B14F-4D97-AF65-F5344CB8AC3E}">
        <p14:creationId xmlns:p14="http://schemas.microsoft.com/office/powerpoint/2010/main" val="4998566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53</a:t>
            </a:fld>
            <a:endParaRPr lang="zh-TW" altLang="en-US"/>
          </a:p>
        </p:txBody>
      </p:sp>
    </p:spTree>
    <p:extLst>
      <p:ext uri="{BB962C8B-B14F-4D97-AF65-F5344CB8AC3E}">
        <p14:creationId xmlns:p14="http://schemas.microsoft.com/office/powerpoint/2010/main" val="3618489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54</a:t>
            </a:fld>
            <a:endParaRPr lang="zh-TW" altLang="en-US"/>
          </a:p>
        </p:txBody>
      </p:sp>
    </p:spTree>
    <p:extLst>
      <p:ext uri="{BB962C8B-B14F-4D97-AF65-F5344CB8AC3E}">
        <p14:creationId xmlns:p14="http://schemas.microsoft.com/office/powerpoint/2010/main" val="20167944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55</a:t>
            </a:fld>
            <a:endParaRPr lang="zh-TW" altLang="en-US"/>
          </a:p>
        </p:txBody>
      </p:sp>
    </p:spTree>
    <p:extLst>
      <p:ext uri="{BB962C8B-B14F-4D97-AF65-F5344CB8AC3E}">
        <p14:creationId xmlns:p14="http://schemas.microsoft.com/office/powerpoint/2010/main" val="11218955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56</a:t>
            </a:fld>
            <a:endParaRPr lang="zh-TW" altLang="en-US"/>
          </a:p>
        </p:txBody>
      </p:sp>
    </p:spTree>
    <p:extLst>
      <p:ext uri="{BB962C8B-B14F-4D97-AF65-F5344CB8AC3E}">
        <p14:creationId xmlns:p14="http://schemas.microsoft.com/office/powerpoint/2010/main" val="280032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6</a:t>
            </a:fld>
            <a:endParaRPr lang="zh-TW" altLang="en-US"/>
          </a:p>
        </p:txBody>
      </p:sp>
    </p:spTree>
    <p:extLst>
      <p:ext uri="{BB962C8B-B14F-4D97-AF65-F5344CB8AC3E}">
        <p14:creationId xmlns:p14="http://schemas.microsoft.com/office/powerpoint/2010/main" val="299716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7</a:t>
            </a:fld>
            <a:endParaRPr lang="zh-TW" altLang="en-US"/>
          </a:p>
        </p:txBody>
      </p:sp>
    </p:spTree>
    <p:extLst>
      <p:ext uri="{BB962C8B-B14F-4D97-AF65-F5344CB8AC3E}">
        <p14:creationId xmlns:p14="http://schemas.microsoft.com/office/powerpoint/2010/main" val="64514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9</a:t>
            </a:fld>
            <a:endParaRPr lang="zh-TW" altLang="en-US"/>
          </a:p>
        </p:txBody>
      </p:sp>
    </p:spTree>
    <p:extLst>
      <p:ext uri="{BB962C8B-B14F-4D97-AF65-F5344CB8AC3E}">
        <p14:creationId xmlns:p14="http://schemas.microsoft.com/office/powerpoint/2010/main" val="309513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9C0497B-0758-46BE-A99C-AF190044D819}" type="slidenum">
              <a:rPr lang="zh-TW" altLang="en-US" smtClean="0"/>
              <a:t>10</a:t>
            </a:fld>
            <a:endParaRPr lang="zh-TW" altLang="en-US"/>
          </a:p>
        </p:txBody>
      </p:sp>
    </p:spTree>
    <p:extLst>
      <p:ext uri="{BB962C8B-B14F-4D97-AF65-F5344CB8AC3E}">
        <p14:creationId xmlns:p14="http://schemas.microsoft.com/office/powerpoint/2010/main" val="237163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p:nvSpPr>
        <p:spPr bwMode="auto">
          <a:xfrm flipV="1">
            <a:off x="0" y="5516564"/>
            <a:ext cx="12192000" cy="1341437"/>
          </a:xfrm>
          <a:prstGeom prst="flowChartDocument">
            <a:avLst/>
          </a:prstGeom>
          <a:gradFill rotWithShape="1">
            <a:gsLst>
              <a:gs pos="0">
                <a:srgbClr val="AE93C3"/>
              </a:gs>
              <a:gs pos="50000">
                <a:srgbClr val="845AA4"/>
              </a:gs>
              <a:gs pos="100000">
                <a:srgbClr val="551882"/>
              </a:gs>
            </a:gsLst>
            <a:lin ang="162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endParaRPr lang="zh-TW" altLang="en-US" sz="1800" smtClean="0">
              <a:solidFill>
                <a:srgbClr val="FFFFFF"/>
              </a:solidFill>
            </a:endParaRPr>
          </a:p>
        </p:txBody>
      </p:sp>
      <p:sp>
        <p:nvSpPr>
          <p:cNvPr id="5" name="矩形 4"/>
          <p:cNvSpPr/>
          <p:nvPr/>
        </p:nvSpPr>
        <p:spPr>
          <a:xfrm>
            <a:off x="719403" y="2420887"/>
            <a:ext cx="10657184" cy="36000"/>
          </a:xfrm>
          <a:prstGeom prst="rect">
            <a:avLst/>
          </a:prstGeom>
          <a:gradFill flip="none" rotWithShape="1">
            <a:gsLst>
              <a:gs pos="0">
                <a:srgbClr val="551882"/>
              </a:gs>
              <a:gs pos="50000">
                <a:srgbClr val="7030A0">
                  <a:shade val="67500"/>
                  <a:satMod val="115000"/>
                </a:srgbClr>
              </a:gs>
              <a:gs pos="100000">
                <a:srgbClr val="5518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800" dirty="0"/>
          </a:p>
        </p:txBody>
      </p:sp>
      <p:pic>
        <p:nvPicPr>
          <p:cNvPr id="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184" y="4292600"/>
            <a:ext cx="132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13" descr="聯合會logo.jpg"/>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14918" y="115889"/>
            <a:ext cx="472863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823384" y="877889"/>
            <a:ext cx="10363200" cy="1470025"/>
          </a:xfrm>
        </p:spPr>
        <p:txBody>
          <a:bodyPr/>
          <a:lstStyle>
            <a:lvl1pPr>
              <a:defRPr/>
            </a:lvl1pPr>
          </a:lstStyle>
          <a:p>
            <a:r>
              <a:rPr lang="zh-TW" altLang="en-US" smtClean="0"/>
              <a:t>按一下以編輯母片標題樣式</a:t>
            </a:r>
            <a:endParaRPr lang="zh-TW" altLang="en-US"/>
          </a:p>
        </p:txBody>
      </p:sp>
      <p:sp>
        <p:nvSpPr>
          <p:cNvPr id="26629" name="Rectangle 5"/>
          <p:cNvSpPr>
            <a:spLocks noGrp="1" noChangeArrowheads="1"/>
          </p:cNvSpPr>
          <p:nvPr>
            <p:ph type="subTitle" idx="1"/>
          </p:nvPr>
        </p:nvSpPr>
        <p:spPr>
          <a:xfrm>
            <a:off x="2855384" y="2547938"/>
            <a:ext cx="8534400" cy="1752600"/>
          </a:xfrm>
        </p:spPr>
        <p:txBody>
          <a:bodyPr/>
          <a:lstStyle>
            <a:lvl1pPr marL="0" indent="0" algn="ctr">
              <a:buFontTx/>
              <a:buNone/>
              <a:defRPr/>
            </a:lvl1pPr>
          </a:lstStyle>
          <a:p>
            <a:r>
              <a:rPr lang="zh-TW" altLang="en-US" smtClean="0"/>
              <a:t>按一下以編輯母片副標題樣式</a:t>
            </a:r>
            <a:endParaRPr lang="zh-TW" altLang="en-US"/>
          </a:p>
        </p:txBody>
      </p:sp>
      <p:sp>
        <p:nvSpPr>
          <p:cNvPr id="8" name="Rectangle 6"/>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43C07EA1-D864-4DB7-A740-B9FAC4A7A9F9}" type="datetime1">
              <a:rPr lang="zh-TW" altLang="en-US" smtClean="0"/>
              <a:t>2020/3/11</a:t>
            </a:fld>
            <a:endParaRPr lang="zh-TW" altLang="en-US"/>
          </a:p>
        </p:txBody>
      </p:sp>
      <p:sp>
        <p:nvSpPr>
          <p:cNvPr id="9" name="Rectangle 7"/>
          <p:cNvSpPr>
            <a:spLocks noGrp="1" noChangeArrowheads="1"/>
          </p:cNvSpPr>
          <p:nvPr>
            <p:ph type="ftr" sz="quarter" idx="11"/>
          </p:nvPr>
        </p:nvSpPr>
        <p:spPr/>
        <p:txBody>
          <a:bodyPr/>
          <a:lstStyle>
            <a:lvl1pPr>
              <a:defRPr/>
            </a:lvl1pPr>
          </a:lstStyle>
          <a:p>
            <a:endParaRPr lang="zh-TW" altLang="en-US"/>
          </a:p>
        </p:txBody>
      </p:sp>
      <p:sp>
        <p:nvSpPr>
          <p:cNvPr id="10" name="Rectangle 8"/>
          <p:cNvSpPr>
            <a:spLocks noGrp="1" noChangeArrowheads="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405625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BEBCD755-76B3-48D1-99AB-9FF97AA45BF2}" type="datetime1">
              <a:rPr lang="zh-TW" altLang="en-US" smtClean="0"/>
              <a:t>2020/3/11</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317155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686800" y="260351"/>
            <a:ext cx="28956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1"/>
            <a:ext cx="8483600" cy="5865813"/>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E4BDA91A-17F2-4A1D-BE6A-036C8EA53773}" type="datetime1">
              <a:rPr lang="zh-TW" altLang="en-US" smtClean="0"/>
              <a:t>2020/3/11</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188334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p:nvSpPr>
        <p:spPr bwMode="auto">
          <a:xfrm flipV="1">
            <a:off x="0" y="5516564"/>
            <a:ext cx="12192000" cy="1341437"/>
          </a:xfrm>
          <a:prstGeom prst="flowChartDocument">
            <a:avLst/>
          </a:prstGeom>
          <a:gradFill rotWithShape="1">
            <a:gsLst>
              <a:gs pos="0">
                <a:srgbClr val="AE93C3"/>
              </a:gs>
              <a:gs pos="50000">
                <a:srgbClr val="845AA4"/>
              </a:gs>
              <a:gs pos="100000">
                <a:srgbClr val="551882"/>
              </a:gs>
            </a:gsLst>
            <a:lin ang="162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endParaRPr lang="zh-TW" altLang="en-US" smtClean="0">
              <a:solidFill>
                <a:srgbClr val="FFFFFF"/>
              </a:solidFill>
            </a:endParaRPr>
          </a:p>
        </p:txBody>
      </p:sp>
      <p:sp>
        <p:nvSpPr>
          <p:cNvPr id="5" name="矩形 4"/>
          <p:cNvSpPr/>
          <p:nvPr/>
        </p:nvSpPr>
        <p:spPr>
          <a:xfrm>
            <a:off x="719403" y="2420887"/>
            <a:ext cx="10657184" cy="36000"/>
          </a:xfrm>
          <a:prstGeom prst="rect">
            <a:avLst/>
          </a:prstGeom>
          <a:gradFill flip="none" rotWithShape="1">
            <a:gsLst>
              <a:gs pos="0">
                <a:srgbClr val="551882"/>
              </a:gs>
              <a:gs pos="50000">
                <a:srgbClr val="7030A0">
                  <a:shade val="67500"/>
                  <a:satMod val="115000"/>
                </a:srgbClr>
              </a:gs>
              <a:gs pos="100000">
                <a:srgbClr val="5518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184" y="4292600"/>
            <a:ext cx="132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13" descr="聯合會logo.jpg"/>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14918" y="115889"/>
            <a:ext cx="472863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823384" y="877889"/>
            <a:ext cx="10363200" cy="1470025"/>
          </a:xfrm>
        </p:spPr>
        <p:txBody>
          <a:bodyPr/>
          <a:lstStyle>
            <a:lvl1pPr>
              <a:defRPr/>
            </a:lvl1pPr>
          </a:lstStyle>
          <a:p>
            <a:r>
              <a:rPr lang="zh-TW" altLang="en-US" smtClean="0"/>
              <a:t>按一下以編輯母片標題樣式</a:t>
            </a:r>
            <a:endParaRPr lang="zh-TW" altLang="en-US"/>
          </a:p>
        </p:txBody>
      </p:sp>
      <p:sp>
        <p:nvSpPr>
          <p:cNvPr id="26629" name="Rectangle 5"/>
          <p:cNvSpPr>
            <a:spLocks noGrp="1" noChangeArrowheads="1"/>
          </p:cNvSpPr>
          <p:nvPr>
            <p:ph type="subTitle" idx="1"/>
          </p:nvPr>
        </p:nvSpPr>
        <p:spPr>
          <a:xfrm>
            <a:off x="2855384" y="2547938"/>
            <a:ext cx="8534400" cy="1752600"/>
          </a:xfrm>
        </p:spPr>
        <p:txBody>
          <a:bodyPr/>
          <a:lstStyle>
            <a:lvl1pPr marL="0" indent="0" algn="ctr">
              <a:buFontTx/>
              <a:buNone/>
              <a:defRPr/>
            </a:lvl1pPr>
          </a:lstStyle>
          <a:p>
            <a:r>
              <a:rPr lang="zh-TW" altLang="en-US" smtClean="0"/>
              <a:t>按一下以編輯母片副標題樣式</a:t>
            </a:r>
            <a:endParaRPr lang="zh-TW" altLang="en-US"/>
          </a:p>
        </p:txBody>
      </p:sp>
      <p:sp>
        <p:nvSpPr>
          <p:cNvPr id="8" name="Rectangle 6"/>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016D789B-43B3-4F38-AA3F-E19A0B29191C}" type="datetime1">
              <a:rPr lang="zh-TW" altLang="en-US" smtClean="0"/>
              <a:t>2020/3/11</a:t>
            </a:fld>
            <a:endParaRPr lang="zh-TW" altLang="en-US"/>
          </a:p>
        </p:txBody>
      </p:sp>
      <p:sp>
        <p:nvSpPr>
          <p:cNvPr id="9" name="Rectangle 7"/>
          <p:cNvSpPr>
            <a:spLocks noGrp="1" noChangeArrowheads="1"/>
          </p:cNvSpPr>
          <p:nvPr>
            <p:ph type="ftr" sz="quarter" idx="11"/>
          </p:nvPr>
        </p:nvSpPr>
        <p:spPr/>
        <p:txBody>
          <a:bodyPr/>
          <a:lstStyle>
            <a:lvl1pPr>
              <a:defRPr/>
            </a:lvl1pPr>
          </a:lstStyle>
          <a:p>
            <a:endParaRPr lang="zh-TW" altLang="en-US"/>
          </a:p>
        </p:txBody>
      </p:sp>
      <p:sp>
        <p:nvSpPr>
          <p:cNvPr id="10" name="Rectangle 8"/>
          <p:cNvSpPr>
            <a:spLocks noGrp="1" noChangeArrowheads="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3735299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C9A58BDD-0100-42E6-ABD7-FE069FCF3D04}" type="datetime1">
              <a:rPr lang="zh-TW" altLang="en-US" smtClean="0"/>
              <a:t>2020/3/11</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330495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編輯母片文字樣式</a:t>
            </a:r>
          </a:p>
        </p:txBody>
      </p:sp>
      <p:sp>
        <p:nvSpPr>
          <p:cNvPr id="4" name="日期版面配置區 3"/>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928DC8F4-9ED9-46F5-9F51-F561A44FF0E0}" type="datetime1">
              <a:rPr lang="zh-TW" altLang="en-US" smtClean="0"/>
              <a:t>2020/3/11</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233459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600" y="1125538"/>
            <a:ext cx="53848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125538"/>
            <a:ext cx="53848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68790736-FC28-4FAC-B073-8A87E4A05AF8}" type="datetime1">
              <a:rPr lang="zh-TW" altLang="en-US" smtClean="0"/>
              <a:t>2020/3/11</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2856352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BF3E17D1-DEC1-4FB2-B3C1-F1AB51D393EE}" type="datetime1">
              <a:rPr lang="zh-TW" altLang="en-US" smtClean="0"/>
              <a:t>2020/3/11</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2239017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FA02B520-3B39-4672-8BC0-7BA1C9FBEB0A}" type="datetime1">
              <a:rPr lang="zh-TW" altLang="en-US" smtClean="0"/>
              <a:t>2020/3/11</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2295793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EFD85034-1924-435C-9C58-492347C4266A}" type="datetime1">
              <a:rPr lang="zh-TW" altLang="en-US" smtClean="0"/>
              <a:t>2020/3/11</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2284866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日期版面配置區 4"/>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A628A1BE-693B-4439-8CFF-DB4563AAA7B6}" type="datetime1">
              <a:rPr lang="zh-TW" altLang="en-US" smtClean="0"/>
              <a:t>2020/3/11</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95700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1CE3C9D2-6BC9-405C-909C-A242536EB82F}" type="datetime1">
              <a:rPr lang="zh-TW" altLang="en-US" smtClean="0"/>
              <a:t>2020/3/11</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1073284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日期版面配置區 4"/>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31EBB4D4-4E1A-429D-A8DB-1DB8BC65C749}" type="datetime1">
              <a:rPr lang="zh-TW" altLang="en-US" smtClean="0"/>
              <a:t>2020/3/11</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1133159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0F7E5A4E-F3F4-4AFB-8376-42CE06D74E48}" type="datetime1">
              <a:rPr lang="zh-TW" altLang="en-US" smtClean="0"/>
              <a:t>2020/3/11</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3617978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686800" y="260351"/>
            <a:ext cx="28956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1"/>
            <a:ext cx="8483600" cy="5865813"/>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83946DDE-6B21-452C-9773-E156A7F3AE01}" type="datetime1">
              <a:rPr lang="zh-TW" altLang="en-US" smtClean="0"/>
              <a:t>2020/3/11</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46444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編輯母片文字樣式</a:t>
            </a:r>
          </a:p>
        </p:txBody>
      </p:sp>
      <p:sp>
        <p:nvSpPr>
          <p:cNvPr id="4" name="日期版面配置區 3"/>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50F53114-5C0A-4D2F-B920-F9CF95ED765B}" type="datetime1">
              <a:rPr lang="zh-TW" altLang="en-US" smtClean="0"/>
              <a:t>2020/3/11</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209901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600" y="1125538"/>
            <a:ext cx="53848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125538"/>
            <a:ext cx="53848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53C289B6-BB00-42DC-9031-E39A071DB63D}" type="datetime1">
              <a:rPr lang="zh-TW" altLang="en-US" smtClean="0"/>
              <a:t>2020/3/11</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139750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2C879A4E-FF49-410C-9A7C-138CA41C2FF0}" type="datetime1">
              <a:rPr lang="zh-TW" altLang="en-US" smtClean="0"/>
              <a:t>2020/3/11</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16232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D9F96A4C-AE72-4FEE-9243-B88B0DAA1F03}" type="datetime1">
              <a:rPr lang="zh-TW" altLang="en-US" smtClean="0"/>
              <a:t>2020/3/11</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366979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1BA812D0-05A8-4D62-B446-0A768C006518}" type="datetime1">
              <a:rPr lang="zh-TW" altLang="en-US" smtClean="0"/>
              <a:t>2020/3/11</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399970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日期版面配置區 4"/>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84F22DDE-D30A-4556-891F-4C423B89AECF}" type="datetime1">
              <a:rPr lang="zh-TW" altLang="en-US" smtClean="0"/>
              <a:t>2020/3/11</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377106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日期版面配置區 4"/>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ea typeface="新細明體" pitchFamily="18" charset="-120"/>
              </a:defRPr>
            </a:lvl1pPr>
          </a:lstStyle>
          <a:p>
            <a:fld id="{7FCA1748-9AF2-47BA-8C00-F137FD096D06}" type="datetime1">
              <a:rPr lang="zh-TW" altLang="en-US" smtClean="0"/>
              <a:t>2020/3/11</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633AF092-E569-411D-A609-4661960AF3DE}" type="slidenum">
              <a:rPr lang="zh-TW" altLang="en-US" smtClean="0"/>
              <a:t>‹#›</a:t>
            </a:fld>
            <a:endParaRPr lang="zh-TW" altLang="en-US"/>
          </a:p>
        </p:txBody>
      </p:sp>
    </p:spTree>
    <p:extLst>
      <p:ext uri="{BB962C8B-B14F-4D97-AF65-F5344CB8AC3E}">
        <p14:creationId xmlns:p14="http://schemas.microsoft.com/office/powerpoint/2010/main" val="14369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343526"/>
            <a:ext cx="121920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260351"/>
            <a:ext cx="10972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609600" y="1125538"/>
            <a:ext cx="109728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pitchFamily="18" charset="-120"/>
              </a:defRPr>
            </a:lvl1pPr>
          </a:lstStyle>
          <a:p>
            <a:endParaRPr lang="zh-TW" altLang="en-US"/>
          </a:p>
        </p:txBody>
      </p:sp>
      <p:sp>
        <p:nvSpPr>
          <p:cNvPr id="256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633AF092-E569-411D-A609-4661960AF3DE}" type="slidenum">
              <a:rPr lang="zh-TW" altLang="en-US" smtClean="0"/>
              <a:t>‹#›</a:t>
            </a:fld>
            <a:endParaRPr lang="zh-TW" altLang="en-US"/>
          </a:p>
        </p:txBody>
      </p:sp>
      <p:sp>
        <p:nvSpPr>
          <p:cNvPr id="11" name="矩形 10"/>
          <p:cNvSpPr/>
          <p:nvPr/>
        </p:nvSpPr>
        <p:spPr>
          <a:xfrm>
            <a:off x="4089" y="952544"/>
            <a:ext cx="10976351" cy="18000"/>
          </a:xfrm>
          <a:prstGeom prst="rect">
            <a:avLst/>
          </a:prstGeom>
          <a:gradFill flip="none" rotWithShape="1">
            <a:gsLst>
              <a:gs pos="0">
                <a:srgbClr val="551882"/>
              </a:gs>
              <a:gs pos="50000">
                <a:srgbClr val="7030A0">
                  <a:shade val="67500"/>
                  <a:satMod val="115000"/>
                </a:srgbClr>
              </a:gs>
              <a:gs pos="100000">
                <a:srgbClr val="5518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800" dirty="0"/>
          </a:p>
        </p:txBody>
      </p:sp>
      <p:pic>
        <p:nvPicPr>
          <p:cNvPr id="1034" name="圖片 9" descr="聯合會logo.jpg"/>
          <p:cNvPicPr>
            <a:picLocks noChangeAspect="1"/>
          </p:cNvPicPr>
          <p:nvPr/>
        </p:nvPicPr>
        <p:blipFill>
          <a:blip r:embed="rId1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39185" y="6237289"/>
            <a:ext cx="3456516"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4855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pitchFamily="18" charset="-120"/>
        </a:defRPr>
      </a:lvl2pPr>
      <a:lvl3pPr algn="l" rtl="0" eaLnBrk="1" fontAlgn="base" hangingPunct="1">
        <a:spcBef>
          <a:spcPct val="0"/>
        </a:spcBef>
        <a:spcAft>
          <a:spcPct val="0"/>
        </a:spcAft>
        <a:defRPr kumimoji="1" sz="2800">
          <a:solidFill>
            <a:schemeClr val="tx2"/>
          </a:solidFill>
          <a:latin typeface="Arial" charset="0"/>
          <a:ea typeface="新細明體" pitchFamily="18" charset="-120"/>
        </a:defRPr>
      </a:lvl3pPr>
      <a:lvl4pPr algn="l" rtl="0" eaLnBrk="1" fontAlgn="base" hangingPunct="1">
        <a:spcBef>
          <a:spcPct val="0"/>
        </a:spcBef>
        <a:spcAft>
          <a:spcPct val="0"/>
        </a:spcAft>
        <a:defRPr kumimoji="1" sz="2800">
          <a:solidFill>
            <a:schemeClr val="tx2"/>
          </a:solidFill>
          <a:latin typeface="Arial" charset="0"/>
          <a:ea typeface="新細明體" pitchFamily="18" charset="-120"/>
        </a:defRPr>
      </a:lvl4pPr>
      <a:lvl5pPr algn="l" rtl="0" eaLnBrk="1" fontAlgn="base" hangingPunct="1">
        <a:spcBef>
          <a:spcPct val="0"/>
        </a:spcBef>
        <a:spcAft>
          <a:spcPct val="0"/>
        </a:spcAft>
        <a:defRPr kumimoji="1" sz="28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28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28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28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2800">
          <a:solidFill>
            <a:schemeClr val="tx2"/>
          </a:solidFill>
          <a:latin typeface="Arial" charset="0"/>
          <a:ea typeface="新細明體" pitchFamily="18"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343526"/>
            <a:ext cx="121920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260351"/>
            <a:ext cx="10972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609600" y="1125538"/>
            <a:ext cx="109728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pitchFamily="18" charset="-120"/>
              </a:defRPr>
            </a:lvl1pPr>
          </a:lstStyle>
          <a:p>
            <a:endParaRPr lang="zh-TW" altLang="en-US"/>
          </a:p>
        </p:txBody>
      </p:sp>
      <p:sp>
        <p:nvSpPr>
          <p:cNvPr id="256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633AF092-E569-411D-A609-4661960AF3DE}" type="slidenum">
              <a:rPr lang="zh-TW" altLang="en-US" smtClean="0"/>
              <a:t>‹#›</a:t>
            </a:fld>
            <a:endParaRPr lang="zh-TW" altLang="en-US"/>
          </a:p>
        </p:txBody>
      </p:sp>
      <p:sp>
        <p:nvSpPr>
          <p:cNvPr id="11" name="矩形 10"/>
          <p:cNvSpPr/>
          <p:nvPr/>
        </p:nvSpPr>
        <p:spPr>
          <a:xfrm>
            <a:off x="4089" y="952544"/>
            <a:ext cx="10976351" cy="18000"/>
          </a:xfrm>
          <a:prstGeom prst="rect">
            <a:avLst/>
          </a:prstGeom>
          <a:gradFill flip="none" rotWithShape="1">
            <a:gsLst>
              <a:gs pos="0">
                <a:srgbClr val="551882"/>
              </a:gs>
              <a:gs pos="50000">
                <a:srgbClr val="7030A0">
                  <a:shade val="67500"/>
                  <a:satMod val="115000"/>
                </a:srgbClr>
              </a:gs>
              <a:gs pos="100000">
                <a:srgbClr val="5518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1034" name="圖片 9" descr="聯合會logo.jpg"/>
          <p:cNvPicPr>
            <a:picLocks noChangeAspect="1"/>
          </p:cNvPicPr>
          <p:nvPr/>
        </p:nvPicPr>
        <p:blipFill>
          <a:blip r:embed="rId1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39185" y="6237289"/>
            <a:ext cx="3456516"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6604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pitchFamily="18" charset="-120"/>
        </a:defRPr>
      </a:lvl2pPr>
      <a:lvl3pPr algn="l" rtl="0" eaLnBrk="1" fontAlgn="base" hangingPunct="1">
        <a:spcBef>
          <a:spcPct val="0"/>
        </a:spcBef>
        <a:spcAft>
          <a:spcPct val="0"/>
        </a:spcAft>
        <a:defRPr kumimoji="1" sz="2800">
          <a:solidFill>
            <a:schemeClr val="tx2"/>
          </a:solidFill>
          <a:latin typeface="Arial" charset="0"/>
          <a:ea typeface="新細明體" pitchFamily="18" charset="-120"/>
        </a:defRPr>
      </a:lvl3pPr>
      <a:lvl4pPr algn="l" rtl="0" eaLnBrk="1" fontAlgn="base" hangingPunct="1">
        <a:spcBef>
          <a:spcPct val="0"/>
        </a:spcBef>
        <a:spcAft>
          <a:spcPct val="0"/>
        </a:spcAft>
        <a:defRPr kumimoji="1" sz="2800">
          <a:solidFill>
            <a:schemeClr val="tx2"/>
          </a:solidFill>
          <a:latin typeface="Arial" charset="0"/>
          <a:ea typeface="新細明體" pitchFamily="18" charset="-120"/>
        </a:defRPr>
      </a:lvl4pPr>
      <a:lvl5pPr algn="l" rtl="0" eaLnBrk="1" fontAlgn="base" hangingPunct="1">
        <a:spcBef>
          <a:spcPct val="0"/>
        </a:spcBef>
        <a:spcAft>
          <a:spcPct val="0"/>
        </a:spcAft>
        <a:defRPr kumimoji="1" sz="28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28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28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28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2800">
          <a:solidFill>
            <a:schemeClr val="tx2"/>
          </a:solidFill>
          <a:latin typeface="Arial" charset="0"/>
          <a:ea typeface="新細明體" pitchFamily="18"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hemeOverride" Target="../theme/themeOverride2.xml"/><Relationship Id="rId5" Type="http://schemas.openxmlformats.org/officeDocument/2006/relationships/image" Target="../media/image64.pn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962490" y="966789"/>
            <a:ext cx="10363200" cy="1470025"/>
          </a:xfrm>
        </p:spPr>
        <p:txBody>
          <a:bodyPr>
            <a:noAutofit/>
          </a:bodyPr>
          <a:lstStyle/>
          <a:p>
            <a:pPr algn="ctr"/>
            <a:r>
              <a:rPr lang="en-US" altLang="zh-TW" sz="4000" b="1" dirty="0" smtClean="0">
                <a:latin typeface="華康仿宋體W6(P)" panose="02020600000000000000" pitchFamily="18" charset="-120"/>
                <a:ea typeface="華康仿宋體W6(P)" panose="02020600000000000000" pitchFamily="18" charset="-120"/>
              </a:rPr>
              <a:t>109</a:t>
            </a:r>
            <a:r>
              <a:rPr lang="zh-TW" altLang="en-US" sz="4000" b="1" dirty="0" smtClean="0">
                <a:latin typeface="華康仿宋體W6(P)" panose="02020600000000000000" pitchFamily="18" charset="-120"/>
                <a:ea typeface="華康仿宋體W6(P)" panose="02020600000000000000" pitchFamily="18" charset="-120"/>
              </a:rPr>
              <a:t>學年度科技校院日間部四年制</a:t>
            </a:r>
            <a:r>
              <a:rPr lang="en-US" altLang="zh-TW" sz="4000" b="1" dirty="0" smtClean="0">
                <a:latin typeface="華康仿宋體W6(P)" panose="02020600000000000000" pitchFamily="18" charset="-120"/>
                <a:ea typeface="華康仿宋體W6(P)" panose="02020600000000000000" pitchFamily="18" charset="-120"/>
              </a:rPr>
              <a:t/>
            </a:r>
            <a:br>
              <a:rPr lang="en-US" altLang="zh-TW" sz="4000" b="1" dirty="0" smtClean="0">
                <a:latin typeface="華康仿宋體W6(P)" panose="02020600000000000000" pitchFamily="18" charset="-120"/>
                <a:ea typeface="華康仿宋體W6(P)" panose="02020600000000000000" pitchFamily="18" charset="-120"/>
              </a:rPr>
            </a:br>
            <a:r>
              <a:rPr lang="zh-TW" altLang="en-US" sz="4000" b="1" dirty="0" smtClean="0">
                <a:latin typeface="華康仿宋體W6(P)" panose="02020600000000000000" pitchFamily="18" charset="-120"/>
                <a:ea typeface="華康仿宋體W6(P)" panose="02020600000000000000" pitchFamily="18" charset="-120"/>
              </a:rPr>
              <a:t>申請入學聯合招生</a:t>
            </a:r>
            <a:endParaRPr lang="zh-TW" altLang="en-US" sz="4000" b="1" dirty="0">
              <a:latin typeface="華康仿宋體W6(P)" panose="02020600000000000000" pitchFamily="18" charset="-120"/>
              <a:ea typeface="華康仿宋體W6(P)" panose="02020600000000000000" pitchFamily="18" charset="-120"/>
            </a:endParaRPr>
          </a:p>
        </p:txBody>
      </p:sp>
      <p:sp>
        <p:nvSpPr>
          <p:cNvPr id="3" name="副標題 2"/>
          <p:cNvSpPr>
            <a:spLocks noGrp="1"/>
          </p:cNvSpPr>
          <p:nvPr>
            <p:ph type="subTitle" idx="1"/>
          </p:nvPr>
        </p:nvSpPr>
        <p:spPr>
          <a:xfrm>
            <a:off x="1572090" y="2858256"/>
            <a:ext cx="9144000" cy="824467"/>
          </a:xfrm>
        </p:spPr>
        <p:txBody>
          <a:bodyPr>
            <a:normAutofit/>
          </a:bodyPr>
          <a:lstStyle/>
          <a:p>
            <a:r>
              <a:rPr lang="zh-TW" altLang="en-US" sz="3600" dirty="0" smtClean="0">
                <a:latin typeface="華康仿宋體W6(P)" panose="02020600000000000000" pitchFamily="18" charset="-120"/>
                <a:ea typeface="華康仿宋體W6(P)" panose="02020600000000000000" pitchFamily="18" charset="-120"/>
              </a:rPr>
              <a:t>複試及報到登錄系統說明會</a:t>
            </a:r>
            <a:endParaRPr lang="zh-TW" altLang="en-US" sz="3600" dirty="0">
              <a:latin typeface="華康仿宋體W6(P)" panose="02020600000000000000" pitchFamily="18" charset="-120"/>
              <a:ea typeface="華康仿宋體W6(P)" panose="02020600000000000000" pitchFamily="18" charset="-120"/>
            </a:endParaRPr>
          </a:p>
        </p:txBody>
      </p:sp>
      <p:sp>
        <p:nvSpPr>
          <p:cNvPr id="5" name="矩形 4"/>
          <p:cNvSpPr/>
          <p:nvPr/>
        </p:nvSpPr>
        <p:spPr>
          <a:xfrm>
            <a:off x="5524360" y="5009634"/>
            <a:ext cx="1569660" cy="369332"/>
          </a:xfrm>
          <a:prstGeom prst="rect">
            <a:avLst/>
          </a:prstGeom>
        </p:spPr>
        <p:txBody>
          <a:bodyPr wrap="none">
            <a:spAutoFit/>
          </a:bodyPr>
          <a:lstStyle/>
          <a:p>
            <a:r>
              <a:rPr lang="en-US" altLang="zh-TW" dirty="0">
                <a:latin typeface="標楷體" panose="03000509000000000000" pitchFamily="65" charset="-120"/>
                <a:ea typeface="標楷體" panose="03000509000000000000" pitchFamily="65" charset="-120"/>
              </a:rPr>
              <a:t>109</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日</a:t>
            </a:r>
          </a:p>
        </p:txBody>
      </p:sp>
      <p:sp>
        <p:nvSpPr>
          <p:cNvPr id="6" name="投影片編號版面配置區 5"/>
          <p:cNvSpPr>
            <a:spLocks noGrp="1"/>
          </p:cNvSpPr>
          <p:nvPr>
            <p:ph type="sldNum" sz="quarter" idx="12"/>
          </p:nvPr>
        </p:nvSpPr>
        <p:spPr/>
        <p:txBody>
          <a:bodyPr/>
          <a:lstStyle/>
          <a:p>
            <a:fld id="{633AF092-E569-411D-A609-4661960AF3DE}" type="slidenum">
              <a:rPr lang="zh-TW" altLang="en-US" smtClean="0"/>
              <a:t>1</a:t>
            </a:fld>
            <a:endParaRPr lang="zh-TW" altLang="en-US"/>
          </a:p>
        </p:txBody>
      </p:sp>
    </p:spTree>
    <p:extLst>
      <p:ext uri="{BB962C8B-B14F-4D97-AF65-F5344CB8AC3E}">
        <p14:creationId xmlns:p14="http://schemas.microsoft.com/office/powerpoint/2010/main" val="1500055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p:nvPr/>
        </p:nvPicPr>
        <p:blipFill rotWithShape="1">
          <a:blip r:embed="rId3">
            <a:extLst>
              <a:ext uri="{28A0092B-C50C-407E-A947-70E740481C1C}">
                <a14:useLocalDpi xmlns:a14="http://schemas.microsoft.com/office/drawing/2010/main" val="0"/>
              </a:ext>
            </a:extLst>
          </a:blip>
          <a:srcRect r="13451" b="40802"/>
          <a:stretch/>
        </p:blipFill>
        <p:spPr>
          <a:xfrm>
            <a:off x="271631" y="1139298"/>
            <a:ext cx="6414881" cy="4853950"/>
          </a:xfrm>
          <a:prstGeom prst="rect">
            <a:avLst/>
          </a:prstGeom>
          <a:ln>
            <a:noFill/>
          </a:ln>
          <a:effectLst>
            <a:outerShdw blurRad="292100" dist="139700" dir="2700000" algn="tl" rotWithShape="0">
              <a:srgbClr val="333333">
                <a:alpha val="65000"/>
              </a:srgbClr>
            </a:outerShdw>
          </a:effectLst>
        </p:spPr>
      </p:pic>
      <p:sp>
        <p:nvSpPr>
          <p:cNvPr id="6" name="標題 1"/>
          <p:cNvSpPr txBox="1">
            <a:spLocks/>
          </p:cNvSpPr>
          <p:nvPr/>
        </p:nvSpPr>
        <p:spPr>
          <a:xfrm>
            <a:off x="271631"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eaLnBrk="1" hangingPunct="1">
              <a:defRPr sz="4200" b="1">
                <a:solidFill>
                  <a:schemeClr val="tx2"/>
                </a:solidFill>
                <a:latin typeface="微軟正黑體" panose="020B0604030504040204" pitchFamily="34" charset="-120"/>
                <a:ea typeface="微軟正黑體" panose="020B0604030504040204" pitchFamily="34" charset="-120"/>
                <a:cs typeface="+mj-cs"/>
              </a:defRPr>
            </a:lvl1pPr>
            <a:lvl2pPr eaLnBrk="1" hangingPunct="1">
              <a:defRPr sz="2800">
                <a:solidFill>
                  <a:schemeClr val="tx2"/>
                </a:solidFill>
                <a:latin typeface="Arial" charset="0"/>
              </a:defRPr>
            </a:lvl2pPr>
            <a:lvl3pPr eaLnBrk="1" hangingPunct="1">
              <a:defRPr sz="2800">
                <a:solidFill>
                  <a:schemeClr val="tx2"/>
                </a:solidFill>
                <a:latin typeface="Arial" charset="0"/>
              </a:defRPr>
            </a:lvl3pPr>
            <a:lvl4pPr eaLnBrk="1" hangingPunct="1">
              <a:defRPr sz="2800">
                <a:solidFill>
                  <a:schemeClr val="tx2"/>
                </a:solidFill>
                <a:latin typeface="Arial" charset="0"/>
              </a:defRPr>
            </a:lvl4pPr>
            <a:lvl5pPr eaLnBrk="1" hangingPunct="1">
              <a:defRPr sz="2800">
                <a:solidFill>
                  <a:schemeClr val="tx2"/>
                </a:solidFill>
                <a:latin typeface="Arial" charset="0"/>
              </a:defRPr>
            </a:lvl5pPr>
            <a:lvl6pPr marL="457200" fontAlgn="base">
              <a:spcBef>
                <a:spcPct val="0"/>
              </a:spcBef>
              <a:spcAft>
                <a:spcPct val="0"/>
              </a:spcAft>
              <a:defRPr sz="2800">
                <a:solidFill>
                  <a:schemeClr val="tx2"/>
                </a:solidFill>
                <a:latin typeface="Arial" charset="0"/>
              </a:defRPr>
            </a:lvl6pPr>
            <a:lvl7pPr marL="914400" fontAlgn="base">
              <a:spcBef>
                <a:spcPct val="0"/>
              </a:spcBef>
              <a:spcAft>
                <a:spcPct val="0"/>
              </a:spcAft>
              <a:defRPr sz="2800">
                <a:solidFill>
                  <a:schemeClr val="tx2"/>
                </a:solidFill>
                <a:latin typeface="Arial" charset="0"/>
              </a:defRPr>
            </a:lvl7pPr>
            <a:lvl8pPr marL="1371600" fontAlgn="base">
              <a:spcBef>
                <a:spcPct val="0"/>
              </a:spcBef>
              <a:spcAft>
                <a:spcPct val="0"/>
              </a:spcAft>
              <a:defRPr sz="2800">
                <a:solidFill>
                  <a:schemeClr val="tx2"/>
                </a:solidFill>
                <a:latin typeface="Arial" charset="0"/>
              </a:defRPr>
            </a:lvl8pPr>
            <a:lvl9pPr marL="1828800" fontAlgn="base">
              <a:spcBef>
                <a:spcPct val="0"/>
              </a:spcBef>
              <a:spcAft>
                <a:spcPct val="0"/>
              </a:spcAft>
              <a:defRPr sz="2800">
                <a:solidFill>
                  <a:schemeClr val="tx2"/>
                </a:solidFill>
                <a:latin typeface="Arial" charset="0"/>
              </a:defRPr>
            </a:lvl9pPr>
          </a:lstStyle>
          <a:p>
            <a:r>
              <a:rPr lang="zh-TW" altLang="en-US" dirty="0"/>
              <a:t>二、一階篩選 </a:t>
            </a:r>
            <a:r>
              <a:rPr lang="zh-TW" altLang="zh-TW" sz="3000" dirty="0">
                <a:solidFill>
                  <a:schemeClr val="accent1">
                    <a:lumMod val="50000"/>
                  </a:schemeClr>
                </a:solidFill>
              </a:rPr>
              <a:t>步驟</a:t>
            </a:r>
            <a:r>
              <a:rPr lang="en-US" altLang="zh-TW" sz="3000" dirty="0">
                <a:solidFill>
                  <a:schemeClr val="accent1">
                    <a:lumMod val="50000"/>
                  </a:schemeClr>
                </a:solidFill>
              </a:rPr>
              <a:t>1.1</a:t>
            </a:r>
            <a:r>
              <a:rPr lang="zh-TW" altLang="en-US" sz="3000" dirty="0">
                <a:solidFill>
                  <a:schemeClr val="accent1">
                    <a:lumMod val="50000"/>
                  </a:schemeClr>
                </a:solidFill>
              </a:rPr>
              <a:t> </a:t>
            </a:r>
            <a:r>
              <a:rPr lang="zh-TW" altLang="zh-TW" sz="3000" b="0" dirty="0">
                <a:solidFill>
                  <a:schemeClr val="accent1">
                    <a:lumMod val="50000"/>
                  </a:schemeClr>
                </a:solidFill>
              </a:rPr>
              <a:t>第一階段篩選結果下載</a:t>
            </a:r>
            <a:r>
              <a:rPr lang="zh-TW" altLang="en-US" sz="3000" b="0" dirty="0">
                <a:solidFill>
                  <a:schemeClr val="accent1">
                    <a:lumMod val="50000"/>
                  </a:schemeClr>
                </a:solidFill>
              </a:rPr>
              <a:t> </a:t>
            </a:r>
            <a:r>
              <a:rPr lang="en-US" altLang="zh-TW" sz="2500" b="0" dirty="0">
                <a:solidFill>
                  <a:schemeClr val="accent1">
                    <a:lumMod val="50000"/>
                  </a:schemeClr>
                </a:solidFill>
              </a:rPr>
              <a:t>(</a:t>
            </a:r>
            <a:r>
              <a:rPr lang="en-US" altLang="zh-TW" sz="2500" b="0" dirty="0" smtClean="0">
                <a:solidFill>
                  <a:schemeClr val="accent1">
                    <a:lumMod val="50000"/>
                  </a:schemeClr>
                </a:solidFill>
              </a:rPr>
              <a:t>1/2)</a:t>
            </a:r>
            <a:endParaRPr lang="zh-TW" altLang="en-US" sz="2500" b="0" dirty="0">
              <a:solidFill>
                <a:schemeClr val="accent1">
                  <a:lumMod val="50000"/>
                </a:schemeClr>
              </a:solidFill>
            </a:endParaRPr>
          </a:p>
        </p:txBody>
      </p:sp>
      <p:sp>
        <p:nvSpPr>
          <p:cNvPr id="7" name="投影片編號版面配置區 6"/>
          <p:cNvSpPr>
            <a:spLocks noGrp="1"/>
          </p:cNvSpPr>
          <p:nvPr>
            <p:ph type="sldNum" sz="quarter" idx="12"/>
          </p:nvPr>
        </p:nvSpPr>
        <p:spPr/>
        <p:txBody>
          <a:bodyPr/>
          <a:lstStyle/>
          <a:p>
            <a:fld id="{633AF092-E569-411D-A609-4661960AF3DE}" type="slidenum">
              <a:rPr lang="zh-TW" altLang="en-US" smtClean="0"/>
              <a:t>10</a:t>
            </a:fld>
            <a:endParaRPr lang="zh-TW" altLang="en-US" dirty="0"/>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5047" y="2071011"/>
            <a:ext cx="5193321" cy="2990523"/>
          </a:xfrm>
          <a:prstGeom prst="rect">
            <a:avLst/>
          </a:prstGeom>
        </p:spPr>
      </p:pic>
      <p:cxnSp>
        <p:nvCxnSpPr>
          <p:cNvPr id="15" name="直線單箭頭接點 14"/>
          <p:cNvCxnSpPr/>
          <p:nvPr/>
        </p:nvCxnSpPr>
        <p:spPr>
          <a:xfrm>
            <a:off x="6686512" y="1460208"/>
            <a:ext cx="537248" cy="6108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文字方塊 1"/>
          <p:cNvSpPr txBox="1"/>
          <p:nvPr/>
        </p:nvSpPr>
        <p:spPr>
          <a:xfrm>
            <a:off x="3941064" y="6075144"/>
            <a:ext cx="4709160" cy="400110"/>
          </a:xfrm>
          <a:prstGeom prst="rect">
            <a:avLst/>
          </a:prstGeom>
          <a:solidFill>
            <a:srgbClr val="FF0000"/>
          </a:solidFill>
        </p:spPr>
        <p:txBody>
          <a:bodyPr wrap="square" rtlCol="0">
            <a:spAutoFit/>
          </a:bodyPr>
          <a:lstStyle/>
          <a:p>
            <a:pPr algn="ctr"/>
            <a:r>
              <a:rPr lang="zh-TW" altLang="en-US" sz="2000" b="1" dirty="0" smtClean="0">
                <a:solidFill>
                  <a:schemeClr val="bg1"/>
                </a:solidFill>
                <a:latin typeface="微軟正黑體" panose="020B0604030504040204" pitchFamily="34" charset="-120"/>
                <a:ea typeface="微軟正黑體" panose="020B0604030504040204" pitchFamily="34" charset="-120"/>
              </a:rPr>
              <a:t>★</a:t>
            </a:r>
            <a:r>
              <a:rPr lang="zh-TW" altLang="zh-TW" sz="2000" b="1" dirty="0" smtClean="0">
                <a:solidFill>
                  <a:schemeClr val="bg1"/>
                </a:solidFill>
                <a:latin typeface="微軟正黑體" panose="020B0604030504040204" pitchFamily="34" charset="-120"/>
                <a:ea typeface="微軟正黑體" panose="020B0604030504040204" pitchFamily="34" charset="-120"/>
              </a:rPr>
              <a:t>取消</a:t>
            </a:r>
            <a:r>
              <a:rPr lang="zh-TW" altLang="zh-TW" sz="2000" b="1" dirty="0">
                <a:solidFill>
                  <a:schemeClr val="bg1"/>
                </a:solidFill>
                <a:latin typeface="微軟正黑體" panose="020B0604030504040204" pitchFamily="34" charset="-120"/>
                <a:ea typeface="微軟正黑體" panose="020B0604030504040204" pitchFamily="34" charset="-120"/>
              </a:rPr>
              <a:t>下載申請生大學學測考科成績</a:t>
            </a:r>
            <a:endParaRPr lang="zh-TW" altLang="en-US" sz="2000" dirty="0">
              <a:solidFill>
                <a:schemeClr val="bg1"/>
              </a:solidFill>
            </a:endParaRPr>
          </a:p>
        </p:txBody>
      </p:sp>
    </p:spTree>
    <p:extLst>
      <p:ext uri="{BB962C8B-B14F-4D97-AF65-F5344CB8AC3E}">
        <p14:creationId xmlns:p14="http://schemas.microsoft.com/office/powerpoint/2010/main" val="1001564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p:nvPr/>
        </p:nvPicPr>
        <p:blipFill>
          <a:blip r:embed="rId3">
            <a:extLst>
              <a:ext uri="{28A0092B-C50C-407E-A947-70E740481C1C}">
                <a14:useLocalDpi xmlns:a14="http://schemas.microsoft.com/office/drawing/2010/main" val="0"/>
              </a:ext>
            </a:extLst>
          </a:blip>
          <a:stretch>
            <a:fillRect/>
          </a:stretch>
        </p:blipFill>
        <p:spPr bwMode="auto">
          <a:xfrm>
            <a:off x="187935" y="1155351"/>
            <a:ext cx="5498429" cy="30976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圖片 4"/>
          <p:cNvPicPr/>
          <p:nvPr/>
        </p:nvPicPr>
        <p:blipFill rotWithShape="1">
          <a:blip r:embed="rId4" cstate="print">
            <a:extLst>
              <a:ext uri="{28A0092B-C50C-407E-A947-70E740481C1C}">
                <a14:useLocalDpi xmlns:a14="http://schemas.microsoft.com/office/drawing/2010/main" val="0"/>
              </a:ext>
            </a:extLst>
          </a:blip>
          <a:srcRect b="41100"/>
          <a:stretch/>
        </p:blipFill>
        <p:spPr>
          <a:xfrm>
            <a:off x="5882956" y="1155351"/>
            <a:ext cx="6079490" cy="2645772"/>
          </a:xfrm>
          <a:prstGeom prst="rect">
            <a:avLst/>
          </a:prstGeom>
          <a:ln>
            <a:noFill/>
          </a:ln>
          <a:effectLst>
            <a:outerShdw blurRad="292100" dist="139700" dir="2700000" algn="tl" rotWithShape="0">
              <a:srgbClr val="333333">
                <a:alpha val="65000"/>
              </a:srgbClr>
            </a:outerShdw>
          </a:effectLst>
        </p:spPr>
      </p:pic>
      <p:pic>
        <p:nvPicPr>
          <p:cNvPr id="6" name="圖片 5"/>
          <p:cNvPicPr/>
          <p:nvPr/>
        </p:nvPicPr>
        <p:blipFill rotWithShape="1">
          <a:blip r:embed="rId5" cstate="print">
            <a:extLst>
              <a:ext uri="{28A0092B-C50C-407E-A947-70E740481C1C}">
                <a14:useLocalDpi xmlns:a14="http://schemas.microsoft.com/office/drawing/2010/main" val="0"/>
              </a:ext>
            </a:extLst>
          </a:blip>
          <a:srcRect t="44272" b="48513"/>
          <a:stretch/>
        </p:blipFill>
        <p:spPr>
          <a:xfrm>
            <a:off x="5882956" y="3801123"/>
            <a:ext cx="6079490" cy="385263"/>
          </a:xfrm>
          <a:prstGeom prst="rect">
            <a:avLst/>
          </a:prstGeom>
          <a:ln>
            <a:noFill/>
          </a:ln>
          <a:effectLst>
            <a:outerShdw blurRad="292100" dist="139700" dir="2700000" algn="tl" rotWithShape="0">
              <a:srgbClr val="333333">
                <a:alpha val="65000"/>
              </a:srgbClr>
            </a:outerShdw>
          </a:effectLst>
        </p:spPr>
      </p:pic>
      <p:sp>
        <p:nvSpPr>
          <p:cNvPr id="7" name="標題 1"/>
          <p:cNvSpPr txBox="1">
            <a:spLocks/>
          </p:cNvSpPr>
          <p:nvPr/>
        </p:nvSpPr>
        <p:spPr>
          <a:xfrm>
            <a:off x="252805" y="156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二、一階篩選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1.1</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zh-TW" sz="3000" dirty="0" smtClean="0">
                <a:solidFill>
                  <a:schemeClr val="accent1">
                    <a:lumMod val="50000"/>
                  </a:schemeClr>
                </a:solidFill>
                <a:latin typeface="微軟正黑體" panose="020B0604030504040204" pitchFamily="34" charset="-120"/>
                <a:ea typeface="微軟正黑體" panose="020B0604030504040204" pitchFamily="34" charset="-120"/>
              </a:rPr>
              <a:t>第一階段篩選結果下載</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 </a:t>
            </a:r>
            <a:r>
              <a:rPr lang="en-US" altLang="zh-TW" sz="2500" dirty="0" smtClean="0">
                <a:solidFill>
                  <a:schemeClr val="accent1">
                    <a:lumMod val="50000"/>
                  </a:schemeClr>
                </a:solidFill>
                <a:latin typeface="微軟正黑體" panose="020B0604030504040204" pitchFamily="34" charset="-120"/>
                <a:ea typeface="微軟正黑體" panose="020B0604030504040204" pitchFamily="34" charset="-120"/>
              </a:rPr>
              <a:t>(2/2)</a:t>
            </a:r>
            <a:endParaRPr lang="zh-TW" altLang="en-US" sz="25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6091423" y="2298351"/>
            <a:ext cx="5696711" cy="188803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五邊形 10"/>
          <p:cNvSpPr/>
          <p:nvPr/>
        </p:nvSpPr>
        <p:spPr>
          <a:xfrm>
            <a:off x="187935" y="966290"/>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zh-TW" altLang="en-US" b="1" dirty="0">
                <a:solidFill>
                  <a:schemeClr val="accent6"/>
                </a:solidFill>
                <a:latin typeface="標楷體" pitchFamily="65" charset="-120"/>
                <a:ea typeface="標楷體" pitchFamily="65" charset="-120"/>
              </a:rPr>
              <a:t>依系（組）、學程搜尋</a:t>
            </a:r>
            <a:endParaRPr lang="zh-TW" altLang="en-US" b="1" dirty="0">
              <a:solidFill>
                <a:schemeClr val="accent6"/>
              </a:solidFill>
            </a:endParaRPr>
          </a:p>
        </p:txBody>
      </p:sp>
      <p:sp>
        <p:nvSpPr>
          <p:cNvPr id="12" name="投影片編號版面配置區 11"/>
          <p:cNvSpPr>
            <a:spLocks noGrp="1"/>
          </p:cNvSpPr>
          <p:nvPr>
            <p:ph type="sldNum" sz="quarter" idx="12"/>
          </p:nvPr>
        </p:nvSpPr>
        <p:spPr/>
        <p:txBody>
          <a:bodyPr/>
          <a:lstStyle/>
          <a:p>
            <a:fld id="{633AF092-E569-411D-A609-4661960AF3DE}" type="slidenum">
              <a:rPr lang="zh-TW" altLang="en-US" smtClean="0"/>
              <a:t>11</a:t>
            </a:fld>
            <a:endParaRPr lang="zh-TW" altLang="en-US"/>
          </a:p>
        </p:txBody>
      </p:sp>
      <p:pic>
        <p:nvPicPr>
          <p:cNvPr id="9" name="圖片 8"/>
          <p:cNvPicPr/>
          <p:nvPr/>
        </p:nvPicPr>
        <p:blipFill>
          <a:blip r:embed="rId6">
            <a:extLst>
              <a:ext uri="{28A0092B-C50C-407E-A947-70E740481C1C}">
                <a14:useLocalDpi xmlns:a14="http://schemas.microsoft.com/office/drawing/2010/main" val="0"/>
              </a:ext>
            </a:extLst>
          </a:blip>
          <a:stretch>
            <a:fillRect/>
          </a:stretch>
        </p:blipFill>
        <p:spPr>
          <a:xfrm>
            <a:off x="4782711" y="4252965"/>
            <a:ext cx="6272385" cy="2468510"/>
          </a:xfrm>
          <a:prstGeom prst="rect">
            <a:avLst/>
          </a:prstGeom>
          <a:ln>
            <a:noFill/>
          </a:ln>
          <a:effectLst>
            <a:outerShdw blurRad="292100" dist="139700" dir="2700000" algn="tl" rotWithShape="0">
              <a:srgbClr val="333333">
                <a:alpha val="65000"/>
              </a:srgbClr>
            </a:outerShdw>
          </a:effectLst>
        </p:spPr>
      </p:pic>
      <p:sp>
        <p:nvSpPr>
          <p:cNvPr id="10" name="五邊形 9"/>
          <p:cNvSpPr/>
          <p:nvPr/>
        </p:nvSpPr>
        <p:spPr>
          <a:xfrm>
            <a:off x="2937149" y="4584262"/>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依申請生搜尋</a:t>
            </a:r>
          </a:p>
        </p:txBody>
      </p:sp>
    </p:spTree>
    <p:extLst>
      <p:ext uri="{BB962C8B-B14F-4D97-AF65-F5344CB8AC3E}">
        <p14:creationId xmlns:p14="http://schemas.microsoft.com/office/powerpoint/2010/main" val="4210031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334176"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二、一階篩選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1.2</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設定</a:t>
            </a:r>
            <a:r>
              <a:rPr lang="zh-TW" altLang="en-US" sz="3000" dirty="0">
                <a:solidFill>
                  <a:schemeClr val="accent1">
                    <a:lumMod val="50000"/>
                  </a:schemeClr>
                </a:solidFill>
                <a:latin typeface="微軟正黑體" panose="020B0604030504040204" pitchFamily="34" charset="-120"/>
                <a:ea typeface="微軟正黑體" panose="020B0604030504040204" pitchFamily="34" charset="-120"/>
              </a:rPr>
              <a:t>複試資訊網址</a:t>
            </a:r>
          </a:p>
        </p:txBody>
      </p:sp>
      <p:sp>
        <p:nvSpPr>
          <p:cNvPr id="7" name="投影片編號版面配置區 6"/>
          <p:cNvSpPr>
            <a:spLocks noGrp="1"/>
          </p:cNvSpPr>
          <p:nvPr>
            <p:ph type="sldNum" sz="quarter" idx="12"/>
          </p:nvPr>
        </p:nvSpPr>
        <p:spPr/>
        <p:txBody>
          <a:bodyPr/>
          <a:lstStyle/>
          <a:p>
            <a:fld id="{633AF092-E569-411D-A609-4661960AF3DE}" type="slidenum">
              <a:rPr lang="zh-TW" altLang="en-US" smtClean="0"/>
              <a:t>12</a:t>
            </a:fld>
            <a:endParaRPr lang="zh-TW" altLang="en-US"/>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665" y="1054007"/>
            <a:ext cx="8017383" cy="5191218"/>
          </a:xfrm>
          <a:prstGeom prst="rect">
            <a:avLst/>
          </a:prstGeom>
        </p:spPr>
      </p:pic>
    </p:spTree>
    <p:extLst>
      <p:ext uri="{BB962C8B-B14F-4D97-AF65-F5344CB8AC3E}">
        <p14:creationId xmlns:p14="http://schemas.microsoft.com/office/powerpoint/2010/main" val="3158090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434835"/>
            <a:ext cx="10317480" cy="2289175"/>
          </a:xfrm>
        </p:spPr>
        <p:txBody>
          <a:bodyPr>
            <a:normAutofit/>
          </a:bodyPr>
          <a:lstStyle/>
          <a:p>
            <a:pPr>
              <a:lnSpc>
                <a:spcPct val="150000"/>
              </a:lnSpc>
              <a:buFont typeface="Wingdings" panose="05000000000000000000" pitchFamily="2" charset="2"/>
              <a:buChar char="u"/>
            </a:pPr>
            <a:r>
              <a:rPr lang="zh-TW" altLang="en-US" sz="2500" dirty="0" smtClean="0">
                <a:latin typeface="微軟正黑體" panose="020B0604030504040204" pitchFamily="34" charset="-120"/>
                <a:ea typeface="微軟正黑體" panose="020B0604030504040204" pitchFamily="34" charset="-120"/>
              </a:rPr>
              <a:t>第二階段報名後由各校</a:t>
            </a:r>
            <a:r>
              <a:rPr lang="zh-TW" altLang="en-US" sz="2500" dirty="0">
                <a:latin typeface="微軟正黑體" panose="020B0604030504040204" pitchFamily="34" charset="-120"/>
                <a:ea typeface="微軟正黑體" panose="020B0604030504040204" pitchFamily="34" charset="-120"/>
              </a:rPr>
              <a:t>辦理申請生資格審查，</a:t>
            </a:r>
            <a:r>
              <a:rPr lang="zh-TW" altLang="en-US" sz="2500" dirty="0" smtClean="0">
                <a:latin typeface="微軟正黑體" panose="020B0604030504040204" pitchFamily="34" charset="-120"/>
                <a:ea typeface="微軟正黑體" panose="020B0604030504040204" pitchFamily="34" charset="-120"/>
              </a:rPr>
              <a:t>請各校確實審查，</a:t>
            </a:r>
            <a:endParaRPr lang="en-US" altLang="zh-TW" sz="2500" dirty="0" smtClean="0">
              <a:latin typeface="微軟正黑體" panose="020B0604030504040204" pitchFamily="34" charset="-120"/>
              <a:ea typeface="微軟正黑體" panose="020B0604030504040204" pitchFamily="34" charset="-120"/>
            </a:endParaRPr>
          </a:p>
          <a:p>
            <a:pPr marL="0" indent="0">
              <a:lnSpc>
                <a:spcPct val="150000"/>
              </a:lnSpc>
              <a:buNone/>
            </a:pPr>
            <a:r>
              <a:rPr lang="en-US" altLang="zh-TW" sz="2500" dirty="0">
                <a:latin typeface="微軟正黑體" panose="020B0604030504040204" pitchFamily="34" charset="-120"/>
                <a:ea typeface="微軟正黑體" panose="020B0604030504040204" pitchFamily="34" charset="-120"/>
              </a:rPr>
              <a:t> </a:t>
            </a:r>
            <a:r>
              <a:rPr lang="en-US" altLang="zh-TW" sz="2500" dirty="0" smtClean="0">
                <a:latin typeface="微軟正黑體" panose="020B0604030504040204" pitchFamily="34" charset="-120"/>
                <a:ea typeface="微軟正黑體" panose="020B0604030504040204" pitchFamily="34" charset="-120"/>
              </a:rPr>
              <a:t>   </a:t>
            </a:r>
            <a:r>
              <a:rPr lang="zh-TW" altLang="en-US" sz="2500" dirty="0" smtClean="0">
                <a:latin typeface="微軟正黑體" panose="020B0604030504040204" pitchFamily="34" charset="-120"/>
                <a:ea typeface="微軟正黑體" panose="020B0604030504040204" pitchFamily="34" charset="-120"/>
              </a:rPr>
              <a:t>若經審查資格不符者，取消其申請資格，且不退還複試費。</a:t>
            </a:r>
            <a:endParaRPr lang="en-US" altLang="zh-TW" sz="2500"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u"/>
            </a:pPr>
            <a:r>
              <a:rPr lang="en-US" altLang="zh-TW" sz="2500" dirty="0" smtClean="0">
                <a:latin typeface="微軟正黑體" panose="020B0604030504040204" pitchFamily="34" charset="-120"/>
                <a:ea typeface="微軟正黑體" panose="020B0604030504040204" pitchFamily="34" charset="-120"/>
              </a:rPr>
              <a:t>109</a:t>
            </a:r>
            <a:r>
              <a:rPr lang="zh-TW" altLang="en-US" sz="2500" dirty="0" smtClean="0">
                <a:latin typeface="微軟正黑體" panose="020B0604030504040204" pitchFamily="34" charset="-120"/>
                <a:ea typeface="微軟正黑體" panose="020B0604030504040204" pitchFamily="34" charset="-120"/>
              </a:rPr>
              <a:t>學年度申請資格相關審查注意事項，請參考附件一。</a:t>
            </a:r>
            <a:endParaRPr lang="en-US" altLang="zh-TW" sz="2500" dirty="0" smtClean="0">
              <a:latin typeface="微軟正黑體" panose="020B0604030504040204" pitchFamily="34" charset="-120"/>
              <a:ea typeface="微軟正黑體" panose="020B0604030504040204" pitchFamily="34" charset="-120"/>
            </a:endParaRPr>
          </a:p>
        </p:txBody>
      </p:sp>
      <p:sp>
        <p:nvSpPr>
          <p:cNvPr id="5" name="圓角矩形 4"/>
          <p:cNvSpPr/>
          <p:nvPr/>
        </p:nvSpPr>
        <p:spPr>
          <a:xfrm>
            <a:off x="1301115" y="3831476"/>
            <a:ext cx="9854565" cy="15748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zh-TW" altLang="en-US" sz="3200" b="1" dirty="0">
                <a:solidFill>
                  <a:schemeClr val="tx1"/>
                </a:solidFill>
                <a:latin typeface="微軟正黑體" panose="020B0604030504040204" pitchFamily="34" charset="-120"/>
                <a:ea typeface="微軟正黑體" panose="020B0604030504040204" pitchFamily="34" charset="-120"/>
              </a:rPr>
              <a:t>專業群（職業類科）學生，</a:t>
            </a:r>
            <a:endParaRPr lang="en-US" altLang="zh-TW" sz="3200" b="1" dirty="0">
              <a:solidFill>
                <a:schemeClr val="tx1"/>
              </a:solidFill>
              <a:latin typeface="微軟正黑體" panose="020B0604030504040204" pitchFamily="34" charset="-120"/>
              <a:ea typeface="微軟正黑體" panose="020B0604030504040204" pitchFamily="34" charset="-120"/>
            </a:endParaRPr>
          </a:p>
          <a:p>
            <a:pPr algn="ctr">
              <a:lnSpc>
                <a:spcPct val="150000"/>
              </a:lnSpc>
            </a:pPr>
            <a:r>
              <a:rPr lang="zh-TW" altLang="en-US" sz="3200" b="1" dirty="0">
                <a:solidFill>
                  <a:schemeClr val="tx1"/>
                </a:solidFill>
                <a:latin typeface="微軟正黑體" panose="020B0604030504040204" pitchFamily="34" charset="-120"/>
                <a:ea typeface="微軟正黑體" panose="020B0604030504040204" pitchFamily="34" charset="-120"/>
              </a:rPr>
              <a:t>無論應屆或非應屆，均不得報名參加四技申請入學。</a:t>
            </a:r>
            <a:endParaRPr lang="en-US" altLang="zh-TW" sz="3200" dirty="0">
              <a:solidFill>
                <a:schemeClr val="tx1"/>
              </a:solidFill>
              <a:latin typeface="微軟正黑體" panose="020B0604030504040204" pitchFamily="34" charset="-120"/>
              <a:ea typeface="微軟正黑體" panose="020B0604030504040204" pitchFamily="34" charset="-120"/>
            </a:endParaRPr>
          </a:p>
        </p:txBody>
      </p:sp>
      <p:sp>
        <p:nvSpPr>
          <p:cNvPr id="7" name="五角星形 6"/>
          <p:cNvSpPr/>
          <p:nvPr/>
        </p:nvSpPr>
        <p:spPr>
          <a:xfrm rot="20798986">
            <a:off x="2838449" y="3923020"/>
            <a:ext cx="914400" cy="8191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標題 1"/>
          <p:cNvSpPr txBox="1">
            <a:spLocks/>
          </p:cNvSpPr>
          <p:nvPr/>
        </p:nvSpPr>
        <p:spPr bwMode="auto">
          <a:xfrm>
            <a:off x="319380" y="-151123"/>
            <a:ext cx="10058400" cy="145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pitchFamily="18" charset="-120"/>
              </a:defRPr>
            </a:lvl2pPr>
            <a:lvl3pPr algn="l" rtl="0" eaLnBrk="1" fontAlgn="base" hangingPunct="1">
              <a:spcBef>
                <a:spcPct val="0"/>
              </a:spcBef>
              <a:spcAft>
                <a:spcPct val="0"/>
              </a:spcAft>
              <a:defRPr kumimoji="1" sz="2800">
                <a:solidFill>
                  <a:schemeClr val="tx2"/>
                </a:solidFill>
                <a:latin typeface="Arial" charset="0"/>
                <a:ea typeface="新細明體" pitchFamily="18" charset="-120"/>
              </a:defRPr>
            </a:lvl3pPr>
            <a:lvl4pPr algn="l" rtl="0" eaLnBrk="1" fontAlgn="base" hangingPunct="1">
              <a:spcBef>
                <a:spcPct val="0"/>
              </a:spcBef>
              <a:spcAft>
                <a:spcPct val="0"/>
              </a:spcAft>
              <a:defRPr kumimoji="1" sz="2800">
                <a:solidFill>
                  <a:schemeClr val="tx2"/>
                </a:solidFill>
                <a:latin typeface="Arial" charset="0"/>
                <a:ea typeface="新細明體" pitchFamily="18" charset="-120"/>
              </a:defRPr>
            </a:lvl4pPr>
            <a:lvl5pPr algn="l" rtl="0" eaLnBrk="1" fontAlgn="base" hangingPunct="1">
              <a:spcBef>
                <a:spcPct val="0"/>
              </a:spcBef>
              <a:spcAft>
                <a:spcPct val="0"/>
              </a:spcAft>
              <a:defRPr kumimoji="1" sz="28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28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28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28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2800">
                <a:solidFill>
                  <a:schemeClr val="tx2"/>
                </a:solidFill>
                <a:latin typeface="Arial" charset="0"/>
                <a:ea typeface="新細明體" pitchFamily="18" charset="-120"/>
              </a:defRPr>
            </a:lvl9pPr>
          </a:lstStyle>
          <a:p>
            <a:r>
              <a:rPr lang="zh-TW" altLang="en-US" sz="4200" b="1" kern="0" dirty="0" smtClean="0">
                <a:latin typeface="微軟正黑體" panose="020B0604030504040204" pitchFamily="34" charset="-120"/>
                <a:ea typeface="微軟正黑體" panose="020B0604030504040204" pitchFamily="34" charset="-120"/>
              </a:rPr>
              <a:t>三、申請資格審查 </a:t>
            </a:r>
            <a:r>
              <a:rPr lang="en-US" altLang="zh-TW" sz="2500" b="1" kern="0" dirty="0" smtClean="0">
                <a:latin typeface="微軟正黑體" panose="020B0604030504040204" pitchFamily="34" charset="-120"/>
                <a:ea typeface="微軟正黑體" panose="020B0604030504040204" pitchFamily="34" charset="-120"/>
              </a:rPr>
              <a:t>(1/3)</a:t>
            </a:r>
            <a:endParaRPr lang="zh-TW" altLang="en-US" sz="2500" b="1" kern="0" dirty="0">
              <a:latin typeface="微軟正黑體" panose="020B0604030504040204" pitchFamily="34" charset="-120"/>
              <a:ea typeface="微軟正黑體" panose="020B0604030504040204" pitchFamily="34" charset="-120"/>
            </a:endParaRPr>
          </a:p>
        </p:txBody>
      </p:sp>
      <p:sp>
        <p:nvSpPr>
          <p:cNvPr id="9" name="投影片編號版面配置區 8"/>
          <p:cNvSpPr>
            <a:spLocks noGrp="1"/>
          </p:cNvSpPr>
          <p:nvPr>
            <p:ph type="sldNum" sz="quarter" idx="12"/>
          </p:nvPr>
        </p:nvSpPr>
        <p:spPr/>
        <p:txBody>
          <a:bodyPr/>
          <a:lstStyle/>
          <a:p>
            <a:fld id="{633AF092-E569-411D-A609-4661960AF3DE}" type="slidenum">
              <a:rPr lang="zh-TW" altLang="en-US" smtClean="0"/>
              <a:t>13</a:t>
            </a:fld>
            <a:endParaRPr lang="zh-TW" altLang="en-US"/>
          </a:p>
        </p:txBody>
      </p:sp>
    </p:spTree>
    <p:extLst>
      <p:ext uri="{BB962C8B-B14F-4D97-AF65-F5344CB8AC3E}">
        <p14:creationId xmlns:p14="http://schemas.microsoft.com/office/powerpoint/2010/main" val="4195561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12856516"/>
              </p:ext>
            </p:extLst>
          </p:nvPr>
        </p:nvGraphicFramePr>
        <p:xfrm>
          <a:off x="192380" y="1155700"/>
          <a:ext cx="11614200" cy="4959350"/>
        </p:xfrm>
        <a:graphic>
          <a:graphicData uri="http://schemas.openxmlformats.org/drawingml/2006/table">
            <a:tbl>
              <a:tblPr firstRow="1" bandRow="1">
                <a:tableStyleId>{5C22544A-7EE6-4342-B048-85BDC9FD1C3A}</a:tableStyleId>
              </a:tblPr>
              <a:tblGrid>
                <a:gridCol w="3417571">
                  <a:extLst>
                    <a:ext uri="{9D8B030D-6E8A-4147-A177-3AD203B41FA5}">
                      <a16:colId xmlns:a16="http://schemas.microsoft.com/office/drawing/2014/main" val="2504899793"/>
                    </a:ext>
                  </a:extLst>
                </a:gridCol>
                <a:gridCol w="4181458">
                  <a:extLst>
                    <a:ext uri="{9D8B030D-6E8A-4147-A177-3AD203B41FA5}">
                      <a16:colId xmlns:a16="http://schemas.microsoft.com/office/drawing/2014/main" val="2064596087"/>
                    </a:ext>
                  </a:extLst>
                </a:gridCol>
                <a:gridCol w="4015171">
                  <a:extLst>
                    <a:ext uri="{9D8B030D-6E8A-4147-A177-3AD203B41FA5}">
                      <a16:colId xmlns:a16="http://schemas.microsoft.com/office/drawing/2014/main" val="111547731"/>
                    </a:ext>
                  </a:extLst>
                </a:gridCol>
              </a:tblGrid>
              <a:tr h="445951">
                <a:tc>
                  <a:txBody>
                    <a:bodyPr/>
                    <a:lstStyle/>
                    <a:p>
                      <a:pPr algn="ctr">
                        <a:lnSpc>
                          <a:spcPct val="100000"/>
                        </a:lnSpc>
                      </a:pPr>
                      <a:r>
                        <a:rPr lang="zh-TW" altLang="en-US" sz="2000" dirty="0" smtClean="0">
                          <a:solidFill>
                            <a:schemeClr val="accent2"/>
                          </a:solidFill>
                          <a:latin typeface="微軟正黑體" panose="020B0604030504040204" pitchFamily="34" charset="-120"/>
                          <a:ea typeface="微軟正黑體" panose="020B0604030504040204" pitchFamily="34" charset="-120"/>
                        </a:rPr>
                        <a:t>非學校型態教育之申請生</a:t>
                      </a:r>
                      <a:endParaRPr lang="zh-TW" altLang="en-US" sz="2000" dirty="0">
                        <a:solidFill>
                          <a:schemeClr val="accent2"/>
                        </a:solidFill>
                        <a:latin typeface="微軟正黑體" panose="020B0604030504040204" pitchFamily="34" charset="-120"/>
                        <a:ea typeface="微軟正黑體" panose="020B0604030504040204" pitchFamily="34" charset="-120"/>
                      </a:endParaRPr>
                    </a:p>
                  </a:txBody>
                  <a:tcPr anchor="ctr"/>
                </a:tc>
                <a:tc>
                  <a:txBody>
                    <a:bodyPr/>
                    <a:lstStyle/>
                    <a:p>
                      <a:pPr algn="ctr">
                        <a:lnSpc>
                          <a:spcPct val="100000"/>
                        </a:lnSpc>
                      </a:pPr>
                      <a:r>
                        <a:rPr lang="zh-TW" altLang="en-US" sz="2000" dirty="0" smtClean="0">
                          <a:solidFill>
                            <a:schemeClr val="accent2"/>
                          </a:solidFill>
                          <a:latin typeface="微軟正黑體" panose="020B0604030504040204" pitchFamily="34" charset="-120"/>
                          <a:ea typeface="微軟正黑體" panose="020B0604030504040204" pitchFamily="34" charset="-120"/>
                        </a:rPr>
                        <a:t>國外高中畢業之申請生</a:t>
                      </a:r>
                      <a:endParaRPr lang="zh-TW" altLang="en-US" sz="2000" dirty="0">
                        <a:solidFill>
                          <a:schemeClr val="accent2"/>
                        </a:solidFill>
                        <a:latin typeface="微軟正黑體" panose="020B0604030504040204" pitchFamily="34" charset="-120"/>
                        <a:ea typeface="微軟正黑體" panose="020B0604030504040204" pitchFamily="34" charset="-120"/>
                      </a:endParaRPr>
                    </a:p>
                  </a:txBody>
                  <a:tcPr anchor="ctr"/>
                </a:tc>
                <a:tc>
                  <a:txBody>
                    <a:bodyPr/>
                    <a:lstStyle/>
                    <a:p>
                      <a:pPr algn="ctr">
                        <a:lnSpc>
                          <a:spcPct val="100000"/>
                        </a:lnSpc>
                      </a:pPr>
                      <a:r>
                        <a:rPr lang="zh-TW" altLang="en-US" sz="2000" dirty="0" smtClean="0">
                          <a:solidFill>
                            <a:schemeClr val="accent2"/>
                          </a:solidFill>
                          <a:latin typeface="微軟正黑體" panose="020B0604030504040204" pitchFamily="34" charset="-120"/>
                          <a:ea typeface="微軟正黑體" panose="020B0604030504040204" pitchFamily="34" charset="-120"/>
                        </a:rPr>
                        <a:t>大陸地區高級中學應屆畢業申請生</a:t>
                      </a:r>
                      <a:endParaRPr lang="zh-TW" altLang="en-US" sz="2000" dirty="0">
                        <a:solidFill>
                          <a:schemeClr val="accent2"/>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3680486"/>
                  </a:ext>
                </a:extLst>
              </a:tr>
              <a:tr h="4513399">
                <a:tc>
                  <a:txBody>
                    <a:bodyPr/>
                    <a:lstStyle/>
                    <a:p>
                      <a:pPr algn="l">
                        <a:lnSpc>
                          <a:spcPct val="100000"/>
                        </a:lnSpc>
                        <a:spcBef>
                          <a:spcPts val="600"/>
                        </a:spcBef>
                        <a:spcAft>
                          <a:spcPts val="600"/>
                        </a:spcAft>
                      </a:pPr>
                      <a:r>
                        <a:rPr lang="zh-TW" altLang="en-US" sz="1800" dirty="0" smtClean="0">
                          <a:latin typeface="微軟正黑體" panose="020B0604030504040204" pitchFamily="34" charset="-120"/>
                          <a:ea typeface="微軟正黑體" panose="020B0604030504040204" pitchFamily="34" charset="-120"/>
                        </a:rPr>
                        <a:t>持有</a:t>
                      </a:r>
                      <a:endParaRPr lang="en-US" altLang="zh-TW" sz="1800" dirty="0" smtClean="0">
                        <a:latin typeface="微軟正黑體" panose="020B0604030504040204" pitchFamily="34" charset="-120"/>
                        <a:ea typeface="微軟正黑體" panose="020B0604030504040204" pitchFamily="34" charset="-120"/>
                      </a:endParaRPr>
                    </a:p>
                    <a:p>
                      <a:pPr algn="l">
                        <a:lnSpc>
                          <a:spcPct val="100000"/>
                        </a:lnSpc>
                        <a:spcBef>
                          <a:spcPts val="600"/>
                        </a:spcBef>
                        <a:spcAft>
                          <a:spcPts val="600"/>
                        </a:spcAft>
                      </a:pPr>
                      <a:r>
                        <a:rPr lang="zh-TW" altLang="en-US" sz="1800" dirty="0" smtClean="0">
                          <a:latin typeface="微軟正黑體" panose="020B0604030504040204" pitchFamily="34" charset="-120"/>
                          <a:ea typeface="微軟正黑體" panose="020B0604030504040204" pitchFamily="34" charset="-120"/>
                        </a:rPr>
                        <a:t>高級中等以下教育階段辦理非學校型態實驗教育辦法證明書，</a:t>
                      </a:r>
                      <a:endParaRPr lang="en-US" altLang="zh-TW" sz="1800" dirty="0" smtClean="0">
                        <a:latin typeface="微軟正黑體" panose="020B0604030504040204" pitchFamily="34" charset="-120"/>
                        <a:ea typeface="微軟正黑體" panose="020B0604030504040204" pitchFamily="34" charset="-120"/>
                      </a:endParaRPr>
                    </a:p>
                    <a:p>
                      <a:pPr algn="l">
                        <a:lnSpc>
                          <a:spcPct val="100000"/>
                        </a:lnSpc>
                        <a:spcBef>
                          <a:spcPts val="600"/>
                        </a:spcBef>
                        <a:spcAft>
                          <a:spcPts val="600"/>
                        </a:spcAft>
                      </a:pPr>
                      <a:r>
                        <a:rPr lang="zh-TW" altLang="en-US" sz="1800" dirty="0" smtClean="0">
                          <a:latin typeface="微軟正黑體" panose="020B0604030504040204" pitchFamily="34" charset="-120"/>
                          <a:ea typeface="微軟正黑體" panose="020B0604030504040204" pitchFamily="34" charset="-120"/>
                        </a:rPr>
                        <a:t>請參考附件二：</a:t>
                      </a:r>
                      <a:endParaRPr lang="en-US" altLang="zh-TW" sz="1800" dirty="0" smtClean="0">
                        <a:latin typeface="微軟正黑體" panose="020B0604030504040204" pitchFamily="34" charset="-120"/>
                        <a:ea typeface="微軟正黑體" panose="020B0604030504040204" pitchFamily="34" charset="-120"/>
                      </a:endParaRPr>
                    </a:p>
                    <a:p>
                      <a:pPr marL="285750" indent="-285750" algn="l">
                        <a:lnSpc>
                          <a:spcPct val="100000"/>
                        </a:lnSpc>
                        <a:spcBef>
                          <a:spcPts val="600"/>
                        </a:spcBef>
                        <a:spcAft>
                          <a:spcPts val="600"/>
                        </a:spcAft>
                        <a:buFont typeface="Wingdings" panose="05000000000000000000" pitchFamily="2" charset="2"/>
                        <a:buChar char="u"/>
                      </a:pPr>
                      <a:r>
                        <a:rPr lang="zh-TW" altLang="en-US" sz="1800" b="1" dirty="0" smtClean="0">
                          <a:latin typeface="微軟正黑體" panose="020B0604030504040204" pitchFamily="34" charset="-120"/>
                          <a:ea typeface="微軟正黑體" panose="020B0604030504040204" pitchFamily="34" charset="-120"/>
                        </a:rPr>
                        <a:t>成績單</a:t>
                      </a:r>
                      <a:endParaRPr lang="en-US" altLang="zh-TW" sz="1800" b="1" dirty="0" smtClean="0">
                        <a:latin typeface="微軟正黑體" panose="020B0604030504040204" pitchFamily="34" charset="-120"/>
                        <a:ea typeface="微軟正黑體" panose="020B0604030504040204" pitchFamily="34" charset="-120"/>
                      </a:endParaRPr>
                    </a:p>
                    <a:p>
                      <a:pPr marL="285750" indent="-285750" algn="l">
                        <a:lnSpc>
                          <a:spcPct val="100000"/>
                        </a:lnSpc>
                        <a:spcBef>
                          <a:spcPts val="600"/>
                        </a:spcBef>
                        <a:spcAft>
                          <a:spcPts val="600"/>
                        </a:spcAft>
                        <a:buFont typeface="Wingdings" panose="05000000000000000000" pitchFamily="2" charset="2"/>
                        <a:buChar char="u"/>
                      </a:pPr>
                      <a:r>
                        <a:rPr lang="zh-TW" altLang="en-US" sz="1800" b="1" dirty="0" smtClean="0">
                          <a:latin typeface="微軟正黑體" panose="020B0604030504040204" pitchFamily="34" charset="-120"/>
                          <a:ea typeface="微軟正黑體" panose="020B0604030504040204" pitchFamily="34" charset="-120"/>
                        </a:rPr>
                        <a:t>學生身分證正反面</a:t>
                      </a:r>
                      <a:endParaRPr lang="en-US" altLang="zh-TW" sz="1800" b="1" dirty="0" smtClean="0">
                        <a:latin typeface="微軟正黑體" panose="020B0604030504040204" pitchFamily="34" charset="-120"/>
                        <a:ea typeface="微軟正黑體" panose="020B0604030504040204" pitchFamily="34" charset="-120"/>
                      </a:endParaRPr>
                    </a:p>
                    <a:p>
                      <a:pPr marL="285750" indent="-285750" algn="l">
                        <a:lnSpc>
                          <a:spcPct val="100000"/>
                        </a:lnSpc>
                        <a:spcBef>
                          <a:spcPts val="600"/>
                        </a:spcBef>
                        <a:spcAft>
                          <a:spcPts val="600"/>
                        </a:spcAft>
                        <a:buFont typeface="Wingdings" panose="05000000000000000000" pitchFamily="2" charset="2"/>
                        <a:buChar char="u"/>
                      </a:pPr>
                      <a:r>
                        <a:rPr lang="zh-TW" altLang="en-US" sz="1800" b="1" dirty="0" smtClean="0">
                          <a:latin typeface="微軟正黑體" panose="020B0604030504040204" pitchFamily="34" charset="-120"/>
                          <a:ea typeface="微軟正黑體" panose="020B0604030504040204" pitchFamily="34" charset="-120"/>
                        </a:rPr>
                        <a:t>高級中等教育階段完成非學校型態實驗教育證明</a:t>
                      </a:r>
                      <a:endParaRPr lang="zh-TW" altLang="en-US" sz="1800" b="1" dirty="0">
                        <a:latin typeface="微軟正黑體" panose="020B0604030504040204" pitchFamily="34" charset="-120"/>
                        <a:ea typeface="微軟正黑體" panose="020B0604030504040204" pitchFamily="34" charset="-120"/>
                      </a:endParaRPr>
                    </a:p>
                  </a:txBody>
                  <a:tcPr/>
                </a:tc>
                <a:tc>
                  <a:txBody>
                    <a:bodyPr/>
                    <a:lstStyle/>
                    <a:p>
                      <a:pPr marL="285750" indent="-285750" algn="l">
                        <a:lnSpc>
                          <a:spcPct val="100000"/>
                        </a:lnSpc>
                        <a:spcBef>
                          <a:spcPts val="600"/>
                        </a:spcBef>
                        <a:spcAft>
                          <a:spcPts val="600"/>
                        </a:spcAft>
                        <a:buFont typeface="Wingdings" panose="05000000000000000000" pitchFamily="2" charset="2"/>
                        <a:buChar char="u"/>
                      </a:pPr>
                      <a:r>
                        <a:rPr lang="zh-TW" altLang="en-US" sz="1800" dirty="0" smtClean="0">
                          <a:latin typeface="微軟正黑體" panose="020B0604030504040204" pitchFamily="34" charset="-120"/>
                          <a:ea typeface="微軟正黑體" panose="020B0604030504040204" pitchFamily="34" charset="-120"/>
                        </a:rPr>
                        <a:t>除簡章第</a:t>
                      </a:r>
                      <a:r>
                        <a:rPr lang="en-US" altLang="zh-TW" sz="1800" dirty="0" smtClean="0">
                          <a:latin typeface="微軟正黑體" panose="020B0604030504040204" pitchFamily="34" charset="-120"/>
                          <a:ea typeface="微軟正黑體" panose="020B0604030504040204" pitchFamily="34" charset="-120"/>
                        </a:rPr>
                        <a:t>2</a:t>
                      </a:r>
                      <a:r>
                        <a:rPr lang="zh-TW" altLang="en-US" sz="1800" dirty="0" smtClean="0">
                          <a:latin typeface="微軟正黑體" panose="020B0604030504040204" pitchFamily="34" charset="-120"/>
                          <a:ea typeface="微軟正黑體" panose="020B0604030504040204" pitchFamily="34" charset="-120"/>
                        </a:rPr>
                        <a:t>頁「申請資格」第</a:t>
                      </a:r>
                      <a:r>
                        <a:rPr lang="en-US" altLang="zh-TW" sz="1800" dirty="0" smtClean="0">
                          <a:latin typeface="微軟正黑體" panose="020B0604030504040204" pitchFamily="34" charset="-120"/>
                          <a:ea typeface="微軟正黑體" panose="020B0604030504040204" pitchFamily="34" charset="-120"/>
                        </a:rPr>
                        <a:t>10</a:t>
                      </a:r>
                      <a:r>
                        <a:rPr lang="zh-TW" altLang="en-US" sz="1800" dirty="0" smtClean="0">
                          <a:latin typeface="微軟正黑體" panose="020B0604030504040204" pitchFamily="34" charset="-120"/>
                          <a:ea typeface="微軟正黑體" panose="020B0604030504040204" pitchFamily="34" charset="-120"/>
                        </a:rPr>
                        <a:t>點所列海外學校外，本國籍學生持有</a:t>
                      </a:r>
                      <a:r>
                        <a:rPr lang="zh-TW" altLang="en-US" sz="1800" b="1" dirty="0" smtClean="0">
                          <a:latin typeface="微軟正黑體" panose="020B0604030504040204" pitchFamily="34" charset="-120"/>
                          <a:ea typeface="微軟正黑體" panose="020B0604030504040204" pitchFamily="34" charset="-120"/>
                        </a:rPr>
                        <a:t>外國高級中學學歷證件</a:t>
                      </a:r>
                      <a:r>
                        <a:rPr lang="zh-TW" altLang="en-US" sz="1800" dirty="0" smtClean="0">
                          <a:latin typeface="微軟正黑體" panose="020B0604030504040204" pitchFamily="34" charset="-120"/>
                          <a:ea typeface="微軟正黑體" panose="020B0604030504040204" pitchFamily="34" charset="-120"/>
                        </a:rPr>
                        <a:t>經</a:t>
                      </a:r>
                      <a:r>
                        <a:rPr lang="zh-TW" altLang="en-US" sz="1800" b="1" dirty="0" smtClean="0">
                          <a:latin typeface="微軟正黑體" panose="020B0604030504040204" pitchFamily="34" charset="-120"/>
                          <a:ea typeface="微軟正黑體" panose="020B0604030504040204" pitchFamily="34" charset="-120"/>
                        </a:rPr>
                        <a:t>我國駐外機構驗證屬實</a:t>
                      </a:r>
                      <a:r>
                        <a:rPr lang="zh-TW" altLang="en-US" sz="1800" dirty="0" smtClean="0">
                          <a:latin typeface="微軟正黑體" panose="020B0604030504040204" pitchFamily="34" charset="-120"/>
                          <a:ea typeface="微軟正黑體" panose="020B0604030504040204" pitchFamily="34" charset="-120"/>
                        </a:rPr>
                        <a:t>者。（請參考附件三）</a:t>
                      </a:r>
                      <a:endParaRPr lang="en-US" altLang="zh-TW" sz="1800" dirty="0" smtClean="0">
                        <a:latin typeface="微軟正黑體" panose="020B0604030504040204" pitchFamily="34" charset="-120"/>
                        <a:ea typeface="微軟正黑體" panose="020B0604030504040204" pitchFamily="34" charset="-120"/>
                      </a:endParaRPr>
                    </a:p>
                    <a:p>
                      <a:pPr marL="0" indent="0" algn="l">
                        <a:lnSpc>
                          <a:spcPct val="100000"/>
                        </a:lnSpc>
                        <a:spcBef>
                          <a:spcPts val="600"/>
                        </a:spcBef>
                        <a:spcAft>
                          <a:spcPts val="600"/>
                        </a:spcAft>
                        <a:buFont typeface="Wingdings" panose="05000000000000000000" pitchFamily="2" charset="2"/>
                        <a:buNone/>
                      </a:pPr>
                      <a:endParaRPr lang="en-US" altLang="zh-TW" sz="1800" dirty="0" smtClean="0">
                        <a:latin typeface="微軟正黑體" panose="020B0604030504040204" pitchFamily="34" charset="-120"/>
                        <a:ea typeface="微軟正黑體" panose="020B0604030504040204" pitchFamily="34" charset="-120"/>
                      </a:endParaRPr>
                    </a:p>
                    <a:p>
                      <a:pPr marL="285750" indent="-285750" algn="l">
                        <a:lnSpc>
                          <a:spcPct val="100000"/>
                        </a:lnSpc>
                        <a:spcBef>
                          <a:spcPts val="600"/>
                        </a:spcBef>
                        <a:spcAft>
                          <a:spcPts val="600"/>
                        </a:spcAft>
                        <a:buFont typeface="Wingdings" panose="05000000000000000000" pitchFamily="2" charset="2"/>
                        <a:buChar char="u"/>
                      </a:pPr>
                      <a:r>
                        <a:rPr lang="zh-TW" altLang="en-US" sz="1800" dirty="0" smtClean="0">
                          <a:latin typeface="微軟正黑體" panose="020B0604030504040204" pitchFamily="34" charset="-120"/>
                          <a:ea typeface="微軟正黑體" panose="020B0604030504040204" pitchFamily="34" charset="-120"/>
                        </a:rPr>
                        <a:t>報名</a:t>
                      </a:r>
                      <a:r>
                        <a:rPr lang="en-US" altLang="zh-TW" sz="1800" dirty="0" smtClean="0">
                          <a:latin typeface="微軟正黑體" panose="020B0604030504040204" pitchFamily="34" charset="-120"/>
                          <a:ea typeface="微軟正黑體" panose="020B0604030504040204" pitchFamily="34" charset="-120"/>
                        </a:rPr>
                        <a:t>109</a:t>
                      </a:r>
                      <a:r>
                        <a:rPr lang="zh-TW" altLang="en-US" sz="1800" dirty="0" smtClean="0">
                          <a:latin typeface="微軟正黑體" panose="020B0604030504040204" pitchFamily="34" charset="-120"/>
                          <a:ea typeface="微軟正黑體" panose="020B0604030504040204" pitchFamily="34" charset="-120"/>
                        </a:rPr>
                        <a:t>學年度四技申請入學招生第二階段複試時，尚未取得學歷證件者，得檢附「</a:t>
                      </a:r>
                      <a:r>
                        <a:rPr lang="zh-TW" altLang="en-US" sz="1800" b="1" dirty="0" smtClean="0">
                          <a:latin typeface="微軟正黑體" panose="020B0604030504040204" pitchFamily="34" charset="-120"/>
                          <a:ea typeface="微軟正黑體" panose="020B0604030504040204" pitchFamily="34" charset="-120"/>
                        </a:rPr>
                        <a:t>在學證明</a:t>
                      </a:r>
                      <a:r>
                        <a:rPr lang="zh-TW" altLang="en-US" sz="1800" dirty="0" smtClean="0">
                          <a:latin typeface="微軟正黑體" panose="020B0604030504040204" pitchFamily="34" charset="-120"/>
                          <a:ea typeface="微軟正黑體" panose="020B0604030504040204" pitchFamily="34" charset="-120"/>
                        </a:rPr>
                        <a:t>」及「</a:t>
                      </a:r>
                      <a:r>
                        <a:rPr lang="zh-TW" altLang="en-US" sz="1800" b="1" dirty="0" smtClean="0">
                          <a:latin typeface="微軟正黑體" panose="020B0604030504040204" pitchFamily="34" charset="-120"/>
                          <a:ea typeface="微軟正黑體" panose="020B0604030504040204" pitchFamily="34" charset="-120"/>
                        </a:rPr>
                        <a:t>外國高級中學學歷證件延期繳交切結書</a:t>
                      </a:r>
                      <a:r>
                        <a:rPr lang="zh-TW" altLang="en-US" sz="1800" dirty="0" smtClean="0">
                          <a:latin typeface="微軟正黑體" panose="020B0604030504040204" pitchFamily="34" charset="-120"/>
                          <a:ea typeface="微軟正黑體" panose="020B0604030504040204" pitchFamily="34" charset="-120"/>
                        </a:rPr>
                        <a:t>」（請參考附件三），准予先行參加第二階段複試。</a:t>
                      </a:r>
                      <a:endParaRPr lang="en-US" altLang="zh-TW" sz="1800" dirty="0" smtClean="0">
                        <a:latin typeface="微軟正黑體" panose="020B0604030504040204" pitchFamily="34" charset="-120"/>
                        <a:ea typeface="微軟正黑體" panose="020B0604030504040204" pitchFamily="34" charset="-120"/>
                      </a:endParaRPr>
                    </a:p>
                  </a:txBody>
                  <a:tcPr/>
                </a:tc>
                <a:tc>
                  <a:txBody>
                    <a:bodyPr/>
                    <a:lstStyle/>
                    <a:p>
                      <a:pPr marL="285750" indent="-285750" algn="l">
                        <a:lnSpc>
                          <a:spcPct val="100000"/>
                        </a:lnSpc>
                        <a:spcBef>
                          <a:spcPts val="600"/>
                        </a:spcBef>
                        <a:spcAft>
                          <a:spcPts val="600"/>
                        </a:spcAft>
                        <a:buFont typeface="Wingdings" panose="05000000000000000000" pitchFamily="2" charset="2"/>
                        <a:buChar char="u"/>
                      </a:pPr>
                      <a:r>
                        <a:rPr lang="zh-TW" altLang="en-US" sz="1800" dirty="0" smtClean="0">
                          <a:latin typeface="微軟正黑體" panose="020B0604030504040204" pitchFamily="34" charset="-120"/>
                          <a:ea typeface="微軟正黑體" panose="020B0604030504040204" pitchFamily="34" charset="-120"/>
                        </a:rPr>
                        <a:t>申請生為臺灣地區人民或大陸地區人民。</a:t>
                      </a:r>
                      <a:endParaRPr lang="en-US" altLang="zh-TW" sz="1800" dirty="0" smtClean="0">
                        <a:latin typeface="微軟正黑體" panose="020B0604030504040204" pitchFamily="34" charset="-120"/>
                        <a:ea typeface="微軟正黑體" panose="020B0604030504040204" pitchFamily="34" charset="-120"/>
                      </a:endParaRPr>
                    </a:p>
                    <a:p>
                      <a:pPr marL="285750" indent="-285750" algn="l">
                        <a:lnSpc>
                          <a:spcPct val="100000"/>
                        </a:lnSpc>
                        <a:spcBef>
                          <a:spcPts val="600"/>
                        </a:spcBef>
                        <a:spcAft>
                          <a:spcPts val="600"/>
                        </a:spcAft>
                        <a:buFont typeface="Wingdings" panose="05000000000000000000" pitchFamily="2" charset="2"/>
                        <a:buChar char="u"/>
                      </a:pPr>
                      <a:r>
                        <a:rPr lang="zh-TW" altLang="en-US" sz="1800" dirty="0" smtClean="0">
                          <a:latin typeface="微軟正黑體" panose="020B0604030504040204" pitchFamily="34" charset="-120"/>
                          <a:ea typeface="微軟正黑體" panose="020B0604030504040204" pitchFamily="34" charset="-120"/>
                        </a:rPr>
                        <a:t>持有大陸高級中學之學歷證件，檢具以下學歷證明文件者：</a:t>
                      </a:r>
                      <a:endParaRPr lang="en-US" altLang="zh-TW" sz="1800" dirty="0" smtClean="0">
                        <a:latin typeface="微軟正黑體" panose="020B0604030504040204" pitchFamily="34" charset="-120"/>
                        <a:ea typeface="微軟正黑體" panose="020B0604030504040204" pitchFamily="34" charset="-120"/>
                      </a:endParaRPr>
                    </a:p>
                    <a:p>
                      <a:pPr marL="742950" lvl="1" indent="-285750" algn="l">
                        <a:lnSpc>
                          <a:spcPct val="100000"/>
                        </a:lnSpc>
                        <a:spcBef>
                          <a:spcPts val="200"/>
                        </a:spcBef>
                        <a:spcAft>
                          <a:spcPts val="200"/>
                        </a:spcAft>
                        <a:buFont typeface="Wingdings" panose="05000000000000000000" pitchFamily="2" charset="2"/>
                        <a:buChar char="ü"/>
                      </a:pPr>
                      <a:r>
                        <a:rPr lang="zh-TW" altLang="en-US" sz="1800" b="1" dirty="0" smtClean="0">
                          <a:latin typeface="微軟正黑體" panose="020B0604030504040204" pitchFamily="34" charset="-120"/>
                          <a:ea typeface="微軟正黑體" panose="020B0604030504040204" pitchFamily="34" charset="-120"/>
                        </a:rPr>
                        <a:t>大陸公證處公證</a:t>
                      </a:r>
                      <a:endParaRPr lang="en-US" altLang="zh-TW" sz="1800" b="1" dirty="0" smtClean="0">
                        <a:latin typeface="微軟正黑體" panose="020B0604030504040204" pitchFamily="34" charset="-120"/>
                        <a:ea typeface="微軟正黑體" panose="020B0604030504040204" pitchFamily="34" charset="-120"/>
                      </a:endParaRPr>
                    </a:p>
                    <a:p>
                      <a:pPr marL="742950" lvl="1" indent="-285750" algn="l">
                        <a:lnSpc>
                          <a:spcPct val="100000"/>
                        </a:lnSpc>
                        <a:spcBef>
                          <a:spcPts val="200"/>
                        </a:spcBef>
                        <a:spcAft>
                          <a:spcPts val="200"/>
                        </a:spcAft>
                        <a:buFont typeface="Wingdings" panose="05000000000000000000" pitchFamily="2" charset="2"/>
                        <a:buChar char="ü"/>
                      </a:pPr>
                      <a:r>
                        <a:rPr lang="zh-TW" altLang="en-US" sz="1800" b="1" dirty="0" smtClean="0">
                          <a:latin typeface="微軟正黑體" panose="020B0604030504040204" pitchFamily="34" charset="-120"/>
                          <a:ea typeface="微軟正黑體" panose="020B0604030504040204" pitchFamily="34" charset="-120"/>
                        </a:rPr>
                        <a:t>財團法人海峽交流基金會驗證</a:t>
                      </a:r>
                      <a:endParaRPr lang="en-US" altLang="zh-TW" sz="1800" b="1" dirty="0" smtClean="0">
                        <a:latin typeface="微軟正黑體" panose="020B0604030504040204" pitchFamily="34" charset="-120"/>
                        <a:ea typeface="微軟正黑體" panose="020B0604030504040204" pitchFamily="34" charset="-120"/>
                      </a:endParaRPr>
                    </a:p>
                    <a:p>
                      <a:pPr marL="742950" lvl="1" indent="-285750" algn="l">
                        <a:lnSpc>
                          <a:spcPct val="100000"/>
                        </a:lnSpc>
                        <a:spcBef>
                          <a:spcPts val="200"/>
                        </a:spcBef>
                        <a:spcAft>
                          <a:spcPts val="200"/>
                        </a:spcAft>
                        <a:buFont typeface="Wingdings" panose="05000000000000000000" pitchFamily="2" charset="2"/>
                        <a:buChar char="ü"/>
                      </a:pPr>
                      <a:r>
                        <a:rPr lang="zh-TW" altLang="en-US" sz="1800" b="1" dirty="0" smtClean="0">
                          <a:latin typeface="微軟正黑體" panose="020B0604030504040204" pitchFamily="34" charset="-120"/>
                          <a:ea typeface="微軟正黑體" panose="020B0604030504040204" pitchFamily="34" charset="-120"/>
                        </a:rPr>
                        <a:t>直轄市、縣</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latin typeface="微軟正黑體" panose="020B0604030504040204" pitchFamily="34" charset="-120"/>
                          <a:ea typeface="微軟正黑體" panose="020B0604030504040204" pitchFamily="34" charset="-120"/>
                        </a:rPr>
                        <a:t>市</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latin typeface="微軟正黑體" panose="020B0604030504040204" pitchFamily="34" charset="-120"/>
                          <a:ea typeface="微軟正黑體" panose="020B0604030504040204" pitchFamily="34" charset="-120"/>
                        </a:rPr>
                        <a:t>主管教育行政機關認定</a:t>
                      </a:r>
                      <a:endParaRPr lang="en-US" altLang="zh-TW" sz="1800" b="1" dirty="0" smtClean="0">
                        <a:latin typeface="微軟正黑體" panose="020B0604030504040204" pitchFamily="34" charset="-120"/>
                        <a:ea typeface="微軟正黑體" panose="020B0604030504040204" pitchFamily="34" charset="-120"/>
                      </a:endParaRP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u"/>
                        <a:tabLst/>
                        <a:defRPr/>
                      </a:pPr>
                      <a:r>
                        <a:rPr lang="zh-TW" altLang="en-US" sz="1800" dirty="0" smtClean="0">
                          <a:latin typeface="微軟正黑體" panose="020B0604030504040204" pitchFamily="34" charset="-120"/>
                          <a:ea typeface="微軟正黑體" panose="020B0604030504040204" pitchFamily="34" charset="-120"/>
                        </a:rPr>
                        <a:t>報名</a:t>
                      </a:r>
                      <a:r>
                        <a:rPr lang="en-US" altLang="zh-TW" sz="1800" dirty="0" smtClean="0">
                          <a:latin typeface="微軟正黑體" panose="020B0604030504040204" pitchFamily="34" charset="-120"/>
                          <a:ea typeface="微軟正黑體" panose="020B0604030504040204" pitchFamily="34" charset="-120"/>
                        </a:rPr>
                        <a:t>109</a:t>
                      </a:r>
                      <a:r>
                        <a:rPr lang="zh-TW" altLang="en-US" sz="1800" dirty="0" smtClean="0">
                          <a:latin typeface="微軟正黑體" panose="020B0604030504040204" pitchFamily="34" charset="-120"/>
                          <a:ea typeface="微軟正黑體" panose="020B0604030504040204" pitchFamily="34" charset="-120"/>
                        </a:rPr>
                        <a:t>學年度四技申請入學招生第二階段複試時，尚未取得學歷證件者，得檢附「</a:t>
                      </a:r>
                      <a:r>
                        <a:rPr lang="zh-TW" altLang="en-US" sz="1800" b="1" dirty="0" smtClean="0">
                          <a:latin typeface="微軟正黑體" panose="020B0604030504040204" pitchFamily="34" charset="-120"/>
                          <a:ea typeface="微軟正黑體" panose="020B0604030504040204" pitchFamily="34" charset="-120"/>
                        </a:rPr>
                        <a:t>在學證明</a:t>
                      </a:r>
                      <a:r>
                        <a:rPr lang="zh-TW" altLang="en-US" sz="1800" dirty="0" smtClean="0">
                          <a:latin typeface="微軟正黑體" panose="020B0604030504040204" pitchFamily="34" charset="-120"/>
                          <a:ea typeface="微軟正黑體" panose="020B0604030504040204" pitchFamily="34" charset="-120"/>
                        </a:rPr>
                        <a:t>」及「</a:t>
                      </a:r>
                      <a:r>
                        <a:rPr lang="zh-TW" altLang="en-US" sz="1800" b="1" dirty="0" smtClean="0">
                          <a:latin typeface="微軟正黑體" panose="020B0604030504040204" pitchFamily="34" charset="-120"/>
                          <a:ea typeface="微軟正黑體" panose="020B0604030504040204" pitchFamily="34" charset="-120"/>
                        </a:rPr>
                        <a:t>大陸地區學歷證件延期繳交切結書</a:t>
                      </a:r>
                      <a:r>
                        <a:rPr lang="zh-TW" altLang="en-US" sz="1800" dirty="0" smtClean="0">
                          <a:latin typeface="微軟正黑體" panose="020B0604030504040204" pitchFamily="34" charset="-120"/>
                          <a:ea typeface="微軟正黑體" panose="020B0604030504040204" pitchFamily="34" charset="-120"/>
                        </a:rPr>
                        <a:t>」（請參考附件四），准予先行參加第二階段複試。</a:t>
                      </a:r>
                      <a:endParaRPr lang="en-US" altLang="zh-TW" sz="1800" dirty="0" smtClean="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4052820950"/>
                  </a:ext>
                </a:extLst>
              </a:tr>
            </a:tbl>
          </a:graphicData>
        </a:graphic>
      </p:graphicFrame>
      <p:sp>
        <p:nvSpPr>
          <p:cNvPr id="3" name="標題 1"/>
          <p:cNvSpPr>
            <a:spLocks noGrp="1"/>
          </p:cNvSpPr>
          <p:nvPr>
            <p:ph type="title"/>
          </p:nvPr>
        </p:nvSpPr>
        <p:spPr>
          <a:xfrm>
            <a:off x="319380" y="-151123"/>
            <a:ext cx="10058400" cy="1450757"/>
          </a:xfrm>
        </p:spPr>
        <p:txBody>
          <a:bodyPr>
            <a:normAutofit/>
          </a:bodyPr>
          <a:lstStyle/>
          <a:p>
            <a:r>
              <a:rPr lang="zh-TW" altLang="en-US" sz="4200" b="1" dirty="0" smtClean="0">
                <a:latin typeface="微軟正黑體" panose="020B0604030504040204" pitchFamily="34" charset="-120"/>
                <a:ea typeface="微軟正黑體" panose="020B0604030504040204" pitchFamily="34" charset="-120"/>
              </a:rPr>
              <a:t>三、申請資格審查 </a:t>
            </a:r>
            <a:r>
              <a:rPr lang="en-US" altLang="zh-TW" sz="2500" b="1" dirty="0" smtClean="0">
                <a:latin typeface="微軟正黑體" panose="020B0604030504040204" pitchFamily="34" charset="-120"/>
                <a:ea typeface="微軟正黑體" panose="020B0604030504040204" pitchFamily="34" charset="-120"/>
              </a:rPr>
              <a:t>(2/3)</a:t>
            </a:r>
            <a:endParaRPr lang="zh-TW" altLang="en-US" sz="25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14</a:t>
            </a:fld>
            <a:endParaRPr lang="zh-TW" altLang="en-US"/>
          </a:p>
        </p:txBody>
      </p:sp>
    </p:spTree>
    <p:extLst>
      <p:ext uri="{BB962C8B-B14F-4D97-AF65-F5344CB8AC3E}">
        <p14:creationId xmlns:p14="http://schemas.microsoft.com/office/powerpoint/2010/main" val="2111413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28980" y="1185334"/>
            <a:ext cx="11130788" cy="5012266"/>
          </a:xfrm>
        </p:spPr>
        <p:txBody>
          <a:bodyPr>
            <a:normAutofit/>
          </a:bodyPr>
          <a:lstStyle/>
          <a:p>
            <a:pPr>
              <a:lnSpc>
                <a:spcPct val="200000"/>
              </a:lnSpc>
              <a:buFont typeface="Wingdings" panose="05000000000000000000" pitchFamily="2" charset="2"/>
              <a:buChar char="u"/>
            </a:pPr>
            <a:r>
              <a:rPr lang="zh-TW" altLang="en-US" sz="2500" b="1" i="0" dirty="0" smtClean="0">
                <a:solidFill>
                  <a:schemeClr val="accent2"/>
                </a:solidFill>
                <a:latin typeface="微軟正黑體" panose="020B0604030504040204" pitchFamily="34" charset="-120"/>
                <a:ea typeface="微軟正黑體" panose="020B0604030504040204" pitchFamily="34" charset="-120"/>
              </a:rPr>
              <a:t>第二階段報名，申請生繳附之學歷證件不足：</a:t>
            </a:r>
            <a:endParaRPr lang="en-US" altLang="zh-TW" sz="2500" b="1" i="0" dirty="0" smtClean="0">
              <a:solidFill>
                <a:schemeClr val="accent2"/>
              </a:solidFill>
              <a:latin typeface="微軟正黑體" panose="020B0604030504040204" pitchFamily="34" charset="-120"/>
              <a:ea typeface="微軟正黑體" panose="020B0604030504040204" pitchFamily="34" charset="-120"/>
            </a:endParaRPr>
          </a:p>
          <a:p>
            <a:pPr marL="530352" lvl="1" indent="0">
              <a:buNone/>
            </a:pPr>
            <a:r>
              <a:rPr lang="zh-TW" altLang="en-US" sz="2300" dirty="0" smtClean="0">
                <a:latin typeface="微軟正黑體" panose="020B0604030504040204" pitchFamily="34" charset="-120"/>
                <a:ea typeface="微軟正黑體" panose="020B0604030504040204" pitchFamily="34" charset="-120"/>
              </a:rPr>
              <a:t>若申請生繳附之學歷證件不足，致無法審查判斷時，請通知申請生於審查限期內辦理補繳，</a:t>
            </a:r>
            <a:r>
              <a:rPr lang="zh-TW" altLang="en-US" sz="2300" b="1" dirty="0" smtClean="0">
                <a:latin typeface="微軟正黑體" panose="020B0604030504040204" pitchFamily="34" charset="-120"/>
                <a:ea typeface="微軟正黑體" panose="020B0604030504040204" pitchFamily="34" charset="-120"/>
              </a:rPr>
              <a:t>勿逕以表件不全退回</a:t>
            </a:r>
            <a:r>
              <a:rPr lang="zh-TW" altLang="en-US" sz="2300" dirty="0" smtClean="0">
                <a:latin typeface="微軟正黑體" panose="020B0604030504040204" pitchFamily="34" charset="-120"/>
                <a:ea typeface="微軟正黑體" panose="020B0604030504040204" pitchFamily="34" charset="-120"/>
              </a:rPr>
              <a:t>。</a:t>
            </a:r>
            <a:endParaRPr lang="en-US" altLang="zh-TW" sz="2300" dirty="0" smtClean="0">
              <a:latin typeface="微軟正黑體" panose="020B0604030504040204" pitchFamily="34" charset="-120"/>
              <a:ea typeface="微軟正黑體" panose="020B0604030504040204" pitchFamily="34" charset="-120"/>
            </a:endParaRPr>
          </a:p>
          <a:p>
            <a:pPr>
              <a:lnSpc>
                <a:spcPct val="250000"/>
              </a:lnSpc>
              <a:spcBef>
                <a:spcPts val="1200"/>
              </a:spcBef>
              <a:buFont typeface="Wingdings" panose="05000000000000000000" pitchFamily="2" charset="2"/>
              <a:buChar char="u"/>
            </a:pPr>
            <a:r>
              <a:rPr lang="zh-TW" altLang="en-US" sz="2500" b="1" dirty="0" smtClean="0">
                <a:solidFill>
                  <a:schemeClr val="accent2"/>
                </a:solidFill>
                <a:latin typeface="微軟正黑體" panose="020B0604030504040204" pitchFamily="34" charset="-120"/>
                <a:ea typeface="微軟正黑體" panose="020B0604030504040204" pitchFamily="34" charset="-120"/>
              </a:rPr>
              <a:t>學期成績文件認定：</a:t>
            </a:r>
            <a:endParaRPr lang="en-US" altLang="zh-TW" sz="2500" b="1" dirty="0" smtClean="0">
              <a:solidFill>
                <a:schemeClr val="accent2"/>
              </a:solidFill>
              <a:latin typeface="微軟正黑體" panose="020B0604030504040204" pitchFamily="34" charset="-120"/>
              <a:ea typeface="微軟正黑體" panose="020B0604030504040204" pitchFamily="34" charset="-120"/>
            </a:endParaRPr>
          </a:p>
          <a:p>
            <a:pPr marL="530352" lvl="1" indent="0">
              <a:buNone/>
            </a:pPr>
            <a:r>
              <a:rPr lang="zh-TW" altLang="en-US" sz="2300" dirty="0" smtClean="0">
                <a:latin typeface="微軟正黑體" panose="020B0604030504040204" pitchFamily="34" charset="-120"/>
                <a:ea typeface="微軟正黑體" panose="020B0604030504040204" pitchFamily="34" charset="-120"/>
              </a:rPr>
              <a:t>部分學校要求申請生檢附</a:t>
            </a:r>
            <a:r>
              <a:rPr lang="en-US" altLang="zh-TW" sz="2300" dirty="0" smtClean="0">
                <a:latin typeface="微軟正黑體" panose="020B0604030504040204" pitchFamily="34" charset="-120"/>
                <a:ea typeface="微軟正黑體" panose="020B0604030504040204" pitchFamily="34" charset="-120"/>
              </a:rPr>
              <a:t>5</a:t>
            </a:r>
            <a:r>
              <a:rPr lang="zh-TW" altLang="en-US" sz="2300" dirty="0" smtClean="0">
                <a:latin typeface="微軟正黑體" panose="020B0604030504040204" pitchFamily="34" charset="-120"/>
                <a:ea typeface="微軟正黑體" panose="020B0604030504040204" pitchFamily="34" charset="-120"/>
              </a:rPr>
              <a:t>學期成績，但有些高中學校因系統無法列印</a:t>
            </a:r>
            <a:r>
              <a:rPr lang="en-US" altLang="zh-TW" sz="2300" dirty="0" smtClean="0">
                <a:latin typeface="微軟正黑體" panose="020B0604030504040204" pitchFamily="34" charset="-120"/>
                <a:ea typeface="微軟正黑體" panose="020B0604030504040204" pitchFamily="34" charset="-120"/>
              </a:rPr>
              <a:t>5</a:t>
            </a:r>
            <a:r>
              <a:rPr lang="zh-TW" altLang="en-US" sz="2300" dirty="0" smtClean="0">
                <a:latin typeface="微軟正黑體" panose="020B0604030504040204" pitchFamily="34" charset="-120"/>
                <a:ea typeface="微軟正黑體" panose="020B0604030504040204" pitchFamily="34" charset="-120"/>
              </a:rPr>
              <a:t>學期成績，故提供</a:t>
            </a:r>
            <a:r>
              <a:rPr lang="en-US" altLang="zh-TW" sz="2300" b="1" dirty="0" smtClean="0">
                <a:latin typeface="微軟正黑體" panose="020B0604030504040204" pitchFamily="34" charset="-120"/>
                <a:ea typeface="微軟正黑體" panose="020B0604030504040204" pitchFamily="34" charset="-120"/>
              </a:rPr>
              <a:t>【</a:t>
            </a:r>
            <a:r>
              <a:rPr lang="zh-TW" altLang="en-US" sz="2300" b="1" dirty="0" smtClean="0">
                <a:latin typeface="微軟正黑體" panose="020B0604030504040204" pitchFamily="34" charset="-120"/>
                <a:ea typeface="微軟正黑體" panose="020B0604030504040204" pitchFamily="34" charset="-120"/>
              </a:rPr>
              <a:t>學生</a:t>
            </a:r>
            <a:r>
              <a:rPr lang="en-US" altLang="zh-TW" sz="2300" b="1" dirty="0" smtClean="0">
                <a:latin typeface="微軟正黑體" panose="020B0604030504040204" pitchFamily="34" charset="-120"/>
                <a:ea typeface="微軟正黑體" panose="020B0604030504040204" pitchFamily="34" charset="-120"/>
              </a:rPr>
              <a:t>4</a:t>
            </a:r>
            <a:r>
              <a:rPr lang="zh-TW" altLang="en-US" sz="2300" b="1" dirty="0" smtClean="0">
                <a:latin typeface="微軟正黑體" panose="020B0604030504040204" pitchFamily="34" charset="-120"/>
                <a:ea typeface="微軟正黑體" panose="020B0604030504040204" pitchFamily="34" charset="-120"/>
              </a:rPr>
              <a:t>學期成績</a:t>
            </a:r>
            <a:r>
              <a:rPr lang="en-US" altLang="zh-TW" sz="2300" b="1" dirty="0" smtClean="0">
                <a:latin typeface="微軟正黑體" panose="020B0604030504040204" pitchFamily="34" charset="-120"/>
                <a:ea typeface="微軟正黑體" panose="020B0604030504040204" pitchFamily="34" charset="-120"/>
              </a:rPr>
              <a:t>】</a:t>
            </a:r>
            <a:r>
              <a:rPr lang="zh-TW" altLang="en-US" sz="2300" dirty="0" smtClean="0">
                <a:latin typeface="微軟正黑體" panose="020B0604030504040204" pitchFamily="34" charset="-120"/>
                <a:ea typeface="微軟正黑體" panose="020B0604030504040204" pitchFamily="34" charset="-120"/>
              </a:rPr>
              <a:t>及</a:t>
            </a:r>
            <a:r>
              <a:rPr lang="en-US" altLang="zh-TW" sz="2300" b="1" dirty="0" smtClean="0">
                <a:latin typeface="微軟正黑體" panose="020B0604030504040204" pitchFamily="34" charset="-120"/>
                <a:ea typeface="微軟正黑體" panose="020B0604030504040204" pitchFamily="34" charset="-120"/>
              </a:rPr>
              <a:t>【</a:t>
            </a:r>
            <a:r>
              <a:rPr lang="zh-TW" altLang="en-US" sz="2300" b="1" dirty="0" smtClean="0">
                <a:latin typeface="微軟正黑體" panose="020B0604030504040204" pitchFamily="34" charset="-120"/>
                <a:ea typeface="微軟正黑體" panose="020B0604030504040204" pitchFamily="34" charset="-120"/>
              </a:rPr>
              <a:t>單獨出具第</a:t>
            </a:r>
            <a:r>
              <a:rPr lang="en-US" altLang="zh-TW" sz="2300" b="1" dirty="0" smtClean="0">
                <a:latin typeface="微軟正黑體" panose="020B0604030504040204" pitchFamily="34" charset="-120"/>
                <a:ea typeface="微軟正黑體" panose="020B0604030504040204" pitchFamily="34" charset="-120"/>
              </a:rPr>
              <a:t>5</a:t>
            </a:r>
            <a:r>
              <a:rPr lang="zh-TW" altLang="en-US" sz="2300" b="1" dirty="0" smtClean="0">
                <a:latin typeface="微軟正黑體" panose="020B0604030504040204" pitchFamily="34" charset="-120"/>
                <a:ea typeface="微軟正黑體" panose="020B0604030504040204" pitchFamily="34" charset="-120"/>
              </a:rPr>
              <a:t>學期成績</a:t>
            </a:r>
            <a:r>
              <a:rPr lang="en-US" altLang="zh-TW" sz="2300" b="1" dirty="0" smtClean="0">
                <a:latin typeface="微軟正黑體" panose="020B0604030504040204" pitchFamily="34" charset="-120"/>
                <a:ea typeface="微軟正黑體" panose="020B0604030504040204" pitchFamily="34" charset="-120"/>
              </a:rPr>
              <a:t>】</a:t>
            </a:r>
            <a:r>
              <a:rPr lang="zh-TW" altLang="en-US" sz="2300" dirty="0" smtClean="0">
                <a:latin typeface="微軟正黑體" panose="020B0604030504040204" pitchFamily="34" charset="-120"/>
                <a:ea typeface="微軟正黑體" panose="020B0604030504040204" pitchFamily="34" charset="-120"/>
              </a:rPr>
              <a:t>，請學校在審查時能注意計分之公平性。</a:t>
            </a:r>
            <a:endParaRPr lang="en-US" altLang="zh-TW" sz="2300" dirty="0" smtClean="0">
              <a:latin typeface="微軟正黑體" panose="020B0604030504040204" pitchFamily="34" charset="-120"/>
              <a:ea typeface="微軟正黑體" panose="020B0604030504040204" pitchFamily="34" charset="-120"/>
            </a:endParaRPr>
          </a:p>
          <a:p>
            <a:pPr marL="130302" indent="0">
              <a:buNone/>
            </a:pPr>
            <a:endParaRPr lang="en-US" altLang="zh-TW" sz="2500" b="1" dirty="0">
              <a:solidFill>
                <a:schemeClr val="accent2"/>
              </a:solidFill>
              <a:latin typeface="微軟正黑體" panose="020B0604030504040204" pitchFamily="34" charset="-120"/>
              <a:ea typeface="微軟正黑體" panose="020B0604030504040204" pitchFamily="34" charset="-120"/>
            </a:endParaRPr>
          </a:p>
        </p:txBody>
      </p:sp>
      <p:sp>
        <p:nvSpPr>
          <p:cNvPr id="5" name="標題 1"/>
          <p:cNvSpPr>
            <a:spLocks noGrp="1"/>
          </p:cNvSpPr>
          <p:nvPr>
            <p:ph type="title"/>
          </p:nvPr>
        </p:nvSpPr>
        <p:spPr>
          <a:xfrm>
            <a:off x="319380" y="-151123"/>
            <a:ext cx="10058400" cy="1450757"/>
          </a:xfrm>
        </p:spPr>
        <p:txBody>
          <a:bodyPr>
            <a:normAutofit/>
          </a:bodyPr>
          <a:lstStyle/>
          <a:p>
            <a:r>
              <a:rPr lang="zh-TW" altLang="en-US" sz="4200" b="1" dirty="0" smtClean="0">
                <a:latin typeface="微軟正黑體" panose="020B0604030504040204" pitchFamily="34" charset="-120"/>
                <a:ea typeface="微軟正黑體" panose="020B0604030504040204" pitchFamily="34" charset="-120"/>
              </a:rPr>
              <a:t>三、申請資格審查 </a:t>
            </a:r>
            <a:r>
              <a:rPr lang="en-US" altLang="zh-TW" sz="2500" b="1" dirty="0" smtClean="0">
                <a:latin typeface="微軟正黑體" panose="020B0604030504040204" pitchFamily="34" charset="-120"/>
                <a:ea typeface="微軟正黑體" panose="020B0604030504040204" pitchFamily="34" charset="-120"/>
              </a:rPr>
              <a:t>(3/3)</a:t>
            </a:r>
            <a:endParaRPr lang="zh-TW" altLang="en-US" sz="25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15</a:t>
            </a:fld>
            <a:endParaRPr lang="zh-TW" altLang="en-US"/>
          </a:p>
        </p:txBody>
      </p:sp>
    </p:spTree>
    <p:extLst>
      <p:ext uri="{BB962C8B-B14F-4D97-AF65-F5344CB8AC3E}">
        <p14:creationId xmlns:p14="http://schemas.microsoft.com/office/powerpoint/2010/main" val="3637468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314063" y="0"/>
            <a:ext cx="11446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三</a:t>
            </a:r>
            <a:r>
              <a:rPr lang="zh-TW" altLang="en-US" sz="4200" b="1" dirty="0" smtClean="0">
                <a:latin typeface="微軟正黑體" panose="020B0604030504040204" pitchFamily="34" charset="-120"/>
                <a:ea typeface="微軟正黑體" panose="020B0604030504040204" pitchFamily="34" charset="-120"/>
              </a:rPr>
              <a:t>、資格審查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2</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zh-TW" sz="3000" dirty="0" smtClean="0">
                <a:solidFill>
                  <a:schemeClr val="accent1">
                    <a:lumMod val="50000"/>
                  </a:schemeClr>
                </a:solidFill>
                <a:latin typeface="微軟正黑體" panose="020B0604030504040204" pitchFamily="34" charset="-120"/>
                <a:ea typeface="微軟正黑體" panose="020B0604030504040204" pitchFamily="34" charset="-120"/>
              </a:rPr>
              <a:t>資格審查</a:t>
            </a:r>
            <a:endParaRPr lang="zh-TW" altLang="zh-TW" sz="3000" dirty="0">
              <a:solidFill>
                <a:schemeClr val="accent1">
                  <a:lumMod val="50000"/>
                </a:schemeClr>
              </a:solidFill>
              <a:latin typeface="微軟正黑體" panose="020B0604030504040204" pitchFamily="34" charset="-120"/>
              <a:ea typeface="微軟正黑體" panose="020B0604030504040204" pitchFamily="34" charset="-120"/>
            </a:endParaRPr>
          </a:p>
        </p:txBody>
      </p:sp>
      <p:pic>
        <p:nvPicPr>
          <p:cNvPr id="6" name="圖片 5"/>
          <p:cNvPicPr/>
          <p:nvPr/>
        </p:nvPicPr>
        <p:blipFill>
          <a:blip r:embed="rId3">
            <a:extLst>
              <a:ext uri="{28A0092B-C50C-407E-A947-70E740481C1C}">
                <a14:useLocalDpi xmlns:a14="http://schemas.microsoft.com/office/drawing/2010/main" val="0"/>
              </a:ext>
            </a:extLst>
          </a:blip>
          <a:stretch>
            <a:fillRect/>
          </a:stretch>
        </p:blipFill>
        <p:spPr>
          <a:xfrm>
            <a:off x="231356" y="1055123"/>
            <a:ext cx="11528844" cy="2317411"/>
          </a:xfrm>
          <a:prstGeom prst="rect">
            <a:avLst/>
          </a:prstGeom>
          <a:ln>
            <a:noFill/>
          </a:ln>
          <a:effectLst>
            <a:outerShdw blurRad="292100" dist="139700" dir="2700000" algn="tl" rotWithShape="0">
              <a:srgbClr val="333333">
                <a:alpha val="65000"/>
              </a:srgbClr>
            </a:outerShdw>
          </a:effectLst>
        </p:spPr>
      </p:pic>
      <p:sp>
        <p:nvSpPr>
          <p:cNvPr id="8" name="投影片編號版面配置區 7"/>
          <p:cNvSpPr>
            <a:spLocks noGrp="1"/>
          </p:cNvSpPr>
          <p:nvPr>
            <p:ph type="sldNum" sz="quarter" idx="12"/>
          </p:nvPr>
        </p:nvSpPr>
        <p:spPr/>
        <p:txBody>
          <a:bodyPr/>
          <a:lstStyle/>
          <a:p>
            <a:fld id="{633AF092-E569-411D-A609-4661960AF3DE}" type="slidenum">
              <a:rPr lang="zh-TW" altLang="en-US" smtClean="0"/>
              <a:t>16</a:t>
            </a:fld>
            <a:endParaRPr lang="zh-TW" altLang="en-US" dirty="0"/>
          </a:p>
        </p:txBody>
      </p:sp>
      <p:pic>
        <p:nvPicPr>
          <p:cNvPr id="9" name="圖片 8"/>
          <p:cNvPicPr/>
          <p:nvPr/>
        </p:nvPicPr>
        <p:blipFill rotWithShape="1">
          <a:blip r:embed="rId4">
            <a:extLst>
              <a:ext uri="{28A0092B-C50C-407E-A947-70E740481C1C}">
                <a14:useLocalDpi xmlns:a14="http://schemas.microsoft.com/office/drawing/2010/main" val="0"/>
              </a:ext>
            </a:extLst>
          </a:blip>
          <a:srcRect l="25069" t="23850" r="22719"/>
          <a:stretch/>
        </p:blipFill>
        <p:spPr>
          <a:xfrm>
            <a:off x="3172968" y="2538912"/>
            <a:ext cx="5961888" cy="3569454"/>
          </a:xfrm>
          <a:prstGeom prst="rect">
            <a:avLst/>
          </a:prstGeom>
          <a:ln>
            <a:noFill/>
          </a:ln>
          <a:effectLst>
            <a:outerShdw blurRad="292100" dist="139700" dir="2700000" algn="tl" rotWithShape="0">
              <a:srgbClr val="333333">
                <a:alpha val="65000"/>
              </a:srgbClr>
            </a:outerShdw>
          </a:effectLst>
        </p:spPr>
      </p:pic>
      <p:sp>
        <p:nvSpPr>
          <p:cNvPr id="7" name="圓角化單一角落矩形 6"/>
          <p:cNvSpPr/>
          <p:nvPr/>
        </p:nvSpPr>
        <p:spPr>
          <a:xfrm>
            <a:off x="231356" y="3470133"/>
            <a:ext cx="4638819" cy="1915048"/>
          </a:xfrm>
          <a:prstGeom prst="round1Rect">
            <a:avLst/>
          </a:prstGeom>
          <a:solidFill>
            <a:schemeClr val="accent5">
              <a:lumMod val="90000"/>
            </a:schemeClr>
          </a:solidFill>
          <a:ln w="57150">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marL="342900" indent="-342900" eaLnBrk="1" hangingPunct="1">
              <a:buFont typeface="+mj-lt"/>
              <a:buAutoNum type="arabicPeriod"/>
              <a:defRPr/>
            </a:pPr>
            <a:r>
              <a:rPr lang="zh-TW" altLang="en-US" dirty="0" smtClean="0">
                <a:latin typeface="Times New Roman" pitchFamily="18" charset="0"/>
                <a:ea typeface="標楷體" pitchFamily="65" charset="-120"/>
                <a:cs typeface="Times New Roman" pitchFamily="18" charset="0"/>
              </a:rPr>
              <a:t>第一</a:t>
            </a:r>
            <a:r>
              <a:rPr lang="zh-TW" altLang="en-US" dirty="0">
                <a:latin typeface="Times New Roman" pitchFamily="18" charset="0"/>
                <a:ea typeface="標楷體" pitchFamily="65" charset="-120"/>
                <a:cs typeface="Times New Roman" pitchFamily="18" charset="0"/>
              </a:rPr>
              <a:t>階段篩選結果下載完成後</a:t>
            </a:r>
            <a:r>
              <a:rPr lang="zh-TW" altLang="en-US" dirty="0" smtClean="0">
                <a:latin typeface="Times New Roman" pitchFamily="18" charset="0"/>
                <a:ea typeface="標楷體" pitchFamily="65" charset="-120"/>
                <a:cs typeface="Times New Roman" pitchFamily="18" charset="0"/>
              </a:rPr>
              <a:t>，</a:t>
            </a:r>
            <a:r>
              <a:rPr lang="zh-TW" altLang="zh-TW" dirty="0" smtClean="0">
                <a:latin typeface="Times New Roman" pitchFamily="18" charset="0"/>
                <a:ea typeface="標楷體" pitchFamily="65" charset="-120"/>
                <a:cs typeface="Times New Roman" pitchFamily="18" charset="0"/>
              </a:rPr>
              <a:t>即可進行資格</a:t>
            </a:r>
            <a:r>
              <a:rPr lang="zh-TW" altLang="zh-TW" dirty="0">
                <a:latin typeface="Times New Roman" pitchFamily="18" charset="0"/>
                <a:ea typeface="標楷體" pitchFamily="65" charset="-120"/>
                <a:cs typeface="Times New Roman" pitchFamily="18" charset="0"/>
              </a:rPr>
              <a:t>審查</a:t>
            </a:r>
            <a:r>
              <a:rPr lang="zh-TW" altLang="en-US" dirty="0" smtClean="0">
                <a:latin typeface="Times New Roman" pitchFamily="18" charset="0"/>
                <a:ea typeface="標楷體" pitchFamily="65" charset="-120"/>
                <a:cs typeface="Times New Roman" pitchFamily="18" charset="0"/>
              </a:rPr>
              <a:t>。</a:t>
            </a:r>
            <a:endParaRPr lang="en-US" altLang="zh-TW" dirty="0">
              <a:latin typeface="Times New Roman" pitchFamily="18" charset="0"/>
              <a:ea typeface="標楷體" pitchFamily="65" charset="-120"/>
              <a:cs typeface="Times New Roman" pitchFamily="18" charset="0"/>
            </a:endParaRPr>
          </a:p>
          <a:p>
            <a:pPr marL="342900" indent="-342900" eaLnBrk="1" hangingPunct="1">
              <a:buFont typeface="+mj-lt"/>
              <a:buAutoNum type="arabicPeriod"/>
              <a:defRPr/>
            </a:pPr>
            <a:r>
              <a:rPr lang="zh-TW" altLang="zh-TW" dirty="0" smtClean="0">
                <a:latin typeface="Times New Roman" pitchFamily="18" charset="0"/>
                <a:ea typeface="標楷體" pitchFamily="65" charset="-120"/>
                <a:cs typeface="Times New Roman" pitchFamily="18" charset="0"/>
              </a:rPr>
              <a:t>可</a:t>
            </a:r>
            <a:r>
              <a:rPr lang="zh-TW" altLang="en-US" dirty="0">
                <a:latin typeface="Times New Roman" pitchFamily="18" charset="0"/>
                <a:ea typeface="標楷體" pitchFamily="65" charset="-120"/>
                <a:cs typeface="Times New Roman" pitchFamily="18" charset="0"/>
              </a:rPr>
              <a:t>依申請生或系（組）、學程搜尋</a:t>
            </a:r>
            <a:r>
              <a:rPr lang="zh-TW" altLang="en-US" dirty="0" smtClean="0">
                <a:latin typeface="Times New Roman" pitchFamily="18" charset="0"/>
                <a:ea typeface="標楷體" pitchFamily="65" charset="-120"/>
                <a:cs typeface="Times New Roman" pitchFamily="18" charset="0"/>
              </a:rPr>
              <a:t>。</a:t>
            </a:r>
            <a:endParaRPr lang="en-US" altLang="zh-TW" dirty="0">
              <a:latin typeface="Times New Roman" pitchFamily="18" charset="0"/>
              <a:ea typeface="標楷體" pitchFamily="65" charset="-120"/>
              <a:cs typeface="Times New Roman" pitchFamily="18" charset="0"/>
            </a:endParaRPr>
          </a:p>
          <a:p>
            <a:pPr marL="342900" indent="-342900" eaLnBrk="1" hangingPunct="1">
              <a:buFont typeface="+mj-lt"/>
              <a:buAutoNum type="arabicPeriod"/>
              <a:defRPr/>
            </a:pPr>
            <a:r>
              <a:rPr lang="zh-TW" altLang="en-US" dirty="0" smtClean="0">
                <a:latin typeface="Times New Roman" pitchFamily="18" charset="0"/>
                <a:ea typeface="標楷體" pitchFamily="65" charset="-120"/>
                <a:cs typeface="Times New Roman" pitchFamily="18" charset="0"/>
              </a:rPr>
              <a:t>可</a:t>
            </a:r>
            <a:r>
              <a:rPr lang="zh-TW" altLang="en-US" dirty="0">
                <a:latin typeface="Times New Roman" pitchFamily="18" charset="0"/>
                <a:ea typeface="標楷體" pitchFamily="65" charset="-120"/>
                <a:cs typeface="Times New Roman" pitchFamily="18" charset="0"/>
              </a:rPr>
              <a:t>檢視申請生是否已確認上傳書面審查</a:t>
            </a:r>
            <a:r>
              <a:rPr lang="zh-TW" altLang="en-US" dirty="0" smtClean="0">
                <a:latin typeface="Times New Roman" pitchFamily="18" charset="0"/>
                <a:ea typeface="標楷體" pitchFamily="65" charset="-120"/>
                <a:cs typeface="Times New Roman" pitchFamily="18" charset="0"/>
              </a:rPr>
              <a:t>資料。</a:t>
            </a:r>
            <a:endParaRPr lang="en-US" altLang="zh-TW" b="1"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3520397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91937" y="0"/>
            <a:ext cx="118603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三</a:t>
            </a:r>
            <a:r>
              <a:rPr lang="zh-TW" altLang="en-US" sz="4200" b="1" dirty="0" smtClean="0">
                <a:latin typeface="微軟正黑體" panose="020B0604030504040204" pitchFamily="34" charset="-120"/>
                <a:ea typeface="微軟正黑體" panose="020B0604030504040204" pitchFamily="34" charset="-120"/>
              </a:rPr>
              <a:t>、資格審查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2.1</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申請</a:t>
            </a:r>
            <a:r>
              <a:rPr lang="zh-TW" altLang="en-US" sz="3000" dirty="0">
                <a:solidFill>
                  <a:schemeClr val="accent1">
                    <a:lumMod val="50000"/>
                  </a:schemeClr>
                </a:solidFill>
                <a:latin typeface="微軟正黑體" panose="020B0604030504040204" pitchFamily="34" charset="-120"/>
                <a:ea typeface="微軟正黑體" panose="020B0604030504040204" pitchFamily="34" charset="-120"/>
              </a:rPr>
              <a:t>生郵寄資料收件及申請資格</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審查</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(1/3)</a:t>
            </a:r>
            <a:r>
              <a:rPr lang="zh-TW" altLang="en-US" sz="2200" b="1" dirty="0" smtClean="0">
                <a:solidFill>
                  <a:schemeClr val="accent1">
                    <a:lumMod val="50000"/>
                  </a:schemeClr>
                </a:solidFill>
                <a:latin typeface="微軟正黑體" panose="020B0604030504040204" pitchFamily="34" charset="-120"/>
                <a:ea typeface="微軟正黑體" panose="020B0604030504040204" pitchFamily="34" charset="-120"/>
              </a:rPr>
              <a:t> </a:t>
            </a:r>
            <a:endParaRPr lang="zh-TW" altLang="zh-TW" sz="2200" b="1" dirty="0">
              <a:solidFill>
                <a:schemeClr val="accent1">
                  <a:lumMod val="50000"/>
                </a:schemeClr>
              </a:solidFill>
              <a:latin typeface="微軟正黑體" panose="020B0604030504040204" pitchFamily="34" charset="-120"/>
              <a:ea typeface="微軟正黑體" panose="020B0604030504040204" pitchFamily="34" charset="-120"/>
            </a:endParaRPr>
          </a:p>
        </p:txBody>
      </p:sp>
      <p:pic>
        <p:nvPicPr>
          <p:cNvPr id="7" name="圖片 6"/>
          <p:cNvPicPr/>
          <p:nvPr/>
        </p:nvPicPr>
        <p:blipFill>
          <a:blip r:embed="rId3">
            <a:extLst>
              <a:ext uri="{28A0092B-C50C-407E-A947-70E740481C1C}">
                <a14:useLocalDpi xmlns:a14="http://schemas.microsoft.com/office/drawing/2010/main" val="0"/>
              </a:ext>
            </a:extLst>
          </a:blip>
          <a:stretch>
            <a:fillRect/>
          </a:stretch>
        </p:blipFill>
        <p:spPr>
          <a:xfrm>
            <a:off x="5916168" y="1705341"/>
            <a:ext cx="6044183" cy="4131254"/>
          </a:xfrm>
          <a:prstGeom prst="rect">
            <a:avLst/>
          </a:prstGeom>
          <a:ln>
            <a:noFill/>
          </a:ln>
          <a:effectLst>
            <a:outerShdw blurRad="292100" dist="139700" dir="2700000" algn="tl" rotWithShape="0">
              <a:srgbClr val="333333">
                <a:alpha val="65000"/>
              </a:srgbClr>
            </a:outerShdw>
          </a:effectLst>
        </p:spPr>
      </p:pic>
      <p:sp>
        <p:nvSpPr>
          <p:cNvPr id="8" name="五邊形 7"/>
          <p:cNvSpPr/>
          <p:nvPr/>
        </p:nvSpPr>
        <p:spPr>
          <a:xfrm>
            <a:off x="5916168" y="1110013"/>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依系（組）、學程搜尋</a:t>
            </a:r>
          </a:p>
        </p:txBody>
      </p:sp>
      <p:sp>
        <p:nvSpPr>
          <p:cNvPr id="9" name="投影片編號版面配置區 8"/>
          <p:cNvSpPr>
            <a:spLocks noGrp="1"/>
          </p:cNvSpPr>
          <p:nvPr>
            <p:ph type="sldNum" sz="quarter" idx="12"/>
          </p:nvPr>
        </p:nvSpPr>
        <p:spPr/>
        <p:txBody>
          <a:bodyPr/>
          <a:lstStyle/>
          <a:p>
            <a:fld id="{633AF092-E569-411D-A609-4661960AF3DE}" type="slidenum">
              <a:rPr lang="zh-TW" altLang="en-US" smtClean="0"/>
              <a:t>17</a:t>
            </a:fld>
            <a:endParaRPr lang="zh-TW" altLang="en-US"/>
          </a:p>
        </p:txBody>
      </p:sp>
      <p:sp>
        <p:nvSpPr>
          <p:cNvPr id="10" name="五邊形 9"/>
          <p:cNvSpPr/>
          <p:nvPr/>
        </p:nvSpPr>
        <p:spPr>
          <a:xfrm>
            <a:off x="191937" y="1110013"/>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a:solidFill>
                  <a:schemeClr val="accent6"/>
                </a:solidFill>
                <a:latin typeface="標楷體" pitchFamily="65" charset="-120"/>
                <a:ea typeface="標楷體" pitchFamily="65" charset="-120"/>
              </a:rPr>
              <a:t>依申請生搜尋</a:t>
            </a:r>
          </a:p>
        </p:txBody>
      </p:sp>
      <p:pic>
        <p:nvPicPr>
          <p:cNvPr id="11" name="圖片 10"/>
          <p:cNvPicPr/>
          <p:nvPr/>
        </p:nvPicPr>
        <p:blipFill>
          <a:blip r:embed="rId4">
            <a:extLst>
              <a:ext uri="{28A0092B-C50C-407E-A947-70E740481C1C}">
                <a14:useLocalDpi xmlns:a14="http://schemas.microsoft.com/office/drawing/2010/main" val="0"/>
              </a:ext>
            </a:extLst>
          </a:blip>
          <a:stretch>
            <a:fillRect/>
          </a:stretch>
        </p:blipFill>
        <p:spPr>
          <a:xfrm>
            <a:off x="191937" y="1705341"/>
            <a:ext cx="5614503" cy="1649665"/>
          </a:xfrm>
          <a:prstGeom prst="rect">
            <a:avLst/>
          </a:prstGeom>
          <a:ln>
            <a:noFill/>
          </a:ln>
          <a:effectLst>
            <a:outerShdw blurRad="292100" dist="139700" dir="2700000" algn="tl" rotWithShape="0">
              <a:srgbClr val="333333">
                <a:alpha val="65000"/>
              </a:srgbClr>
            </a:outerShdw>
          </a:effectLst>
        </p:spPr>
      </p:pic>
      <p:pic>
        <p:nvPicPr>
          <p:cNvPr id="12" name="圖片 11"/>
          <p:cNvPicPr/>
          <p:nvPr/>
        </p:nvPicPr>
        <p:blipFill>
          <a:blip r:embed="rId5">
            <a:extLst>
              <a:ext uri="{28A0092B-C50C-407E-A947-70E740481C1C}">
                <a14:useLocalDpi xmlns:a14="http://schemas.microsoft.com/office/drawing/2010/main" val="0"/>
              </a:ext>
            </a:extLst>
          </a:blip>
          <a:stretch>
            <a:fillRect/>
          </a:stretch>
        </p:blipFill>
        <p:spPr>
          <a:xfrm>
            <a:off x="191937" y="3681000"/>
            <a:ext cx="5614503" cy="2256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719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p:nvPr/>
        </p:nvPicPr>
        <p:blipFill>
          <a:blip r:embed="rId3">
            <a:extLst>
              <a:ext uri="{28A0092B-C50C-407E-A947-70E740481C1C}">
                <a14:useLocalDpi xmlns:a14="http://schemas.microsoft.com/office/drawing/2010/main" val="0"/>
              </a:ext>
            </a:extLst>
          </a:blip>
          <a:stretch>
            <a:fillRect/>
          </a:stretch>
        </p:blipFill>
        <p:spPr>
          <a:xfrm>
            <a:off x="7863840" y="1143445"/>
            <a:ext cx="4146983" cy="1512238"/>
          </a:xfrm>
          <a:prstGeom prst="rect">
            <a:avLst/>
          </a:prstGeom>
          <a:ln>
            <a:noFill/>
          </a:ln>
          <a:effectLst>
            <a:outerShdw blurRad="292100" dist="139700" dir="2700000" algn="tl" rotWithShape="0">
              <a:srgbClr val="333333">
                <a:alpha val="65000"/>
              </a:srgbClr>
            </a:outerShdw>
          </a:effectLst>
        </p:spPr>
      </p:pic>
      <p:pic>
        <p:nvPicPr>
          <p:cNvPr id="9" name="圖片 8"/>
          <p:cNvPicPr/>
          <p:nvPr/>
        </p:nvPicPr>
        <p:blipFill>
          <a:blip r:embed="rId4">
            <a:extLst>
              <a:ext uri="{28A0092B-C50C-407E-A947-70E740481C1C}">
                <a14:useLocalDpi xmlns:a14="http://schemas.microsoft.com/office/drawing/2010/main" val="0"/>
              </a:ext>
            </a:extLst>
          </a:blip>
          <a:stretch>
            <a:fillRect/>
          </a:stretch>
        </p:blipFill>
        <p:spPr>
          <a:xfrm>
            <a:off x="7907830" y="3447788"/>
            <a:ext cx="4039376" cy="2618745"/>
          </a:xfrm>
          <a:prstGeom prst="rect">
            <a:avLst/>
          </a:prstGeom>
          <a:ln>
            <a:noFill/>
          </a:ln>
          <a:effectLst>
            <a:outerShdw blurRad="292100" dist="139700" dir="2700000" algn="tl" rotWithShape="0">
              <a:srgbClr val="333333">
                <a:alpha val="65000"/>
              </a:srgbClr>
            </a:outerShdw>
          </a:effectLst>
        </p:spPr>
      </p:pic>
      <p:sp>
        <p:nvSpPr>
          <p:cNvPr id="11" name="五邊形 10"/>
          <p:cNvSpPr/>
          <p:nvPr/>
        </p:nvSpPr>
        <p:spPr>
          <a:xfrm>
            <a:off x="106414" y="1184413"/>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資格審查</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資格不</a:t>
            </a:r>
            <a:r>
              <a:rPr lang="zh-TW" altLang="en-US" b="1" dirty="0" smtClean="0">
                <a:solidFill>
                  <a:schemeClr val="accent6"/>
                </a:solidFill>
                <a:latin typeface="標楷體" pitchFamily="65" charset="-120"/>
                <a:ea typeface="標楷體" pitchFamily="65" charset="-120"/>
              </a:rPr>
              <a:t>符合</a:t>
            </a:r>
            <a:endParaRPr lang="zh-TW" altLang="en-US" b="1" dirty="0">
              <a:solidFill>
                <a:schemeClr val="accent6"/>
              </a:solidFill>
              <a:latin typeface="標楷體" pitchFamily="65" charset="-120"/>
              <a:ea typeface="標楷體" pitchFamily="65" charset="-120"/>
            </a:endParaRPr>
          </a:p>
        </p:txBody>
      </p:sp>
      <p:pic>
        <p:nvPicPr>
          <p:cNvPr id="12" name="圖片 11"/>
          <p:cNvPicPr/>
          <p:nvPr/>
        </p:nvPicPr>
        <p:blipFill>
          <a:blip r:embed="rId5">
            <a:extLst>
              <a:ext uri="{28A0092B-C50C-407E-A947-70E740481C1C}">
                <a14:useLocalDpi xmlns:a14="http://schemas.microsoft.com/office/drawing/2010/main" val="0"/>
              </a:ext>
            </a:extLst>
          </a:blip>
          <a:stretch>
            <a:fillRect/>
          </a:stretch>
        </p:blipFill>
        <p:spPr>
          <a:xfrm>
            <a:off x="106414" y="1831380"/>
            <a:ext cx="7671903" cy="4309716"/>
          </a:xfrm>
          <a:prstGeom prst="rect">
            <a:avLst/>
          </a:prstGeom>
          <a:ln>
            <a:noFill/>
          </a:ln>
          <a:effectLst>
            <a:outerShdw blurRad="292100" dist="139700" dir="2700000" algn="tl" rotWithShape="0">
              <a:srgbClr val="333333">
                <a:alpha val="65000"/>
              </a:srgbClr>
            </a:outerShdw>
          </a:effectLst>
        </p:spPr>
      </p:pic>
      <p:sp>
        <p:nvSpPr>
          <p:cNvPr id="17" name="標題 1"/>
          <p:cNvSpPr txBox="1">
            <a:spLocks/>
          </p:cNvSpPr>
          <p:nvPr/>
        </p:nvSpPr>
        <p:spPr>
          <a:xfrm>
            <a:off x="191937" y="0"/>
            <a:ext cx="117333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三</a:t>
            </a:r>
            <a:r>
              <a:rPr lang="zh-TW" altLang="en-US" sz="4200" b="1" dirty="0" smtClean="0">
                <a:latin typeface="微軟正黑體" panose="020B0604030504040204" pitchFamily="34" charset="-120"/>
                <a:ea typeface="微軟正黑體" panose="020B0604030504040204" pitchFamily="34" charset="-120"/>
              </a:rPr>
              <a:t>、資格審查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2.1</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申請</a:t>
            </a:r>
            <a:r>
              <a:rPr lang="zh-TW" altLang="en-US" sz="3000" dirty="0">
                <a:solidFill>
                  <a:schemeClr val="accent1">
                    <a:lumMod val="50000"/>
                  </a:schemeClr>
                </a:solidFill>
                <a:latin typeface="微軟正黑體" panose="020B0604030504040204" pitchFamily="34" charset="-120"/>
                <a:ea typeface="微軟正黑體" panose="020B0604030504040204" pitchFamily="34" charset="-120"/>
              </a:rPr>
              <a:t>生郵寄資料收件及申請資格</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審查</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(2/3)</a:t>
            </a:r>
            <a:r>
              <a:rPr lang="zh-TW" altLang="en-US" sz="2200" b="1" dirty="0" smtClean="0">
                <a:solidFill>
                  <a:schemeClr val="accent1">
                    <a:lumMod val="50000"/>
                  </a:schemeClr>
                </a:solidFill>
                <a:latin typeface="微軟正黑體" panose="020B0604030504040204" pitchFamily="34" charset="-120"/>
                <a:ea typeface="微軟正黑體" panose="020B0604030504040204" pitchFamily="34" charset="-120"/>
              </a:rPr>
              <a:t> </a:t>
            </a:r>
            <a:endParaRPr lang="zh-TW" altLang="zh-TW" sz="22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a:xfrm>
            <a:off x="8832963" y="6198906"/>
            <a:ext cx="2844800" cy="476250"/>
          </a:xfrm>
        </p:spPr>
        <p:txBody>
          <a:bodyPr/>
          <a:lstStyle/>
          <a:p>
            <a:fld id="{633AF092-E569-411D-A609-4661960AF3DE}" type="slidenum">
              <a:rPr lang="zh-TW" altLang="en-US" smtClean="0"/>
              <a:t>18</a:t>
            </a:fld>
            <a:endParaRPr lang="zh-TW" altLang="en-US"/>
          </a:p>
        </p:txBody>
      </p:sp>
      <p:sp>
        <p:nvSpPr>
          <p:cNvPr id="13" name="矩形圖說文字 12"/>
          <p:cNvSpPr/>
          <p:nvPr/>
        </p:nvSpPr>
        <p:spPr>
          <a:xfrm>
            <a:off x="10914418" y="2918672"/>
            <a:ext cx="1060704" cy="3280234"/>
          </a:xfrm>
          <a:prstGeom prst="wedgeRectCallout">
            <a:avLst>
              <a:gd name="adj1" fmla="val -67454"/>
              <a:gd name="adj2" fmla="val -15437"/>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180000" indent="-180000" eaLnBrk="1" hangingPunct="1">
              <a:defRPr/>
            </a:pPr>
            <a:r>
              <a:rPr lang="zh-TW" altLang="en-US" sz="1400" dirty="0">
                <a:solidFill>
                  <a:schemeClr val="tx1"/>
                </a:solidFill>
                <a:latin typeface="Times New Roman" pitchFamily="18" charset="0"/>
                <a:ea typeface="標楷體" pitchFamily="65" charset="-120"/>
                <a:cs typeface="Times New Roman" pitchFamily="18" charset="0"/>
              </a:rPr>
              <a:t>若無資格不符合原因選項清單</a:t>
            </a:r>
            <a:r>
              <a:rPr lang="zh-TW" altLang="en-US" sz="1400" dirty="0" smtClean="0">
                <a:solidFill>
                  <a:schemeClr val="tx1"/>
                </a:solidFill>
                <a:latin typeface="Times New Roman" pitchFamily="18" charset="0"/>
                <a:ea typeface="標楷體" pitchFamily="65" charset="-120"/>
                <a:cs typeface="Times New Roman" pitchFamily="18" charset="0"/>
              </a:rPr>
              <a:t>，</a:t>
            </a:r>
            <a:endParaRPr lang="en-US" altLang="zh-TW" sz="1400" dirty="0" smtClean="0">
              <a:solidFill>
                <a:schemeClr val="tx1"/>
              </a:solidFill>
              <a:latin typeface="Times New Roman" pitchFamily="18" charset="0"/>
              <a:ea typeface="標楷體" pitchFamily="65" charset="-120"/>
              <a:cs typeface="Times New Roman" pitchFamily="18" charset="0"/>
            </a:endParaRPr>
          </a:p>
          <a:p>
            <a:pPr marL="180000" indent="-180000" eaLnBrk="1" hangingPunct="1">
              <a:defRPr/>
            </a:pPr>
            <a:r>
              <a:rPr lang="zh-TW" altLang="zh-TW" sz="1400" b="1" dirty="0" smtClean="0">
                <a:solidFill>
                  <a:schemeClr val="tx1"/>
                </a:solidFill>
                <a:latin typeface="Times New Roman" pitchFamily="18" charset="0"/>
                <a:ea typeface="標楷體" pitchFamily="65" charset="-120"/>
                <a:cs typeface="Times New Roman" pitchFamily="18" charset="0"/>
              </a:rPr>
              <a:t>可</a:t>
            </a:r>
            <a:r>
              <a:rPr lang="zh-TW" altLang="zh-TW" sz="1400" b="1" dirty="0">
                <a:solidFill>
                  <a:schemeClr val="tx1"/>
                </a:solidFill>
                <a:latin typeface="Times New Roman" pitchFamily="18" charset="0"/>
                <a:ea typeface="標楷體" pitchFamily="65" charset="-120"/>
                <a:cs typeface="Times New Roman" pitchFamily="18" charset="0"/>
              </a:rPr>
              <a:t>自行</a:t>
            </a:r>
            <a:r>
              <a:rPr lang="zh-TW" altLang="en-US" sz="1400" b="1" dirty="0">
                <a:solidFill>
                  <a:schemeClr val="tx1"/>
                </a:solidFill>
                <a:latin typeface="Times New Roman" pitchFamily="18" charset="0"/>
                <a:ea typeface="標楷體" pitchFamily="65" charset="-120"/>
                <a:cs typeface="Times New Roman" pitchFamily="18" charset="0"/>
              </a:rPr>
              <a:t>輸入資格</a:t>
            </a:r>
            <a:r>
              <a:rPr lang="zh-TW" altLang="zh-TW" sz="1400" b="1" dirty="0">
                <a:solidFill>
                  <a:schemeClr val="tx1"/>
                </a:solidFill>
                <a:latin typeface="Times New Roman" pitchFamily="18" charset="0"/>
                <a:ea typeface="標楷體" pitchFamily="65" charset="-120"/>
                <a:cs typeface="Times New Roman" pitchFamily="18" charset="0"/>
              </a:rPr>
              <a:t>不符原因，</a:t>
            </a:r>
            <a:endParaRPr lang="en-US" altLang="zh-TW" sz="1400" b="1" dirty="0" smtClean="0">
              <a:solidFill>
                <a:schemeClr val="tx1"/>
              </a:solidFill>
              <a:latin typeface="Times New Roman" pitchFamily="18" charset="0"/>
              <a:ea typeface="標楷體" pitchFamily="65" charset="-120"/>
              <a:cs typeface="Times New Roman" pitchFamily="18" charset="0"/>
            </a:endParaRPr>
          </a:p>
          <a:p>
            <a:pPr marL="180000" indent="-180000" eaLnBrk="1" hangingPunct="1">
              <a:defRPr/>
            </a:pPr>
            <a:r>
              <a:rPr lang="zh-TW" altLang="zh-TW" sz="1400" b="1" dirty="0" smtClean="0">
                <a:solidFill>
                  <a:schemeClr val="tx1"/>
                </a:solidFill>
                <a:latin typeface="Times New Roman" pitchFamily="18" charset="0"/>
                <a:ea typeface="標楷體" pitchFamily="65" charset="-120"/>
                <a:cs typeface="Times New Roman" pitchFamily="18" charset="0"/>
              </a:rPr>
              <a:t>系統</a:t>
            </a:r>
            <a:r>
              <a:rPr lang="zh-TW" altLang="zh-TW" sz="1400" b="1" dirty="0">
                <a:solidFill>
                  <a:schemeClr val="tx1"/>
                </a:solidFill>
                <a:latin typeface="Times New Roman" pitchFamily="18" charset="0"/>
                <a:ea typeface="標楷體" pitchFamily="65" charset="-120"/>
                <a:cs typeface="Times New Roman" pitchFamily="18" charset="0"/>
              </a:rPr>
              <a:t>會自動儲存</a:t>
            </a:r>
            <a:r>
              <a:rPr lang="zh-TW" altLang="zh-TW" sz="1400" dirty="0" smtClean="0">
                <a:solidFill>
                  <a:schemeClr val="tx1"/>
                </a:solidFill>
                <a:latin typeface="Times New Roman" pitchFamily="18" charset="0"/>
                <a:ea typeface="標楷體" pitchFamily="65" charset="-120"/>
                <a:cs typeface="Times New Roman" pitchFamily="18" charset="0"/>
              </a:rPr>
              <a:t>，</a:t>
            </a:r>
            <a:endParaRPr lang="en-US" altLang="zh-TW" sz="1400" dirty="0" smtClean="0">
              <a:solidFill>
                <a:schemeClr val="tx1"/>
              </a:solidFill>
              <a:latin typeface="Times New Roman" pitchFamily="18" charset="0"/>
              <a:ea typeface="標楷體" pitchFamily="65" charset="-120"/>
              <a:cs typeface="Times New Roman" pitchFamily="18" charset="0"/>
            </a:endParaRPr>
          </a:p>
          <a:p>
            <a:pPr marL="180000" indent="-180000" eaLnBrk="1" hangingPunct="1">
              <a:defRPr/>
            </a:pPr>
            <a:r>
              <a:rPr lang="zh-TW" altLang="zh-TW" sz="1400" dirty="0" smtClean="0">
                <a:solidFill>
                  <a:schemeClr val="tx1"/>
                </a:solidFill>
                <a:latin typeface="Times New Roman" pitchFamily="18" charset="0"/>
                <a:ea typeface="標楷體" pitchFamily="65" charset="-120"/>
                <a:cs typeface="Times New Roman" pitchFamily="18" charset="0"/>
              </a:rPr>
              <a:t>並列為不符</a:t>
            </a:r>
            <a:r>
              <a:rPr lang="zh-TW" altLang="en-US" sz="1400" dirty="0" smtClean="0">
                <a:solidFill>
                  <a:schemeClr val="tx1"/>
                </a:solidFill>
                <a:latin typeface="Times New Roman" pitchFamily="18" charset="0"/>
                <a:ea typeface="標楷體" pitchFamily="65" charset="-120"/>
                <a:cs typeface="Times New Roman" pitchFamily="18" charset="0"/>
              </a:rPr>
              <a:t>合</a:t>
            </a:r>
            <a:r>
              <a:rPr lang="zh-TW" altLang="zh-TW" sz="1400" dirty="0" smtClean="0">
                <a:solidFill>
                  <a:schemeClr val="tx1"/>
                </a:solidFill>
                <a:latin typeface="Times New Roman" pitchFamily="18" charset="0"/>
                <a:ea typeface="標楷體" pitchFamily="65" charset="-120"/>
                <a:cs typeface="Times New Roman" pitchFamily="18" charset="0"/>
              </a:rPr>
              <a:t>原因</a:t>
            </a:r>
            <a:r>
              <a:rPr lang="zh-TW" altLang="zh-TW" sz="1400" dirty="0">
                <a:solidFill>
                  <a:schemeClr val="tx1"/>
                </a:solidFill>
                <a:latin typeface="Times New Roman" pitchFamily="18" charset="0"/>
                <a:ea typeface="標楷體" pitchFamily="65" charset="-120"/>
                <a:cs typeface="Times New Roman" pitchFamily="18" charset="0"/>
              </a:rPr>
              <a:t>下</a:t>
            </a:r>
            <a:r>
              <a:rPr lang="zh-TW" altLang="zh-TW" sz="1400" dirty="0" smtClean="0">
                <a:solidFill>
                  <a:schemeClr val="tx1"/>
                </a:solidFill>
                <a:latin typeface="Times New Roman" pitchFamily="18" charset="0"/>
                <a:ea typeface="標楷體" pitchFamily="65" charset="-120"/>
                <a:cs typeface="Times New Roman" pitchFamily="18" charset="0"/>
              </a:rPr>
              <a:t>拉選單</a:t>
            </a:r>
            <a:r>
              <a:rPr lang="zh-TW" altLang="en-US" sz="1400" dirty="0" smtClean="0">
                <a:solidFill>
                  <a:schemeClr val="tx1"/>
                </a:solidFill>
                <a:latin typeface="Times New Roman" pitchFamily="18" charset="0"/>
                <a:ea typeface="標楷體" pitchFamily="65" charset="-120"/>
                <a:cs typeface="Times New Roman" pitchFamily="18" charset="0"/>
              </a:rPr>
              <a:t>清單。</a:t>
            </a:r>
            <a:endParaRPr lang="en-US" altLang="zh-TW" sz="1400" dirty="0">
              <a:solidFill>
                <a:schemeClr val="tx1"/>
              </a:solidFill>
              <a:latin typeface="Times New Roman" pitchFamily="18" charset="0"/>
              <a:ea typeface="標楷體" pitchFamily="65" charset="-120"/>
              <a:cs typeface="Times New Roman" pitchFamily="18" charset="0"/>
            </a:endParaRPr>
          </a:p>
        </p:txBody>
      </p:sp>
      <p:pic>
        <p:nvPicPr>
          <p:cNvPr id="14" name="圖片 13"/>
          <p:cNvPicPr/>
          <p:nvPr/>
        </p:nvPicPr>
        <p:blipFill rotWithShape="1">
          <a:blip r:embed="rId6">
            <a:extLst>
              <a:ext uri="{28A0092B-C50C-407E-A947-70E740481C1C}">
                <a14:useLocalDpi xmlns:a14="http://schemas.microsoft.com/office/drawing/2010/main" val="0"/>
              </a:ext>
            </a:extLst>
          </a:blip>
          <a:srcRect l="1656" r="1940" b="4698"/>
          <a:stretch/>
        </p:blipFill>
        <p:spPr bwMode="auto">
          <a:xfrm>
            <a:off x="201168" y="3821230"/>
            <a:ext cx="7534387" cy="2122226"/>
          </a:xfrm>
          <a:prstGeom prst="rect">
            <a:avLst/>
          </a:prstGeom>
          <a:ln>
            <a:noFill/>
          </a:ln>
          <a:extLst>
            <a:ext uri="{53640926-AAD7-44D8-BBD7-CCE9431645EC}">
              <a14:shadowObscured xmlns:a14="http://schemas.microsoft.com/office/drawing/2010/main"/>
            </a:ext>
          </a:extLst>
        </p:spPr>
      </p:pic>
      <p:sp>
        <p:nvSpPr>
          <p:cNvPr id="16" name="矩形圖說文字 15"/>
          <p:cNvSpPr/>
          <p:nvPr/>
        </p:nvSpPr>
        <p:spPr>
          <a:xfrm>
            <a:off x="4471416" y="6066533"/>
            <a:ext cx="4233672" cy="740996"/>
          </a:xfrm>
          <a:prstGeom prst="wedgeRectCallout">
            <a:avLst>
              <a:gd name="adj1" fmla="val -28020"/>
              <a:gd name="adj2" fmla="val -86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eaLnBrk="1" hangingPunct="1">
              <a:defRPr/>
            </a:pPr>
            <a:r>
              <a:rPr lang="zh-TW" altLang="en-US" sz="1400" b="1" dirty="0">
                <a:solidFill>
                  <a:schemeClr val="tx1"/>
                </a:solidFill>
                <a:latin typeface="Times New Roman" pitchFamily="18" charset="0"/>
                <a:ea typeface="標楷體" pitchFamily="65" charset="-120"/>
                <a:cs typeface="Times New Roman" pitchFamily="18" charset="0"/>
              </a:rPr>
              <a:t>系統預設為</a:t>
            </a:r>
            <a:r>
              <a:rPr lang="zh-TW" altLang="zh-TW" sz="1400" b="1" dirty="0">
                <a:solidFill>
                  <a:schemeClr val="tx1"/>
                </a:solidFill>
                <a:latin typeface="Times New Roman" pitchFamily="18" charset="0"/>
                <a:ea typeface="標楷體" pitchFamily="65" charset="-120"/>
                <a:cs typeface="Times New Roman" pitchFamily="18" charset="0"/>
              </a:rPr>
              <a:t>「資格符合</a:t>
            </a:r>
            <a:r>
              <a:rPr lang="zh-TW" altLang="zh-TW" sz="1400" b="1" dirty="0" smtClean="0">
                <a:solidFill>
                  <a:schemeClr val="tx1"/>
                </a:solidFill>
                <a:latin typeface="Times New Roman" pitchFamily="18" charset="0"/>
                <a:ea typeface="標楷體" pitchFamily="65" charset="-120"/>
                <a:cs typeface="Times New Roman" pitchFamily="18" charset="0"/>
              </a:rPr>
              <a:t>」</a:t>
            </a:r>
            <a:endParaRPr lang="en-US" altLang="zh-TW" sz="1400" dirty="0" smtClean="0">
              <a:solidFill>
                <a:schemeClr val="tx1"/>
              </a:solidFill>
              <a:latin typeface="Times New Roman" pitchFamily="18" charset="0"/>
              <a:ea typeface="標楷體" pitchFamily="65" charset="-120"/>
              <a:cs typeface="Times New Roman" pitchFamily="18" charset="0"/>
            </a:endParaRPr>
          </a:p>
          <a:p>
            <a:pPr marL="180000" indent="-180000" eaLnBrk="1" hangingPunct="1">
              <a:defRPr/>
            </a:pPr>
            <a:r>
              <a:rPr lang="zh-TW" altLang="zh-TW" sz="1400" dirty="0" smtClean="0">
                <a:solidFill>
                  <a:schemeClr val="tx1"/>
                </a:solidFill>
                <a:latin typeface="Times New Roman" pitchFamily="18" charset="0"/>
                <a:ea typeface="標楷體" pitchFamily="65" charset="-120"/>
                <a:cs typeface="Times New Roman" pitchFamily="18" charset="0"/>
              </a:rPr>
              <a:t>若</a:t>
            </a:r>
            <a:r>
              <a:rPr lang="zh-TW" altLang="zh-TW" sz="1400" dirty="0">
                <a:solidFill>
                  <a:schemeClr val="tx1"/>
                </a:solidFill>
                <a:latin typeface="Times New Roman" pitchFamily="18" charset="0"/>
                <a:ea typeface="標楷體" pitchFamily="65" charset="-120"/>
                <a:cs typeface="Times New Roman" pitchFamily="18" charset="0"/>
              </a:rPr>
              <a:t>資格不符合者，</a:t>
            </a:r>
            <a:r>
              <a:rPr lang="zh-TW" altLang="en-US" sz="1400" dirty="0">
                <a:solidFill>
                  <a:schemeClr val="tx1"/>
                </a:solidFill>
                <a:latin typeface="Times New Roman" pitchFamily="18" charset="0"/>
                <a:ea typeface="標楷體" pitchFamily="65" charset="-120"/>
                <a:cs typeface="Times New Roman" pitchFamily="18" charset="0"/>
              </a:rPr>
              <a:t>將資格</a:t>
            </a:r>
            <a:r>
              <a:rPr lang="zh-TW" altLang="zh-TW" sz="1400" dirty="0">
                <a:solidFill>
                  <a:schemeClr val="tx1"/>
                </a:solidFill>
                <a:latin typeface="Times New Roman" pitchFamily="18" charset="0"/>
                <a:ea typeface="標楷體" pitchFamily="65" charset="-120"/>
                <a:cs typeface="Times New Roman" pitchFamily="18" charset="0"/>
              </a:rPr>
              <a:t>符合</a:t>
            </a:r>
            <a:r>
              <a:rPr lang="zh-TW" altLang="en-US" sz="1400" dirty="0">
                <a:solidFill>
                  <a:schemeClr val="tx1"/>
                </a:solidFill>
                <a:latin typeface="Times New Roman" pitchFamily="18" charset="0"/>
                <a:ea typeface="標楷體" pitchFamily="65" charset="-120"/>
                <a:cs typeface="Times New Roman" pitchFamily="18" charset="0"/>
              </a:rPr>
              <a:t>勾選點掉</a:t>
            </a:r>
            <a:r>
              <a:rPr lang="zh-TW" altLang="en-US" sz="1400" dirty="0" smtClean="0">
                <a:solidFill>
                  <a:schemeClr val="tx1"/>
                </a:solidFill>
                <a:latin typeface="Times New Roman" pitchFamily="18" charset="0"/>
                <a:ea typeface="標楷體" pitchFamily="65" charset="-120"/>
                <a:cs typeface="Times New Roman" pitchFamily="18" charset="0"/>
              </a:rPr>
              <a:t>，</a:t>
            </a:r>
            <a:endParaRPr lang="en-US" altLang="zh-TW" sz="1400" dirty="0" smtClean="0">
              <a:solidFill>
                <a:schemeClr val="tx1"/>
              </a:solidFill>
              <a:latin typeface="Times New Roman" pitchFamily="18" charset="0"/>
              <a:ea typeface="標楷體" pitchFamily="65" charset="-120"/>
              <a:cs typeface="Times New Roman" pitchFamily="18" charset="0"/>
            </a:endParaRPr>
          </a:p>
          <a:p>
            <a:pPr marL="180000" indent="-180000" eaLnBrk="1" hangingPunct="1">
              <a:defRPr/>
            </a:pPr>
            <a:r>
              <a:rPr lang="zh-TW" altLang="zh-TW" sz="1400" dirty="0" smtClean="0">
                <a:solidFill>
                  <a:schemeClr val="tx1"/>
                </a:solidFill>
                <a:latin typeface="Times New Roman" pitchFamily="18" charset="0"/>
                <a:ea typeface="標楷體" pitchFamily="65" charset="-120"/>
                <a:cs typeface="Times New Roman" pitchFamily="18" charset="0"/>
              </a:rPr>
              <a:t>再</a:t>
            </a:r>
            <a:r>
              <a:rPr lang="zh-TW" altLang="en-US" sz="1400" dirty="0">
                <a:solidFill>
                  <a:schemeClr val="tx1"/>
                </a:solidFill>
                <a:latin typeface="Times New Roman" pitchFamily="18" charset="0"/>
                <a:ea typeface="標楷體" pitchFamily="65" charset="-120"/>
                <a:cs typeface="Times New Roman" pitchFamily="18" charset="0"/>
              </a:rPr>
              <a:t>點選不符合原因清單，輸入</a:t>
            </a:r>
            <a:r>
              <a:rPr lang="zh-TW" altLang="zh-TW" sz="1400" dirty="0">
                <a:solidFill>
                  <a:schemeClr val="tx1"/>
                </a:solidFill>
                <a:latin typeface="Times New Roman" pitchFamily="18" charset="0"/>
                <a:ea typeface="標楷體" pitchFamily="65" charset="-120"/>
                <a:cs typeface="Times New Roman" pitchFamily="18" charset="0"/>
              </a:rPr>
              <a:t>不符合</a:t>
            </a:r>
            <a:r>
              <a:rPr lang="zh-TW" altLang="zh-TW" sz="1400" dirty="0" smtClean="0">
                <a:solidFill>
                  <a:schemeClr val="tx1"/>
                </a:solidFill>
                <a:latin typeface="Times New Roman" pitchFamily="18" charset="0"/>
                <a:ea typeface="標楷體" pitchFamily="65" charset="-120"/>
                <a:cs typeface="Times New Roman" pitchFamily="18" charset="0"/>
              </a:rPr>
              <a:t>報名資格</a:t>
            </a:r>
            <a:r>
              <a:rPr lang="zh-TW" altLang="zh-TW" sz="1400" dirty="0">
                <a:solidFill>
                  <a:schemeClr val="tx1"/>
                </a:solidFill>
                <a:latin typeface="Times New Roman" pitchFamily="18" charset="0"/>
                <a:ea typeface="標楷體" pitchFamily="65" charset="-120"/>
                <a:cs typeface="Times New Roman" pitchFamily="18" charset="0"/>
              </a:rPr>
              <a:t>原因</a:t>
            </a:r>
            <a:r>
              <a:rPr lang="zh-TW" altLang="en-US" sz="1400" dirty="0">
                <a:solidFill>
                  <a:schemeClr val="tx1"/>
                </a:solidFill>
                <a:latin typeface="Times New Roman" pitchFamily="18" charset="0"/>
                <a:ea typeface="標楷體" pitchFamily="65" charset="-120"/>
                <a:cs typeface="Times New Roman" pitchFamily="18" charset="0"/>
              </a:rPr>
              <a:t>。</a:t>
            </a:r>
            <a:endParaRPr lang="en-US" altLang="zh-TW" sz="1400" dirty="0">
              <a:solidFill>
                <a:schemeClr val="tx1"/>
              </a:solidFill>
              <a:latin typeface="Times New Roman" pitchFamily="18" charset="0"/>
              <a:ea typeface="標楷體" pitchFamily="65" charset="-120"/>
              <a:cs typeface="Times New Roman" pitchFamily="18" charset="0"/>
            </a:endParaRPr>
          </a:p>
        </p:txBody>
      </p:sp>
      <p:sp>
        <p:nvSpPr>
          <p:cNvPr id="2" name="矩形 1"/>
          <p:cNvSpPr/>
          <p:nvPr/>
        </p:nvSpPr>
        <p:spPr>
          <a:xfrm>
            <a:off x="5120640" y="3837543"/>
            <a:ext cx="2557080" cy="204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圖說文字 2"/>
          <p:cNvSpPr/>
          <p:nvPr/>
        </p:nvSpPr>
        <p:spPr>
          <a:xfrm>
            <a:off x="6263640" y="2828070"/>
            <a:ext cx="2076103" cy="783810"/>
          </a:xfrm>
          <a:prstGeom prst="wedgeRectCallout">
            <a:avLst>
              <a:gd name="adj1" fmla="val -29186"/>
              <a:gd name="adj2" fmla="val 78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zh-TW" altLang="zh-TW" sz="1400" dirty="0">
                <a:solidFill>
                  <a:schemeClr val="tx1"/>
                </a:solidFill>
                <a:latin typeface="Times New Roman" pitchFamily="18" charset="0"/>
                <a:ea typeface="標楷體" pitchFamily="65" charset="-120"/>
                <a:cs typeface="Times New Roman" pitchFamily="18" charset="0"/>
              </a:rPr>
              <a:t>畫面右上方會顯示，</a:t>
            </a:r>
            <a:r>
              <a:rPr lang="zh-TW" altLang="en-US" sz="1400" dirty="0">
                <a:solidFill>
                  <a:schemeClr val="tx1"/>
                </a:solidFill>
                <a:latin typeface="Times New Roman" pitchFamily="18" charset="0"/>
                <a:ea typeface="標楷體" pitchFamily="65" charset="-120"/>
                <a:cs typeface="Times New Roman" pitchFamily="18" charset="0"/>
              </a:rPr>
              <a:t>已收件</a:t>
            </a:r>
            <a:r>
              <a:rPr lang="zh-TW" altLang="zh-TW" sz="1400" dirty="0">
                <a:solidFill>
                  <a:schemeClr val="tx1"/>
                </a:solidFill>
                <a:latin typeface="Times New Roman" pitchFamily="18" charset="0"/>
                <a:ea typeface="標楷體" pitchFamily="65" charset="-120"/>
                <a:cs typeface="Times New Roman" pitchFamily="18" charset="0"/>
              </a:rPr>
              <a:t>、資格</a:t>
            </a:r>
            <a:r>
              <a:rPr lang="zh-TW" altLang="en-US" sz="1400" dirty="0">
                <a:solidFill>
                  <a:schemeClr val="tx1"/>
                </a:solidFill>
                <a:latin typeface="Times New Roman" pitchFamily="18" charset="0"/>
                <a:ea typeface="標楷體" pitchFamily="65" charset="-120"/>
                <a:cs typeface="Times New Roman" pitchFamily="18" charset="0"/>
              </a:rPr>
              <a:t>符合</a:t>
            </a:r>
            <a:r>
              <a:rPr lang="zh-TW" altLang="zh-TW" sz="1400" dirty="0">
                <a:solidFill>
                  <a:schemeClr val="tx1"/>
                </a:solidFill>
                <a:latin typeface="Times New Roman" pitchFamily="18" charset="0"/>
                <a:ea typeface="標楷體" pitchFamily="65" charset="-120"/>
                <a:cs typeface="Times New Roman" pitchFamily="18" charset="0"/>
              </a:rPr>
              <a:t>及資格</a:t>
            </a:r>
            <a:r>
              <a:rPr lang="zh-TW" altLang="en-US" sz="1400" dirty="0">
                <a:solidFill>
                  <a:schemeClr val="tx1"/>
                </a:solidFill>
                <a:latin typeface="Times New Roman" pitchFamily="18" charset="0"/>
                <a:ea typeface="標楷體" pitchFamily="65" charset="-120"/>
                <a:cs typeface="Times New Roman" pitchFamily="18" charset="0"/>
              </a:rPr>
              <a:t>不符</a:t>
            </a:r>
            <a:r>
              <a:rPr lang="zh-TW" altLang="zh-TW" sz="1400" dirty="0">
                <a:solidFill>
                  <a:schemeClr val="tx1"/>
                </a:solidFill>
                <a:latin typeface="Times New Roman" pitchFamily="18" charset="0"/>
                <a:ea typeface="標楷體" pitchFamily="65" charset="-120"/>
                <a:cs typeface="Times New Roman" pitchFamily="18" charset="0"/>
              </a:rPr>
              <a:t>之申請生人數。</a:t>
            </a:r>
          </a:p>
        </p:txBody>
      </p:sp>
    </p:spTree>
    <p:extLst>
      <p:ext uri="{BB962C8B-B14F-4D97-AF65-F5344CB8AC3E}">
        <p14:creationId xmlns:p14="http://schemas.microsoft.com/office/powerpoint/2010/main" val="991116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邊形 10"/>
          <p:cNvSpPr/>
          <p:nvPr/>
        </p:nvSpPr>
        <p:spPr>
          <a:xfrm>
            <a:off x="191937" y="1327935"/>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整批匯入及匯出</a:t>
            </a:r>
          </a:p>
        </p:txBody>
      </p:sp>
      <p:pic>
        <p:nvPicPr>
          <p:cNvPr id="8" name="圖片 7"/>
          <p:cNvPicPr/>
          <p:nvPr/>
        </p:nvPicPr>
        <p:blipFill>
          <a:blip r:embed="rId3">
            <a:extLst>
              <a:ext uri="{28A0092B-C50C-407E-A947-70E740481C1C}">
                <a14:useLocalDpi xmlns:a14="http://schemas.microsoft.com/office/drawing/2010/main" val="0"/>
              </a:ext>
            </a:extLst>
          </a:blip>
          <a:stretch>
            <a:fillRect/>
          </a:stretch>
        </p:blipFill>
        <p:spPr>
          <a:xfrm>
            <a:off x="205291" y="1974645"/>
            <a:ext cx="5775961" cy="3407746"/>
          </a:xfrm>
          <a:prstGeom prst="rect">
            <a:avLst/>
          </a:prstGeom>
          <a:ln>
            <a:noFill/>
          </a:ln>
          <a:effectLst>
            <a:outerShdw blurRad="292100" dist="139700" dir="2700000" algn="tl" rotWithShape="0">
              <a:srgbClr val="333333">
                <a:alpha val="65000"/>
              </a:srgbClr>
            </a:outerShdw>
          </a:effectLst>
        </p:spPr>
      </p:pic>
      <p:pic>
        <p:nvPicPr>
          <p:cNvPr id="9" name="圖片 8"/>
          <p:cNvPicPr/>
          <p:nvPr/>
        </p:nvPicPr>
        <p:blipFill>
          <a:blip r:embed="rId4">
            <a:extLst>
              <a:ext uri="{28A0092B-C50C-407E-A947-70E740481C1C}">
                <a14:useLocalDpi xmlns:a14="http://schemas.microsoft.com/office/drawing/2010/main" val="0"/>
              </a:ext>
            </a:extLst>
          </a:blip>
          <a:stretch>
            <a:fillRect/>
          </a:stretch>
        </p:blipFill>
        <p:spPr>
          <a:xfrm>
            <a:off x="6058618" y="1974645"/>
            <a:ext cx="5938222" cy="3407746"/>
          </a:xfrm>
          <a:prstGeom prst="rect">
            <a:avLst/>
          </a:prstGeom>
          <a:ln>
            <a:noFill/>
          </a:ln>
          <a:effectLst>
            <a:outerShdw blurRad="292100" dist="139700" dir="2700000" algn="tl" rotWithShape="0">
              <a:srgbClr val="333333">
                <a:alpha val="65000"/>
              </a:srgbClr>
            </a:outerShdw>
          </a:effectLst>
        </p:spPr>
      </p:pic>
      <p:sp>
        <p:nvSpPr>
          <p:cNvPr id="6" name="標題 1"/>
          <p:cNvSpPr txBox="1">
            <a:spLocks/>
          </p:cNvSpPr>
          <p:nvPr/>
        </p:nvSpPr>
        <p:spPr>
          <a:xfrm>
            <a:off x="191937" y="0"/>
            <a:ext cx="117333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三</a:t>
            </a:r>
            <a:r>
              <a:rPr lang="zh-TW" altLang="en-US" sz="4200" b="1" dirty="0" smtClean="0">
                <a:latin typeface="微軟正黑體" panose="020B0604030504040204" pitchFamily="34" charset="-120"/>
                <a:ea typeface="微軟正黑體" panose="020B0604030504040204" pitchFamily="34" charset="-120"/>
              </a:rPr>
              <a:t>、資格審查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2.1</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申請</a:t>
            </a:r>
            <a:r>
              <a:rPr lang="zh-TW" altLang="en-US" sz="3000" dirty="0">
                <a:solidFill>
                  <a:schemeClr val="accent1">
                    <a:lumMod val="50000"/>
                  </a:schemeClr>
                </a:solidFill>
                <a:latin typeface="微軟正黑體" panose="020B0604030504040204" pitchFamily="34" charset="-120"/>
                <a:ea typeface="微軟正黑體" panose="020B0604030504040204" pitchFamily="34" charset="-120"/>
              </a:rPr>
              <a:t>生郵寄資料收件及申請資格</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審查</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(3/3)</a:t>
            </a:r>
            <a:r>
              <a:rPr lang="zh-TW" altLang="en-US" sz="2200" b="1" dirty="0" smtClean="0">
                <a:solidFill>
                  <a:schemeClr val="accent1">
                    <a:lumMod val="50000"/>
                  </a:schemeClr>
                </a:solidFill>
                <a:latin typeface="微軟正黑體" panose="020B0604030504040204" pitchFamily="34" charset="-120"/>
                <a:ea typeface="微軟正黑體" panose="020B0604030504040204" pitchFamily="34" charset="-120"/>
              </a:rPr>
              <a:t> </a:t>
            </a:r>
            <a:endParaRPr lang="zh-TW" altLang="zh-TW" sz="22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19</a:t>
            </a:fld>
            <a:endParaRPr lang="zh-TW" altLang="en-US"/>
          </a:p>
        </p:txBody>
      </p:sp>
    </p:spTree>
    <p:extLst>
      <p:ext uri="{BB962C8B-B14F-4D97-AF65-F5344CB8AC3E}">
        <p14:creationId xmlns:p14="http://schemas.microsoft.com/office/powerpoint/2010/main" val="2273102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285751"/>
            <a:ext cx="10972800" cy="633413"/>
          </a:xfrm>
        </p:spPr>
        <p:txBody>
          <a:bodyPr>
            <a:noAutofit/>
          </a:bodyPr>
          <a:lstStyle/>
          <a:p>
            <a:r>
              <a:rPr lang="zh-TW" altLang="en-US" sz="4200" b="1" dirty="0" smtClean="0">
                <a:latin typeface="微軟正黑體" panose="020B0604030504040204" pitchFamily="34" charset="-120"/>
                <a:ea typeface="微軟正黑體" panose="020B0604030504040204" pitchFamily="34" charset="-120"/>
              </a:rPr>
              <a:t>大</a:t>
            </a:r>
            <a:r>
              <a:rPr lang="zh-TW" altLang="en-US" sz="4200" b="1" dirty="0">
                <a:latin typeface="微軟正黑體" panose="020B0604030504040204" pitchFamily="34" charset="-120"/>
                <a:ea typeface="微軟正黑體" panose="020B0604030504040204" pitchFamily="34" charset="-120"/>
              </a:rPr>
              <a:t>綱</a:t>
            </a:r>
          </a:p>
        </p:txBody>
      </p:sp>
      <p:sp>
        <p:nvSpPr>
          <p:cNvPr id="3" name="內容版面配置區 2"/>
          <p:cNvSpPr>
            <a:spLocks noGrp="1"/>
          </p:cNvSpPr>
          <p:nvPr>
            <p:ph idx="1"/>
          </p:nvPr>
        </p:nvSpPr>
        <p:spPr>
          <a:xfrm>
            <a:off x="965200" y="1152524"/>
            <a:ext cx="10515600" cy="4821919"/>
          </a:xfrm>
        </p:spPr>
        <p:txBody>
          <a:bodyPr>
            <a:noAutofit/>
          </a:bodyPr>
          <a:lstStyle/>
          <a:p>
            <a:pPr marL="0" indent="0">
              <a:buNone/>
            </a:pPr>
            <a:r>
              <a:rPr lang="zh-TW" altLang="en-US" dirty="0">
                <a:latin typeface="微軟正黑體" panose="020B0604030504040204" pitchFamily="34" charset="-120"/>
                <a:ea typeface="微軟正黑體" panose="020B0604030504040204" pitchFamily="34" charset="-120"/>
              </a:rPr>
              <a:t>壹、</a:t>
            </a:r>
            <a:r>
              <a:rPr lang="en-US" altLang="zh-TW" dirty="0">
                <a:latin typeface="微軟正黑體" panose="020B0604030504040204" pitchFamily="34" charset="-120"/>
                <a:ea typeface="微軟正黑體" panose="020B0604030504040204" pitchFamily="34" charset="-120"/>
              </a:rPr>
              <a:t>109</a:t>
            </a:r>
            <a:r>
              <a:rPr lang="zh-TW" altLang="en-US" dirty="0">
                <a:latin typeface="微軟正黑體" panose="020B0604030504040204" pitchFamily="34" charset="-120"/>
                <a:ea typeface="微軟正黑體" panose="020B0604030504040204" pitchFamily="34" charset="-120"/>
              </a:rPr>
              <a:t>學年度重要試務作業</a:t>
            </a:r>
          </a:p>
          <a:p>
            <a:pPr marL="0" indent="0">
              <a:buNone/>
            </a:pPr>
            <a:r>
              <a:rPr lang="zh-TW" altLang="en-US" dirty="0">
                <a:latin typeface="微軟正黑體" panose="020B0604030504040204" pitchFamily="34" charset="-120"/>
                <a:ea typeface="微軟正黑體" panose="020B0604030504040204" pitchFamily="34" charset="-120"/>
              </a:rPr>
              <a:t>貳、複試及報到登錄系統操作說明</a:t>
            </a:r>
          </a:p>
          <a:p>
            <a:pPr marL="809625" indent="0">
              <a:buNone/>
            </a:pPr>
            <a:r>
              <a:rPr lang="zh-TW" altLang="en-US" dirty="0">
                <a:latin typeface="微軟正黑體" panose="020B0604030504040204" pitchFamily="34" charset="-120"/>
                <a:ea typeface="微軟正黑體" panose="020B0604030504040204" pitchFamily="34" charset="-120"/>
              </a:rPr>
              <a:t>一、登入首頁</a:t>
            </a:r>
          </a:p>
          <a:p>
            <a:pPr marL="809625" indent="0">
              <a:buNone/>
            </a:pPr>
            <a:r>
              <a:rPr lang="zh-TW" altLang="en-US" dirty="0">
                <a:latin typeface="微軟正黑體" panose="020B0604030504040204" pitchFamily="34" charset="-120"/>
                <a:ea typeface="微軟正黑體" panose="020B0604030504040204" pitchFamily="34" charset="-120"/>
              </a:rPr>
              <a:t>二、一階篩選 </a:t>
            </a:r>
          </a:p>
          <a:p>
            <a:pPr marL="809625" indent="0">
              <a:buNone/>
            </a:pPr>
            <a:r>
              <a:rPr lang="zh-TW" altLang="en-US" dirty="0">
                <a:latin typeface="微軟正黑體" panose="020B0604030504040204" pitchFamily="34" charset="-120"/>
                <a:ea typeface="微軟正黑體" panose="020B0604030504040204" pitchFamily="34" charset="-120"/>
              </a:rPr>
              <a:t>三、申請資格審查 </a:t>
            </a:r>
          </a:p>
          <a:p>
            <a:pPr marL="809625" indent="0">
              <a:buNone/>
            </a:pPr>
            <a:r>
              <a:rPr lang="zh-TW" altLang="en-US" dirty="0">
                <a:latin typeface="微軟正黑體" panose="020B0604030504040204" pitchFamily="34" charset="-120"/>
                <a:ea typeface="微軟正黑體" panose="020B0604030504040204" pitchFamily="34" charset="-120"/>
              </a:rPr>
              <a:t>四、複試作業 </a:t>
            </a:r>
          </a:p>
          <a:p>
            <a:pPr marL="809625" indent="0">
              <a:buNone/>
            </a:pPr>
            <a:r>
              <a:rPr lang="zh-TW" altLang="en-US" dirty="0">
                <a:latin typeface="微軟正黑體" panose="020B0604030504040204" pitchFamily="34" charset="-120"/>
                <a:ea typeface="微軟正黑體" panose="020B0604030504040204" pitchFamily="34" charset="-120"/>
              </a:rPr>
              <a:t>五、公告錄取名單 </a:t>
            </a:r>
          </a:p>
          <a:p>
            <a:pPr marL="809625" indent="0">
              <a:buNone/>
            </a:pPr>
            <a:r>
              <a:rPr lang="zh-TW" altLang="en-US" dirty="0">
                <a:latin typeface="微軟正黑體" panose="020B0604030504040204" pitchFamily="34" charset="-120"/>
                <a:ea typeface="微軟正黑體" panose="020B0604030504040204" pitchFamily="34" charset="-120"/>
              </a:rPr>
              <a:t>六、報到、遞補作業</a:t>
            </a:r>
          </a:p>
        </p:txBody>
      </p:sp>
      <p:sp>
        <p:nvSpPr>
          <p:cNvPr id="5" name="投影片編號版面配置區 4"/>
          <p:cNvSpPr>
            <a:spLocks noGrp="1"/>
          </p:cNvSpPr>
          <p:nvPr>
            <p:ph type="sldNum" sz="quarter" idx="12"/>
          </p:nvPr>
        </p:nvSpPr>
        <p:spPr/>
        <p:txBody>
          <a:bodyPr/>
          <a:lstStyle/>
          <a:p>
            <a:fld id="{633AF092-E569-411D-A609-4661960AF3DE}" type="slidenum">
              <a:rPr lang="zh-TW" altLang="en-US" smtClean="0"/>
              <a:t>2</a:t>
            </a:fld>
            <a:endParaRPr lang="zh-TW" altLang="en-US"/>
          </a:p>
        </p:txBody>
      </p:sp>
    </p:spTree>
    <p:extLst>
      <p:ext uri="{BB962C8B-B14F-4D97-AF65-F5344CB8AC3E}">
        <p14:creationId xmlns:p14="http://schemas.microsoft.com/office/powerpoint/2010/main" val="2483730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p:cNvPicPr/>
          <p:nvPr/>
        </p:nvPicPr>
        <p:blipFill>
          <a:blip r:embed="rId3">
            <a:extLst>
              <a:ext uri="{28A0092B-C50C-407E-A947-70E740481C1C}">
                <a14:useLocalDpi xmlns:a14="http://schemas.microsoft.com/office/drawing/2010/main" val="0"/>
              </a:ext>
            </a:extLst>
          </a:blip>
          <a:stretch>
            <a:fillRect/>
          </a:stretch>
        </p:blipFill>
        <p:spPr>
          <a:xfrm>
            <a:off x="191937" y="1108036"/>
            <a:ext cx="5971119" cy="2487295"/>
          </a:xfrm>
          <a:prstGeom prst="rect">
            <a:avLst/>
          </a:prstGeom>
          <a:ln>
            <a:noFill/>
          </a:ln>
          <a:effectLst>
            <a:outerShdw blurRad="292100" dist="139700" dir="2700000" algn="tl" rotWithShape="0">
              <a:srgbClr val="333333">
                <a:alpha val="65000"/>
              </a:srgbClr>
            </a:outerShdw>
          </a:effectLst>
        </p:spPr>
      </p:pic>
      <p:pic>
        <p:nvPicPr>
          <p:cNvPr id="19" name="圖片 18"/>
          <p:cNvPicPr/>
          <p:nvPr/>
        </p:nvPicPr>
        <p:blipFill>
          <a:blip r:embed="rId4" cstate="print">
            <a:extLst>
              <a:ext uri="{28A0092B-C50C-407E-A947-70E740481C1C}">
                <a14:useLocalDpi xmlns:a14="http://schemas.microsoft.com/office/drawing/2010/main" val="0"/>
              </a:ext>
            </a:extLst>
          </a:blip>
          <a:stretch>
            <a:fillRect/>
          </a:stretch>
        </p:blipFill>
        <p:spPr>
          <a:xfrm>
            <a:off x="659129" y="3595331"/>
            <a:ext cx="3721100" cy="1010920"/>
          </a:xfrm>
          <a:prstGeom prst="rect">
            <a:avLst/>
          </a:prstGeom>
          <a:ln>
            <a:noFill/>
          </a:ln>
          <a:effectLst>
            <a:outerShdw blurRad="292100" dist="139700" dir="2700000" algn="tl" rotWithShape="0">
              <a:srgbClr val="333333">
                <a:alpha val="65000"/>
              </a:srgbClr>
            </a:outerShdw>
          </a:effectLst>
        </p:spPr>
      </p:pic>
      <p:pic>
        <p:nvPicPr>
          <p:cNvPr id="21" name="圖片 20"/>
          <p:cNvPicPr/>
          <p:nvPr/>
        </p:nvPicPr>
        <p:blipFill>
          <a:blip r:embed="rId5">
            <a:extLst>
              <a:ext uri="{28A0092B-C50C-407E-A947-70E740481C1C}">
                <a14:useLocalDpi xmlns:a14="http://schemas.microsoft.com/office/drawing/2010/main" val="0"/>
              </a:ext>
            </a:extLst>
          </a:blip>
          <a:stretch>
            <a:fillRect/>
          </a:stretch>
        </p:blipFill>
        <p:spPr>
          <a:xfrm>
            <a:off x="4687506" y="3301985"/>
            <a:ext cx="7237794" cy="3354847"/>
          </a:xfrm>
          <a:prstGeom prst="rect">
            <a:avLst/>
          </a:prstGeom>
          <a:ln>
            <a:noFill/>
          </a:ln>
          <a:effectLst>
            <a:outerShdw blurRad="292100" dist="139700" dir="2700000" algn="tl" rotWithShape="0">
              <a:srgbClr val="333333">
                <a:alpha val="65000"/>
              </a:srgbClr>
            </a:outerShdw>
          </a:effectLst>
        </p:spPr>
      </p:pic>
      <p:sp>
        <p:nvSpPr>
          <p:cNvPr id="22" name="標題 1"/>
          <p:cNvSpPr txBox="1">
            <a:spLocks/>
          </p:cNvSpPr>
          <p:nvPr/>
        </p:nvSpPr>
        <p:spPr>
          <a:xfrm>
            <a:off x="191937" y="0"/>
            <a:ext cx="117333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三</a:t>
            </a:r>
            <a:r>
              <a:rPr lang="zh-TW" altLang="en-US" sz="4200" b="1" dirty="0" smtClean="0">
                <a:latin typeface="微軟正黑體" panose="020B0604030504040204" pitchFamily="34" charset="-120"/>
                <a:ea typeface="微軟正黑體" panose="020B0604030504040204" pitchFamily="34" charset="-120"/>
              </a:rPr>
              <a:t>、資格審查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2.2</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書面審查資料下載設定與</a:t>
            </a:r>
            <a:r>
              <a:rPr lang="zh-TW" altLang="en-US" sz="3000" dirty="0">
                <a:solidFill>
                  <a:schemeClr val="accent1">
                    <a:lumMod val="50000"/>
                  </a:schemeClr>
                </a:solidFill>
                <a:latin typeface="微軟正黑體" panose="020B0604030504040204" pitchFamily="34" charset="-120"/>
                <a:ea typeface="微軟正黑體" panose="020B0604030504040204" pitchFamily="34" charset="-120"/>
              </a:rPr>
              <a:t>查詢</a:t>
            </a:r>
            <a:endParaRPr lang="zh-TW" altLang="zh-TW" sz="22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633AF092-E569-411D-A609-4661960AF3DE}" type="slidenum">
              <a:rPr lang="zh-TW" altLang="en-US" smtClean="0"/>
              <a:t>20</a:t>
            </a:fld>
            <a:endParaRPr lang="zh-TW" altLang="en-US"/>
          </a:p>
        </p:txBody>
      </p:sp>
    </p:spTree>
    <p:extLst>
      <p:ext uri="{BB962C8B-B14F-4D97-AF65-F5344CB8AC3E}">
        <p14:creationId xmlns:p14="http://schemas.microsoft.com/office/powerpoint/2010/main" val="112280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900" y="260351"/>
            <a:ext cx="10972800" cy="633413"/>
          </a:xfrm>
        </p:spPr>
        <p:txBody>
          <a:bodyPr/>
          <a:lstStyle/>
          <a:p>
            <a:r>
              <a:rPr lang="zh-TW" altLang="en-US" sz="4200" b="1" dirty="0" smtClean="0">
                <a:latin typeface="微軟正黑體" panose="020B0604030504040204" pitchFamily="34" charset="-120"/>
                <a:ea typeface="微軟正黑體" panose="020B0604030504040204" pitchFamily="34" charset="-120"/>
              </a:rPr>
              <a:t>四、第二階段甄試總成績處理及複查</a:t>
            </a:r>
            <a:endParaRPr lang="zh-TW" altLang="en-US" sz="4200" b="1" dirty="0">
              <a:latin typeface="微軟正黑體" panose="020B0604030504040204" pitchFamily="34" charset="-120"/>
              <a:ea typeface="微軟正黑體" panose="020B0604030504040204" pitchFamily="34" charset="-120"/>
            </a:endParaRPr>
          </a:p>
        </p:txBody>
      </p:sp>
      <p:sp>
        <p:nvSpPr>
          <p:cNvPr id="4" name="內容版面配置區 2"/>
          <p:cNvSpPr>
            <a:spLocks noGrp="1"/>
          </p:cNvSpPr>
          <p:nvPr>
            <p:ph idx="1"/>
          </p:nvPr>
        </p:nvSpPr>
        <p:spPr>
          <a:xfrm>
            <a:off x="444500" y="1316038"/>
            <a:ext cx="11404600" cy="5000625"/>
          </a:xfrm>
        </p:spPr>
        <p:txBody>
          <a:bodyPr>
            <a:noAutofit/>
          </a:bodyPr>
          <a:lstStyle/>
          <a:p>
            <a:pPr algn="just">
              <a:spcBef>
                <a:spcPts val="600"/>
              </a:spcBef>
              <a:spcAft>
                <a:spcPts val="600"/>
              </a:spcAft>
              <a:buFont typeface="Wingdings" panose="05000000000000000000" pitchFamily="2" charset="2"/>
              <a:buChar char="u"/>
            </a:pPr>
            <a:r>
              <a:rPr kumimoji="0" lang="zh-TW" altLang="zh-TW" sz="2700" dirty="0" smtClean="0">
                <a:latin typeface="微軟正黑體" panose="020B0604030504040204" pitchFamily="34" charset="-120"/>
                <a:ea typeface="微軟正黑體" panose="020B0604030504040204" pitchFamily="34" charset="-120"/>
              </a:rPr>
              <a:t>第二階段</a:t>
            </a:r>
            <a:r>
              <a:rPr kumimoji="0" lang="zh-TW" altLang="en-US" sz="2700" dirty="0" smtClean="0">
                <a:latin typeface="微軟正黑體" panose="020B0604030504040204" pitchFamily="34" charset="-120"/>
                <a:ea typeface="微軟正黑體" panose="020B0604030504040204" pitchFamily="34" charset="-120"/>
              </a:rPr>
              <a:t>複試</a:t>
            </a:r>
            <a:r>
              <a:rPr kumimoji="0" lang="zh-TW" altLang="zh-TW" sz="2700" dirty="0" smtClean="0">
                <a:latin typeface="微軟正黑體" panose="020B0604030504040204" pitchFamily="34" charset="-120"/>
                <a:ea typeface="微軟正黑體" panose="020B0604030504040204" pitchFamily="34" charset="-120"/>
              </a:rPr>
              <a:t>成績</a:t>
            </a:r>
            <a:r>
              <a:rPr kumimoji="0" lang="zh-TW" altLang="en-US" sz="2700" dirty="0" smtClean="0">
                <a:latin typeface="微軟正黑體" panose="020B0604030504040204" pitchFamily="34" charset="-120"/>
                <a:ea typeface="微軟正黑體" panose="020B0604030504040204" pitchFamily="34" charset="-120"/>
              </a:rPr>
              <a:t>由</a:t>
            </a:r>
            <a:r>
              <a:rPr kumimoji="0" lang="zh-TW" altLang="zh-TW" sz="2700" dirty="0" smtClean="0">
                <a:latin typeface="微軟正黑體" panose="020B0604030504040204" pitchFamily="34" charset="-120"/>
                <a:ea typeface="微軟正黑體" panose="020B0604030504040204" pitchFamily="34" charset="-120"/>
              </a:rPr>
              <a:t>各校處理</a:t>
            </a:r>
            <a:endParaRPr kumimoji="0" lang="en-US" altLang="zh-TW" sz="2700" dirty="0">
              <a:latin typeface="微軟正黑體" panose="020B0604030504040204" pitchFamily="34" charset="-120"/>
              <a:ea typeface="微軟正黑體" panose="020B0604030504040204" pitchFamily="34" charset="-120"/>
            </a:endParaRPr>
          </a:p>
          <a:p>
            <a:pPr algn="just">
              <a:spcBef>
                <a:spcPts val="600"/>
              </a:spcBef>
              <a:spcAft>
                <a:spcPts val="600"/>
              </a:spcAft>
              <a:buFont typeface="Wingdings" panose="05000000000000000000" pitchFamily="2" charset="2"/>
              <a:buChar char="u"/>
            </a:pPr>
            <a:r>
              <a:rPr kumimoji="0" lang="en-US" altLang="zh-TW" sz="2700" dirty="0" smtClean="0">
                <a:latin typeface="微軟正黑體" panose="020B0604030504040204" pitchFamily="34" charset="-120"/>
                <a:ea typeface="微軟正黑體" panose="020B0604030504040204" pitchFamily="34" charset="-120"/>
              </a:rPr>
              <a:t>109</a:t>
            </a:r>
            <a:r>
              <a:rPr kumimoji="0" lang="zh-TW" altLang="en-US" sz="2700" dirty="0" smtClean="0">
                <a:latin typeface="微軟正黑體" panose="020B0604030504040204" pitchFamily="34" charset="-120"/>
                <a:ea typeface="微軟正黑體" panose="020B0604030504040204" pitchFamily="34" charset="-120"/>
              </a:rPr>
              <a:t>學年度增列整批匯入及匯出的功能</a:t>
            </a:r>
            <a:endParaRPr kumimoji="0" lang="en-US" altLang="zh-TW" sz="2700" dirty="0" smtClean="0">
              <a:latin typeface="微軟正黑體" panose="020B0604030504040204" pitchFamily="34" charset="-120"/>
              <a:ea typeface="微軟正黑體" panose="020B0604030504040204" pitchFamily="34" charset="-120"/>
            </a:endParaRPr>
          </a:p>
          <a:p>
            <a:pPr algn="just">
              <a:spcBef>
                <a:spcPts val="600"/>
              </a:spcBef>
              <a:spcAft>
                <a:spcPts val="600"/>
              </a:spcAft>
              <a:buFont typeface="Wingdings" panose="05000000000000000000" pitchFamily="2" charset="2"/>
              <a:buChar char="u"/>
            </a:pPr>
            <a:r>
              <a:rPr kumimoji="0" lang="zh-TW" altLang="zh-TW" sz="2700" dirty="0" smtClean="0">
                <a:latin typeface="微軟正黑體" panose="020B0604030504040204" pitchFamily="34" charset="-120"/>
                <a:ea typeface="微軟正黑體" panose="020B0604030504040204" pitchFamily="34" charset="-120"/>
              </a:rPr>
              <a:t>請各校務必</a:t>
            </a:r>
            <a:r>
              <a:rPr kumimoji="0" lang="zh-TW" altLang="en-US" sz="2700" dirty="0" smtClean="0">
                <a:latin typeface="微軟正黑體" panose="020B0604030504040204" pitchFamily="34" charset="-120"/>
                <a:ea typeface="微軟正黑體" panose="020B0604030504040204" pitchFamily="34" charset="-120"/>
              </a:rPr>
              <a:t>依招生簡章「貳、分則」規定</a:t>
            </a:r>
            <a:r>
              <a:rPr kumimoji="0" lang="zh-TW" altLang="zh-TW" sz="2700" dirty="0" smtClean="0">
                <a:latin typeface="微軟正黑體" panose="020B0604030504040204" pitchFamily="34" charset="-120"/>
                <a:ea typeface="微軟正黑體" panose="020B0604030504040204" pitchFamily="34" charset="-120"/>
              </a:rPr>
              <a:t>謹慎核計成績</a:t>
            </a:r>
            <a:endParaRPr kumimoji="0" lang="en-US" altLang="zh-TW" sz="2700" dirty="0" smtClean="0">
              <a:latin typeface="微軟正黑體" panose="020B0604030504040204" pitchFamily="34" charset="-120"/>
              <a:ea typeface="微軟正黑體" panose="020B0604030504040204" pitchFamily="34" charset="-120"/>
            </a:endParaRPr>
          </a:p>
          <a:p>
            <a:pPr algn="just">
              <a:spcBef>
                <a:spcPts val="600"/>
              </a:spcBef>
              <a:spcAft>
                <a:spcPts val="600"/>
              </a:spcAft>
              <a:buFont typeface="Wingdings" panose="05000000000000000000" pitchFamily="2" charset="2"/>
              <a:buChar char="u"/>
            </a:pPr>
            <a:r>
              <a:rPr kumimoji="0" lang="zh-TW" altLang="en-US" sz="2700" dirty="0">
                <a:latin typeface="微軟正黑體" panose="020B0604030504040204" pitchFamily="34" charset="-120"/>
                <a:ea typeface="微軟正黑體" panose="020B0604030504040204" pitchFamily="34" charset="-120"/>
              </a:rPr>
              <a:t>受理</a:t>
            </a:r>
            <a:r>
              <a:rPr kumimoji="0" lang="zh-TW" altLang="zh-TW" sz="2700" dirty="0" smtClean="0">
                <a:latin typeface="微軟正黑體" panose="020B0604030504040204" pitchFamily="34" charset="-120"/>
                <a:ea typeface="微軟正黑體" panose="020B0604030504040204" pitchFamily="34" charset="-120"/>
              </a:rPr>
              <a:t>第二階段甄試總成績複查</a:t>
            </a:r>
            <a:endParaRPr lang="en-US" altLang="zh-TW" sz="2700" dirty="0" smtClean="0">
              <a:latin typeface="微軟正黑體" panose="020B0604030504040204" pitchFamily="34" charset="-120"/>
              <a:ea typeface="微軟正黑體" panose="020B0604030504040204" pitchFamily="34" charset="-120"/>
            </a:endParaRPr>
          </a:p>
          <a:p>
            <a:pPr algn="just">
              <a:spcBef>
                <a:spcPts val="600"/>
              </a:spcBef>
              <a:spcAft>
                <a:spcPts val="600"/>
              </a:spcAft>
              <a:buFont typeface="Wingdings" panose="05000000000000000000" pitchFamily="2" charset="2"/>
              <a:buChar char="u"/>
            </a:pPr>
            <a:r>
              <a:rPr kumimoji="0" lang="zh-TW" altLang="en-US" sz="2700" dirty="0" smtClean="0">
                <a:latin typeface="微軟正黑體" panose="020B0604030504040204" pitchFamily="34" charset="-120"/>
                <a:ea typeface="微軟正黑體" panose="020B0604030504040204" pitchFamily="34" charset="-120"/>
              </a:rPr>
              <a:t>甄試總成績公布前請務必謹慎核對，可避免複查後因甄試總成績修正，而影響後續錄取正、備取生名單公布及報到相關作業</a:t>
            </a:r>
            <a:r>
              <a:rPr kumimoji="0" lang="zh-TW" altLang="zh-TW" sz="2700" dirty="0" smtClean="0">
                <a:latin typeface="微軟正黑體" panose="020B0604030504040204" pitchFamily="34" charset="-120"/>
                <a:ea typeface="微軟正黑體" panose="020B0604030504040204" pitchFamily="34" charset="-120"/>
              </a:rPr>
              <a:t>。</a:t>
            </a:r>
            <a:endParaRPr kumimoji="0" lang="en-US" altLang="zh-TW" sz="2700" dirty="0" smtClean="0">
              <a:latin typeface="微軟正黑體" panose="020B0604030504040204" pitchFamily="34" charset="-120"/>
              <a:ea typeface="微軟正黑體" panose="020B0604030504040204" pitchFamily="34" charset="-120"/>
            </a:endParaRPr>
          </a:p>
          <a:p>
            <a:pPr algn="just">
              <a:spcBef>
                <a:spcPts val="600"/>
              </a:spcBef>
              <a:spcAft>
                <a:spcPts val="600"/>
              </a:spcAft>
              <a:buFont typeface="Wingdings" panose="05000000000000000000" pitchFamily="2" charset="2"/>
              <a:buChar char="u"/>
            </a:pPr>
            <a:r>
              <a:rPr kumimoji="0" lang="zh-TW" altLang="en-US" sz="2700" dirty="0">
                <a:latin typeface="微軟正黑體" panose="020B0604030504040204" pitchFamily="34" charset="-120"/>
                <a:ea typeface="微軟正黑體" panose="020B0604030504040204" pitchFamily="34" charset="-120"/>
              </a:rPr>
              <a:t>甄試成績確定送出時，系統提醒同分考生</a:t>
            </a:r>
            <a:r>
              <a:rPr kumimoji="0" lang="zh-TW" altLang="en-US" sz="2700" dirty="0" smtClean="0">
                <a:latin typeface="微軟正黑體" panose="020B0604030504040204" pitchFamily="34" charset="-120"/>
                <a:ea typeface="微軟正黑體" panose="020B0604030504040204" pitchFamily="34" charset="-120"/>
              </a:rPr>
              <a:t>列表</a:t>
            </a:r>
            <a:endParaRPr kumimoji="0" lang="en-US" altLang="zh-TW" sz="2700" dirty="0" smtClean="0">
              <a:latin typeface="微軟正黑體" panose="020B0604030504040204" pitchFamily="34" charset="-120"/>
              <a:ea typeface="微軟正黑體" panose="020B0604030504040204" pitchFamily="34" charset="-120"/>
            </a:endParaRPr>
          </a:p>
          <a:p>
            <a:pPr marL="0" indent="0" algn="just">
              <a:spcBef>
                <a:spcPts val="600"/>
              </a:spcBef>
              <a:spcAft>
                <a:spcPts val="600"/>
              </a:spcAft>
              <a:buNone/>
            </a:pPr>
            <a:r>
              <a:rPr lang="zh-TW" altLang="en-US" sz="2400" dirty="0" smtClean="0">
                <a:solidFill>
                  <a:srgbClr val="FF0000"/>
                </a:solidFill>
                <a:latin typeface="微軟正黑體" panose="020B0604030504040204" pitchFamily="34" charset="-120"/>
                <a:ea typeface="微軟正黑體" panose="020B0604030504040204" pitchFamily="34" charset="-120"/>
              </a:rPr>
              <a:t>為</a:t>
            </a:r>
            <a:r>
              <a:rPr lang="zh-TW" altLang="en-US" sz="2400" dirty="0">
                <a:solidFill>
                  <a:srgbClr val="FF0000"/>
                </a:solidFill>
                <a:latin typeface="微軟正黑體" panose="020B0604030504040204" pitchFamily="34" charset="-120"/>
                <a:ea typeface="微軟正黑體" panose="020B0604030504040204" pitchFamily="34" charset="-120"/>
              </a:rPr>
              <a:t>達</a:t>
            </a:r>
            <a:r>
              <a:rPr lang="zh-TW" altLang="zh-TW" sz="2400" dirty="0">
                <a:solidFill>
                  <a:srgbClr val="FF0000"/>
                </a:solidFill>
                <a:latin typeface="微軟正黑體" panose="020B0604030504040204" pitchFamily="34" charset="-120"/>
                <a:ea typeface="微軟正黑體" panose="020B0604030504040204" pitchFamily="34" charset="-120"/>
              </a:rPr>
              <a:t>各校公告正備取名單時</a:t>
            </a:r>
            <a:r>
              <a:rPr lang="zh-TW" altLang="zh-TW" sz="2400" dirty="0" smtClean="0">
                <a:solidFill>
                  <a:srgbClr val="FF0000"/>
                </a:solidFill>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正</a:t>
            </a:r>
            <a:r>
              <a:rPr lang="zh-TW" altLang="zh-TW" sz="2400" b="1" dirty="0">
                <a:solidFill>
                  <a:srgbClr val="FF0000"/>
                </a:solidFill>
                <a:latin typeface="微軟正黑體" panose="020B0604030504040204" pitchFamily="34" charset="-120"/>
                <a:ea typeface="微軟正黑體" panose="020B0604030504040204" pitchFamily="34" charset="-120"/>
              </a:rPr>
              <a:t>取生不得增額錄取</a:t>
            </a:r>
            <a:r>
              <a:rPr lang="zh-TW" altLang="zh-TW" sz="2400" dirty="0">
                <a:solidFill>
                  <a:srgbClr val="FF0000"/>
                </a:solidFill>
                <a:latin typeface="微軟正黑體" panose="020B0604030504040204" pitchFamily="34" charset="-120"/>
                <a:ea typeface="微軟正黑體" panose="020B0604030504040204" pitchFamily="34" charset="-120"/>
              </a:rPr>
              <a:t>，且</a:t>
            </a:r>
            <a:r>
              <a:rPr lang="zh-TW" altLang="zh-TW" sz="2400" b="1" dirty="0">
                <a:solidFill>
                  <a:srgbClr val="FF0000"/>
                </a:solidFill>
                <a:latin typeface="微軟正黑體" panose="020B0604030504040204" pitchFamily="34" charset="-120"/>
                <a:ea typeface="微軟正黑體" panose="020B0604030504040204" pitchFamily="34" charset="-120"/>
              </a:rPr>
              <a:t>備取生之遞補順序不得</a:t>
            </a:r>
            <a:r>
              <a:rPr lang="zh-TW" altLang="zh-TW" sz="2400" b="1" dirty="0" smtClean="0">
                <a:solidFill>
                  <a:srgbClr val="FF0000"/>
                </a:solidFill>
                <a:latin typeface="微軟正黑體" panose="020B0604030504040204" pitchFamily="34" charset="-120"/>
                <a:ea typeface="微軟正黑體" panose="020B0604030504040204" pitchFamily="34" charset="-120"/>
              </a:rPr>
              <a:t>相同</a:t>
            </a:r>
            <a:r>
              <a:rPr lang="zh-TW" altLang="en-US" sz="2400" dirty="0" smtClean="0">
                <a:solidFill>
                  <a:srgbClr val="FF0000"/>
                </a:solidFill>
                <a:latin typeface="微軟正黑體" panose="020B0604030504040204" pitchFamily="34" charset="-120"/>
                <a:ea typeface="微軟正黑體" panose="020B0604030504040204" pitchFamily="34" charset="-120"/>
              </a:rPr>
              <a:t>之</a:t>
            </a:r>
            <a:r>
              <a:rPr lang="zh-TW" altLang="en-US" sz="2400" dirty="0">
                <a:solidFill>
                  <a:srgbClr val="FF0000"/>
                </a:solidFill>
                <a:latin typeface="微軟正黑體" panose="020B0604030504040204" pitchFamily="34" charset="-120"/>
                <a:ea typeface="微軟正黑體" panose="020B0604030504040204" pitchFamily="34" charset="-120"/>
              </a:rPr>
              <a:t>規定，請回步驟</a:t>
            </a:r>
            <a:r>
              <a:rPr lang="en-US" altLang="zh-TW" sz="2400" dirty="0">
                <a:solidFill>
                  <a:srgbClr val="FF0000"/>
                </a:solidFill>
                <a:latin typeface="微軟正黑體" panose="020B0604030504040204" pitchFamily="34" charset="-120"/>
                <a:ea typeface="微軟正黑體" panose="020B0604030504040204" pitchFamily="34" charset="-120"/>
              </a:rPr>
              <a:t>3.1</a:t>
            </a:r>
            <a:r>
              <a:rPr lang="zh-TW" altLang="en-US" sz="2400" dirty="0">
                <a:solidFill>
                  <a:srgbClr val="FF0000"/>
                </a:solidFill>
                <a:latin typeface="微軟正黑體" panose="020B0604030504040204" pitchFamily="34" charset="-120"/>
                <a:ea typeface="微軟正黑體" panose="020B0604030504040204" pitchFamily="34" charset="-120"/>
              </a:rPr>
              <a:t>重新修改</a:t>
            </a:r>
            <a:r>
              <a:rPr lang="zh-TW" altLang="en-US" sz="2400" dirty="0" smtClean="0">
                <a:solidFill>
                  <a:srgbClr val="FF0000"/>
                </a:solidFill>
                <a:latin typeface="微軟正黑體" panose="020B0604030504040204" pitchFamily="34" charset="-120"/>
                <a:ea typeface="微軟正黑體" panose="020B0604030504040204" pitchFamily="34" charset="-120"/>
              </a:rPr>
              <a:t>成績</a:t>
            </a:r>
            <a:endParaRPr kumimoji="0" lang="zh-TW" altLang="zh-TW" sz="2700" dirty="0" smtClean="0">
              <a:solidFill>
                <a:srgbClr val="FF0000"/>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633AF092-E569-411D-A609-4661960AF3DE}" type="slidenum">
              <a:rPr lang="zh-TW" altLang="en-US" smtClean="0"/>
              <a:t>21</a:t>
            </a:fld>
            <a:endParaRPr lang="zh-TW" altLang="en-US"/>
          </a:p>
        </p:txBody>
      </p:sp>
    </p:spTree>
    <p:extLst>
      <p:ext uri="{BB962C8B-B14F-4D97-AF65-F5344CB8AC3E}">
        <p14:creationId xmlns:p14="http://schemas.microsoft.com/office/powerpoint/2010/main" val="3861212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p:nvPr/>
        </p:nvPicPr>
        <p:blipFill>
          <a:blip r:embed="rId3">
            <a:extLst>
              <a:ext uri="{28A0092B-C50C-407E-A947-70E740481C1C}">
                <a14:useLocalDpi xmlns:a14="http://schemas.microsoft.com/office/drawing/2010/main" val="0"/>
              </a:ext>
            </a:extLst>
          </a:blip>
          <a:stretch>
            <a:fillRect/>
          </a:stretch>
        </p:blipFill>
        <p:spPr bwMode="auto">
          <a:xfrm>
            <a:off x="4306031" y="1685054"/>
            <a:ext cx="7710498" cy="3838107"/>
          </a:xfrm>
          <a:prstGeom prst="rect">
            <a:avLst/>
          </a:prstGeom>
          <a:ln>
            <a:noFill/>
          </a:ln>
          <a:effectLst>
            <a:outerShdw blurRad="292100" dist="139700" dir="2700000" algn="tl" rotWithShape="0">
              <a:srgbClr val="333333">
                <a:alpha val="65000"/>
              </a:srgbClr>
            </a:outerShdw>
          </a:effectLst>
        </p:spPr>
      </p:pic>
      <p:sp>
        <p:nvSpPr>
          <p:cNvPr id="5" name="五邊形 4"/>
          <p:cNvSpPr/>
          <p:nvPr/>
        </p:nvSpPr>
        <p:spPr>
          <a:xfrm>
            <a:off x="168627" y="1154199"/>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選擇系</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組</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、學程</a:t>
            </a:r>
          </a:p>
        </p:txBody>
      </p:sp>
      <p:sp>
        <p:nvSpPr>
          <p:cNvPr id="7" name="五邊形 6"/>
          <p:cNvSpPr/>
          <p:nvPr/>
        </p:nvSpPr>
        <p:spPr>
          <a:xfrm>
            <a:off x="176409" y="4424165"/>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選擇複試項目</a:t>
            </a:r>
          </a:p>
        </p:txBody>
      </p:sp>
      <p:pic>
        <p:nvPicPr>
          <p:cNvPr id="8" name="圖片 7"/>
          <p:cNvPicPr/>
          <p:nvPr/>
        </p:nvPicPr>
        <p:blipFill>
          <a:blip r:embed="rId4">
            <a:extLst>
              <a:ext uri="{28A0092B-C50C-407E-A947-70E740481C1C}">
                <a14:useLocalDpi xmlns:a14="http://schemas.microsoft.com/office/drawing/2010/main" val="0"/>
              </a:ext>
            </a:extLst>
          </a:blip>
          <a:stretch>
            <a:fillRect/>
          </a:stretch>
        </p:blipFill>
        <p:spPr>
          <a:xfrm>
            <a:off x="168627" y="4970461"/>
            <a:ext cx="7313682" cy="1585384"/>
          </a:xfrm>
          <a:prstGeom prst="rect">
            <a:avLst/>
          </a:prstGeom>
          <a:ln>
            <a:noFill/>
          </a:ln>
          <a:effectLst>
            <a:outerShdw blurRad="292100" dist="139700" dir="2700000" algn="tl" rotWithShape="0">
              <a:srgbClr val="333333">
                <a:alpha val="65000"/>
              </a:srgbClr>
            </a:outerShdw>
          </a:effectLst>
        </p:spPr>
      </p:pic>
      <p:sp>
        <p:nvSpPr>
          <p:cNvPr id="10" name="標題 1"/>
          <p:cNvSpPr txBox="1">
            <a:spLocks/>
          </p:cNvSpPr>
          <p:nvPr/>
        </p:nvSpPr>
        <p:spPr>
          <a:xfrm>
            <a:off x="191937" y="0"/>
            <a:ext cx="117333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四、複試作業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3.1</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第二階段複試成績輸入</a:t>
            </a:r>
            <a:r>
              <a:rPr lang="en-US" altLang="zh-TW" sz="30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匯入</a:t>
            </a:r>
            <a:r>
              <a:rPr lang="en-US" altLang="zh-TW" sz="30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及查詢</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(1/2)</a:t>
            </a:r>
            <a:endParaRPr lang="zh-TW" altLang="zh-TW" sz="22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11" name="投影片編號版面配置區 10"/>
          <p:cNvSpPr>
            <a:spLocks noGrp="1"/>
          </p:cNvSpPr>
          <p:nvPr>
            <p:ph type="sldNum" sz="quarter" idx="12"/>
          </p:nvPr>
        </p:nvSpPr>
        <p:spPr/>
        <p:txBody>
          <a:bodyPr/>
          <a:lstStyle/>
          <a:p>
            <a:fld id="{633AF092-E569-411D-A609-4661960AF3DE}" type="slidenum">
              <a:rPr lang="zh-TW" altLang="en-US" smtClean="0"/>
              <a:t>22</a:t>
            </a:fld>
            <a:endParaRPr lang="zh-TW" altLang="en-US"/>
          </a:p>
        </p:txBody>
      </p:sp>
      <p:pic>
        <p:nvPicPr>
          <p:cNvPr id="2" name="圖片 1"/>
          <p:cNvPicPr>
            <a:picLocks noChangeAspect="1"/>
          </p:cNvPicPr>
          <p:nvPr/>
        </p:nvPicPr>
        <p:blipFill rotWithShape="1">
          <a:blip r:embed="rId5">
            <a:extLst>
              <a:ext uri="{28A0092B-C50C-407E-A947-70E740481C1C}">
                <a14:useLocalDpi xmlns:a14="http://schemas.microsoft.com/office/drawing/2010/main" val="0"/>
              </a:ext>
            </a:extLst>
          </a:blip>
          <a:srcRect l="22881" r="23233"/>
          <a:stretch/>
        </p:blipFill>
        <p:spPr>
          <a:xfrm>
            <a:off x="168627" y="1686070"/>
            <a:ext cx="3941065" cy="2410806"/>
          </a:xfrm>
          <a:prstGeom prst="rect">
            <a:avLst/>
          </a:prstGeom>
          <a:ln>
            <a:noFill/>
          </a:ln>
          <a:effectLst>
            <a:outerShdw blurRad="292100" dist="139700" dir="2700000" algn="tl" rotWithShape="0">
              <a:srgbClr val="333333">
                <a:alpha val="65000"/>
              </a:srgbClr>
            </a:outerShdw>
          </a:effectLst>
        </p:spPr>
      </p:pic>
      <p:sp>
        <p:nvSpPr>
          <p:cNvPr id="9" name="五邊形 8"/>
          <p:cNvSpPr/>
          <p:nvPr/>
        </p:nvSpPr>
        <p:spPr>
          <a:xfrm>
            <a:off x="4306031" y="1138758"/>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輸入成績</a:t>
            </a:r>
          </a:p>
        </p:txBody>
      </p:sp>
    </p:spTree>
    <p:extLst>
      <p:ext uri="{BB962C8B-B14F-4D97-AF65-F5344CB8AC3E}">
        <p14:creationId xmlns:p14="http://schemas.microsoft.com/office/powerpoint/2010/main" val="2343487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邊形 4"/>
          <p:cNvSpPr/>
          <p:nvPr/>
        </p:nvSpPr>
        <p:spPr>
          <a:xfrm>
            <a:off x="191937" y="1327935"/>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匯出及匯入</a:t>
            </a:r>
          </a:p>
        </p:txBody>
      </p:sp>
      <p:pic>
        <p:nvPicPr>
          <p:cNvPr id="6" name="圖片 5"/>
          <p:cNvPicPr/>
          <p:nvPr/>
        </p:nvPicPr>
        <p:blipFill>
          <a:blip r:embed="rId3">
            <a:extLst>
              <a:ext uri="{28A0092B-C50C-407E-A947-70E740481C1C}">
                <a14:useLocalDpi xmlns:a14="http://schemas.microsoft.com/office/drawing/2010/main" val="0"/>
              </a:ext>
            </a:extLst>
          </a:blip>
          <a:stretch>
            <a:fillRect/>
          </a:stretch>
        </p:blipFill>
        <p:spPr>
          <a:xfrm>
            <a:off x="127929" y="1940535"/>
            <a:ext cx="4700103" cy="2366290"/>
          </a:xfrm>
          <a:prstGeom prst="rect">
            <a:avLst/>
          </a:prstGeom>
          <a:ln>
            <a:noFill/>
          </a:ln>
          <a:effectLst>
            <a:outerShdw blurRad="292100" dist="139700" dir="2700000" algn="tl" rotWithShape="0">
              <a:srgbClr val="333333">
                <a:alpha val="65000"/>
              </a:srgbClr>
            </a:outerShdw>
          </a:effectLst>
        </p:spPr>
      </p:pic>
      <p:pic>
        <p:nvPicPr>
          <p:cNvPr id="7" name="圖片 6"/>
          <p:cNvPicPr/>
          <p:nvPr/>
        </p:nvPicPr>
        <p:blipFill>
          <a:blip r:embed="rId4" cstate="print">
            <a:extLst>
              <a:ext uri="{28A0092B-C50C-407E-A947-70E740481C1C}">
                <a14:useLocalDpi xmlns:a14="http://schemas.microsoft.com/office/drawing/2010/main" val="0"/>
              </a:ext>
            </a:extLst>
          </a:blip>
          <a:stretch>
            <a:fillRect/>
          </a:stretch>
        </p:blipFill>
        <p:spPr>
          <a:xfrm>
            <a:off x="5038344" y="1940408"/>
            <a:ext cx="6886956" cy="4304817"/>
          </a:xfrm>
          <a:prstGeom prst="rect">
            <a:avLst/>
          </a:prstGeom>
          <a:ln>
            <a:noFill/>
          </a:ln>
          <a:effectLst>
            <a:outerShdw blurRad="292100" dist="139700" dir="2700000" algn="tl" rotWithShape="0">
              <a:srgbClr val="333333">
                <a:alpha val="65000"/>
              </a:srgbClr>
            </a:outerShdw>
          </a:effectLst>
        </p:spPr>
      </p:pic>
      <p:sp>
        <p:nvSpPr>
          <p:cNvPr id="8" name="標題 1"/>
          <p:cNvSpPr txBox="1">
            <a:spLocks/>
          </p:cNvSpPr>
          <p:nvPr/>
        </p:nvSpPr>
        <p:spPr>
          <a:xfrm>
            <a:off x="191937" y="0"/>
            <a:ext cx="117333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四、複試作業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3.1</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第二階段複試成績輸入</a:t>
            </a:r>
            <a:r>
              <a:rPr lang="en-US" altLang="zh-TW" sz="30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匯入</a:t>
            </a:r>
            <a:r>
              <a:rPr lang="en-US" altLang="zh-TW" sz="30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及查詢</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(2/2)</a:t>
            </a:r>
            <a:endParaRPr lang="zh-TW" altLang="zh-TW" sz="22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23</a:t>
            </a:fld>
            <a:endParaRPr lang="zh-TW" altLang="en-US"/>
          </a:p>
        </p:txBody>
      </p:sp>
    </p:spTree>
    <p:extLst>
      <p:ext uri="{BB962C8B-B14F-4D97-AF65-F5344CB8AC3E}">
        <p14:creationId xmlns:p14="http://schemas.microsoft.com/office/powerpoint/2010/main" val="4035938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p:nvPr/>
        </p:nvPicPr>
        <p:blipFill>
          <a:blip r:embed="rId3">
            <a:extLst>
              <a:ext uri="{28A0092B-C50C-407E-A947-70E740481C1C}">
                <a14:useLocalDpi xmlns:a14="http://schemas.microsoft.com/office/drawing/2010/main" val="0"/>
              </a:ext>
            </a:extLst>
          </a:blip>
          <a:stretch>
            <a:fillRect/>
          </a:stretch>
        </p:blipFill>
        <p:spPr bwMode="auto">
          <a:xfrm>
            <a:off x="1407485" y="1064578"/>
            <a:ext cx="9038542" cy="540579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1" name="標題 1"/>
          <p:cNvSpPr txBox="1">
            <a:spLocks/>
          </p:cNvSpPr>
          <p:nvPr/>
        </p:nvSpPr>
        <p:spPr>
          <a:xfrm>
            <a:off x="191938" y="0"/>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四、複試作業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3.2</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甄審成績確定送出</a:t>
            </a:r>
            <a:r>
              <a:rPr lang="en-US" altLang="zh-TW" sz="2400" dirty="0" smtClean="0">
                <a:solidFill>
                  <a:schemeClr val="accent1">
                    <a:lumMod val="50000"/>
                  </a:schemeClr>
                </a:solidFill>
                <a:latin typeface="微軟正黑體" panose="020B0604030504040204" pitchFamily="34" charset="-120"/>
                <a:ea typeface="微軟正黑體" panose="020B0604030504040204" pitchFamily="34" charset="-120"/>
              </a:rPr>
              <a:t>(1/2)</a:t>
            </a:r>
            <a:endParaRPr lang="zh-TW" altLang="zh-TW" sz="36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24</a:t>
            </a:fld>
            <a:endParaRPr lang="zh-TW" altLang="en-US"/>
          </a:p>
        </p:txBody>
      </p:sp>
    </p:spTree>
    <p:extLst>
      <p:ext uri="{BB962C8B-B14F-4D97-AF65-F5344CB8AC3E}">
        <p14:creationId xmlns:p14="http://schemas.microsoft.com/office/powerpoint/2010/main" val="934953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p:nvPr/>
        </p:nvPicPr>
        <p:blipFill rotWithShape="1">
          <a:blip r:embed="rId3">
            <a:extLst>
              <a:ext uri="{28A0092B-C50C-407E-A947-70E740481C1C}">
                <a14:useLocalDpi xmlns:a14="http://schemas.microsoft.com/office/drawing/2010/main" val="0"/>
              </a:ext>
            </a:extLst>
          </a:blip>
          <a:srcRect l="17929" r="17417"/>
          <a:stretch/>
        </p:blipFill>
        <p:spPr>
          <a:xfrm>
            <a:off x="594359" y="1243267"/>
            <a:ext cx="4974337" cy="2090737"/>
          </a:xfrm>
          <a:prstGeom prst="rect">
            <a:avLst/>
          </a:prstGeom>
          <a:ln>
            <a:noFill/>
          </a:ln>
          <a:effectLst>
            <a:outerShdw blurRad="292100" dist="139700" dir="2700000" algn="tl" rotWithShape="0">
              <a:srgbClr val="333333">
                <a:alpha val="65000"/>
              </a:srgbClr>
            </a:outerShdw>
          </a:effectLst>
        </p:spPr>
      </p:pic>
      <p:pic>
        <p:nvPicPr>
          <p:cNvPr id="9" name="圖片 8"/>
          <p:cNvPicPr/>
          <p:nvPr/>
        </p:nvPicPr>
        <p:blipFill>
          <a:blip r:embed="rId4">
            <a:extLst>
              <a:ext uri="{28A0092B-C50C-407E-A947-70E740481C1C}">
                <a14:useLocalDpi xmlns:a14="http://schemas.microsoft.com/office/drawing/2010/main" val="0"/>
              </a:ext>
            </a:extLst>
          </a:blip>
          <a:stretch>
            <a:fillRect/>
          </a:stretch>
        </p:blipFill>
        <p:spPr>
          <a:xfrm>
            <a:off x="5971117" y="1733198"/>
            <a:ext cx="4805680" cy="1317625"/>
          </a:xfrm>
          <a:prstGeom prst="rect">
            <a:avLst/>
          </a:prstGeom>
          <a:ln>
            <a:noFill/>
          </a:ln>
          <a:effectLst>
            <a:outerShdw blurRad="292100" dist="139700" dir="2700000" algn="tl" rotWithShape="0">
              <a:srgbClr val="333333">
                <a:alpha val="65000"/>
              </a:srgbClr>
            </a:outerShdw>
          </a:effectLst>
        </p:spPr>
      </p:pic>
      <p:sp>
        <p:nvSpPr>
          <p:cNvPr id="11" name="標題 1"/>
          <p:cNvSpPr txBox="1">
            <a:spLocks/>
          </p:cNvSpPr>
          <p:nvPr/>
        </p:nvSpPr>
        <p:spPr>
          <a:xfrm>
            <a:off x="191938" y="0"/>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四、複試作業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3.2</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甄審成績確定送出</a:t>
            </a:r>
            <a:r>
              <a:rPr lang="en-US" altLang="zh-TW" sz="2400" dirty="0" smtClean="0">
                <a:solidFill>
                  <a:schemeClr val="accent1">
                    <a:lumMod val="50000"/>
                  </a:schemeClr>
                </a:solidFill>
                <a:latin typeface="微軟正黑體" panose="020B0604030504040204" pitchFamily="34" charset="-120"/>
                <a:ea typeface="微軟正黑體" panose="020B0604030504040204" pitchFamily="34" charset="-120"/>
              </a:rPr>
              <a:t>(2/2</a:t>
            </a:r>
            <a:r>
              <a:rPr lang="en-US" altLang="zh-TW" sz="24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zh-TW" sz="36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25</a:t>
            </a:fld>
            <a:endParaRPr lang="zh-TW" altLang="en-US"/>
          </a:p>
        </p:txBody>
      </p:sp>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4975" y="3614025"/>
            <a:ext cx="5762625" cy="2352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5693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a:blip r:embed="rId3">
            <a:extLst>
              <a:ext uri="{28A0092B-C50C-407E-A947-70E740481C1C}">
                <a14:useLocalDpi xmlns:a14="http://schemas.microsoft.com/office/drawing/2010/main" val="0"/>
              </a:ext>
            </a:extLst>
          </a:blip>
          <a:stretch>
            <a:fillRect/>
          </a:stretch>
        </p:blipFill>
        <p:spPr>
          <a:xfrm>
            <a:off x="191938" y="1157008"/>
            <a:ext cx="6602562" cy="2919692"/>
          </a:xfrm>
          <a:prstGeom prst="rect">
            <a:avLst/>
          </a:prstGeom>
          <a:ln>
            <a:noFill/>
          </a:ln>
          <a:effectLst>
            <a:outerShdw blurRad="292100" dist="139700" dir="2700000" algn="tl" rotWithShape="0">
              <a:srgbClr val="333333">
                <a:alpha val="65000"/>
              </a:srgbClr>
            </a:outerShdw>
          </a:effectLst>
        </p:spPr>
      </p:pic>
      <p:pic>
        <p:nvPicPr>
          <p:cNvPr id="7" name="圖片 6"/>
          <p:cNvPicPr/>
          <p:nvPr/>
        </p:nvPicPr>
        <p:blipFill rotWithShape="1">
          <a:blip r:embed="rId4">
            <a:extLst>
              <a:ext uri="{28A0092B-C50C-407E-A947-70E740481C1C}">
                <a14:useLocalDpi xmlns:a14="http://schemas.microsoft.com/office/drawing/2010/main" val="0"/>
              </a:ext>
            </a:extLst>
          </a:blip>
          <a:srcRect t="1460" b="-1"/>
          <a:stretch/>
        </p:blipFill>
        <p:spPr>
          <a:xfrm>
            <a:off x="4251961" y="2864136"/>
            <a:ext cx="7823092" cy="3500088"/>
          </a:xfrm>
          <a:prstGeom prst="rect">
            <a:avLst/>
          </a:prstGeom>
          <a:ln>
            <a:noFill/>
          </a:ln>
          <a:effectLst>
            <a:outerShdw blurRad="292100" dist="139700" dir="2700000" algn="tl" rotWithShape="0">
              <a:srgbClr val="333333">
                <a:alpha val="65000"/>
              </a:srgbClr>
            </a:outerShdw>
          </a:effectLst>
        </p:spPr>
      </p:pic>
      <p:sp>
        <p:nvSpPr>
          <p:cNvPr id="12" name="標題 1"/>
          <p:cNvSpPr txBox="1">
            <a:spLocks/>
          </p:cNvSpPr>
          <p:nvPr/>
        </p:nvSpPr>
        <p:spPr>
          <a:xfrm>
            <a:off x="191938" y="0"/>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四、複試作業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3.3</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分發作業</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(1/2)</a:t>
            </a:r>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26</a:t>
            </a:fld>
            <a:endParaRPr lang="zh-TW" altLang="en-US"/>
          </a:p>
        </p:txBody>
      </p:sp>
      <p:sp>
        <p:nvSpPr>
          <p:cNvPr id="8" name="矩形 7"/>
          <p:cNvSpPr/>
          <p:nvPr/>
        </p:nvSpPr>
        <p:spPr>
          <a:xfrm>
            <a:off x="7607461" y="1171519"/>
            <a:ext cx="3243072" cy="923330"/>
          </a:xfrm>
          <a:prstGeom prst="rect">
            <a:avLst/>
          </a:prstGeom>
          <a:solidFill>
            <a:srgbClr val="FF0000"/>
          </a:solidFill>
        </p:spPr>
        <p:txBody>
          <a:bodyPr wrap="square">
            <a:spAutoFit/>
          </a:bodyPr>
          <a:lstStyle/>
          <a:p>
            <a:r>
              <a:rPr lang="zh-TW" altLang="zh-TW" dirty="0" smtClean="0">
                <a:solidFill>
                  <a:schemeClr val="bg1"/>
                </a:solidFill>
                <a:latin typeface="微軟正黑體" panose="020B0604030504040204" pitchFamily="34" charset="-120"/>
                <a:ea typeface="微軟正黑體" panose="020B0604030504040204" pitchFamily="34" charset="-120"/>
              </a:rPr>
              <a:t>各</a:t>
            </a:r>
            <a:r>
              <a:rPr lang="zh-TW" altLang="zh-TW" dirty="0">
                <a:solidFill>
                  <a:schemeClr val="bg1"/>
                </a:solidFill>
                <a:latin typeface="微軟正黑體" panose="020B0604030504040204" pitchFamily="34" charset="-120"/>
                <a:ea typeface="微軟正黑體" panose="020B0604030504040204" pitchFamily="34" charset="-120"/>
              </a:rPr>
              <a:t>校公告正備取名單時</a:t>
            </a:r>
            <a:r>
              <a:rPr lang="zh-TW" altLang="zh-TW" dirty="0" smtClean="0">
                <a:solidFill>
                  <a:schemeClr val="bg1"/>
                </a:solidFill>
                <a:latin typeface="微軟正黑體" panose="020B0604030504040204" pitchFamily="34" charset="-120"/>
                <a:ea typeface="微軟正黑體" panose="020B0604030504040204" pitchFamily="34" charset="-120"/>
              </a:rPr>
              <a:t>，</a:t>
            </a:r>
            <a:endParaRPr lang="en-US" altLang="zh-TW" dirty="0" smtClean="0">
              <a:solidFill>
                <a:schemeClr val="bg1"/>
              </a:solidFill>
              <a:latin typeface="微軟正黑體" panose="020B0604030504040204" pitchFamily="34" charset="-120"/>
              <a:ea typeface="微軟正黑體" panose="020B0604030504040204" pitchFamily="34" charset="-120"/>
            </a:endParaRPr>
          </a:p>
          <a:p>
            <a:r>
              <a:rPr lang="zh-TW" altLang="zh-TW" b="1" dirty="0" smtClean="0">
                <a:solidFill>
                  <a:srgbClr val="FFFF00"/>
                </a:solidFill>
                <a:latin typeface="微軟正黑體" panose="020B0604030504040204" pitchFamily="34" charset="-120"/>
                <a:ea typeface="微軟正黑體" panose="020B0604030504040204" pitchFamily="34" charset="-120"/>
              </a:rPr>
              <a:t>正</a:t>
            </a:r>
            <a:r>
              <a:rPr lang="zh-TW" altLang="zh-TW" b="1" dirty="0">
                <a:solidFill>
                  <a:srgbClr val="FFFF00"/>
                </a:solidFill>
                <a:latin typeface="微軟正黑體" panose="020B0604030504040204" pitchFamily="34" charset="-120"/>
                <a:ea typeface="微軟正黑體" panose="020B0604030504040204" pitchFamily="34" charset="-120"/>
              </a:rPr>
              <a:t>取生不得增額錄取</a:t>
            </a:r>
            <a:r>
              <a:rPr lang="zh-TW" altLang="zh-TW" dirty="0">
                <a:solidFill>
                  <a:srgbClr val="FFFF00"/>
                </a:solidFill>
                <a:latin typeface="微軟正黑體" panose="020B0604030504040204" pitchFamily="34" charset="-120"/>
                <a:ea typeface="微軟正黑體" panose="020B0604030504040204" pitchFamily="34" charset="-120"/>
              </a:rPr>
              <a:t>，</a:t>
            </a:r>
            <a:r>
              <a:rPr lang="zh-TW" altLang="zh-TW" dirty="0" smtClean="0">
                <a:solidFill>
                  <a:srgbClr val="FFFF00"/>
                </a:solidFill>
                <a:latin typeface="微軟正黑體" panose="020B0604030504040204" pitchFamily="34" charset="-120"/>
                <a:ea typeface="微軟正黑體" panose="020B0604030504040204" pitchFamily="34" charset="-120"/>
              </a:rPr>
              <a:t>且</a:t>
            </a:r>
            <a:r>
              <a:rPr lang="en-US" altLang="zh-TW" dirty="0" smtClean="0">
                <a:solidFill>
                  <a:srgbClr val="FFFF00"/>
                </a:solidFill>
                <a:latin typeface="微軟正黑體" panose="020B0604030504040204" pitchFamily="34" charset="-120"/>
                <a:ea typeface="微軟正黑體" panose="020B0604030504040204" pitchFamily="34" charset="-120"/>
              </a:rPr>
              <a:t/>
            </a:r>
            <a:br>
              <a:rPr lang="en-US" altLang="zh-TW" dirty="0" smtClean="0">
                <a:solidFill>
                  <a:srgbClr val="FFFF00"/>
                </a:solidFill>
                <a:latin typeface="微軟正黑體" panose="020B0604030504040204" pitchFamily="34" charset="-120"/>
                <a:ea typeface="微軟正黑體" panose="020B0604030504040204" pitchFamily="34" charset="-120"/>
              </a:rPr>
            </a:br>
            <a:r>
              <a:rPr lang="zh-TW" altLang="zh-TW" b="1" dirty="0" smtClean="0">
                <a:solidFill>
                  <a:srgbClr val="FFFF00"/>
                </a:solidFill>
                <a:latin typeface="微軟正黑體" panose="020B0604030504040204" pitchFamily="34" charset="-120"/>
                <a:ea typeface="微軟正黑體" panose="020B0604030504040204" pitchFamily="34" charset="-120"/>
              </a:rPr>
              <a:t>備取</a:t>
            </a:r>
            <a:r>
              <a:rPr lang="zh-TW" altLang="zh-TW" b="1" dirty="0">
                <a:solidFill>
                  <a:srgbClr val="FFFF00"/>
                </a:solidFill>
                <a:latin typeface="微軟正黑體" panose="020B0604030504040204" pitchFamily="34" charset="-120"/>
                <a:ea typeface="微軟正黑體" panose="020B0604030504040204" pitchFamily="34" charset="-120"/>
              </a:rPr>
              <a:t>生之遞補順序不得相同</a:t>
            </a:r>
            <a:r>
              <a:rPr lang="zh-TW" altLang="zh-TW" dirty="0">
                <a:solidFill>
                  <a:srgbClr val="FFFF00"/>
                </a:solidFill>
                <a:latin typeface="微軟正黑體" panose="020B0604030504040204" pitchFamily="34" charset="-120"/>
                <a:ea typeface="微軟正黑體" panose="020B0604030504040204" pitchFamily="34" charset="-120"/>
              </a:rPr>
              <a:t>。</a:t>
            </a:r>
            <a:endParaRPr lang="zh-TW" altLang="en-US" dirty="0">
              <a:solidFill>
                <a:srgbClr val="FFFF00"/>
              </a:solidFill>
            </a:endParaRPr>
          </a:p>
        </p:txBody>
      </p:sp>
    </p:spTree>
    <p:extLst>
      <p:ext uri="{BB962C8B-B14F-4D97-AF65-F5344CB8AC3E}">
        <p14:creationId xmlns:p14="http://schemas.microsoft.com/office/powerpoint/2010/main" val="1991518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邊形 4"/>
          <p:cNvSpPr/>
          <p:nvPr/>
        </p:nvSpPr>
        <p:spPr>
          <a:xfrm>
            <a:off x="191937" y="1327935"/>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匯出</a:t>
            </a:r>
            <a:r>
              <a:rPr lang="en-US" altLang="zh-TW" b="1" dirty="0">
                <a:solidFill>
                  <a:schemeClr val="accent6"/>
                </a:solidFill>
                <a:latin typeface="標楷體" pitchFamily="65" charset="-120"/>
                <a:ea typeface="標楷體" pitchFamily="65" charset="-120"/>
              </a:rPr>
              <a:t>Excel(</a:t>
            </a:r>
            <a:r>
              <a:rPr lang="zh-TW" altLang="en-US" b="1" dirty="0">
                <a:solidFill>
                  <a:schemeClr val="accent6"/>
                </a:solidFill>
                <a:latin typeface="標楷體" pitchFamily="65" charset="-120"/>
                <a:ea typeface="標楷體" pitchFamily="65" charset="-120"/>
              </a:rPr>
              <a:t>格式</a:t>
            </a:r>
            <a:r>
              <a:rPr lang="en-US" altLang="zh-TW" b="1" dirty="0">
                <a:solidFill>
                  <a:schemeClr val="accent6"/>
                </a:solidFill>
                <a:latin typeface="標楷體" pitchFamily="65" charset="-120"/>
                <a:ea typeface="標楷體" pitchFamily="65" charset="-120"/>
              </a:rPr>
              <a:t>)</a:t>
            </a:r>
            <a:endParaRPr lang="zh-TW" altLang="en-US" b="1" dirty="0">
              <a:solidFill>
                <a:schemeClr val="accent6"/>
              </a:solidFill>
              <a:latin typeface="標楷體" pitchFamily="65" charset="-120"/>
              <a:ea typeface="標楷體" pitchFamily="65" charset="-120"/>
            </a:endParaRPr>
          </a:p>
        </p:txBody>
      </p:sp>
      <p:pic>
        <p:nvPicPr>
          <p:cNvPr id="7" name="圖片 6"/>
          <p:cNvPicPr/>
          <p:nvPr/>
        </p:nvPicPr>
        <p:blipFill>
          <a:blip r:embed="rId3">
            <a:extLst>
              <a:ext uri="{28A0092B-C50C-407E-A947-70E740481C1C}">
                <a14:useLocalDpi xmlns:a14="http://schemas.microsoft.com/office/drawing/2010/main" val="0"/>
              </a:ext>
            </a:extLst>
          </a:blip>
          <a:stretch>
            <a:fillRect/>
          </a:stretch>
        </p:blipFill>
        <p:spPr bwMode="auto">
          <a:xfrm>
            <a:off x="1935207" y="4621935"/>
            <a:ext cx="9250327" cy="1623290"/>
          </a:xfrm>
          <a:prstGeom prst="rect">
            <a:avLst/>
          </a:prstGeom>
          <a:ln>
            <a:noFill/>
          </a:ln>
          <a:effectLst>
            <a:outerShdw blurRad="292100" dist="139700" dir="2700000" algn="tl" rotWithShape="0">
              <a:srgbClr val="333333">
                <a:alpha val="65000"/>
              </a:srgbClr>
            </a:outerShdw>
          </a:effectLst>
        </p:spPr>
      </p:pic>
      <p:pic>
        <p:nvPicPr>
          <p:cNvPr id="12" name="圖片 11"/>
          <p:cNvPicPr/>
          <p:nvPr/>
        </p:nvPicPr>
        <p:blipFill rotWithShape="1">
          <a:blip r:embed="rId4">
            <a:extLst>
              <a:ext uri="{28A0092B-C50C-407E-A947-70E740481C1C}">
                <a14:useLocalDpi xmlns:a14="http://schemas.microsoft.com/office/drawing/2010/main" val="0"/>
              </a:ext>
            </a:extLst>
          </a:blip>
          <a:srcRect t="1460" b="-1"/>
          <a:stretch/>
        </p:blipFill>
        <p:spPr>
          <a:xfrm>
            <a:off x="928743" y="1882357"/>
            <a:ext cx="6686295" cy="2679010"/>
          </a:xfrm>
          <a:prstGeom prst="rect">
            <a:avLst/>
          </a:prstGeom>
          <a:ln>
            <a:noFill/>
          </a:ln>
          <a:effectLst>
            <a:outerShdw blurRad="292100" dist="139700" dir="2700000" algn="tl" rotWithShape="0">
              <a:srgbClr val="333333">
                <a:alpha val="65000"/>
              </a:srgbClr>
            </a:outerShdw>
          </a:effectLst>
        </p:spPr>
      </p:pic>
      <p:sp>
        <p:nvSpPr>
          <p:cNvPr id="2" name="橢圓 1"/>
          <p:cNvSpPr/>
          <p:nvPr/>
        </p:nvSpPr>
        <p:spPr>
          <a:xfrm>
            <a:off x="2216889" y="2369131"/>
            <a:ext cx="999461" cy="622679"/>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ln>
                <a:solidFill>
                  <a:srgbClr val="0070C0"/>
                </a:solidFill>
              </a:ln>
              <a:noFill/>
            </a:endParaRPr>
          </a:p>
        </p:txBody>
      </p:sp>
      <p:sp>
        <p:nvSpPr>
          <p:cNvPr id="13" name="標題 1"/>
          <p:cNvSpPr txBox="1">
            <a:spLocks/>
          </p:cNvSpPr>
          <p:nvPr/>
        </p:nvSpPr>
        <p:spPr>
          <a:xfrm>
            <a:off x="191938" y="0"/>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四、複試作業 </a:t>
            </a:r>
            <a:r>
              <a:rPr lang="zh-TW"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3.3</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分發作業</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(2/2)</a:t>
            </a:r>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14" name="投影片編號版面配置區 13"/>
          <p:cNvSpPr>
            <a:spLocks noGrp="1"/>
          </p:cNvSpPr>
          <p:nvPr>
            <p:ph type="sldNum" sz="quarter" idx="12"/>
          </p:nvPr>
        </p:nvSpPr>
        <p:spPr/>
        <p:txBody>
          <a:bodyPr/>
          <a:lstStyle/>
          <a:p>
            <a:fld id="{633AF092-E569-411D-A609-4661960AF3DE}" type="slidenum">
              <a:rPr lang="zh-TW" altLang="en-US" smtClean="0"/>
              <a:t>27</a:t>
            </a:fld>
            <a:endParaRPr lang="zh-TW" altLang="en-US"/>
          </a:p>
        </p:txBody>
      </p:sp>
      <p:sp>
        <p:nvSpPr>
          <p:cNvPr id="8" name="矩形 7"/>
          <p:cNvSpPr/>
          <p:nvPr/>
        </p:nvSpPr>
        <p:spPr>
          <a:xfrm>
            <a:off x="8104632" y="3186569"/>
            <a:ext cx="3243072" cy="923330"/>
          </a:xfrm>
          <a:prstGeom prst="rect">
            <a:avLst/>
          </a:prstGeom>
          <a:solidFill>
            <a:srgbClr val="FF0000"/>
          </a:solidFill>
        </p:spPr>
        <p:txBody>
          <a:bodyPr wrap="square">
            <a:spAutoFit/>
          </a:bodyPr>
          <a:lstStyle/>
          <a:p>
            <a:r>
              <a:rPr lang="zh-TW" altLang="zh-TW" dirty="0" smtClean="0">
                <a:solidFill>
                  <a:schemeClr val="bg1"/>
                </a:solidFill>
                <a:latin typeface="微軟正黑體" panose="020B0604030504040204" pitchFamily="34" charset="-120"/>
                <a:ea typeface="微軟正黑體" panose="020B0604030504040204" pitchFamily="34" charset="-120"/>
              </a:rPr>
              <a:t>各</a:t>
            </a:r>
            <a:r>
              <a:rPr lang="zh-TW" altLang="zh-TW" dirty="0">
                <a:solidFill>
                  <a:schemeClr val="bg1"/>
                </a:solidFill>
                <a:latin typeface="微軟正黑體" panose="020B0604030504040204" pitchFamily="34" charset="-120"/>
                <a:ea typeface="微軟正黑體" panose="020B0604030504040204" pitchFamily="34" charset="-120"/>
              </a:rPr>
              <a:t>校公告正備取名單時</a:t>
            </a:r>
            <a:r>
              <a:rPr lang="zh-TW" altLang="zh-TW" dirty="0" smtClean="0">
                <a:solidFill>
                  <a:schemeClr val="bg1"/>
                </a:solidFill>
                <a:latin typeface="微軟正黑體" panose="020B0604030504040204" pitchFamily="34" charset="-120"/>
                <a:ea typeface="微軟正黑體" panose="020B0604030504040204" pitchFamily="34" charset="-120"/>
              </a:rPr>
              <a:t>，</a:t>
            </a:r>
            <a:endParaRPr lang="en-US" altLang="zh-TW" dirty="0" smtClean="0">
              <a:solidFill>
                <a:schemeClr val="bg1"/>
              </a:solidFill>
              <a:latin typeface="微軟正黑體" panose="020B0604030504040204" pitchFamily="34" charset="-120"/>
              <a:ea typeface="微軟正黑體" panose="020B0604030504040204" pitchFamily="34" charset="-120"/>
            </a:endParaRPr>
          </a:p>
          <a:p>
            <a:r>
              <a:rPr lang="zh-TW" altLang="zh-TW" b="1" dirty="0" smtClean="0">
                <a:solidFill>
                  <a:srgbClr val="FFFF00"/>
                </a:solidFill>
                <a:latin typeface="微軟正黑體" panose="020B0604030504040204" pitchFamily="34" charset="-120"/>
                <a:ea typeface="微軟正黑體" panose="020B0604030504040204" pitchFamily="34" charset="-120"/>
              </a:rPr>
              <a:t>正</a:t>
            </a:r>
            <a:r>
              <a:rPr lang="zh-TW" altLang="zh-TW" b="1" dirty="0">
                <a:solidFill>
                  <a:srgbClr val="FFFF00"/>
                </a:solidFill>
                <a:latin typeface="微軟正黑體" panose="020B0604030504040204" pitchFamily="34" charset="-120"/>
                <a:ea typeface="微軟正黑體" panose="020B0604030504040204" pitchFamily="34" charset="-120"/>
              </a:rPr>
              <a:t>取生不得增額錄取</a:t>
            </a:r>
            <a:r>
              <a:rPr lang="zh-TW" altLang="zh-TW" dirty="0">
                <a:solidFill>
                  <a:srgbClr val="FFFF00"/>
                </a:solidFill>
                <a:latin typeface="微軟正黑體" panose="020B0604030504040204" pitchFamily="34" charset="-120"/>
                <a:ea typeface="微軟正黑體" panose="020B0604030504040204" pitchFamily="34" charset="-120"/>
              </a:rPr>
              <a:t>，</a:t>
            </a:r>
            <a:r>
              <a:rPr lang="zh-TW" altLang="zh-TW" dirty="0" smtClean="0">
                <a:solidFill>
                  <a:srgbClr val="FFFF00"/>
                </a:solidFill>
                <a:latin typeface="微軟正黑體" panose="020B0604030504040204" pitchFamily="34" charset="-120"/>
                <a:ea typeface="微軟正黑體" panose="020B0604030504040204" pitchFamily="34" charset="-120"/>
              </a:rPr>
              <a:t>且</a:t>
            </a:r>
            <a:r>
              <a:rPr lang="en-US" altLang="zh-TW" dirty="0" smtClean="0">
                <a:solidFill>
                  <a:srgbClr val="FFFF00"/>
                </a:solidFill>
                <a:latin typeface="微軟正黑體" panose="020B0604030504040204" pitchFamily="34" charset="-120"/>
                <a:ea typeface="微軟正黑體" panose="020B0604030504040204" pitchFamily="34" charset="-120"/>
              </a:rPr>
              <a:t/>
            </a:r>
            <a:br>
              <a:rPr lang="en-US" altLang="zh-TW" dirty="0" smtClean="0">
                <a:solidFill>
                  <a:srgbClr val="FFFF00"/>
                </a:solidFill>
                <a:latin typeface="微軟正黑體" panose="020B0604030504040204" pitchFamily="34" charset="-120"/>
                <a:ea typeface="微軟正黑體" panose="020B0604030504040204" pitchFamily="34" charset="-120"/>
              </a:rPr>
            </a:br>
            <a:r>
              <a:rPr lang="zh-TW" altLang="zh-TW" b="1" dirty="0" smtClean="0">
                <a:solidFill>
                  <a:srgbClr val="FFFF00"/>
                </a:solidFill>
                <a:latin typeface="微軟正黑體" panose="020B0604030504040204" pitchFamily="34" charset="-120"/>
                <a:ea typeface="微軟正黑體" panose="020B0604030504040204" pitchFamily="34" charset="-120"/>
              </a:rPr>
              <a:t>備取</a:t>
            </a:r>
            <a:r>
              <a:rPr lang="zh-TW" altLang="zh-TW" b="1" dirty="0">
                <a:solidFill>
                  <a:srgbClr val="FFFF00"/>
                </a:solidFill>
                <a:latin typeface="微軟正黑體" panose="020B0604030504040204" pitchFamily="34" charset="-120"/>
                <a:ea typeface="微軟正黑體" panose="020B0604030504040204" pitchFamily="34" charset="-120"/>
              </a:rPr>
              <a:t>生之遞補順序不得相同</a:t>
            </a:r>
            <a:r>
              <a:rPr lang="zh-TW" altLang="zh-TW" dirty="0">
                <a:solidFill>
                  <a:srgbClr val="FFFF00"/>
                </a:solidFill>
                <a:latin typeface="微軟正黑體" panose="020B0604030504040204" pitchFamily="34" charset="-120"/>
                <a:ea typeface="微軟正黑體" panose="020B0604030504040204" pitchFamily="34" charset="-120"/>
              </a:rPr>
              <a:t>。</a:t>
            </a:r>
            <a:endParaRPr lang="zh-TW" altLang="en-US" dirty="0">
              <a:solidFill>
                <a:srgbClr val="FFFF00"/>
              </a:solidFill>
            </a:endParaRPr>
          </a:p>
        </p:txBody>
      </p:sp>
    </p:spTree>
    <p:extLst>
      <p:ext uri="{BB962C8B-B14F-4D97-AF65-F5344CB8AC3E}">
        <p14:creationId xmlns:p14="http://schemas.microsoft.com/office/powerpoint/2010/main" val="301810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p:nvPr/>
        </p:nvPicPr>
        <p:blipFill>
          <a:blip r:embed="rId3">
            <a:extLst>
              <a:ext uri="{28A0092B-C50C-407E-A947-70E740481C1C}">
                <a14:useLocalDpi xmlns:a14="http://schemas.microsoft.com/office/drawing/2010/main" val="0"/>
              </a:ext>
            </a:extLst>
          </a:blip>
          <a:stretch>
            <a:fillRect/>
          </a:stretch>
        </p:blipFill>
        <p:spPr>
          <a:xfrm>
            <a:off x="6915376" y="1132413"/>
            <a:ext cx="4136871" cy="5029687"/>
          </a:xfrm>
          <a:prstGeom prst="rect">
            <a:avLst/>
          </a:prstGeom>
          <a:ln>
            <a:noFill/>
          </a:ln>
          <a:effectLst>
            <a:outerShdw blurRad="292100" dist="139700" dir="2700000" algn="tl" rotWithShape="0">
              <a:srgbClr val="333333">
                <a:alpha val="65000"/>
              </a:srgbClr>
            </a:outerShdw>
          </a:effectLst>
        </p:spPr>
      </p:pic>
      <p:sp>
        <p:nvSpPr>
          <p:cNvPr id="11" name="標題 1"/>
          <p:cNvSpPr txBox="1">
            <a:spLocks/>
          </p:cNvSpPr>
          <p:nvPr/>
        </p:nvSpPr>
        <p:spPr>
          <a:xfrm>
            <a:off x="191938" y="0"/>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四、複試作業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報表列印</a:t>
            </a:r>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12" name="投影片編號版面配置區 11"/>
          <p:cNvSpPr>
            <a:spLocks noGrp="1"/>
          </p:cNvSpPr>
          <p:nvPr>
            <p:ph type="sldNum" sz="quarter" idx="12"/>
          </p:nvPr>
        </p:nvSpPr>
        <p:spPr/>
        <p:txBody>
          <a:bodyPr/>
          <a:lstStyle/>
          <a:p>
            <a:fld id="{633AF092-E569-411D-A609-4661960AF3DE}" type="slidenum">
              <a:rPr lang="zh-TW" altLang="en-US" smtClean="0"/>
              <a:t>28</a:t>
            </a:fld>
            <a:endParaRPr lang="zh-TW" altLang="en-US"/>
          </a:p>
        </p:txBody>
      </p:sp>
      <p:pic>
        <p:nvPicPr>
          <p:cNvPr id="10" name="圖片 9"/>
          <p:cNvPicPr/>
          <p:nvPr/>
        </p:nvPicPr>
        <p:blipFill>
          <a:blip r:embed="rId4">
            <a:extLst>
              <a:ext uri="{28A0092B-C50C-407E-A947-70E740481C1C}">
                <a14:useLocalDpi xmlns:a14="http://schemas.microsoft.com/office/drawing/2010/main" val="0"/>
              </a:ext>
            </a:extLst>
          </a:blip>
          <a:stretch>
            <a:fillRect/>
          </a:stretch>
        </p:blipFill>
        <p:spPr>
          <a:xfrm>
            <a:off x="391263" y="1132413"/>
            <a:ext cx="6324788" cy="3172968"/>
          </a:xfrm>
          <a:prstGeom prst="rect">
            <a:avLst/>
          </a:prstGeom>
          <a:ln>
            <a:noFill/>
          </a:ln>
          <a:effectLst>
            <a:outerShdw blurRad="292100" dist="139700" dir="2700000" algn="tl" rotWithShape="0">
              <a:srgbClr val="333333">
                <a:alpha val="65000"/>
              </a:srgbClr>
            </a:outerShdw>
          </a:effectLst>
        </p:spPr>
      </p:pic>
      <p:pic>
        <p:nvPicPr>
          <p:cNvPr id="8" name="圖片 7"/>
          <p:cNvPicPr/>
          <p:nvPr/>
        </p:nvPicPr>
        <p:blipFill>
          <a:blip r:embed="rId5" cstate="print">
            <a:extLst>
              <a:ext uri="{28A0092B-C50C-407E-A947-70E740481C1C}">
                <a14:useLocalDpi xmlns:a14="http://schemas.microsoft.com/office/drawing/2010/main" val="0"/>
              </a:ext>
            </a:extLst>
          </a:blip>
          <a:stretch>
            <a:fillRect/>
          </a:stretch>
        </p:blipFill>
        <p:spPr>
          <a:xfrm>
            <a:off x="391263" y="3207419"/>
            <a:ext cx="6324788" cy="30378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4912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900" y="234951"/>
            <a:ext cx="10972800" cy="633413"/>
          </a:xfrm>
        </p:spPr>
        <p:txBody>
          <a:bodyPr/>
          <a:lstStyle/>
          <a:p>
            <a:r>
              <a:rPr lang="zh-TW" altLang="en-US" sz="4200" b="1" dirty="0" smtClean="0">
                <a:latin typeface="微軟正黑體" panose="020B0604030504040204" pitchFamily="34" charset="-120"/>
                <a:ea typeface="微軟正黑體" panose="020B0604030504040204" pitchFamily="34" charset="-120"/>
              </a:rPr>
              <a:t>五、</a:t>
            </a:r>
            <a:r>
              <a:rPr lang="zh-TW" altLang="zh-TW" sz="4200" b="1" dirty="0">
                <a:latin typeface="微軟正黑體" panose="020B0604030504040204" pitchFamily="34" charset="-120"/>
                <a:ea typeface="微軟正黑體" panose="020B0604030504040204" pitchFamily="34" charset="-120"/>
              </a:rPr>
              <a:t>公告錄取名單</a:t>
            </a:r>
            <a:r>
              <a:rPr lang="en-US" altLang="zh-TW" sz="4200" b="1" dirty="0">
                <a:latin typeface="微軟正黑體" panose="020B0604030504040204" pitchFamily="34" charset="-120"/>
                <a:ea typeface="微軟正黑體" panose="020B0604030504040204" pitchFamily="34" charset="-120"/>
              </a:rPr>
              <a:t> </a:t>
            </a:r>
            <a:endParaRPr lang="zh-TW" altLang="en-US" sz="42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09600" y="1239838"/>
            <a:ext cx="10972800" cy="5000625"/>
          </a:xfrm>
        </p:spPr>
        <p:txBody>
          <a:bodyPr>
            <a:normAutofit/>
          </a:bodyPr>
          <a:lstStyle/>
          <a:p>
            <a:pPr algn="just">
              <a:lnSpc>
                <a:spcPct val="150000"/>
              </a:lnSpc>
              <a:spcBef>
                <a:spcPct val="0"/>
              </a:spcBef>
              <a:buFont typeface="Wingdings" panose="05000000000000000000" pitchFamily="2" charset="2"/>
              <a:buChar char="u"/>
            </a:pPr>
            <a:r>
              <a:rPr lang="zh-TW" altLang="en-US" sz="2700" dirty="0" smtClean="0">
                <a:latin typeface="微軟正黑體" panose="020B0604030504040204" pitchFamily="34" charset="-120"/>
                <a:ea typeface="微軟正黑體" panose="020B0604030504040204" pitchFamily="34" charset="-120"/>
                <a:cs typeface="Times New Roman" panose="02020603050405020304" pitchFamily="18" charset="0"/>
              </a:rPr>
              <a:t>請</a:t>
            </a:r>
            <a:r>
              <a:rPr lang="zh-TW" altLang="zh-TW" sz="2700" dirty="0">
                <a:latin typeface="微軟正黑體" panose="020B0604030504040204" pitchFamily="34" charset="-120"/>
                <a:ea typeface="微軟正黑體" panose="020B0604030504040204" pitchFamily="34" charset="-120"/>
                <a:cs typeface="Times New Roman" panose="02020603050405020304" pitchFamily="18" charset="0"/>
              </a:rPr>
              <a:t>各校</a:t>
            </a:r>
            <a:r>
              <a:rPr lang="zh-TW" altLang="en-US" sz="2700" dirty="0">
                <a:latin typeface="微軟正黑體" panose="020B0604030504040204" pitchFamily="34" charset="-120"/>
                <a:ea typeface="微軟正黑體" panose="020B0604030504040204" pitchFamily="34" charset="-120"/>
                <a:cs typeface="Times New Roman" panose="02020603050405020304" pitchFamily="18" charset="0"/>
              </a:rPr>
              <a:t>務必於</a:t>
            </a:r>
            <a:r>
              <a:rPr lang="en-US" altLang="zh-TW" sz="27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7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7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7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7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13</a:t>
            </a:r>
            <a:r>
              <a:rPr lang="zh-TW" altLang="en-US" sz="27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日前</a:t>
            </a:r>
            <a:r>
              <a:rPr lang="zh-TW" altLang="en-US" sz="2700" dirty="0" smtClean="0">
                <a:latin typeface="微軟正黑體" panose="020B0604030504040204" pitchFamily="34" charset="-120"/>
                <a:ea typeface="微軟正黑體" panose="020B0604030504040204" pitchFamily="34" charset="-120"/>
                <a:cs typeface="Times New Roman" panose="02020603050405020304" pitchFamily="18" charset="0"/>
              </a:rPr>
              <a:t>，依</a:t>
            </a:r>
            <a:r>
              <a:rPr lang="zh-TW" altLang="en-US" sz="2700" dirty="0">
                <a:latin typeface="微軟正黑體" panose="020B0604030504040204" pitchFamily="34" charset="-120"/>
                <a:ea typeface="微軟正黑體" panose="020B0604030504040204" pitchFamily="34" charset="-120"/>
                <a:cs typeface="Times New Roman" panose="02020603050405020304" pitchFamily="18" charset="0"/>
              </a:rPr>
              <a:t>各校所訂定日期公告錄取名單，並將</a:t>
            </a:r>
            <a:r>
              <a:rPr lang="zh-TW" altLang="zh-TW" sz="2700" dirty="0">
                <a:latin typeface="微軟正黑體" panose="020B0604030504040204" pitchFamily="34" charset="-120"/>
                <a:ea typeface="微軟正黑體" panose="020B0604030504040204" pitchFamily="34" charset="-120"/>
                <a:cs typeface="Times New Roman" panose="02020603050405020304" pitchFamily="18" charset="0"/>
              </a:rPr>
              <a:t>甄試結果暨</a:t>
            </a:r>
            <a:r>
              <a:rPr lang="zh-TW" altLang="zh-TW" sz="2700" dirty="0" smtClean="0">
                <a:latin typeface="微軟正黑體" panose="020B0604030504040204" pitchFamily="34" charset="-120"/>
                <a:ea typeface="微軟正黑體" panose="020B0604030504040204" pitchFamily="34" charset="-120"/>
                <a:cs typeface="Times New Roman" panose="02020603050405020304" pitchFamily="18" charset="0"/>
              </a:rPr>
              <a:t>相關</a:t>
            </a:r>
            <a:r>
              <a:rPr lang="zh-TW" altLang="en-US" sz="2700" dirty="0" smtClean="0">
                <a:latin typeface="微軟正黑體" panose="020B0604030504040204" pitchFamily="34" charset="-120"/>
                <a:ea typeface="微軟正黑體" panose="020B0604030504040204" pitchFamily="34" charset="-120"/>
                <a:cs typeface="Times New Roman" panose="02020603050405020304" pitchFamily="18" charset="0"/>
              </a:rPr>
              <a:t>注</a:t>
            </a:r>
            <a:r>
              <a:rPr lang="zh-TW" altLang="zh-TW" sz="2700" dirty="0" smtClean="0">
                <a:latin typeface="微軟正黑體" panose="020B0604030504040204" pitchFamily="34" charset="-120"/>
                <a:ea typeface="微軟正黑體" panose="020B0604030504040204" pitchFamily="34" charset="-120"/>
                <a:cs typeface="Times New Roman" panose="02020603050405020304" pitchFamily="18" charset="0"/>
              </a:rPr>
              <a:t>意事項</a:t>
            </a:r>
            <a:r>
              <a:rPr lang="zh-TW" altLang="zh-TW" sz="2700" dirty="0">
                <a:latin typeface="微軟正黑體" panose="020B0604030504040204" pitchFamily="34" charset="-120"/>
                <a:ea typeface="微軟正黑體" panose="020B0604030504040204" pitchFamily="34" charset="-120"/>
                <a:cs typeface="Times New Roman" panose="02020603050405020304" pitchFamily="18" charset="0"/>
              </a:rPr>
              <a:t>（含報到及放棄錄取聲明）通知錄取生</a:t>
            </a:r>
            <a:r>
              <a:rPr lang="zh-TW" altLang="zh-TW" sz="27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7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spcBef>
                <a:spcPct val="0"/>
              </a:spcBef>
              <a:buFont typeface="Wingdings" panose="05000000000000000000" pitchFamily="2" charset="2"/>
              <a:buChar char="u"/>
            </a:pPr>
            <a:endParaRPr lang="en-US" altLang="zh-TW" sz="27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spcBef>
                <a:spcPct val="0"/>
              </a:spcBef>
              <a:buFont typeface="Wingdings" panose="05000000000000000000" pitchFamily="2" charset="2"/>
              <a:buChar char="u"/>
            </a:pPr>
            <a:r>
              <a:rPr lang="zh-TW" altLang="en-US" sz="2700" dirty="0" smtClean="0">
                <a:latin typeface="微軟正黑體" panose="020B0604030504040204" pitchFamily="34" charset="-120"/>
                <a:ea typeface="微軟正黑體" panose="020B0604030504040204" pitchFamily="34" charset="-120"/>
              </a:rPr>
              <a:t>錄取</a:t>
            </a:r>
            <a:r>
              <a:rPr lang="zh-TW" altLang="en-US" sz="2700" dirty="0">
                <a:latin typeface="微軟正黑體" panose="020B0604030504040204" pitchFamily="34" charset="-120"/>
                <a:ea typeface="微軟正黑體" panose="020B0604030504040204" pitchFamily="34" charset="-120"/>
              </a:rPr>
              <a:t>名單請確實核對後，於本委員會「複試及報到登錄系統」，將錄取名單確定送出</a:t>
            </a:r>
            <a:r>
              <a:rPr lang="zh-TW" altLang="en-US" sz="2700" dirty="0" smtClean="0">
                <a:latin typeface="微軟正黑體" panose="020B0604030504040204" pitchFamily="34" charset="-120"/>
                <a:ea typeface="微軟正黑體" panose="020B0604030504040204" pitchFamily="34" charset="-120"/>
              </a:rPr>
              <a:t>。</a:t>
            </a:r>
            <a:endParaRPr lang="en-US" altLang="zh-TW" sz="27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633AF092-E569-411D-A609-4661960AF3DE}" type="slidenum">
              <a:rPr lang="zh-TW" altLang="en-US" smtClean="0"/>
              <a:t>29</a:t>
            </a:fld>
            <a:endParaRPr lang="zh-TW" altLang="en-US"/>
          </a:p>
        </p:txBody>
      </p:sp>
    </p:spTree>
    <p:extLst>
      <p:ext uri="{BB962C8B-B14F-4D97-AF65-F5344CB8AC3E}">
        <p14:creationId xmlns:p14="http://schemas.microsoft.com/office/powerpoint/2010/main" val="2042985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1300" y="260351"/>
            <a:ext cx="10972800" cy="633413"/>
          </a:xfrm>
        </p:spPr>
        <p:txBody>
          <a:bodyPr/>
          <a:lstStyle/>
          <a:p>
            <a:r>
              <a:rPr lang="zh-TW" altLang="en-US" sz="4200" b="1" dirty="0" smtClean="0">
                <a:latin typeface="微軟正黑體" panose="020B0604030504040204" pitchFamily="34" charset="-120"/>
                <a:ea typeface="微軟正黑體" panose="020B0604030504040204" pitchFamily="34" charset="-120"/>
              </a:rPr>
              <a:t>一、</a:t>
            </a:r>
            <a:r>
              <a:rPr lang="en-US" altLang="zh-TW" sz="4200" b="1" dirty="0" smtClean="0">
                <a:latin typeface="微軟正黑體" panose="020B0604030504040204" pitchFamily="34" charset="-120"/>
                <a:ea typeface="微軟正黑體" panose="020B0604030504040204" pitchFamily="34" charset="-120"/>
              </a:rPr>
              <a:t>109</a:t>
            </a:r>
            <a:r>
              <a:rPr lang="zh-TW" altLang="en-US" sz="4200" b="1" dirty="0" smtClean="0">
                <a:latin typeface="微軟正黑體" panose="020B0604030504040204" pitchFamily="34" charset="-120"/>
                <a:ea typeface="微軟正黑體" panose="020B0604030504040204" pitchFamily="34" charset="-120"/>
              </a:rPr>
              <a:t>學年度重要試務作業</a:t>
            </a:r>
            <a:endParaRPr lang="zh-TW" altLang="en-US" sz="25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71500" y="1165224"/>
            <a:ext cx="10782300" cy="4822825"/>
          </a:xfrm>
        </p:spPr>
        <p:txBody>
          <a:bodyPr>
            <a:normAutofit/>
          </a:bodyPr>
          <a:lstStyle/>
          <a:p>
            <a:pPr>
              <a:lnSpc>
                <a:spcPct val="160000"/>
              </a:lnSpc>
              <a:buFont typeface="Wingdings" panose="05000000000000000000" pitchFamily="2" charset="2"/>
              <a:buChar char="u"/>
            </a:pPr>
            <a:r>
              <a:rPr lang="en-US" altLang="zh-TW" sz="2500" dirty="0">
                <a:latin typeface="微軟正黑體" panose="020B0604030504040204" pitchFamily="34" charset="-120"/>
                <a:ea typeface="微軟正黑體" panose="020B0604030504040204" pitchFamily="34" charset="-120"/>
              </a:rPr>
              <a:t>109</a:t>
            </a:r>
            <a:r>
              <a:rPr lang="zh-TW" altLang="zh-TW" sz="2500" dirty="0">
                <a:latin typeface="微軟正黑體" panose="020B0604030504040204" pitchFamily="34" charset="-120"/>
                <a:ea typeface="微軟正黑體" panose="020B0604030504040204" pitchFamily="34" charset="-120"/>
              </a:rPr>
              <a:t>學年度起，</a:t>
            </a:r>
            <a:r>
              <a:rPr lang="zh-TW" altLang="zh-TW" sz="2500" b="1" dirty="0" smtClean="0">
                <a:latin typeface="微軟正黑體" panose="020B0604030504040204" pitchFamily="34" charset="-120"/>
                <a:ea typeface="微軟正黑體" panose="020B0604030504040204" pitchFamily="34" charset="-120"/>
              </a:rPr>
              <a:t>各</a:t>
            </a:r>
            <a:r>
              <a:rPr lang="zh-TW" altLang="zh-TW" sz="2500" b="1" dirty="0">
                <a:latin typeface="微軟正黑體" panose="020B0604030504040204" pitchFamily="34" charset="-120"/>
                <a:ea typeface="微軟正黑體" panose="020B0604030504040204" pitchFamily="34" charset="-120"/>
              </a:rPr>
              <a:t>校辦理第二階段複試及甄選結果作業，一律使用本委員會「複試及報到登錄系統」。</a:t>
            </a:r>
            <a:endParaRPr lang="en-US" altLang="zh-TW" sz="2500" b="1" dirty="0">
              <a:latin typeface="微軟正黑體" panose="020B0604030504040204" pitchFamily="34" charset="-120"/>
              <a:ea typeface="微軟正黑體" panose="020B0604030504040204" pitchFamily="34" charset="-120"/>
            </a:endParaRPr>
          </a:p>
          <a:p>
            <a:pPr lvl="0">
              <a:lnSpc>
                <a:spcPct val="160000"/>
              </a:lnSpc>
              <a:buFont typeface="Wingdings" panose="05000000000000000000" pitchFamily="2" charset="2"/>
              <a:buChar char="u"/>
            </a:pPr>
            <a:r>
              <a:rPr lang="zh-TW" altLang="zh-TW" sz="2500" dirty="0" smtClean="0">
                <a:latin typeface="微軟正黑體" panose="020B0604030504040204" pitchFamily="34" charset="-120"/>
                <a:ea typeface="微軟正黑體" panose="020B0604030504040204" pitchFamily="34" charset="-120"/>
              </a:rPr>
              <a:t>為</a:t>
            </a:r>
            <a:r>
              <a:rPr lang="zh-TW" altLang="zh-TW" sz="2500" dirty="0">
                <a:latin typeface="微軟正黑體" panose="020B0604030504040204" pitchFamily="34" charset="-120"/>
                <a:ea typeface="微軟正黑體" panose="020B0604030504040204" pitchFamily="34" charset="-120"/>
              </a:rPr>
              <a:t>落實適性選才精神，避免各校系於複試作業因考生學測成績高低而影響複試成績，本委員會作業系統一階篩選結果下載申請生名單時</a:t>
            </a:r>
            <a:r>
              <a:rPr lang="zh-TW" altLang="zh-TW" sz="2500" dirty="0" smtClean="0">
                <a:latin typeface="微軟正黑體" panose="020B0604030504040204" pitchFamily="34" charset="-120"/>
                <a:ea typeface="微軟正黑體" panose="020B0604030504040204" pitchFamily="34" charset="-120"/>
              </a:rPr>
              <a:t>，</a:t>
            </a:r>
            <a:r>
              <a:rPr lang="zh-TW" altLang="en-US" sz="2500" dirty="0" smtClean="0">
                <a:latin typeface="微軟正黑體" panose="020B0604030504040204" pitchFamily="34" charset="-120"/>
                <a:ea typeface="微軟正黑體" panose="020B0604030504040204" pitchFamily="34" charset="-120"/>
              </a:rPr>
              <a:t>將</a:t>
            </a:r>
            <a:r>
              <a:rPr lang="zh-TW" altLang="zh-TW" sz="2500" b="1" dirty="0" smtClean="0">
                <a:solidFill>
                  <a:srgbClr val="FF0000"/>
                </a:solidFill>
                <a:latin typeface="微軟正黑體" panose="020B0604030504040204" pitchFamily="34" charset="-120"/>
                <a:ea typeface="微軟正黑體" panose="020B0604030504040204" pitchFamily="34" charset="-120"/>
              </a:rPr>
              <a:t>取消</a:t>
            </a:r>
            <a:r>
              <a:rPr lang="zh-TW" altLang="zh-TW" sz="2500" b="1" dirty="0">
                <a:solidFill>
                  <a:srgbClr val="FF0000"/>
                </a:solidFill>
                <a:latin typeface="微軟正黑體" panose="020B0604030504040204" pitchFamily="34" charset="-120"/>
                <a:ea typeface="微軟正黑體" panose="020B0604030504040204" pitchFamily="34" charset="-120"/>
              </a:rPr>
              <a:t>下載申請生大學學測考科成績</a:t>
            </a:r>
            <a:r>
              <a:rPr lang="zh-TW" altLang="zh-TW" sz="2500" dirty="0" smtClean="0">
                <a:latin typeface="微軟正黑體" panose="020B0604030504040204" pitchFamily="34" charset="-120"/>
                <a:ea typeface="微軟正黑體" panose="020B0604030504040204" pitchFamily="34" charset="-120"/>
              </a:rPr>
              <a:t>。</a:t>
            </a:r>
            <a:endParaRPr lang="en-US" altLang="zh-TW" sz="2500" dirty="0" smtClean="0">
              <a:latin typeface="微軟正黑體" panose="020B0604030504040204" pitchFamily="34" charset="-120"/>
              <a:ea typeface="微軟正黑體" panose="020B0604030504040204" pitchFamily="34" charset="-120"/>
            </a:endParaRPr>
          </a:p>
          <a:p>
            <a:pPr lvl="0">
              <a:lnSpc>
                <a:spcPct val="160000"/>
              </a:lnSpc>
              <a:buFont typeface="Wingdings" panose="05000000000000000000" pitchFamily="2" charset="2"/>
              <a:buChar char="u"/>
            </a:pPr>
            <a:r>
              <a:rPr lang="zh-TW" altLang="zh-TW" sz="2500" dirty="0" smtClean="0">
                <a:latin typeface="微軟正黑體" panose="020B0604030504040204" pitchFamily="34" charset="-120"/>
                <a:ea typeface="微軟正黑體" panose="020B0604030504040204" pitchFamily="34" charset="-120"/>
              </a:rPr>
              <a:t>本</a:t>
            </a:r>
            <a:r>
              <a:rPr lang="zh-TW" altLang="zh-TW" sz="2500" dirty="0">
                <a:latin typeface="微軟正黑體" panose="020B0604030504040204" pitchFamily="34" charset="-120"/>
                <a:ea typeface="微軟正黑體" panose="020B0604030504040204" pitchFamily="34" charset="-120"/>
              </a:rPr>
              <a:t>入學管道於各校公告正備取名單時，</a:t>
            </a:r>
            <a:r>
              <a:rPr lang="zh-TW" altLang="zh-TW" sz="2500" b="1" dirty="0">
                <a:solidFill>
                  <a:srgbClr val="0070C0"/>
                </a:solidFill>
                <a:latin typeface="微軟正黑體" panose="020B0604030504040204" pitchFamily="34" charset="-120"/>
                <a:ea typeface="微軟正黑體" panose="020B0604030504040204" pitchFamily="34" charset="-120"/>
              </a:rPr>
              <a:t>正取生不得增額錄取</a:t>
            </a:r>
            <a:r>
              <a:rPr lang="zh-TW" altLang="zh-TW" sz="2500" dirty="0">
                <a:latin typeface="微軟正黑體" panose="020B0604030504040204" pitchFamily="34" charset="-120"/>
                <a:ea typeface="微軟正黑體" panose="020B0604030504040204" pitchFamily="34" charset="-120"/>
              </a:rPr>
              <a:t>，且</a:t>
            </a:r>
            <a:r>
              <a:rPr lang="zh-TW" altLang="zh-TW" sz="2500" b="1" dirty="0">
                <a:solidFill>
                  <a:srgbClr val="0070C0"/>
                </a:solidFill>
                <a:latin typeface="微軟正黑體" panose="020B0604030504040204" pitchFamily="34" charset="-120"/>
                <a:ea typeface="微軟正黑體" panose="020B0604030504040204" pitchFamily="34" charset="-120"/>
              </a:rPr>
              <a:t>備取生之遞補順序不得相同</a:t>
            </a:r>
            <a:r>
              <a:rPr lang="zh-TW" altLang="zh-TW" sz="2500" dirty="0">
                <a:latin typeface="微軟正黑體" panose="020B0604030504040204" pitchFamily="34" charset="-120"/>
                <a:ea typeface="微軟正黑體" panose="020B0604030504040204" pitchFamily="34" charset="-120"/>
              </a:rPr>
              <a:t>。</a:t>
            </a:r>
          </a:p>
          <a:p>
            <a:pPr marL="0" indent="0">
              <a:lnSpc>
                <a:spcPct val="160000"/>
              </a:lnSpc>
              <a:buNone/>
            </a:pPr>
            <a:endParaRPr lang="zh-TW" altLang="en-US" sz="25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633AF092-E569-411D-A609-4661960AF3DE}" type="slidenum">
              <a:rPr lang="zh-TW" altLang="en-US" smtClean="0"/>
              <a:t>3</a:t>
            </a:fld>
            <a:endParaRPr lang="zh-TW" altLang="en-US"/>
          </a:p>
        </p:txBody>
      </p:sp>
    </p:spTree>
    <p:extLst>
      <p:ext uri="{BB962C8B-B14F-4D97-AF65-F5344CB8AC3E}">
        <p14:creationId xmlns:p14="http://schemas.microsoft.com/office/powerpoint/2010/main" val="2544512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p:nvPr/>
        </p:nvPicPr>
        <p:blipFill>
          <a:blip r:embed="rId3">
            <a:extLst>
              <a:ext uri="{28A0092B-C50C-407E-A947-70E740481C1C}">
                <a14:useLocalDpi xmlns:a14="http://schemas.microsoft.com/office/drawing/2010/main" val="0"/>
              </a:ext>
            </a:extLst>
          </a:blip>
          <a:stretch>
            <a:fillRect/>
          </a:stretch>
        </p:blipFill>
        <p:spPr>
          <a:xfrm>
            <a:off x="1747768" y="3754644"/>
            <a:ext cx="7470657" cy="2280514"/>
          </a:xfrm>
          <a:prstGeom prst="rect">
            <a:avLst/>
          </a:prstGeom>
          <a:ln>
            <a:noFill/>
          </a:ln>
          <a:effectLst>
            <a:outerShdw blurRad="292100" dist="139700" dir="2700000" algn="tl" rotWithShape="0">
              <a:srgbClr val="333333">
                <a:alpha val="65000"/>
              </a:srgbClr>
            </a:outerShdw>
          </a:effectLst>
        </p:spPr>
      </p:pic>
      <p:sp>
        <p:nvSpPr>
          <p:cNvPr id="12" name="標題 1"/>
          <p:cNvSpPr txBox="1">
            <a:spLocks/>
          </p:cNvSpPr>
          <p:nvPr/>
        </p:nvSpPr>
        <p:spPr>
          <a:xfrm>
            <a:off x="191938" y="0"/>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五、甄試結果</a:t>
            </a:r>
            <a:r>
              <a:rPr lang="zh-TW" altLang="en-US" sz="4200" b="1" dirty="0" smtClean="0">
                <a:latin typeface="微軟正黑體" panose="020B0604030504040204" pitchFamily="34" charset="-120"/>
                <a:ea typeface="微軟正黑體" panose="020B0604030504040204" pitchFamily="34" charset="-120"/>
              </a:rPr>
              <a:t>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4.1</a:t>
            </a:r>
            <a:r>
              <a:rPr lang="zh-TW" altLang="en-US" sz="3000" b="1" dirty="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甄試</a:t>
            </a:r>
            <a:r>
              <a:rPr lang="zh-TW" altLang="en-US" sz="3000" dirty="0">
                <a:solidFill>
                  <a:schemeClr val="accent1">
                    <a:lumMod val="50000"/>
                  </a:schemeClr>
                </a:solidFill>
                <a:latin typeface="微軟正黑體" panose="020B0604030504040204" pitchFamily="34" charset="-120"/>
                <a:ea typeface="微軟正黑體" panose="020B0604030504040204" pitchFamily="34" charset="-120"/>
              </a:rPr>
              <a:t>結果作業 </a:t>
            </a:r>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30</a:t>
            </a:fld>
            <a:endParaRPr lang="zh-TW" altLang="en-US"/>
          </a:p>
        </p:txBody>
      </p:sp>
      <p:pic>
        <p:nvPicPr>
          <p:cNvPr id="6" name="圖片 5"/>
          <p:cNvPicPr/>
          <p:nvPr/>
        </p:nvPicPr>
        <p:blipFill>
          <a:blip r:embed="rId4">
            <a:extLst>
              <a:ext uri="{28A0092B-C50C-407E-A947-70E740481C1C}">
                <a14:useLocalDpi xmlns:a14="http://schemas.microsoft.com/office/drawing/2010/main" val="0"/>
              </a:ext>
            </a:extLst>
          </a:blip>
          <a:stretch>
            <a:fillRect/>
          </a:stretch>
        </p:blipFill>
        <p:spPr>
          <a:xfrm>
            <a:off x="1747767" y="1124267"/>
            <a:ext cx="7470657" cy="24203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119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rotWithShape="1">
          <a:blip r:embed="rId3">
            <a:extLst>
              <a:ext uri="{28A0092B-C50C-407E-A947-70E740481C1C}">
                <a14:useLocalDpi xmlns:a14="http://schemas.microsoft.com/office/drawing/2010/main" val="0"/>
              </a:ext>
            </a:extLst>
          </a:blip>
          <a:srcRect l="21415" r="21332" b="44003"/>
          <a:stretch/>
        </p:blipFill>
        <p:spPr>
          <a:xfrm>
            <a:off x="374904" y="1217988"/>
            <a:ext cx="5303520" cy="2174436"/>
          </a:xfrm>
          <a:prstGeom prst="rect">
            <a:avLst/>
          </a:prstGeom>
          <a:ln>
            <a:noFill/>
          </a:ln>
          <a:effectLst>
            <a:outerShdw blurRad="292100" dist="139700" dir="2700000" algn="tl" rotWithShape="0">
              <a:srgbClr val="333333">
                <a:alpha val="65000"/>
              </a:srgbClr>
            </a:outerShdw>
          </a:effectLst>
        </p:spPr>
      </p:pic>
      <p:pic>
        <p:nvPicPr>
          <p:cNvPr id="7" name="圖片 6"/>
          <p:cNvPicPr/>
          <p:nvPr/>
        </p:nvPicPr>
        <p:blipFill>
          <a:blip r:embed="rId4">
            <a:extLst>
              <a:ext uri="{28A0092B-C50C-407E-A947-70E740481C1C}">
                <a14:useLocalDpi xmlns:a14="http://schemas.microsoft.com/office/drawing/2010/main" val="0"/>
              </a:ext>
            </a:extLst>
          </a:blip>
          <a:stretch>
            <a:fillRect/>
          </a:stretch>
        </p:blipFill>
        <p:spPr>
          <a:xfrm>
            <a:off x="793291" y="3842032"/>
            <a:ext cx="4501086" cy="1304361"/>
          </a:xfrm>
          <a:prstGeom prst="rect">
            <a:avLst/>
          </a:prstGeom>
          <a:ln>
            <a:noFill/>
          </a:ln>
          <a:effectLst>
            <a:outerShdw blurRad="292100" dist="139700" dir="2700000" algn="tl" rotWithShape="0">
              <a:srgbClr val="333333">
                <a:alpha val="65000"/>
              </a:srgbClr>
            </a:outerShdw>
          </a:effectLst>
        </p:spPr>
      </p:pic>
      <p:sp>
        <p:nvSpPr>
          <p:cNvPr id="9" name="標題 1"/>
          <p:cNvSpPr txBox="1">
            <a:spLocks/>
          </p:cNvSpPr>
          <p:nvPr/>
        </p:nvSpPr>
        <p:spPr>
          <a:xfrm>
            <a:off x="191938" y="0"/>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五、甄試結果</a:t>
            </a:r>
            <a:r>
              <a:rPr lang="zh-TW" altLang="en-US" sz="4200" b="1" dirty="0" smtClean="0">
                <a:latin typeface="微軟正黑體" panose="020B0604030504040204" pitchFamily="34" charset="-120"/>
                <a:ea typeface="微軟正黑體" panose="020B0604030504040204" pitchFamily="34" charset="-120"/>
              </a:rPr>
              <a:t>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4.2</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甄試結果確定</a:t>
            </a:r>
            <a:r>
              <a:rPr lang="zh-TW" altLang="en-US" sz="3000" dirty="0">
                <a:solidFill>
                  <a:schemeClr val="accent1">
                    <a:lumMod val="50000"/>
                  </a:schemeClr>
                </a:solidFill>
                <a:latin typeface="微軟正黑體" panose="020B0604030504040204" pitchFamily="34" charset="-120"/>
                <a:ea typeface="微軟正黑體" panose="020B0604030504040204" pitchFamily="34" charset="-120"/>
              </a:rPr>
              <a:t>送出</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 </a:t>
            </a:r>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31</a:t>
            </a:fld>
            <a:endParaRPr lang="zh-TW" altLang="en-US"/>
          </a:p>
        </p:txBody>
      </p:sp>
      <p:pic>
        <p:nvPicPr>
          <p:cNvPr id="10" name="圖片 9"/>
          <p:cNvPicPr/>
          <p:nvPr/>
        </p:nvPicPr>
        <p:blipFill rotWithShape="1">
          <a:blip r:embed="rId5">
            <a:extLst>
              <a:ext uri="{28A0092B-C50C-407E-A947-70E740481C1C}">
                <a14:useLocalDpi xmlns:a14="http://schemas.microsoft.com/office/drawing/2010/main" val="0"/>
              </a:ext>
            </a:extLst>
          </a:blip>
          <a:srcRect t="18132"/>
          <a:stretch/>
        </p:blipFill>
        <p:spPr>
          <a:xfrm>
            <a:off x="6046507" y="2491676"/>
            <a:ext cx="6011706" cy="2002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0527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化單一角落矩形 10"/>
          <p:cNvSpPr/>
          <p:nvPr/>
        </p:nvSpPr>
        <p:spPr>
          <a:xfrm>
            <a:off x="1498157" y="1181101"/>
            <a:ext cx="8636443" cy="952500"/>
          </a:xfrm>
          <a:prstGeom prst="round1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just" eaLnBrk="1" hangingPunct="1">
              <a:defRPr/>
            </a:pPr>
            <a:r>
              <a:rPr lang="zh-TW" altLang="zh-TW" dirty="0">
                <a:solidFill>
                  <a:schemeClr val="tx1"/>
                </a:solidFill>
                <a:latin typeface="Times New Roman" pitchFamily="18" charset="0"/>
                <a:ea typeface="標楷體" pitchFamily="65" charset="-120"/>
                <a:cs typeface="Times New Roman" pitchFamily="18" charset="0"/>
              </a:rPr>
              <a:t>本委員會將於貴校公告錄取名單日期提供查榜服務，開放申請生上網查詢</a:t>
            </a:r>
            <a:r>
              <a:rPr lang="zh-TW" altLang="zh-TW" dirty="0" smtClean="0">
                <a:solidFill>
                  <a:schemeClr val="tx1"/>
                </a:solidFill>
                <a:latin typeface="Times New Roman" pitchFamily="18" charset="0"/>
                <a:ea typeface="標楷體" pitchFamily="65" charset="-120"/>
                <a:cs typeface="Times New Roman" pitchFamily="18" charset="0"/>
              </a:rPr>
              <a:t>，</a:t>
            </a:r>
            <a:r>
              <a:rPr lang="en-US" altLang="zh-TW" dirty="0" smtClean="0">
                <a:solidFill>
                  <a:schemeClr val="tx1"/>
                </a:solidFill>
                <a:latin typeface="Times New Roman" pitchFamily="18" charset="0"/>
                <a:ea typeface="標楷體" pitchFamily="65" charset="-120"/>
                <a:cs typeface="Times New Roman" pitchFamily="18" charset="0"/>
              </a:rPr>
              <a:t/>
            </a:r>
            <a:br>
              <a:rPr lang="en-US" altLang="zh-TW" dirty="0" smtClean="0">
                <a:solidFill>
                  <a:schemeClr val="tx1"/>
                </a:solidFill>
                <a:latin typeface="Times New Roman" pitchFamily="18" charset="0"/>
                <a:ea typeface="標楷體" pitchFamily="65" charset="-120"/>
                <a:cs typeface="Times New Roman" pitchFamily="18" charset="0"/>
              </a:rPr>
            </a:br>
            <a:r>
              <a:rPr lang="zh-TW" altLang="zh-TW" b="1" dirty="0" smtClean="0">
                <a:solidFill>
                  <a:schemeClr val="accent2"/>
                </a:solidFill>
                <a:latin typeface="Times New Roman" pitchFamily="18" charset="0"/>
                <a:ea typeface="標楷體" pitchFamily="65" charset="-120"/>
                <a:cs typeface="Times New Roman" pitchFamily="18" charset="0"/>
              </a:rPr>
              <a:t>請</a:t>
            </a:r>
            <a:r>
              <a:rPr lang="zh-TW" altLang="zh-TW" b="1" dirty="0">
                <a:solidFill>
                  <a:schemeClr val="accent2"/>
                </a:solidFill>
                <a:latin typeface="Times New Roman" pitchFamily="18" charset="0"/>
                <a:ea typeface="標楷體" pitchFamily="65" charset="-120"/>
                <a:cs typeface="Times New Roman" pitchFamily="18" charset="0"/>
              </a:rPr>
              <a:t>先完成步驟</a:t>
            </a:r>
            <a:r>
              <a:rPr lang="en-US" altLang="zh-TW" b="1" dirty="0">
                <a:solidFill>
                  <a:schemeClr val="accent2"/>
                </a:solidFill>
                <a:latin typeface="Times New Roman" pitchFamily="18" charset="0"/>
                <a:ea typeface="標楷體" pitchFamily="65" charset="-120"/>
                <a:cs typeface="Times New Roman" pitchFamily="18" charset="0"/>
              </a:rPr>
              <a:t>4.3</a:t>
            </a:r>
            <a:r>
              <a:rPr lang="zh-TW" altLang="zh-TW" b="1" dirty="0">
                <a:solidFill>
                  <a:schemeClr val="accent2"/>
                </a:solidFill>
                <a:latin typeface="Times New Roman" pitchFamily="18" charset="0"/>
                <a:ea typeface="標楷體" pitchFamily="65" charset="-120"/>
                <a:cs typeface="Times New Roman" pitchFamily="18" charset="0"/>
              </a:rPr>
              <a:t>甄試結果確定送出</a:t>
            </a:r>
            <a:r>
              <a:rPr lang="zh-TW" altLang="zh-TW" dirty="0">
                <a:solidFill>
                  <a:schemeClr val="tx1"/>
                </a:solidFill>
                <a:latin typeface="Times New Roman" pitchFamily="18" charset="0"/>
                <a:ea typeface="標楷體" pitchFamily="65" charset="-120"/>
                <a:cs typeface="Times New Roman" pitchFamily="18" charset="0"/>
              </a:rPr>
              <a:t>，再設定查榜網址，將</a:t>
            </a:r>
            <a:r>
              <a:rPr lang="zh-TW" altLang="en-US" dirty="0">
                <a:solidFill>
                  <a:schemeClr val="tx1"/>
                </a:solidFill>
                <a:latin typeface="Times New Roman" pitchFamily="18" charset="0"/>
                <a:ea typeface="標楷體" pitchFamily="65" charset="-120"/>
                <a:cs typeface="Times New Roman" pitchFamily="18" charset="0"/>
              </a:rPr>
              <a:t>網址</a:t>
            </a:r>
            <a:r>
              <a:rPr lang="zh-TW" altLang="zh-TW" dirty="0">
                <a:solidFill>
                  <a:schemeClr val="tx1"/>
                </a:solidFill>
                <a:latin typeface="Times New Roman" pitchFamily="18" charset="0"/>
                <a:ea typeface="標楷體" pitchFamily="65" charset="-120"/>
                <a:cs typeface="Times New Roman" pitchFamily="18" charset="0"/>
              </a:rPr>
              <a:t>輸入後，點選</a:t>
            </a:r>
            <a:r>
              <a:rPr lang="zh-TW" altLang="zh-TW" b="1" dirty="0">
                <a:solidFill>
                  <a:schemeClr val="accent2"/>
                </a:solidFill>
                <a:latin typeface="Times New Roman" pitchFamily="18" charset="0"/>
                <a:ea typeface="標楷體" pitchFamily="65" charset="-120"/>
                <a:cs typeface="Times New Roman" pitchFamily="18" charset="0"/>
              </a:rPr>
              <a:t>儲存</a:t>
            </a:r>
            <a:r>
              <a:rPr lang="zh-TW" altLang="zh-TW" dirty="0">
                <a:solidFill>
                  <a:schemeClr val="tx1"/>
                </a:solidFill>
                <a:latin typeface="Times New Roman" pitchFamily="18" charset="0"/>
                <a:ea typeface="標楷體" pitchFamily="65" charset="-120"/>
                <a:cs typeface="Times New Roman" pitchFamily="18" charset="0"/>
              </a:rPr>
              <a:t>。</a:t>
            </a:r>
          </a:p>
        </p:txBody>
      </p:sp>
      <p:sp>
        <p:nvSpPr>
          <p:cNvPr id="12" name="標題 1"/>
          <p:cNvSpPr txBox="1">
            <a:spLocks/>
          </p:cNvSpPr>
          <p:nvPr/>
        </p:nvSpPr>
        <p:spPr>
          <a:xfrm>
            <a:off x="217338" y="146486"/>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五、甄試結果</a:t>
            </a:r>
            <a:r>
              <a:rPr lang="zh-TW" altLang="en-US" sz="4200" b="1" dirty="0" smtClean="0">
                <a:latin typeface="微軟正黑體" panose="020B0604030504040204" pitchFamily="34" charset="-120"/>
                <a:ea typeface="微軟正黑體" panose="020B0604030504040204" pitchFamily="34" charset="-120"/>
              </a:rPr>
              <a:t>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4.3</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設定</a:t>
            </a:r>
            <a:r>
              <a:rPr lang="zh-TW" altLang="en-US" sz="3000" dirty="0">
                <a:solidFill>
                  <a:schemeClr val="accent1">
                    <a:lumMod val="50000"/>
                  </a:schemeClr>
                </a:solidFill>
                <a:latin typeface="微軟正黑體" panose="020B0604030504040204" pitchFamily="34" charset="-120"/>
                <a:ea typeface="微軟正黑體" panose="020B0604030504040204" pitchFamily="34" charset="-120"/>
              </a:rPr>
              <a:t>查榜網址</a:t>
            </a:r>
          </a:p>
          <a:p>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633AF092-E569-411D-A609-4661960AF3DE}" type="slidenum">
              <a:rPr lang="zh-TW" altLang="en-US" smtClean="0"/>
              <a:t>32</a:t>
            </a:fld>
            <a:endParaRPr lang="zh-TW" altLang="en-US"/>
          </a:p>
        </p:txBody>
      </p:sp>
      <p:pic>
        <p:nvPicPr>
          <p:cNvPr id="8" name="圖片 7"/>
          <p:cNvPicPr/>
          <p:nvPr/>
        </p:nvPicPr>
        <p:blipFill rotWithShape="1">
          <a:blip r:embed="rId3">
            <a:extLst>
              <a:ext uri="{28A0092B-C50C-407E-A947-70E740481C1C}">
                <a14:useLocalDpi xmlns:a14="http://schemas.microsoft.com/office/drawing/2010/main" val="0"/>
              </a:ext>
            </a:extLst>
          </a:blip>
          <a:srcRect b="76282"/>
          <a:stretch/>
        </p:blipFill>
        <p:spPr>
          <a:xfrm>
            <a:off x="327066" y="2276063"/>
            <a:ext cx="6412062" cy="1433902"/>
          </a:xfrm>
          <a:prstGeom prst="rect">
            <a:avLst/>
          </a:prstGeom>
          <a:ln>
            <a:noFill/>
          </a:ln>
          <a:effectLst>
            <a:outerShdw blurRad="292100" dist="139700" dir="2700000" algn="tl" rotWithShape="0">
              <a:srgbClr val="333333">
                <a:alpha val="65000"/>
              </a:srgbClr>
            </a:outerShdw>
          </a:effectLst>
        </p:spPr>
      </p:pic>
      <p:pic>
        <p:nvPicPr>
          <p:cNvPr id="10" name="圖片 9"/>
          <p:cNvPicPr/>
          <p:nvPr/>
        </p:nvPicPr>
        <p:blipFill>
          <a:blip r:embed="rId4" cstate="print">
            <a:extLst>
              <a:ext uri="{28A0092B-C50C-407E-A947-70E740481C1C}">
                <a14:useLocalDpi xmlns:a14="http://schemas.microsoft.com/office/drawing/2010/main" val="0"/>
              </a:ext>
            </a:extLst>
          </a:blip>
          <a:stretch>
            <a:fillRect/>
          </a:stretch>
        </p:blipFill>
        <p:spPr>
          <a:xfrm>
            <a:off x="3214635" y="3654566"/>
            <a:ext cx="6231117" cy="2735321"/>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3214635" y="3654566"/>
            <a:ext cx="6231117" cy="2735322"/>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9739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a:blip r:embed="rId3" cstate="print">
            <a:extLst>
              <a:ext uri="{28A0092B-C50C-407E-A947-70E740481C1C}">
                <a14:useLocalDpi xmlns:a14="http://schemas.microsoft.com/office/drawing/2010/main" val="0"/>
              </a:ext>
            </a:extLst>
          </a:blip>
          <a:stretch>
            <a:fillRect/>
          </a:stretch>
        </p:blipFill>
        <p:spPr>
          <a:xfrm>
            <a:off x="215184" y="2003256"/>
            <a:ext cx="6103320" cy="3058351"/>
          </a:xfrm>
          <a:prstGeom prst="rect">
            <a:avLst/>
          </a:prstGeom>
          <a:ln>
            <a:noFill/>
          </a:ln>
          <a:effectLst>
            <a:outerShdw blurRad="292100" dist="139700" dir="2700000" algn="tl" rotWithShape="0">
              <a:srgbClr val="333333">
                <a:alpha val="65000"/>
              </a:srgbClr>
            </a:outerShdw>
          </a:effectLst>
        </p:spPr>
      </p:pic>
      <p:pic>
        <p:nvPicPr>
          <p:cNvPr id="7" name="圖片 6"/>
          <p:cNvPicPr/>
          <p:nvPr/>
        </p:nvPicPr>
        <p:blipFill>
          <a:blip r:embed="rId4">
            <a:extLst>
              <a:ext uri="{28A0092B-C50C-407E-A947-70E740481C1C}">
                <a14:useLocalDpi xmlns:a14="http://schemas.microsoft.com/office/drawing/2010/main" val="0"/>
              </a:ext>
            </a:extLst>
          </a:blip>
          <a:stretch>
            <a:fillRect/>
          </a:stretch>
        </p:blipFill>
        <p:spPr>
          <a:xfrm>
            <a:off x="6876210" y="1202368"/>
            <a:ext cx="4164999" cy="4816548"/>
          </a:xfrm>
          <a:prstGeom prst="rect">
            <a:avLst/>
          </a:prstGeom>
          <a:ln>
            <a:noFill/>
          </a:ln>
          <a:effectLst>
            <a:outerShdw blurRad="292100" dist="139700" dir="2700000" algn="tl" rotWithShape="0">
              <a:srgbClr val="333333">
                <a:alpha val="65000"/>
              </a:srgbClr>
            </a:outerShdw>
          </a:effectLst>
        </p:spPr>
      </p:pic>
      <p:sp>
        <p:nvSpPr>
          <p:cNvPr id="11" name="五邊形 10"/>
          <p:cNvSpPr/>
          <p:nvPr/>
        </p:nvSpPr>
        <p:spPr>
          <a:xfrm>
            <a:off x="191937" y="1202368"/>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錄取通知單</a:t>
            </a:r>
          </a:p>
        </p:txBody>
      </p:sp>
      <p:sp>
        <p:nvSpPr>
          <p:cNvPr id="13" name="標題 1"/>
          <p:cNvSpPr txBox="1">
            <a:spLocks/>
          </p:cNvSpPr>
          <p:nvPr/>
        </p:nvSpPr>
        <p:spPr>
          <a:xfrm>
            <a:off x="191937" y="173481"/>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五、甄試結果</a:t>
            </a:r>
            <a:r>
              <a:rPr lang="zh-TW" altLang="en-US" sz="4200" b="1" dirty="0" smtClean="0">
                <a:latin typeface="微軟正黑體" panose="020B0604030504040204" pitchFamily="34" charset="-120"/>
                <a:ea typeface="微軟正黑體" panose="020B0604030504040204" pitchFamily="34" charset="-120"/>
              </a:rPr>
              <a:t>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報表列印 </a:t>
            </a:r>
            <a:r>
              <a:rPr lang="en-US" altLang="zh-TW" sz="2200" dirty="0">
                <a:solidFill>
                  <a:schemeClr val="accent1">
                    <a:lumMod val="50000"/>
                  </a:schemeClr>
                </a:solidFill>
                <a:latin typeface="微軟正黑體" panose="020B0604030504040204" pitchFamily="34" charset="-120"/>
                <a:ea typeface="微軟正黑體" panose="020B0604030504040204" pitchFamily="34" charset="-120"/>
              </a:rPr>
              <a:t>(1/2)</a:t>
            </a:r>
            <a:endParaRPr lang="zh-TW" altLang="en-US" sz="2200" dirty="0">
              <a:solidFill>
                <a:schemeClr val="accent1">
                  <a:lumMod val="50000"/>
                </a:schemeClr>
              </a:solidFill>
              <a:latin typeface="微軟正黑體" panose="020B0604030504040204" pitchFamily="34" charset="-120"/>
              <a:ea typeface="微軟正黑體" panose="020B0604030504040204" pitchFamily="34" charset="-120"/>
            </a:endParaRPr>
          </a:p>
          <a:p>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633AF092-E569-411D-A609-4661960AF3DE}" type="slidenum">
              <a:rPr lang="zh-TW" altLang="en-US" smtClean="0"/>
              <a:t>33</a:t>
            </a:fld>
            <a:endParaRPr lang="zh-TW" altLang="en-US"/>
          </a:p>
        </p:txBody>
      </p:sp>
      <p:sp>
        <p:nvSpPr>
          <p:cNvPr id="2" name="矩形 1"/>
          <p:cNvSpPr/>
          <p:nvPr/>
        </p:nvSpPr>
        <p:spPr>
          <a:xfrm>
            <a:off x="2871216" y="5239512"/>
            <a:ext cx="203771" cy="457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11894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p:nvPr/>
        </p:nvPicPr>
        <p:blipFill>
          <a:blip r:embed="rId3">
            <a:extLst>
              <a:ext uri="{28A0092B-C50C-407E-A947-70E740481C1C}">
                <a14:useLocalDpi xmlns:a14="http://schemas.microsoft.com/office/drawing/2010/main" val="0"/>
              </a:ext>
            </a:extLst>
          </a:blip>
          <a:stretch>
            <a:fillRect/>
          </a:stretch>
        </p:blipFill>
        <p:spPr>
          <a:xfrm>
            <a:off x="587120" y="1516451"/>
            <a:ext cx="11181208" cy="4728774"/>
          </a:xfrm>
          <a:prstGeom prst="rect">
            <a:avLst/>
          </a:prstGeom>
          <a:ln>
            <a:noFill/>
          </a:ln>
          <a:effectLst>
            <a:outerShdw blurRad="292100" dist="139700" dir="2700000" algn="tl" rotWithShape="0">
              <a:srgbClr val="333333">
                <a:alpha val="65000"/>
              </a:srgbClr>
            </a:outerShdw>
          </a:effectLst>
        </p:spPr>
      </p:pic>
      <p:sp>
        <p:nvSpPr>
          <p:cNvPr id="12" name="五邊形 11"/>
          <p:cNvSpPr/>
          <p:nvPr/>
        </p:nvSpPr>
        <p:spPr>
          <a:xfrm>
            <a:off x="366059" y="1202368"/>
            <a:ext cx="2967890" cy="616168"/>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匯出單一系組學程</a:t>
            </a:r>
            <a:r>
              <a:rPr lang="en-US" altLang="zh-TW" b="1" dirty="0">
                <a:solidFill>
                  <a:schemeClr val="accent6"/>
                </a:solidFill>
                <a:latin typeface="標楷體" pitchFamily="65" charset="-120"/>
                <a:ea typeface="標楷體" pitchFamily="65" charset="-120"/>
              </a:rPr>
              <a:t/>
            </a:r>
            <a:br>
              <a:rPr lang="en-US" altLang="zh-TW" b="1" dirty="0">
                <a:solidFill>
                  <a:schemeClr val="accent6"/>
                </a:solidFill>
                <a:latin typeface="標楷體" pitchFamily="65" charset="-120"/>
                <a:ea typeface="標楷體" pitchFamily="65" charset="-120"/>
              </a:rPr>
            </a:br>
            <a:r>
              <a:rPr lang="zh-TW" altLang="en-US" b="1" dirty="0">
                <a:solidFill>
                  <a:schemeClr val="accent6"/>
                </a:solidFill>
                <a:latin typeface="標楷體" pitchFamily="65" charset="-120"/>
                <a:ea typeface="標楷體" pitchFamily="65" charset="-120"/>
              </a:rPr>
              <a:t>甄試結果</a:t>
            </a:r>
          </a:p>
        </p:txBody>
      </p:sp>
      <p:sp>
        <p:nvSpPr>
          <p:cNvPr id="13" name="標題 1"/>
          <p:cNvSpPr txBox="1">
            <a:spLocks/>
          </p:cNvSpPr>
          <p:nvPr/>
        </p:nvSpPr>
        <p:spPr>
          <a:xfrm>
            <a:off x="191937" y="173481"/>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五、甄試結果</a:t>
            </a:r>
            <a:r>
              <a:rPr lang="zh-TW" altLang="en-US" sz="4200" b="1" dirty="0" smtClean="0">
                <a:latin typeface="微軟正黑體" panose="020B0604030504040204" pitchFamily="34" charset="-120"/>
                <a:ea typeface="微軟正黑體" panose="020B0604030504040204" pitchFamily="34" charset="-120"/>
              </a:rPr>
              <a:t>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報表列印 </a:t>
            </a:r>
            <a:r>
              <a:rPr lang="en-US" altLang="zh-TW" sz="2200" dirty="0">
                <a:solidFill>
                  <a:schemeClr val="accent1">
                    <a:lumMod val="50000"/>
                  </a:schemeClr>
                </a:solidFill>
                <a:latin typeface="微軟正黑體" panose="020B0604030504040204" pitchFamily="34" charset="-120"/>
                <a:ea typeface="微軟正黑體" panose="020B0604030504040204" pitchFamily="34" charset="-120"/>
              </a:rPr>
              <a:t>(</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2/3)</a:t>
            </a:r>
            <a:endParaRPr lang="zh-TW" altLang="en-US" sz="2200" dirty="0">
              <a:solidFill>
                <a:schemeClr val="accent1">
                  <a:lumMod val="50000"/>
                </a:schemeClr>
              </a:solidFill>
              <a:latin typeface="微軟正黑體" panose="020B0604030504040204" pitchFamily="34" charset="-120"/>
              <a:ea typeface="微軟正黑體" panose="020B0604030504040204" pitchFamily="34" charset="-120"/>
            </a:endParaRPr>
          </a:p>
          <a:p>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633AF092-E569-411D-A609-4661960AF3DE}" type="slidenum">
              <a:rPr lang="zh-TW" altLang="en-US" smtClean="0"/>
              <a:t>34</a:t>
            </a:fld>
            <a:endParaRPr lang="zh-TW" altLang="en-US"/>
          </a:p>
        </p:txBody>
      </p:sp>
      <p:sp>
        <p:nvSpPr>
          <p:cNvPr id="2" name="矩形 1"/>
          <p:cNvSpPr/>
          <p:nvPr/>
        </p:nvSpPr>
        <p:spPr>
          <a:xfrm>
            <a:off x="2871216" y="5239512"/>
            <a:ext cx="203771" cy="457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77186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txBox="1">
            <a:spLocks/>
          </p:cNvSpPr>
          <p:nvPr/>
        </p:nvSpPr>
        <p:spPr>
          <a:xfrm>
            <a:off x="191937" y="173481"/>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五、甄試結果</a:t>
            </a:r>
            <a:r>
              <a:rPr lang="zh-TW" altLang="en-US" sz="4200" b="1" dirty="0" smtClean="0">
                <a:latin typeface="微軟正黑體" panose="020B0604030504040204" pitchFamily="34" charset="-120"/>
                <a:ea typeface="微軟正黑體" panose="020B0604030504040204" pitchFamily="34" charset="-120"/>
              </a:rPr>
              <a:t>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報表列印 </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(3/3)</a:t>
            </a:r>
            <a:endParaRPr lang="zh-TW" altLang="en-US" sz="2200" dirty="0">
              <a:solidFill>
                <a:schemeClr val="accent1">
                  <a:lumMod val="50000"/>
                </a:schemeClr>
              </a:solidFill>
              <a:latin typeface="微軟正黑體" panose="020B0604030504040204" pitchFamily="34" charset="-120"/>
              <a:ea typeface="微軟正黑體" panose="020B0604030504040204" pitchFamily="34" charset="-120"/>
            </a:endParaRPr>
          </a:p>
          <a:p>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633AF092-E569-411D-A609-4661960AF3DE}" type="slidenum">
              <a:rPr lang="zh-TW" altLang="en-US" smtClean="0"/>
              <a:t>35</a:t>
            </a:fld>
            <a:endParaRPr lang="zh-TW" altLang="en-US"/>
          </a:p>
        </p:txBody>
      </p:sp>
      <p:sp>
        <p:nvSpPr>
          <p:cNvPr id="2" name="矩形 1"/>
          <p:cNvSpPr/>
          <p:nvPr/>
        </p:nvSpPr>
        <p:spPr>
          <a:xfrm>
            <a:off x="2871216" y="5239512"/>
            <a:ext cx="203771" cy="457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a:blip r:embed="rId3"/>
          <a:stretch>
            <a:fillRect/>
          </a:stretch>
        </p:blipFill>
        <p:spPr>
          <a:xfrm>
            <a:off x="1808888" y="1361077"/>
            <a:ext cx="8825981" cy="5380792"/>
          </a:xfrm>
          <a:prstGeom prst="rect">
            <a:avLst/>
          </a:prstGeom>
          <a:ln>
            <a:noFill/>
          </a:ln>
          <a:effectLst>
            <a:outerShdw blurRad="292100" dist="139700" dir="2700000" algn="tl" rotWithShape="0">
              <a:srgbClr val="333333">
                <a:alpha val="65000"/>
              </a:srgbClr>
            </a:outerShdw>
          </a:effectLst>
        </p:spPr>
      </p:pic>
      <p:sp>
        <p:nvSpPr>
          <p:cNvPr id="9" name="五邊形 8"/>
          <p:cNvSpPr/>
          <p:nvPr/>
        </p:nvSpPr>
        <p:spPr>
          <a:xfrm>
            <a:off x="191937" y="1202368"/>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smtClean="0">
                <a:solidFill>
                  <a:schemeClr val="accent6"/>
                </a:solidFill>
                <a:latin typeface="標楷體" pitchFamily="65" charset="-120"/>
                <a:ea typeface="標楷體" pitchFamily="65" charset="-120"/>
              </a:rPr>
              <a:t>甄試</a:t>
            </a:r>
            <a:r>
              <a:rPr lang="zh-TW" altLang="en-US" b="1" dirty="0">
                <a:solidFill>
                  <a:schemeClr val="accent6"/>
                </a:solidFill>
                <a:latin typeface="標楷體" pitchFamily="65" charset="-120"/>
                <a:ea typeface="標楷體" pitchFamily="65" charset="-120"/>
              </a:rPr>
              <a:t>結果</a:t>
            </a:r>
            <a:r>
              <a:rPr lang="zh-TW" altLang="en-US" b="1" dirty="0" smtClean="0">
                <a:solidFill>
                  <a:schemeClr val="accent6"/>
                </a:solidFill>
                <a:latin typeface="標楷體" pitchFamily="65" charset="-120"/>
                <a:ea typeface="標楷體" pitchFamily="65" charset="-120"/>
              </a:rPr>
              <a:t>公告</a:t>
            </a:r>
            <a:r>
              <a:rPr lang="zh-TW" altLang="en-US" b="1" dirty="0">
                <a:solidFill>
                  <a:schemeClr val="accent6"/>
                </a:solidFill>
                <a:latin typeface="標楷體" pitchFamily="65" charset="-120"/>
                <a:ea typeface="標楷體" pitchFamily="65" charset="-120"/>
              </a:rPr>
              <a:t>榜單</a:t>
            </a:r>
          </a:p>
        </p:txBody>
      </p:sp>
    </p:spTree>
    <p:extLst>
      <p:ext uri="{BB962C8B-B14F-4D97-AF65-F5344CB8AC3E}">
        <p14:creationId xmlns:p14="http://schemas.microsoft.com/office/powerpoint/2010/main" val="646648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1300" y="209551"/>
            <a:ext cx="10972800" cy="633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zh-TW" altLang="en-US" sz="4200" b="1" dirty="0" smtClean="0">
                <a:latin typeface="微軟正黑體" panose="020B0604030504040204" pitchFamily="34" charset="-120"/>
                <a:ea typeface="微軟正黑體" panose="020B0604030504040204" pitchFamily="34" charset="-120"/>
              </a:rPr>
              <a:t>六、</a:t>
            </a:r>
            <a:r>
              <a:rPr lang="zh-TW" altLang="zh-TW" sz="4200" b="1" dirty="0">
                <a:latin typeface="微軟正黑體" panose="020B0604030504040204" pitchFamily="34" charset="-120"/>
                <a:ea typeface="微軟正黑體" panose="020B0604030504040204" pitchFamily="34" charset="-120"/>
              </a:rPr>
              <a:t>報到</a:t>
            </a:r>
            <a:r>
              <a:rPr lang="zh-TW" altLang="en-US" sz="4200" b="1" dirty="0">
                <a:latin typeface="微軟正黑體" panose="020B0604030504040204" pitchFamily="34" charset="-120"/>
                <a:ea typeface="微軟正黑體" panose="020B0604030504040204" pitchFamily="34" charset="-120"/>
              </a:rPr>
              <a:t>、</a:t>
            </a:r>
            <a:r>
              <a:rPr lang="zh-TW" altLang="zh-TW" sz="4200" b="1" dirty="0">
                <a:latin typeface="微軟正黑體" panose="020B0604030504040204" pitchFamily="34" charset="-120"/>
                <a:ea typeface="微軟正黑體" panose="020B0604030504040204" pitchFamily="34" charset="-120"/>
              </a:rPr>
              <a:t>遞補</a:t>
            </a:r>
            <a:r>
              <a:rPr lang="zh-TW" altLang="en-US" sz="4200" b="1" dirty="0">
                <a:latin typeface="微軟正黑體" panose="020B0604030504040204" pitchFamily="34" charset="-120"/>
                <a:ea typeface="微軟正黑體" panose="020B0604030504040204" pitchFamily="34" charset="-120"/>
              </a:rPr>
              <a:t>作業</a:t>
            </a:r>
            <a:r>
              <a:rPr lang="en-US" altLang="zh-TW" sz="4200" b="1" dirty="0">
                <a:latin typeface="微軟正黑體" panose="020B0604030504040204" pitchFamily="34" charset="-120"/>
                <a:ea typeface="微軟正黑體" panose="020B0604030504040204" pitchFamily="34" charset="-120"/>
              </a:rPr>
              <a:t>-</a:t>
            </a:r>
            <a:r>
              <a:rPr lang="zh-TW" altLang="en-US" sz="3000" b="1" dirty="0">
                <a:solidFill>
                  <a:schemeClr val="accent1">
                    <a:lumMod val="50000"/>
                  </a:schemeClr>
                </a:solidFill>
                <a:latin typeface="微軟正黑體" panose="020B0604030504040204" pitchFamily="34" charset="-120"/>
                <a:ea typeface="微軟正黑體" panose="020B0604030504040204" pitchFamily="34" charset="-120"/>
              </a:rPr>
              <a:t>重要事項提醒</a:t>
            </a:r>
            <a:r>
              <a:rPr lang="en-US" altLang="zh-TW" sz="2000" kern="1200" dirty="0">
                <a:solidFill>
                  <a:schemeClr val="accent1">
                    <a:lumMod val="50000"/>
                  </a:schemeClr>
                </a:solidFill>
                <a:latin typeface="微軟正黑體" panose="020B0604030504040204" pitchFamily="34" charset="-120"/>
                <a:ea typeface="微軟正黑體" panose="020B0604030504040204" pitchFamily="34" charset="-120"/>
              </a:rPr>
              <a:t>(1/8)</a:t>
            </a:r>
            <a:endParaRPr lang="zh-TW" altLang="en-US" sz="2000" kern="1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98500" y="1296988"/>
            <a:ext cx="10515600" cy="5167312"/>
          </a:xfrm>
        </p:spPr>
        <p:txBody>
          <a:bodyPr>
            <a:normAutofit/>
          </a:bodyPr>
          <a:lstStyle/>
          <a:p>
            <a:pPr marL="252000" indent="-252000">
              <a:lnSpc>
                <a:spcPct val="150000"/>
              </a:lnSpc>
              <a:buFont typeface="Wingdings" panose="05000000000000000000" pitchFamily="2" charset="2"/>
              <a:buChar char="u"/>
            </a:pPr>
            <a:r>
              <a:rPr lang="en-US" altLang="zh-TW" sz="2300" dirty="0" smtClean="0">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300" dirty="0" smtClean="0">
                <a:latin typeface="微軟正黑體" panose="020B0604030504040204" pitchFamily="34" charset="-120"/>
                <a:ea typeface="微軟正黑體" panose="020B0604030504040204" pitchFamily="34" charset="-120"/>
                <a:cs typeface="Times New Roman" panose="02020603050405020304" pitchFamily="18" charset="0"/>
              </a:rPr>
              <a:t>學年</a:t>
            </a:r>
            <a:r>
              <a:rPr lang="zh-TW" altLang="en-US" sz="2300" dirty="0">
                <a:latin typeface="微軟正黑體" panose="020B0604030504040204" pitchFamily="34" charset="-120"/>
                <a:ea typeface="微軟正黑體" panose="020B0604030504040204" pitchFamily="34" charset="-120"/>
                <a:cs typeface="Times New Roman" panose="02020603050405020304" pitchFamily="18" charset="0"/>
              </a:rPr>
              <a:t>度大學個人申請入學招生於</a:t>
            </a:r>
            <a:r>
              <a:rPr lang="en-US" altLang="zh-TW" sz="23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3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3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3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3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23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2300" dirty="0">
                <a:latin typeface="微軟正黑體" panose="020B0604030504040204" pitchFamily="34" charset="-120"/>
                <a:ea typeface="微軟正黑體" panose="020B0604030504040204" pitchFamily="34" charset="-120"/>
                <a:cs typeface="Times New Roman" panose="02020603050405020304" pitchFamily="18" charset="0"/>
              </a:rPr>
              <a:t>公告錄取</a:t>
            </a:r>
            <a:r>
              <a:rPr lang="zh-TW" altLang="en-US" sz="2300" dirty="0" smtClean="0">
                <a:latin typeface="微軟正黑體" panose="020B0604030504040204" pitchFamily="34" charset="-120"/>
                <a:ea typeface="微軟正黑體" panose="020B0604030504040204" pitchFamily="34" charset="-120"/>
                <a:cs typeface="Times New Roman" panose="02020603050405020304" pitchFamily="18" charset="0"/>
              </a:rPr>
              <a:t>名單</a:t>
            </a:r>
            <a:r>
              <a:rPr lang="en-US" altLang="zh-TW" sz="23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3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23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300" dirty="0" smtClean="0">
                <a:latin typeface="微軟正黑體" panose="020B0604030504040204" pitchFamily="34" charset="-120"/>
                <a:ea typeface="微軟正黑體" panose="020B0604030504040204" pitchFamily="34" charset="-120"/>
                <a:cs typeface="Times New Roman" panose="02020603050405020304" pitchFamily="18" charset="0"/>
              </a:rPr>
              <a:t>錄取</a:t>
            </a:r>
            <a:r>
              <a:rPr lang="zh-TW" altLang="en-US" sz="2300" dirty="0">
                <a:latin typeface="微軟正黑體" panose="020B0604030504040204" pitchFamily="34" charset="-120"/>
                <a:ea typeface="微軟正黑體" panose="020B0604030504040204" pitchFamily="34" charset="-120"/>
                <a:cs typeface="Times New Roman" panose="02020603050405020304" pitchFamily="18" charset="0"/>
              </a:rPr>
              <a:t>生聲明放棄入學資格截止日期為</a:t>
            </a:r>
            <a:r>
              <a:rPr lang="en-US" altLang="zh-TW" sz="23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3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3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en-US" sz="23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2300" dirty="0">
                <a:latin typeface="微軟正黑體" panose="020B0604030504040204" pitchFamily="34" charset="-120"/>
                <a:ea typeface="微軟正黑體" panose="020B0604030504040204" pitchFamily="34" charset="-120"/>
                <a:cs typeface="Times New Roman" panose="02020603050405020304" pitchFamily="18" charset="0"/>
              </a:rPr>
              <a:t>（郵戳為憑</a:t>
            </a:r>
            <a:r>
              <a:rPr lang="zh-TW" altLang="en-US" sz="23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3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buFont typeface="Wingdings" panose="05000000000000000000" pitchFamily="2" charset="2"/>
              <a:buChar char="u"/>
            </a:pPr>
            <a:r>
              <a:rPr lang="en-US" altLang="zh-TW" sz="2300" dirty="0" smtClean="0">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300" dirty="0" smtClean="0">
                <a:latin typeface="微軟正黑體" panose="020B0604030504040204" pitchFamily="34" charset="-120"/>
                <a:ea typeface="微軟正黑體" panose="020B0604030504040204" pitchFamily="34" charset="-120"/>
                <a:cs typeface="Times New Roman" panose="02020603050405020304" pitchFamily="18" charset="0"/>
              </a:rPr>
              <a:t>學年</a:t>
            </a:r>
            <a:r>
              <a:rPr lang="zh-TW" altLang="en-US" sz="2300" dirty="0">
                <a:latin typeface="微軟正黑體" panose="020B0604030504040204" pitchFamily="34" charset="-120"/>
                <a:ea typeface="微軟正黑體" panose="020B0604030504040204" pitchFamily="34" charset="-120"/>
                <a:cs typeface="Times New Roman" panose="02020603050405020304" pitchFamily="18" charset="0"/>
              </a:rPr>
              <a:t>度大學甄選入學委員會於</a:t>
            </a:r>
            <a:r>
              <a:rPr lang="en-US" altLang="zh-TW" sz="23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3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3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3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3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23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2300" dirty="0" smtClean="0">
                <a:latin typeface="微軟正黑體" panose="020B0604030504040204" pitchFamily="34" charset="-120"/>
                <a:ea typeface="微軟正黑體" panose="020B0604030504040204" pitchFamily="34" charset="-120"/>
                <a:cs typeface="Times New Roman" panose="02020603050405020304" pitchFamily="18" charset="0"/>
              </a:rPr>
              <a:t>提供大學</a:t>
            </a:r>
            <a:r>
              <a:rPr lang="zh-TW" altLang="en-US" sz="2300" dirty="0">
                <a:latin typeface="微軟正黑體" panose="020B0604030504040204" pitchFamily="34" charset="-120"/>
                <a:ea typeface="微軟正黑體" panose="020B0604030504040204" pitchFamily="34" charset="-120"/>
                <a:cs typeface="Times New Roman" panose="02020603050405020304" pitchFamily="18" charset="0"/>
              </a:rPr>
              <a:t>個人申請入學</a:t>
            </a:r>
            <a:r>
              <a:rPr lang="zh-TW" altLang="en-US" sz="2300" dirty="0" smtClean="0">
                <a:latin typeface="微軟正黑體" panose="020B0604030504040204" pitchFamily="34" charset="-120"/>
                <a:ea typeface="微軟正黑體" panose="020B0604030504040204" pitchFamily="34" charset="-120"/>
                <a:cs typeface="Times New Roman" panose="02020603050405020304" pitchFamily="18" charset="0"/>
              </a:rPr>
              <a:t>招生錄取名單至本委員會</a:t>
            </a:r>
            <a:endParaRPr lang="en-US" altLang="zh-TW" sz="23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buFont typeface="Wingdings" panose="05000000000000000000" pitchFamily="2" charset="2"/>
              <a:buChar char="u"/>
            </a:pPr>
            <a:r>
              <a:rPr lang="zh-TW" altLang="en-US" sz="2300" dirty="0" smtClean="0">
                <a:latin typeface="微軟正黑體" panose="020B0604030504040204" pitchFamily="34" charset="-120"/>
                <a:ea typeface="微軟正黑體" panose="020B0604030504040204" pitchFamily="34" charset="-120"/>
                <a:cs typeface="Times New Roman" panose="02020603050405020304" pitchFamily="18" charset="0"/>
              </a:rPr>
              <a:t>本委員會依</a:t>
            </a:r>
            <a:r>
              <a:rPr lang="zh-TW" altLang="en-US" sz="2300" dirty="0">
                <a:latin typeface="微軟正黑體" panose="020B0604030504040204" pitchFamily="34" charset="-120"/>
                <a:ea typeface="微軟正黑體" panose="020B0604030504040204" pitchFamily="34" charset="-120"/>
                <a:cs typeface="Times New Roman" panose="02020603050405020304" pitchFamily="18" charset="0"/>
              </a:rPr>
              <a:t>各校錄取生名單，提供各</a:t>
            </a:r>
            <a:r>
              <a:rPr lang="zh-TW" altLang="en-US" sz="2300" dirty="0" smtClean="0">
                <a:latin typeface="微軟正黑體" panose="020B0604030504040204" pitchFamily="34" charset="-120"/>
                <a:ea typeface="微軟正黑體" panose="020B0604030504040204" pitchFamily="34" charset="-120"/>
                <a:cs typeface="Times New Roman" panose="02020603050405020304" pitchFamily="18" charset="0"/>
              </a:rPr>
              <a:t>校查核</a:t>
            </a:r>
            <a:r>
              <a:rPr lang="zh-TW" altLang="en-US" sz="2300" dirty="0">
                <a:latin typeface="微軟正黑體" panose="020B0604030504040204" pitchFamily="34" charset="-120"/>
                <a:ea typeface="微軟正黑體" panose="020B0604030504040204" pitchFamily="34" charset="-120"/>
                <a:cs typeface="Times New Roman" panose="02020603050405020304" pitchFamily="18" charset="0"/>
              </a:rPr>
              <a:t>比對</a:t>
            </a:r>
            <a:r>
              <a:rPr lang="zh-TW" altLang="en-US" sz="2300" dirty="0" smtClean="0">
                <a:latin typeface="微軟正黑體" panose="020B0604030504040204" pitchFamily="34" charset="-120"/>
                <a:ea typeface="微軟正黑體" panose="020B0604030504040204" pitchFamily="34" charset="-120"/>
                <a:cs typeface="Times New Roman" panose="02020603050405020304" pitchFamily="18" charset="0"/>
              </a:rPr>
              <a:t>結果</a:t>
            </a:r>
            <a:endParaRPr lang="en-US" altLang="zh-TW" sz="23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buFont typeface="Wingdings" panose="05000000000000000000" pitchFamily="2" charset="2"/>
              <a:buChar char="u"/>
            </a:pPr>
            <a:r>
              <a:rPr lang="zh-TW" altLang="en-US" sz="2300" dirty="0" smtClean="0">
                <a:latin typeface="微軟正黑體" panose="020B0604030504040204" pitchFamily="34" charset="-120"/>
                <a:ea typeface="微軟正黑體" panose="020B0604030504040204" pitchFamily="34" charset="-120"/>
              </a:rPr>
              <a:t>請</a:t>
            </a:r>
            <a:r>
              <a:rPr lang="zh-TW" altLang="en-US" sz="2300" dirty="0">
                <a:latin typeface="微軟正黑體" panose="020B0604030504040204" pitchFamily="34" charset="-120"/>
                <a:ea typeface="微軟正黑體" panose="020B0604030504040204" pitchFamily="34" charset="-120"/>
              </a:rPr>
              <a:t>各校務必依本招生簡章之報到、遞補規定，辦理錄取生報到及遞補</a:t>
            </a:r>
            <a:r>
              <a:rPr lang="zh-TW" altLang="en-US" sz="2300" dirty="0" smtClean="0">
                <a:latin typeface="微軟正黑體" panose="020B0604030504040204" pitchFamily="34" charset="-120"/>
                <a:ea typeface="微軟正黑體" panose="020B0604030504040204" pitchFamily="34" charset="-120"/>
              </a:rPr>
              <a:t>作業</a:t>
            </a:r>
            <a:endParaRPr lang="en-US" altLang="zh-TW" sz="23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633AF092-E569-411D-A609-4661960AF3DE}" type="slidenum">
              <a:rPr lang="zh-TW" altLang="en-US" smtClean="0"/>
              <a:t>36</a:t>
            </a:fld>
            <a:endParaRPr lang="zh-TW" altLang="en-US"/>
          </a:p>
        </p:txBody>
      </p:sp>
    </p:spTree>
    <p:extLst>
      <p:ext uri="{BB962C8B-B14F-4D97-AF65-F5344CB8AC3E}">
        <p14:creationId xmlns:p14="http://schemas.microsoft.com/office/powerpoint/2010/main" val="3212836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9645" y="1069848"/>
            <a:ext cx="11758168" cy="5175377"/>
          </a:xfrm>
        </p:spPr>
        <p:txBody>
          <a:bodyPr>
            <a:noAutofit/>
          </a:bodyPr>
          <a:lstStyle/>
          <a:p>
            <a:pPr algn="just">
              <a:lnSpc>
                <a:spcPct val="150000"/>
              </a:lnSpc>
              <a:spcBef>
                <a:spcPts val="600"/>
              </a:spcBef>
              <a:spcAft>
                <a:spcPts val="600"/>
              </a:spcAft>
              <a:buFont typeface="Wingdings" panose="05000000000000000000" pitchFamily="2" charset="2"/>
              <a:buChar char="u"/>
            </a:pPr>
            <a:r>
              <a:rPr lang="zh-TW" altLang="zh-TW" sz="2000" kern="1200" dirty="0">
                <a:latin typeface="微軟正黑體" panose="020B0604030504040204" pitchFamily="34" charset="-120"/>
                <a:ea typeface="微軟正黑體" panose="020B0604030504040204" pitchFamily="34" charset="-120"/>
                <a:cs typeface="Times New Roman" panose="02020603050405020304" pitchFamily="18" charset="0"/>
              </a:rPr>
              <a:t>正取生須於</a:t>
            </a:r>
            <a:r>
              <a:rPr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zh-TW" sz="20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20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zh-TW" sz="20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00</a:t>
            </a:r>
            <a:r>
              <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zh-TW" sz="2000" kern="1200" dirty="0">
                <a:latin typeface="微軟正黑體" panose="020B0604030504040204" pitchFamily="34" charset="-120"/>
                <a:ea typeface="微軟正黑體" panose="020B0604030504040204" pitchFamily="34" charset="-120"/>
                <a:cs typeface="Times New Roman" panose="02020603050405020304" pitchFamily="18" charset="0"/>
              </a:rPr>
              <a:t>，依各所錄取學校規定時間及方式辦理報到手續，</a:t>
            </a: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逾期</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未</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依規定方式</a:t>
            </a: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完成報到</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者，</a:t>
            </a: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視為放棄錄取</a:t>
            </a:r>
            <a:r>
              <a:rPr lang="zh-TW" altLang="zh-TW" sz="20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資格</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其缺額即由備取生依序遞補</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spcBef>
                <a:spcPts val="600"/>
              </a:spcBef>
              <a:spcAft>
                <a:spcPts val="600"/>
              </a:spcAft>
              <a:buFont typeface="Wingdings" panose="05000000000000000000" pitchFamily="2" charset="2"/>
              <a:buChar char="u"/>
            </a:pP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若</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獲多所校系</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、學程正取資格時，</a:t>
            </a: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最多限擇</a:t>
            </a:r>
            <a:r>
              <a:rPr lang="en-US"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校系</a:t>
            </a:r>
            <a:r>
              <a:rPr lang="zh-TW" altLang="en-US"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、學程</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報到</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spcBef>
                <a:spcPts val="600"/>
              </a:spcBef>
              <a:spcAft>
                <a:spcPts val="600"/>
              </a:spcAft>
              <a:buFont typeface="Wingdings" panose="05000000000000000000" pitchFamily="2" charset="2"/>
              <a:buChar char="u"/>
            </a:pP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已</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完成某校系</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、學程報到後，欲至另</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校系</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、學程辦理正取生報到者，應</a:t>
            </a: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先辦理聲明放棄</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原先報到校系</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、學程之錄取資格後，方可至另</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校系</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、學程辦理報到</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spcBef>
                <a:spcPts val="600"/>
              </a:spcBef>
              <a:spcAft>
                <a:spcPts val="600"/>
              </a:spcAft>
              <a:buFont typeface="Wingdings" panose="05000000000000000000" pitchFamily="2" charset="2"/>
              <a:buChar char="u"/>
            </a:pP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辦理</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聲明放棄後，</a:t>
            </a: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不得要求恢復已聲明放棄校系</a:t>
            </a:r>
            <a:r>
              <a:rPr lang="zh-TW" altLang="en-US"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、學程之錄取報到</a:t>
            </a:r>
            <a:r>
              <a:rPr lang="zh-TW" altLang="zh-TW" sz="200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資格</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spcBef>
                <a:spcPts val="600"/>
              </a:spcBef>
              <a:spcAft>
                <a:spcPts val="600"/>
              </a:spcAft>
              <a:buFont typeface="Wingdings" panose="05000000000000000000" pitchFamily="2" charset="2"/>
              <a:buChar char="u"/>
            </a:pP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第一階段報到</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00</a:t>
            </a:r>
            <a:r>
              <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截止後，</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已完成報到之錄取生</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，除</a:t>
            </a:r>
            <a:r>
              <a:rPr lang="zh-TW" altLang="zh-TW" sz="2000" b="1" u="sng"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因須辦理</a:t>
            </a:r>
            <a:r>
              <a:rPr lang="en-US" altLang="zh-TW" sz="2000" b="1" u="sng"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zh-TW" sz="2000" b="1" u="sng"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學年度科技校院日間部四年制申請入學招生遞補報到者</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，得於第二階段錄取報到截止日期前，向已報到之校系</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、學程聲明放棄錄取資格，否則</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不得聲明放棄</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已報到校系</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、學程之錄取資格，且</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不得參加</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學年度其他</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四技二專</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入學招生管道之報名</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標題 1"/>
          <p:cNvSpPr txBox="1">
            <a:spLocks/>
          </p:cNvSpPr>
          <p:nvPr/>
        </p:nvSpPr>
        <p:spPr bwMode="auto">
          <a:xfrm>
            <a:off x="241300" y="209551"/>
            <a:ext cx="10972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pitchFamily="18" charset="-120"/>
              </a:defRPr>
            </a:lvl2pPr>
            <a:lvl3pPr algn="l" rtl="0" eaLnBrk="1" fontAlgn="base" hangingPunct="1">
              <a:spcBef>
                <a:spcPct val="0"/>
              </a:spcBef>
              <a:spcAft>
                <a:spcPct val="0"/>
              </a:spcAft>
              <a:defRPr kumimoji="1" sz="2800">
                <a:solidFill>
                  <a:schemeClr val="tx2"/>
                </a:solidFill>
                <a:latin typeface="Arial" charset="0"/>
                <a:ea typeface="新細明體" pitchFamily="18" charset="-120"/>
              </a:defRPr>
            </a:lvl3pPr>
            <a:lvl4pPr algn="l" rtl="0" eaLnBrk="1" fontAlgn="base" hangingPunct="1">
              <a:spcBef>
                <a:spcPct val="0"/>
              </a:spcBef>
              <a:spcAft>
                <a:spcPct val="0"/>
              </a:spcAft>
              <a:defRPr kumimoji="1" sz="2800">
                <a:solidFill>
                  <a:schemeClr val="tx2"/>
                </a:solidFill>
                <a:latin typeface="Arial" charset="0"/>
                <a:ea typeface="新細明體" pitchFamily="18" charset="-120"/>
              </a:defRPr>
            </a:lvl4pPr>
            <a:lvl5pPr algn="l" rtl="0" eaLnBrk="1" fontAlgn="base" hangingPunct="1">
              <a:spcBef>
                <a:spcPct val="0"/>
              </a:spcBef>
              <a:spcAft>
                <a:spcPct val="0"/>
              </a:spcAft>
              <a:defRPr kumimoji="1" sz="28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28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28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28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2800">
                <a:solidFill>
                  <a:schemeClr val="tx2"/>
                </a:solidFill>
                <a:latin typeface="Arial" charset="0"/>
                <a:ea typeface="新細明體" pitchFamily="18" charset="-120"/>
              </a:defRPr>
            </a:lvl9pPr>
          </a:lstStyle>
          <a:p>
            <a:pPr>
              <a:lnSpc>
                <a:spcPct val="90000"/>
              </a:lnSpc>
            </a:pPr>
            <a:r>
              <a:rPr lang="zh-TW" altLang="en-US" sz="4200" b="1" dirty="0">
                <a:latin typeface="微軟正黑體" panose="020B0604030504040204" pitchFamily="34" charset="-120"/>
                <a:ea typeface="微軟正黑體" panose="020B0604030504040204" pitchFamily="34" charset="-120"/>
              </a:rPr>
              <a:t>六</a:t>
            </a:r>
            <a:r>
              <a:rPr lang="zh-TW" altLang="en-US" sz="4200" b="1" kern="0" dirty="0" smtClean="0">
                <a:latin typeface="微軟正黑體" panose="020B0604030504040204" pitchFamily="34" charset="-120"/>
                <a:ea typeface="微軟正黑體" panose="020B0604030504040204" pitchFamily="34" charset="-120"/>
              </a:rPr>
              <a:t>、</a:t>
            </a:r>
            <a:r>
              <a:rPr lang="zh-TW" altLang="zh-TW" sz="4200" b="1" kern="0" dirty="0" smtClean="0">
                <a:latin typeface="微軟正黑體" panose="020B0604030504040204" pitchFamily="34" charset="-120"/>
                <a:ea typeface="微軟正黑體" panose="020B0604030504040204" pitchFamily="34" charset="-120"/>
              </a:rPr>
              <a:t>報到</a:t>
            </a:r>
            <a:r>
              <a:rPr lang="zh-TW" altLang="en-US" sz="4200" b="1" kern="0" dirty="0" smtClean="0">
                <a:latin typeface="微軟正黑體" panose="020B0604030504040204" pitchFamily="34" charset="-120"/>
                <a:ea typeface="微軟正黑體" panose="020B0604030504040204" pitchFamily="34" charset="-120"/>
              </a:rPr>
              <a:t>、</a:t>
            </a:r>
            <a:r>
              <a:rPr lang="zh-TW" altLang="zh-TW" sz="4200" b="1" kern="0" dirty="0" smtClean="0">
                <a:latin typeface="微軟正黑體" panose="020B0604030504040204" pitchFamily="34" charset="-120"/>
                <a:ea typeface="微軟正黑體" panose="020B0604030504040204" pitchFamily="34" charset="-120"/>
              </a:rPr>
              <a:t>遞補</a:t>
            </a:r>
            <a:r>
              <a:rPr lang="zh-TW" altLang="en-US" sz="4200" b="1" kern="0" dirty="0" smtClean="0">
                <a:latin typeface="微軟正黑體" panose="020B0604030504040204" pitchFamily="34" charset="-120"/>
                <a:ea typeface="微軟正黑體" panose="020B0604030504040204" pitchFamily="34" charset="-120"/>
              </a:rPr>
              <a:t>作業</a:t>
            </a:r>
            <a:r>
              <a:rPr lang="en-US" altLang="zh-TW" sz="4200" b="1" kern="0" dirty="0" smtClean="0">
                <a:latin typeface="微軟正黑體" panose="020B0604030504040204" pitchFamily="34" charset="-120"/>
                <a:ea typeface="微軟正黑體" panose="020B0604030504040204" pitchFamily="34" charset="-120"/>
              </a:rPr>
              <a:t>-</a:t>
            </a:r>
            <a:r>
              <a:rPr lang="zh-TW" altLang="en-US" sz="3000" b="1" kern="0" dirty="0" smtClean="0">
                <a:solidFill>
                  <a:schemeClr val="accent1">
                    <a:lumMod val="50000"/>
                  </a:schemeClr>
                </a:solidFill>
                <a:latin typeface="微軟正黑體" panose="020B0604030504040204" pitchFamily="34" charset="-120"/>
                <a:ea typeface="微軟正黑體" panose="020B0604030504040204" pitchFamily="34" charset="-120"/>
              </a:rPr>
              <a:t>正</a:t>
            </a:r>
            <a:r>
              <a:rPr lang="zh-TW" altLang="en-US" sz="3000" b="1" kern="0" dirty="0">
                <a:solidFill>
                  <a:schemeClr val="accent1">
                    <a:lumMod val="50000"/>
                  </a:schemeClr>
                </a:solidFill>
                <a:latin typeface="微軟正黑體" panose="020B0604030504040204" pitchFamily="34" charset="-120"/>
                <a:ea typeface="微軟正黑體" panose="020B0604030504040204" pitchFamily="34" charset="-120"/>
              </a:rPr>
              <a:t>取生報到</a:t>
            </a:r>
            <a:r>
              <a:rPr lang="en-US" altLang="zh-TW" sz="2000" dirty="0">
                <a:solidFill>
                  <a:schemeClr val="accent1">
                    <a:lumMod val="50000"/>
                  </a:schemeClr>
                </a:solidFill>
                <a:latin typeface="微軟正黑體" panose="020B0604030504040204" pitchFamily="34" charset="-120"/>
                <a:ea typeface="微軟正黑體" panose="020B0604030504040204" pitchFamily="34" charset="-120"/>
              </a:rPr>
              <a:t>(2/8)</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633AF092-E569-411D-A609-4661960AF3DE}" type="slidenum">
              <a:rPr lang="zh-TW" altLang="en-US" smtClean="0"/>
              <a:t>37</a:t>
            </a:fld>
            <a:endParaRPr lang="zh-TW" altLang="en-US"/>
          </a:p>
        </p:txBody>
      </p:sp>
    </p:spTree>
    <p:extLst>
      <p:ext uri="{BB962C8B-B14F-4D97-AF65-F5344CB8AC3E}">
        <p14:creationId xmlns:p14="http://schemas.microsoft.com/office/powerpoint/2010/main" val="2040551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1428688"/>
              </p:ext>
            </p:extLst>
          </p:nvPr>
        </p:nvGraphicFramePr>
        <p:xfrm>
          <a:off x="1924050" y="3359201"/>
          <a:ext cx="7867650" cy="2956560"/>
        </p:xfrm>
        <a:graphic>
          <a:graphicData uri="http://schemas.openxmlformats.org/drawingml/2006/table">
            <a:tbl>
              <a:tblPr firstRow="1" bandRow="1">
                <a:tableStyleId>{0660B408-B3CF-4A94-85FC-2B1E0A45F4A2}</a:tableStyleId>
              </a:tblPr>
              <a:tblGrid>
                <a:gridCol w="1525846">
                  <a:extLst>
                    <a:ext uri="{9D8B030D-6E8A-4147-A177-3AD203B41FA5}">
                      <a16:colId xmlns:a16="http://schemas.microsoft.com/office/drawing/2014/main" val="2833085434"/>
                    </a:ext>
                  </a:extLst>
                </a:gridCol>
                <a:gridCol w="4033960">
                  <a:extLst>
                    <a:ext uri="{9D8B030D-6E8A-4147-A177-3AD203B41FA5}">
                      <a16:colId xmlns:a16="http://schemas.microsoft.com/office/drawing/2014/main" val="1585360124"/>
                    </a:ext>
                  </a:extLst>
                </a:gridCol>
                <a:gridCol w="2307844">
                  <a:extLst>
                    <a:ext uri="{9D8B030D-6E8A-4147-A177-3AD203B41FA5}">
                      <a16:colId xmlns:a16="http://schemas.microsoft.com/office/drawing/2014/main" val="1533234312"/>
                    </a:ext>
                  </a:extLst>
                </a:gridCol>
              </a:tblGrid>
              <a:tr h="330897">
                <a:tc>
                  <a:txBody>
                    <a:bodyPr/>
                    <a:lstStyle/>
                    <a:p>
                      <a:pPr algn="r"/>
                      <a:r>
                        <a:rPr lang="zh-TW" altLang="en-US" sz="2000" dirty="0" smtClean="0">
                          <a:latin typeface="微軟正黑體" panose="020B0604030504040204" pitchFamily="34" charset="-120"/>
                          <a:ea typeface="微軟正黑體" panose="020B0604030504040204" pitchFamily="34" charset="-120"/>
                        </a:rPr>
                        <a:t>梯次</a:t>
                      </a:r>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latin typeface="微軟正黑體" panose="020B0604030504040204" pitchFamily="34" charset="-120"/>
                          <a:ea typeface="微軟正黑體" panose="020B0604030504040204" pitchFamily="34" charset="-120"/>
                        </a:rPr>
                        <a:t>日期</a:t>
                      </a:r>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2000" dirty="0" smtClean="0">
                          <a:latin typeface="微軟正黑體" panose="020B0604030504040204" pitchFamily="34" charset="-120"/>
                          <a:ea typeface="微軟正黑體" panose="020B0604030504040204" pitchFamily="34" charset="-120"/>
                        </a:rPr>
                        <a:t>時間</a:t>
                      </a:r>
                      <a:endParaRPr lang="zh-TW" altLang="en-US"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88114479"/>
                  </a:ext>
                </a:extLst>
              </a:tr>
              <a:tr h="353169">
                <a:tc>
                  <a:txBody>
                    <a:bodyPr/>
                    <a:lstStyle/>
                    <a:p>
                      <a:pPr algn="r"/>
                      <a:r>
                        <a:rPr lang="zh-TW" altLang="en-US" dirty="0" smtClean="0">
                          <a:latin typeface="微軟正黑體" panose="020B0604030504040204" pitchFamily="34" charset="-120"/>
                          <a:ea typeface="微軟正黑體" panose="020B0604030504040204" pitchFamily="34" charset="-120"/>
                        </a:rPr>
                        <a:t>第一梯次</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109</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22</a:t>
                      </a:r>
                      <a:r>
                        <a:rPr lang="zh-TW" altLang="en-US" dirty="0" smtClean="0">
                          <a:latin typeface="微軟正黑體" panose="020B0604030504040204" pitchFamily="34" charset="-120"/>
                          <a:ea typeface="微軟正黑體" panose="020B0604030504040204" pitchFamily="34" charset="-120"/>
                        </a:rPr>
                        <a:t>日（星期五）</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13:00~17:00</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348965956"/>
                  </a:ext>
                </a:extLst>
              </a:tr>
              <a:tr h="334079">
                <a:tc>
                  <a:txBody>
                    <a:bodyPr/>
                    <a:lstStyle/>
                    <a:p>
                      <a:pPr algn="r"/>
                      <a:r>
                        <a:rPr lang="zh-TW" altLang="en-US" dirty="0" smtClean="0">
                          <a:latin typeface="微軟正黑體" panose="020B0604030504040204" pitchFamily="34" charset="-120"/>
                          <a:ea typeface="微軟正黑體" panose="020B0604030504040204" pitchFamily="34" charset="-120"/>
                        </a:rPr>
                        <a:t>第二梯次</a:t>
                      </a:r>
                      <a:endParaRPr lang="en-US" altLang="zh-TW" dirty="0" smtClean="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109</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23</a:t>
                      </a:r>
                      <a:r>
                        <a:rPr lang="zh-TW" altLang="en-US" dirty="0" smtClean="0">
                          <a:latin typeface="微軟正黑體" panose="020B0604030504040204" pitchFamily="34" charset="-120"/>
                          <a:ea typeface="微軟正黑體" panose="020B0604030504040204" pitchFamily="34" charset="-120"/>
                        </a:rPr>
                        <a:t>日（星期六）</a:t>
                      </a:r>
                      <a:endParaRPr lang="en-US" altLang="zh-TW" dirty="0" smtClean="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08:00~12:00</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545866064"/>
                  </a:ext>
                </a:extLst>
              </a:tr>
              <a:tr h="334079">
                <a:tc>
                  <a:txBody>
                    <a:bodyPr/>
                    <a:lstStyle/>
                    <a:p>
                      <a:pPr algn="r"/>
                      <a:r>
                        <a:rPr lang="zh-TW" altLang="en-US" dirty="0" smtClean="0">
                          <a:latin typeface="微軟正黑體" panose="020B0604030504040204" pitchFamily="34" charset="-120"/>
                          <a:ea typeface="微軟正黑體" panose="020B0604030504040204" pitchFamily="34" charset="-120"/>
                        </a:rPr>
                        <a:t>第三梯次</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anose="020B0604030504040204" pitchFamily="34" charset="-120"/>
                          <a:ea typeface="微軟正黑體" panose="020B0604030504040204" pitchFamily="34" charset="-120"/>
                        </a:rPr>
                        <a:t>109</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23</a:t>
                      </a:r>
                      <a:r>
                        <a:rPr lang="zh-TW" altLang="en-US" dirty="0" smtClean="0">
                          <a:latin typeface="微軟正黑體" panose="020B0604030504040204" pitchFamily="34" charset="-120"/>
                          <a:ea typeface="微軟正黑體" panose="020B0604030504040204" pitchFamily="34" charset="-120"/>
                        </a:rPr>
                        <a:t>日（星期六）</a:t>
                      </a:r>
                      <a:endParaRPr lang="en-US" altLang="zh-TW" dirty="0" smtClean="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13:00~17:00</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614739575"/>
                  </a:ext>
                </a:extLst>
              </a:tr>
              <a:tr h="349987">
                <a:tc>
                  <a:txBody>
                    <a:bodyPr/>
                    <a:lstStyle/>
                    <a:p>
                      <a:pPr algn="r"/>
                      <a:r>
                        <a:rPr lang="zh-TW" altLang="en-US" dirty="0" smtClean="0">
                          <a:latin typeface="微軟正黑體" panose="020B0604030504040204" pitchFamily="34" charset="-120"/>
                          <a:ea typeface="微軟正黑體" panose="020B0604030504040204" pitchFamily="34" charset="-120"/>
                        </a:rPr>
                        <a:t>第四梯次</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anose="020B0604030504040204" pitchFamily="34" charset="-120"/>
                          <a:ea typeface="微軟正黑體" panose="020B0604030504040204" pitchFamily="34" charset="-120"/>
                        </a:rPr>
                        <a:t>109</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24</a:t>
                      </a:r>
                      <a:r>
                        <a:rPr lang="zh-TW" altLang="en-US" dirty="0" smtClean="0">
                          <a:latin typeface="微軟正黑體" panose="020B0604030504040204" pitchFamily="34" charset="-120"/>
                          <a:ea typeface="微軟正黑體" panose="020B0604030504040204" pitchFamily="34" charset="-120"/>
                        </a:rPr>
                        <a:t>日（星期日）</a:t>
                      </a:r>
                      <a:endParaRPr lang="en-US" altLang="zh-TW" dirty="0" smtClean="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08:00~12:00</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112649516"/>
                  </a:ext>
                </a:extLst>
              </a:tr>
              <a:tr h="349987">
                <a:tc>
                  <a:txBody>
                    <a:bodyPr/>
                    <a:lstStyle/>
                    <a:p>
                      <a:pPr algn="r"/>
                      <a:r>
                        <a:rPr lang="zh-TW" altLang="en-US" dirty="0" smtClean="0">
                          <a:latin typeface="微軟正黑體" panose="020B0604030504040204" pitchFamily="34" charset="-120"/>
                          <a:ea typeface="微軟正黑體" panose="020B0604030504040204" pitchFamily="34" charset="-120"/>
                        </a:rPr>
                        <a:t>第五梯次</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anose="020B0604030504040204" pitchFamily="34" charset="-120"/>
                          <a:ea typeface="微軟正黑體" panose="020B0604030504040204" pitchFamily="34" charset="-120"/>
                        </a:rPr>
                        <a:t>109</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24</a:t>
                      </a:r>
                      <a:r>
                        <a:rPr lang="zh-TW" altLang="en-US" dirty="0" smtClean="0">
                          <a:latin typeface="微軟正黑體" panose="020B0604030504040204" pitchFamily="34" charset="-120"/>
                          <a:ea typeface="微軟正黑體" panose="020B0604030504040204" pitchFamily="34" charset="-120"/>
                        </a:rPr>
                        <a:t>日（星期日）</a:t>
                      </a:r>
                      <a:endParaRPr lang="en-US" altLang="zh-TW" dirty="0" smtClean="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13:00~17:00</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850746693"/>
                  </a:ext>
                </a:extLst>
              </a:tr>
              <a:tr h="334079">
                <a:tc>
                  <a:txBody>
                    <a:bodyPr/>
                    <a:lstStyle/>
                    <a:p>
                      <a:pPr algn="r"/>
                      <a:r>
                        <a:rPr lang="zh-TW" altLang="en-US" dirty="0" smtClean="0">
                          <a:latin typeface="微軟正黑體" panose="020B0604030504040204" pitchFamily="34" charset="-120"/>
                          <a:ea typeface="微軟正黑體" panose="020B0604030504040204" pitchFamily="34" charset="-120"/>
                        </a:rPr>
                        <a:t>第六梯次</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anose="020B0604030504040204" pitchFamily="34" charset="-120"/>
                          <a:ea typeface="微軟正黑體" panose="020B0604030504040204" pitchFamily="34" charset="-120"/>
                        </a:rPr>
                        <a:t>109</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25</a:t>
                      </a:r>
                      <a:r>
                        <a:rPr lang="zh-TW" altLang="en-US" dirty="0" smtClean="0">
                          <a:latin typeface="微軟正黑體" panose="020B0604030504040204" pitchFamily="34" charset="-120"/>
                          <a:ea typeface="微軟正黑體" panose="020B0604030504040204" pitchFamily="34" charset="-120"/>
                        </a:rPr>
                        <a:t>日（星期一）</a:t>
                      </a:r>
                      <a:endParaRPr lang="en-US" altLang="zh-TW" dirty="0" smtClean="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08:00~12:00</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992085812"/>
                  </a:ext>
                </a:extLst>
              </a:tr>
              <a:tr h="318170">
                <a:tc>
                  <a:txBody>
                    <a:bodyPr/>
                    <a:lstStyle/>
                    <a:p>
                      <a:pPr algn="r"/>
                      <a:r>
                        <a:rPr lang="zh-TW" altLang="en-US" dirty="0" smtClean="0">
                          <a:latin typeface="微軟正黑體" panose="020B0604030504040204" pitchFamily="34" charset="-120"/>
                          <a:ea typeface="微軟正黑體" panose="020B0604030504040204" pitchFamily="34" charset="-120"/>
                        </a:rPr>
                        <a:t>第七梯次</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anose="020B0604030504040204" pitchFamily="34" charset="-120"/>
                          <a:ea typeface="微軟正黑體" panose="020B0604030504040204" pitchFamily="34" charset="-120"/>
                        </a:rPr>
                        <a:t>109</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25</a:t>
                      </a:r>
                      <a:r>
                        <a:rPr lang="zh-TW" altLang="en-US" dirty="0" smtClean="0">
                          <a:latin typeface="微軟正黑體" panose="020B0604030504040204" pitchFamily="34" charset="-120"/>
                          <a:ea typeface="微軟正黑體" panose="020B0604030504040204" pitchFamily="34" charset="-120"/>
                        </a:rPr>
                        <a:t>日（星期一）</a:t>
                      </a:r>
                      <a:endParaRPr lang="en-US" altLang="zh-TW" dirty="0" smtClean="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anose="020B0604030504040204" pitchFamily="34" charset="-120"/>
                          <a:ea typeface="微軟正黑體" panose="020B0604030504040204" pitchFamily="34" charset="-120"/>
                        </a:rPr>
                        <a:t>13:00~17:00</a:t>
                      </a:r>
                      <a:endParaRPr lang="zh-TW" altLang="en-US" dirty="0" smtClean="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496405829"/>
                  </a:ext>
                </a:extLst>
              </a:tr>
            </a:tbl>
          </a:graphicData>
        </a:graphic>
      </p:graphicFrame>
      <p:sp>
        <p:nvSpPr>
          <p:cNvPr id="6" name="文字方塊 5"/>
          <p:cNvSpPr txBox="1"/>
          <p:nvPr/>
        </p:nvSpPr>
        <p:spPr>
          <a:xfrm>
            <a:off x="1143000" y="2386341"/>
            <a:ext cx="9086850" cy="83099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marL="342900" indent="-342900">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rPr>
              <a:t>第二階段遞補時間</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300" dirty="0" smtClean="0">
                <a:latin typeface="微軟正黑體" panose="020B0604030504040204" pitchFamily="34" charset="-120"/>
                <a:ea typeface="微軟正黑體" panose="020B0604030504040204" pitchFamily="34" charset="-120"/>
              </a:rPr>
              <a:t>自</a:t>
            </a:r>
            <a:r>
              <a:rPr lang="en-US" altLang="zh-TW" sz="2300" dirty="0" smtClean="0">
                <a:latin typeface="微軟正黑體" panose="020B0604030504040204" pitchFamily="34" charset="-120"/>
                <a:ea typeface="微軟正黑體" panose="020B0604030504040204" pitchFamily="34" charset="-120"/>
              </a:rPr>
              <a:t>109</a:t>
            </a:r>
            <a:r>
              <a:rPr lang="zh-TW" altLang="en-US" sz="2300" dirty="0" smtClean="0">
                <a:latin typeface="微軟正黑體" panose="020B0604030504040204" pitchFamily="34" charset="-120"/>
                <a:ea typeface="微軟正黑體" panose="020B0604030504040204" pitchFamily="34" charset="-120"/>
              </a:rPr>
              <a:t>年</a:t>
            </a:r>
            <a:r>
              <a:rPr lang="en-US" altLang="zh-TW" sz="2300" dirty="0" smtClean="0">
                <a:latin typeface="微軟正黑體" panose="020B0604030504040204" pitchFamily="34" charset="-120"/>
                <a:ea typeface="微軟正黑體" panose="020B0604030504040204" pitchFamily="34" charset="-120"/>
              </a:rPr>
              <a:t>5</a:t>
            </a:r>
            <a:r>
              <a:rPr lang="zh-TW" altLang="en-US" sz="2300" dirty="0" smtClean="0">
                <a:latin typeface="微軟正黑體" panose="020B0604030504040204" pitchFamily="34" charset="-120"/>
                <a:ea typeface="微軟正黑體" panose="020B0604030504040204" pitchFamily="34" charset="-120"/>
              </a:rPr>
              <a:t>月</a:t>
            </a:r>
            <a:r>
              <a:rPr lang="en-US" altLang="zh-TW" sz="2300" dirty="0" smtClean="0">
                <a:latin typeface="微軟正黑體" panose="020B0604030504040204" pitchFamily="34" charset="-120"/>
                <a:ea typeface="微軟正黑體" panose="020B0604030504040204" pitchFamily="34" charset="-120"/>
              </a:rPr>
              <a:t>22</a:t>
            </a:r>
            <a:r>
              <a:rPr lang="zh-TW" altLang="en-US" sz="2300" dirty="0" smtClean="0">
                <a:latin typeface="微軟正黑體" panose="020B0604030504040204" pitchFamily="34" charset="-120"/>
                <a:ea typeface="微軟正黑體" panose="020B0604030504040204" pitchFamily="34" charset="-120"/>
              </a:rPr>
              <a:t>日</a:t>
            </a:r>
            <a:r>
              <a:rPr lang="en-US" altLang="zh-TW" sz="2300" dirty="0" smtClean="0">
                <a:latin typeface="微軟正黑體" panose="020B0604030504040204" pitchFamily="34" charset="-120"/>
                <a:ea typeface="微軟正黑體" panose="020B0604030504040204" pitchFamily="34" charset="-120"/>
              </a:rPr>
              <a:t>13</a:t>
            </a:r>
            <a:r>
              <a:rPr lang="zh-TW" altLang="en-US" sz="2300" dirty="0" smtClean="0">
                <a:latin typeface="微軟正黑體" panose="020B0604030504040204" pitchFamily="34" charset="-120"/>
                <a:ea typeface="微軟正黑體" panose="020B0604030504040204" pitchFamily="34" charset="-120"/>
              </a:rPr>
              <a:t>：</a:t>
            </a:r>
            <a:r>
              <a:rPr lang="en-US" altLang="zh-TW" sz="2300" dirty="0" smtClean="0">
                <a:latin typeface="微軟正黑體" panose="020B0604030504040204" pitchFamily="34" charset="-120"/>
                <a:ea typeface="微軟正黑體" panose="020B0604030504040204" pitchFamily="34" charset="-120"/>
              </a:rPr>
              <a:t>00</a:t>
            </a:r>
            <a:r>
              <a:rPr lang="zh-TW" altLang="en-US" sz="2300" dirty="0" smtClean="0">
                <a:latin typeface="微軟正黑體" panose="020B0604030504040204" pitchFamily="34" charset="-120"/>
                <a:ea typeface="微軟正黑體" panose="020B0604030504040204" pitchFamily="34" charset="-120"/>
              </a:rPr>
              <a:t>起至</a:t>
            </a:r>
            <a:r>
              <a:rPr lang="en-US" altLang="zh-TW" sz="2300" dirty="0" smtClean="0">
                <a:latin typeface="微軟正黑體" panose="020B0604030504040204" pitchFamily="34" charset="-120"/>
                <a:ea typeface="微軟正黑體" panose="020B0604030504040204" pitchFamily="34" charset="-120"/>
              </a:rPr>
              <a:t>109</a:t>
            </a:r>
            <a:r>
              <a:rPr lang="zh-TW" altLang="en-US" sz="2300" dirty="0" smtClean="0">
                <a:latin typeface="微軟正黑體" panose="020B0604030504040204" pitchFamily="34" charset="-120"/>
                <a:ea typeface="微軟正黑體" panose="020B0604030504040204" pitchFamily="34" charset="-120"/>
              </a:rPr>
              <a:t>年</a:t>
            </a:r>
            <a:r>
              <a:rPr lang="en-US" altLang="zh-TW" sz="2300" dirty="0" smtClean="0">
                <a:latin typeface="微軟正黑體" panose="020B0604030504040204" pitchFamily="34" charset="-120"/>
                <a:ea typeface="微軟正黑體" panose="020B0604030504040204" pitchFamily="34" charset="-120"/>
              </a:rPr>
              <a:t>5</a:t>
            </a:r>
            <a:r>
              <a:rPr lang="zh-TW" altLang="en-US" sz="2300" dirty="0" smtClean="0">
                <a:latin typeface="微軟正黑體" panose="020B0604030504040204" pitchFamily="34" charset="-120"/>
                <a:ea typeface="微軟正黑體" panose="020B0604030504040204" pitchFamily="34" charset="-120"/>
              </a:rPr>
              <a:t>月</a:t>
            </a:r>
            <a:r>
              <a:rPr lang="en-US" altLang="zh-TW" sz="2300" dirty="0" smtClean="0">
                <a:latin typeface="微軟正黑體" panose="020B0604030504040204" pitchFamily="34" charset="-120"/>
                <a:ea typeface="微軟正黑體" panose="020B0604030504040204" pitchFamily="34" charset="-120"/>
              </a:rPr>
              <a:t>25</a:t>
            </a:r>
            <a:r>
              <a:rPr lang="zh-TW" altLang="en-US" sz="2300" dirty="0" smtClean="0">
                <a:latin typeface="微軟正黑體" panose="020B0604030504040204" pitchFamily="34" charset="-120"/>
                <a:ea typeface="微軟正黑體" panose="020B0604030504040204" pitchFamily="34" charset="-120"/>
              </a:rPr>
              <a:t>日</a:t>
            </a:r>
            <a:r>
              <a:rPr lang="en-US" altLang="zh-TW" sz="2300" dirty="0" smtClean="0">
                <a:latin typeface="微軟正黑體" panose="020B0604030504040204" pitchFamily="34" charset="-120"/>
                <a:ea typeface="微軟正黑體" panose="020B0604030504040204" pitchFamily="34" charset="-120"/>
              </a:rPr>
              <a:t>17</a:t>
            </a:r>
            <a:r>
              <a:rPr lang="zh-TW" altLang="en-US" sz="2300" dirty="0" smtClean="0">
                <a:latin typeface="微軟正黑體" panose="020B0604030504040204" pitchFamily="34" charset="-120"/>
                <a:ea typeface="微軟正黑體" panose="020B0604030504040204" pitchFamily="34" charset="-120"/>
              </a:rPr>
              <a:t>：</a:t>
            </a:r>
            <a:r>
              <a:rPr lang="en-US" altLang="zh-TW" sz="2300" dirty="0" smtClean="0">
                <a:latin typeface="微軟正黑體" panose="020B0604030504040204" pitchFamily="34" charset="-120"/>
                <a:ea typeface="微軟正黑體" panose="020B0604030504040204" pitchFamily="34" charset="-120"/>
              </a:rPr>
              <a:t>00</a:t>
            </a:r>
            <a:r>
              <a:rPr lang="zh-TW" altLang="en-US" sz="2300" dirty="0" smtClean="0">
                <a:latin typeface="微軟正黑體" panose="020B0604030504040204" pitchFamily="34" charset="-120"/>
                <a:ea typeface="微軟正黑體" panose="020B0604030504040204" pitchFamily="34" charset="-120"/>
              </a:rPr>
              <a:t>止</a:t>
            </a:r>
            <a:endParaRPr lang="zh-TW" altLang="en-US" sz="23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1143000" y="1413481"/>
            <a:ext cx="9086850" cy="830997"/>
          </a:xfrm>
          <a:prstGeom prst="rect">
            <a:avLst/>
          </a:prstGeom>
          <a:solidFill>
            <a:srgbClr val="FF9900"/>
          </a:solidFill>
          <a:ln>
            <a:solidFill>
              <a:schemeClr val="bg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marL="342900" indent="-342900">
              <a:buFont typeface="Wingdings" panose="05000000000000000000" pitchFamily="2" charset="2"/>
              <a:buChar char="Ø"/>
            </a:pPr>
            <a:r>
              <a:rPr lang="zh-TW" altLang="en-US" sz="2400" b="1" dirty="0" smtClean="0">
                <a:latin typeface="微軟正黑體" panose="020B0604030504040204" pitchFamily="34" charset="-120"/>
                <a:ea typeface="微軟正黑體" panose="020B0604030504040204" pitchFamily="34" charset="-120"/>
              </a:rPr>
              <a:t>第一階段遞補時間</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300" dirty="0" smtClean="0">
                <a:latin typeface="微軟正黑體" panose="020B0604030504040204" pitchFamily="34" charset="-120"/>
                <a:ea typeface="微軟正黑體" panose="020B0604030504040204" pitchFamily="34" charset="-120"/>
              </a:rPr>
              <a:t>至</a:t>
            </a:r>
            <a:r>
              <a:rPr lang="en-US" altLang="zh-TW" sz="2300" dirty="0" smtClean="0">
                <a:latin typeface="微軟正黑體" panose="020B0604030504040204" pitchFamily="34" charset="-120"/>
                <a:ea typeface="微軟正黑體" panose="020B0604030504040204" pitchFamily="34" charset="-120"/>
              </a:rPr>
              <a:t>109</a:t>
            </a:r>
            <a:r>
              <a:rPr lang="zh-TW" altLang="en-US" sz="2300" dirty="0" smtClean="0">
                <a:latin typeface="微軟正黑體" panose="020B0604030504040204" pitchFamily="34" charset="-120"/>
                <a:ea typeface="微軟正黑體" panose="020B0604030504040204" pitchFamily="34" charset="-120"/>
              </a:rPr>
              <a:t>年</a:t>
            </a:r>
            <a:r>
              <a:rPr lang="en-US" altLang="zh-TW" sz="2300" dirty="0" smtClean="0">
                <a:latin typeface="微軟正黑體" panose="020B0604030504040204" pitchFamily="34" charset="-120"/>
                <a:ea typeface="微軟正黑體" panose="020B0604030504040204" pitchFamily="34" charset="-120"/>
              </a:rPr>
              <a:t>5</a:t>
            </a:r>
            <a:r>
              <a:rPr lang="zh-TW" altLang="en-US" sz="2300" dirty="0" smtClean="0">
                <a:latin typeface="微軟正黑體" panose="020B0604030504040204" pitchFamily="34" charset="-120"/>
                <a:ea typeface="微軟正黑體" panose="020B0604030504040204" pitchFamily="34" charset="-120"/>
              </a:rPr>
              <a:t>月</a:t>
            </a:r>
            <a:r>
              <a:rPr lang="en-US" altLang="zh-TW" sz="2300" dirty="0" smtClean="0">
                <a:latin typeface="微軟正黑體" panose="020B0604030504040204" pitchFamily="34" charset="-120"/>
                <a:ea typeface="微軟正黑體" panose="020B0604030504040204" pitchFamily="34" charset="-120"/>
              </a:rPr>
              <a:t>22</a:t>
            </a:r>
            <a:r>
              <a:rPr lang="zh-TW" altLang="en-US" sz="2300" dirty="0" smtClean="0">
                <a:latin typeface="微軟正黑體" panose="020B0604030504040204" pitchFamily="34" charset="-120"/>
                <a:ea typeface="微軟正黑體" panose="020B0604030504040204" pitchFamily="34" charset="-120"/>
              </a:rPr>
              <a:t>日</a:t>
            </a:r>
            <a:r>
              <a:rPr lang="en-US" altLang="zh-TW" sz="2300" dirty="0" smtClean="0">
                <a:latin typeface="微軟正黑體" panose="020B0604030504040204" pitchFamily="34" charset="-120"/>
                <a:ea typeface="微軟正黑體" panose="020B0604030504040204" pitchFamily="34" charset="-120"/>
              </a:rPr>
              <a:t>12:00</a:t>
            </a:r>
            <a:r>
              <a:rPr lang="zh-TW" altLang="en-US" sz="2300" dirty="0" smtClean="0">
                <a:latin typeface="微軟正黑體" panose="020B0604030504040204" pitchFamily="34" charset="-120"/>
                <a:ea typeface="微軟正黑體" panose="020B0604030504040204" pitchFamily="34" charset="-120"/>
              </a:rPr>
              <a:t>止（依所錄取學校規定時間及方式辦理）</a:t>
            </a:r>
            <a:endParaRPr lang="zh-TW" altLang="en-US" sz="2300" dirty="0">
              <a:latin typeface="微軟正黑體" panose="020B0604030504040204" pitchFamily="34" charset="-120"/>
              <a:ea typeface="微軟正黑體" panose="020B0604030504040204" pitchFamily="34" charset="-120"/>
            </a:endParaRPr>
          </a:p>
        </p:txBody>
      </p:sp>
      <p:sp>
        <p:nvSpPr>
          <p:cNvPr id="8" name="標題 1"/>
          <p:cNvSpPr txBox="1">
            <a:spLocks/>
          </p:cNvSpPr>
          <p:nvPr/>
        </p:nvSpPr>
        <p:spPr bwMode="auto">
          <a:xfrm>
            <a:off x="241300" y="209551"/>
            <a:ext cx="10972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pitchFamily="18" charset="-120"/>
              </a:defRPr>
            </a:lvl2pPr>
            <a:lvl3pPr algn="l" rtl="0" eaLnBrk="1" fontAlgn="base" hangingPunct="1">
              <a:spcBef>
                <a:spcPct val="0"/>
              </a:spcBef>
              <a:spcAft>
                <a:spcPct val="0"/>
              </a:spcAft>
              <a:defRPr kumimoji="1" sz="2800">
                <a:solidFill>
                  <a:schemeClr val="tx2"/>
                </a:solidFill>
                <a:latin typeface="Arial" charset="0"/>
                <a:ea typeface="新細明體" pitchFamily="18" charset="-120"/>
              </a:defRPr>
            </a:lvl3pPr>
            <a:lvl4pPr algn="l" rtl="0" eaLnBrk="1" fontAlgn="base" hangingPunct="1">
              <a:spcBef>
                <a:spcPct val="0"/>
              </a:spcBef>
              <a:spcAft>
                <a:spcPct val="0"/>
              </a:spcAft>
              <a:defRPr kumimoji="1" sz="2800">
                <a:solidFill>
                  <a:schemeClr val="tx2"/>
                </a:solidFill>
                <a:latin typeface="Arial" charset="0"/>
                <a:ea typeface="新細明體" pitchFamily="18" charset="-120"/>
              </a:defRPr>
            </a:lvl4pPr>
            <a:lvl5pPr algn="l" rtl="0" eaLnBrk="1" fontAlgn="base" hangingPunct="1">
              <a:spcBef>
                <a:spcPct val="0"/>
              </a:spcBef>
              <a:spcAft>
                <a:spcPct val="0"/>
              </a:spcAft>
              <a:defRPr kumimoji="1" sz="28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28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28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28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2800">
                <a:solidFill>
                  <a:schemeClr val="tx2"/>
                </a:solidFill>
                <a:latin typeface="Arial" charset="0"/>
                <a:ea typeface="新細明體" pitchFamily="18" charset="-120"/>
              </a:defRPr>
            </a:lvl9pPr>
          </a:lstStyle>
          <a:p>
            <a:pPr>
              <a:lnSpc>
                <a:spcPct val="90000"/>
              </a:lnSpc>
            </a:pPr>
            <a:r>
              <a:rPr lang="zh-TW" altLang="en-US" sz="4200" b="1" dirty="0">
                <a:latin typeface="微軟正黑體" panose="020B0604030504040204" pitchFamily="34" charset="-120"/>
                <a:ea typeface="微軟正黑體" panose="020B0604030504040204" pitchFamily="34" charset="-120"/>
              </a:rPr>
              <a:t>六</a:t>
            </a:r>
            <a:r>
              <a:rPr lang="zh-TW" altLang="en-US" sz="4200" b="1" kern="0" dirty="0" smtClean="0">
                <a:latin typeface="微軟正黑體" panose="020B0604030504040204" pitchFamily="34" charset="-120"/>
                <a:ea typeface="微軟正黑體" panose="020B0604030504040204" pitchFamily="34" charset="-120"/>
              </a:rPr>
              <a:t>、</a:t>
            </a:r>
            <a:r>
              <a:rPr lang="zh-TW" altLang="zh-TW" sz="4200" b="1" kern="0" dirty="0" smtClean="0">
                <a:latin typeface="微軟正黑體" panose="020B0604030504040204" pitchFamily="34" charset="-120"/>
                <a:ea typeface="微軟正黑體" panose="020B0604030504040204" pitchFamily="34" charset="-120"/>
              </a:rPr>
              <a:t>報到</a:t>
            </a:r>
            <a:r>
              <a:rPr lang="zh-TW" altLang="en-US" sz="4200" b="1" kern="0" dirty="0" smtClean="0">
                <a:latin typeface="微軟正黑體" panose="020B0604030504040204" pitchFamily="34" charset="-120"/>
                <a:ea typeface="微軟正黑體" panose="020B0604030504040204" pitchFamily="34" charset="-120"/>
              </a:rPr>
              <a:t>、</a:t>
            </a:r>
            <a:r>
              <a:rPr lang="zh-TW" altLang="zh-TW" sz="4200" b="1" kern="0" dirty="0" smtClean="0">
                <a:latin typeface="微軟正黑體" panose="020B0604030504040204" pitchFamily="34" charset="-120"/>
                <a:ea typeface="微軟正黑體" panose="020B0604030504040204" pitchFamily="34" charset="-120"/>
              </a:rPr>
              <a:t>遞補</a:t>
            </a:r>
            <a:r>
              <a:rPr lang="zh-TW" altLang="en-US" sz="4200" b="1" kern="0" dirty="0" smtClean="0">
                <a:latin typeface="微軟正黑體" panose="020B0604030504040204" pitchFamily="34" charset="-120"/>
                <a:ea typeface="微軟正黑體" panose="020B0604030504040204" pitchFamily="34" charset="-120"/>
              </a:rPr>
              <a:t>作業</a:t>
            </a:r>
            <a:r>
              <a:rPr lang="en-US" altLang="zh-TW" sz="4200" b="1" kern="0" dirty="0" smtClean="0">
                <a:latin typeface="微軟正黑體" panose="020B0604030504040204" pitchFamily="34" charset="-120"/>
                <a:ea typeface="微軟正黑體" panose="020B0604030504040204" pitchFamily="34" charset="-120"/>
              </a:rPr>
              <a:t>-</a:t>
            </a:r>
            <a:r>
              <a:rPr lang="zh-TW" altLang="en-US" sz="3000" b="1" kern="0" dirty="0" smtClean="0">
                <a:solidFill>
                  <a:schemeClr val="accent1">
                    <a:lumMod val="50000"/>
                  </a:schemeClr>
                </a:solidFill>
                <a:latin typeface="微軟正黑體" panose="020B0604030504040204" pitchFamily="34" charset="-120"/>
                <a:ea typeface="微軟正黑體" panose="020B0604030504040204" pitchFamily="34" charset="-120"/>
              </a:rPr>
              <a:t>備取生遞補報到</a:t>
            </a:r>
            <a:r>
              <a:rPr lang="en-US" altLang="zh-TW" sz="2000" dirty="0">
                <a:solidFill>
                  <a:schemeClr val="accent1">
                    <a:lumMod val="50000"/>
                  </a:schemeClr>
                </a:solidFill>
                <a:latin typeface="微軟正黑體" panose="020B0604030504040204" pitchFamily="34" charset="-120"/>
                <a:ea typeface="微軟正黑體" panose="020B0604030504040204" pitchFamily="34" charset="-120"/>
              </a:rPr>
              <a:t>(3/8)</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633AF092-E569-411D-A609-4661960AF3DE}" type="slidenum">
              <a:rPr lang="zh-TW" altLang="en-US" smtClean="0"/>
              <a:t>38</a:t>
            </a:fld>
            <a:endParaRPr lang="zh-TW" altLang="en-US"/>
          </a:p>
        </p:txBody>
      </p:sp>
    </p:spTree>
    <p:extLst>
      <p:ext uri="{BB962C8B-B14F-4D97-AF65-F5344CB8AC3E}">
        <p14:creationId xmlns:p14="http://schemas.microsoft.com/office/powerpoint/2010/main" val="33399864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noGrp="1"/>
          </p:cNvSpPr>
          <p:nvPr>
            <p:ph type="title"/>
          </p:nvPr>
        </p:nvSpPr>
        <p:spPr>
          <a:xfrm>
            <a:off x="228600" y="150574"/>
            <a:ext cx="1051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r>
              <a:rPr lang="zh-TW" altLang="en-US" sz="4200" b="1" dirty="0">
                <a:latin typeface="微軟正黑體" panose="020B0604030504040204" pitchFamily="34" charset="-120"/>
                <a:ea typeface="微軟正黑體" panose="020B0604030504040204" pitchFamily="34" charset="-120"/>
              </a:rPr>
              <a:t>六、</a:t>
            </a:r>
            <a:r>
              <a:rPr lang="zh-TW" altLang="zh-TW" sz="4200" b="1" dirty="0">
                <a:latin typeface="微軟正黑體" panose="020B0604030504040204" pitchFamily="34" charset="-120"/>
                <a:ea typeface="微軟正黑體" panose="020B0604030504040204" pitchFamily="34" charset="-120"/>
              </a:rPr>
              <a:t>報到</a:t>
            </a:r>
            <a:r>
              <a:rPr lang="zh-TW" altLang="en-US" sz="4200" b="1" dirty="0">
                <a:latin typeface="微軟正黑體" panose="020B0604030504040204" pitchFamily="34" charset="-120"/>
                <a:ea typeface="微軟正黑體" panose="020B0604030504040204" pitchFamily="34" charset="-120"/>
              </a:rPr>
              <a:t>、</a:t>
            </a:r>
            <a:r>
              <a:rPr lang="zh-TW" altLang="zh-TW" sz="4200" b="1" dirty="0">
                <a:latin typeface="微軟正黑體" panose="020B0604030504040204" pitchFamily="34" charset="-120"/>
                <a:ea typeface="微軟正黑體" panose="020B0604030504040204" pitchFamily="34" charset="-120"/>
              </a:rPr>
              <a:t>遞補</a:t>
            </a:r>
            <a:r>
              <a:rPr lang="zh-TW" altLang="en-US" sz="4200" b="1" dirty="0">
                <a:latin typeface="微軟正黑體" panose="020B0604030504040204" pitchFamily="34" charset="-120"/>
                <a:ea typeface="微軟正黑體" panose="020B0604030504040204" pitchFamily="34" charset="-120"/>
              </a:rPr>
              <a:t>作業</a:t>
            </a:r>
            <a:r>
              <a:rPr lang="en-US" altLang="zh-TW" sz="4200" b="1" dirty="0">
                <a:latin typeface="微軟正黑體" panose="020B0604030504040204" pitchFamily="34" charset="-120"/>
                <a:ea typeface="微軟正黑體" panose="020B0604030504040204" pitchFamily="34" charset="-120"/>
              </a:rPr>
              <a:t>-</a:t>
            </a:r>
            <a:r>
              <a:rPr lang="zh-TW" altLang="zh-TW" sz="3000" b="1" dirty="0">
                <a:solidFill>
                  <a:schemeClr val="accent1">
                    <a:lumMod val="50000"/>
                  </a:schemeClr>
                </a:solidFill>
                <a:latin typeface="微軟正黑體" panose="020B0604030504040204" pitchFamily="34" charset="-120"/>
                <a:ea typeface="微軟正黑體" panose="020B0604030504040204" pitchFamily="34" charset="-120"/>
              </a:rPr>
              <a:t>備取生遞補報到</a:t>
            </a:r>
            <a:r>
              <a:rPr lang="en-US" altLang="zh-TW" sz="2000" kern="1200" dirty="0">
                <a:solidFill>
                  <a:schemeClr val="accent1">
                    <a:lumMod val="50000"/>
                  </a:schemeClr>
                </a:solidFill>
                <a:latin typeface="微軟正黑體" panose="020B0604030504040204" pitchFamily="34" charset="-120"/>
                <a:ea typeface="微軟正黑體" panose="020B0604030504040204" pitchFamily="34" charset="-120"/>
              </a:rPr>
              <a:t>(4/8)</a:t>
            </a:r>
            <a:endParaRPr lang="zh-TW" altLang="en-US" sz="2000" kern="1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39</a:t>
            </a:fld>
            <a:endParaRPr lang="zh-TW" altLang="en-US"/>
          </a:p>
        </p:txBody>
      </p:sp>
      <p:sp>
        <p:nvSpPr>
          <p:cNvPr id="6" name="內容版面配置區 2"/>
          <p:cNvSpPr txBox="1">
            <a:spLocks/>
          </p:cNvSpPr>
          <p:nvPr/>
        </p:nvSpPr>
        <p:spPr bwMode="auto">
          <a:xfrm>
            <a:off x="566928" y="1050416"/>
            <a:ext cx="10836366"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lgn="just">
              <a:lnSpc>
                <a:spcPct val="150000"/>
              </a:lnSpc>
              <a:spcBef>
                <a:spcPct val="0"/>
              </a:spcBef>
              <a:spcAft>
                <a:spcPts val="600"/>
              </a:spcAft>
              <a:buFont typeface="Wingdings" panose="05000000000000000000" pitchFamily="2" charset="2"/>
              <a:buChar char="u"/>
            </a:pP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若獲多所校系</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、學程</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備取資格時，</a:t>
            </a:r>
            <a:r>
              <a:rPr lang="zh-TW" altLang="zh-TW"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最多限擇</a:t>
            </a:r>
            <a:r>
              <a:rPr lang="en-US" altLang="zh-TW"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校系</a:t>
            </a:r>
            <a:r>
              <a:rPr lang="zh-TW" altLang="en-US"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、學程</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遞補報到。</a:t>
            </a:r>
            <a:endParaRPr lang="en-US"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spcBef>
                <a:spcPct val="0"/>
              </a:spcBef>
              <a:spcAft>
                <a:spcPts val="600"/>
              </a:spcAft>
              <a:buFont typeface="Wingdings" panose="05000000000000000000" pitchFamily="2" charset="2"/>
              <a:buChar char="u"/>
            </a:pP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若獲多所校系通知備取遞補</a:t>
            </a:r>
            <a:r>
              <a:rPr lang="zh-TW" altLang="en-US" sz="2400" kern="0" dirty="0" smtClean="0">
                <a:latin typeface="微軟正黑體" panose="020B0604030504040204" pitchFamily="34" charset="-120"/>
                <a:ea typeface="微軟正黑體" panose="020B0604030504040204" pitchFamily="34" charset="-120"/>
                <a:cs typeface="Times New Roman" panose="02020603050405020304" pitchFamily="18" charset="0"/>
              </a:rPr>
              <a:t>時</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，依所錄取學校規定時間及方式辦理報到手續；</a:t>
            </a:r>
            <a:r>
              <a:rPr lang="zh-TW" altLang="zh-TW"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逾期</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zh-TW"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未依規定方式完成報到</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者，</a:t>
            </a:r>
            <a:r>
              <a:rPr lang="zh-TW" altLang="zh-TW"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視為放棄備取遞補錄取資格</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且不得異議，其缺額由其後之備取生依序遞補。</a:t>
            </a:r>
            <a:endParaRPr lang="en-US"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spcBef>
                <a:spcPct val="0"/>
              </a:spcBef>
              <a:spcAft>
                <a:spcPts val="600"/>
              </a:spcAft>
              <a:buFont typeface="Wingdings" panose="05000000000000000000" pitchFamily="2" charset="2"/>
              <a:buChar char="u"/>
            </a:pP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已完成某校系</a:t>
            </a:r>
            <a:r>
              <a:rPr lang="zh-TW" altLang="en-US" sz="2400" kern="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400" kern="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、學程報到後，欲至另</a:t>
            </a:r>
            <a:r>
              <a:rPr lang="en-US"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校系</a:t>
            </a:r>
            <a:r>
              <a:rPr lang="zh-TW" altLang="en-US" sz="2400" kern="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400" kern="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、學程辦理報到者，應</a:t>
            </a:r>
            <a:r>
              <a:rPr lang="zh-TW" altLang="zh-TW"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先辦理聲明放棄</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原先報到校系</a:t>
            </a:r>
            <a:r>
              <a:rPr lang="zh-TW" altLang="en-US" sz="2400" kern="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400" kern="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、學程之錄取資格後，方可至另</a:t>
            </a:r>
            <a:r>
              <a:rPr lang="en-US"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校系</a:t>
            </a:r>
            <a:r>
              <a:rPr lang="zh-TW" altLang="en-US" sz="2400" kern="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400" kern="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、學程辦理報到。</a:t>
            </a:r>
            <a:endParaRPr lang="en-US"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spcBef>
                <a:spcPts val="600"/>
              </a:spcBef>
              <a:spcAft>
                <a:spcPts val="600"/>
              </a:spcAft>
              <a:buFont typeface="Wingdings" panose="05000000000000000000" pitchFamily="2" charset="2"/>
              <a:buChar char="u"/>
            </a:pP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辦理聲明放棄後，</a:t>
            </a:r>
            <a:r>
              <a:rPr lang="zh-TW" altLang="zh-TW"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不得再要求恢復已聲明放棄校系</a:t>
            </a:r>
            <a:r>
              <a:rPr lang="zh-TW" altLang="en-US"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組</a:t>
            </a:r>
            <a:r>
              <a:rPr lang="zh-TW" altLang="en-US"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、學程之錄取報到資格</a:t>
            </a: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spcBef>
                <a:spcPts val="0"/>
              </a:spcBef>
              <a:spcAft>
                <a:spcPts val="600"/>
              </a:spcAft>
              <a:buFont typeface="Wingdings" panose="05000000000000000000" pitchFamily="2" charset="2"/>
              <a:buChar char="u"/>
            </a:pPr>
            <a:r>
              <a:rPr lang="zh-TW" altLang="zh-TW" sz="2400" kern="0" dirty="0" smtClean="0">
                <a:latin typeface="微軟正黑體" panose="020B0604030504040204" pitchFamily="34" charset="-120"/>
                <a:ea typeface="微軟正黑體" panose="020B0604030504040204" pitchFamily="34" charset="-120"/>
                <a:cs typeface="Times New Roman" panose="02020603050405020304" pitchFamily="18" charset="0"/>
              </a:rPr>
              <a:t>備取生應密切注意各錄取學校之遞補報到通知與網站公告之備取遞補名單及報到時間。</a:t>
            </a:r>
            <a:endParaRPr lang="zh-TW" altLang="en-US" sz="2400" kern="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054286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4000" y="260351"/>
            <a:ext cx="10972800" cy="633413"/>
          </a:xfrm>
        </p:spPr>
        <p:txBody>
          <a:bodyPr>
            <a:noAutofit/>
          </a:bodyPr>
          <a:lstStyle/>
          <a:p>
            <a:r>
              <a:rPr lang="zh-TW" altLang="en-US" sz="4200" b="1" dirty="0" smtClean="0">
                <a:latin typeface="微軟正黑體" panose="020B0604030504040204" pitchFamily="34" charset="-120"/>
                <a:ea typeface="微軟正黑體" panose="020B0604030504040204" pitchFamily="34" charset="-120"/>
              </a:rPr>
              <a:t>一、第二階段複試及報到重要日程</a:t>
            </a:r>
            <a:endParaRPr lang="zh-TW" altLang="en-US" sz="42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633AF092-E569-411D-A609-4661960AF3DE}" type="slidenum">
              <a:rPr lang="zh-TW" altLang="en-US" smtClean="0"/>
              <a:t>4</a:t>
            </a:fld>
            <a:endParaRPr lang="zh-TW" altLang="en-US"/>
          </a:p>
        </p:txBody>
      </p:sp>
      <p:pic>
        <p:nvPicPr>
          <p:cNvPr id="7" name="內容版面配置區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86932" y="1158030"/>
            <a:ext cx="8818136" cy="493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104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7383" y="1033670"/>
            <a:ext cx="11155017" cy="5270293"/>
          </a:xfrm>
        </p:spPr>
        <p:txBody>
          <a:bodyPr>
            <a:noAutofit/>
          </a:bodyPr>
          <a:lstStyle/>
          <a:p>
            <a:pPr algn="just">
              <a:lnSpc>
                <a:spcPct val="150000"/>
              </a:lnSpc>
              <a:spcBef>
                <a:spcPts val="200"/>
              </a:spcBef>
              <a:spcAft>
                <a:spcPts val="600"/>
              </a:spcAft>
              <a:buFont typeface="Wingdings" panose="05000000000000000000" pitchFamily="2" charset="2"/>
              <a:buChar char="u"/>
            </a:pPr>
            <a:r>
              <a:rPr lang="zh-TW" altLang="zh-TW" sz="2200" dirty="0">
                <a:latin typeface="微軟正黑體" panose="020B0604030504040204" pitchFamily="34" charset="-120"/>
                <a:ea typeface="微軟正黑體" panose="020B0604030504040204" pitchFamily="34" charset="-120"/>
                <a:cs typeface="Times New Roman" panose="02020603050405020304" pitchFamily="18" charset="0"/>
              </a:rPr>
              <a:t>申請生如</a:t>
            </a:r>
            <a:r>
              <a:rPr lang="zh-TW" altLang="zh-TW" sz="2200" b="1" dirty="0">
                <a:latin typeface="微軟正黑體" panose="020B0604030504040204" pitchFamily="34" charset="-120"/>
                <a:ea typeface="微軟正黑體" panose="020B0604030504040204" pitchFamily="34" charset="-120"/>
                <a:cs typeface="Times New Roman" panose="02020603050405020304" pitchFamily="18" charset="0"/>
              </a:rPr>
              <a:t>獲大學個人申請入學</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招生分發</a:t>
            </a:r>
            <a:r>
              <a:rPr lang="zh-TW" altLang="zh-TW" sz="2200" b="1" dirty="0">
                <a:latin typeface="微軟正黑體" panose="020B0604030504040204" pitchFamily="34" charset="-120"/>
                <a:ea typeface="微軟正黑體" panose="020B0604030504040204" pitchFamily="34" charset="-120"/>
                <a:cs typeface="Times New Roman" panose="02020603050405020304" pitchFamily="18" charset="0"/>
              </a:rPr>
              <a:t>錄取</a:t>
            </a:r>
            <a:r>
              <a:rPr lang="zh-TW" altLang="zh-TW" sz="2200" dirty="0">
                <a:latin typeface="微軟正黑體" panose="020B0604030504040204" pitchFamily="34" charset="-120"/>
                <a:ea typeface="微軟正黑體" panose="020B0604030504040204" pitchFamily="34" charset="-120"/>
                <a:cs typeface="Times New Roman" panose="02020603050405020304" pitchFamily="18" charset="0"/>
              </a:rPr>
              <a:t>者，欲辦理科技校院高中申請入學招生錄取報到，</a:t>
            </a:r>
            <a:r>
              <a:rPr lang="zh-TW" altLang="zh-TW" sz="2200" b="1" dirty="0">
                <a:latin typeface="微軟正黑體" panose="020B0604030504040204" pitchFamily="34" charset="-120"/>
                <a:ea typeface="微軟正黑體" panose="020B0604030504040204" pitchFamily="34" charset="-120"/>
                <a:cs typeface="Times New Roman" panose="02020603050405020304" pitchFamily="18" charset="0"/>
              </a:rPr>
              <a:t>須向原</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分發</a:t>
            </a:r>
            <a:r>
              <a:rPr lang="zh-TW" altLang="zh-TW" sz="2200" b="1" dirty="0">
                <a:latin typeface="微軟正黑體" panose="020B0604030504040204" pitchFamily="34" charset="-120"/>
                <a:ea typeface="微軟正黑體" panose="020B0604030504040204" pitchFamily="34" charset="-120"/>
                <a:cs typeface="Times New Roman" panose="02020603050405020304" pitchFamily="18" charset="0"/>
              </a:rPr>
              <a:t>錄取大學聲明放棄</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「大學個人申請入學招生」之入學</a:t>
            </a:r>
            <a:r>
              <a:rPr lang="zh-TW" altLang="zh-TW" sz="2200" dirty="0">
                <a:latin typeface="微軟正黑體" panose="020B0604030504040204" pitchFamily="34" charset="-120"/>
                <a:ea typeface="微軟正黑體" panose="020B0604030504040204" pitchFamily="34" charset="-120"/>
                <a:cs typeface="Times New Roman" panose="02020603050405020304" pitchFamily="18" charset="0"/>
              </a:rPr>
              <a:t>資格後，依錄取科技校院規定報到時間及方式辦理報到。</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違者，原錄取科技校院得取消申請生之本</a:t>
            </a:r>
            <a:r>
              <a:rPr lang="zh-TW" altLang="zh-TW" sz="2200" dirty="0">
                <a:latin typeface="微軟正黑體" panose="020B0604030504040204" pitchFamily="34" charset="-120"/>
                <a:ea typeface="微軟正黑體" panose="020B0604030504040204" pitchFamily="34" charset="-120"/>
                <a:cs typeface="Times New Roman" panose="02020603050405020304" pitchFamily="18" charset="0"/>
              </a:rPr>
              <a:t>招生錄取資格，</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申請生不</a:t>
            </a:r>
            <a:r>
              <a:rPr lang="zh-TW" altLang="zh-TW" sz="2200" dirty="0">
                <a:latin typeface="微軟正黑體" panose="020B0604030504040204" pitchFamily="34" charset="-120"/>
                <a:ea typeface="微軟正黑體" panose="020B0604030504040204" pitchFamily="34" charset="-120"/>
                <a:cs typeface="Times New Roman" panose="02020603050405020304" pitchFamily="18" charset="0"/>
              </a:rPr>
              <a:t>得異議。</a:t>
            </a:r>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spcBef>
                <a:spcPts val="600"/>
              </a:spcBef>
              <a:spcAft>
                <a:spcPts val="600"/>
              </a:spcAft>
              <a:buFont typeface="Wingdings" panose="05000000000000000000" pitchFamily="2" charset="2"/>
              <a:buChar char="u"/>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避免與大學個人申請入學招生之生源相互拉扯，衍生報到爭端。</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請各校辦理報到時，務必</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查核</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該報到申請生在</a:t>
            </a: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學年度大學個人申請入學招生之分發錄取結果</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30000"/>
              </a:lnSpc>
              <a:spcBef>
                <a:spcPts val="0"/>
              </a:spcBef>
              <a:spcAft>
                <a:spcPts val="600"/>
              </a:spcAft>
              <a:buFont typeface="Wingdings" panose="05000000000000000000" pitchFamily="2" charset="2"/>
              <a:buChar char="u"/>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如為符報到作業時效之實需，已獲該招生分發錄取而欲辦理報到者，報到時即須要求其</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切結</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，應依規定方式及期限，</a:t>
            </a:r>
            <a:r>
              <a:rPr lang="zh-TW" altLang="zh-TW" sz="2200" dirty="0">
                <a:latin typeface="微軟正黑體" panose="020B0604030504040204" pitchFamily="34" charset="-120"/>
                <a:ea typeface="微軟正黑體" panose="020B0604030504040204" pitchFamily="34" charset="-120"/>
                <a:cs typeface="Times New Roman" panose="02020603050405020304" pitchFamily="18" charset="0"/>
              </a:rPr>
              <a:t>向原</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分發</a:t>
            </a:r>
            <a:r>
              <a:rPr lang="zh-TW" altLang="zh-TW" sz="2200" dirty="0">
                <a:latin typeface="微軟正黑體" panose="020B0604030504040204" pitchFamily="34" charset="-120"/>
                <a:ea typeface="微軟正黑體" panose="020B0604030504040204" pitchFamily="34" charset="-120"/>
                <a:cs typeface="Times New Roman" panose="02020603050405020304" pitchFamily="18" charset="0"/>
              </a:rPr>
              <a:t>錄取大學聲明放棄</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「大學個人申請入學招生」之入學</a:t>
            </a:r>
            <a:r>
              <a:rPr lang="zh-TW" altLang="zh-TW" sz="2200" dirty="0">
                <a:latin typeface="微軟正黑體" panose="020B0604030504040204" pitchFamily="34" charset="-120"/>
                <a:ea typeface="微軟正黑體" panose="020B0604030504040204" pitchFamily="34" charset="-120"/>
                <a:cs typeface="Times New Roman" panose="02020603050405020304" pitchFamily="18" charset="0"/>
              </a:rPr>
              <a:t>資格</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，如報到（就讀）意願切結書</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範例</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2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標題 3"/>
          <p:cNvSpPr txBox="1">
            <a:spLocks/>
          </p:cNvSpPr>
          <p:nvPr/>
        </p:nvSpPr>
        <p:spPr bwMode="auto">
          <a:xfrm>
            <a:off x="228600" y="150574"/>
            <a:ext cx="1051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pitchFamily="18" charset="-120"/>
              </a:defRPr>
            </a:lvl2pPr>
            <a:lvl3pPr algn="l" rtl="0" eaLnBrk="1" fontAlgn="base" hangingPunct="1">
              <a:spcBef>
                <a:spcPct val="0"/>
              </a:spcBef>
              <a:spcAft>
                <a:spcPct val="0"/>
              </a:spcAft>
              <a:defRPr kumimoji="1" sz="2800">
                <a:solidFill>
                  <a:schemeClr val="tx2"/>
                </a:solidFill>
                <a:latin typeface="Arial" charset="0"/>
                <a:ea typeface="新細明體" pitchFamily="18" charset="-120"/>
              </a:defRPr>
            </a:lvl3pPr>
            <a:lvl4pPr algn="l" rtl="0" eaLnBrk="1" fontAlgn="base" hangingPunct="1">
              <a:spcBef>
                <a:spcPct val="0"/>
              </a:spcBef>
              <a:spcAft>
                <a:spcPct val="0"/>
              </a:spcAft>
              <a:defRPr kumimoji="1" sz="2800">
                <a:solidFill>
                  <a:schemeClr val="tx2"/>
                </a:solidFill>
                <a:latin typeface="Arial" charset="0"/>
                <a:ea typeface="新細明體" pitchFamily="18" charset="-120"/>
              </a:defRPr>
            </a:lvl4pPr>
            <a:lvl5pPr algn="l" rtl="0" eaLnBrk="1" fontAlgn="base" hangingPunct="1">
              <a:spcBef>
                <a:spcPct val="0"/>
              </a:spcBef>
              <a:spcAft>
                <a:spcPct val="0"/>
              </a:spcAft>
              <a:defRPr kumimoji="1" sz="2800">
                <a:solidFill>
                  <a:schemeClr val="tx2"/>
                </a:solidFill>
                <a:latin typeface="Arial" charset="0"/>
                <a:ea typeface="新細明體" pitchFamily="18" charset="-120"/>
              </a:defRPr>
            </a:lvl5pPr>
            <a:lvl6pPr marL="457200" algn="l" rtl="0" eaLnBrk="1" fontAlgn="base" hangingPunct="1">
              <a:spcBef>
                <a:spcPct val="0"/>
              </a:spcBef>
              <a:spcAft>
                <a:spcPct val="0"/>
              </a:spcAft>
              <a:defRPr kumimoji="1" sz="2800">
                <a:solidFill>
                  <a:schemeClr val="tx2"/>
                </a:solidFill>
                <a:latin typeface="Arial" charset="0"/>
                <a:ea typeface="新細明體" pitchFamily="18" charset="-120"/>
              </a:defRPr>
            </a:lvl6pPr>
            <a:lvl7pPr marL="914400" algn="l" rtl="0" eaLnBrk="1" fontAlgn="base" hangingPunct="1">
              <a:spcBef>
                <a:spcPct val="0"/>
              </a:spcBef>
              <a:spcAft>
                <a:spcPct val="0"/>
              </a:spcAft>
              <a:defRPr kumimoji="1" sz="2800">
                <a:solidFill>
                  <a:schemeClr val="tx2"/>
                </a:solidFill>
                <a:latin typeface="Arial" charset="0"/>
                <a:ea typeface="新細明體" pitchFamily="18" charset="-120"/>
              </a:defRPr>
            </a:lvl7pPr>
            <a:lvl8pPr marL="1371600" algn="l" rtl="0" eaLnBrk="1" fontAlgn="base" hangingPunct="1">
              <a:spcBef>
                <a:spcPct val="0"/>
              </a:spcBef>
              <a:spcAft>
                <a:spcPct val="0"/>
              </a:spcAft>
              <a:defRPr kumimoji="1" sz="2800">
                <a:solidFill>
                  <a:schemeClr val="tx2"/>
                </a:solidFill>
                <a:latin typeface="Arial" charset="0"/>
                <a:ea typeface="新細明體" pitchFamily="18" charset="-120"/>
              </a:defRPr>
            </a:lvl8pPr>
            <a:lvl9pPr marL="1828800" algn="l" rtl="0" eaLnBrk="1" fontAlgn="base" hangingPunct="1">
              <a:spcBef>
                <a:spcPct val="0"/>
              </a:spcBef>
              <a:spcAft>
                <a:spcPct val="0"/>
              </a:spcAft>
              <a:defRPr kumimoji="1" sz="2800">
                <a:solidFill>
                  <a:schemeClr val="tx2"/>
                </a:solidFill>
                <a:latin typeface="Arial" charset="0"/>
                <a:ea typeface="新細明體" pitchFamily="18" charset="-120"/>
              </a:defRPr>
            </a:lvl9pPr>
          </a:lstStyle>
          <a:p>
            <a:pPr>
              <a:lnSpc>
                <a:spcPct val="90000"/>
              </a:lnSpc>
            </a:pPr>
            <a:r>
              <a:rPr lang="zh-TW" altLang="en-US" sz="4200" b="1" dirty="0">
                <a:latin typeface="微軟正黑體" panose="020B0604030504040204" pitchFamily="34" charset="-120"/>
                <a:ea typeface="微軟正黑體" panose="020B0604030504040204" pitchFamily="34" charset="-120"/>
              </a:rPr>
              <a:t>六</a:t>
            </a:r>
            <a:r>
              <a:rPr lang="zh-TW" altLang="en-US" sz="4200" b="1" kern="0" dirty="0" smtClean="0">
                <a:latin typeface="微軟正黑體" panose="020B0604030504040204" pitchFamily="34" charset="-120"/>
                <a:ea typeface="微軟正黑體" panose="020B0604030504040204" pitchFamily="34" charset="-120"/>
              </a:rPr>
              <a:t>、</a:t>
            </a:r>
            <a:r>
              <a:rPr lang="zh-TW" altLang="zh-TW" sz="4200" b="1" kern="0" dirty="0" smtClean="0">
                <a:latin typeface="微軟正黑體" panose="020B0604030504040204" pitchFamily="34" charset="-120"/>
                <a:ea typeface="微軟正黑體" panose="020B0604030504040204" pitchFamily="34" charset="-120"/>
              </a:rPr>
              <a:t>報到</a:t>
            </a:r>
            <a:r>
              <a:rPr lang="zh-TW" altLang="en-US" sz="4200" b="1" kern="0" dirty="0" smtClean="0">
                <a:latin typeface="微軟正黑體" panose="020B0604030504040204" pitchFamily="34" charset="-120"/>
                <a:ea typeface="微軟正黑體" panose="020B0604030504040204" pitchFamily="34" charset="-120"/>
              </a:rPr>
              <a:t>、</a:t>
            </a:r>
            <a:r>
              <a:rPr lang="zh-TW" altLang="zh-TW" sz="4200" b="1" kern="0" dirty="0" smtClean="0">
                <a:latin typeface="微軟正黑體" panose="020B0604030504040204" pitchFamily="34" charset="-120"/>
                <a:ea typeface="微軟正黑體" panose="020B0604030504040204" pitchFamily="34" charset="-120"/>
              </a:rPr>
              <a:t>遞補</a:t>
            </a:r>
            <a:r>
              <a:rPr lang="zh-TW" altLang="en-US" sz="4200" b="1" kern="0" dirty="0" smtClean="0">
                <a:latin typeface="微軟正黑體" panose="020B0604030504040204" pitchFamily="34" charset="-120"/>
                <a:ea typeface="微軟正黑體" panose="020B0604030504040204" pitchFamily="34" charset="-120"/>
              </a:rPr>
              <a:t>作業</a:t>
            </a:r>
            <a:r>
              <a:rPr lang="en-US" altLang="zh-TW" sz="4200" b="1" kern="0" dirty="0" smtClean="0">
                <a:latin typeface="微軟正黑體" panose="020B0604030504040204" pitchFamily="34" charset="-120"/>
                <a:ea typeface="微軟正黑體" panose="020B0604030504040204" pitchFamily="34" charset="-120"/>
              </a:rPr>
              <a:t>-</a:t>
            </a:r>
            <a:r>
              <a:rPr lang="zh-TW" altLang="en-US" sz="3000" b="1" kern="0" dirty="0" smtClean="0">
                <a:solidFill>
                  <a:schemeClr val="accent1">
                    <a:lumMod val="50000"/>
                  </a:schemeClr>
                </a:solidFill>
                <a:latin typeface="微軟正黑體" panose="020B0604030504040204" pitchFamily="34" charset="-120"/>
                <a:ea typeface="微軟正黑體" panose="020B0604030504040204" pitchFamily="34" charset="-120"/>
              </a:rPr>
              <a:t>聲明放棄錄取資格規</a:t>
            </a:r>
            <a:r>
              <a:rPr lang="zh-TW" altLang="en-US" sz="3000" b="1" kern="0" dirty="0">
                <a:solidFill>
                  <a:schemeClr val="accent1">
                    <a:lumMod val="50000"/>
                  </a:schemeClr>
                </a:solidFill>
                <a:latin typeface="微軟正黑體" panose="020B0604030504040204" pitchFamily="34" charset="-120"/>
                <a:ea typeface="微軟正黑體" panose="020B0604030504040204" pitchFamily="34" charset="-120"/>
              </a:rPr>
              <a:t>定</a:t>
            </a:r>
            <a:r>
              <a:rPr lang="en-US" altLang="zh-TW" sz="2000" dirty="0">
                <a:solidFill>
                  <a:schemeClr val="accent1">
                    <a:lumMod val="50000"/>
                  </a:schemeClr>
                </a:solidFill>
                <a:latin typeface="微軟正黑體" panose="020B0604030504040204" pitchFamily="34" charset="-120"/>
                <a:ea typeface="微軟正黑體" panose="020B0604030504040204" pitchFamily="34" charset="-120"/>
              </a:rPr>
              <a:t>(5/8)</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633AF092-E569-411D-A609-4661960AF3DE}" type="slidenum">
              <a:rPr lang="zh-TW" altLang="en-US" smtClean="0"/>
              <a:t>40</a:t>
            </a:fld>
            <a:endParaRPr lang="zh-TW" altLang="en-US"/>
          </a:p>
        </p:txBody>
      </p:sp>
    </p:spTree>
    <p:extLst>
      <p:ext uri="{BB962C8B-B14F-4D97-AF65-F5344CB8AC3E}">
        <p14:creationId xmlns:p14="http://schemas.microsoft.com/office/powerpoint/2010/main" val="1299049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b="57037"/>
          <a:stretch/>
        </p:blipFill>
        <p:spPr>
          <a:xfrm>
            <a:off x="111760" y="1101852"/>
            <a:ext cx="5936270" cy="4704588"/>
          </a:xfrm>
          <a:prstGeom prst="rect">
            <a:avLst/>
          </a:prstGeom>
          <a:ln>
            <a:noFill/>
          </a:ln>
          <a:effectLst>
            <a:outerShdw blurRad="292100" dist="139700" dir="2700000" algn="tl" rotWithShape="0">
              <a:srgbClr val="333333">
                <a:alpha val="65000"/>
              </a:srgbClr>
            </a:outerShdw>
          </a:effectLst>
        </p:spPr>
      </p:pic>
      <p:pic>
        <p:nvPicPr>
          <p:cNvPr id="7" name="圖片 6"/>
          <p:cNvPicPr>
            <a:picLocks noChangeAspect="1"/>
          </p:cNvPicPr>
          <p:nvPr/>
        </p:nvPicPr>
        <p:blipFill rotWithShape="1">
          <a:blip r:embed="rId3" cstate="print">
            <a:extLst>
              <a:ext uri="{28A0092B-C50C-407E-A947-70E740481C1C}">
                <a14:useLocalDpi xmlns:a14="http://schemas.microsoft.com/office/drawing/2010/main" val="0"/>
              </a:ext>
            </a:extLst>
          </a:blip>
          <a:srcRect t="42616" b="6273"/>
          <a:stretch/>
        </p:blipFill>
        <p:spPr>
          <a:xfrm>
            <a:off x="6227063" y="1101852"/>
            <a:ext cx="5724145" cy="4704588"/>
          </a:xfrm>
          <a:prstGeom prst="rect">
            <a:avLst/>
          </a:prstGeom>
          <a:ln>
            <a:noFill/>
          </a:ln>
          <a:effectLst>
            <a:outerShdw blurRad="292100" dist="139700" dir="2700000" algn="tl" rotWithShape="0">
              <a:srgbClr val="333333">
                <a:alpha val="65000"/>
              </a:srgbClr>
            </a:outerShdw>
          </a:effectLst>
        </p:spPr>
      </p:pic>
      <p:sp>
        <p:nvSpPr>
          <p:cNvPr id="5" name="標題 1"/>
          <p:cNvSpPr txBox="1">
            <a:spLocks/>
          </p:cNvSpPr>
          <p:nvPr/>
        </p:nvSpPr>
        <p:spPr>
          <a:xfrm>
            <a:off x="203200" y="-104775"/>
            <a:ext cx="1115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六、</a:t>
            </a:r>
            <a:r>
              <a:rPr lang="zh-TW" altLang="zh-TW" sz="4200" b="1" dirty="0" smtClean="0">
                <a:latin typeface="微軟正黑體" panose="020B0604030504040204" pitchFamily="34" charset="-120"/>
                <a:ea typeface="微軟正黑體" panose="020B0604030504040204" pitchFamily="34" charset="-120"/>
              </a:rPr>
              <a:t>報到</a:t>
            </a:r>
            <a:r>
              <a:rPr lang="zh-TW" altLang="en-US" sz="4200" b="1" dirty="0" smtClean="0">
                <a:latin typeface="微軟正黑體" panose="020B0604030504040204" pitchFamily="34" charset="-120"/>
                <a:ea typeface="微軟正黑體" panose="020B0604030504040204" pitchFamily="34" charset="-120"/>
              </a:rPr>
              <a:t>、</a:t>
            </a:r>
            <a:r>
              <a:rPr lang="zh-TW" altLang="zh-TW" sz="4200" b="1" dirty="0" smtClean="0">
                <a:latin typeface="微軟正黑體" panose="020B0604030504040204" pitchFamily="34" charset="-120"/>
                <a:ea typeface="微軟正黑體" panose="020B0604030504040204" pitchFamily="34" charset="-120"/>
              </a:rPr>
              <a:t>遞補</a:t>
            </a:r>
            <a:r>
              <a:rPr lang="zh-TW" altLang="en-US" sz="4200" b="1" dirty="0" smtClean="0">
                <a:latin typeface="微軟正黑體" panose="020B0604030504040204" pitchFamily="34" charset="-120"/>
                <a:ea typeface="微軟正黑體" panose="020B0604030504040204" pitchFamily="34" charset="-120"/>
              </a:rPr>
              <a:t>作業</a:t>
            </a:r>
            <a:r>
              <a:rPr lang="en-US" altLang="zh-TW" sz="4200" b="1" dirty="0" smtClean="0">
                <a:latin typeface="微軟正黑體" panose="020B0604030504040204" pitchFamily="34" charset="-120"/>
                <a:ea typeface="微軟正黑體" panose="020B0604030504040204" pitchFamily="34" charset="-120"/>
              </a:rPr>
              <a:t>-</a:t>
            </a:r>
            <a:r>
              <a:rPr lang="zh-TW" altLang="en-US" sz="2700" b="1" dirty="0" smtClean="0">
                <a:solidFill>
                  <a:schemeClr val="accent1">
                    <a:lumMod val="50000"/>
                  </a:schemeClr>
                </a:solidFill>
                <a:latin typeface="微軟正黑體" panose="020B0604030504040204" pitchFamily="34" charset="-120"/>
                <a:ea typeface="微軟正黑體" panose="020B0604030504040204" pitchFamily="34" charset="-120"/>
              </a:rPr>
              <a:t>報到</a:t>
            </a:r>
            <a:r>
              <a:rPr lang="en-US" altLang="zh-TW" sz="27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700" b="1" dirty="0" smtClean="0">
                <a:solidFill>
                  <a:schemeClr val="accent1">
                    <a:lumMod val="50000"/>
                  </a:schemeClr>
                </a:solidFill>
                <a:latin typeface="微軟正黑體" panose="020B0604030504040204" pitchFamily="34" charset="-120"/>
                <a:ea typeface="微軟正黑體" panose="020B0604030504040204" pitchFamily="34" charset="-120"/>
              </a:rPr>
              <a:t>就讀</a:t>
            </a:r>
            <a:r>
              <a:rPr lang="en-US" altLang="zh-TW" sz="27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700" b="1" dirty="0" smtClean="0">
                <a:solidFill>
                  <a:schemeClr val="accent1">
                    <a:lumMod val="50000"/>
                  </a:schemeClr>
                </a:solidFill>
                <a:latin typeface="微軟正黑體" panose="020B0604030504040204" pitchFamily="34" charset="-120"/>
                <a:ea typeface="微軟正黑體" panose="020B0604030504040204" pitchFamily="34" charset="-120"/>
              </a:rPr>
              <a:t>意願切結書</a:t>
            </a:r>
            <a:r>
              <a:rPr lang="en-US" altLang="zh-TW" sz="25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500" b="1" dirty="0" smtClean="0">
                <a:solidFill>
                  <a:schemeClr val="accent1">
                    <a:lumMod val="50000"/>
                  </a:schemeClr>
                </a:solidFill>
                <a:latin typeface="微軟正黑體" panose="020B0604030504040204" pitchFamily="34" charset="-120"/>
                <a:ea typeface="微軟正黑體" panose="020B0604030504040204" pitchFamily="34" charset="-120"/>
              </a:rPr>
              <a:t>範例</a:t>
            </a:r>
            <a:r>
              <a:rPr lang="en-US" altLang="zh-TW" sz="25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5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rPr>
              <a:t>(6/8)</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41</a:t>
            </a:fld>
            <a:endParaRPr lang="zh-TW" altLang="en-US"/>
          </a:p>
        </p:txBody>
      </p:sp>
    </p:spTree>
    <p:extLst>
      <p:ext uri="{BB962C8B-B14F-4D97-AF65-F5344CB8AC3E}">
        <p14:creationId xmlns:p14="http://schemas.microsoft.com/office/powerpoint/2010/main" val="2193924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b="50370"/>
          <a:stretch/>
        </p:blipFill>
        <p:spPr>
          <a:xfrm>
            <a:off x="476332" y="1580386"/>
            <a:ext cx="5708568" cy="4015613"/>
          </a:xfrm>
          <a:prstGeom prst="rect">
            <a:avLst/>
          </a:prstGeom>
          <a:ln>
            <a:noFill/>
          </a:ln>
          <a:effectLst>
            <a:outerShdw blurRad="292100" dist="139700" dir="2700000" algn="tl" rotWithShape="0">
              <a:srgbClr val="333333">
                <a:alpha val="65000"/>
              </a:srgbClr>
            </a:outerShdw>
          </a:effectLst>
        </p:spPr>
      </p:pic>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t="49259" b="7963"/>
          <a:stretch/>
        </p:blipFill>
        <p:spPr>
          <a:xfrm>
            <a:off x="6184900" y="1580385"/>
            <a:ext cx="5806031" cy="4015613"/>
          </a:xfrm>
          <a:prstGeom prst="rect">
            <a:avLst/>
          </a:prstGeom>
          <a:ln>
            <a:noFill/>
          </a:ln>
          <a:effectLst>
            <a:outerShdw blurRad="292100" dist="139700" dir="2700000" algn="tl" rotWithShape="0">
              <a:srgbClr val="333333">
                <a:alpha val="65000"/>
              </a:srgbClr>
            </a:outerShdw>
          </a:effectLst>
        </p:spPr>
      </p:pic>
      <p:sp>
        <p:nvSpPr>
          <p:cNvPr id="7" name="標題 1"/>
          <p:cNvSpPr txBox="1">
            <a:spLocks/>
          </p:cNvSpPr>
          <p:nvPr/>
        </p:nvSpPr>
        <p:spPr>
          <a:xfrm>
            <a:off x="203200" y="-104775"/>
            <a:ext cx="1115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六、</a:t>
            </a:r>
            <a:r>
              <a:rPr lang="zh-TW" altLang="zh-TW" sz="4200" b="1" dirty="0" smtClean="0">
                <a:latin typeface="微軟正黑體" panose="020B0604030504040204" pitchFamily="34" charset="-120"/>
                <a:ea typeface="微軟正黑體" panose="020B0604030504040204" pitchFamily="34" charset="-120"/>
              </a:rPr>
              <a:t>報到</a:t>
            </a:r>
            <a:r>
              <a:rPr lang="zh-TW" altLang="en-US" sz="4200" b="1" dirty="0" smtClean="0">
                <a:latin typeface="微軟正黑體" panose="020B0604030504040204" pitchFamily="34" charset="-120"/>
                <a:ea typeface="微軟正黑體" panose="020B0604030504040204" pitchFamily="34" charset="-120"/>
              </a:rPr>
              <a:t>、</a:t>
            </a:r>
            <a:r>
              <a:rPr lang="zh-TW" altLang="zh-TW" sz="4200" b="1" dirty="0" smtClean="0">
                <a:latin typeface="微軟正黑體" panose="020B0604030504040204" pitchFamily="34" charset="-120"/>
                <a:ea typeface="微軟正黑體" panose="020B0604030504040204" pitchFamily="34" charset="-120"/>
              </a:rPr>
              <a:t>遞補</a:t>
            </a:r>
            <a:r>
              <a:rPr lang="zh-TW" altLang="en-US" sz="4200" b="1" dirty="0" smtClean="0">
                <a:latin typeface="微軟正黑體" panose="020B0604030504040204" pitchFamily="34" charset="-120"/>
                <a:ea typeface="微軟正黑體" panose="020B0604030504040204" pitchFamily="34" charset="-120"/>
              </a:rPr>
              <a:t>作業</a:t>
            </a:r>
            <a:r>
              <a:rPr lang="en-US" altLang="zh-TW" sz="4200" b="1" dirty="0" smtClean="0">
                <a:latin typeface="微軟正黑體" panose="020B0604030504040204" pitchFamily="34" charset="-120"/>
                <a:ea typeface="微軟正黑體" panose="020B0604030504040204" pitchFamily="34" charset="-120"/>
              </a:rPr>
              <a:t>-</a:t>
            </a:r>
            <a:r>
              <a:rPr lang="zh-TW" altLang="en-US" sz="2700" b="1" dirty="0" smtClean="0">
                <a:solidFill>
                  <a:schemeClr val="accent1">
                    <a:lumMod val="50000"/>
                  </a:schemeClr>
                </a:solidFill>
                <a:latin typeface="微軟正黑體" panose="020B0604030504040204" pitchFamily="34" charset="-120"/>
                <a:ea typeface="微軟正黑體" panose="020B0604030504040204" pitchFamily="34" charset="-120"/>
              </a:rPr>
              <a:t>正取生通知單</a:t>
            </a:r>
            <a:r>
              <a:rPr lang="en-US" altLang="zh-TW" sz="25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500" b="1" dirty="0" smtClean="0">
                <a:solidFill>
                  <a:schemeClr val="accent1">
                    <a:lumMod val="50000"/>
                  </a:schemeClr>
                </a:solidFill>
                <a:latin typeface="微軟正黑體" panose="020B0604030504040204" pitchFamily="34" charset="-120"/>
                <a:ea typeface="微軟正黑體" panose="020B0604030504040204" pitchFamily="34" charset="-120"/>
              </a:rPr>
              <a:t>範例</a:t>
            </a:r>
            <a:r>
              <a:rPr lang="en-US" altLang="zh-TW" sz="25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en-US" altLang="zh-TW" sz="2000" dirty="0">
                <a:solidFill>
                  <a:schemeClr val="accent1">
                    <a:lumMod val="50000"/>
                  </a:schemeClr>
                </a:solidFill>
                <a:latin typeface="微軟正黑體" panose="020B0604030504040204" pitchFamily="34" charset="-120"/>
                <a:ea typeface="微軟正黑體" panose="020B0604030504040204" pitchFamily="34" charset="-120"/>
              </a:rPr>
              <a:t>(7/8)</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633AF092-E569-411D-A609-4661960AF3DE}" type="slidenum">
              <a:rPr lang="zh-TW" altLang="en-US" smtClean="0"/>
              <a:t>42</a:t>
            </a:fld>
            <a:endParaRPr lang="zh-TW" altLang="en-US"/>
          </a:p>
        </p:txBody>
      </p:sp>
    </p:spTree>
    <p:extLst>
      <p:ext uri="{BB962C8B-B14F-4D97-AF65-F5344CB8AC3E}">
        <p14:creationId xmlns:p14="http://schemas.microsoft.com/office/powerpoint/2010/main" val="1033287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279399" y="-104775"/>
            <a:ext cx="109764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a:latin typeface="微軟正黑體" panose="020B0604030504040204" pitchFamily="34" charset="-120"/>
                <a:ea typeface="微軟正黑體" panose="020B0604030504040204" pitchFamily="34" charset="-120"/>
              </a:rPr>
              <a:t>六、</a:t>
            </a:r>
            <a:r>
              <a:rPr lang="zh-TW" altLang="zh-TW" sz="4200" b="1" dirty="0" smtClean="0">
                <a:latin typeface="微軟正黑體" panose="020B0604030504040204" pitchFamily="34" charset="-120"/>
                <a:ea typeface="微軟正黑體" panose="020B0604030504040204" pitchFamily="34" charset="-120"/>
              </a:rPr>
              <a:t>報到</a:t>
            </a:r>
            <a:r>
              <a:rPr lang="zh-TW" altLang="en-US" sz="4200" b="1" dirty="0" smtClean="0">
                <a:latin typeface="微軟正黑體" panose="020B0604030504040204" pitchFamily="34" charset="-120"/>
                <a:ea typeface="微軟正黑體" panose="020B0604030504040204" pitchFamily="34" charset="-120"/>
              </a:rPr>
              <a:t>、</a:t>
            </a:r>
            <a:r>
              <a:rPr lang="zh-TW" altLang="zh-TW" sz="4200" b="1" dirty="0" smtClean="0">
                <a:latin typeface="微軟正黑體" panose="020B0604030504040204" pitchFamily="34" charset="-120"/>
                <a:ea typeface="微軟正黑體" panose="020B0604030504040204" pitchFamily="34" charset="-120"/>
              </a:rPr>
              <a:t>遞補</a:t>
            </a:r>
            <a:r>
              <a:rPr lang="zh-TW" altLang="en-US" sz="4200" b="1" dirty="0" smtClean="0">
                <a:latin typeface="微軟正黑體" panose="020B0604030504040204" pitchFamily="34" charset="-120"/>
                <a:ea typeface="微軟正黑體" panose="020B0604030504040204" pitchFamily="34" charset="-120"/>
              </a:rPr>
              <a:t>作業</a:t>
            </a:r>
            <a:r>
              <a:rPr lang="en-US" altLang="zh-TW" sz="4200" b="1" dirty="0" smtClean="0">
                <a:latin typeface="微軟正黑體" panose="020B0604030504040204" pitchFamily="34" charset="-120"/>
                <a:ea typeface="微軟正黑體" panose="020B0604030504040204" pitchFamily="34" charset="-120"/>
              </a:rPr>
              <a:t>-</a:t>
            </a:r>
            <a:r>
              <a:rPr lang="zh-TW" altLang="en-US" sz="3000" b="1" dirty="0">
                <a:solidFill>
                  <a:schemeClr val="accent1">
                    <a:lumMod val="50000"/>
                  </a:schemeClr>
                </a:solidFill>
                <a:latin typeface="微軟正黑體" panose="020B0604030504040204" pitchFamily="34" charset="-120"/>
                <a:ea typeface="微軟正黑體" panose="020B0604030504040204" pitchFamily="34" charset="-120"/>
              </a:rPr>
              <a:t>備</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取生通知單</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accent1">
                    <a:lumMod val="50000"/>
                  </a:schemeClr>
                </a:solidFill>
                <a:latin typeface="微軟正黑體" panose="020B0604030504040204" pitchFamily="34" charset="-120"/>
                <a:ea typeface="微軟正黑體" panose="020B0604030504040204" pitchFamily="34" charset="-120"/>
              </a:rPr>
              <a:t>範例</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en-US" altLang="zh-TW" sz="2000" dirty="0">
                <a:solidFill>
                  <a:schemeClr val="accent1">
                    <a:lumMod val="50000"/>
                  </a:schemeClr>
                </a:solidFill>
                <a:latin typeface="微軟正黑體" panose="020B0604030504040204" pitchFamily="34" charset="-120"/>
                <a:ea typeface="微軟正黑體" panose="020B0604030504040204" pitchFamily="34" charset="-120"/>
              </a:rPr>
              <a:t>(</a:t>
            </a:r>
            <a:r>
              <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rPr>
              <a:t>8/8)</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b="50926"/>
          <a:stretch/>
        </p:blipFill>
        <p:spPr>
          <a:xfrm>
            <a:off x="742662" y="1220788"/>
            <a:ext cx="5124737" cy="4634288"/>
          </a:xfrm>
          <a:prstGeom prst="rect">
            <a:avLst/>
          </a:prstGeom>
          <a:ln>
            <a:noFill/>
          </a:ln>
          <a:effectLst>
            <a:outerShdw blurRad="292100" dist="139700" dir="2700000" algn="tl" rotWithShape="0">
              <a:srgbClr val="333333">
                <a:alpha val="65000"/>
              </a:srgbClr>
            </a:outerShdw>
          </a:effectLst>
        </p:spPr>
      </p:pic>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t="49074"/>
          <a:stretch/>
        </p:blipFill>
        <p:spPr>
          <a:xfrm>
            <a:off x="5867399" y="1215876"/>
            <a:ext cx="4943618" cy="4639200"/>
          </a:xfrm>
          <a:prstGeom prst="rect">
            <a:avLst/>
          </a:prstGeom>
          <a:ln>
            <a:noFill/>
          </a:ln>
          <a:effectLst>
            <a:outerShdw blurRad="292100" dist="139700" dir="2700000" algn="tl" rotWithShape="0">
              <a:srgbClr val="333333">
                <a:alpha val="65000"/>
              </a:srgbClr>
            </a:outerShdw>
          </a:effectLst>
        </p:spPr>
      </p:pic>
      <p:sp>
        <p:nvSpPr>
          <p:cNvPr id="2" name="投影片編號版面配置區 1"/>
          <p:cNvSpPr>
            <a:spLocks noGrp="1"/>
          </p:cNvSpPr>
          <p:nvPr>
            <p:ph type="sldNum" sz="quarter" idx="12"/>
          </p:nvPr>
        </p:nvSpPr>
        <p:spPr/>
        <p:txBody>
          <a:bodyPr/>
          <a:lstStyle/>
          <a:p>
            <a:fld id="{633AF092-E569-411D-A609-4661960AF3DE}" type="slidenum">
              <a:rPr lang="zh-TW" altLang="en-US" smtClean="0"/>
              <a:t>43</a:t>
            </a:fld>
            <a:endParaRPr lang="zh-TW" altLang="en-US"/>
          </a:p>
        </p:txBody>
      </p:sp>
    </p:spTree>
    <p:extLst>
      <p:ext uri="{BB962C8B-B14F-4D97-AF65-F5344CB8AC3E}">
        <p14:creationId xmlns:p14="http://schemas.microsoft.com/office/powerpoint/2010/main" val="10100458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a:blip r:embed="rId3">
            <a:extLst>
              <a:ext uri="{28A0092B-C50C-407E-A947-70E740481C1C}">
                <a14:useLocalDpi xmlns:a14="http://schemas.microsoft.com/office/drawing/2010/main" val="0"/>
              </a:ext>
            </a:extLst>
          </a:blip>
          <a:stretch>
            <a:fillRect/>
          </a:stretch>
        </p:blipFill>
        <p:spPr>
          <a:xfrm>
            <a:off x="326326" y="1188432"/>
            <a:ext cx="11414570" cy="4925565"/>
          </a:xfrm>
          <a:prstGeom prst="rect">
            <a:avLst/>
          </a:prstGeom>
          <a:ln>
            <a:noFill/>
          </a:ln>
          <a:effectLst>
            <a:outerShdw blurRad="292100" dist="139700" dir="2700000" algn="tl" rotWithShape="0">
              <a:srgbClr val="333333">
                <a:alpha val="65000"/>
              </a:srgbClr>
            </a:outerShdw>
          </a:effectLst>
        </p:spPr>
      </p:pic>
      <p:sp>
        <p:nvSpPr>
          <p:cNvPr id="10" name="標題 1"/>
          <p:cNvSpPr txBox="1">
            <a:spLocks/>
          </p:cNvSpPr>
          <p:nvPr/>
        </p:nvSpPr>
        <p:spPr>
          <a:xfrm>
            <a:off x="191937" y="173481"/>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六、報到作業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5.1</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報到</a:t>
            </a:r>
            <a:r>
              <a:rPr lang="en-US" altLang="zh-TW" sz="30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已報到後放棄</a:t>
            </a:r>
            <a:r>
              <a:rPr lang="en-US" altLang="zh-TW" sz="30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登錄 </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(1/4)</a:t>
            </a:r>
            <a:endParaRPr lang="zh-TW" altLang="en-US" sz="2200" dirty="0">
              <a:solidFill>
                <a:schemeClr val="accent1">
                  <a:lumMod val="50000"/>
                </a:schemeClr>
              </a:solidFill>
              <a:latin typeface="微軟正黑體" panose="020B0604030504040204" pitchFamily="34" charset="-120"/>
              <a:ea typeface="微軟正黑體" panose="020B0604030504040204" pitchFamily="34" charset="-120"/>
            </a:endParaRPr>
          </a:p>
          <a:p>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44</a:t>
            </a:fld>
            <a:endParaRPr lang="zh-TW" altLang="en-US"/>
          </a:p>
        </p:txBody>
      </p:sp>
    </p:spTree>
    <p:extLst>
      <p:ext uri="{BB962C8B-B14F-4D97-AF65-F5344CB8AC3E}">
        <p14:creationId xmlns:p14="http://schemas.microsoft.com/office/powerpoint/2010/main" val="1839988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a:blip r:embed="rId3">
            <a:extLst>
              <a:ext uri="{28A0092B-C50C-407E-A947-70E740481C1C}">
                <a14:useLocalDpi xmlns:a14="http://schemas.microsoft.com/office/drawing/2010/main" val="0"/>
              </a:ext>
            </a:extLst>
          </a:blip>
          <a:stretch>
            <a:fillRect/>
          </a:stretch>
        </p:blipFill>
        <p:spPr>
          <a:xfrm>
            <a:off x="1633462" y="1021517"/>
            <a:ext cx="9457448" cy="5699958"/>
          </a:xfrm>
          <a:prstGeom prst="rect">
            <a:avLst/>
          </a:prstGeom>
          <a:ln>
            <a:noFill/>
          </a:ln>
          <a:effectLst>
            <a:outerShdw blurRad="292100" dist="139700" dir="2700000" algn="tl" rotWithShape="0">
              <a:srgbClr val="333333">
                <a:alpha val="65000"/>
              </a:srgbClr>
            </a:outerShdw>
          </a:effectLst>
        </p:spPr>
      </p:pic>
      <p:sp>
        <p:nvSpPr>
          <p:cNvPr id="8" name="五邊形 7"/>
          <p:cNvSpPr/>
          <p:nvPr/>
        </p:nvSpPr>
        <p:spPr>
          <a:xfrm>
            <a:off x="172621" y="1872500"/>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正、備取生報到</a:t>
            </a:r>
          </a:p>
        </p:txBody>
      </p:sp>
      <p:sp>
        <p:nvSpPr>
          <p:cNvPr id="9" name="標題 1"/>
          <p:cNvSpPr txBox="1">
            <a:spLocks/>
          </p:cNvSpPr>
          <p:nvPr/>
        </p:nvSpPr>
        <p:spPr>
          <a:xfrm>
            <a:off x="191937" y="173481"/>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六、報到作業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5.1</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報到</a:t>
            </a:r>
            <a:r>
              <a:rPr lang="en-US" altLang="zh-TW" sz="30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已報到後放棄</a:t>
            </a:r>
            <a:r>
              <a:rPr lang="en-US" altLang="zh-TW" sz="30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登錄 </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(2/4)</a:t>
            </a:r>
            <a:endParaRPr lang="zh-TW" altLang="en-US" sz="2200" dirty="0">
              <a:solidFill>
                <a:schemeClr val="accent1">
                  <a:lumMod val="50000"/>
                </a:schemeClr>
              </a:solidFill>
              <a:latin typeface="微軟正黑體" panose="020B0604030504040204" pitchFamily="34" charset="-120"/>
              <a:ea typeface="微軟正黑體" panose="020B0604030504040204" pitchFamily="34" charset="-120"/>
            </a:endParaRPr>
          </a:p>
          <a:p>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45</a:t>
            </a:fld>
            <a:endParaRPr lang="zh-TW" altLang="en-US"/>
          </a:p>
        </p:txBody>
      </p:sp>
    </p:spTree>
    <p:extLst>
      <p:ext uri="{BB962C8B-B14F-4D97-AF65-F5344CB8AC3E}">
        <p14:creationId xmlns:p14="http://schemas.microsoft.com/office/powerpoint/2010/main" val="28844743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p:nvPr/>
        </p:nvPicPr>
        <p:blipFill>
          <a:blip r:embed="rId3">
            <a:extLst>
              <a:ext uri="{28A0092B-C50C-407E-A947-70E740481C1C}">
                <a14:useLocalDpi xmlns:a14="http://schemas.microsoft.com/office/drawing/2010/main" val="0"/>
              </a:ext>
            </a:extLst>
          </a:blip>
          <a:stretch>
            <a:fillRect/>
          </a:stretch>
        </p:blipFill>
        <p:spPr>
          <a:xfrm>
            <a:off x="191937" y="1063793"/>
            <a:ext cx="11079037" cy="5416520"/>
          </a:xfrm>
          <a:prstGeom prst="rect">
            <a:avLst/>
          </a:prstGeom>
          <a:ln>
            <a:noFill/>
          </a:ln>
          <a:effectLst>
            <a:outerShdw blurRad="292100" dist="139700" dir="2700000" algn="tl" rotWithShape="0">
              <a:srgbClr val="333333">
                <a:alpha val="65000"/>
              </a:srgbClr>
            </a:outerShdw>
          </a:effectLst>
        </p:spPr>
      </p:pic>
      <p:sp>
        <p:nvSpPr>
          <p:cNvPr id="6" name="標題 1"/>
          <p:cNvSpPr txBox="1">
            <a:spLocks/>
          </p:cNvSpPr>
          <p:nvPr/>
        </p:nvSpPr>
        <p:spPr>
          <a:xfrm>
            <a:off x="191937" y="173481"/>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六、報到作業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5.1</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報到</a:t>
            </a:r>
            <a:r>
              <a:rPr lang="en-US" altLang="zh-TW" sz="30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已報到後放棄</a:t>
            </a:r>
            <a:r>
              <a:rPr lang="en-US" altLang="zh-TW" sz="30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登錄 </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(3/4)</a:t>
            </a:r>
            <a:endParaRPr lang="zh-TW" altLang="en-US" sz="2200" dirty="0">
              <a:solidFill>
                <a:schemeClr val="accent1">
                  <a:lumMod val="50000"/>
                </a:schemeClr>
              </a:solidFill>
              <a:latin typeface="微軟正黑體" panose="020B0604030504040204" pitchFamily="34" charset="-120"/>
              <a:ea typeface="微軟正黑體" panose="020B0604030504040204" pitchFamily="34" charset="-120"/>
            </a:endParaRPr>
          </a:p>
          <a:p>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46</a:t>
            </a:fld>
            <a:endParaRPr lang="zh-TW" altLang="en-US"/>
          </a:p>
        </p:txBody>
      </p:sp>
    </p:spTree>
    <p:extLst>
      <p:ext uri="{BB962C8B-B14F-4D97-AF65-F5344CB8AC3E}">
        <p14:creationId xmlns:p14="http://schemas.microsoft.com/office/powerpoint/2010/main" val="1192015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p:nvPr/>
        </p:nvPicPr>
        <p:blipFill>
          <a:blip r:embed="rId3">
            <a:extLst>
              <a:ext uri="{28A0092B-C50C-407E-A947-70E740481C1C}">
                <a14:useLocalDpi xmlns:a14="http://schemas.microsoft.com/office/drawing/2010/main" val="0"/>
              </a:ext>
            </a:extLst>
          </a:blip>
          <a:stretch>
            <a:fillRect/>
          </a:stretch>
        </p:blipFill>
        <p:spPr>
          <a:xfrm>
            <a:off x="191937" y="1027727"/>
            <a:ext cx="11039280" cy="5693748"/>
          </a:xfrm>
          <a:prstGeom prst="rect">
            <a:avLst/>
          </a:prstGeom>
          <a:ln>
            <a:noFill/>
          </a:ln>
          <a:effectLst>
            <a:outerShdw blurRad="292100" dist="139700" dir="2700000" algn="tl" rotWithShape="0">
              <a:srgbClr val="333333">
                <a:alpha val="65000"/>
              </a:srgbClr>
            </a:outerShdw>
          </a:effectLst>
        </p:spPr>
      </p:pic>
      <p:sp>
        <p:nvSpPr>
          <p:cNvPr id="12" name="標題 1"/>
          <p:cNvSpPr txBox="1">
            <a:spLocks/>
          </p:cNvSpPr>
          <p:nvPr/>
        </p:nvSpPr>
        <p:spPr>
          <a:xfrm>
            <a:off x="191937" y="173481"/>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六、報到作業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5.1</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報到</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已報到後放棄</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登錄</a:t>
            </a:r>
            <a:r>
              <a:rPr lang="zh-TW" altLang="en-US" sz="3000" dirty="0" smtClean="0">
                <a:solidFill>
                  <a:schemeClr val="accent1">
                    <a:lumMod val="50000"/>
                  </a:schemeClr>
                </a:solidFill>
                <a:latin typeface="微軟正黑體" panose="020B0604030504040204" pitchFamily="34" charset="-120"/>
                <a:ea typeface="微軟正黑體" panose="020B0604030504040204" pitchFamily="34" charset="-120"/>
              </a:rPr>
              <a:t> </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(4/4)</a:t>
            </a:r>
            <a:endParaRPr lang="zh-TW" altLang="en-US" sz="2200" dirty="0">
              <a:solidFill>
                <a:schemeClr val="accent1">
                  <a:lumMod val="50000"/>
                </a:schemeClr>
              </a:solidFill>
              <a:latin typeface="微軟正黑體" panose="020B0604030504040204" pitchFamily="34" charset="-120"/>
              <a:ea typeface="微軟正黑體" panose="020B0604030504040204" pitchFamily="34" charset="-120"/>
            </a:endParaRPr>
          </a:p>
          <a:p>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47</a:t>
            </a:fld>
            <a:endParaRPr lang="zh-TW" altLang="en-US"/>
          </a:p>
        </p:txBody>
      </p:sp>
    </p:spTree>
    <p:extLst>
      <p:ext uri="{BB962C8B-B14F-4D97-AF65-F5344CB8AC3E}">
        <p14:creationId xmlns:p14="http://schemas.microsoft.com/office/powerpoint/2010/main" val="3480435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圖片 6"/>
          <p:cNvPicPr/>
          <p:nvPr/>
        </p:nvPicPr>
        <p:blipFill>
          <a:blip r:embed="rId4">
            <a:extLst>
              <a:ext uri="{28A0092B-C50C-407E-A947-70E740481C1C}">
                <a14:useLocalDpi xmlns:a14="http://schemas.microsoft.com/office/drawing/2010/main" val="0"/>
              </a:ext>
            </a:extLst>
          </a:blip>
          <a:stretch>
            <a:fillRect/>
          </a:stretch>
        </p:blipFill>
        <p:spPr>
          <a:xfrm>
            <a:off x="283463" y="1075246"/>
            <a:ext cx="10957695" cy="3854563"/>
          </a:xfrm>
          <a:prstGeom prst="rect">
            <a:avLst/>
          </a:prstGeom>
          <a:ln>
            <a:noFill/>
          </a:ln>
          <a:effectLst>
            <a:outerShdw blurRad="292100" dist="139700" dir="2700000" algn="tl" rotWithShape="0">
              <a:srgbClr val="333333">
                <a:alpha val="65000"/>
              </a:srgbClr>
            </a:outerShdw>
          </a:effectLst>
        </p:spPr>
      </p:pic>
      <p:pic>
        <p:nvPicPr>
          <p:cNvPr id="6" name="圖片 5"/>
          <p:cNvPicPr/>
          <p:nvPr/>
        </p:nvPicPr>
        <p:blipFill rotWithShape="1">
          <a:blip r:embed="rId5">
            <a:extLst>
              <a:ext uri="{28A0092B-C50C-407E-A947-70E740481C1C}">
                <a14:useLocalDpi xmlns:a14="http://schemas.microsoft.com/office/drawing/2010/main" val="0"/>
              </a:ext>
            </a:extLst>
          </a:blip>
          <a:srcRect t="43954" b="28191"/>
          <a:stretch/>
        </p:blipFill>
        <p:spPr>
          <a:xfrm>
            <a:off x="191938" y="5148707"/>
            <a:ext cx="11049220" cy="1572768"/>
          </a:xfrm>
          <a:prstGeom prst="rect">
            <a:avLst/>
          </a:prstGeom>
          <a:ln>
            <a:noFill/>
          </a:ln>
          <a:effectLst>
            <a:outerShdw blurRad="292100" dist="139700" dir="2700000" algn="tl" rotWithShape="0">
              <a:srgbClr val="333333">
                <a:alpha val="65000"/>
              </a:srgbClr>
            </a:outerShdw>
          </a:effectLst>
        </p:spPr>
      </p:pic>
      <p:sp>
        <p:nvSpPr>
          <p:cNvPr id="13" name="標題 1"/>
          <p:cNvSpPr txBox="1">
            <a:spLocks/>
          </p:cNvSpPr>
          <p:nvPr/>
        </p:nvSpPr>
        <p:spPr>
          <a:xfrm>
            <a:off x="191937" y="173482"/>
            <a:ext cx="11471556" cy="807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六、報到作業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5.2</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報到結果查詢</a:t>
            </a:r>
            <a:endParaRPr lang="zh-TW" altLang="zh-TW" sz="22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48</a:t>
            </a:fld>
            <a:endParaRPr lang="zh-TW" altLang="en-US"/>
          </a:p>
        </p:txBody>
      </p:sp>
    </p:spTree>
    <p:extLst>
      <p:ext uri="{BB962C8B-B14F-4D97-AF65-F5344CB8AC3E}">
        <p14:creationId xmlns:p14="http://schemas.microsoft.com/office/powerpoint/2010/main" val="32812637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p:nvPr/>
        </p:nvPicPr>
        <p:blipFill>
          <a:blip r:embed="rId3">
            <a:extLst>
              <a:ext uri="{28A0092B-C50C-407E-A947-70E740481C1C}">
                <a14:useLocalDpi xmlns:a14="http://schemas.microsoft.com/office/drawing/2010/main" val="0"/>
              </a:ext>
            </a:extLst>
          </a:blip>
          <a:stretch>
            <a:fillRect/>
          </a:stretch>
        </p:blipFill>
        <p:spPr>
          <a:xfrm>
            <a:off x="191936" y="1085940"/>
            <a:ext cx="11841567" cy="4619915"/>
          </a:xfrm>
          <a:prstGeom prst="rect">
            <a:avLst/>
          </a:prstGeom>
        </p:spPr>
      </p:pic>
      <p:sp>
        <p:nvSpPr>
          <p:cNvPr id="10" name="五邊形 9"/>
          <p:cNvSpPr/>
          <p:nvPr/>
        </p:nvSpPr>
        <p:spPr>
          <a:xfrm>
            <a:off x="1097193" y="1611399"/>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選擇梯次</a:t>
            </a:r>
          </a:p>
        </p:txBody>
      </p:sp>
      <p:sp>
        <p:nvSpPr>
          <p:cNvPr id="15" name="標題 1"/>
          <p:cNvSpPr txBox="1">
            <a:spLocks/>
          </p:cNvSpPr>
          <p:nvPr/>
        </p:nvSpPr>
        <p:spPr>
          <a:xfrm>
            <a:off x="191937" y="2372"/>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六、報到作業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b="1" dirty="0">
                <a:solidFill>
                  <a:schemeClr val="accent1">
                    <a:lumMod val="50000"/>
                  </a:schemeClr>
                </a:solidFill>
                <a:latin typeface="微軟正黑體" panose="020B0604030504040204" pitchFamily="34" charset="-120"/>
                <a:ea typeface="微軟正黑體" panose="020B0604030504040204" pitchFamily="34" charset="-120"/>
              </a:rPr>
              <a:t>備取生遞補名單</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公告</a:t>
            </a:r>
            <a:r>
              <a:rPr lang="en-US" altLang="zh-TW" sz="2200" dirty="0">
                <a:solidFill>
                  <a:schemeClr val="accent1">
                    <a:lumMod val="50000"/>
                  </a:schemeClr>
                </a:solidFill>
                <a:latin typeface="微軟正黑體" panose="020B0604030504040204" pitchFamily="34" charset="-120"/>
                <a:ea typeface="微軟正黑體" panose="020B0604030504040204" pitchFamily="34" charset="-120"/>
              </a:rPr>
              <a:t>(1/4)</a:t>
            </a:r>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49</a:t>
            </a:fld>
            <a:endParaRPr lang="zh-TW" altLang="en-US"/>
          </a:p>
        </p:txBody>
      </p:sp>
    </p:spTree>
    <p:extLst>
      <p:ext uri="{BB962C8B-B14F-4D97-AF65-F5344CB8AC3E}">
        <p14:creationId xmlns:p14="http://schemas.microsoft.com/office/powerpoint/2010/main" val="2202443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5284" y="2159001"/>
            <a:ext cx="10363200" cy="1362075"/>
          </a:xfrm>
        </p:spPr>
        <p:txBody>
          <a:bodyPr>
            <a:noAutofit/>
          </a:bodyPr>
          <a:lstStyle/>
          <a:p>
            <a:pPr algn="ctr"/>
            <a:r>
              <a:rPr lang="zh-TW" altLang="en-US" sz="5500" b="1" dirty="0">
                <a:latin typeface="華康仿宋體W6(P)" panose="02020600000000000000" pitchFamily="18" charset="-120"/>
                <a:ea typeface="華康仿宋體W6(P)" panose="02020600000000000000" pitchFamily="18" charset="-120"/>
              </a:rPr>
              <a:t>複試及報到登錄系統</a:t>
            </a:r>
            <a:r>
              <a:rPr lang="en-US" altLang="zh-TW" sz="5500" b="1" dirty="0">
                <a:latin typeface="華康仿宋體W6(P)" panose="02020600000000000000" pitchFamily="18" charset="-120"/>
                <a:ea typeface="華康仿宋體W6(P)" panose="02020600000000000000" pitchFamily="18" charset="-120"/>
              </a:rPr>
              <a:t/>
            </a:r>
            <a:br>
              <a:rPr lang="en-US" altLang="zh-TW" sz="5500" b="1" dirty="0">
                <a:latin typeface="華康仿宋體W6(P)" panose="02020600000000000000" pitchFamily="18" charset="-120"/>
                <a:ea typeface="華康仿宋體W6(P)" panose="02020600000000000000" pitchFamily="18" charset="-120"/>
              </a:rPr>
            </a:br>
            <a:r>
              <a:rPr lang="zh-TW" altLang="en-US" sz="5500" b="1" dirty="0" smtClean="0">
                <a:latin typeface="華康仿宋體W6(P)" panose="02020600000000000000" pitchFamily="18" charset="-120"/>
                <a:ea typeface="華康仿宋體W6(P)" panose="02020600000000000000" pitchFamily="18" charset="-120"/>
              </a:rPr>
              <a:t>操作</a:t>
            </a:r>
            <a:r>
              <a:rPr lang="zh-TW" altLang="en-US" sz="5500" b="1" dirty="0">
                <a:latin typeface="華康仿宋體W6(P)" panose="02020600000000000000" pitchFamily="18" charset="-120"/>
                <a:ea typeface="華康仿宋體W6(P)" panose="02020600000000000000" pitchFamily="18" charset="-120"/>
              </a:rPr>
              <a:t>說明</a:t>
            </a:r>
            <a:r>
              <a:rPr lang="zh-TW" altLang="en-US" sz="5500" b="1" dirty="0">
                <a:solidFill>
                  <a:srgbClr val="551882"/>
                </a:solidFill>
                <a:latin typeface="華康仿宋體W6(P)" panose="02020600000000000000" pitchFamily="18" charset="-120"/>
                <a:ea typeface="華康仿宋體W6(P)" panose="02020600000000000000" pitchFamily="18" charset="-120"/>
              </a:rPr>
              <a:t/>
            </a:r>
            <a:br>
              <a:rPr lang="zh-TW" altLang="en-US" sz="5500" b="1" dirty="0">
                <a:solidFill>
                  <a:srgbClr val="551882"/>
                </a:solidFill>
                <a:latin typeface="華康仿宋體W6(P)" panose="02020600000000000000" pitchFamily="18" charset="-120"/>
                <a:ea typeface="華康仿宋體W6(P)" panose="02020600000000000000" pitchFamily="18" charset="-120"/>
              </a:rPr>
            </a:br>
            <a:r>
              <a:rPr lang="zh-TW" altLang="en-US" sz="5500" b="1" dirty="0" smtClean="0">
                <a:latin typeface="華康仿宋體W6(P)" panose="02020600000000000000" pitchFamily="18" charset="-120"/>
                <a:ea typeface="華康仿宋體W6(P)" panose="02020600000000000000" pitchFamily="18" charset="-120"/>
              </a:rPr>
              <a:t/>
            </a:r>
            <a:br>
              <a:rPr lang="zh-TW" altLang="en-US" sz="5500" b="1" dirty="0" smtClean="0">
                <a:latin typeface="華康仿宋體W6(P)" panose="02020600000000000000" pitchFamily="18" charset="-120"/>
                <a:ea typeface="華康仿宋體W6(P)" panose="02020600000000000000" pitchFamily="18" charset="-120"/>
              </a:rPr>
            </a:br>
            <a:endParaRPr lang="zh-TW" altLang="en-US" sz="5500" dirty="0">
              <a:latin typeface="華康仿宋體W6(P)" panose="02020600000000000000" pitchFamily="18" charset="-120"/>
              <a:ea typeface="華康仿宋體W6(P)" panose="02020600000000000000" pitchFamily="18" charset="-120"/>
            </a:endParaRPr>
          </a:p>
        </p:txBody>
      </p:sp>
      <p:sp>
        <p:nvSpPr>
          <p:cNvPr id="4" name="投影片編號版面配置區 3"/>
          <p:cNvSpPr>
            <a:spLocks noGrp="1"/>
          </p:cNvSpPr>
          <p:nvPr>
            <p:ph type="sldNum" sz="quarter" idx="12"/>
          </p:nvPr>
        </p:nvSpPr>
        <p:spPr/>
        <p:txBody>
          <a:bodyPr/>
          <a:lstStyle/>
          <a:p>
            <a:fld id="{633AF092-E569-411D-A609-4661960AF3DE}" type="slidenum">
              <a:rPr lang="zh-TW" altLang="en-US" smtClean="0"/>
              <a:t>5</a:t>
            </a:fld>
            <a:endParaRPr lang="zh-TW" altLang="en-US"/>
          </a:p>
        </p:txBody>
      </p:sp>
    </p:spTree>
    <p:extLst>
      <p:ext uri="{BB962C8B-B14F-4D97-AF65-F5344CB8AC3E}">
        <p14:creationId xmlns:p14="http://schemas.microsoft.com/office/powerpoint/2010/main" val="29283913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p:nvPr/>
        </p:nvPicPr>
        <p:blipFill rotWithShape="1">
          <a:blip r:embed="rId3">
            <a:extLst>
              <a:ext uri="{28A0092B-C50C-407E-A947-70E740481C1C}">
                <a14:useLocalDpi xmlns:a14="http://schemas.microsoft.com/office/drawing/2010/main" val="0"/>
              </a:ext>
            </a:extLst>
          </a:blip>
          <a:srcRect b="31771"/>
          <a:stretch/>
        </p:blipFill>
        <p:spPr>
          <a:xfrm>
            <a:off x="191937" y="1145055"/>
            <a:ext cx="11693272" cy="5090645"/>
          </a:xfrm>
          <a:prstGeom prst="rect">
            <a:avLst/>
          </a:prstGeom>
          <a:ln>
            <a:noFill/>
          </a:ln>
          <a:effectLst>
            <a:outerShdw blurRad="292100" dist="139700" dir="2700000" algn="tl" rotWithShape="0">
              <a:srgbClr val="333333">
                <a:alpha val="65000"/>
              </a:srgbClr>
            </a:outerShdw>
          </a:effectLst>
        </p:spPr>
      </p:pic>
      <p:sp>
        <p:nvSpPr>
          <p:cNvPr id="5" name="五邊形 4"/>
          <p:cNvSpPr/>
          <p:nvPr/>
        </p:nvSpPr>
        <p:spPr>
          <a:xfrm>
            <a:off x="948898" y="1044471"/>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輸入公告網址</a:t>
            </a:r>
          </a:p>
        </p:txBody>
      </p:sp>
      <p:sp>
        <p:nvSpPr>
          <p:cNvPr id="8" name="標題 1"/>
          <p:cNvSpPr txBox="1">
            <a:spLocks/>
          </p:cNvSpPr>
          <p:nvPr/>
        </p:nvSpPr>
        <p:spPr>
          <a:xfrm>
            <a:off x="191937" y="2372"/>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六、報到作業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b="1" dirty="0">
                <a:solidFill>
                  <a:schemeClr val="accent1">
                    <a:lumMod val="50000"/>
                  </a:schemeClr>
                </a:solidFill>
                <a:latin typeface="微軟正黑體" panose="020B0604030504040204" pitchFamily="34" charset="-120"/>
                <a:ea typeface="微軟正黑體" panose="020B0604030504040204" pitchFamily="34" charset="-120"/>
              </a:rPr>
              <a:t>備取生遞補名單</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公告</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(2/4)</a:t>
            </a:r>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8"/>
          <p:cNvSpPr>
            <a:spLocks noGrp="1"/>
          </p:cNvSpPr>
          <p:nvPr>
            <p:ph type="sldNum" sz="quarter" idx="12"/>
          </p:nvPr>
        </p:nvSpPr>
        <p:spPr/>
        <p:txBody>
          <a:bodyPr/>
          <a:lstStyle/>
          <a:p>
            <a:fld id="{633AF092-E569-411D-A609-4661960AF3DE}" type="slidenum">
              <a:rPr lang="zh-TW" altLang="en-US" smtClean="0"/>
              <a:t>50</a:t>
            </a:fld>
            <a:endParaRPr lang="zh-TW" altLang="en-US"/>
          </a:p>
        </p:txBody>
      </p:sp>
    </p:spTree>
    <p:extLst>
      <p:ext uri="{BB962C8B-B14F-4D97-AF65-F5344CB8AC3E}">
        <p14:creationId xmlns:p14="http://schemas.microsoft.com/office/powerpoint/2010/main" val="1322332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p:nvPr/>
        </p:nvPicPr>
        <p:blipFill>
          <a:blip r:embed="rId3">
            <a:extLst>
              <a:ext uri="{28A0092B-C50C-407E-A947-70E740481C1C}">
                <a14:useLocalDpi xmlns:a14="http://schemas.microsoft.com/office/drawing/2010/main" val="0"/>
              </a:ext>
            </a:extLst>
          </a:blip>
          <a:stretch>
            <a:fillRect/>
          </a:stretch>
        </p:blipFill>
        <p:spPr>
          <a:xfrm>
            <a:off x="500565" y="1082039"/>
            <a:ext cx="11339009" cy="3375661"/>
          </a:xfrm>
          <a:prstGeom prst="rect">
            <a:avLst/>
          </a:prstGeom>
          <a:ln>
            <a:noFill/>
          </a:ln>
          <a:effectLst>
            <a:outerShdw blurRad="292100" dist="139700" dir="2700000" algn="tl" rotWithShape="0">
              <a:srgbClr val="333333">
                <a:alpha val="65000"/>
              </a:srgbClr>
            </a:outerShdw>
          </a:effectLst>
        </p:spPr>
      </p:pic>
      <p:pic>
        <p:nvPicPr>
          <p:cNvPr id="11" name="圖片 10"/>
          <p:cNvPicPr/>
          <p:nvPr/>
        </p:nvPicPr>
        <p:blipFill>
          <a:blip r:embed="rId4">
            <a:extLst>
              <a:ext uri="{28A0092B-C50C-407E-A947-70E740481C1C}">
                <a14:useLocalDpi xmlns:a14="http://schemas.microsoft.com/office/drawing/2010/main" val="0"/>
              </a:ext>
            </a:extLst>
          </a:blip>
          <a:stretch>
            <a:fillRect/>
          </a:stretch>
        </p:blipFill>
        <p:spPr>
          <a:xfrm>
            <a:off x="500565" y="2616453"/>
            <a:ext cx="11339009" cy="4105021"/>
          </a:xfrm>
          <a:prstGeom prst="rect">
            <a:avLst/>
          </a:prstGeom>
          <a:ln>
            <a:noFill/>
          </a:ln>
          <a:effectLst>
            <a:outerShdw blurRad="292100" dist="139700" dir="2700000" algn="tl" rotWithShape="0">
              <a:srgbClr val="333333">
                <a:alpha val="65000"/>
              </a:srgbClr>
            </a:outerShdw>
          </a:effectLst>
        </p:spPr>
      </p:pic>
      <p:sp>
        <p:nvSpPr>
          <p:cNvPr id="10" name="五邊形 9"/>
          <p:cNvSpPr/>
          <p:nvPr/>
        </p:nvSpPr>
        <p:spPr>
          <a:xfrm>
            <a:off x="763437" y="1741470"/>
            <a:ext cx="2883050" cy="767565"/>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選擇欲遞補公告之系</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組</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、學程</a:t>
            </a:r>
          </a:p>
        </p:txBody>
      </p:sp>
      <p:sp>
        <p:nvSpPr>
          <p:cNvPr id="8" name="標題 1"/>
          <p:cNvSpPr txBox="1">
            <a:spLocks/>
          </p:cNvSpPr>
          <p:nvPr/>
        </p:nvSpPr>
        <p:spPr>
          <a:xfrm>
            <a:off x="191937" y="2372"/>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六、報到作業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b="1" dirty="0">
                <a:solidFill>
                  <a:schemeClr val="accent1">
                    <a:lumMod val="50000"/>
                  </a:schemeClr>
                </a:solidFill>
                <a:latin typeface="微軟正黑體" panose="020B0604030504040204" pitchFamily="34" charset="-120"/>
                <a:ea typeface="微軟正黑體" panose="020B0604030504040204" pitchFamily="34" charset="-120"/>
              </a:rPr>
              <a:t>備取生遞補名單</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公告</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(3/4)</a:t>
            </a:r>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51</a:t>
            </a:fld>
            <a:endParaRPr lang="zh-TW" altLang="en-US"/>
          </a:p>
        </p:txBody>
      </p:sp>
    </p:spTree>
    <p:extLst>
      <p:ext uri="{BB962C8B-B14F-4D97-AF65-F5344CB8AC3E}">
        <p14:creationId xmlns:p14="http://schemas.microsoft.com/office/powerpoint/2010/main" val="17309716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p:nvPr/>
        </p:nvPicPr>
        <p:blipFill>
          <a:blip r:embed="rId3">
            <a:extLst>
              <a:ext uri="{28A0092B-C50C-407E-A947-70E740481C1C}">
                <a14:useLocalDpi xmlns:a14="http://schemas.microsoft.com/office/drawing/2010/main" val="0"/>
              </a:ext>
            </a:extLst>
          </a:blip>
          <a:stretch>
            <a:fillRect/>
          </a:stretch>
        </p:blipFill>
        <p:spPr>
          <a:xfrm>
            <a:off x="381000" y="1327934"/>
            <a:ext cx="11201399" cy="5530066"/>
          </a:xfrm>
          <a:prstGeom prst="rect">
            <a:avLst/>
          </a:prstGeom>
          <a:ln>
            <a:noFill/>
          </a:ln>
          <a:effectLst>
            <a:outerShdw blurRad="292100" dist="139700" dir="2700000" algn="tl" rotWithShape="0">
              <a:srgbClr val="333333">
                <a:alpha val="65000"/>
              </a:srgbClr>
            </a:outerShdw>
          </a:effectLst>
        </p:spPr>
      </p:pic>
      <p:sp>
        <p:nvSpPr>
          <p:cNvPr id="6" name="五邊形 5"/>
          <p:cNvSpPr/>
          <p:nvPr/>
        </p:nvSpPr>
        <p:spPr>
          <a:xfrm>
            <a:off x="380999" y="1136045"/>
            <a:ext cx="2883050" cy="383781"/>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列印備取生遞補名單</a:t>
            </a:r>
          </a:p>
        </p:txBody>
      </p:sp>
      <p:sp>
        <p:nvSpPr>
          <p:cNvPr id="7" name="標題 1"/>
          <p:cNvSpPr txBox="1">
            <a:spLocks/>
          </p:cNvSpPr>
          <p:nvPr/>
        </p:nvSpPr>
        <p:spPr>
          <a:xfrm>
            <a:off x="191937" y="2372"/>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六、報到作業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b="1" dirty="0">
                <a:solidFill>
                  <a:schemeClr val="accent1">
                    <a:lumMod val="50000"/>
                  </a:schemeClr>
                </a:solidFill>
                <a:latin typeface="微軟正黑體" panose="020B0604030504040204" pitchFamily="34" charset="-120"/>
                <a:ea typeface="微軟正黑體" panose="020B0604030504040204" pitchFamily="34" charset="-120"/>
              </a:rPr>
              <a:t>備取生遞補名單</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公告</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(4/4)</a:t>
            </a:r>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8" name="投影片編號版面配置區 7"/>
          <p:cNvSpPr>
            <a:spLocks noGrp="1"/>
          </p:cNvSpPr>
          <p:nvPr>
            <p:ph type="sldNum" sz="quarter" idx="12"/>
          </p:nvPr>
        </p:nvSpPr>
        <p:spPr/>
        <p:txBody>
          <a:bodyPr/>
          <a:lstStyle/>
          <a:p>
            <a:fld id="{633AF092-E569-411D-A609-4661960AF3DE}" type="slidenum">
              <a:rPr lang="zh-TW" altLang="en-US" smtClean="0"/>
              <a:t>52</a:t>
            </a:fld>
            <a:endParaRPr lang="zh-TW" altLang="en-US"/>
          </a:p>
        </p:txBody>
      </p:sp>
    </p:spTree>
    <p:extLst>
      <p:ext uri="{BB962C8B-B14F-4D97-AF65-F5344CB8AC3E}">
        <p14:creationId xmlns:p14="http://schemas.microsoft.com/office/powerpoint/2010/main" val="41474459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txBox="1">
            <a:spLocks/>
          </p:cNvSpPr>
          <p:nvPr/>
        </p:nvSpPr>
        <p:spPr>
          <a:xfrm>
            <a:off x="191937" y="2372"/>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六、報到作業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步驟</a:t>
            </a:r>
            <a:r>
              <a:rPr lang="en-US" altLang="zh-TW" sz="3000" b="1" dirty="0" smtClean="0">
                <a:solidFill>
                  <a:schemeClr val="accent1">
                    <a:lumMod val="50000"/>
                  </a:schemeClr>
                </a:solidFill>
                <a:latin typeface="微軟正黑體" panose="020B0604030504040204" pitchFamily="34" charset="-120"/>
                <a:ea typeface="微軟正黑體" panose="020B0604030504040204" pitchFamily="34" charset="-120"/>
              </a:rPr>
              <a:t>5.3</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 報到結果確定送出</a:t>
            </a:r>
            <a:endParaRPr lang="zh-TW" altLang="zh-TW"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53</a:t>
            </a:fld>
            <a:endParaRPr lang="zh-TW" altLang="en-US"/>
          </a:p>
        </p:txBody>
      </p:sp>
      <p:pic>
        <p:nvPicPr>
          <p:cNvPr id="5" name="圖片 4"/>
          <p:cNvPicPr/>
          <p:nvPr/>
        </p:nvPicPr>
        <p:blipFill rotWithShape="1">
          <a:blip r:embed="rId3">
            <a:extLst>
              <a:ext uri="{28A0092B-C50C-407E-A947-70E740481C1C}">
                <a14:useLocalDpi xmlns:a14="http://schemas.microsoft.com/office/drawing/2010/main" val="0"/>
              </a:ext>
            </a:extLst>
          </a:blip>
          <a:srcRect l="27553" r="27835" b="35866"/>
          <a:stretch/>
        </p:blipFill>
        <p:spPr bwMode="auto">
          <a:xfrm>
            <a:off x="391858" y="1109442"/>
            <a:ext cx="5332667" cy="347255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圖片 5"/>
          <p:cNvPicPr/>
          <p:nvPr/>
        </p:nvPicPr>
        <p:blipFill>
          <a:blip r:embed="rId4">
            <a:extLst>
              <a:ext uri="{28A0092B-C50C-407E-A947-70E740481C1C}">
                <a14:useLocalDpi xmlns:a14="http://schemas.microsoft.com/office/drawing/2010/main" val="0"/>
              </a:ext>
            </a:extLst>
          </a:blip>
          <a:stretch>
            <a:fillRect/>
          </a:stretch>
        </p:blipFill>
        <p:spPr>
          <a:xfrm>
            <a:off x="391858" y="4679125"/>
            <a:ext cx="5414726" cy="1454975"/>
          </a:xfrm>
          <a:prstGeom prst="rect">
            <a:avLst/>
          </a:prstGeom>
          <a:ln>
            <a:noFill/>
          </a:ln>
          <a:effectLst>
            <a:outerShdw blurRad="292100" dist="139700" dir="2700000" algn="tl" rotWithShape="0">
              <a:srgbClr val="333333">
                <a:alpha val="65000"/>
              </a:srgbClr>
            </a:outerShdw>
          </a:effectLst>
        </p:spPr>
      </p:pic>
      <p:pic>
        <p:nvPicPr>
          <p:cNvPr id="8" name="圖片 7"/>
          <p:cNvPicPr/>
          <p:nvPr/>
        </p:nvPicPr>
        <p:blipFill>
          <a:blip r:embed="rId5">
            <a:extLst>
              <a:ext uri="{28A0092B-C50C-407E-A947-70E740481C1C}">
                <a14:useLocalDpi xmlns:a14="http://schemas.microsoft.com/office/drawing/2010/main" val="0"/>
              </a:ext>
            </a:extLst>
          </a:blip>
          <a:stretch>
            <a:fillRect/>
          </a:stretch>
        </p:blipFill>
        <p:spPr>
          <a:xfrm>
            <a:off x="6013601" y="2460584"/>
            <a:ext cx="5970858" cy="30829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0197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1"/>
          <p:cNvSpPr txBox="1">
            <a:spLocks/>
          </p:cNvSpPr>
          <p:nvPr/>
        </p:nvSpPr>
        <p:spPr>
          <a:xfrm>
            <a:off x="191937" y="2372"/>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六、報到作業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★報表列印 </a:t>
            </a:r>
            <a:r>
              <a:rPr lang="en-US" altLang="zh-TW" sz="2200" dirty="0">
                <a:solidFill>
                  <a:schemeClr val="accent1">
                    <a:lumMod val="50000"/>
                  </a:schemeClr>
                </a:solidFill>
                <a:latin typeface="微軟正黑體" panose="020B0604030504040204" pitchFamily="34" charset="-120"/>
                <a:ea typeface="微軟正黑體" panose="020B0604030504040204" pitchFamily="34" charset="-120"/>
              </a:rPr>
              <a:t>(1/2</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54</a:t>
            </a:fld>
            <a:endParaRPr lang="zh-TW" altLang="en-US"/>
          </a:p>
        </p:txBody>
      </p:sp>
      <p:pic>
        <p:nvPicPr>
          <p:cNvPr id="9" name="圖片 8"/>
          <p:cNvPicPr/>
          <p:nvPr/>
        </p:nvPicPr>
        <p:blipFill>
          <a:blip r:embed="rId3">
            <a:extLst>
              <a:ext uri="{28A0092B-C50C-407E-A947-70E740481C1C}">
                <a14:useLocalDpi xmlns:a14="http://schemas.microsoft.com/office/drawing/2010/main" val="0"/>
              </a:ext>
            </a:extLst>
          </a:blip>
          <a:stretch>
            <a:fillRect/>
          </a:stretch>
        </p:blipFill>
        <p:spPr>
          <a:xfrm>
            <a:off x="1689989" y="1438275"/>
            <a:ext cx="8470011" cy="4295013"/>
          </a:xfrm>
          <a:prstGeom prst="rect">
            <a:avLst/>
          </a:prstGeom>
          <a:ln>
            <a:noFill/>
          </a:ln>
          <a:effectLst>
            <a:outerShdw blurRad="292100" dist="139700" dir="2700000" algn="tl" rotWithShape="0">
              <a:srgbClr val="333333">
                <a:alpha val="65000"/>
              </a:srgbClr>
            </a:outerShdw>
          </a:effectLst>
        </p:spPr>
      </p:pic>
      <p:sp>
        <p:nvSpPr>
          <p:cNvPr id="4" name="圓角矩形圖說文字 3"/>
          <p:cNvSpPr/>
          <p:nvPr/>
        </p:nvSpPr>
        <p:spPr>
          <a:xfrm>
            <a:off x="1315887" y="5202275"/>
            <a:ext cx="2008338" cy="827050"/>
          </a:xfrm>
          <a:prstGeom prst="wedgeRoundRectCallout">
            <a:avLst>
              <a:gd name="adj1" fmla="val 45586"/>
              <a:gd name="adj2" fmla="val -1037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請郵寄「已確定送出」之資料</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17119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p:nvPr/>
        </p:nvPicPr>
        <p:blipFill rotWithShape="1">
          <a:blip r:embed="rId3">
            <a:extLst>
              <a:ext uri="{28A0092B-C50C-407E-A947-70E740481C1C}">
                <a14:useLocalDpi xmlns:a14="http://schemas.microsoft.com/office/drawing/2010/main" val="0"/>
              </a:ext>
            </a:extLst>
          </a:blip>
          <a:srcRect t="4410" b="5823"/>
          <a:stretch/>
        </p:blipFill>
        <p:spPr>
          <a:xfrm>
            <a:off x="6112315" y="1932431"/>
            <a:ext cx="5723069" cy="2349501"/>
          </a:xfrm>
          <a:prstGeom prst="rect">
            <a:avLst/>
          </a:prstGeom>
          <a:ln>
            <a:noFill/>
          </a:ln>
          <a:effectLst>
            <a:outerShdw blurRad="292100" dist="139700" dir="2700000" algn="tl" rotWithShape="0">
              <a:srgbClr val="333333">
                <a:alpha val="65000"/>
              </a:srgbClr>
            </a:outerShdw>
          </a:effectLst>
        </p:spPr>
      </p:pic>
      <p:sp>
        <p:nvSpPr>
          <p:cNvPr id="13" name="五邊形 12"/>
          <p:cNvSpPr/>
          <p:nvPr/>
        </p:nvSpPr>
        <p:spPr>
          <a:xfrm>
            <a:off x="468629" y="1307772"/>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錄取生報到人數一覽表</a:t>
            </a:r>
          </a:p>
        </p:txBody>
      </p:sp>
      <p:sp>
        <p:nvSpPr>
          <p:cNvPr id="14" name="五邊形 13"/>
          <p:cNvSpPr/>
          <p:nvPr/>
        </p:nvSpPr>
        <p:spPr>
          <a:xfrm>
            <a:off x="6112315" y="1307772"/>
            <a:ext cx="2883050" cy="474580"/>
          </a:xfrm>
          <a:prstGeom prst="homePlate">
            <a:avLst>
              <a:gd name="adj" fmla="val 1066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6"/>
                </a:solidFill>
                <a:latin typeface="標楷體" pitchFamily="65" charset="-120"/>
                <a:ea typeface="標楷體" pitchFamily="65" charset="-120"/>
              </a:rPr>
              <a:t>錄取生報到名單</a:t>
            </a:r>
          </a:p>
        </p:txBody>
      </p:sp>
      <p:sp>
        <p:nvSpPr>
          <p:cNvPr id="15" name="標題 1"/>
          <p:cNvSpPr txBox="1">
            <a:spLocks/>
          </p:cNvSpPr>
          <p:nvPr/>
        </p:nvSpPr>
        <p:spPr>
          <a:xfrm>
            <a:off x="191937" y="2372"/>
            <a:ext cx="11471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200" b="1" dirty="0" smtClean="0">
                <a:latin typeface="微軟正黑體" panose="020B0604030504040204" pitchFamily="34" charset="-120"/>
                <a:ea typeface="微軟正黑體" panose="020B0604030504040204" pitchFamily="34" charset="-120"/>
              </a:rPr>
              <a:t>六、報到作業 </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3000" b="1" dirty="0">
                <a:solidFill>
                  <a:schemeClr val="accent1">
                    <a:lumMod val="50000"/>
                  </a:schemeClr>
                </a:solidFill>
                <a:latin typeface="微軟正黑體" panose="020B0604030504040204" pitchFamily="34" charset="-120"/>
                <a:ea typeface="微軟正黑體" panose="020B0604030504040204" pitchFamily="34" charset="-120"/>
              </a:rPr>
              <a:t>報表</a:t>
            </a:r>
            <a:r>
              <a:rPr lang="zh-TW" altLang="en-US" sz="3000" b="1" dirty="0" smtClean="0">
                <a:solidFill>
                  <a:schemeClr val="accent1">
                    <a:lumMod val="50000"/>
                  </a:schemeClr>
                </a:solidFill>
                <a:latin typeface="微軟正黑體" panose="020B0604030504040204" pitchFamily="34" charset="-120"/>
                <a:ea typeface="微軟正黑體" panose="020B0604030504040204" pitchFamily="34" charset="-120"/>
              </a:rPr>
              <a:t>列印 </a:t>
            </a:r>
            <a:r>
              <a:rPr lang="en-US" altLang="zh-TW" sz="2200" dirty="0">
                <a:solidFill>
                  <a:schemeClr val="accent1">
                    <a:lumMod val="50000"/>
                  </a:schemeClr>
                </a:solidFill>
                <a:latin typeface="微軟正黑體" panose="020B0604030504040204" pitchFamily="34" charset="-120"/>
                <a:ea typeface="微軟正黑體" panose="020B0604030504040204" pitchFamily="34" charset="-120"/>
              </a:rPr>
              <a:t>(2/2</a:t>
            </a:r>
            <a:r>
              <a:rPr lang="en-US" altLang="zh-TW" sz="2200"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33AF092-E569-411D-A609-4661960AF3DE}" type="slidenum">
              <a:rPr lang="zh-TW" altLang="en-US" smtClean="0"/>
              <a:t>55</a:t>
            </a:fld>
            <a:endParaRPr lang="zh-TW" altLang="en-US"/>
          </a:p>
        </p:txBody>
      </p:sp>
      <p:pic>
        <p:nvPicPr>
          <p:cNvPr id="8" name="圖片 7"/>
          <p:cNvPicPr/>
          <p:nvPr/>
        </p:nvPicPr>
        <p:blipFill>
          <a:blip r:embed="rId4">
            <a:extLst>
              <a:ext uri="{28A0092B-C50C-407E-A947-70E740481C1C}">
                <a14:useLocalDpi xmlns:a14="http://schemas.microsoft.com/office/drawing/2010/main" val="0"/>
              </a:ext>
            </a:extLst>
          </a:blip>
          <a:stretch>
            <a:fillRect/>
          </a:stretch>
        </p:blipFill>
        <p:spPr>
          <a:xfrm>
            <a:off x="468629" y="1924939"/>
            <a:ext cx="5225602" cy="4713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66193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62490" y="928689"/>
            <a:ext cx="10363200" cy="1470025"/>
          </a:xfrm>
        </p:spPr>
        <p:txBody>
          <a:bodyPr>
            <a:noAutofit/>
          </a:bodyPr>
          <a:lstStyle/>
          <a:p>
            <a:pPr algn="ctr"/>
            <a:r>
              <a:rPr lang="en-US" altLang="zh-TW" sz="4000" b="1" dirty="0" smtClean="0">
                <a:latin typeface="華康仿宋體W6(P)" panose="02020600000000000000" pitchFamily="18" charset="-120"/>
                <a:ea typeface="華康仿宋體W6(P)" panose="02020600000000000000" pitchFamily="18" charset="-120"/>
              </a:rPr>
              <a:t>109</a:t>
            </a:r>
            <a:r>
              <a:rPr lang="zh-TW" altLang="en-US" sz="4000" b="1" dirty="0" smtClean="0">
                <a:latin typeface="華康仿宋體W6(P)" panose="02020600000000000000" pitchFamily="18" charset="-120"/>
                <a:ea typeface="華康仿宋體W6(P)" panose="02020600000000000000" pitchFamily="18" charset="-120"/>
              </a:rPr>
              <a:t>學年度科技校院日間部四年制</a:t>
            </a:r>
            <a:r>
              <a:rPr lang="en-US" altLang="zh-TW" sz="4000" b="1" dirty="0" smtClean="0">
                <a:latin typeface="華康仿宋體W6(P)" panose="02020600000000000000" pitchFamily="18" charset="-120"/>
                <a:ea typeface="華康仿宋體W6(P)" panose="02020600000000000000" pitchFamily="18" charset="-120"/>
              </a:rPr>
              <a:t/>
            </a:r>
            <a:br>
              <a:rPr lang="en-US" altLang="zh-TW" sz="4000" b="1" dirty="0" smtClean="0">
                <a:latin typeface="華康仿宋體W6(P)" panose="02020600000000000000" pitchFamily="18" charset="-120"/>
                <a:ea typeface="華康仿宋體W6(P)" panose="02020600000000000000" pitchFamily="18" charset="-120"/>
              </a:rPr>
            </a:br>
            <a:r>
              <a:rPr lang="zh-TW" altLang="en-US" sz="4000" b="1" dirty="0" smtClean="0">
                <a:latin typeface="華康仿宋體W6(P)" panose="02020600000000000000" pitchFamily="18" charset="-120"/>
                <a:ea typeface="華康仿宋體W6(P)" panose="02020600000000000000" pitchFamily="18" charset="-120"/>
              </a:rPr>
              <a:t>申請入學聯合招生</a:t>
            </a:r>
            <a:endParaRPr lang="zh-TW" altLang="en-US" sz="4000" b="1" dirty="0">
              <a:latin typeface="華康仿宋體W6(P)" panose="02020600000000000000" pitchFamily="18" charset="-120"/>
              <a:ea typeface="華康仿宋體W6(P)" panose="02020600000000000000" pitchFamily="18" charset="-120"/>
            </a:endParaRPr>
          </a:p>
        </p:txBody>
      </p:sp>
      <p:sp>
        <p:nvSpPr>
          <p:cNvPr id="3" name="副標題 2"/>
          <p:cNvSpPr>
            <a:spLocks noGrp="1"/>
          </p:cNvSpPr>
          <p:nvPr>
            <p:ph type="subTitle" idx="1"/>
          </p:nvPr>
        </p:nvSpPr>
        <p:spPr>
          <a:xfrm>
            <a:off x="1787990" y="2564846"/>
            <a:ext cx="9144000" cy="824467"/>
          </a:xfrm>
        </p:spPr>
        <p:txBody>
          <a:bodyPr>
            <a:normAutofit/>
          </a:bodyPr>
          <a:lstStyle/>
          <a:p>
            <a:r>
              <a:rPr lang="zh-TW" altLang="en-US" sz="3600" dirty="0" smtClean="0">
                <a:latin typeface="華康仿宋體W6(P)" panose="02020600000000000000" pitchFamily="18" charset="-120"/>
                <a:ea typeface="華康仿宋體W6(P)" panose="02020600000000000000" pitchFamily="18" charset="-120"/>
              </a:rPr>
              <a:t>複試及報到登錄系統說明會</a:t>
            </a:r>
            <a:endParaRPr lang="zh-TW" altLang="en-US" sz="3600" dirty="0">
              <a:latin typeface="華康仿宋體W6(P)" panose="02020600000000000000" pitchFamily="18" charset="-120"/>
              <a:ea typeface="華康仿宋體W6(P)" panose="02020600000000000000" pitchFamily="18" charset="-120"/>
            </a:endParaRPr>
          </a:p>
        </p:txBody>
      </p:sp>
      <p:sp>
        <p:nvSpPr>
          <p:cNvPr id="5" name="文字版面配置區 5"/>
          <p:cNvSpPr txBox="1">
            <a:spLocks/>
          </p:cNvSpPr>
          <p:nvPr/>
        </p:nvSpPr>
        <p:spPr bwMode="auto">
          <a:xfrm>
            <a:off x="1178390" y="3719513"/>
            <a:ext cx="103632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zh-TW" altLang="en-US" sz="4800" b="1" kern="0" dirty="0" smtClean="0">
                <a:solidFill>
                  <a:srgbClr val="FF0000"/>
                </a:solidFill>
                <a:latin typeface="標楷體" panose="03000509000000000000" pitchFamily="65" charset="-120"/>
                <a:ea typeface="標楷體" panose="03000509000000000000" pitchFamily="65" charset="-120"/>
              </a:rPr>
              <a:t>感謝您的聆聽與參與</a:t>
            </a:r>
            <a:endParaRPr lang="en-US" altLang="zh-TW" sz="4800" b="1" kern="0" dirty="0" smtClean="0">
              <a:solidFill>
                <a:srgbClr val="FF0000"/>
              </a:solidFill>
              <a:latin typeface="標楷體" panose="03000509000000000000" pitchFamily="65" charset="-120"/>
              <a:ea typeface="標楷體" panose="03000509000000000000" pitchFamily="65" charset="-120"/>
            </a:endParaRPr>
          </a:p>
          <a:p>
            <a:endParaRPr lang="zh-TW" altLang="en-US" sz="4800" b="1" kern="0" dirty="0"/>
          </a:p>
        </p:txBody>
      </p:sp>
      <p:sp>
        <p:nvSpPr>
          <p:cNvPr id="6" name="投影片編號版面配置區 5"/>
          <p:cNvSpPr>
            <a:spLocks noGrp="1"/>
          </p:cNvSpPr>
          <p:nvPr>
            <p:ph type="sldNum" sz="quarter" idx="12"/>
          </p:nvPr>
        </p:nvSpPr>
        <p:spPr/>
        <p:txBody>
          <a:bodyPr/>
          <a:lstStyle/>
          <a:p>
            <a:fld id="{633AF092-E569-411D-A609-4661960AF3DE}" type="slidenum">
              <a:rPr lang="zh-TW" altLang="en-US" smtClean="0"/>
              <a:t>56</a:t>
            </a:fld>
            <a:endParaRPr lang="zh-TW" altLang="en-US"/>
          </a:p>
        </p:txBody>
      </p:sp>
    </p:spTree>
    <p:extLst>
      <p:ext uri="{BB962C8B-B14F-4D97-AF65-F5344CB8AC3E}">
        <p14:creationId xmlns:p14="http://schemas.microsoft.com/office/powerpoint/2010/main" val="3811693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2100" y="285751"/>
            <a:ext cx="10972800" cy="633413"/>
          </a:xfrm>
        </p:spPr>
        <p:txBody>
          <a:bodyPr>
            <a:noAutofit/>
          </a:bodyPr>
          <a:lstStyle/>
          <a:p>
            <a:r>
              <a:rPr lang="zh-TW" altLang="en-US" sz="4200" b="1" dirty="0" smtClean="0">
                <a:latin typeface="微軟正黑體" panose="020B0604030504040204" pitchFamily="34" charset="-120"/>
                <a:ea typeface="微軟正黑體" panose="020B0604030504040204" pitchFamily="34" charset="-120"/>
              </a:rPr>
              <a:t>系統架構圖</a:t>
            </a:r>
            <a:endParaRPr lang="zh-TW" altLang="en-US" sz="4200" b="1" dirty="0">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rotWithShape="1">
          <a:blip r:embed="rId3">
            <a:extLst>
              <a:ext uri="{28A0092B-C50C-407E-A947-70E740481C1C}">
                <a14:useLocalDpi xmlns:a14="http://schemas.microsoft.com/office/drawing/2010/main" val="0"/>
              </a:ext>
            </a:extLst>
          </a:blip>
          <a:srcRect b="2877"/>
          <a:stretch/>
        </p:blipFill>
        <p:spPr>
          <a:xfrm>
            <a:off x="838200" y="1046164"/>
            <a:ext cx="10134600" cy="5189536"/>
          </a:xfrm>
        </p:spPr>
      </p:pic>
      <p:sp>
        <p:nvSpPr>
          <p:cNvPr id="5" name="投影片編號版面配置區 4"/>
          <p:cNvSpPr>
            <a:spLocks noGrp="1"/>
          </p:cNvSpPr>
          <p:nvPr>
            <p:ph type="sldNum" sz="quarter" idx="12"/>
          </p:nvPr>
        </p:nvSpPr>
        <p:spPr/>
        <p:txBody>
          <a:bodyPr/>
          <a:lstStyle/>
          <a:p>
            <a:fld id="{633AF092-E569-411D-A609-4661960AF3DE}" type="slidenum">
              <a:rPr lang="zh-TW" altLang="en-US" smtClean="0"/>
              <a:t>6</a:t>
            </a:fld>
            <a:endParaRPr lang="zh-TW" altLang="en-US"/>
          </a:p>
        </p:txBody>
      </p:sp>
    </p:spTree>
    <p:extLst>
      <p:ext uri="{BB962C8B-B14F-4D97-AF65-F5344CB8AC3E}">
        <p14:creationId xmlns:p14="http://schemas.microsoft.com/office/powerpoint/2010/main" val="536281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7145" y="-88900"/>
            <a:ext cx="10515600" cy="1325563"/>
          </a:xfrm>
        </p:spPr>
        <p:txBody>
          <a:bodyPr vert="horz" lIns="91440" tIns="45720" rIns="91440" bIns="45720" rtlCol="0" anchor="ctr">
            <a:normAutofit/>
          </a:bodyPr>
          <a:lstStyle/>
          <a:p>
            <a:r>
              <a:rPr lang="zh-TW" altLang="en-US" sz="4200" b="1" dirty="0">
                <a:latin typeface="微軟正黑體" panose="020B0604030504040204" pitchFamily="34" charset="-120"/>
                <a:ea typeface="微軟正黑體" panose="020B0604030504040204" pitchFamily="34" charset="-120"/>
              </a:rPr>
              <a:t>一、</a:t>
            </a:r>
            <a:r>
              <a:rPr lang="zh-TW" altLang="en-US" sz="4200" b="1" dirty="0" smtClean="0">
                <a:latin typeface="微軟正黑體" panose="020B0604030504040204" pitchFamily="34" charset="-120"/>
                <a:ea typeface="微軟正黑體" panose="020B0604030504040204" pitchFamily="34" charset="-120"/>
              </a:rPr>
              <a:t>登入首頁 </a:t>
            </a:r>
            <a:r>
              <a:rPr lang="en-US" altLang="zh-TW" sz="2500" kern="1200" dirty="0">
                <a:solidFill>
                  <a:schemeClr val="accent1">
                    <a:lumMod val="50000"/>
                  </a:schemeClr>
                </a:solidFill>
                <a:latin typeface="微軟正黑體" panose="020B0604030504040204" pitchFamily="34" charset="-120"/>
                <a:ea typeface="微軟正黑體" panose="020B0604030504040204" pitchFamily="34" charset="-120"/>
              </a:rPr>
              <a:t>(1/2)</a:t>
            </a:r>
            <a:endParaRPr lang="zh-TW" altLang="en-US" sz="2500" kern="1200" dirty="0">
              <a:solidFill>
                <a:schemeClr val="accent1">
                  <a:lumMod val="50000"/>
                </a:schemeClr>
              </a:solidFill>
              <a:latin typeface="微軟正黑體" panose="020B0604030504040204" pitchFamily="34" charset="-120"/>
              <a:ea typeface="微軟正黑體" panose="020B0604030504040204" pitchFamily="34" charset="-120"/>
            </a:endParaRPr>
          </a:p>
        </p:txBody>
      </p:sp>
      <p:pic>
        <p:nvPicPr>
          <p:cNvPr id="4" name="圖片 3"/>
          <p:cNvPicPr/>
          <p:nvPr/>
        </p:nvPicPr>
        <p:blipFill>
          <a:blip r:embed="rId3">
            <a:extLst>
              <a:ext uri="{28A0092B-C50C-407E-A947-70E740481C1C}">
                <a14:useLocalDpi xmlns:a14="http://schemas.microsoft.com/office/drawing/2010/main" val="0"/>
              </a:ext>
            </a:extLst>
          </a:blip>
          <a:stretch>
            <a:fillRect/>
          </a:stretch>
        </p:blipFill>
        <p:spPr bwMode="auto">
          <a:xfrm>
            <a:off x="1240536" y="1105850"/>
            <a:ext cx="8497824" cy="460400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AutoShape 27"/>
          <p:cNvSpPr>
            <a:spLocks noChangeArrowheads="1"/>
          </p:cNvSpPr>
          <p:nvPr/>
        </p:nvSpPr>
        <p:spPr bwMode="auto">
          <a:xfrm>
            <a:off x="1427848" y="4486877"/>
            <a:ext cx="2522359" cy="844075"/>
          </a:xfrm>
          <a:prstGeom prst="wedgeRectCallout">
            <a:avLst>
              <a:gd name="adj1" fmla="val 65849"/>
              <a:gd name="adj2" fmla="val -188534"/>
            </a:avLst>
          </a:prstGeom>
          <a:solidFill>
            <a:schemeClr val="accent2"/>
          </a:solidFill>
          <a:ln w="12700">
            <a:solidFill>
              <a:srgbClr val="0000FF"/>
            </a:solidFill>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pPr algn="just">
              <a:lnSpc>
                <a:spcPts val="1500"/>
              </a:lnSpc>
              <a:spcAft>
                <a:spcPts val="0"/>
              </a:spcAft>
            </a:pPr>
            <a:r>
              <a:rPr lang="zh-TW" sz="1600" dirty="0">
                <a:solidFill>
                  <a:schemeClr val="bg1"/>
                </a:solidFill>
                <a:effectLst/>
                <a:latin typeface="Calibri" panose="020F0502020204030204" pitchFamily="34" charset="0"/>
                <a:ea typeface="標楷體" panose="03000509000000000000" pitchFamily="65" charset="-120"/>
                <a:cs typeface="Times New Roman" panose="02020603050405020304" pitchFamily="18" charset="0"/>
              </a:rPr>
              <a:t>請依「委員學校基本資料維護系統」所設定之各招生管道承辦人帳號、密碼進行登入。</a:t>
            </a:r>
            <a:endParaRPr lang="zh-TW" sz="1200" dirty="0">
              <a:solidFill>
                <a:schemeClr val="bg1"/>
              </a:solidFill>
              <a:effectLst/>
              <a:latin typeface="Calibri" panose="020F0502020204030204" pitchFamily="34" charset="0"/>
              <a:cs typeface="Times New Roman" panose="02020603050405020304" pitchFamily="18" charset="0"/>
            </a:endParaRPr>
          </a:p>
          <a:p>
            <a:pPr>
              <a:spcAft>
                <a:spcPts val="0"/>
              </a:spcAft>
            </a:pPr>
            <a:r>
              <a:rPr lang="en-US" sz="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 </a:t>
            </a:r>
            <a:endParaRPr lang="zh-TW" sz="12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7" name="投影片編號版面配置區 6"/>
          <p:cNvSpPr>
            <a:spLocks noGrp="1"/>
          </p:cNvSpPr>
          <p:nvPr>
            <p:ph type="sldNum" sz="quarter" idx="12"/>
          </p:nvPr>
        </p:nvSpPr>
        <p:spPr/>
        <p:txBody>
          <a:bodyPr/>
          <a:lstStyle/>
          <a:p>
            <a:fld id="{633AF092-E569-411D-A609-4661960AF3DE}" type="slidenum">
              <a:rPr lang="zh-TW" altLang="en-US" smtClean="0"/>
              <a:t>7</a:t>
            </a:fld>
            <a:endParaRPr lang="zh-TW" altLang="en-US"/>
          </a:p>
        </p:txBody>
      </p:sp>
    </p:spTree>
    <p:extLst>
      <p:ext uri="{BB962C8B-B14F-4D97-AF65-F5344CB8AC3E}">
        <p14:creationId xmlns:p14="http://schemas.microsoft.com/office/powerpoint/2010/main" val="2674658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33AF092-E569-411D-A609-4661960AF3DE}" type="slidenum">
              <a:rPr lang="zh-TW" altLang="en-US" smtClean="0"/>
              <a:t>8</a:t>
            </a:fld>
            <a:endParaRPr lang="zh-TW" altLang="en-US"/>
          </a:p>
        </p:txBody>
      </p:sp>
      <p:sp>
        <p:nvSpPr>
          <p:cNvPr id="5" name="標題 1"/>
          <p:cNvSpPr>
            <a:spLocks noGrp="1"/>
          </p:cNvSpPr>
          <p:nvPr>
            <p:ph type="title"/>
          </p:nvPr>
        </p:nvSpPr>
        <p:spPr>
          <a:xfrm>
            <a:off x="367145" y="-88900"/>
            <a:ext cx="10515600" cy="1325563"/>
          </a:xfrm>
        </p:spPr>
        <p:txBody>
          <a:bodyPr vert="horz" lIns="91440" tIns="45720" rIns="91440" bIns="45720" rtlCol="0" anchor="ctr">
            <a:normAutofit/>
          </a:bodyPr>
          <a:lstStyle/>
          <a:p>
            <a:r>
              <a:rPr lang="zh-TW" altLang="en-US" sz="4200" b="1" dirty="0">
                <a:latin typeface="微軟正黑體" panose="020B0604030504040204" pitchFamily="34" charset="-120"/>
                <a:ea typeface="微軟正黑體" panose="020B0604030504040204" pitchFamily="34" charset="-120"/>
              </a:rPr>
              <a:t>一、</a:t>
            </a:r>
            <a:r>
              <a:rPr lang="zh-TW" altLang="en-US" sz="4200" b="1" dirty="0" smtClean="0">
                <a:latin typeface="微軟正黑體" panose="020B0604030504040204" pitchFamily="34" charset="-120"/>
                <a:ea typeface="微軟正黑體" panose="020B0604030504040204" pitchFamily="34" charset="-120"/>
              </a:rPr>
              <a:t>登入首頁</a:t>
            </a:r>
            <a:r>
              <a:rPr lang="zh-TW" altLang="en-US" sz="4200" b="1" dirty="0">
                <a:latin typeface="微軟正黑體" panose="020B0604030504040204" pitchFamily="34" charset="-120"/>
                <a:ea typeface="微軟正黑體" panose="020B0604030504040204" pitchFamily="34" charset="-120"/>
              </a:rPr>
              <a:t> </a:t>
            </a:r>
            <a:r>
              <a:rPr lang="zh-TW" altLang="en-US" sz="3000" b="1" kern="1200" dirty="0" smtClean="0">
                <a:solidFill>
                  <a:schemeClr val="accent1">
                    <a:lumMod val="50000"/>
                  </a:schemeClr>
                </a:solidFill>
                <a:latin typeface="微軟正黑體" panose="020B0604030504040204" pitchFamily="34" charset="-120"/>
                <a:ea typeface="微軟正黑體" panose="020B0604030504040204" pitchFamily="34" charset="-120"/>
              </a:rPr>
              <a:t>注意事項 </a:t>
            </a:r>
            <a:r>
              <a:rPr lang="en-US" altLang="zh-TW" sz="2500" kern="1200" dirty="0">
                <a:solidFill>
                  <a:schemeClr val="accent1">
                    <a:lumMod val="50000"/>
                  </a:schemeClr>
                </a:solidFill>
                <a:latin typeface="微軟正黑體" panose="020B0604030504040204" pitchFamily="34" charset="-120"/>
                <a:ea typeface="微軟正黑體" panose="020B0604030504040204" pitchFamily="34" charset="-120"/>
              </a:rPr>
              <a:t>(2/2)</a:t>
            </a:r>
            <a:endParaRPr lang="zh-TW" altLang="en-US" sz="2500" kern="1200" dirty="0">
              <a:solidFill>
                <a:schemeClr val="accent1">
                  <a:lumMod val="50000"/>
                </a:schemeClr>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rotWithShape="1">
          <a:blip r:embed="rId2">
            <a:extLst>
              <a:ext uri="{28A0092B-C50C-407E-A947-70E740481C1C}">
                <a14:useLocalDpi xmlns:a14="http://schemas.microsoft.com/office/drawing/2010/main" val="0"/>
              </a:ext>
            </a:extLst>
          </a:blip>
          <a:srcRect l="24726" t="8442" r="23210" b="57697"/>
          <a:stretch/>
        </p:blipFill>
        <p:spPr>
          <a:xfrm>
            <a:off x="227076" y="1035495"/>
            <a:ext cx="5330952" cy="2016361"/>
          </a:xfrm>
          <a:prstGeom prst="rect">
            <a:avLst/>
          </a:prstGeom>
          <a:ln>
            <a:noFill/>
          </a:ln>
          <a:effectLst>
            <a:outerShdw blurRad="292100" dist="139700" dir="2700000" algn="tl" rotWithShape="0">
              <a:srgbClr val="333333">
                <a:alpha val="65000"/>
              </a:srgbClr>
            </a:outerShdw>
          </a:effectLst>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25190" t="166" r="2058" b="2834"/>
          <a:stretch/>
        </p:blipFill>
        <p:spPr>
          <a:xfrm>
            <a:off x="3410712" y="2159108"/>
            <a:ext cx="7708392" cy="44617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3673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1300" y="209551"/>
            <a:ext cx="10972800" cy="633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zh-TW" altLang="en-US" sz="4200" b="1" dirty="0" smtClean="0">
                <a:latin typeface="微軟正黑體" panose="020B0604030504040204" pitchFamily="34" charset="-120"/>
                <a:ea typeface="微軟正黑體" panose="020B0604030504040204" pitchFamily="34" charset="-120"/>
              </a:rPr>
              <a:t>二、</a:t>
            </a:r>
            <a:r>
              <a:rPr lang="zh-TW" altLang="en-US" sz="4200" b="1" dirty="0">
                <a:latin typeface="微軟正黑體" panose="020B0604030504040204" pitchFamily="34" charset="-120"/>
                <a:ea typeface="微軟正黑體" panose="020B0604030504040204" pitchFamily="34" charset="-120"/>
              </a:rPr>
              <a:t>第二階段複試</a:t>
            </a:r>
          </a:p>
        </p:txBody>
      </p:sp>
      <p:sp>
        <p:nvSpPr>
          <p:cNvPr id="3" name="內容版面配置區 2"/>
          <p:cNvSpPr>
            <a:spLocks noGrp="1"/>
          </p:cNvSpPr>
          <p:nvPr>
            <p:ph idx="1"/>
          </p:nvPr>
        </p:nvSpPr>
        <p:spPr>
          <a:xfrm>
            <a:off x="482600" y="1131888"/>
            <a:ext cx="11442700" cy="5167312"/>
          </a:xfrm>
        </p:spPr>
        <p:txBody>
          <a:bodyPr>
            <a:noAutofit/>
          </a:bodyPr>
          <a:lstStyle/>
          <a:p>
            <a:pPr>
              <a:lnSpc>
                <a:spcPct val="150000"/>
              </a:lnSpc>
              <a:buFont typeface="Wingdings" panose="05000000000000000000" pitchFamily="2" charset="2"/>
              <a:buChar char="u"/>
            </a:pPr>
            <a:r>
              <a:rPr lang="zh-TW" altLang="en-US" sz="2500" b="1" dirty="0" smtClean="0">
                <a:solidFill>
                  <a:schemeClr val="accent2"/>
                </a:solidFill>
                <a:latin typeface="微軟正黑體" panose="020B0604030504040204" pitchFamily="34" charset="-120"/>
                <a:ea typeface="微軟正黑體" panose="020B0604030504040204" pitchFamily="34" charset="-120"/>
              </a:rPr>
              <a:t>寄送或公告複試通知：</a:t>
            </a:r>
            <a:endParaRPr lang="en-US" altLang="zh-TW" sz="2500" b="1" dirty="0" smtClean="0">
              <a:solidFill>
                <a:schemeClr val="accent2"/>
              </a:solidFill>
              <a:latin typeface="微軟正黑體" panose="020B0604030504040204" pitchFamily="34" charset="-120"/>
              <a:ea typeface="微軟正黑體" panose="020B0604030504040204" pitchFamily="34" charset="-120"/>
            </a:endParaRPr>
          </a:p>
          <a:p>
            <a:pPr marL="457200" indent="-457200">
              <a:buFont typeface="+mj-lt"/>
              <a:buAutoNum type="arabicPeriod"/>
            </a:pPr>
            <a:r>
              <a:rPr lang="en-US" altLang="zh-TW" sz="2000" dirty="0" smtClean="0">
                <a:latin typeface="微軟正黑體" panose="020B0604030504040204" pitchFamily="34" charset="-120"/>
                <a:ea typeface="微軟正黑體" panose="020B0604030504040204" pitchFamily="34" charset="-120"/>
              </a:rPr>
              <a:t>109</a:t>
            </a:r>
            <a:r>
              <a:rPr lang="zh-TW" altLang="en-US" sz="2000" dirty="0" smtClean="0">
                <a:latin typeface="微軟正黑體" panose="020B0604030504040204" pitchFamily="34" charset="-120"/>
                <a:ea typeface="微軟正黑體" panose="020B0604030504040204" pitchFamily="34" charset="-120"/>
              </a:rPr>
              <a:t>年</a:t>
            </a:r>
            <a:r>
              <a:rPr lang="en-US" altLang="zh-TW" sz="2000" dirty="0" smtClean="0">
                <a:latin typeface="微軟正黑體" panose="020B0604030504040204" pitchFamily="34" charset="-120"/>
                <a:ea typeface="微軟正黑體" panose="020B0604030504040204" pitchFamily="34" charset="-120"/>
              </a:rPr>
              <a:t>4</a:t>
            </a:r>
            <a:r>
              <a:rPr lang="zh-TW" altLang="en-US" sz="2000" dirty="0" smtClean="0">
                <a:latin typeface="微軟正黑體" panose="020B0604030504040204" pitchFamily="34" charset="-120"/>
                <a:ea typeface="微軟正黑體" panose="020B0604030504040204" pitchFamily="34" charset="-120"/>
              </a:rPr>
              <a:t>月</a:t>
            </a: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日</a:t>
            </a:r>
            <a:r>
              <a:rPr lang="en-US" altLang="zh-TW" sz="2000" dirty="0" smtClean="0">
                <a:latin typeface="微軟正黑體" panose="020B0604030504040204" pitchFamily="34" charset="-120"/>
                <a:ea typeface="微軟正黑體" panose="020B0604030504040204" pitchFamily="34" charset="-120"/>
              </a:rPr>
              <a:t>10</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00</a:t>
            </a:r>
            <a:r>
              <a:rPr lang="zh-TW" altLang="en-US" sz="2000" dirty="0" smtClean="0">
                <a:latin typeface="微軟正黑體" panose="020B0604030504040204" pitchFamily="34" charset="-120"/>
                <a:ea typeface="微軟正黑體" panose="020B0604030504040204" pitchFamily="34" charset="-120"/>
              </a:rPr>
              <a:t>起公告第一階段篩選結果</a:t>
            </a:r>
            <a:endParaRPr lang="en-US" altLang="zh-TW" sz="2000" dirty="0" smtClean="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000" dirty="0" smtClean="0">
                <a:latin typeface="微軟正黑體" panose="020B0604030504040204" pitchFamily="34" charset="-120"/>
                <a:ea typeface="微軟正黑體" panose="020B0604030504040204" pitchFamily="34" charset="-120"/>
              </a:rPr>
              <a:t>敬請各校能盡早寄送複試通知，並於網站公告複試相關訊息</a:t>
            </a:r>
            <a:endParaRPr lang="en-US" altLang="zh-TW" sz="2000"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000" dirty="0" smtClean="0">
                <a:latin typeface="微軟正黑體" panose="020B0604030504040204" pitchFamily="34" charset="-120"/>
                <a:ea typeface="微軟正黑體" panose="020B0604030504040204" pitchFamily="34" charset="-120"/>
              </a:rPr>
              <a:t>寄發或網站公告申請生複試通知時，建議提醒申請生第二階段複試注意事項、</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郵寄</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資格審查資料以及網路上傳書面審查資料等相關</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規定（</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上傳系統開放時間為每日</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00</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00</a:t>
            </a:r>
            <a:r>
              <a:rPr lang="zh-TW" altLang="zh-TW" sz="2000" b="1" dirty="0">
                <a:latin typeface="微軟正黑體" panose="020B0604030504040204" pitchFamily="34" charset="-120"/>
                <a:ea typeface="微軟正黑體" panose="020B0604030504040204" pitchFamily="34" charset="-120"/>
                <a:cs typeface="Times New Roman" panose="02020603050405020304" pitchFamily="18" charset="0"/>
              </a:rPr>
              <a:t>止）</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buFont typeface="+mj-lt"/>
              <a:buAutoNum type="arabicPeriod"/>
            </a:pPr>
            <a:r>
              <a:rPr lang="zh-TW" altLang="zh-TW" sz="2000" dirty="0" smtClean="0">
                <a:latin typeface="微軟正黑體" panose="020B0604030504040204" pitchFamily="34" charset="-120"/>
                <a:ea typeface="微軟正黑體" panose="020B0604030504040204" pitchFamily="34" charset="-120"/>
              </a:rPr>
              <a:t>本委員會網</a:t>
            </a:r>
            <a:r>
              <a:rPr lang="zh-TW" altLang="en-US" sz="2000" dirty="0" smtClean="0">
                <a:latin typeface="微軟正黑體" panose="020B0604030504040204" pitchFamily="34" charset="-120"/>
                <a:ea typeface="微軟正黑體" panose="020B0604030504040204" pitchFamily="34" charset="-120"/>
              </a:rPr>
              <a:t>站</a:t>
            </a:r>
            <a:r>
              <a:rPr lang="zh-TW" altLang="zh-TW" sz="2000" dirty="0" smtClean="0">
                <a:latin typeface="微軟正黑體" panose="020B0604030504040204" pitchFamily="34" charset="-120"/>
                <a:ea typeface="微軟正黑體" panose="020B0604030504040204" pitchFamily="34" charset="-120"/>
              </a:rPr>
              <a:t>提供各校第二階段複試</a:t>
            </a:r>
            <a:r>
              <a:rPr lang="zh-TW" altLang="zh-TW" sz="2000" dirty="0">
                <a:latin typeface="微軟正黑體" panose="020B0604030504040204" pitchFamily="34" charset="-120"/>
                <a:ea typeface="微軟正黑體" panose="020B0604030504040204" pitchFamily="34" charset="-120"/>
              </a:rPr>
              <a:t>報名連結公告</a:t>
            </a:r>
            <a:r>
              <a:rPr lang="zh-TW" altLang="zh-TW" sz="2000" dirty="0" smtClean="0">
                <a:latin typeface="微軟正黑體" panose="020B0604030504040204" pitchFamily="34" charset="-120"/>
                <a:ea typeface="微軟正黑體" panose="020B0604030504040204" pitchFamily="34" charset="-120"/>
              </a:rPr>
              <a:t>，提供申請生查閱，請務必在「複試及報到登錄系統」中提供連結網址</a:t>
            </a:r>
            <a:r>
              <a:rPr lang="zh-TW" altLang="en-US" sz="2000" b="1" dirty="0" smtClean="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步驟</a:t>
            </a:r>
            <a:r>
              <a:rPr lang="en-US" altLang="zh-TW" sz="2000" b="1" dirty="0">
                <a:latin typeface="微軟正黑體" panose="020B0604030504040204" pitchFamily="34" charset="-120"/>
                <a:ea typeface="微軟正黑體" panose="020B0604030504040204" pitchFamily="34" charset="-120"/>
              </a:rPr>
              <a:t>1.2</a:t>
            </a:r>
            <a:r>
              <a:rPr lang="zh-TW" altLang="en-US" sz="2000" b="1"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buFont typeface="Wingdings" panose="05000000000000000000" pitchFamily="2" charset="2"/>
              <a:buChar char="u"/>
            </a:pPr>
            <a:r>
              <a:rPr lang="zh-TW" altLang="en-US" sz="2500" b="1" dirty="0">
                <a:solidFill>
                  <a:schemeClr val="accent2"/>
                </a:solidFill>
                <a:latin typeface="微軟正黑體" panose="020B0604030504040204" pitchFamily="34" charset="-120"/>
                <a:ea typeface="微軟正黑體" panose="020B0604030504040204" pitchFamily="34" charset="-120"/>
              </a:rPr>
              <a:t>第二階段複試報名費：</a:t>
            </a:r>
            <a:endParaRPr lang="en-US" altLang="zh-TW" sz="2500" b="1" dirty="0">
              <a:solidFill>
                <a:schemeClr val="accent2"/>
              </a:solidFill>
              <a:latin typeface="微軟正黑體" panose="020B0604030504040204" pitchFamily="34" charset="-120"/>
              <a:ea typeface="微軟正黑體" panose="020B0604030504040204" pitchFamily="34" charset="-120"/>
            </a:endParaRPr>
          </a:p>
          <a:p>
            <a:pPr marL="0" indent="0">
              <a:buNone/>
            </a:pPr>
            <a:r>
              <a:rPr lang="zh-TW" altLang="en-US" sz="23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依</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第一階段報名繳費身分辦理，若申請生於第一階段篩選後變更繳費身分，請依各校規定</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辦理</a:t>
            </a:r>
            <a:endPar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spcBef>
                <a:spcPts val="600"/>
              </a:spcBef>
              <a:buFont typeface="Wingdings" panose="05000000000000000000" pitchFamily="2" charset="2"/>
              <a:buChar char="u"/>
            </a:pPr>
            <a:r>
              <a:rPr lang="zh-TW" altLang="zh-TW" sz="2400" b="1" dirty="0" smtClean="0">
                <a:solidFill>
                  <a:schemeClr val="accent2"/>
                </a:solidFill>
                <a:latin typeface="微軟正黑體" panose="020B0604030504040204" pitchFamily="34" charset="-120"/>
                <a:ea typeface="微軟正黑體" panose="020B0604030504040204" pitchFamily="34" charset="-120"/>
              </a:rPr>
              <a:t>查詢通過一階篩選</a:t>
            </a:r>
            <a:r>
              <a:rPr lang="zh-TW" altLang="zh-TW" sz="2400" b="1" dirty="0">
                <a:solidFill>
                  <a:schemeClr val="accent2"/>
                </a:solidFill>
                <a:latin typeface="微軟正黑體" panose="020B0604030504040204" pitchFamily="34" charset="-120"/>
                <a:ea typeface="微軟正黑體" panose="020B0604030504040204" pitchFamily="34" charset="-120"/>
              </a:rPr>
              <a:t>申請生書面審查資料網路上傳</a:t>
            </a:r>
            <a:r>
              <a:rPr lang="zh-TW" altLang="zh-TW" sz="2400" b="1" dirty="0" smtClean="0">
                <a:solidFill>
                  <a:schemeClr val="accent2"/>
                </a:solidFill>
                <a:latin typeface="微軟正黑體" panose="020B0604030504040204" pitchFamily="34" charset="-120"/>
                <a:ea typeface="微軟正黑體" panose="020B0604030504040204" pitchFamily="34" charset="-120"/>
              </a:rPr>
              <a:t>狀態</a:t>
            </a:r>
            <a:r>
              <a:rPr lang="zh-TW" altLang="en-US" sz="2400" b="1" dirty="0" smtClean="0">
                <a:solidFill>
                  <a:schemeClr val="accent2"/>
                </a:solidFill>
                <a:latin typeface="微軟正黑體" panose="020B0604030504040204" pitchFamily="34" charset="-120"/>
                <a:ea typeface="微軟正黑體" panose="020B0604030504040204" pitchFamily="34" charset="-120"/>
              </a:rPr>
              <a:t>：</a:t>
            </a:r>
            <a:endParaRPr lang="en-US" altLang="zh-TW" sz="2400" b="1" dirty="0">
              <a:solidFill>
                <a:schemeClr val="accent2"/>
              </a:solidFill>
              <a:latin typeface="微軟正黑體" panose="020B0604030504040204" pitchFamily="34" charset="-120"/>
              <a:ea typeface="微軟正黑體" panose="020B0604030504040204" pitchFamily="34" charset="-120"/>
            </a:endParaRPr>
          </a:p>
          <a:p>
            <a:pPr marL="400050" lvl="1" indent="0" algn="just">
              <a:spcBef>
                <a:spcPts val="600"/>
              </a:spcBef>
              <a:buNone/>
            </a:pPr>
            <a:r>
              <a:rPr lang="zh-TW" altLang="zh-TW" sz="2000" dirty="0" smtClean="0">
                <a:latin typeface="微軟正黑體" panose="020B0604030504040204" pitchFamily="34" charset="-120"/>
                <a:ea typeface="微軟正黑體" panose="020B0604030504040204" pitchFamily="34" charset="-120"/>
              </a:rPr>
              <a:t>請善加利用</a:t>
            </a:r>
            <a:r>
              <a:rPr lang="zh-TW" altLang="en-US" sz="2000" dirty="0" smtClean="0">
                <a:latin typeface="微軟正黑體" panose="020B0604030504040204" pitchFamily="34" charset="-120"/>
                <a:ea typeface="微軟正黑體" panose="020B0604030504040204" pitchFamily="34" charset="-120"/>
              </a:rPr>
              <a:t>系統查詢功能</a:t>
            </a:r>
            <a:r>
              <a:rPr lang="zh-TW" altLang="zh-TW" sz="2000" dirty="0" smtClean="0">
                <a:latin typeface="微軟正黑體" panose="020B0604030504040204" pitchFamily="34" charset="-120"/>
                <a:ea typeface="微軟正黑體" panose="020B0604030504040204" pitchFamily="34" charset="-120"/>
              </a:rPr>
              <a:t>並</a:t>
            </a:r>
            <a:r>
              <a:rPr lang="zh-TW" altLang="zh-TW" sz="2000" dirty="0">
                <a:latin typeface="微軟正黑體" panose="020B0604030504040204" pitchFamily="34" charset="-120"/>
                <a:ea typeface="微軟正黑體" panose="020B0604030504040204" pitchFamily="34" charset="-120"/>
              </a:rPr>
              <a:t>提醒欲報名之申請生確實完成</a:t>
            </a:r>
            <a:r>
              <a:rPr lang="zh-TW" altLang="zh-TW" sz="2000" b="1" dirty="0">
                <a:solidFill>
                  <a:srgbClr val="FF0000"/>
                </a:solidFill>
                <a:latin typeface="微軟正黑體" panose="020B0604030504040204" pitchFamily="34" charset="-120"/>
                <a:ea typeface="微軟正黑體" panose="020B0604030504040204" pitchFamily="34" charset="-120"/>
              </a:rPr>
              <a:t>「確認</a:t>
            </a:r>
            <a:r>
              <a:rPr lang="zh-TW" altLang="zh-TW" sz="2000" b="1" dirty="0" smtClean="0">
                <a:solidFill>
                  <a:srgbClr val="FF0000"/>
                </a:solidFill>
                <a:latin typeface="微軟正黑體" panose="020B0604030504040204" pitchFamily="34" charset="-120"/>
                <a:ea typeface="微軟正黑體" panose="020B0604030504040204" pitchFamily="34" charset="-120"/>
              </a:rPr>
              <a:t>」</a:t>
            </a:r>
            <a:r>
              <a:rPr lang="zh-TW" altLang="zh-TW" sz="2000" dirty="0" smtClean="0">
                <a:latin typeface="微軟正黑體" panose="020B0604030504040204" pitchFamily="34" charset="-120"/>
                <a:ea typeface="微軟正黑體" panose="020B0604030504040204" pitchFamily="34" charset="-120"/>
              </a:rPr>
              <a:t>作業</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sz="25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633AF092-E569-411D-A609-4661960AF3DE}" type="slidenum">
              <a:rPr lang="zh-TW" altLang="en-US" smtClean="0"/>
              <a:t>9</a:t>
            </a:fld>
            <a:endParaRPr lang="zh-TW" altLang="en-US"/>
          </a:p>
        </p:txBody>
      </p:sp>
    </p:spTree>
    <p:extLst>
      <p:ext uri="{BB962C8B-B14F-4D97-AF65-F5344CB8AC3E}">
        <p14:creationId xmlns:p14="http://schemas.microsoft.com/office/powerpoint/2010/main" val="130627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1">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佈景主題1" id="{AABEBAD9-BE2A-4C12-AD1D-A76125045867}" vid="{B3E2232D-AB85-4A61-9237-A29C25D7363A}"/>
    </a:ext>
  </a:extLst>
</a:theme>
</file>

<file path=ppt/theme/theme2.xml><?xml version="1.0" encoding="utf-8"?>
<a:theme xmlns:a="http://schemas.openxmlformats.org/drawingml/2006/main" name="1_佈景主題1">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佈景主題1" id="{AABEBAD9-BE2A-4C12-AD1D-A76125045867}" vid="{B3E2232D-AB85-4A61-9237-A29C25D7363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佈景主題1</Template>
  <TotalTime>11002</TotalTime>
  <Words>3113</Words>
  <Application>Microsoft Office PowerPoint</Application>
  <PresentationFormat>寬螢幕</PresentationFormat>
  <Paragraphs>314</Paragraphs>
  <Slides>56</Slides>
  <Notes>55</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56</vt:i4>
      </vt:variant>
    </vt:vector>
  </HeadingPairs>
  <TitlesOfParts>
    <vt:vector size="66" baseType="lpstr">
      <vt:lpstr>華康仿宋體W6(P)</vt:lpstr>
      <vt:lpstr>微軟正黑體</vt:lpstr>
      <vt:lpstr>新細明體</vt:lpstr>
      <vt:lpstr>標楷體</vt:lpstr>
      <vt:lpstr>Arial</vt:lpstr>
      <vt:lpstr>Calibri</vt:lpstr>
      <vt:lpstr>Times New Roman</vt:lpstr>
      <vt:lpstr>Wingdings</vt:lpstr>
      <vt:lpstr>佈景主題1</vt:lpstr>
      <vt:lpstr>1_佈景主題1</vt:lpstr>
      <vt:lpstr>109學年度科技校院日間部四年制 申請入學聯合招生</vt:lpstr>
      <vt:lpstr>大綱</vt:lpstr>
      <vt:lpstr>一、109學年度重要試務作業</vt:lpstr>
      <vt:lpstr>一、第二階段複試及報到重要日程</vt:lpstr>
      <vt:lpstr>複試及報到登錄系統 操作說明  </vt:lpstr>
      <vt:lpstr>系統架構圖</vt:lpstr>
      <vt:lpstr>一、登入首頁 (1/2)</vt:lpstr>
      <vt:lpstr>一、登入首頁 注意事項 (2/2)</vt:lpstr>
      <vt:lpstr>二、第二階段複試</vt:lpstr>
      <vt:lpstr>PowerPoint 簡報</vt:lpstr>
      <vt:lpstr>PowerPoint 簡報</vt:lpstr>
      <vt:lpstr>PowerPoint 簡報</vt:lpstr>
      <vt:lpstr>PowerPoint 簡報</vt:lpstr>
      <vt:lpstr>三、申請資格審查 (2/3)</vt:lpstr>
      <vt:lpstr>三、申請資格審查 (3/3)</vt:lpstr>
      <vt:lpstr>PowerPoint 簡報</vt:lpstr>
      <vt:lpstr>PowerPoint 簡報</vt:lpstr>
      <vt:lpstr>PowerPoint 簡報</vt:lpstr>
      <vt:lpstr>PowerPoint 簡報</vt:lpstr>
      <vt:lpstr>PowerPoint 簡報</vt:lpstr>
      <vt:lpstr>四、第二階段甄試總成績處理及複查</vt:lpstr>
      <vt:lpstr>PowerPoint 簡報</vt:lpstr>
      <vt:lpstr>PowerPoint 簡報</vt:lpstr>
      <vt:lpstr>PowerPoint 簡報</vt:lpstr>
      <vt:lpstr>PowerPoint 簡報</vt:lpstr>
      <vt:lpstr>PowerPoint 簡報</vt:lpstr>
      <vt:lpstr>PowerPoint 簡報</vt:lpstr>
      <vt:lpstr>PowerPoint 簡報</vt:lpstr>
      <vt:lpstr>五、公告錄取名單 </vt:lpstr>
      <vt:lpstr>PowerPoint 簡報</vt:lpstr>
      <vt:lpstr>PowerPoint 簡報</vt:lpstr>
      <vt:lpstr>PowerPoint 簡報</vt:lpstr>
      <vt:lpstr>PowerPoint 簡報</vt:lpstr>
      <vt:lpstr>PowerPoint 簡報</vt:lpstr>
      <vt:lpstr>PowerPoint 簡報</vt:lpstr>
      <vt:lpstr>六、報到、遞補作業-重要事項提醒(1/8)</vt:lpstr>
      <vt:lpstr>PowerPoint 簡報</vt:lpstr>
      <vt:lpstr>PowerPoint 簡報</vt:lpstr>
      <vt:lpstr>六、報到、遞補作業-備取生遞補報到(4/8)</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109學年度科技校院日間部四年制 申請入學聯合招生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109學年度科技校院日間部四年制申請入學聯合招生</dc:title>
  <dc:creator>殷若齡</dc:creator>
  <cp:lastModifiedBy>殷若齡</cp:lastModifiedBy>
  <cp:revision>114</cp:revision>
  <cp:lastPrinted>2020-03-09T07:05:48Z</cp:lastPrinted>
  <dcterms:created xsi:type="dcterms:W3CDTF">2020-02-05T03:09:08Z</dcterms:created>
  <dcterms:modified xsi:type="dcterms:W3CDTF">2020-03-11T06:12:08Z</dcterms:modified>
</cp:coreProperties>
</file>