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4"/>
  </p:notesMasterIdLst>
  <p:handoutMasterIdLst>
    <p:handoutMasterId r:id="rId45"/>
  </p:handoutMasterIdLst>
  <p:sldIdLst>
    <p:sldId id="256" r:id="rId2"/>
    <p:sldId id="257" r:id="rId3"/>
    <p:sldId id="309" r:id="rId4"/>
    <p:sldId id="258" r:id="rId5"/>
    <p:sldId id="259" r:id="rId6"/>
    <p:sldId id="261" r:id="rId7"/>
    <p:sldId id="286" r:id="rId8"/>
    <p:sldId id="298" r:id="rId9"/>
    <p:sldId id="263" r:id="rId10"/>
    <p:sldId id="264" r:id="rId11"/>
    <p:sldId id="291" r:id="rId12"/>
    <p:sldId id="297" r:id="rId13"/>
    <p:sldId id="303" r:id="rId14"/>
    <p:sldId id="266" r:id="rId15"/>
    <p:sldId id="289" r:id="rId16"/>
    <p:sldId id="267" r:id="rId17"/>
    <p:sldId id="268" r:id="rId18"/>
    <p:sldId id="304" r:id="rId19"/>
    <p:sldId id="305" r:id="rId20"/>
    <p:sldId id="292" r:id="rId21"/>
    <p:sldId id="310" r:id="rId22"/>
    <p:sldId id="278" r:id="rId23"/>
    <p:sldId id="279" r:id="rId24"/>
    <p:sldId id="265" r:id="rId25"/>
    <p:sldId id="288" r:id="rId26"/>
    <p:sldId id="269" r:id="rId27"/>
    <p:sldId id="270" r:id="rId28"/>
    <p:sldId id="299" r:id="rId29"/>
    <p:sldId id="300" r:id="rId30"/>
    <p:sldId id="301" r:id="rId31"/>
    <p:sldId id="276" r:id="rId32"/>
    <p:sldId id="296" r:id="rId33"/>
    <p:sldId id="280" r:id="rId34"/>
    <p:sldId id="311" r:id="rId35"/>
    <p:sldId id="281" r:id="rId36"/>
    <p:sldId id="282" r:id="rId37"/>
    <p:sldId id="307" r:id="rId38"/>
    <p:sldId id="308" r:id="rId39"/>
    <p:sldId id="312" r:id="rId40"/>
    <p:sldId id="313" r:id="rId41"/>
    <p:sldId id="283" r:id="rId42"/>
    <p:sldId id="287" r:id="rId43"/>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56" autoAdjust="0"/>
  </p:normalViewPr>
  <p:slideViewPr>
    <p:cSldViewPr>
      <p:cViewPr varScale="1">
        <p:scale>
          <a:sx n="110" d="100"/>
          <a:sy n="110" d="100"/>
        </p:scale>
        <p:origin x="1800" y="102"/>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2018/12/12</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2018/12/12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87286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17842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102853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7142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221998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FAFE6-4B0C-49C4-8511-48A4A9759B39}" type="slidenum">
              <a:rPr lang="zh-TW" altLang="en-US" smtClean="0">
                <a:ea typeface="新細明體" pitchFamily="18" charset="-120"/>
              </a:rPr>
              <a:pPr/>
              <a:t>27</a:t>
            </a:fld>
            <a:endParaRPr lang="zh-TW" altLang="en-US" smtClean="0">
              <a:ea typeface="新細明體" pitchFamily="18" charset="-120"/>
            </a:endParaRPr>
          </a:p>
        </p:txBody>
      </p:sp>
    </p:spTree>
    <p:extLst>
      <p:ext uri="{BB962C8B-B14F-4D97-AF65-F5344CB8AC3E}">
        <p14:creationId xmlns:p14="http://schemas.microsoft.com/office/powerpoint/2010/main" val="281020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41969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2411690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37</a:t>
            </a:fld>
            <a:endParaRPr lang="en-US" altLang="zh-TW" dirty="0" smtClean="0"/>
          </a:p>
        </p:txBody>
      </p:sp>
    </p:spTree>
    <p:extLst>
      <p:ext uri="{BB962C8B-B14F-4D97-AF65-F5344CB8AC3E}">
        <p14:creationId xmlns:p14="http://schemas.microsoft.com/office/powerpoint/2010/main" val="3429974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38</a:t>
            </a:fld>
            <a:endParaRPr lang="en-US" altLang="zh-TW" dirty="0" smtClean="0"/>
          </a:p>
        </p:txBody>
      </p:sp>
    </p:spTree>
    <p:extLst>
      <p:ext uri="{BB962C8B-B14F-4D97-AF65-F5344CB8AC3E}">
        <p14:creationId xmlns:p14="http://schemas.microsoft.com/office/powerpoint/2010/main" val="128962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39</a:t>
            </a:fld>
            <a:endParaRPr lang="en-US" altLang="zh-TW" dirty="0" smtClean="0"/>
          </a:p>
        </p:txBody>
      </p:sp>
    </p:spTree>
    <p:extLst>
      <p:ext uri="{BB962C8B-B14F-4D97-AF65-F5344CB8AC3E}">
        <p14:creationId xmlns:p14="http://schemas.microsoft.com/office/powerpoint/2010/main" val="132674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40</a:t>
            </a:fld>
            <a:endParaRPr lang="en-US" altLang="zh-TW" dirty="0" smtClean="0"/>
          </a:p>
        </p:txBody>
      </p:sp>
    </p:spTree>
    <p:extLst>
      <p:ext uri="{BB962C8B-B14F-4D97-AF65-F5344CB8AC3E}">
        <p14:creationId xmlns:p14="http://schemas.microsoft.com/office/powerpoint/2010/main" val="173970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41</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42</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6</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7</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8</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9</a:t>
            </a:fld>
            <a:endParaRPr lang="zh-TW" altLang="en-US"/>
          </a:p>
        </p:txBody>
      </p:sp>
    </p:spTree>
    <p:extLst>
      <p:ext uri="{BB962C8B-B14F-4D97-AF65-F5344CB8AC3E}">
        <p14:creationId xmlns:p14="http://schemas.microsoft.com/office/powerpoint/2010/main" val="66513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2018/12/12</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2018/12/12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2018/12/12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2018/12/12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2018/12/12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2018/12/12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2018/12/12</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2018/12/12</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2018/12/12</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2018/12/12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2018/12/12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smtClean="0">
                <a:solidFill>
                  <a:srgbClr val="CC0000"/>
                </a:solidFill>
                <a:latin typeface="Times New Roman" panose="02020603050405020304" pitchFamily="18" charset="0"/>
                <a:ea typeface="微軟正黑體" pitchFamily="34" charset="-120"/>
                <a:cs typeface="Times New Roman" panose="02020603050405020304" pitchFamily="18" charset="0"/>
              </a:rPr>
              <a:t>108</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smtClean="0">
                <a:solidFill>
                  <a:srgbClr val="0000CC"/>
                </a:solidFill>
                <a:latin typeface="標楷體" panose="03000509000000000000" pitchFamily="65" charset="-120"/>
                <a:ea typeface="標楷體" panose="03000509000000000000" pitchFamily="65" charset="-120"/>
              </a:rPr>
              <a:t>招生試</a:t>
            </a:r>
            <a:r>
              <a:rPr lang="zh-TW" altLang="en-US" sz="4000" dirty="0">
                <a:solidFill>
                  <a:srgbClr val="0000CC"/>
                </a:solidFill>
                <a:latin typeface="標楷體" panose="03000509000000000000" pitchFamily="65" charset="-120"/>
                <a:ea typeface="標楷體" panose="03000509000000000000" pitchFamily="65" charset="-120"/>
              </a:rPr>
              <a:t>務</a:t>
            </a:r>
            <a:r>
              <a:rPr lang="zh-TW" altLang="en-US" sz="4000" dirty="0" smtClean="0">
                <a:solidFill>
                  <a:srgbClr val="0000CC"/>
                </a:solidFill>
                <a:latin typeface="標楷體" panose="03000509000000000000" pitchFamily="65" charset="-120"/>
                <a:ea typeface="標楷體" panose="03000509000000000000" pitchFamily="65" charset="-120"/>
              </a:rPr>
              <a:t>宣導</a:t>
            </a:r>
            <a:r>
              <a:rPr lang="zh-TW" altLang="en-US" sz="4000" dirty="0">
                <a:solidFill>
                  <a:srgbClr val="0000CC"/>
                </a:solidFill>
                <a:latin typeface="標楷體" panose="03000509000000000000" pitchFamily="65" charset="-120"/>
                <a:ea typeface="標楷體" panose="03000509000000000000" pitchFamily="65" charset="-120"/>
              </a:rPr>
              <a:t>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smtClean="0">
                <a:latin typeface="Times New Roman" pitchFamily="18" charset="0"/>
                <a:ea typeface="標楷體" pitchFamily="65" charset="-120"/>
                <a:cs typeface="Times New Roman" panose="02020603050405020304" pitchFamily="18" charset="0"/>
              </a:rPr>
              <a:t>考生</a:t>
            </a:r>
            <a:r>
              <a:rPr lang="zh-TW" altLang="zh-TW" sz="2400" dirty="0">
                <a:latin typeface="Times New Roman" pitchFamily="18" charset="0"/>
                <a:ea typeface="標楷體" pitchFamily="65" charset="-120"/>
                <a:cs typeface="Times New Roman" panose="02020603050405020304" pitchFamily="18" charset="0"/>
              </a:rPr>
              <a:t>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smtClean="0">
                <a:latin typeface="Times New Roman" pitchFamily="18" charset="0"/>
                <a:ea typeface="標楷體" pitchFamily="65" charset="-120"/>
                <a:cs typeface="Times New Roman" panose="02020603050405020304" pitchFamily="18" charset="0"/>
              </a:rPr>
              <a:t>108.6.26(</a:t>
            </a:r>
            <a:r>
              <a:rPr lang="zh-TW" altLang="en-US" sz="2400" dirty="0" smtClean="0">
                <a:latin typeface="Times New Roman" pitchFamily="18" charset="0"/>
                <a:ea typeface="標楷體" pitchFamily="65" charset="-120"/>
                <a:cs typeface="Times New Roman" panose="02020603050405020304" pitchFamily="18" charset="0"/>
              </a:rPr>
              <a:t>三</a:t>
            </a:r>
            <a:r>
              <a:rPr lang="en-US" altLang="zh-TW" sz="2400" dirty="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a:t>
            </a:r>
            <a:r>
              <a:rPr lang="zh-TW" altLang="en-US" sz="2400" dirty="0" smtClean="0">
                <a:latin typeface="Times New Roman" pitchFamily="18" charset="0"/>
                <a:ea typeface="標楷體" pitchFamily="65" charset="-120"/>
                <a:cs typeface="Times New Roman" panose="02020603050405020304" pitchFamily="18" charset="0"/>
              </a:rPr>
              <a:t>減免</a:t>
            </a:r>
            <a:r>
              <a:rPr lang="en-US" altLang="zh-TW" sz="2400" dirty="0">
                <a:latin typeface="Times New Roman" pitchFamily="18" charset="0"/>
                <a:ea typeface="標楷體" pitchFamily="65" charset="-120"/>
                <a:cs typeface="Times New Roman" panose="02020603050405020304" pitchFamily="18" charset="0"/>
              </a:rPr>
              <a:t>6</a:t>
            </a:r>
            <a:r>
              <a:rPr lang="en-US" altLang="zh-TW" sz="2400" dirty="0" smtClean="0">
                <a:latin typeface="Times New Roman" pitchFamily="18" charset="0"/>
                <a:ea typeface="標楷體" pitchFamily="65" charset="-120"/>
                <a:cs typeface="Times New Roman" panose="02020603050405020304" pitchFamily="18" charset="0"/>
              </a:rPr>
              <a:t>0</a:t>
            </a:r>
            <a:r>
              <a:rPr lang="zh-TW" altLang="en-US" sz="2400" dirty="0">
                <a:latin typeface="Times New Roman" pitchFamily="18" charset="0"/>
                <a:ea typeface="標楷體" pitchFamily="65" charset="-120"/>
                <a:cs typeface="Times New Roman" panose="02020603050405020304" pitchFamily="18" charset="0"/>
              </a:rPr>
              <a:t>％審查結果，本委員會不另寄發</a:t>
            </a:r>
            <a:r>
              <a:rPr lang="zh-TW" altLang="en-US" sz="2400" dirty="0" smtClean="0">
                <a:latin typeface="Times New Roman" pitchFamily="18" charset="0"/>
                <a:ea typeface="標楷體" pitchFamily="65" charset="-120"/>
                <a:cs typeface="Times New Roman" panose="02020603050405020304" pitchFamily="18" charset="0"/>
              </a:rPr>
              <a:t>通知。考生</a:t>
            </a:r>
            <a:r>
              <a:rPr lang="zh-TW" altLang="en-US" sz="2400" dirty="0">
                <a:latin typeface="Times New Roman" pitchFamily="18" charset="0"/>
                <a:ea typeface="標楷體" pitchFamily="65" charset="-120"/>
                <a:cs typeface="Times New Roman" panose="02020603050405020304" pitchFamily="18" charset="0"/>
              </a:rPr>
              <a:t>未上網查詢而致參加本招生之相關權益受損時，概由考生自行負責</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smtClean="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108.6.26(</a:t>
            </a:r>
            <a:r>
              <a:rPr lang="zh-TW" altLang="en-US" sz="2400" kern="1200" dirty="0" smtClean="0">
                <a:solidFill>
                  <a:srgbClr val="0000CC"/>
                </a:solidFill>
                <a:latin typeface="Times New Roman" pitchFamily="18" charset="0"/>
                <a:ea typeface="標楷體" pitchFamily="65" charset="-120"/>
                <a:cs typeface="Times New Roman" panose="02020603050405020304" pitchFamily="18" charset="0"/>
              </a:rPr>
              <a:t>三</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)~108.6.2</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8</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smtClean="0">
                <a:latin typeface="Times New Roman" pitchFamily="18" charset="0"/>
                <a:ea typeface="標楷體" pitchFamily="65" charset="-120"/>
              </a:rPr>
              <a:t>注意事項：</a:t>
            </a:r>
            <a:endParaRPr lang="en-US" altLang="zh-TW" sz="2300" b="1" dirty="0" smtClean="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rPr>
              <a:t>108</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度四技二專甄選入學招生原住民身分審查考生，仍須於本招生資格審查期間上網登錄原住民之身分與文化及語言能力合格證明等資料。經本委員會審查通過者，始得享有原住民身分之加分優待</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smtClean="0">
                <a:latin typeface="Times New Roman" panose="02020603050405020304" pitchFamily="18" charset="0"/>
                <a:ea typeface="標楷體" pitchFamily="65" charset="-120"/>
                <a:cs typeface="Times New Roman" panose="02020603050405020304" pitchFamily="18" charset="0"/>
              </a:rPr>
              <a:t>所</a:t>
            </a:r>
            <a:r>
              <a:rPr lang="zh-TW" altLang="en-US" sz="2300" dirty="0">
                <a:latin typeface="Times New Roman" panose="02020603050405020304" pitchFamily="18" charset="0"/>
                <a:ea typeface="標楷體" pitchFamily="65" charset="-120"/>
                <a:cs typeface="Times New Roman" panose="02020603050405020304" pitchFamily="18" charset="0"/>
              </a:rPr>
              <a:t>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smtClean="0">
                <a:latin typeface="Times New Roman" panose="02020603050405020304" pitchFamily="18" charset="0"/>
                <a:ea typeface="標楷體" pitchFamily="65" charset="-120"/>
                <a:cs typeface="Times New Roman" panose="02020603050405020304" pitchFamily="18" charset="0"/>
              </a:rPr>
              <a:t>除由</a:t>
            </a:r>
            <a:r>
              <a:rPr lang="zh-TW" altLang="en-US" sz="2300" b="1" dirty="0">
                <a:latin typeface="Times New Roman" panose="02020603050405020304" pitchFamily="18" charset="0"/>
                <a:ea typeface="標楷體" pitchFamily="65" charset="-120"/>
                <a:cs typeface="Times New Roman" panose="02020603050405020304" pitchFamily="18" charset="0"/>
              </a:rPr>
              <a:t>僑務委員會所開立之「升學考試之優待證明」</a:t>
            </a:r>
            <a:r>
              <a:rPr lang="zh-TW" altLang="en-US" sz="2300" b="1" dirty="0" smtClean="0">
                <a:latin typeface="Times New Roman" panose="02020603050405020304" pitchFamily="18" charset="0"/>
                <a:ea typeface="標楷體" pitchFamily="65" charset="-120"/>
                <a:cs typeface="Times New Roman" panose="02020603050405020304" pitchFamily="18" charset="0"/>
              </a:rPr>
              <a:t>文件須繳交</a:t>
            </a:r>
            <a:r>
              <a:rPr lang="zh-TW" altLang="en-US" sz="2300" b="1" dirty="0">
                <a:latin typeface="Times New Roman" panose="02020603050405020304" pitchFamily="18" charset="0"/>
                <a:ea typeface="標楷體" pitchFamily="65" charset="-120"/>
                <a:cs typeface="Times New Roman" panose="02020603050405020304" pitchFamily="18" charset="0"/>
              </a:rPr>
              <a:t>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extLst>
      <p:ext uri="{BB962C8B-B14F-4D97-AF65-F5344CB8AC3E}">
        <p14:creationId xmlns:p14="http://schemas.microsoft.com/office/powerpoint/2010/main" val="226093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雖已通過登記資格審查，但未於規定時間內上網登錄或繳件之申請特種生資格審查考生，於資格審查登錄繳件時間截止後，不得以任何理由申請補繳或追認其特種身分，視同一般生身分，不予加分優待</a:t>
            </a:r>
            <a:r>
              <a:rPr lang="zh-TW" altLang="en-US" sz="2100" b="1" dirty="0" smtClean="0">
                <a:latin typeface="Times New Roman" pitchFamily="18" charset="0"/>
                <a:ea typeface="標楷體" pitchFamily="65" charset="-120"/>
                <a:cs typeface="Times New Roman" panose="02020603050405020304" pitchFamily="18" charset="0"/>
              </a:rPr>
              <a:t>。</a:t>
            </a:r>
            <a:endParaRPr lang="en-US" altLang="zh-TW" sz="2100" b="1" dirty="0" smtClean="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smtClean="0">
                <a:latin typeface="Times New Roman" pitchFamily="18" charset="0"/>
                <a:ea typeface="標楷體" pitchFamily="65" charset="-120"/>
                <a:cs typeface="Times New Roman" panose="02020603050405020304" pitchFamily="18" charset="0"/>
              </a:rPr>
              <a:t>考生</a:t>
            </a:r>
            <a:r>
              <a:rPr lang="zh-TW" altLang="en-US" sz="2100" dirty="0">
                <a:latin typeface="Times New Roman" pitchFamily="18" charset="0"/>
                <a:ea typeface="標楷體" pitchFamily="65" charset="-120"/>
                <a:cs typeface="Times New Roman" panose="02020603050405020304" pitchFamily="18" charset="0"/>
              </a:rPr>
              <a:t>若已參加</a:t>
            </a:r>
            <a:r>
              <a:rPr lang="en-US" altLang="zh-TW" sz="2100" dirty="0" smtClean="0">
                <a:latin typeface="Times New Roman" pitchFamily="18" charset="0"/>
                <a:ea typeface="標楷體" pitchFamily="65" charset="-120"/>
                <a:cs typeface="Times New Roman" panose="02020603050405020304" pitchFamily="18" charset="0"/>
              </a:rPr>
              <a:t>108</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smtClean="0">
                <a:latin typeface="Times New Roman" pitchFamily="18" charset="0"/>
                <a:ea typeface="標楷體" pitchFamily="65" charset="-120"/>
                <a:cs typeface="Times New Roman" panose="02020603050405020304" pitchFamily="18" charset="0"/>
              </a:rPr>
              <a:t>(1)108</a:t>
            </a:r>
            <a:r>
              <a:rPr lang="zh-TW" altLang="en-US" sz="2100" dirty="0" smtClean="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smtClean="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(2)108</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度科技校院四年制及專科學校二年制招收技藝技能</a:t>
            </a:r>
            <a:r>
              <a:rPr lang="zh-TW" altLang="en-US" sz="2100" dirty="0" smtClean="0">
                <a:latin typeface="Times New Roman" pitchFamily="18" charset="0"/>
                <a:ea typeface="標楷體" pitchFamily="65" charset="-120"/>
                <a:cs typeface="Times New Roman" panose="02020603050405020304" pitchFamily="18" charset="0"/>
              </a:rPr>
              <a:t>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良學生</a:t>
            </a:r>
            <a:r>
              <a:rPr lang="zh-TW" altLang="en-US" sz="2100" dirty="0">
                <a:latin typeface="Times New Roman" pitchFamily="18" charset="0"/>
                <a:ea typeface="標楷體" pitchFamily="65" charset="-120"/>
                <a:cs typeface="Times New Roman" panose="02020603050405020304" pitchFamily="18" charset="0"/>
              </a:rPr>
              <a:t>甄審入學招生。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(3)108</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度高級中等以上學校運動成績優良學生升學輔導甄審</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甄試</a:t>
            </a:r>
            <a:r>
              <a:rPr lang="zh-TW" altLang="en-US" sz="2100" dirty="0">
                <a:latin typeface="Times New Roman" pitchFamily="18" charset="0"/>
                <a:ea typeface="標楷體" pitchFamily="65" charset="-120"/>
                <a:cs typeface="Times New Roman" panose="02020603050405020304" pitchFamily="18" charset="0"/>
              </a:rPr>
              <a:t>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(4)108</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度科技校院四年制及專科學校二年制甄選入學招生。</a:t>
            </a:r>
          </a:p>
          <a:p>
            <a:pPr algn="just">
              <a:buFontTx/>
              <a:buNone/>
              <a:defRPr/>
            </a:pPr>
            <a:endParaRPr lang="en-US" altLang="zh-TW" sz="2400" dirty="0" smtClean="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59407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20880" cy="3349828"/>
          </a:xfrm>
        </p:spPr>
        <p:txBody>
          <a:bodyPr/>
          <a:lstStyle/>
          <a:p>
            <a:pPr algn="just">
              <a:buFontTx/>
              <a:buNone/>
              <a:defRPr/>
            </a:pPr>
            <a:endParaRPr lang="en-US" altLang="zh-TW" sz="2400" dirty="0" smtClean="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
        <p:nvSpPr>
          <p:cNvPr id="3" name="矩形 2"/>
          <p:cNvSpPr/>
          <p:nvPr/>
        </p:nvSpPr>
        <p:spPr>
          <a:xfrm>
            <a:off x="470138" y="1156887"/>
            <a:ext cx="7846278" cy="2816156"/>
          </a:xfrm>
          <a:prstGeom prst="rect">
            <a:avLst/>
          </a:prstGeom>
        </p:spPr>
        <p:txBody>
          <a:bodyPr wrap="square">
            <a:spAutoFit/>
          </a:bodyPr>
          <a:lstStyle/>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5)108</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度科技校院日間部四年制申請入學招生。</a:t>
            </a:r>
          </a:p>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6)108</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度科技校院繁星計畫聯合推薦甄選入學招生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(7)108</a:t>
            </a:r>
            <a:r>
              <a:rPr lang="zh-TW" altLang="en-US" sz="2100" dirty="0" smtClean="0">
                <a:latin typeface="Times New Roman" pitchFamily="18" charset="0"/>
                <a:ea typeface="標楷體" pitchFamily="65" charset="-120"/>
              </a:rPr>
              <a:t>學年度大學辦理特殊選才招生計畫。</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(8)108</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度科技校院四年制及專科學校二年制特殊選才</a:t>
            </a:r>
            <a:r>
              <a:rPr lang="zh-TW" altLang="en-US" sz="2100" dirty="0" smtClean="0">
                <a:latin typeface="Times New Roman" pitchFamily="18" charset="0"/>
                <a:ea typeface="標楷體" pitchFamily="65" charset="-120"/>
              </a:rPr>
              <a:t>入學</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smtClean="0">
                <a:latin typeface="Times New Roman" pitchFamily="18" charset="0"/>
                <a:ea typeface="標楷體" pitchFamily="65" charset="-120"/>
              </a:rPr>
              <a:t>     聯合招生。</a:t>
            </a:r>
            <a:endParaRPr lang="zh-TW" altLang="en-US" sz="2100" dirty="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(9)108</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度大專校院各入學招生管道或各校經教育部核准</a:t>
            </a:r>
            <a:r>
              <a:rPr lang="zh-TW" altLang="en-US" sz="2100" dirty="0" smtClean="0">
                <a:latin typeface="Times New Roman" pitchFamily="18" charset="0"/>
                <a:ea typeface="標楷體" pitchFamily="65" charset="-120"/>
              </a:rPr>
              <a:t>自 </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a:t>
            </a:r>
            <a:r>
              <a:rPr lang="zh-TW" altLang="en-US" sz="2100" dirty="0" smtClean="0">
                <a:latin typeface="Times New Roman" pitchFamily="18" charset="0"/>
                <a:ea typeface="標楷體" pitchFamily="65" charset="-120"/>
              </a:rPr>
              <a:t>    行</a:t>
            </a:r>
            <a:r>
              <a:rPr lang="zh-TW" altLang="en-US" sz="2100" dirty="0">
                <a:latin typeface="Times New Roman" pitchFamily="18" charset="0"/>
                <a:ea typeface="標楷體" pitchFamily="65" charset="-120"/>
              </a:rPr>
              <a:t>辦理之單獨入學招生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p:txBody>
      </p:sp>
    </p:spTree>
    <p:extLst>
      <p:ext uri="{BB962C8B-B14F-4D97-AF65-F5344CB8AC3E}">
        <p14:creationId xmlns:p14="http://schemas.microsoft.com/office/powerpoint/2010/main" val="185613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220</a:t>
            </a:r>
            <a:r>
              <a:rPr lang="zh-TW" altLang="en-US" sz="2400" dirty="0" smtClean="0">
                <a:latin typeface="Times New Roman" panose="02020603050405020304" pitchFamily="18" charset="0"/>
                <a:ea typeface="標楷體" pitchFamily="65" charset="-120"/>
                <a:cs typeface="Times New Roman" panose="02020603050405020304" pitchFamily="18" charset="0"/>
              </a:rPr>
              <a:t>元整；低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收入戶考生免</a:t>
            </a:r>
            <a:r>
              <a:rPr lang="zh-TW" altLang="en-US" sz="2400" dirty="0" smtClean="0">
                <a:latin typeface="Times New Roman" panose="02020603050405020304" pitchFamily="18" charset="0"/>
                <a:ea typeface="標楷體" pitchFamily="65" charset="-120"/>
                <a:cs typeface="Times New Roman" panose="02020603050405020304" pitchFamily="18" charset="0"/>
              </a:rPr>
              <a:t>繳，中低收入</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考生以</a:t>
            </a:r>
            <a:r>
              <a:rPr lang="zh-TW" altLang="en-US" sz="2400"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sz="2400" dirty="0" smtClean="0">
                <a:latin typeface="Times New Roman" panose="02020603050405020304" pitchFamily="18" charset="0"/>
                <a:ea typeface="標楷體" pitchFamily="65" charset="-120"/>
                <a:cs typeface="Times New Roman" panose="02020603050405020304" pitchFamily="18" charset="0"/>
              </a:rPr>
              <a:t>及</a:t>
            </a:r>
            <a:r>
              <a:rPr lang="zh-TW" altLang="en-US" sz="2400" b="1" dirty="0" smtClean="0">
                <a:latin typeface="Times New Roman" panose="02020603050405020304" pitchFamily="18" charset="0"/>
                <a:ea typeface="標楷體" pitchFamily="65" charset="-120"/>
                <a:cs typeface="Times New Roman" panose="02020603050405020304" pitchFamily="18" charset="0"/>
              </a:rPr>
              <a:t>四技二專統一入學測驗</a:t>
            </a:r>
            <a:r>
              <a:rPr lang="zh-TW" altLang="en-US" sz="2400" b="1" dirty="0">
                <a:latin typeface="Times New Roman" panose="02020603050405020304" pitchFamily="18" charset="0"/>
                <a:ea typeface="標楷體" pitchFamily="65" charset="-120"/>
                <a:cs typeface="Times New Roman" panose="02020603050405020304" pitchFamily="18" charset="0"/>
              </a:rPr>
              <a:t>准考證</a:t>
            </a:r>
            <a:r>
              <a:rPr lang="zh-TW" altLang="en-US" sz="2400" b="1" dirty="0" smtClean="0">
                <a:latin typeface="Times New Roman" panose="02020603050405020304" pitchFamily="18" charset="0"/>
                <a:ea typeface="標楷體" pitchFamily="65" charset="-120"/>
                <a:cs typeface="Times New Roman" panose="02020603050405020304" pitchFamily="18" charset="0"/>
              </a:rPr>
              <a:t>號碼</a:t>
            </a:r>
            <a:r>
              <a:rPr lang="zh-TW" altLang="en-US" sz="2400" dirty="0" smtClean="0">
                <a:latin typeface="Times New Roman" panose="02020603050405020304" pitchFamily="18" charset="0"/>
                <a:ea typeface="標楷體" pitchFamily="65" charset="-120"/>
                <a:cs typeface="Times New Roman" panose="02020603050405020304" pitchFamily="18" charset="0"/>
              </a:rPr>
              <a:t>，即可登入「繳款單列印</a:t>
            </a:r>
            <a:r>
              <a:rPr lang="zh-TW" altLang="en-US" sz="2400" dirty="0">
                <a:latin typeface="Times New Roman" panose="02020603050405020304" pitchFamily="18" charset="0"/>
                <a:ea typeface="標楷體" pitchFamily="65" charset="-120"/>
                <a:cs typeface="Times New Roman" panose="02020603050405020304" pitchFamily="18" charset="0"/>
              </a:rPr>
              <a:t>及繳款帳號</a:t>
            </a:r>
            <a:r>
              <a:rPr lang="zh-TW" altLang="en-US" sz="2400" dirty="0" smtClean="0">
                <a:latin typeface="Times New Roman" panose="02020603050405020304" pitchFamily="18" charset="0"/>
                <a:ea typeface="標楷體" pitchFamily="65" charset="-120"/>
                <a:cs typeface="Times New Roman" panose="02020603050405020304" pitchFamily="18" charset="0"/>
              </a:rPr>
              <a:t>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低收入戶及中低收入戶考生分下列兩種：</a:t>
            </a:r>
            <a:r>
              <a:rPr lang="en-US" altLang="zh-TW" sz="2400" b="1" dirty="0" smtClean="0">
                <a:latin typeface="Times New Roman" panose="02020603050405020304" pitchFamily="18" charset="0"/>
                <a:ea typeface="標楷體" pitchFamily="65" charset="-120"/>
                <a:cs typeface="Times New Roman" panose="02020603050405020304" pitchFamily="18" charset="0"/>
              </a:rPr>
              <a:t/>
            </a:r>
            <a:br>
              <a:rPr lang="en-US" altLang="zh-TW" sz="2400" b="1" dirty="0" smtClean="0">
                <a:latin typeface="Times New Roman" panose="02020603050405020304" pitchFamily="18" charset="0"/>
                <a:ea typeface="標楷體" pitchFamily="65" charset="-120"/>
                <a:cs typeface="Times New Roman" panose="02020603050405020304" pitchFamily="18" charset="0"/>
              </a:rPr>
            </a:br>
            <a:r>
              <a:rPr lang="en-US" altLang="zh-TW" sz="2400" dirty="0" smtClean="0">
                <a:latin typeface="Times New Roman" panose="02020603050405020304" pitchFamily="18" charset="0"/>
                <a:ea typeface="標楷體" pitchFamily="65" charset="-120"/>
                <a:cs typeface="Times New Roman" panose="02020603050405020304" pitchFamily="18" charset="0"/>
              </a:rPr>
              <a:t>(1)</a:t>
            </a: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a:t>
            </a:r>
            <a:r>
              <a:rPr lang="zh-TW" altLang="en-US" sz="2400" dirty="0" smtClean="0">
                <a:latin typeface="Times New Roman" panose="02020603050405020304" pitchFamily="18" charset="0"/>
                <a:ea typeface="標楷體" pitchFamily="65" charset="-120"/>
                <a:cs typeface="Times New Roman" panose="02020603050405020304" pitchFamily="18" charset="0"/>
              </a:rPr>
              <a:t>不必繳費，</a:t>
            </a:r>
            <a:r>
              <a:rPr lang="zh-TW" altLang="en-US" sz="2400" dirty="0">
                <a:latin typeface="Times New Roman" panose="02020603050405020304" pitchFamily="18" charset="0"/>
                <a:ea typeface="標楷體" pitchFamily="65" charset="-120"/>
                <a:cs typeface="Times New Roman" panose="02020603050405020304" pitchFamily="18" charset="0"/>
              </a:rPr>
              <a:t>已</a:t>
            </a:r>
            <a:r>
              <a:rPr lang="zh-TW" altLang="en-US" sz="2400" dirty="0" smtClean="0">
                <a:latin typeface="Times New Roman" panose="02020603050405020304" pitchFamily="18" charset="0"/>
                <a:ea typeface="標楷體" pitchFamily="65" charset="-120"/>
                <a:cs typeface="Times New Roman" panose="02020603050405020304" pitchFamily="18" charset="0"/>
              </a:rPr>
              <a:t>具有網路選填登記志願資</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格。中收入戶考生可</a:t>
            </a:r>
            <a:r>
              <a:rPr lang="zh-TW" altLang="en-US" sz="2400" dirty="0">
                <a:latin typeface="Times New Roman" panose="02020603050405020304" pitchFamily="18" charset="0"/>
                <a:ea typeface="標楷體" pitchFamily="65" charset="-120"/>
                <a:cs typeface="Times New Roman" panose="02020603050405020304" pitchFamily="18" charset="0"/>
              </a:rPr>
              <a:t>減免</a:t>
            </a:r>
            <a:r>
              <a:rPr lang="zh-TW" altLang="en-US" sz="2400" dirty="0" smtClean="0">
                <a:latin typeface="Times New Roman" panose="02020603050405020304" pitchFamily="18" charset="0"/>
                <a:ea typeface="標楷體" pitchFamily="65" charset="-120"/>
                <a:cs typeface="Times New Roman" panose="02020603050405020304" pitchFamily="18" charset="0"/>
              </a:rPr>
              <a:t>登記費</a:t>
            </a:r>
            <a:r>
              <a:rPr lang="en-US" altLang="zh-TW" sz="2400" dirty="0">
                <a:latin typeface="Times New Roman" panose="02020603050405020304" pitchFamily="18" charset="0"/>
                <a:ea typeface="標楷體" pitchFamily="65" charset="-120"/>
                <a:cs typeface="Times New Roman" panose="02020603050405020304" pitchFamily="18" charset="0"/>
              </a:rPr>
              <a:t>6</a:t>
            </a:r>
            <a:r>
              <a:rPr lang="en-US" altLang="zh-TW" sz="2400" dirty="0" smtClean="0">
                <a:latin typeface="Times New Roman" panose="02020603050405020304" pitchFamily="18" charset="0"/>
                <a:ea typeface="標楷體" pitchFamily="65" charset="-120"/>
                <a:cs typeface="Times New Roman" panose="02020603050405020304" pitchFamily="18" charset="0"/>
              </a:rPr>
              <a:t>0</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，並須於規定</a:t>
            </a:r>
            <a:r>
              <a:rPr lang="zh-TW" altLang="en-US" sz="2400" dirty="0" smtClean="0">
                <a:latin typeface="Times New Roman" panose="02020603050405020304" pitchFamily="18" charset="0"/>
                <a:ea typeface="標楷體" pitchFamily="65" charset="-120"/>
                <a:cs typeface="Times New Roman" panose="02020603050405020304" pitchFamily="18" charset="0"/>
              </a:rPr>
              <a:t>繳</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費</a:t>
            </a:r>
            <a:r>
              <a:rPr lang="zh-TW" altLang="en-US" sz="2400" dirty="0">
                <a:latin typeface="Times New Roman" panose="02020603050405020304" pitchFamily="18" charset="0"/>
                <a:ea typeface="標楷體" pitchFamily="65" charset="-120"/>
                <a:cs typeface="Times New Roman" panose="02020603050405020304" pitchFamily="18" charset="0"/>
              </a:rPr>
              <a:t>期間內</a:t>
            </a:r>
            <a:r>
              <a:rPr lang="zh-TW" altLang="en-US" sz="2400" dirty="0" smtClean="0">
                <a:latin typeface="Times New Roman" panose="02020603050405020304" pitchFamily="18" charset="0"/>
                <a:ea typeface="標楷體" pitchFamily="65" charset="-120"/>
                <a:cs typeface="Times New Roman" panose="02020603050405020304" pitchFamily="18" charset="0"/>
              </a:rPr>
              <a:t>繳交登記費</a:t>
            </a:r>
            <a:r>
              <a:rPr lang="zh-TW" altLang="en-US" sz="2400" dirty="0">
                <a:latin typeface="Times New Roman" panose="02020603050405020304" pitchFamily="18" charset="0"/>
                <a:ea typeface="標楷體" pitchFamily="65" charset="-120"/>
                <a:cs typeface="Times New Roman" panose="02020603050405020304" pitchFamily="18" charset="0"/>
              </a:rPr>
              <a:t>新</a:t>
            </a:r>
            <a:r>
              <a:rPr lang="zh-TW" altLang="en-US" sz="2400" dirty="0" smtClean="0">
                <a:latin typeface="Times New Roman" panose="02020603050405020304" pitchFamily="18" charset="0"/>
                <a:ea typeface="標楷體" pitchFamily="65" charset="-120"/>
                <a:cs typeface="Times New Roman" panose="02020603050405020304" pitchFamily="18" charset="0"/>
              </a:rPr>
              <a:t>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整，繳費成功者</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始</a:t>
            </a:r>
            <a:r>
              <a:rPr lang="zh-TW" altLang="en-US" sz="2400" dirty="0">
                <a:latin typeface="Times New Roman" panose="02020603050405020304" pitchFamily="18" charset="0"/>
                <a:ea typeface="標楷體" pitchFamily="65" charset="-120"/>
                <a:cs typeface="Times New Roman" panose="02020603050405020304" pitchFamily="18" charset="0"/>
              </a:rPr>
              <a:t>具網路選</a:t>
            </a:r>
            <a:r>
              <a:rPr lang="zh-TW" altLang="en-US" sz="2400" dirty="0" smtClean="0">
                <a:latin typeface="Times New Roman" panose="02020603050405020304" pitchFamily="18" charset="0"/>
                <a:ea typeface="標楷體" pitchFamily="65" charset="-120"/>
                <a:cs typeface="Times New Roman" panose="02020603050405020304" pitchFamily="18" charset="0"/>
              </a:rPr>
              <a:t>填登記</a:t>
            </a:r>
            <a:r>
              <a:rPr lang="zh-TW" altLang="en-US" sz="2400" dirty="0">
                <a:latin typeface="Times New Roman" panose="02020603050405020304" pitchFamily="18" charset="0"/>
                <a:ea typeface="標楷體" pitchFamily="65" charset="-120"/>
                <a:cs typeface="Times New Roman" panose="02020603050405020304" pitchFamily="18" charset="0"/>
              </a:rPr>
              <a:t>志願資格。</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a:t>
            </a:r>
            <a:r>
              <a:rPr lang="zh-TW" altLang="en-US" sz="2400" dirty="0" smtClean="0">
                <a:solidFill>
                  <a:srgbClr val="0000CC"/>
                </a:solidFill>
                <a:latin typeface="標楷體" pitchFamily="65" charset="-120"/>
                <a:ea typeface="標楷體" pitchFamily="65" charset="-120"/>
              </a:rPr>
              <a:t>技二專甄選</a:t>
            </a:r>
            <a:r>
              <a:rPr lang="zh-TW" altLang="en-US" sz="2400" dirty="0">
                <a:solidFill>
                  <a:srgbClr val="0000CC"/>
                </a:solidFill>
                <a:latin typeface="標楷體" pitchFamily="65" charset="-120"/>
                <a:ea typeface="標楷體" pitchFamily="65" charset="-120"/>
              </a:rPr>
              <a:t>入學報名時未通過審核或未申請</a:t>
            </a:r>
            <a:r>
              <a:rPr lang="zh-TW" altLang="en-US" sz="2400" dirty="0" smtClean="0">
                <a:solidFill>
                  <a:srgbClr val="0000CC"/>
                </a:solidFill>
                <a:latin typeface="標楷體" pitchFamily="65" charset="-120"/>
                <a:ea typeface="標楷體" pitchFamily="65" charset="-120"/>
              </a:rPr>
              <a:t>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請</a:t>
            </a:r>
            <a:r>
              <a:rPr lang="zh-TW" altLang="en-US" sz="2400" dirty="0">
                <a:solidFill>
                  <a:srgbClr val="FF0000"/>
                </a:solidFill>
                <a:latin typeface="標楷體" pitchFamily="65" charset="-120"/>
                <a:ea typeface="標楷體" pitchFamily="65" charset="-120"/>
              </a:rPr>
              <a:t>於資格審查期間</a:t>
            </a:r>
            <a:r>
              <a:rPr lang="zh-TW" altLang="en-US" sz="2400" dirty="0" smtClean="0">
                <a:solidFill>
                  <a:srgbClr val="FF0000"/>
                </a:solidFill>
                <a:latin typeface="標楷體" pitchFamily="65" charset="-120"/>
                <a:ea typeface="標楷體" pitchFamily="65" charset="-120"/>
              </a:rPr>
              <a:t>內</a:t>
            </a:r>
            <a:r>
              <a:rPr lang="en-US" altLang="zh-TW" sz="2400" dirty="0" smtClean="0">
                <a:solidFill>
                  <a:srgbClr val="FF0000"/>
                </a:solidFill>
                <a:latin typeface="標楷體" pitchFamily="65" charset="-120"/>
                <a:ea typeface="標楷體" pitchFamily="65" charset="-120"/>
              </a:rPr>
              <a:t>【</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108.5.23(</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00 </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p>
          <a:p>
            <a:pPr marL="0" indent="0">
              <a:lnSpc>
                <a:spcPts val="3200"/>
              </a:lnSpc>
              <a:spcBef>
                <a:spcPts val="0"/>
              </a:spcBef>
              <a:buNone/>
              <a:defRPr/>
            </a:pP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108.6.12(</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400" dirty="0" smtClean="0">
                <a:solidFill>
                  <a:srgbClr val="FF0000"/>
                </a:solidFill>
                <a:latin typeface="標楷體" pitchFamily="65" charset="-120"/>
                <a:ea typeface="標楷體" pitchFamily="65" charset="-120"/>
              </a:rPr>
              <a:t>上網登錄並繳寄相關證明文件至</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smtClean="0">
                <a:solidFill>
                  <a:srgbClr val="FF0000"/>
                </a:solidFill>
                <a:latin typeface="標楷體" pitchFamily="65" charset="-120"/>
                <a:ea typeface="標楷體" pitchFamily="65" charset="-120"/>
              </a:rPr>
              <a:t>   本</a:t>
            </a:r>
            <a:r>
              <a:rPr lang="zh-TW" altLang="en-US" sz="2400" dirty="0">
                <a:solidFill>
                  <a:srgbClr val="FF0000"/>
                </a:solidFill>
                <a:latin typeface="標楷體" pitchFamily="65" charset="-120"/>
                <a:ea typeface="標楷體" pitchFamily="65" charset="-120"/>
              </a:rPr>
              <a:t>委員會，經本委員會審查通過者</a:t>
            </a:r>
            <a:r>
              <a:rPr lang="zh-TW" altLang="en-US" sz="2400" dirty="0" smtClean="0">
                <a:solidFill>
                  <a:srgbClr val="FF0000"/>
                </a:solidFill>
                <a:latin typeface="標楷體" pitchFamily="65" charset="-120"/>
                <a:ea typeface="標楷體" pitchFamily="65" charset="-120"/>
              </a:rPr>
              <a:t>，本招生登記費，</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  低收入戶考生可</a:t>
            </a:r>
            <a:r>
              <a:rPr lang="zh-TW" altLang="en-US" sz="2400" dirty="0">
                <a:solidFill>
                  <a:srgbClr val="FF0000"/>
                </a:solidFill>
                <a:latin typeface="標楷體" pitchFamily="65" charset="-120"/>
                <a:ea typeface="標楷體" pitchFamily="65" charset="-120"/>
              </a:rPr>
              <a:t>免</a:t>
            </a:r>
            <a:r>
              <a:rPr lang="zh-TW" altLang="en-US" sz="2400" dirty="0" smtClean="0">
                <a:solidFill>
                  <a:srgbClr val="FF0000"/>
                </a:solidFill>
                <a:latin typeface="標楷體" pitchFamily="65" charset="-120"/>
                <a:ea typeface="標楷體" pitchFamily="65" charset="-120"/>
              </a:rPr>
              <a:t>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extLst>
      <p:ext uri="{BB962C8B-B14F-4D97-AF65-F5344CB8AC3E}">
        <p14:creationId xmlns:p14="http://schemas.microsoft.com/office/powerpoint/2010/main" val="408119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a:t>
            </a:r>
            <a:r>
              <a:rPr lang="zh-TW" altLang="en-US" sz="2800" b="1" dirty="0" smtClean="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限由原報名</a:t>
            </a:r>
            <a:r>
              <a:rPr lang="en-US" altLang="en-US" sz="2400" dirty="0" smtClean="0">
                <a:latin typeface="Times New Roman" pitchFamily="18" charset="0"/>
                <a:ea typeface="標楷體" pitchFamily="65" charset="-120"/>
                <a:cs typeface="Times New Roman" panose="02020603050405020304" pitchFamily="18" charset="0"/>
              </a:rPr>
              <a:t>10</a:t>
            </a:r>
            <a:r>
              <a:rPr lang="en-US" altLang="zh-TW" sz="2400" dirty="0">
                <a:latin typeface="Times New Roman" pitchFamily="18" charset="0"/>
                <a:ea typeface="標楷體" pitchFamily="65" charset="-120"/>
                <a:cs typeface="Times New Roman" panose="02020603050405020304" pitchFamily="18" charset="0"/>
              </a:rPr>
              <a:t>8</a:t>
            </a:r>
            <a:r>
              <a:rPr lang="zh-TW" altLang="en-US" sz="2400" dirty="0" smtClean="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請報名學校於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108.7.9(</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00~108.7.15(</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anose="02020603050405020304" pitchFamily="18" charset="0"/>
                <a:ea typeface="標楷體" pitchFamily="65" charset="-120"/>
                <a:cs typeface="Times New Roman" panose="02020603050405020304" pitchFamily="18" charset="0"/>
              </a:rPr>
              <a:t>上網登錄繳費意願</a:t>
            </a:r>
            <a:r>
              <a:rPr lang="zh-TW" altLang="en-US" sz="2400" dirty="0">
                <a:latin typeface="Times New Roman" panose="02020603050405020304" pitchFamily="18" charset="0"/>
                <a:ea typeface="標楷體" pitchFamily="65" charset="-120"/>
                <a:cs typeface="Times New Roman" panose="02020603050405020304" pitchFamily="18" charset="0"/>
              </a:rPr>
              <a:t>，若有意願辦理</a:t>
            </a:r>
            <a:r>
              <a:rPr lang="zh-TW" altLang="en-US" sz="2400" dirty="0" smtClean="0">
                <a:latin typeface="Times New Roman" pitchFamily="18" charset="0"/>
                <a:ea typeface="標楷體" pitchFamily="65" charset="-120"/>
                <a:cs typeface="Times New Roman" panose="02020603050405020304" pitchFamily="18" charset="0"/>
              </a:rPr>
              <a:t>集體繳費請於上述時間內完成</a:t>
            </a:r>
            <a:r>
              <a:rPr lang="zh-TW" altLang="en-US" sz="2400" dirty="0">
                <a:latin typeface="Times New Roman" panose="02020603050405020304" pitchFamily="18" charset="0"/>
                <a:ea typeface="標楷體" pitchFamily="65" charset="-120"/>
                <a:cs typeface="Times New Roman" panose="02020603050405020304" pitchFamily="18" charset="0"/>
              </a:rPr>
              <a:t>繳費名單勾</a:t>
            </a:r>
            <a:r>
              <a:rPr lang="zh-TW" altLang="en-US" sz="2400" dirty="0" smtClean="0">
                <a:latin typeface="Times New Roman" panose="02020603050405020304" pitchFamily="18" charset="0"/>
                <a:ea typeface="標楷體" pitchFamily="65" charset="-120"/>
                <a:cs typeface="Times New Roman" panose="02020603050405020304" pitchFamily="18" charset="0"/>
              </a:rPr>
              <a:t>選</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dirty="0" smtClean="0">
                <a:latin typeface="Times New Roman" panose="02020603050405020304" pitchFamily="18" charset="0"/>
                <a:ea typeface="標楷體" pitchFamily="65" charset="-120"/>
                <a:cs typeface="Times New Roman" panose="02020603050405020304" pitchFamily="18" charset="0"/>
              </a:rPr>
              <a:t>繳費。</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smtClean="0">
                <a:latin typeface="Times New Roman" panose="02020603050405020304" pitchFamily="18" charset="0"/>
                <a:ea typeface="標楷體" pitchFamily="65" charset="-120"/>
                <a:cs typeface="Times New Roman" panose="02020603050405020304" pitchFamily="18" charset="0"/>
              </a:rPr>
              <a:t>108</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108.7.16(</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108.7.22(</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smtClean="0">
                <a:latin typeface="Times New Roman" panose="02020603050405020304" pitchFamily="18" charset="0"/>
                <a:ea typeface="標楷體" pitchFamily="65" charset="-120"/>
                <a:cs typeface="Times New Roman" panose="02020603050405020304" pitchFamily="18" charset="0"/>
              </a:rPr>
              <a:t>          </a:t>
            </a:r>
            <a:r>
              <a:rPr lang="zh-TW" altLang="en-US" sz="2100" smtClean="0">
                <a:latin typeface="Times New Roman" panose="02020603050405020304" pitchFamily="18" charset="0"/>
                <a:ea typeface="標楷體" pitchFamily="65" charset="-120"/>
                <a:cs typeface="Times New Roman" panose="02020603050405020304" pitchFamily="18" charset="0"/>
              </a:rPr>
              <a:t>         </a:t>
            </a:r>
            <a:r>
              <a:rPr lang="en-US" altLang="zh-TW" sz="2100" smtClean="0">
                <a:latin typeface="Times New Roman" panose="02020603050405020304" pitchFamily="18" charset="0"/>
                <a:ea typeface="標楷體" pitchFamily="65" charset="-120"/>
                <a:cs typeface="Times New Roman" panose="02020603050405020304" pitchFamily="18" charset="0"/>
              </a:rPr>
              <a:t>【</a:t>
            </a:r>
            <a:r>
              <a:rPr lang="zh-TW" altLang="en-US" sz="21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108.7.17(</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100" spc="-40" dirty="0" smtClean="0">
                <a:latin typeface="Times New Roman" panose="02020603050405020304" pitchFamily="18" charset="0"/>
                <a:ea typeface="標楷體" pitchFamily="65" charset="-120"/>
                <a:cs typeface="Times New Roman" panose="02020603050405020304" pitchFamily="18" charset="0"/>
              </a:rPr>
              <a:t>繳款帳號取得方式：一律於繳費規定時間內至登入本委員會網站「繳款單列印及繳款帳號查詢系統」取得，</a:t>
            </a:r>
            <a:r>
              <a:rPr lang="zh-TW" altLang="en-US" sz="2100" b="1" spc="-40"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(1)</a:t>
            </a:r>
            <a:r>
              <a:rPr lang="zh-TW" altLang="en-US" sz="2100" dirty="0" smtClean="0">
                <a:latin typeface="Times New Roman" panose="02020603050405020304" pitchFamily="18" charset="0"/>
                <a:ea typeface="標楷體" pitchFamily="65" charset="-120"/>
                <a:cs typeface="Times New Roman" panose="02020603050405020304" pitchFamily="18" charset="0"/>
              </a:rPr>
              <a:t>臺灣銀行</a:t>
            </a:r>
            <a:r>
              <a:rPr lang="zh-TW" altLang="en-US" sz="2100" dirty="0">
                <a:latin typeface="Times New Roman" panose="02020603050405020304" pitchFamily="18" charset="0"/>
                <a:ea typeface="標楷體" pitchFamily="65" charset="-120"/>
                <a:cs typeface="Times New Roman" panose="02020603050405020304" pitchFamily="18" charset="0"/>
              </a:rPr>
              <a:t>臨</a:t>
            </a:r>
            <a:r>
              <a:rPr lang="zh-TW" altLang="en-US" sz="2100" dirty="0" smtClean="0">
                <a:latin typeface="Times New Roman" panose="02020603050405020304" pitchFamily="18" charset="0"/>
                <a:ea typeface="標楷體" pitchFamily="65" charset="-120"/>
                <a:cs typeface="Times New Roman" panose="02020603050405020304" pitchFamily="18" charset="0"/>
              </a:rPr>
              <a:t>櫃繳費：至</a:t>
            </a:r>
            <a:r>
              <a:rPr lang="zh-TW" altLang="en-US" sz="2100" dirty="0">
                <a:latin typeface="Times New Roman" panose="02020603050405020304" pitchFamily="18" charset="0"/>
                <a:ea typeface="標楷體" pitchFamily="65" charset="-120"/>
                <a:cs typeface="Times New Roman" panose="02020603050405020304" pitchFamily="18" charset="0"/>
              </a:rPr>
              <a:t>本委會網站「繳款單列印及繳款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帳號查詢</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系統</a:t>
            </a:r>
            <a:r>
              <a:rPr lang="zh-TW" altLang="en-US" sz="2100" dirty="0">
                <a:latin typeface="Times New Roman" panose="02020603050405020304" pitchFamily="18" charset="0"/>
                <a:ea typeface="標楷體" pitchFamily="65" charset="-120"/>
                <a:cs typeface="Times New Roman" panose="02020603050405020304" pitchFamily="18" charset="0"/>
              </a:rPr>
              <a:t>」下載列印臺灣銀行繳款單</a:t>
            </a:r>
            <a:r>
              <a:rPr lang="zh-TW" altLang="en-US" sz="2100" dirty="0" smtClean="0">
                <a:latin typeface="Times New Roman" panose="02020603050405020304" pitchFamily="18" charset="0"/>
                <a:ea typeface="標楷體" pitchFamily="65" charset="-120"/>
                <a:cs typeface="Times New Roman" panose="02020603050405020304" pitchFamily="18" charset="0"/>
              </a:rPr>
              <a:t>，逕</a:t>
            </a:r>
            <a:r>
              <a:rPr lang="zh-TW" altLang="en-US" sz="2100" dirty="0">
                <a:latin typeface="Times New Roman" panose="02020603050405020304" pitchFamily="18" charset="0"/>
                <a:ea typeface="標楷體" pitchFamily="65" charset="-120"/>
                <a:cs typeface="Times New Roman" panose="02020603050405020304" pitchFamily="18" charset="0"/>
              </a:rPr>
              <a:t>至臺灣銀行</a:t>
            </a:r>
            <a:r>
              <a:rPr lang="zh-TW" altLang="en-US" sz="2100" dirty="0" smtClean="0">
                <a:latin typeface="Times New Roman" panose="02020603050405020304" pitchFamily="18" charset="0"/>
                <a:ea typeface="標楷體" pitchFamily="65" charset="-120"/>
                <a:cs typeface="Times New Roman" panose="02020603050405020304" pitchFamily="18" charset="0"/>
              </a:rPr>
              <a:t>各分行繳費。</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100" dirty="0" smtClean="0">
                <a:latin typeface="Times New Roman" panose="02020603050405020304" pitchFamily="18" charset="0"/>
                <a:ea typeface="標楷體" pitchFamily="65" charset="-120"/>
                <a:cs typeface="Times New Roman" panose="02020603050405020304" pitchFamily="18" charset="0"/>
              </a:rPr>
              <a:t>繳費：至</a:t>
            </a:r>
            <a:r>
              <a:rPr lang="zh-TW" altLang="en-US" sz="2100" dirty="0">
                <a:latin typeface="Times New Roman" panose="02020603050405020304" pitchFamily="18" charset="0"/>
                <a:ea typeface="標楷體" pitchFamily="65" charset="-120"/>
                <a:cs typeface="Times New Roman" panose="02020603050405020304" pitchFamily="18" charset="0"/>
              </a:rPr>
              <a:t>本委員會網站「繳款</a:t>
            </a:r>
            <a:r>
              <a:rPr lang="zh-TW" altLang="en-US" sz="2100" dirty="0" smtClean="0">
                <a:latin typeface="Times New Roman" panose="02020603050405020304" pitchFamily="18" charset="0"/>
                <a:ea typeface="標楷體" pitchFamily="65" charset="-120"/>
                <a:cs typeface="Times New Roman" panose="02020603050405020304" pitchFamily="18" charset="0"/>
              </a:rPr>
              <a:t>單列印</a:t>
            </a:r>
            <a:r>
              <a:rPr lang="zh-TW" altLang="en-US" sz="2100" dirty="0">
                <a:latin typeface="Times New Roman" panose="02020603050405020304" pitchFamily="18" charset="0"/>
                <a:ea typeface="標楷體" pitchFamily="65" charset="-120"/>
                <a:cs typeface="Times New Roman" panose="02020603050405020304" pitchFamily="18" charset="0"/>
              </a:rPr>
              <a:t>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查詢</a:t>
            </a:r>
            <a:r>
              <a:rPr lang="zh-TW" altLang="en-US" sz="2100" dirty="0">
                <a:latin typeface="Times New Roman" panose="02020603050405020304" pitchFamily="18" charset="0"/>
                <a:ea typeface="標楷體" pitchFamily="65" charset="-120"/>
                <a:cs typeface="Times New Roman" panose="02020603050405020304" pitchFamily="18" charset="0"/>
              </a:rPr>
              <a:t>系統」列印便利商店繳款單方可</a:t>
            </a:r>
            <a:r>
              <a:rPr lang="zh-TW" altLang="en-US" sz="2100" dirty="0" smtClean="0">
                <a:latin typeface="Times New Roman" panose="02020603050405020304" pitchFamily="18" charset="0"/>
                <a:ea typeface="標楷體" pitchFamily="65" charset="-120"/>
                <a:cs typeface="Times New Roman" panose="02020603050405020304" pitchFamily="18" charset="0"/>
              </a:rPr>
              <a:t>繳款</a:t>
            </a:r>
            <a:r>
              <a:rPr lang="zh-TW" altLang="en-US" sz="2100" dirty="0">
                <a:latin typeface="Times New Roman" panose="02020603050405020304" pitchFamily="18" charset="0"/>
                <a:ea typeface="標楷體" pitchFamily="65" charset="-120"/>
                <a:cs typeface="Times New Roman" panose="02020603050405020304" pitchFamily="18" charset="0"/>
              </a:rPr>
              <a:t>。</a:t>
            </a:r>
          </a:p>
          <a:p>
            <a:pPr marL="0" indent="0">
              <a:lnSpc>
                <a:spcPts val="3200"/>
              </a:lnSpc>
              <a:spcBef>
                <a:spcPts val="0"/>
              </a:spcBef>
              <a:buNone/>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smtClean="0">
                <a:latin typeface="標楷體" pitchFamily="65" charset="-120"/>
                <a:ea typeface="標楷體" pitchFamily="65" charset="-12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(3)</a:t>
            </a:r>
            <a:r>
              <a:rPr lang="zh-TW" altLang="en-US" sz="2200" kern="0" dirty="0" smtClean="0">
                <a:latin typeface="Times New Roman" panose="02020603050405020304" pitchFamily="18" charset="0"/>
                <a:ea typeface="標楷體" pitchFamily="65" charset="-120"/>
                <a:cs typeface="Times New Roman" panose="02020603050405020304" pitchFamily="18" charset="0"/>
              </a:rPr>
              <a:t>跨</a:t>
            </a:r>
            <a:r>
              <a:rPr lang="zh-TW" altLang="en-US" sz="2200" kern="0" dirty="0">
                <a:latin typeface="Times New Roman" panose="02020603050405020304" pitchFamily="18" charset="0"/>
                <a:ea typeface="標楷體" pitchFamily="65" charset="-120"/>
                <a:cs typeface="Times New Roman" panose="02020603050405020304" pitchFamily="18" charset="0"/>
              </a:rPr>
              <a:t>行</a:t>
            </a:r>
            <a:r>
              <a:rPr lang="zh-TW" altLang="en-US" sz="2200" kern="0" dirty="0" smtClean="0">
                <a:latin typeface="Times New Roman" panose="02020603050405020304" pitchFamily="18" charset="0"/>
                <a:ea typeface="標楷體" pitchFamily="65" charset="-120"/>
                <a:cs typeface="Times New Roman" panose="02020603050405020304" pitchFamily="18" charset="0"/>
              </a:rPr>
              <a:t>匯款：至</a:t>
            </a:r>
            <a:r>
              <a:rPr lang="zh-TW" altLang="en-US" sz="2200" kern="0" dirty="0">
                <a:latin typeface="Times New Roman" panose="02020603050405020304" pitchFamily="18" charset="0"/>
                <a:ea typeface="標楷體" pitchFamily="65" charset="-120"/>
                <a:cs typeface="Times New Roman" panose="02020603050405020304" pitchFamily="18" charset="0"/>
              </a:rPr>
              <a:t>各地郵局或其他金融機關辦理跨行匯款，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填</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寫</a:t>
            </a:r>
            <a:r>
              <a:rPr lang="zh-TW" altLang="en-US" sz="2200" kern="0" dirty="0">
                <a:latin typeface="Times New Roman" panose="02020603050405020304" pitchFamily="18" charset="0"/>
                <a:ea typeface="標楷體" pitchFamily="65" charset="-120"/>
                <a:cs typeface="Times New Roman" panose="02020603050405020304" pitchFamily="18" charset="0"/>
              </a:rPr>
              <a:t>該行之「跨行匯款單」</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(4)</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(5)</a:t>
            </a:r>
            <a:r>
              <a:rPr lang="zh-TW" altLang="en-US" sz="2200" kern="0" dirty="0" smtClean="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繳款：依</a:t>
            </a:r>
            <a:r>
              <a:rPr lang="zh-TW" altLang="en-US" sz="2200" kern="0" dirty="0">
                <a:latin typeface="Times New Roman" panose="02020603050405020304" pitchFamily="18" charset="0"/>
                <a:ea typeface="標楷體" pitchFamily="65" charset="-120"/>
                <a:cs typeface="Times New Roman" panose="02020603050405020304" pitchFamily="18" charset="0"/>
              </a:rPr>
              <a:t>系統指示先點選</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108</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年</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7</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月</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22</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日</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一</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使用</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證明</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smtClean="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438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smtClean="0">
                <a:latin typeface="標楷體" pitchFamily="65" charset="-120"/>
                <a:ea typeface="標楷體" pitchFamily="65" charset="-120"/>
              </a:rPr>
              <a:t>說明內容</a:t>
            </a:r>
            <a:endParaRPr lang="zh-TW" altLang="en-US" sz="3600" dirty="0" smtClean="0">
              <a:ea typeface="華康儷中黑" pitchFamily="49" charset="-120"/>
            </a:endParaRPr>
          </a:p>
        </p:txBody>
      </p:sp>
      <p:sp>
        <p:nvSpPr>
          <p:cNvPr id="6" name="Rectangle 3"/>
          <p:cNvSpPr txBox="1">
            <a:spLocks noChangeArrowheads="1"/>
          </p:cNvSpPr>
          <p:nvPr/>
        </p:nvSpPr>
        <p:spPr bwMode="auto">
          <a:xfrm>
            <a:off x="1763688" y="1772817"/>
            <a:ext cx="5472608" cy="2520280"/>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一、</a:t>
            </a:r>
            <a:r>
              <a:rPr lang="en-US" altLang="zh-TW" sz="3200" dirty="0">
                <a:latin typeface="Times New Roman" pitchFamily="18" charset="0"/>
                <a:ea typeface="標楷體" pitchFamily="65" charset="-120"/>
              </a:rPr>
              <a:t>108</a:t>
            </a:r>
            <a:r>
              <a:rPr lang="zh-TW" altLang="en-US" sz="3200" dirty="0">
                <a:latin typeface="Times New Roman" pitchFamily="18" charset="0"/>
                <a:ea typeface="標楷體" pitchFamily="65" charset="-120"/>
              </a:rPr>
              <a:t>學年度重大變革</a:t>
            </a:r>
            <a:r>
              <a:rPr lang="zh-TW" altLang="en-US" sz="3200" dirty="0" smtClean="0">
                <a:latin typeface="Times New Roman" pitchFamily="18" charset="0"/>
                <a:ea typeface="標楷體" pitchFamily="65" charset="-120"/>
              </a:rPr>
              <a:t>事項</a:t>
            </a:r>
            <a:endParaRPr lang="en-US" altLang="zh-TW" sz="3200" dirty="0" smtClean="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a:t>
            </a:r>
            <a:r>
              <a:rPr lang="zh-TW" altLang="en-US" sz="3200" dirty="0" smtClean="0">
                <a:latin typeface="Times New Roman" pitchFamily="18" charset="0"/>
                <a:ea typeface="標楷體" pitchFamily="65" charset="-120"/>
              </a:rPr>
              <a:t>、招生重要日程及作業流程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四、招生學</a:t>
            </a:r>
            <a:r>
              <a:rPr lang="zh-TW" altLang="en-US" sz="3200" dirty="0">
                <a:latin typeface="Times New Roman" pitchFamily="18" charset="0"/>
                <a:ea typeface="標楷體" pitchFamily="65" charset="-120"/>
              </a:rPr>
              <a:t>校</a:t>
            </a:r>
            <a:r>
              <a:rPr lang="zh-TW" altLang="en-US" sz="3200" dirty="0" smtClean="0">
                <a:latin typeface="Times New Roman" pitchFamily="18" charset="0"/>
                <a:ea typeface="標楷體" pitchFamily="65" charset="-120"/>
              </a:rPr>
              <a:t>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五</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2200" dirty="0" smtClean="0">
                <a:latin typeface="Times New Roman" panose="02020603050405020304" pitchFamily="18" charset="0"/>
                <a:ea typeface="標楷體" pitchFamily="65" charset="-120"/>
                <a:cs typeface="Times New Roman" panose="02020603050405020304" pitchFamily="18" charset="0"/>
              </a:rPr>
              <a:t>2</a:t>
            </a:r>
            <a:r>
              <a:rPr lang="zh-TW" altLang="en-US" sz="22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smtClean="0">
                <a:latin typeface="Times New Roman" panose="02020603050405020304" pitchFamily="18" charset="0"/>
                <a:ea typeface="標楷體" pitchFamily="65" charset="-120"/>
                <a:cs typeface="Times New Roman" panose="02020603050405020304" pitchFamily="18" charset="0"/>
              </a:rPr>
              <a:t>3</a:t>
            </a:r>
            <a:r>
              <a:rPr lang="zh-TW" altLang="en-US" sz="2200" b="1" dirty="0" smtClean="0">
                <a:latin typeface="Times New Roman" panose="02020603050405020304" pitchFamily="18" charset="0"/>
                <a:ea typeface="標楷體" pitchFamily="65" charset="-120"/>
                <a:cs typeface="Times New Roman" panose="02020603050405020304" pitchFamily="18" charset="0"/>
              </a:rPr>
              <a:t>個</a:t>
            </a:r>
            <a:r>
              <a:rPr lang="zh-TW" altLang="en-US" sz="2200" b="1" dirty="0">
                <a:latin typeface="Times New Roman" panose="02020603050405020304" pitchFamily="18" charset="0"/>
                <a:ea typeface="標楷體" pitchFamily="65" charset="-120"/>
                <a:cs typeface="Times New Roman" panose="02020603050405020304" pitchFamily="18" charset="0"/>
              </a:rPr>
              <a:t>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smtClean="0">
                <a:latin typeface="Times New Roman" panose="02020603050405020304" pitchFamily="18" charset="0"/>
                <a:ea typeface="標楷體" pitchFamily="65" charset="-120"/>
                <a:cs typeface="Times New Roman" panose="02020603050405020304" pitchFamily="18" charset="0"/>
              </a:rPr>
              <a:t>，確認</a:t>
            </a:r>
            <a:r>
              <a:rPr lang="zh-TW" altLang="en-US" sz="2200" dirty="0">
                <a:latin typeface="Times New Roman" panose="02020603050405020304" pitchFamily="18" charset="0"/>
                <a:ea typeface="標楷體" pitchFamily="65" charset="-120"/>
                <a:cs typeface="Times New Roman" panose="02020603050405020304" pitchFamily="18" charset="0"/>
              </a:rPr>
              <a:t>繳費成功後</a:t>
            </a:r>
            <a:r>
              <a:rPr lang="zh-TW" altLang="en-US" sz="2200" dirty="0" smtClean="0">
                <a:latin typeface="Times New Roman" panose="02020603050405020304" pitchFamily="18" charset="0"/>
                <a:ea typeface="標楷體" pitchFamily="65" charset="-120"/>
                <a:cs typeface="Times New Roman" panose="02020603050405020304" pitchFamily="18" charset="0"/>
              </a:rPr>
              <a:t>請列印</a:t>
            </a:r>
            <a:r>
              <a:rPr lang="zh-TW" altLang="en-US" sz="2200" dirty="0">
                <a:latin typeface="Times New Roman" panose="02020603050405020304" pitchFamily="18" charset="0"/>
                <a:ea typeface="標楷體" pitchFamily="65" charset="-120"/>
                <a:cs typeface="Times New Roman" panose="02020603050405020304" pitchFamily="18" charset="0"/>
              </a:rPr>
              <a:t>「繳費完成確認單</a:t>
            </a:r>
            <a:r>
              <a:rPr lang="zh-TW" altLang="en-US" sz="2200" dirty="0" smtClean="0">
                <a:latin typeface="Times New Roman" panose="02020603050405020304" pitchFamily="18" charset="0"/>
                <a:ea typeface="標楷體" pitchFamily="65" charset="-120"/>
                <a:cs typeface="Times New Roman" panose="02020603050405020304" pitchFamily="18" charset="0"/>
              </a:rPr>
              <a:t>」以</a:t>
            </a:r>
            <a:r>
              <a:rPr lang="zh-TW" altLang="en-US" sz="2200" dirty="0">
                <a:latin typeface="Times New Roman" panose="02020603050405020304" pitchFamily="18" charset="0"/>
                <a:ea typeface="標楷體" pitchFamily="65" charset="-120"/>
                <a:cs typeface="Times New Roman" panose="02020603050405020304" pitchFamily="18" charset="0"/>
              </a:rPr>
              <a:t>備查</a:t>
            </a:r>
            <a:r>
              <a:rPr lang="zh-TW" altLang="en-US" sz="2200" dirty="0" smtClean="0">
                <a:latin typeface="Times New Roman" panose="02020603050405020304" pitchFamily="18" charset="0"/>
                <a:ea typeface="標楷體" pitchFamily="65" charset="-120"/>
                <a:cs typeface="Times New Roman" panose="02020603050405020304" pitchFamily="18" charset="0"/>
              </a:rPr>
              <a:t>。</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無論參加集體或個別繳費考生，均務必於繳費規定期限內上網查詢繳費狀態，如獲系統回應「繳費成功」者，即表示已完成繳費，及參加本招生之登記分發，具有上網選填登記志願資格</a:t>
            </a:r>
            <a:r>
              <a:rPr lang="zh-TW" altLang="en-US" sz="2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具有上網選填登記志願資格。</a:t>
            </a:r>
            <a:endParaRPr lang="en-US" altLang="zh-TW" sz="22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5081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計算原</a:t>
            </a:r>
            <a:r>
              <a:rPr lang="zh-TW" altLang="en-US" sz="2800" b="1" dirty="0">
                <a:solidFill>
                  <a:srgbClr val="FF0000"/>
                </a:solidFill>
                <a:latin typeface="標楷體" pitchFamily="65" charset="-120"/>
                <a:ea typeface="標楷體" pitchFamily="65" charset="-120"/>
                <a:cs typeface="Times New Roman" pitchFamily="18" charset="0"/>
              </a:rPr>
              <a:t>則</a:t>
            </a:r>
            <a:endParaRPr lang="zh-TW" altLang="en-US" sz="2800" b="1" dirty="0">
              <a:solidFill>
                <a:srgbClr val="FF0000"/>
              </a:solidFill>
            </a:endParaRPr>
          </a:p>
        </p:txBody>
      </p:sp>
      <p:sp>
        <p:nvSpPr>
          <p:cNvPr id="36867" name="內容版面配置區 2"/>
          <p:cNvSpPr txBox="1">
            <a:spLocks/>
          </p:cNvSpPr>
          <p:nvPr/>
        </p:nvSpPr>
        <p:spPr bwMode="auto">
          <a:xfrm>
            <a:off x="251520" y="1334866"/>
            <a:ext cx="7754834" cy="4397818"/>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400" b="1" dirty="0">
                <a:latin typeface="Times New Roman" panose="02020603050405020304" pitchFamily="18" charset="0"/>
                <a:ea typeface="標楷體" pitchFamily="65" charset="-120"/>
                <a:cs typeface="Times New Roman" panose="02020603050405020304" pitchFamily="18" charset="0"/>
              </a:rPr>
              <a:t>108</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、學程之科目成績權重請</a:t>
            </a:r>
            <a:r>
              <a:rPr lang="zh-TW" altLang="en-US" sz="2400" b="1" dirty="0" smtClean="0">
                <a:latin typeface="Times New Roman" panose="02020603050405020304" pitchFamily="18" charset="0"/>
                <a:ea typeface="標楷體" pitchFamily="65" charset="-120"/>
                <a:cs typeface="Times New Roman" panose="02020603050405020304" pitchFamily="18" charset="0"/>
              </a:rPr>
              <a:t>參閱招生簡章</a:t>
            </a:r>
            <a:r>
              <a:rPr lang="zh-TW" altLang="en-US" sz="2400" b="1" dirty="0">
                <a:latin typeface="Times New Roman" panose="02020603050405020304" pitchFamily="18" charset="0"/>
                <a:ea typeface="標楷體" pitchFamily="65" charset="-120"/>
                <a:cs typeface="Times New Roman" panose="02020603050405020304" pitchFamily="18" charset="0"/>
              </a:rPr>
              <a:t>附錄一、二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extLst>
      <p:ext uri="{BB962C8B-B14F-4D97-AF65-F5344CB8AC3E}">
        <p14:creationId xmlns:p14="http://schemas.microsoft.com/office/powerpoint/2010/main" val="392688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a:t>
            </a:r>
            <a:r>
              <a:rPr lang="zh-TW" altLang="en-US" sz="2400" b="1" dirty="0" smtClean="0">
                <a:latin typeface="Times New Roman" panose="02020603050405020304" pitchFamily="18" charset="0"/>
                <a:ea typeface="標楷體" pitchFamily="65" charset="-120"/>
                <a:cs typeface="Times New Roman" panose="02020603050405020304" pitchFamily="18" charset="0"/>
              </a:rPr>
              <a:t>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smtClean="0">
                <a:latin typeface="Times New Roman" panose="02020603050405020304" pitchFamily="18" charset="0"/>
                <a:ea typeface="標楷體" pitchFamily="65" charset="-120"/>
                <a:cs typeface="Times New Roman" panose="02020603050405020304" pitchFamily="18" charset="0"/>
              </a:rPr>
              <a:t>王小</a:t>
            </a:r>
            <a:r>
              <a:rPr lang="zh-TW" altLang="en-US" sz="2400" b="1" dirty="0">
                <a:latin typeface="Times New Roman" panose="02020603050405020304" pitchFamily="18" charset="0"/>
                <a:ea typeface="標楷體" pitchFamily="65" charset="-120"/>
                <a:cs typeface="Times New Roman" panose="02020603050405020304" pitchFamily="18" charset="0"/>
              </a:rPr>
              <a:t>明</a:t>
            </a:r>
            <a:r>
              <a:rPr lang="zh-TW" altLang="en-US" sz="2400" b="1" dirty="0" smtClean="0">
                <a:latin typeface="Times New Roman" panose="02020603050405020304" pitchFamily="18" charset="0"/>
                <a:ea typeface="標楷體" pitchFamily="65" charset="-120"/>
                <a:cs typeface="Times New Roman" panose="02020603050405020304" pitchFamily="18" charset="0"/>
              </a:rPr>
              <a:t>參加</a:t>
            </a:r>
            <a:r>
              <a:rPr lang="en-US" altLang="zh-TW" sz="2400" b="1" dirty="0">
                <a:latin typeface="Times New Roman" panose="02020603050405020304" pitchFamily="18" charset="0"/>
                <a:ea typeface="標楷體" pitchFamily="65" charset="-120"/>
                <a:cs typeface="Times New Roman" panose="02020603050405020304" pitchFamily="18" charset="0"/>
              </a:rPr>
              <a:t>108</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，王小明選</a:t>
            </a:r>
            <a:r>
              <a:rPr lang="zh-TW" altLang="en-US" sz="2400" b="1" dirty="0">
                <a:latin typeface="Times New Roman" panose="02020603050405020304" pitchFamily="18" charset="0"/>
                <a:ea typeface="標楷體" pitchFamily="65" charset="-120"/>
                <a:cs typeface="Times New Roman" panose="02020603050405020304" pitchFamily="18" charset="0"/>
              </a:rPr>
              <a:t>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smtClean="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smtClean="0">
                <a:latin typeface="Times New Roman" panose="02020603050405020304" pitchFamily="18" charset="0"/>
                <a:ea typeface="標楷體" pitchFamily="65" charset="-120"/>
                <a:cs typeface="Times New Roman" panose="02020603050405020304" pitchFamily="18" charset="0"/>
              </a:rPr>
              <a:t>總分數</a:t>
            </a:r>
            <a:r>
              <a:rPr lang="zh-TW" altLang="en-US" sz="2400" dirty="0" smtClean="0">
                <a:latin typeface="Times New Roman" panose="02020603050405020304" pitchFamily="18" charset="0"/>
                <a:ea typeface="標楷體" pitchFamily="65" charset="-120"/>
                <a:cs typeface="Times New Roman" panose="02020603050405020304" pitchFamily="18" charset="0"/>
              </a:rPr>
              <a:t>為：</a:t>
            </a:r>
            <a:r>
              <a:rPr lang="zh-TW" altLang="en-US" sz="2400" u="sng" dirty="0" smtClean="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(50×1)+</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(60×1.5)+</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(70×2)+</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(80×3)+</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smtClean="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(90×2.5)</a:t>
            </a:r>
            <a:r>
              <a:rPr lang="zh-TW" altLang="en-US" sz="2400" dirty="0" smtClean="0">
                <a:latin typeface="Times New Roman" pitchFamily="18" charset="0"/>
                <a:ea typeface="標楷體" pitchFamily="65" charset="-120"/>
                <a:cs typeface="Times New Roman" panose="02020603050405020304" pitchFamily="18" charset="0"/>
              </a:rPr>
              <a:t>。王小</a:t>
            </a:r>
            <a:r>
              <a:rPr lang="zh-TW" altLang="en-US" sz="2400" dirty="0">
                <a:latin typeface="Times New Roman" pitchFamily="18" charset="0"/>
                <a:ea typeface="標楷體" pitchFamily="65" charset="-120"/>
                <a:cs typeface="Times New Roman" panose="02020603050405020304" pitchFamily="18" charset="0"/>
              </a:rPr>
              <a:t>明</a:t>
            </a:r>
            <a:r>
              <a:rPr lang="zh-TW" altLang="en-US" sz="2400" dirty="0" smtClean="0">
                <a:latin typeface="Times New Roman" pitchFamily="18" charset="0"/>
                <a:ea typeface="標楷體" pitchFamily="65" charset="-120"/>
                <a:cs typeface="Times New Roman" panose="02020603050405020304" pitchFamily="18" charset="0"/>
              </a:rPr>
              <a:t>該校系</a:t>
            </a:r>
            <a:r>
              <a:rPr lang="zh-TW" altLang="en-US" sz="2400" dirty="0">
                <a:latin typeface="Times New Roman" pitchFamily="18" charset="0"/>
                <a:ea typeface="標楷體" pitchFamily="65" charset="-120"/>
                <a:cs typeface="Times New Roman" panose="02020603050405020304" pitchFamily="18" charset="0"/>
              </a:rPr>
              <a:t>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a:t>
            </a:r>
            <a:r>
              <a:rPr lang="zh-TW" altLang="en-US" sz="2400" dirty="0" smtClean="0">
                <a:latin typeface="Times New Roman" pitchFamily="18" charset="0"/>
                <a:ea typeface="標楷體" pitchFamily="65" charset="-120"/>
                <a:cs typeface="Times New Roman" panose="02020603050405020304" pitchFamily="18" charset="0"/>
              </a:rPr>
              <a:t>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smtClean="0">
                <a:latin typeface="Times New Roman" panose="02020603050405020304" pitchFamily="18" charset="0"/>
                <a:ea typeface="標楷體" pitchFamily="65" charset="-120"/>
                <a:cs typeface="Times New Roman" panose="02020603050405020304" pitchFamily="18" charset="0"/>
              </a:rPr>
              <a:t>分數為</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smtClean="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總成績：考生之總分數乘以其優待加分標準</a:t>
            </a:r>
            <a:r>
              <a:rPr lang="en-US" altLang="zh-TW" sz="2400" dirty="0" smtClean="0">
                <a:latin typeface="Times New Roman" panose="02020603050405020304" pitchFamily="18" charset="0"/>
                <a:ea typeface="標楷體" pitchFamily="65" charset="-120"/>
                <a:cs typeface="Times New Roman" panose="02020603050405020304" pitchFamily="18" charset="0"/>
              </a:rPr>
              <a:t/>
            </a:r>
            <a:br>
              <a:rPr lang="en-US" altLang="zh-TW" sz="2400" dirty="0" smtClean="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範例：</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smtClean="0">
                <a:latin typeface="Times New Roman" panose="02020603050405020304" pitchFamily="18" charset="0"/>
                <a:ea typeface="標楷體" pitchFamily="65" charset="-120"/>
                <a:cs typeface="Times New Roman" panose="02020603050405020304" pitchFamily="18" charset="0"/>
              </a:rPr>
              <a:t>(25%)</a:t>
            </a:r>
            <a:r>
              <a:rPr lang="zh-TW" altLang="en-US" sz="2400" b="1" dirty="0" smtClean="0">
                <a:latin typeface="Times New Roman" panose="02020603050405020304" pitchFamily="18" charset="0"/>
                <a:ea typeface="標楷體" pitchFamily="65" charset="-120"/>
                <a:cs typeface="Times New Roman" panose="02020603050405020304" pitchFamily="18" charset="0"/>
              </a:rPr>
              <a:t>之原住民生</a:t>
            </a:r>
            <a:r>
              <a:rPr lang="en-US" altLang="zh-TW" sz="2400" b="1" dirty="0">
                <a:latin typeface="Times New Roman" panose="02020603050405020304" pitchFamily="18" charset="0"/>
                <a:ea typeface="標楷體" pitchFamily="65" charset="-120"/>
                <a:cs typeface="Times New Roman" panose="02020603050405020304" pitchFamily="18" charset="0"/>
              </a:rPr>
              <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smtClean="0">
                <a:latin typeface="Times New Roman" panose="02020603050405020304" pitchFamily="18" charset="0"/>
                <a:ea typeface="標楷體" pitchFamily="65" charset="-120"/>
                <a:cs typeface="Times New Roman" panose="02020603050405020304" pitchFamily="18" charset="0"/>
              </a:rPr>
              <a:t>745</a:t>
            </a:r>
            <a:r>
              <a:rPr lang="zh-TW" altLang="en-US" sz="2400" dirty="0" smtClean="0">
                <a:latin typeface="Times New Roman" panose="02020603050405020304"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en-US" sz="2400" dirty="0" smtClean="0">
                <a:latin typeface="Times New Roman" pitchFamily="18" charset="0"/>
                <a:ea typeface="標楷體" pitchFamily="65" charset="-120"/>
                <a:cs typeface="Times New Roman" pitchFamily="18" charset="0"/>
              </a:rPr>
              <a:t>總成績為：</a:t>
            </a:r>
            <a:r>
              <a:rPr lang="en-US" altLang="zh-TW" sz="2400" dirty="0" smtClean="0">
                <a:latin typeface="Times New Roman" pitchFamily="18" charset="0"/>
                <a:ea typeface="標楷體" pitchFamily="65" charset="-120"/>
                <a:cs typeface="Times New Roman" pitchFamily="18" charset="0"/>
              </a:rPr>
              <a:t>745× (1+25%)=931.25</a:t>
            </a:r>
            <a:r>
              <a:rPr lang="zh-TW" altLang="en-US" sz="2400" dirty="0" smtClean="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smtClean="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smtClean="0">
                <a:latin typeface="Times New Roman" panose="02020603050405020304" pitchFamily="18" charset="0"/>
                <a:ea typeface="標楷體" pitchFamily="65" charset="-120"/>
                <a:cs typeface="Times New Roman" panose="02020603050405020304" pitchFamily="18" charset="0"/>
              </a:rPr>
              <a:t>王小明該</a:t>
            </a:r>
            <a:r>
              <a:rPr lang="zh-TW" altLang="en-US" sz="2400" b="1" spc="-200" dirty="0">
                <a:latin typeface="Times New Roman" panose="02020603050405020304" pitchFamily="18" charset="0"/>
                <a:ea typeface="標楷體" pitchFamily="65" charset="-120"/>
                <a:cs typeface="Times New Roman" panose="02020603050405020304" pitchFamily="18" charset="0"/>
              </a:rPr>
              <a:t>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成績為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931.25</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a:t>
            </a:r>
            <a:r>
              <a:rPr lang="zh-TW" altLang="en-US" sz="2800" b="1" spc="-200" dirty="0" smtClean="0">
                <a:latin typeface="Times New Roman" panose="02020603050405020304" pitchFamily="18" charset="0"/>
                <a:ea typeface="標楷體" pitchFamily="65" charset="-120"/>
                <a:cs typeface="Times New Roman" panose="02020603050405020304" pitchFamily="18" charset="0"/>
              </a:rPr>
              <a:t>。</a:t>
            </a:r>
            <a:endParaRPr lang="en-US" altLang="zh-TW" sz="2800" b="1" spc="-200" dirty="0" smtClean="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468313" y="1204665"/>
            <a:ext cx="7632079" cy="5040560"/>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smtClean="0">
                <a:latin typeface="Times New Roman" pitchFamily="18" charset="0"/>
                <a:ea typeface="標楷體" pitchFamily="65" charset="-120"/>
                <a:cs typeface="Times New Roman" panose="02020603050405020304" pitchFamily="18" charset="0"/>
              </a:rPr>
              <a:t>108</a:t>
            </a:r>
            <a:r>
              <a:rPr lang="zh-TW" altLang="en-US" sz="2400" dirty="0" smtClean="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smtClean="0">
                <a:latin typeface="Times New Roman" pitchFamily="18" charset="0"/>
                <a:ea typeface="標楷體" pitchFamily="65" charset="-120"/>
                <a:cs typeface="Times New Roman" panose="02020603050405020304" pitchFamily="18" charset="0"/>
              </a:rPr>
              <a:t>77</a:t>
            </a:r>
            <a:r>
              <a:rPr lang="zh-TW" altLang="en-US" sz="2400" dirty="0" smtClean="0">
                <a:latin typeface="Times New Roman" pitchFamily="18" charset="0"/>
                <a:ea typeface="標楷體" pitchFamily="65" charset="-120"/>
                <a:cs typeface="Times New Roman" panose="02020603050405020304" pitchFamily="18" charset="0"/>
              </a:rPr>
              <a:t>所</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預定招收一般生</a:t>
            </a:r>
            <a:r>
              <a:rPr lang="en-US" altLang="zh-TW" sz="2400" dirty="0" smtClean="0">
                <a:latin typeface="Times New Roman" pitchFamily="18" charset="0"/>
                <a:ea typeface="標楷體" pitchFamily="65" charset="-120"/>
                <a:cs typeface="Times New Roman" panose="02020603050405020304" pitchFamily="18" charset="0"/>
              </a:rPr>
              <a:t>23,923</a:t>
            </a:r>
            <a:r>
              <a:rPr lang="zh-TW" altLang="en-US" sz="2400" dirty="0" smtClean="0">
                <a:latin typeface="Times New Roman" pitchFamily="18" charset="0"/>
                <a:ea typeface="標楷體" pitchFamily="65" charset="-120"/>
                <a:cs typeface="Times New Roman" panose="02020603050405020304" pitchFamily="18" charset="0"/>
              </a:rPr>
              <a:t>名。</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致使</a:t>
            </a:r>
            <a:r>
              <a:rPr lang="zh-TW" altLang="en-US" sz="2400" dirty="0">
                <a:solidFill>
                  <a:srgbClr val="0000CC"/>
                </a:solidFill>
                <a:latin typeface="Times New Roman" pitchFamily="18" charset="0"/>
                <a:ea typeface="標楷體" pitchFamily="65" charset="-120"/>
                <a:cs typeface="Times New Roman" panose="02020603050405020304" pitchFamily="18" charset="0"/>
              </a:rPr>
              <a:t>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108.7.25(</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a:t>
            </a:r>
            <a:r>
              <a:rPr lang="zh-TW" altLang="en-US" sz="2400" dirty="0" smtClean="0">
                <a:latin typeface="Times New Roman" pitchFamily="18" charset="0"/>
                <a:ea typeface="標楷體" pitchFamily="65" charset="-120"/>
                <a:cs typeface="Times New Roman" panose="02020603050405020304" pitchFamily="18" charset="0"/>
              </a:rPr>
              <a:t>本委員會</a:t>
            </a:r>
            <a:r>
              <a:rPr lang="zh-TW" altLang="en-US" sz="2400" dirty="0">
                <a:latin typeface="Times New Roman" pitchFamily="18" charset="0"/>
                <a:ea typeface="標楷體" pitchFamily="65" charset="-120"/>
                <a:cs typeface="Times New Roman" panose="02020603050405020304" pitchFamily="18" charset="0"/>
              </a:rPr>
              <a:t>網站公告實際招生名額，並據以辦理分發</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smtClean="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本委員會將於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108.7.25(</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itchFamily="18" charset="0"/>
                <a:ea typeface="標楷體" pitchFamily="65" charset="-120"/>
                <a:cs typeface="Times New Roman" panose="02020603050405020304" pitchFamily="18" charset="0"/>
              </a:rPr>
              <a:t>起，公告各招生群</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別之校系科</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組</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、學程考科成績權重組合人數累計表，供考生選填志願參考。</a:t>
            </a:r>
            <a:endParaRPr lang="en-US" altLang="zh-TW" sz="2800" dirty="0" smtClean="0">
              <a:latin typeface="Times New Roman" pitchFamily="18" charset="0"/>
              <a:ea typeface="標楷體" pitchFamily="65" charset="-120"/>
            </a:endParaRPr>
          </a:p>
          <a:p>
            <a:pPr marL="266700" indent="-266700" algn="just">
              <a:spcBef>
                <a:spcPts val="1800"/>
              </a:spcBef>
              <a:buFontTx/>
              <a:buNone/>
              <a:defRPr/>
            </a:pPr>
            <a:endParaRPr lang="zh-TW" altLang="en-US" sz="2800" dirty="0" smtClean="0">
              <a:latin typeface="Times New Roman" pitchFamily="18" charset="0"/>
              <a:ea typeface="標楷體" pitchFamily="65" charset="-12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smtClean="0">
                <a:solidFill>
                  <a:schemeClr val="tx2"/>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實際</a:t>
            </a:r>
            <a:r>
              <a:rPr lang="zh-TW" altLang="en-US" sz="2800" b="1" dirty="0" smtClean="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a:t>
            </a:r>
            <a:r>
              <a:rPr lang="zh-TW" altLang="en-US" sz="2800" b="1" dirty="0" smtClean="0">
                <a:solidFill>
                  <a:srgbClr val="FF0000"/>
                </a:solidFill>
                <a:latin typeface="標楷體" pitchFamily="65" charset="-120"/>
                <a:ea typeface="標楷體" pitchFamily="65" charset="-120"/>
              </a:rPr>
              <a:t>成績</a:t>
            </a:r>
            <a:r>
              <a:rPr lang="zh-TW" altLang="en-US" sz="2800" b="1" dirty="0" smtClean="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35508" y="1196752"/>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smtClean="0">
                <a:latin typeface="Times New Roman" pitchFamily="18" charset="0"/>
                <a:ea typeface="標楷體" pitchFamily="65" charset="-120"/>
                <a:cs typeface="Times New Roman" panose="02020603050405020304" pitchFamily="18" charset="0"/>
              </a:rPr>
              <a:t>108.7.25(</a:t>
            </a:r>
            <a:r>
              <a:rPr lang="zh-TW" altLang="en-US" sz="2400" dirty="0">
                <a:latin typeface="Times New Roman" pitchFamily="18" charset="0"/>
                <a:ea typeface="標楷體" pitchFamily="65" charset="-120"/>
                <a:cs typeface="Times New Roman" panose="02020603050405020304" pitchFamily="18" charset="0"/>
              </a:rPr>
              <a:t>四</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a:t>
            </a:r>
            <a:r>
              <a:rPr lang="zh-TW" altLang="en-US" sz="2400" dirty="0" smtClean="0">
                <a:latin typeface="Times New Roman" pitchFamily="18" charset="0"/>
                <a:ea typeface="標楷體" pitchFamily="65" charset="-120"/>
                <a:cs typeface="Times New Roman" panose="02020603050405020304" pitchFamily="18" charset="0"/>
              </a:rPr>
              <a:t>登入「個人總成績查詢系統」查詢</a:t>
            </a:r>
            <a:r>
              <a:rPr lang="zh-TW" altLang="en-US" sz="2400" dirty="0">
                <a:latin typeface="Times New Roman" pitchFamily="18" charset="0"/>
                <a:ea typeface="標楷體" pitchFamily="65" charset="-120"/>
                <a:cs typeface="Times New Roman" panose="02020603050405020304" pitchFamily="18" charset="0"/>
              </a:rPr>
              <a:t>個人總</a:t>
            </a:r>
            <a:r>
              <a:rPr lang="zh-TW" altLang="en-US" sz="2400" dirty="0" smtClean="0">
                <a:latin typeface="Times New Roman" pitchFamily="18" charset="0"/>
                <a:ea typeface="標楷體" pitchFamily="65" charset="-120"/>
                <a:cs typeface="Times New Roman" panose="02020603050405020304" pitchFamily="18" charset="0"/>
              </a:rPr>
              <a:t>成績</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smtClean="0">
                <a:latin typeface="Times New Roman" pitchFamily="18" charset="0"/>
                <a:ea typeface="標楷體" pitchFamily="65" charset="-120"/>
                <a:cs typeface="Times New Roman" panose="02020603050405020304" pitchFamily="18" charset="0"/>
              </a:rPr>
              <a:t>、</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招生</a:t>
            </a:r>
            <a:r>
              <a:rPr lang="zh-TW" altLang="en-US" sz="2400" dirty="0">
                <a:solidFill>
                  <a:srgbClr val="0000CC"/>
                </a:solidFill>
                <a:latin typeface="Times New Roman" pitchFamily="18" charset="0"/>
                <a:ea typeface="標楷體" pitchFamily="65" charset="-120"/>
                <a:cs typeface="Times New Roman" panose="02020603050405020304" pitchFamily="18" charset="0"/>
              </a:rPr>
              <a:t>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考生對個人總成績如有疑義，可於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108.7.25(</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smtClean="0">
                <a:latin typeface="Times New Roman" pitchFamily="18" charset="0"/>
                <a:ea typeface="標楷體" pitchFamily="65" charset="-120"/>
                <a:cs typeface="Times New Roman" panose="02020603050405020304" pitchFamily="18" charset="0"/>
              </a:rPr>
              <a:t>    </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108.7.26(</a:t>
            </a:r>
            <a:r>
              <a:rPr lang="zh-TW" altLang="en-US" sz="2400" dirty="0">
                <a:solidFill>
                  <a:srgbClr val="0000CC"/>
                </a:solidFill>
                <a:latin typeface="Times New Roman" pitchFamily="18" charset="0"/>
                <a:ea typeface="標楷體" pitchFamily="65" charset="-120"/>
                <a:cs typeface="Times New Roman" panose="02020603050405020304" pitchFamily="18" charset="0"/>
              </a:rPr>
              <a:t>五</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填寫「個人總成績複查申請表」</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如招生簡章附表二</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smtClean="0">
                <a:latin typeface="Times New Roman" pitchFamily="18" charset="0"/>
                <a:ea typeface="標楷體" pitchFamily="65" charset="-120"/>
                <a:cs typeface="Times New Roman" panose="02020603050405020304" pitchFamily="18" charset="0"/>
              </a:rPr>
              <a:t>3.</a:t>
            </a:r>
            <a:r>
              <a:rPr lang="zh-TW" altLang="en-US" sz="2400" dirty="0" smtClean="0">
                <a:latin typeface="Times New Roman" pitchFamily="18" charset="0"/>
                <a:ea typeface="標楷體" pitchFamily="65" charset="-120"/>
                <a:cs typeface="Times New Roman" panose="02020603050405020304" pitchFamily="18" charset="0"/>
              </a:rPr>
              <a:t>「個人總成績查詢系統」，因應</a:t>
            </a:r>
            <a:r>
              <a:rPr lang="en-US" altLang="zh-TW" sz="2400" dirty="0" smtClean="0">
                <a:latin typeface="Times New Roman" pitchFamily="18" charset="0"/>
                <a:ea typeface="標楷體" pitchFamily="65" charset="-120"/>
                <a:cs typeface="Times New Roman" panose="02020603050405020304" pitchFamily="18" charset="0"/>
              </a:rPr>
              <a:t>108</a:t>
            </a:r>
            <a:r>
              <a:rPr lang="zh-TW" altLang="en-US" sz="2400" dirty="0" smtClean="0">
                <a:latin typeface="Times New Roman" pitchFamily="18" charset="0"/>
                <a:ea typeface="標楷體" pitchFamily="65" charset="-120"/>
                <a:cs typeface="Times New Roman" panose="02020603050405020304" pitchFamily="18" charset="0"/>
              </a:rPr>
              <a:t>學年度變革，</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取消排名查詢</a:t>
            </a:r>
            <a:r>
              <a:rPr lang="zh-TW" altLang="en-US" sz="2400" dirty="0" smtClean="0">
                <a:latin typeface="Times New Roman" pitchFamily="18" charset="0"/>
                <a:ea typeface="標楷體" pitchFamily="65" charset="-120"/>
                <a:cs typeface="Times New Roman" panose="02020603050405020304" pitchFamily="18" charset="0"/>
              </a:rPr>
              <a:t>，考生可依統測所報招生群</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別，</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smtClean="0">
                <a:latin typeface="Times New Roman" pitchFamily="18" charset="0"/>
                <a:ea typeface="標楷體" pitchFamily="65" charset="-120"/>
                <a:cs typeface="Times New Roman" panose="02020603050405020304" pitchFamily="18" charset="0"/>
              </a:rPr>
              <a:t>，查詢</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smtClean="0">
                <a:latin typeface="Times New Roman" pitchFamily="18" charset="0"/>
                <a:ea typeface="標楷體" pitchFamily="65" charset="-120"/>
                <a:cs typeface="Times New Roman" panose="02020603050405020304" pitchFamily="18" charset="0"/>
              </a:rPr>
              <a:t>及</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可選填之校系科</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含實際招生名額</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。相關系統操作事宜，將於後續系統宣導說明會說明。</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spcBef>
                <a:spcPts val="0"/>
              </a:spcBef>
              <a:buNone/>
              <a:defRPr/>
            </a:pPr>
            <a:endParaRPr lang="en-US" altLang="zh-TW" sz="2400" dirty="0" smtClean="0">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網路選</a:t>
            </a:r>
            <a:r>
              <a:rPr lang="zh-TW" altLang="en-US" sz="2100" spc="-30" dirty="0">
                <a:latin typeface="Times New Roman" panose="02020603050405020304" pitchFamily="18" charset="0"/>
                <a:ea typeface="標楷體" pitchFamily="65" charset="-120"/>
                <a:cs typeface="Times New Roman" panose="02020603050405020304" pitchFamily="18" charset="0"/>
              </a:rPr>
              <a:t>填登記</a:t>
            </a:r>
            <a:r>
              <a:rPr lang="zh-TW" altLang="en-US" sz="2100" spc="-30" dirty="0" smtClean="0">
                <a:latin typeface="Times New Roman" panose="02020603050405020304" pitchFamily="18" charset="0"/>
                <a:ea typeface="標楷體" pitchFamily="65" charset="-120"/>
                <a:cs typeface="Times New Roman" panose="02020603050405020304" pitchFamily="18" charset="0"/>
              </a:rPr>
              <a:t>志願時間：</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108.7.25(</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108.7.30(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108.7.11(</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00~108.7.22(</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smtClean="0">
                <a:latin typeface="Times New Roman" pitchFamily="18" charset="0"/>
                <a:ea typeface="標楷體" pitchFamily="65" charset="-120"/>
                <a:cs typeface="Times New Roman" panose="02020603050405020304" pitchFamily="18" charset="0"/>
              </a:rPr>
              <a:t>開</a:t>
            </a:r>
            <a:r>
              <a:rPr lang="zh-TW" altLang="en-US" sz="2100" spc="-30" dirty="0">
                <a:latin typeface="Times New Roman" pitchFamily="18" charset="0"/>
                <a:ea typeface="標楷體" pitchFamily="65" charset="-120"/>
                <a:cs typeface="Times New Roman" panose="02020603050405020304" pitchFamily="18" charset="0"/>
              </a:rPr>
              <a:t>放</a:t>
            </a:r>
            <a:r>
              <a:rPr lang="zh-TW" altLang="en-US" sz="2100" spc="-30" dirty="0" smtClean="0">
                <a:latin typeface="Times New Roman" pitchFamily="18" charset="0"/>
                <a:ea typeface="標楷體" pitchFamily="65" charset="-120"/>
                <a:cs typeface="Times New Roman" panose="02020603050405020304" pitchFamily="18" charset="0"/>
              </a:rPr>
              <a:t>「網路選填登記志願系統練習版」，考生</a:t>
            </a:r>
            <a:r>
              <a:rPr lang="zh-TW" altLang="en-US" sz="2100" spc="-30" dirty="0">
                <a:latin typeface="Times New Roman" panose="02020603050405020304" pitchFamily="18" charset="0"/>
                <a:ea typeface="標楷體" pitchFamily="65" charset="-120"/>
                <a:cs typeface="Times New Roman" panose="02020603050405020304" pitchFamily="18" charset="0"/>
              </a:rPr>
              <a:t>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a:t>
            </a:r>
            <a:r>
              <a:rPr lang="zh-TW" altLang="en-US"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資格：凡</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符合本招生登記資格且繳費成功之考生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，其未在其他招生管道錄取報到，且其總分數非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分者，皆具備參加本招生網路選填登記志願之資格。</a:t>
            </a:r>
            <a:endParaRPr lang="en-US" altLang="zh-TW"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四技二專統一</a:t>
            </a:r>
            <a:r>
              <a:rPr lang="zh-TW" altLang="en-US" sz="2100" b="1" spc="-30" dirty="0">
                <a:latin typeface="Times New Roman" panose="02020603050405020304" pitchFamily="18" charset="0"/>
                <a:ea typeface="標楷體" pitchFamily="65" charset="-120"/>
                <a:cs typeface="Times New Roman" panose="02020603050405020304" pitchFamily="18" charset="0"/>
              </a:rPr>
              <a:t>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設定</a:t>
            </a:r>
            <a:r>
              <a:rPr lang="zh-TW" altLang="en-US" sz="2100" b="1" spc="-30" dirty="0">
                <a:latin typeface="Times New Roman" panose="02020603050405020304" pitchFamily="18" charset="0"/>
                <a:ea typeface="標楷體" pitchFamily="65" charset="-120"/>
                <a:cs typeface="Times New Roman" panose="02020603050405020304" pitchFamily="18" charset="0"/>
              </a:rPr>
              <a:t>之</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通行</a:t>
            </a:r>
            <a:r>
              <a:rPr lang="zh-TW" altLang="en-US" sz="2100" b="1" spc="-30" dirty="0">
                <a:latin typeface="Times New Roman" panose="02020603050405020304" pitchFamily="18" charset="0"/>
                <a:ea typeface="標楷體" pitchFamily="65" charset="-120"/>
                <a:cs typeface="Times New Roman" panose="02020603050405020304" pitchFamily="18" charset="0"/>
              </a:rPr>
              <a:t>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登入網路選填登記志願系統，完成網路選填登記志願並確定送出後，即不得以任何理由要求修改</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a:t>
            </a: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a:t>
            </a:r>
            <a:r>
              <a:rPr lang="zh-TW" altLang="en-US" sz="2100" spc="-30" dirty="0" smtClean="0">
                <a:latin typeface="Times New Roman" panose="02020603050405020304" pitchFamily="18" charset="0"/>
                <a:ea typeface="標楷體" pitchFamily="65" charset="-120"/>
                <a:cs typeface="Times New Roman" panose="02020603050405020304" pitchFamily="18" charset="0"/>
              </a:rPr>
              <a:t>與四技二專統一</a:t>
            </a:r>
            <a:r>
              <a:rPr lang="zh-TW" altLang="en-US" sz="2100" spc="-30" dirty="0">
                <a:latin typeface="Times New Roman" panose="02020603050405020304" pitchFamily="18" charset="0"/>
                <a:ea typeface="標楷體" pitchFamily="65" charset="-120"/>
                <a:cs typeface="Times New Roman" panose="02020603050405020304" pitchFamily="18" charset="0"/>
              </a:rPr>
              <a:t>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別相同。若群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別不同者，各科目原始分數不予採計</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29699" name="內容版面配置區 2"/>
          <p:cNvSpPr>
            <a:spLocks noGrp="1"/>
          </p:cNvSpPr>
          <p:nvPr>
            <p:ph idx="1"/>
          </p:nvPr>
        </p:nvSpPr>
        <p:spPr>
          <a:xfrm>
            <a:off x="467544" y="1268760"/>
            <a:ext cx="7920880" cy="4968552"/>
          </a:xfrm>
        </p:spPr>
        <p:txBody>
          <a:bodyPr/>
          <a:lstStyle/>
          <a:p>
            <a:pPr marL="266700" indent="-266700" algn="just">
              <a:buFont typeface="+mj-lt"/>
              <a:buAutoNum type="arabicPeriod" startAt="6"/>
            </a:pPr>
            <a:r>
              <a:rPr lang="zh-TW" altLang="en-US" sz="24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含單群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及跨群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內，可選填登記校系科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組</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400" b="1" dirty="0">
                <a:latin typeface="Times New Roman" panose="02020603050405020304" pitchFamily="18" charset="0"/>
                <a:ea typeface="標楷體" pitchFamily="65" charset="-120"/>
                <a:cs typeface="Times New Roman" panose="02020603050405020304" pitchFamily="18" charset="0"/>
              </a:rPr>
              <a:t>199</a:t>
            </a:r>
            <a:r>
              <a:rPr lang="zh-TW" altLang="en-US" sz="2400" dirty="0">
                <a:latin typeface="Times New Roman" panose="02020603050405020304" pitchFamily="18" charset="0"/>
                <a:ea typeface="標楷體" pitchFamily="65" charset="-120"/>
                <a:cs typeface="Times New Roman" panose="02020603050405020304" pitchFamily="18" charset="0"/>
              </a:rPr>
              <a:t>個</a:t>
            </a:r>
            <a:r>
              <a:rPr lang="zh-TW" altLang="en-US" sz="2400" dirty="0" smtClean="0">
                <a:latin typeface="Times New Roman" panose="02020603050405020304" pitchFamily="18" charset="0"/>
                <a:ea typeface="標楷體" pitchFamily="65" charset="-120"/>
                <a:cs typeface="Times New Roman" panose="02020603050405020304" pitchFamily="18" charset="0"/>
              </a:rPr>
              <a:t>為限。</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buFont typeface="+mj-lt"/>
              <a:buAutoNum type="arabicPeriod" startAt="6"/>
            </a:pPr>
            <a:r>
              <a:rPr lang="zh-TW" altLang="en-US" sz="2400" dirty="0"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400" dirty="0" smtClean="0">
                <a:solidFill>
                  <a:srgbClr val="0000CC"/>
                </a:solidFill>
                <a:latin typeface="標楷體" pitchFamily="65" charset="-120"/>
                <a:ea typeface="標楷體" pitchFamily="65" charset="-120"/>
              </a:rPr>
              <a:t>  </a:t>
            </a:r>
            <a:r>
              <a:rPr lang="en-US" altLang="zh-TW" sz="2400"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400"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一般生：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限</a:t>
            </a:r>
            <a:r>
              <a:rPr lang="zh-TW" altLang="en-US" sz="2400" b="1" dirty="0">
                <a:latin typeface="標楷體" pitchFamily="65" charset="-120"/>
                <a:ea typeface="標楷體" pitchFamily="65" charset="-120"/>
              </a:rPr>
              <a:t>選填登記</a:t>
            </a:r>
            <a:r>
              <a:rPr lang="zh-TW" altLang="en-US" sz="2400" b="1" dirty="0" smtClean="0">
                <a:latin typeface="標楷體" pitchFamily="65" charset="-120"/>
                <a:ea typeface="標楷體" pitchFamily="65" charset="-120"/>
              </a:rPr>
              <a:t>其參加</a:t>
            </a:r>
            <a:r>
              <a:rPr lang="zh-TW" altLang="en-US" sz="2400" b="1" dirty="0">
                <a:latin typeface="標楷體" pitchFamily="65" charset="-120"/>
                <a:ea typeface="標楷體" pitchFamily="65" charset="-120"/>
              </a:rPr>
              <a:t>本招生群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別內之各校</a:t>
            </a:r>
            <a:r>
              <a:rPr lang="zh-TW" altLang="en-US" sz="2400" b="1" dirty="0" smtClean="0">
                <a:latin typeface="標楷體" pitchFamily="65" charset="-120"/>
                <a:ea typeface="標楷體" pitchFamily="65" charset="-120"/>
              </a:rPr>
              <a:t>系科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、學</a:t>
            </a:r>
            <a:r>
              <a:rPr lang="zh-TW" altLang="en-US" sz="2400" b="1" dirty="0">
                <a:latin typeface="標楷體" pitchFamily="65" charset="-120"/>
                <a:ea typeface="標楷體" pitchFamily="65" charset="-120"/>
              </a:rPr>
              <a:t>程</a:t>
            </a:r>
            <a:r>
              <a:rPr lang="zh-TW" altLang="en-US" sz="2400" b="1" dirty="0" smtClean="0">
                <a:latin typeface="標楷體" pitchFamily="65" charset="-120"/>
                <a:ea typeface="標楷體" pitchFamily="65" charset="-120"/>
              </a:rPr>
              <a:t>志願。</a:t>
            </a:r>
            <a:endParaRPr lang="en-US" altLang="zh-TW" sz="2400" b="1" dirty="0">
              <a:latin typeface="標楷體" pitchFamily="65" charset="-120"/>
              <a:ea typeface="標楷體" pitchFamily="65" charset="-120"/>
            </a:endParaRPr>
          </a:p>
          <a:p>
            <a:pPr marL="0" indent="0">
              <a:buNone/>
            </a:pPr>
            <a:r>
              <a:rPr lang="zh-TW" altLang="en-US" sz="2400" b="1" dirty="0" smtClean="0">
                <a:solidFill>
                  <a:srgbClr val="0000CC"/>
                </a:solidFill>
                <a:latin typeface="標楷體" pitchFamily="65" charset="-120"/>
                <a:ea typeface="標楷體" pitchFamily="65" charset="-120"/>
              </a:rPr>
              <a:t>  </a:t>
            </a:r>
            <a:r>
              <a:rPr lang="en-US" altLang="zh-TW" sz="2400" b="1"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400" b="1"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特種生：</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除可選填登記其參加本招生群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別內有提供該特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種生名額之校系科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、學程，亦可選填其本招生</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別內，僅有一般生招生名額之校系科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學程。</a:t>
            </a:r>
            <a:endParaRPr lang="en-US" altLang="zh-TW"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555154789"/>
              </p:ext>
            </p:extLst>
          </p:nvPr>
        </p:nvGraphicFramePr>
        <p:xfrm>
          <a:off x="323528" y="1642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國立臺灣科技大學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國立臺灣科技大學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材料科學與工程系</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工業工程與管理系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工業設計系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環境與安全衛生工程系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生物機電工程系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先進材料學士學位學程</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國立臺北科技大學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5" name="矩形 4"/>
          <p:cNvSpPr/>
          <p:nvPr/>
        </p:nvSpPr>
        <p:spPr>
          <a:xfrm>
            <a:off x="5058245" y="1647456"/>
            <a:ext cx="504825" cy="463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
        <p:nvSpPr>
          <p:cNvPr id="9" name="矩形 8"/>
          <p:cNvSpPr/>
          <p:nvPr/>
        </p:nvSpPr>
        <p:spPr>
          <a:xfrm>
            <a:off x="323528" y="2754922"/>
            <a:ext cx="4752404" cy="35278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smtClean="0">
                <a:latin typeface="Times New Roman" pitchFamily="18" charset="0"/>
                <a:ea typeface="標楷體" pitchFamily="65" charset="-120"/>
                <a:cs typeface="Times New Roman" pitchFamily="18" charset="0"/>
              </a:rPr>
              <a:t>例：</a:t>
            </a:r>
            <a:r>
              <a:rPr lang="en-US" altLang="zh-TW" sz="2400" dirty="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802898420"/>
              </p:ext>
            </p:extLst>
          </p:nvPr>
        </p:nvGraphicFramePr>
        <p:xfrm>
          <a:off x="376315" y="1678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376315" y="2783822"/>
            <a:ext cx="4680520" cy="35283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4250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1"/>
            <a:ext cx="569987" cy="46631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b="1" dirty="0" smtClean="0">
                <a:solidFill>
                  <a:schemeClr val="tx1"/>
                </a:solidFill>
                <a:latin typeface="標楷體" pitchFamily="65" charset="-120"/>
                <a:ea typeface="標楷體" pitchFamily="65" charset="-120"/>
                <a:cs typeface="Times New Roman" pitchFamily="18" charset="0"/>
              </a:rPr>
              <a:t>一、</a:t>
            </a: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108</a:t>
            </a:r>
            <a:r>
              <a:rPr lang="zh-TW" altLang="en-US" b="1" dirty="0" smtClean="0">
                <a:solidFill>
                  <a:schemeClr val="tx1"/>
                </a:solidFill>
                <a:latin typeface="標楷體" pitchFamily="65" charset="-120"/>
                <a:ea typeface="標楷體" pitchFamily="65" charset="-120"/>
                <a:cs typeface="Times New Roman" pitchFamily="18" charset="0"/>
              </a:rPr>
              <a:t>學年度重大變革事項</a:t>
            </a:r>
            <a:endPar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251520" y="1196752"/>
            <a:ext cx="8064896" cy="403244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eaLnBrk="1" hangingPunct="1">
              <a:lnSpc>
                <a:spcPts val="3500"/>
              </a:lnSpc>
              <a:spcBef>
                <a:spcPts val="1200"/>
              </a:spcBef>
              <a:spcAft>
                <a:spcPts val="600"/>
              </a:spcAft>
              <a:buClr>
                <a:schemeClr val="tx1"/>
              </a:buClr>
              <a:buFont typeface="+mj-lt"/>
              <a:buAutoNum type="arabicPeriod"/>
              <a:defRPr/>
            </a:pPr>
            <a:r>
              <a:rPr lang="zh-TW" altLang="en-US" sz="2000" b="1" dirty="0">
                <a:latin typeface="Times New Roman" pitchFamily="18" charset="0"/>
                <a:ea typeface="標楷體" pitchFamily="65" charset="-120"/>
                <a:cs typeface="Times New Roman" panose="02020603050405020304" pitchFamily="18" charset="0"/>
              </a:rPr>
              <a:t>各校系科</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組</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、學程自行訂定本招生之四技二專統一入學測驗各科目成績採計權重</a:t>
            </a:r>
            <a:r>
              <a:rPr lang="zh-TW" altLang="en-US" sz="2000" b="1" dirty="0" smtClean="0">
                <a:latin typeface="Times New Roman" pitchFamily="18" charset="0"/>
                <a:ea typeface="標楷體" pitchFamily="65" charset="-120"/>
                <a:cs typeface="Times New Roman" panose="02020603050405020304" pitchFamily="18" charset="0"/>
              </a:rPr>
              <a:t>，</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共同</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科目</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國文、英文、數學</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權重為</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1</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至</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2</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倍</a:t>
            </a:r>
            <a:r>
              <a:rPr lang="zh-TW" altLang="en-US" sz="2000" b="1" dirty="0">
                <a:latin typeface="Times New Roman" pitchFamily="18" charset="0"/>
                <a:ea typeface="標楷體" pitchFamily="65" charset="-120"/>
                <a:cs typeface="Times New Roman" panose="02020603050405020304" pitchFamily="18" charset="0"/>
              </a:rPr>
              <a:t>之間</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權重級距</a:t>
            </a:r>
            <a:r>
              <a:rPr lang="en-US" altLang="zh-TW" sz="2000" b="1" dirty="0">
                <a:latin typeface="Times New Roman" pitchFamily="18" charset="0"/>
                <a:ea typeface="標楷體" pitchFamily="65" charset="-120"/>
                <a:cs typeface="Times New Roman" panose="02020603050405020304" pitchFamily="18" charset="0"/>
              </a:rPr>
              <a:t>0.25)</a:t>
            </a:r>
            <a:r>
              <a:rPr lang="zh-TW" altLang="en-US" sz="2000" b="1" dirty="0">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專業科目</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二</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權重為</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2</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至</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3</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倍</a:t>
            </a:r>
            <a:r>
              <a:rPr lang="zh-TW" altLang="en-US" sz="2000" b="1" dirty="0">
                <a:latin typeface="Times New Roman" pitchFamily="18" charset="0"/>
                <a:ea typeface="標楷體" pitchFamily="65" charset="-120"/>
                <a:cs typeface="Times New Roman" panose="02020603050405020304" pitchFamily="18" charset="0"/>
              </a:rPr>
              <a:t>之間</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權重級距</a:t>
            </a:r>
            <a:r>
              <a:rPr lang="en-US" altLang="zh-TW" sz="2000" b="1" dirty="0">
                <a:latin typeface="Times New Roman" pitchFamily="18" charset="0"/>
                <a:ea typeface="標楷體" pitchFamily="65" charset="-120"/>
                <a:cs typeface="Times New Roman" panose="02020603050405020304" pitchFamily="18" charset="0"/>
              </a:rPr>
              <a:t>0.25</a:t>
            </a:r>
            <a:r>
              <a:rPr lang="zh-TW" altLang="en-US" sz="2000" b="1" dirty="0" smtClean="0">
                <a:latin typeface="Times New Roman" pitchFamily="18" charset="0"/>
                <a:ea typeface="標楷體" pitchFamily="65" charset="-120"/>
                <a:cs typeface="Times New Roman" panose="02020603050405020304" pitchFamily="18" charset="0"/>
              </a:rPr>
              <a:t>）。</a:t>
            </a:r>
            <a:endParaRPr lang="en-US" altLang="zh-TW" sz="2000" b="1" dirty="0" smtClean="0">
              <a:latin typeface="Times New Roman" pitchFamily="18" charset="0"/>
              <a:ea typeface="標楷體" pitchFamily="65" charset="-120"/>
              <a:cs typeface="Times New Roman" panose="02020603050405020304" pitchFamily="18" charset="0"/>
            </a:endParaRPr>
          </a:p>
          <a:p>
            <a:pPr marL="457200" indent="-457200" algn="just" eaLnBrk="1" hangingPunct="1">
              <a:lnSpc>
                <a:spcPts val="3500"/>
              </a:lnSpc>
              <a:spcBef>
                <a:spcPts val="1200"/>
              </a:spcBef>
              <a:spcAft>
                <a:spcPts val="600"/>
              </a:spcAft>
              <a:buClr>
                <a:schemeClr val="tx1"/>
              </a:buClr>
              <a:buFont typeface="+mj-lt"/>
              <a:buAutoNum type="arabicPeriod"/>
              <a:defRPr/>
            </a:pPr>
            <a:r>
              <a:rPr lang="zh-TW" altLang="en-US" sz="2000" b="1" dirty="0">
                <a:latin typeface="Times New Roman" pitchFamily="18" charset="0"/>
                <a:ea typeface="標楷體" pitchFamily="65" charset="-120"/>
                <a:cs typeface="Times New Roman" panose="02020603050405020304" pitchFamily="18" charset="0"/>
              </a:rPr>
              <a:t>本簡章公告之各校系科</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組</a:t>
            </a:r>
            <a:r>
              <a:rPr lang="en-US" altLang="zh-TW" sz="2000" b="1" dirty="0">
                <a:latin typeface="Times New Roman" pitchFamily="18" charset="0"/>
                <a:ea typeface="標楷體" pitchFamily="65" charset="-120"/>
                <a:cs typeface="Times New Roman" panose="02020603050405020304" pitchFamily="18" charset="0"/>
              </a:rPr>
              <a:t>)</a:t>
            </a:r>
            <a:r>
              <a:rPr lang="zh-TW" altLang="en-US" sz="2000" b="1" dirty="0">
                <a:latin typeface="Times New Roman" pitchFamily="18" charset="0"/>
                <a:ea typeface="標楷體" pitchFamily="65" charset="-120"/>
                <a:cs typeface="Times New Roman" panose="02020603050405020304" pitchFamily="18" charset="0"/>
              </a:rPr>
              <a:t>、學程預定招生名額，</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如因其他招生管道缺額或增額致使</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本招生</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之預定招生名額有所增減時</a:t>
            </a:r>
            <a:r>
              <a:rPr lang="zh-TW" altLang="en-US" sz="2000" b="1" dirty="0">
                <a:latin typeface="Times New Roman" pitchFamily="18" charset="0"/>
                <a:ea typeface="標楷體" pitchFamily="65" charset="-120"/>
                <a:cs typeface="Times New Roman" panose="02020603050405020304" pitchFamily="18" charset="0"/>
              </a:rPr>
              <a:t>，將於</a:t>
            </a:r>
            <a:r>
              <a:rPr lang="en-US" altLang="zh-TW" sz="2000" b="1" dirty="0">
                <a:latin typeface="Times New Roman" pitchFamily="18" charset="0"/>
                <a:ea typeface="標楷體" pitchFamily="65" charset="-120"/>
                <a:cs typeface="Times New Roman" panose="02020603050405020304" pitchFamily="18" charset="0"/>
              </a:rPr>
              <a:t>108</a:t>
            </a:r>
            <a:r>
              <a:rPr lang="zh-TW" altLang="en-US" sz="2000" b="1" dirty="0">
                <a:latin typeface="Times New Roman" pitchFamily="18" charset="0"/>
                <a:ea typeface="標楷體" pitchFamily="65" charset="-120"/>
                <a:cs typeface="Times New Roman" panose="02020603050405020304" pitchFamily="18" charset="0"/>
              </a:rPr>
              <a:t>年</a:t>
            </a:r>
            <a:r>
              <a:rPr lang="en-US" altLang="zh-TW" sz="2000" b="1" dirty="0">
                <a:latin typeface="Times New Roman" pitchFamily="18" charset="0"/>
                <a:ea typeface="標楷體" pitchFamily="65" charset="-120"/>
                <a:cs typeface="Times New Roman" panose="02020603050405020304" pitchFamily="18" charset="0"/>
              </a:rPr>
              <a:t>7</a:t>
            </a:r>
            <a:r>
              <a:rPr lang="zh-TW" altLang="en-US" sz="2000" b="1" dirty="0">
                <a:latin typeface="Times New Roman" pitchFamily="18" charset="0"/>
                <a:ea typeface="標楷體" pitchFamily="65" charset="-120"/>
                <a:cs typeface="Times New Roman" panose="02020603050405020304" pitchFamily="18" charset="0"/>
              </a:rPr>
              <a:t>月</a:t>
            </a:r>
            <a:r>
              <a:rPr lang="en-US" altLang="zh-TW" sz="2000" b="1" dirty="0">
                <a:latin typeface="Times New Roman" pitchFamily="18" charset="0"/>
                <a:ea typeface="標楷體" pitchFamily="65" charset="-120"/>
                <a:cs typeface="Times New Roman" panose="02020603050405020304" pitchFamily="18" charset="0"/>
              </a:rPr>
              <a:t>25</a:t>
            </a:r>
            <a:r>
              <a:rPr lang="zh-TW" altLang="en-US" sz="2000" b="1" dirty="0">
                <a:latin typeface="Times New Roman" pitchFamily="18" charset="0"/>
                <a:ea typeface="標楷體" pitchFamily="65" charset="-120"/>
                <a:cs typeface="Times New Roman" panose="02020603050405020304" pitchFamily="18" charset="0"/>
              </a:rPr>
              <a:t>日</a:t>
            </a:r>
            <a:r>
              <a:rPr lang="en-US" altLang="zh-TW" sz="2000" b="1" dirty="0" smtClean="0">
                <a:latin typeface="Times New Roman" pitchFamily="18" charset="0"/>
                <a:ea typeface="標楷體" pitchFamily="65" charset="-120"/>
                <a:cs typeface="Times New Roman" panose="02020603050405020304" pitchFamily="18" charset="0"/>
              </a:rPr>
              <a:t>(</a:t>
            </a:r>
            <a:r>
              <a:rPr lang="zh-TW" altLang="en-US" sz="2000" b="1" dirty="0" smtClean="0">
                <a:latin typeface="Times New Roman" pitchFamily="18" charset="0"/>
                <a:ea typeface="標楷體" pitchFamily="65" charset="-120"/>
                <a:cs typeface="Times New Roman" panose="02020603050405020304" pitchFamily="18" charset="0"/>
              </a:rPr>
              <a:t>星期四</a:t>
            </a:r>
            <a:r>
              <a:rPr lang="en-US" altLang="zh-TW" sz="2000" b="1" dirty="0">
                <a:latin typeface="Times New Roman" pitchFamily="18" charset="0"/>
                <a:ea typeface="標楷體" pitchFamily="65" charset="-120"/>
                <a:cs typeface="Times New Roman" panose="02020603050405020304" pitchFamily="18" charset="0"/>
              </a:rPr>
              <a:t>)10</a:t>
            </a:r>
            <a:r>
              <a:rPr lang="zh-TW" altLang="en-US" sz="2000" b="1" dirty="0">
                <a:latin typeface="Times New Roman" pitchFamily="18" charset="0"/>
                <a:ea typeface="標楷體" pitchFamily="65" charset="-120"/>
                <a:cs typeface="Times New Roman" panose="02020603050405020304" pitchFamily="18" charset="0"/>
              </a:rPr>
              <a:t>：</a:t>
            </a:r>
            <a:r>
              <a:rPr lang="en-US" altLang="zh-TW" sz="2000" b="1" dirty="0">
                <a:latin typeface="Times New Roman" pitchFamily="18" charset="0"/>
                <a:ea typeface="標楷體" pitchFamily="65" charset="-120"/>
                <a:cs typeface="Times New Roman" panose="02020603050405020304" pitchFamily="18" charset="0"/>
              </a:rPr>
              <a:t>00</a:t>
            </a:r>
            <a:r>
              <a:rPr lang="zh-TW" altLang="en-US" sz="2000" b="1" dirty="0">
                <a:latin typeface="Times New Roman" pitchFamily="18" charset="0"/>
                <a:ea typeface="標楷體" pitchFamily="65" charset="-120"/>
                <a:cs typeface="Times New Roman" panose="02020603050405020304" pitchFamily="18" charset="0"/>
              </a:rPr>
              <a:t>起於本委員會</a:t>
            </a:r>
            <a:r>
              <a:rPr lang="zh-TW" altLang="en-US" sz="2000" b="1" dirty="0" smtClean="0">
                <a:latin typeface="Times New Roman" pitchFamily="18" charset="0"/>
                <a:ea typeface="標楷體" pitchFamily="65" charset="-120"/>
                <a:cs typeface="Times New Roman" panose="02020603050405020304" pitchFamily="18" charset="0"/>
              </a:rPr>
              <a:t>網站</a:t>
            </a:r>
            <a:r>
              <a:rPr lang="zh-TW" altLang="en-US" sz="2000" b="1" dirty="0">
                <a:latin typeface="Times New Roman" pitchFamily="18" charset="0"/>
                <a:ea typeface="標楷體" pitchFamily="65" charset="-120"/>
                <a:cs typeface="Times New Roman" panose="02020603050405020304" pitchFamily="18" charset="0"/>
              </a:rPr>
              <a:t>公告實際招生名額，並據以辦理分發。</a:t>
            </a:r>
          </a:p>
          <a:p>
            <a:pPr marL="0" indent="0" algn="just" eaLnBrk="1" hangingPunct="1">
              <a:lnSpc>
                <a:spcPts val="3500"/>
              </a:lnSpc>
              <a:spcBef>
                <a:spcPts val="1200"/>
              </a:spcBef>
              <a:spcAft>
                <a:spcPts val="600"/>
              </a:spcAft>
              <a:buClr>
                <a:schemeClr val="tx1"/>
              </a:buClr>
              <a:buNone/>
              <a:defRPr/>
            </a:pPr>
            <a:endParaRPr lang="zh-TW" altLang="en-US" sz="2000" b="1" dirty="0">
              <a:latin typeface="Times New Roman" pitchFamily="18" charset="0"/>
              <a:ea typeface="標楷體" pitchFamily="65" charset="-120"/>
              <a:cs typeface="Times New Roman" panose="02020603050405020304" pitchFamily="18" charset="0"/>
            </a:endParaRPr>
          </a:p>
          <a:p>
            <a:pPr marL="0" indent="0" algn="just" eaLnBrk="1" hangingPunct="1">
              <a:lnSpc>
                <a:spcPts val="3500"/>
              </a:lnSpc>
              <a:spcBef>
                <a:spcPts val="0"/>
              </a:spcBef>
              <a:spcAft>
                <a:spcPts val="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a:p>
            <a:pPr marL="0" indent="0" algn="just" eaLnBrk="1" hangingPunct="1">
              <a:lnSpc>
                <a:spcPts val="4000"/>
              </a:lnSpc>
              <a:spcBef>
                <a:spcPts val="600"/>
              </a:spcBef>
              <a:spcAft>
                <a:spcPts val="60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spTree>
    <p:extLst>
      <p:ext uri="{BB962C8B-B14F-4D97-AF65-F5344CB8AC3E}">
        <p14:creationId xmlns:p14="http://schemas.microsoft.com/office/powerpoint/2010/main" val="32519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53</a:t>
            </a:r>
            <a:r>
              <a:rPr lang="zh-TW" altLang="en-US" sz="2400" dirty="0" smtClean="0">
                <a:latin typeface="Times New Roman" pitchFamily="18" charset="0"/>
                <a:ea typeface="標楷體" pitchFamily="65" charset="-120"/>
                <a:cs typeface="Times New Roman" pitchFamily="18" charset="0"/>
              </a:rPr>
              <a:t>商管外語群</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一</a:t>
            </a:r>
            <a:r>
              <a:rPr lang="en-US" altLang="zh-TW" sz="2400" dirty="0" smtClean="0">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endPar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89691636"/>
              </p:ext>
            </p:extLst>
          </p:nvPr>
        </p:nvGraphicFramePr>
        <p:xfrm>
          <a:off x="419074" y="1700808"/>
          <a:ext cx="7753325" cy="4320480"/>
        </p:xfrm>
        <a:graphic>
          <a:graphicData uri="http://schemas.openxmlformats.org/drawingml/2006/table">
            <a:tbl>
              <a:tblPr>
                <a:tableStyleId>{5C22544A-7EE6-4342-B048-85BDC9FD1C3A}</a:tableStyleId>
              </a:tblPr>
              <a:tblGrid>
                <a:gridCol w="421908"/>
                <a:gridCol w="507762"/>
                <a:gridCol w="1780230"/>
                <a:gridCol w="1731325"/>
                <a:gridCol w="526925"/>
                <a:gridCol w="376375"/>
                <a:gridCol w="376375"/>
                <a:gridCol w="301100"/>
                <a:gridCol w="752750"/>
                <a:gridCol w="451650"/>
                <a:gridCol w="526925"/>
              </a:tblGrid>
              <a:tr h="277373">
                <a:tc rowSpan="2">
                  <a:txBody>
                    <a:bodyPr/>
                    <a:lstStyle/>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群</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類</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13450">
                <a:tc rowSpan="6">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商業管理</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09</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zh-TW" sz="1600" kern="100" spc="-50" baseline="0" dirty="0" smtClean="0">
                          <a:effectLst/>
                          <a:latin typeface="標楷體" pitchFamily="65" charset="-120"/>
                          <a:ea typeface="標楷體" pitchFamily="65" charset="-120"/>
                        </a:rPr>
                        <a:t>工業</a:t>
                      </a:r>
                      <a:r>
                        <a:rPr lang="zh-TW" altLang="en-US" sz="1600" kern="100" spc="-50" baseline="0" dirty="0" smtClean="0">
                          <a:effectLst/>
                          <a:latin typeface="標楷體" pitchFamily="65" charset="-120"/>
                          <a:ea typeface="標楷體" pitchFamily="65" charset="-120"/>
                        </a:rPr>
                        <a:t>工程與</a:t>
                      </a:r>
                      <a:r>
                        <a:rPr lang="zh-TW" altLang="zh-TW" sz="1600" kern="100" spc="-50" baseline="0" dirty="0" smtClean="0">
                          <a:effectLst/>
                          <a:latin typeface="標楷體" pitchFamily="65" charset="-120"/>
                          <a:ea typeface="標楷體" pitchFamily="65" charset="-120"/>
                        </a:rPr>
                        <a:t>管理</a:t>
                      </a:r>
                      <a:r>
                        <a:rPr lang="zh-TW" sz="1600" kern="100" spc="-50" baseline="0" dirty="0" smtClean="0">
                          <a:effectLst/>
                          <a:latin typeface="標楷體" pitchFamily="65" charset="-120"/>
                          <a:ea typeface="標楷體" pitchFamily="65" charset="-120"/>
                        </a:rPr>
                        <a:t>系</a:t>
                      </a:r>
                      <a:endParaRPr lang="zh-TW" sz="2800" kern="100" spc="-50" baseline="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財務金融系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692">
                <a:tc rowSpan="4">
                  <a:txBody>
                    <a:bodyPr/>
                    <a:lstStyle/>
                    <a:p>
                      <a:pPr algn="ctr" fontAlgn="ctr">
                        <a:lnSpc>
                          <a:spcPts val="1700"/>
                        </a:lnSpc>
                        <a:spcAft>
                          <a:spcPts val="0"/>
                        </a:spcAft>
                      </a:pPr>
                      <a:r>
                        <a:rPr lang="en-US" altLang="zh-TW" sz="1800" kern="100" dirty="0" smtClean="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外語</a:t>
                      </a:r>
                      <a:endParaRPr lang="en-US" altLang="zh-TW" sz="1800" kern="100" dirty="0" smtClean="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sz="1600" kern="100" dirty="0" smtClean="0">
                          <a:solidFill>
                            <a:schemeClr val="dk1"/>
                          </a:solidFill>
                          <a:effectLst/>
                          <a:latin typeface="標楷體" pitchFamily="65" charset="-120"/>
                          <a:ea typeface="標楷體" pitchFamily="65" charset="-120"/>
                          <a:cs typeface="+mn-cs"/>
                        </a:rPr>
                        <a:t>系</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財務金融</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企業管理</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30</a:t>
            </a:fld>
            <a:endParaRPr lang="en-US" altLang="zh-TW" dirty="0"/>
          </a:p>
        </p:txBody>
      </p:sp>
    </p:spTree>
    <p:extLst>
      <p:ext uri="{BB962C8B-B14F-4D97-AF65-F5344CB8AC3E}">
        <p14:creationId xmlns:p14="http://schemas.microsoft.com/office/powerpoint/2010/main" val="426921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smtClean="0">
                <a:latin typeface="標楷體" pitchFamily="65" charset="-120"/>
                <a:ea typeface="標楷體" pitchFamily="65" charset="-120"/>
              </a:rPr>
              <a:t>注意事項：</a:t>
            </a:r>
            <a:endParaRPr lang="en-US" altLang="zh-TW" sz="2400" b="1" dirty="0" smtClean="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考生</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首次上網選填登記</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志願，</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登入系統時須自行設定通行碼，設定完後請列印通行碼設定表妥善保存。通行碼切勿提供給他人使用，如果因此造成個人資料外洩或權益受損，概由考生自行</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負責。</a:t>
            </a:r>
            <a:endPar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如資格審查系統、繳款單列印及繳款帳號查詢系統、繳費狀態查詢系統、個人總成績排名查詢系統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279735" y="1268760"/>
            <a:ext cx="8136904" cy="5112568"/>
          </a:xfrm>
        </p:spPr>
        <p:txBody>
          <a:bodyPr/>
          <a:lstStyle/>
          <a:p>
            <a:pPr marL="266400" indent="-266400" algn="just">
              <a:spcBef>
                <a:spcPts val="1200"/>
              </a:spcBef>
              <a:buFont typeface="+mj-lt"/>
              <a:buAutoNum type="arabicPeriod" startAt="4"/>
              <a:tabLst>
                <a:tab pos="266700" algn="l"/>
              </a:tabLst>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考生完成</a:t>
            </a:r>
            <a:r>
              <a:rPr lang="zh-TW" altLang="en-US" sz="2100" dirty="0">
                <a:latin typeface="Times New Roman" panose="02020603050405020304" pitchFamily="18" charset="0"/>
                <a:ea typeface="標楷體" pitchFamily="65" charset="-120"/>
                <a:cs typeface="Times New Roman" panose="02020603050405020304" pitchFamily="18" charset="0"/>
              </a:rPr>
              <a:t>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r>
              <a:rPr lang="zh-TW" altLang="en-US"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a:t>
            </a:r>
            <a:r>
              <a:rPr lang="zh-TW" altLang="en-US" sz="2000" b="1" dirty="0" smtClean="0">
                <a:latin typeface="Times New Roman" panose="02020603050405020304" pitchFamily="18" charset="0"/>
                <a:ea typeface="標楷體" pitchFamily="65" charset="-120"/>
                <a:cs typeface="Times New Roman" panose="02020603050405020304" pitchFamily="18" charset="0"/>
              </a:rPr>
              <a:t>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3106779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100" dirty="0">
                <a:latin typeface="標楷體" pitchFamily="65" charset="-120"/>
                <a:ea typeface="標楷體" pitchFamily="65" charset="-120"/>
              </a:rPr>
              <a:t>分發</a:t>
            </a:r>
            <a:r>
              <a:rPr lang="zh-TW" altLang="en-US" sz="2100" dirty="0" smtClean="0">
                <a:latin typeface="標楷體" pitchFamily="65" charset="-120"/>
                <a:ea typeface="標楷體" pitchFamily="65" charset="-120"/>
              </a:rPr>
              <a:t>原則：</a:t>
            </a:r>
            <a:r>
              <a:rPr lang="en-US" altLang="zh-TW" sz="2100" dirty="0">
                <a:latin typeface="標楷體" pitchFamily="65" charset="-120"/>
                <a:ea typeface="標楷體" pitchFamily="65" charset="-120"/>
              </a:rPr>
              <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ct val="20000"/>
              </a:spcBef>
            </a:pPr>
            <a:r>
              <a:rPr lang="zh-TW" altLang="en-US" sz="2100" b="1" dirty="0">
                <a:latin typeface="標楷體" pitchFamily="65" charset="-120"/>
                <a:ea typeface="標楷體" pitchFamily="65" charset="-120"/>
              </a:rPr>
              <a:t> </a:t>
            </a: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ㄧ</a:t>
            </a:r>
            <a:r>
              <a:rPr lang="en-US" altLang="zh-TW" sz="2100" b="1" dirty="0" smtClean="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ct val="20000"/>
              </a:spcBef>
            </a:pP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a:t>
            </a:r>
            <a:r>
              <a:rPr lang="zh-TW" altLang="en-US" sz="2100" b="1" u="sng" dirty="0" smtClean="0">
                <a:solidFill>
                  <a:srgbClr val="FF0000"/>
                </a:solidFill>
                <a:latin typeface="標楷體" pitchFamily="65" charset="-120"/>
                <a:ea typeface="標楷體" pitchFamily="65" charset="-120"/>
              </a:rPr>
              <a:t>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smtClean="0">
                <a:solidFill>
                  <a:srgbClr val="FF0000"/>
                </a:solidFill>
                <a:latin typeface="標楷體" pitchFamily="65" charset="-120"/>
                <a:ea typeface="標楷體" pitchFamily="65" charset="-120"/>
              </a:rPr>
              <a:t>、</a:t>
            </a:r>
            <a:endParaRPr lang="en-US" altLang="zh-TW" sz="2100" b="1" u="sng" dirty="0" smtClean="0">
              <a:solidFill>
                <a:srgbClr val="FF0000"/>
              </a:solidFill>
              <a:latin typeface="標楷體" pitchFamily="65" charset="-120"/>
              <a:ea typeface="標楷體" pitchFamily="65" charset="-120"/>
            </a:endParaRPr>
          </a:p>
          <a:p>
            <a:pPr indent="1080000" eaLnBrk="0" hangingPunct="0">
              <a:spcBef>
                <a:spcPct val="20000"/>
              </a:spcBef>
            </a:pPr>
            <a:r>
              <a:rPr lang="zh-TW" altLang="en-US" sz="2100" b="1" u="sng" dirty="0" smtClean="0">
                <a:solidFill>
                  <a:srgbClr val="FF0000"/>
                </a:solidFill>
                <a:latin typeface="標楷體" pitchFamily="65" charset="-120"/>
                <a:ea typeface="標楷體" pitchFamily="65" charset="-120"/>
              </a:rPr>
              <a:t>專業</a:t>
            </a:r>
            <a:r>
              <a:rPr lang="zh-TW" altLang="en-US" sz="2100" b="1" u="sng" dirty="0">
                <a:solidFill>
                  <a:srgbClr val="FF0000"/>
                </a:solidFill>
                <a:latin typeface="標楷體" pitchFamily="65" charset="-120"/>
                <a:ea typeface="標楷體" pitchFamily="65" charset="-120"/>
              </a:rPr>
              <a:t>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a:t>
            </a:r>
            <a:r>
              <a:rPr lang="zh-TW" altLang="en-US" sz="2100" b="1" u="sng" dirty="0" smtClean="0">
                <a:solidFill>
                  <a:srgbClr val="FF0000"/>
                </a:solidFill>
                <a:latin typeface="標楷體" pitchFamily="65" charset="-120"/>
                <a:ea typeface="標楷體" pitchFamily="65" charset="-120"/>
              </a:rPr>
              <a:t>、國文</a:t>
            </a:r>
            <a:r>
              <a:rPr lang="zh-TW" altLang="en-US" sz="2100" b="1" u="sng" dirty="0">
                <a:solidFill>
                  <a:srgbClr val="FF0000"/>
                </a:solidFill>
                <a:latin typeface="標楷體" pitchFamily="65" charset="-120"/>
                <a:ea typeface="標楷體" pitchFamily="65" charset="-120"/>
              </a:rPr>
              <a:t>、數學</a:t>
            </a:r>
            <a:r>
              <a:rPr lang="zh-TW" altLang="en-US" sz="2100" b="1" dirty="0">
                <a:latin typeface="標楷體" pitchFamily="65" charset="-120"/>
                <a:ea typeface="標楷體" pitchFamily="65" charset="-120"/>
              </a:rPr>
              <a:t>之</a:t>
            </a:r>
            <a:r>
              <a:rPr lang="zh-TW" altLang="en-US" sz="2100" b="1" dirty="0" smtClean="0">
                <a:latin typeface="標楷體" pitchFamily="65" charset="-120"/>
                <a:ea typeface="標楷體" pitchFamily="65" charset="-120"/>
              </a:rPr>
              <a:t>科目為參酌順序。</a:t>
            </a:r>
          </a:p>
          <a:p>
            <a:pPr eaLnBrk="0" hangingPunct="0">
              <a:spcBef>
                <a:spcPct val="20000"/>
              </a:spcBef>
            </a:pP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三</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同</a:t>
            </a:r>
            <a:r>
              <a:rPr lang="zh-TW" altLang="en-US" sz="2100" b="1" dirty="0">
                <a:latin typeface="標楷體" pitchFamily="65" charset="-120"/>
                <a:ea typeface="標楷體" pitchFamily="65" charset="-120"/>
              </a:rPr>
              <a:t>分參酌範例：</a:t>
            </a:r>
          </a:p>
          <a:p>
            <a:pPr indent="1188000" eaLnBrk="0" hangingPunct="0">
              <a:spcBef>
                <a:spcPct val="20000"/>
              </a:spcBef>
            </a:pPr>
            <a:r>
              <a:rPr lang="zh-TW" altLang="en-US" sz="2100" b="1" dirty="0" smtClean="0">
                <a:latin typeface="標楷體" pitchFamily="65" charset="-120"/>
                <a:ea typeface="標楷體" pitchFamily="65" charset="-120"/>
              </a:rPr>
              <a:t>某</a:t>
            </a:r>
            <a:r>
              <a:rPr lang="zh-TW" altLang="en-US" sz="2100" b="1" dirty="0">
                <a:latin typeface="標楷體" pitchFamily="65" charset="-120"/>
                <a:ea typeface="標楷體" pitchFamily="65" charset="-120"/>
              </a:rPr>
              <a:t>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r>
              <a:rPr lang="zh-TW" altLang="en-US" sz="2100" b="1" dirty="0" smtClean="0">
                <a:latin typeface="標楷體" pitchFamily="65" charset="-120"/>
                <a:ea typeface="標楷體" pitchFamily="65" charset="-120"/>
              </a:rPr>
              <a:t>：</a:t>
            </a:r>
            <a:endParaRPr lang="en-US" altLang="zh-TW" sz="2100" b="1" dirty="0" smtClean="0">
              <a:latin typeface="標楷體" pitchFamily="65" charset="-120"/>
              <a:ea typeface="標楷體" pitchFamily="65" charset="-120"/>
            </a:endParaRPr>
          </a:p>
          <a:p>
            <a:pPr indent="1188000" eaLnBrk="0" hangingPunct="0">
              <a:spcBef>
                <a:spcPct val="20000"/>
              </a:spcBef>
            </a:pPr>
            <a:r>
              <a:rPr lang="zh-TW" altLang="en-US" sz="2100" b="1" dirty="0" smtClean="0">
                <a:latin typeface="標楷體" pitchFamily="65" charset="-120"/>
                <a:ea typeface="標楷體" pitchFamily="65" charset="-120"/>
              </a:rPr>
              <a:t>國文</a:t>
            </a:r>
            <a:r>
              <a:rPr lang="en-US" altLang="zh-TW" sz="2100" b="1" dirty="0">
                <a:latin typeface="標楷體" pitchFamily="65" charset="-120"/>
                <a:ea typeface="標楷體" pitchFamily="65" charset="-120"/>
              </a:rPr>
              <a:t>1</a:t>
            </a:r>
            <a:r>
              <a:rPr lang="zh-TW" altLang="en-US" sz="2100" b="1" dirty="0">
                <a:latin typeface="標楷體" pitchFamily="65" charset="-120"/>
                <a:ea typeface="標楷體" pitchFamily="65" charset="-120"/>
              </a:rPr>
              <a:t>倍、英文</a:t>
            </a:r>
            <a:r>
              <a:rPr lang="en-US" altLang="zh-TW" sz="2100" b="1" dirty="0">
                <a:latin typeface="標楷體" pitchFamily="65" charset="-120"/>
                <a:ea typeface="標楷體" pitchFamily="65" charset="-120"/>
              </a:rPr>
              <a:t>1.5</a:t>
            </a:r>
            <a:r>
              <a:rPr lang="zh-TW" altLang="en-US" sz="2100" b="1" dirty="0">
                <a:latin typeface="標楷體" pitchFamily="65" charset="-120"/>
                <a:ea typeface="標楷體" pitchFamily="65" charset="-120"/>
              </a:rPr>
              <a:t>倍、</a:t>
            </a:r>
            <a:r>
              <a:rPr lang="zh-TW" altLang="en-US" sz="2100" b="1" dirty="0" smtClean="0">
                <a:latin typeface="標楷體" pitchFamily="65" charset="-120"/>
                <a:ea typeface="標楷體" pitchFamily="65" charset="-120"/>
              </a:rPr>
              <a:t>數學</a:t>
            </a:r>
            <a:r>
              <a:rPr lang="en-US" altLang="zh-TW" sz="2100" b="1" dirty="0" smtClean="0">
                <a:latin typeface="標楷體" pitchFamily="65" charset="-120"/>
                <a:ea typeface="標楷體" pitchFamily="65" charset="-120"/>
              </a:rPr>
              <a:t>2</a:t>
            </a:r>
            <a:r>
              <a:rPr lang="zh-TW" altLang="en-US" sz="2100" b="1" dirty="0">
                <a:latin typeface="標楷體" pitchFamily="65" charset="-120"/>
                <a:ea typeface="標楷體" pitchFamily="65" charset="-120"/>
              </a:rPr>
              <a:t>倍、專業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)3</a:t>
            </a:r>
            <a:r>
              <a:rPr lang="zh-TW" altLang="en-US" sz="2100" b="1" dirty="0">
                <a:latin typeface="標楷體" pitchFamily="65" charset="-120"/>
                <a:ea typeface="標楷體" pitchFamily="65" charset="-120"/>
              </a:rPr>
              <a:t>倍、專業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en-US" altLang="zh-TW" sz="2100" b="1" dirty="0" smtClean="0">
                <a:latin typeface="標楷體" pitchFamily="65" charset="-120"/>
                <a:ea typeface="標楷體" pitchFamily="65" charset="-120"/>
              </a:rPr>
              <a:t>3</a:t>
            </a:r>
          </a:p>
          <a:p>
            <a:pPr indent="1188000" eaLnBrk="0" hangingPunct="0">
              <a:spcBef>
                <a:spcPct val="20000"/>
              </a:spcBef>
            </a:pPr>
            <a:r>
              <a:rPr lang="zh-TW" altLang="en-US" sz="2100" b="1" dirty="0" smtClean="0">
                <a:latin typeface="標楷體" pitchFamily="65" charset="-120"/>
                <a:ea typeface="標楷體" pitchFamily="65" charset="-12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smtClean="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smtClean="0">
                <a:latin typeface="標楷體" pitchFamily="65" charset="-120"/>
                <a:ea typeface="標楷體" pitchFamily="65" charset="-120"/>
              </a:rPr>
              <a:t>、</a:t>
            </a:r>
            <a:endParaRPr lang="en-US" altLang="zh-TW" sz="2100" b="1" dirty="0" smtClean="0">
              <a:latin typeface="標楷體" pitchFamily="65" charset="-120"/>
              <a:ea typeface="標楷體" pitchFamily="65" charset="-120"/>
            </a:endParaRPr>
          </a:p>
          <a:p>
            <a:pPr indent="1188000" eaLnBrk="0" hangingPunct="0">
              <a:spcBef>
                <a:spcPct val="20000"/>
              </a:spcBef>
            </a:pPr>
            <a:r>
              <a:rPr lang="en-US" altLang="zh-TW" sz="2100" b="1" dirty="0" smtClean="0">
                <a:solidFill>
                  <a:srgbClr val="FF0000"/>
                </a:solidFill>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p>
          <a:p>
            <a:pPr eaLnBrk="0" hangingPunct="0">
              <a:spcBef>
                <a:spcPct val="20000"/>
              </a:spcBef>
            </a:pP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a:t>
            </a:r>
            <a:r>
              <a:rPr lang="zh-TW" altLang="en-US" sz="2400" dirty="0" smtClean="0">
                <a:latin typeface="標楷體" pitchFamily="65" charset="-120"/>
                <a:ea typeface="標楷體" pitchFamily="65" charset="-120"/>
              </a:rPr>
              <a:t>原則：</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考生，分別就其所選填登記招生群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、學程所訂科目成績採計權重，加權後核計為該校系科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、學程之各科目實得分數及總分數。依照考生所選填登記招生群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、學程之總分數高低順序及依考生選填登記之志願序與未跨群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別考生統一分發，總分數相同時，錄取優先順序與上述相同。</a:t>
            </a: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extLst>
      <p:ext uri="{BB962C8B-B14F-4D97-AF65-F5344CB8AC3E}">
        <p14:creationId xmlns:p14="http://schemas.microsoft.com/office/powerpoint/2010/main" val="1698155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一般生：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在</a:t>
            </a:r>
            <a:r>
              <a:rPr lang="zh-TW" altLang="en-US" sz="2400" dirty="0">
                <a:latin typeface="Times New Roman" panose="02020603050405020304" pitchFamily="18" charset="0"/>
                <a:ea typeface="標楷體" pitchFamily="65" charset="-120"/>
                <a:cs typeface="Times New Roman" panose="02020603050405020304" pitchFamily="18" charset="0"/>
              </a:rPr>
              <a:t>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smtClean="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特種生：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依總</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、學程有該類特種生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外加名額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，且考生之該類特種生優待加分後之總成績達一般生最低錄取標準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同分</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參酌標準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時，再以特種生身分及依總成績高低順序，分發於該類特種生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之外加</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本委員會訂於</a:t>
            </a:r>
            <a:r>
              <a:rPr lang="en-US" altLang="zh-TW" sz="2250" dirty="0" smtClean="0">
                <a:latin typeface="Times New Roman" pitchFamily="18" charset="0"/>
                <a:ea typeface="標楷體" pitchFamily="65" charset="-120"/>
                <a:cs typeface="Times New Roman" pitchFamily="18" charset="0"/>
              </a:rPr>
              <a:t>108.8.6(</a:t>
            </a:r>
            <a:r>
              <a:rPr lang="zh-TW" altLang="en-US" sz="2250" dirty="0">
                <a:latin typeface="Times New Roman" pitchFamily="18" charset="0"/>
                <a:ea typeface="標楷體" pitchFamily="65" charset="-120"/>
                <a:cs typeface="Times New Roman" pitchFamily="18" charset="0"/>
              </a:rPr>
              <a:t>二</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起，</a:t>
            </a:r>
            <a:r>
              <a:rPr lang="zh-TW" altLang="en-US" sz="2250" dirty="0">
                <a:latin typeface="Times New Roman" pitchFamily="18" charset="0"/>
                <a:ea typeface="標楷體" pitchFamily="65" charset="-120"/>
                <a:cs typeface="Times New Roman" pitchFamily="18" charset="0"/>
              </a:rPr>
              <a:t>於本委員會</a:t>
            </a:r>
            <a:r>
              <a:rPr lang="zh-TW" altLang="en-US" sz="2250" dirty="0" smtClean="0">
                <a:latin typeface="Times New Roman" pitchFamily="18" charset="0"/>
                <a:ea typeface="標楷體" pitchFamily="65" charset="-120"/>
                <a:cs typeface="Times New Roman" pitchFamily="18" charset="0"/>
              </a:rPr>
              <a:t>網站公告各校系科</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組</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錄取</a:t>
            </a:r>
            <a:r>
              <a:rPr lang="zh-TW" altLang="en-US" sz="2250" dirty="0">
                <a:latin typeface="Times New Roman" pitchFamily="18" charset="0"/>
                <a:ea typeface="標楷體" pitchFamily="65" charset="-120"/>
                <a:cs typeface="Times New Roman" pitchFamily="18" charset="0"/>
              </a:rPr>
              <a:t>生之報到註冊</a:t>
            </a:r>
            <a:r>
              <a:rPr lang="zh-TW" altLang="en-US" sz="2250" dirty="0" smtClean="0">
                <a:latin typeface="Times New Roman" pitchFamily="18" charset="0"/>
                <a:ea typeface="標楷體" pitchFamily="65" charset="-120"/>
                <a:cs typeface="Times New Roman" pitchFamily="18" charset="0"/>
              </a:rPr>
              <a:t>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至本委員會網站「分發結果</a:t>
            </a:r>
            <a:r>
              <a:rPr lang="zh-TW" altLang="en-US" sz="2250" dirty="0">
                <a:latin typeface="Times New Roman" pitchFamily="18" charset="0"/>
                <a:ea typeface="標楷體" pitchFamily="65" charset="-120"/>
                <a:cs typeface="Times New Roman" pitchFamily="18" charset="0"/>
              </a:rPr>
              <a:t>查詢系統」查詢</a:t>
            </a:r>
            <a:r>
              <a:rPr lang="en-US" altLang="zh-TW" sz="2250" dirty="0" smtClean="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smtClean="0">
                <a:latin typeface="Times New Roman" pitchFamily="18" charset="0"/>
                <a:ea typeface="標楷體" pitchFamily="65" charset="-120"/>
                <a:cs typeface="Times New Roman" pitchFamily="18" charset="0"/>
              </a:rPr>
              <a:t>考生對分發結果如有疑義，可於</a:t>
            </a:r>
            <a:r>
              <a:rPr lang="en-US" altLang="zh-TW" sz="2250" spc="-40" dirty="0" smtClean="0">
                <a:solidFill>
                  <a:srgbClr val="0000CC"/>
                </a:solidFill>
                <a:latin typeface="Times New Roman" pitchFamily="18" charset="0"/>
                <a:ea typeface="標楷體" pitchFamily="65" charset="-120"/>
                <a:cs typeface="Times New Roman" pitchFamily="18" charset="0"/>
              </a:rPr>
              <a:t>108.8.6(</a:t>
            </a:r>
            <a:r>
              <a:rPr lang="zh-TW" altLang="en-US" sz="2250" spc="-40" dirty="0">
                <a:solidFill>
                  <a:srgbClr val="0000CC"/>
                </a:solidFill>
                <a:latin typeface="Times New Roman" pitchFamily="18" charset="0"/>
                <a:ea typeface="標楷體" pitchFamily="65" charset="-120"/>
                <a:cs typeface="Times New Roman" pitchFamily="18" charset="0"/>
              </a:rPr>
              <a:t>二</a:t>
            </a:r>
            <a:r>
              <a:rPr lang="en-US" altLang="zh-TW" sz="2250" spc="-40" dirty="0" smtClean="0">
                <a:solidFill>
                  <a:srgbClr val="0000CC"/>
                </a:solidFill>
                <a:latin typeface="Times New Roman" pitchFamily="18" charset="0"/>
                <a:ea typeface="標楷體" pitchFamily="65" charset="-120"/>
                <a:cs typeface="Times New Roman" pitchFamily="18" charset="0"/>
              </a:rPr>
              <a:t>)10</a:t>
            </a:r>
            <a:r>
              <a:rPr lang="zh-TW" altLang="en-US" sz="2250" spc="-40" dirty="0" smtClean="0">
                <a:solidFill>
                  <a:srgbClr val="0000CC"/>
                </a:solidFill>
                <a:latin typeface="Times New Roman" pitchFamily="18" charset="0"/>
                <a:ea typeface="標楷體" pitchFamily="65" charset="-120"/>
                <a:cs typeface="Times New Roman" pitchFamily="18" charset="0"/>
              </a:rPr>
              <a:t>：</a:t>
            </a:r>
            <a:r>
              <a:rPr lang="en-US" altLang="zh-TW" sz="2250" spc="-40" dirty="0" smtClean="0">
                <a:solidFill>
                  <a:srgbClr val="0000CC"/>
                </a:solidFill>
                <a:latin typeface="Times New Roman" pitchFamily="18" charset="0"/>
                <a:ea typeface="標楷體" pitchFamily="65" charset="-120"/>
                <a:cs typeface="Times New Roman" pitchFamily="18" charset="0"/>
              </a:rPr>
              <a:t>00~108.8.7(</a:t>
            </a:r>
            <a:r>
              <a:rPr lang="zh-TW" altLang="en-US" sz="2250" spc="-40" dirty="0">
                <a:solidFill>
                  <a:srgbClr val="0000CC"/>
                </a:solidFill>
                <a:latin typeface="Times New Roman" pitchFamily="18" charset="0"/>
                <a:ea typeface="標楷體" pitchFamily="65" charset="-120"/>
                <a:cs typeface="Times New Roman" pitchFamily="18" charset="0"/>
              </a:rPr>
              <a:t>三</a:t>
            </a:r>
            <a:r>
              <a:rPr lang="en-US" altLang="zh-TW" sz="2250" spc="-40" dirty="0" smtClean="0">
                <a:solidFill>
                  <a:srgbClr val="0000CC"/>
                </a:solidFill>
                <a:latin typeface="Times New Roman" pitchFamily="18" charset="0"/>
                <a:ea typeface="標楷體" pitchFamily="65" charset="-120"/>
                <a:cs typeface="Times New Roman" pitchFamily="18" charset="0"/>
              </a:rPr>
              <a:t>)</a:t>
            </a:r>
            <a:r>
              <a:rPr lang="zh-TW" altLang="en-US" sz="2250" spc="-40" dirty="0" smtClean="0">
                <a:solidFill>
                  <a:srgbClr val="0000CC"/>
                </a:solidFill>
                <a:latin typeface="Times New Roman" pitchFamily="18" charset="0"/>
                <a:ea typeface="標楷體" pitchFamily="65" charset="-120"/>
                <a:cs typeface="Times New Roman" pitchFamily="18" charset="0"/>
              </a:rPr>
              <a:t> </a:t>
            </a:r>
            <a:r>
              <a:rPr lang="en-US" altLang="zh-TW" sz="2250" spc="-40" dirty="0" smtClean="0">
                <a:solidFill>
                  <a:srgbClr val="0000CC"/>
                </a:solidFill>
                <a:latin typeface="Times New Roman" pitchFamily="18" charset="0"/>
                <a:ea typeface="標楷體" pitchFamily="65" charset="-120"/>
                <a:cs typeface="Times New Roman" pitchFamily="18" charset="0"/>
              </a:rPr>
              <a:t>12</a:t>
            </a:r>
            <a:r>
              <a:rPr lang="zh-TW" altLang="en-US" sz="2250" spc="-40" dirty="0" smtClean="0">
                <a:solidFill>
                  <a:srgbClr val="0000CC"/>
                </a:solidFill>
                <a:latin typeface="Times New Roman" pitchFamily="18" charset="0"/>
                <a:ea typeface="標楷體" pitchFamily="65" charset="-120"/>
                <a:cs typeface="Times New Roman" pitchFamily="18" charset="0"/>
              </a:rPr>
              <a:t>：</a:t>
            </a:r>
            <a:r>
              <a:rPr lang="en-US" altLang="zh-TW" sz="2250" spc="-40" dirty="0" smtClean="0">
                <a:solidFill>
                  <a:srgbClr val="0000CC"/>
                </a:solidFill>
                <a:latin typeface="Times New Roman" pitchFamily="18" charset="0"/>
                <a:ea typeface="標楷體" pitchFamily="65" charset="-120"/>
                <a:cs typeface="Times New Roman" pitchFamily="18" charset="0"/>
              </a:rPr>
              <a:t>00</a:t>
            </a:r>
            <a:r>
              <a:rPr lang="zh-TW" altLang="en-US" sz="2250" spc="-40" dirty="0" smtClean="0">
                <a:latin typeface="Times New Roman" pitchFamily="18" charset="0"/>
                <a:ea typeface="標楷體" pitchFamily="65" charset="-120"/>
                <a:cs typeface="Times New Roman" pitchFamily="18" charset="0"/>
              </a:rPr>
              <a:t>，填寫「分發結果複查申請表」</a:t>
            </a:r>
            <a:r>
              <a:rPr lang="en-US" altLang="zh-TW" sz="2250" spc="-40" dirty="0" smtClean="0">
                <a:latin typeface="Times New Roman" pitchFamily="18" charset="0"/>
                <a:ea typeface="標楷體" pitchFamily="65" charset="-120"/>
                <a:cs typeface="Times New Roman" pitchFamily="18" charset="0"/>
              </a:rPr>
              <a:t>(</a:t>
            </a:r>
            <a:r>
              <a:rPr lang="zh-TW" altLang="en-US" sz="2250" spc="-40" dirty="0" smtClean="0">
                <a:latin typeface="Times New Roman" pitchFamily="18" charset="0"/>
                <a:ea typeface="標楷體" pitchFamily="65" charset="-120"/>
                <a:cs typeface="Times New Roman" pitchFamily="18" charset="0"/>
              </a:rPr>
              <a:t>如招生簡章附表三</a:t>
            </a:r>
            <a:r>
              <a:rPr lang="en-US" altLang="zh-TW" sz="2250" spc="-40" dirty="0" smtClean="0">
                <a:latin typeface="Times New Roman" pitchFamily="18" charset="0"/>
                <a:ea typeface="標楷體" pitchFamily="65" charset="-120"/>
                <a:cs typeface="Times New Roman" pitchFamily="18" charset="0"/>
              </a:rPr>
              <a:t>)</a:t>
            </a:r>
            <a:r>
              <a:rPr lang="zh-TW" altLang="en-US" sz="2250" spc="-40" dirty="0" smtClean="0">
                <a:latin typeface="Times New Roman" pitchFamily="18" charset="0"/>
                <a:ea typeface="標楷體" pitchFamily="65" charset="-120"/>
                <a:cs typeface="Times New Roman" pitchFamily="18" charset="0"/>
              </a:rPr>
              <a:t>，連同志願表傳真至本委員會辦理複查</a:t>
            </a:r>
            <a:r>
              <a:rPr lang="zh-TW" altLang="en-US" sz="2400" spc="-40" dirty="0" smtClean="0">
                <a:latin typeface="Times New Roman" pitchFamily="18" charset="0"/>
                <a:ea typeface="標楷體" pitchFamily="65" charset="-120"/>
                <a:cs typeface="Times New Roman" pitchFamily="18" charset="0"/>
              </a:rPr>
              <a:t>。</a:t>
            </a:r>
            <a:endParaRPr lang="en-US" altLang="zh-TW" sz="2400" spc="-4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smtClean="0">
                <a:latin typeface="標楷體" pitchFamily="65" charset="-120"/>
                <a:ea typeface="標楷體" pitchFamily="65" charset="-120"/>
              </a:rPr>
              <a:t>三、招生作業說明</a:t>
            </a:r>
            <a:r>
              <a:rPr lang="en-US" altLang="zh-TW" sz="2800" dirty="0" smtClean="0">
                <a:latin typeface="標楷體" pitchFamily="65" charset="-120"/>
                <a:ea typeface="標楷體" pitchFamily="65" charset="-120"/>
              </a:rPr>
              <a:t>(</a:t>
            </a:r>
            <a:r>
              <a:rPr lang="zh-TW" altLang="en-US" sz="2800" dirty="0">
                <a:latin typeface="標楷體" pitchFamily="65" charset="-120"/>
                <a:ea typeface="標楷體" pitchFamily="65" charset="-120"/>
              </a:rPr>
              <a:t>八</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a:t>
            </a:r>
            <a:r>
              <a:rPr lang="zh-TW" altLang="en-US" sz="2800" b="1" dirty="0" smtClean="0">
                <a:solidFill>
                  <a:srgbClr val="FF0000"/>
                </a:solidFill>
                <a:latin typeface="標楷體" pitchFamily="65" charset="-120"/>
                <a:ea typeface="標楷體" pitchFamily="65" charset="-120"/>
                <a:cs typeface="Times New Roman" pitchFamily="18" charset="0"/>
              </a:rPr>
              <a:t>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37</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54396" y="1132417"/>
            <a:ext cx="7890011" cy="1477328"/>
          </a:xfrm>
          <a:prstGeom prst="rect">
            <a:avLst/>
          </a:prstGeom>
        </p:spPr>
        <p:txBody>
          <a:bodyPr wrap="square">
            <a:spAutoFit/>
          </a:bodyPr>
          <a:lstStyle/>
          <a:p>
            <a:pPr marL="342900" indent="-342900">
              <a:buFont typeface="+mj-lt"/>
              <a:buAutoNum type="arabicPeriod"/>
            </a:pPr>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smtClean="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a:t>
            </a:r>
            <a:r>
              <a:rPr lang="zh-TW" altLang="en-US" b="1" dirty="0" smtClean="0">
                <a:latin typeface="Times New Roman" pitchFamily="18" charset="0"/>
                <a:ea typeface="標楷體" pitchFamily="65" charset="-120"/>
                <a:cs typeface="Times New Roman" panose="02020603050405020304" pitchFamily="18" charset="0"/>
              </a:rPr>
              <a:t>」中「</a:t>
            </a:r>
            <a:r>
              <a:rPr lang="en-US" altLang="zh-TW" b="1" dirty="0" smtClean="0">
                <a:latin typeface="Times New Roman" panose="02020603050405020304" pitchFamily="18" charset="0"/>
                <a:ea typeface="標楷體" pitchFamily="65" charset="-120"/>
                <a:cs typeface="Times New Roman" panose="02020603050405020304" pitchFamily="18" charset="0"/>
              </a:rPr>
              <a:t>108</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年度科技校院四年制及專</a:t>
            </a:r>
            <a:r>
              <a:rPr lang="zh-TW" altLang="en-US" b="1" dirty="0" smtClean="0">
                <a:latin typeface="Times New Roman" panose="02020603050405020304" pitchFamily="18" charset="0"/>
                <a:ea typeface="標楷體" pitchFamily="65" charset="-120"/>
                <a:cs typeface="Times New Roman" panose="02020603050405020304" pitchFamily="18" charset="0"/>
              </a:rPr>
              <a:t>學校</a:t>
            </a:r>
            <a:r>
              <a:rPr lang="zh-TW" altLang="en-US" b="1" dirty="0">
                <a:latin typeface="Times New Roman" panose="02020603050405020304" pitchFamily="18" charset="0"/>
                <a:ea typeface="標楷體" pitchFamily="65" charset="-120"/>
                <a:cs typeface="Times New Roman" panose="02020603050405020304" pitchFamily="18" charset="0"/>
              </a:rPr>
              <a:t>二年制日間部聯合登記分發入學招生簡章學校資料查詢系統 </a:t>
            </a:r>
            <a:r>
              <a:rPr lang="zh-TW" altLang="en-US" b="1" dirty="0" smtClean="0">
                <a:latin typeface="Times New Roman" panose="02020603050405020304" pitchFamily="18" charset="0"/>
                <a:ea typeface="標楷體" pitchFamily="65" charset="-120"/>
                <a:cs typeface="Times New Roman" panose="02020603050405020304" pitchFamily="18" charset="0"/>
              </a:rPr>
              <a:t>」</a:t>
            </a:r>
            <a:endParaRPr lang="en-US" altLang="zh-TW" b="1" dirty="0" smtClean="0">
              <a:latin typeface="Times New Roman" panose="02020603050405020304" pitchFamily="18" charset="0"/>
              <a:ea typeface="標楷體" pitchFamily="65" charset="-120"/>
              <a:cs typeface="Times New Roman" panose="02020603050405020304" pitchFamily="18" charset="0"/>
            </a:endParaRPr>
          </a:p>
          <a:p>
            <a:pPr marL="342900" indent="-342900">
              <a:buFont typeface="+mj-lt"/>
              <a:buAutoNum type="arabicPeriod"/>
            </a:pP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學年度新增各招生群</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類</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別「權重組合」查詢功能，考生可查詢統測各科目成績採計權重相同之校系科</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、學程組合，作為後續選填志願參考。</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1115616" y="2633694"/>
            <a:ext cx="6764445" cy="3531610"/>
          </a:xfrm>
          <a:prstGeom prst="rect">
            <a:avLst/>
          </a:prstGeom>
        </p:spPr>
      </p:pic>
    </p:spTree>
    <p:extLst>
      <p:ext uri="{BB962C8B-B14F-4D97-AF65-F5344CB8AC3E}">
        <p14:creationId xmlns:p14="http://schemas.microsoft.com/office/powerpoint/2010/main" val="706209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38</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835696" y="1124743"/>
            <a:ext cx="5681021" cy="5596731"/>
          </a:xfrm>
          <a:prstGeom prst="rect">
            <a:avLst/>
          </a:prstGeom>
        </p:spPr>
      </p:pic>
    </p:spTree>
    <p:extLst>
      <p:ext uri="{BB962C8B-B14F-4D97-AF65-F5344CB8AC3E}">
        <p14:creationId xmlns:p14="http://schemas.microsoft.com/office/powerpoint/2010/main" val="1480409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39</a:t>
            </a:fld>
            <a:endParaRPr lang="en-US" altLang="zh-TW" dirty="0" smtClean="0"/>
          </a:p>
        </p:txBody>
      </p:sp>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sp>
        <p:nvSpPr>
          <p:cNvPr id="7" name="上彎箭號 6"/>
          <p:cNvSpPr/>
          <p:nvPr/>
        </p:nvSpPr>
        <p:spPr>
          <a:xfrm rot="10800000" flipH="1">
            <a:off x="6732241" y="2066109"/>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2" name="圖片 1"/>
          <p:cNvPicPr>
            <a:picLocks noChangeAspect="1"/>
          </p:cNvPicPr>
          <p:nvPr/>
        </p:nvPicPr>
        <p:blipFill>
          <a:blip r:embed="rId3"/>
          <a:stretch>
            <a:fillRect/>
          </a:stretch>
        </p:blipFill>
        <p:spPr>
          <a:xfrm>
            <a:off x="539552" y="1247154"/>
            <a:ext cx="6100738" cy="2303564"/>
          </a:xfrm>
          <a:prstGeom prst="rect">
            <a:avLst/>
          </a:prstGeom>
        </p:spPr>
      </p:pic>
      <p:pic>
        <p:nvPicPr>
          <p:cNvPr id="5" name="圖片 4"/>
          <p:cNvPicPr>
            <a:picLocks noChangeAspect="1"/>
          </p:cNvPicPr>
          <p:nvPr/>
        </p:nvPicPr>
        <p:blipFill>
          <a:blip r:embed="rId4"/>
          <a:stretch>
            <a:fillRect/>
          </a:stretch>
        </p:blipFill>
        <p:spPr>
          <a:xfrm>
            <a:off x="539551" y="3701687"/>
            <a:ext cx="7992889" cy="2175585"/>
          </a:xfrm>
          <a:prstGeom prst="rect">
            <a:avLst/>
          </a:prstGeom>
        </p:spPr>
      </p:pic>
    </p:spTree>
    <p:extLst>
      <p:ext uri="{BB962C8B-B14F-4D97-AF65-F5344CB8AC3E}">
        <p14:creationId xmlns:p14="http://schemas.microsoft.com/office/powerpoint/2010/main" val="56296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、招生重要日程及作業流程</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3314053807"/>
              </p:ext>
            </p:extLst>
          </p:nvPr>
        </p:nvGraphicFramePr>
        <p:xfrm>
          <a:off x="251520" y="1124744"/>
          <a:ext cx="8176422" cy="5204180"/>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108.5.13(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00~108.5.17(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108.5.23(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00~108.6.12(</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108.6.26</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r>
                        <a:rPr lang="zh-TW" altLang="en-US" sz="1700" b="1" dirty="0" smtClean="0">
                          <a:latin typeface="Times New Roman" pitchFamily="18" charset="0"/>
                          <a:ea typeface="標楷體" pitchFamily="65" charset="-120"/>
                          <a:cs typeface="Times New Roman" pitchFamily="18" charset="0"/>
                        </a:rPr>
                        <a:t>起</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.11</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108.7.15</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108.7.16(</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00~108.7.22(</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108.7.17(</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實際招生名額及各招生群</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108.7.25(</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108.7.25</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~108.7.30(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108.8.6(</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40</a:t>
            </a:fld>
            <a:endParaRPr lang="en-US" altLang="zh-TW" dirty="0" smtClean="0"/>
          </a:p>
        </p:txBody>
      </p:sp>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四、招生學校資料查詢系統</a:t>
            </a:r>
            <a:r>
              <a:rPr lang="en-US" altLang="zh-TW" sz="3000" dirty="0" smtClean="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a:t>
            </a:r>
            <a:r>
              <a:rPr lang="zh-TW" altLang="en-US" sz="2000" dirty="0" smtClean="0">
                <a:solidFill>
                  <a:srgbClr val="FF0000"/>
                </a:solidFill>
                <a:latin typeface="標楷體" pitchFamily="65" charset="-120"/>
                <a:ea typeface="標楷體" pitchFamily="65" charset="-120"/>
              </a:rPr>
              <a:t>對      </a:t>
            </a:r>
            <a:endParaRPr lang="en-US" altLang="zh-TW" sz="2000" dirty="0" smtClean="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en-US" altLang="zh-TW" sz="2000" dirty="0" smtClean="0">
                <a:solidFill>
                  <a:srgbClr val="FF0000"/>
                </a:solidFill>
                <a:latin typeface="標楷體" pitchFamily="65" charset="-120"/>
                <a:ea typeface="標楷體" pitchFamily="65" charset="-120"/>
              </a:rPr>
              <a:t>                                     </a:t>
            </a:r>
            <a:r>
              <a:rPr lang="zh-TW" altLang="en-US" sz="2000" dirty="0" smtClean="0">
                <a:solidFill>
                  <a:srgbClr val="FF0000"/>
                </a:solidFill>
                <a:latin typeface="標楷體" pitchFamily="65" charset="-120"/>
                <a:ea typeface="標楷體" pitchFamily="65" charset="-120"/>
              </a:rPr>
              <a:t>應</a:t>
            </a:r>
            <a:r>
              <a:rPr lang="zh-TW" altLang="en-US" sz="2000" dirty="0">
                <a:solidFill>
                  <a:srgbClr val="FF0000"/>
                </a:solidFill>
                <a:latin typeface="標楷體" pitchFamily="65" charset="-120"/>
                <a:ea typeface="標楷體" pitchFamily="65" charset="-120"/>
              </a:rPr>
              <a:t>統測各科目採計權重</a:t>
            </a:r>
            <a:r>
              <a:rPr lang="zh-TW" altLang="en-US" sz="2000" dirty="0" smtClean="0">
                <a:solidFill>
                  <a:srgbClr val="FF0000"/>
                </a:solidFill>
                <a:latin typeface="標楷體" pitchFamily="65" charset="-120"/>
                <a:ea typeface="標楷體" pitchFamily="65" charset="-120"/>
              </a:rPr>
              <a:t>一覽表下載</a:t>
            </a:r>
            <a:endParaRPr lang="zh-TW" altLang="en-US" sz="2000" dirty="0">
              <a:solidFill>
                <a:srgbClr val="FF0000"/>
              </a:solidFill>
            </a:endParaRPr>
          </a:p>
        </p:txBody>
      </p:sp>
      <p:pic>
        <p:nvPicPr>
          <p:cNvPr id="4" name="圖片 3"/>
          <p:cNvPicPr>
            <a:picLocks noChangeAspect="1"/>
          </p:cNvPicPr>
          <p:nvPr/>
        </p:nvPicPr>
        <p:blipFill>
          <a:blip r:embed="rId3"/>
          <a:stretch>
            <a:fillRect/>
          </a:stretch>
        </p:blipFill>
        <p:spPr>
          <a:xfrm>
            <a:off x="179512" y="1268760"/>
            <a:ext cx="6105160" cy="2592288"/>
          </a:xfrm>
          <a:prstGeom prst="rect">
            <a:avLst/>
          </a:prstGeom>
        </p:spPr>
      </p:pic>
      <p:pic>
        <p:nvPicPr>
          <p:cNvPr id="6" name="圖片 5"/>
          <p:cNvPicPr>
            <a:picLocks noChangeAspect="1"/>
          </p:cNvPicPr>
          <p:nvPr/>
        </p:nvPicPr>
        <p:blipFill>
          <a:blip r:embed="rId4"/>
          <a:stretch>
            <a:fillRect/>
          </a:stretch>
        </p:blipFill>
        <p:spPr>
          <a:xfrm>
            <a:off x="3995936" y="2466933"/>
            <a:ext cx="4176464" cy="4320480"/>
          </a:xfrm>
          <a:prstGeom prst="rect">
            <a:avLst/>
          </a:prstGeom>
          <a:ln w="9525">
            <a:solidFill>
              <a:schemeClr val="tx1"/>
            </a:solidFill>
          </a:ln>
        </p:spPr>
      </p:pic>
      <p:sp>
        <p:nvSpPr>
          <p:cNvPr id="10" name="上彎箭號 9"/>
          <p:cNvSpPr/>
          <p:nvPr/>
        </p:nvSpPr>
        <p:spPr>
          <a:xfrm rot="10800000" flipH="1">
            <a:off x="6156176" y="2157076"/>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311538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3960812"/>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smtClean="0">
                <a:latin typeface="Times New Roman" pitchFamily="18" charset="0"/>
                <a:ea typeface="標楷體" pitchFamily="65" charset="-120"/>
                <a:cs typeface="Times New Roman" pitchFamily="18" charset="0"/>
              </a:rPr>
              <a:t>招生相關資訊</a:t>
            </a:r>
            <a:r>
              <a:rPr lang="zh-TW" altLang="en-US" sz="2400" dirty="0" smtClean="0">
                <a:latin typeface="Times New Roman" pitchFamily="18" charset="0"/>
                <a:ea typeface="標楷體" pitchFamily="65" charset="-120"/>
                <a:cs typeface="Times New Roman" pitchFamily="18" charset="0"/>
              </a:rPr>
              <a:t>及</a:t>
            </a:r>
            <a:r>
              <a:rPr lang="zh-TW" altLang="zh-TW" sz="2400" dirty="0" smtClean="0">
                <a:latin typeface="Times New Roman" pitchFamily="18" charset="0"/>
                <a:ea typeface="標楷體" pitchFamily="65" charset="-120"/>
                <a:cs typeface="Times New Roman" pitchFamily="18" charset="0"/>
              </a:rPr>
              <a:t>系統，考生均可至本委員會網站使用，本委員會網站網址</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smtClean="0">
              <a:latin typeface="Times New Roman" pitchFamily="18" charset="0"/>
              <a:ea typeface="標楷體" pitchFamily="65" charset="-120"/>
              <a:cs typeface="Times New Roman" pitchFamily="18" charset="0"/>
            </a:endParaRPr>
          </a:p>
          <a:p>
            <a:pPr>
              <a:buBlip>
                <a:blip r:embed="rId3"/>
              </a:buBlip>
              <a:defRPr/>
            </a:pPr>
            <a:r>
              <a:rPr lang="zh-TW" altLang="en-US" sz="2400" dirty="0" smtClean="0">
                <a:latin typeface="Times New Roman" pitchFamily="18" charset="0"/>
                <a:ea typeface="標楷體" pitchFamily="65" charset="-120"/>
                <a:cs typeface="Times New Roman" pitchFamily="18" charset="0"/>
              </a:rPr>
              <a:t>技</a:t>
            </a:r>
            <a:r>
              <a:rPr lang="zh-TW" altLang="en-US" sz="2400" dirty="0">
                <a:latin typeface="Times New Roman" pitchFamily="18" charset="0"/>
                <a:ea typeface="標楷體" pitchFamily="65" charset="-120"/>
                <a:cs typeface="Times New Roman" pitchFamily="18" charset="0"/>
              </a:rPr>
              <a:t>專校院招生委員會</a:t>
            </a:r>
            <a:r>
              <a:rPr lang="zh-TW" altLang="en-US" sz="2400" dirty="0" smtClean="0">
                <a:latin typeface="Times New Roman" pitchFamily="18" charset="0"/>
                <a:ea typeface="標楷體" pitchFamily="65" charset="-120"/>
                <a:cs typeface="Times New Roman" pitchFamily="18" charset="0"/>
              </a:rPr>
              <a:t>聯合會網址：</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https</a:t>
            </a:r>
            <a:r>
              <a:rPr lang="en-US" altLang="zh-TW" sz="2400" dirty="0">
                <a:latin typeface="Times New Roman" panose="02020603050405020304" pitchFamily="18" charset="0"/>
                <a:ea typeface="標楷體" pitchFamily="65" charset="-120"/>
                <a:cs typeface="Times New Roman" panose="02020603050405020304" pitchFamily="18" charset="0"/>
                <a:hlinkClick r:id="rId4"/>
              </a:rPr>
              <a:t>:</a:t>
            </a: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//www.jctv.ntut.edu.tw</a:t>
            </a:r>
            <a:endParaRPr lang="en-US" altLang="zh-TW" sz="2400" dirty="0" smtClean="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四、招生學校資料查詢系統</a:t>
            </a:r>
            <a:r>
              <a:rPr lang="en-US" altLang="zh-TW" sz="2800"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41</a:t>
            </a:fld>
            <a:endParaRPr lang="en-US" altLang="zh-TW"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108</a:t>
            </a:r>
            <a:r>
              <a:rPr lang="zh-TW" altLang="en-US" sz="1800" b="1" dirty="0" smtClean="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電話</a:t>
            </a:r>
            <a:r>
              <a:rPr lang="zh-TW" altLang="en-US"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rPr>
              <a:t>02)2772-5333</a:t>
            </a:r>
            <a:r>
              <a:rPr lang="zh-TW" altLang="en-US" sz="1800" b="1" dirty="0" smtClean="0">
                <a:solidFill>
                  <a:srgbClr val="0000CC"/>
                </a:solidFill>
                <a:latin typeface="Times New Roman" pitchFamily="18" charset="0"/>
                <a:ea typeface="標楷體" pitchFamily="65" charset="-120"/>
                <a:cs typeface="Times New Roman" pitchFamily="18" charset="0"/>
              </a:rPr>
              <a:t>分機</a:t>
            </a:r>
            <a:r>
              <a:rPr lang="en-US" altLang="zh-TW" sz="1800" b="1" dirty="0" smtClean="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E-mail</a:t>
            </a:r>
            <a:r>
              <a:rPr lang="zh-TW" altLang="en-US" sz="1800" b="1" dirty="0" smtClean="0">
                <a:solidFill>
                  <a:srgbClr val="0000CC"/>
                </a:solidFill>
                <a:latin typeface="Times New Roman" pitchFamily="18" charset="0"/>
                <a:ea typeface="標楷體" pitchFamily="65" charset="-120"/>
                <a:cs typeface="Times New Roman" pitchFamily="18" charset="0"/>
              </a:rPr>
              <a:t>：</a:t>
            </a:r>
            <a:r>
              <a:rPr lang="en-US" altLang="zh-TW" sz="1800" b="1" dirty="0" smtClean="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2195736" y="860724"/>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五、意見與交流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42</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二</a:t>
            </a:r>
            <a:r>
              <a:rPr lang="zh-TW" altLang="en-US" dirty="0" smtClean="0">
                <a:latin typeface="Times New Roman" panose="02020603050405020304" pitchFamily="18" charset="0"/>
                <a:ea typeface="標楷體" pitchFamily="65" charset="-120"/>
                <a:cs typeface="Times New Roman" panose="02020603050405020304" pitchFamily="18" charset="0"/>
              </a:rPr>
              <a:t>、</a:t>
            </a:r>
            <a:r>
              <a:rPr lang="zh-TW" altLang="en-US" dirty="0">
                <a:latin typeface="標楷體" pitchFamily="65" charset="-120"/>
                <a:ea typeface="標楷體" pitchFamily="65" charset="-120"/>
              </a:rPr>
              <a:t>招生重要日程及作業流程</a:t>
            </a:r>
            <a:r>
              <a:rPr lang="en-US" altLang="zh-TW" dirty="0" smtClean="0">
                <a:latin typeface="Times New Roman" panose="02020603050405020304" pitchFamily="18" charset="0"/>
                <a:ea typeface="標楷體" pitchFamily="65" charset="-120"/>
                <a:cs typeface="Times New Roman" panose="02020603050405020304" pitchFamily="18" charset="0"/>
              </a:rPr>
              <a:t>(2/3)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107.12.13~</a:t>
            </a:r>
          </a:p>
          <a:p>
            <a:pPr>
              <a:defRPr/>
            </a:pPr>
            <a:r>
              <a:rPr lang="en-US" altLang="zh-TW" sz="500" b="1" dirty="0" smtClean="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107.12.25</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108.3.28</a:t>
            </a:r>
            <a:r>
              <a:rPr lang="zh-TW" altLang="en-US"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smtClean="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a:t>
            </a:r>
            <a:r>
              <a:rPr lang="zh-TW" altLang="en-US" sz="1400" b="1" dirty="0" smtClean="0">
                <a:latin typeface="Times New Roman" panose="02020603050405020304" pitchFamily="18" charset="0"/>
                <a:ea typeface="標楷體" pitchFamily="65" charset="-120"/>
                <a:cs typeface="Times New Roman" panose="02020603050405020304" pitchFamily="18" charset="0"/>
              </a:rPr>
              <a:t>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108.5.4~</a:t>
            </a:r>
          </a:p>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108.5.5</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108.5.23~</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108.6.12</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a:t>
            </a:r>
            <a:r>
              <a:rPr lang="zh-TW" altLang="en-US" sz="1400" b="1" spc="-100" dirty="0" smtClean="0">
                <a:solidFill>
                  <a:srgbClr val="FF0000"/>
                </a:solidFill>
                <a:latin typeface="Times New Roman" panose="02020603050405020304" pitchFamily="18" charset="0"/>
                <a:ea typeface="標楷體" pitchFamily="65" charset="-120"/>
                <a:cs typeface="Times New Roman" panose="02020603050405020304" pitchFamily="18" charset="0"/>
              </a:rPr>
              <a:t>審查登錄繳</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108.6.26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108.7.9~</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108.7.15</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登錄集體繳費</a:t>
            </a:r>
            <a:r>
              <a:rPr lang="zh-TW" altLang="en-US" sz="1400" b="1" dirty="0">
                <a:latin typeface="Times New Roman" panose="02020603050405020304" pitchFamily="18" charset="0"/>
                <a:ea typeface="標楷體" pitchFamily="65" charset="-120"/>
                <a:cs typeface="Times New Roman" panose="02020603050405020304" pitchFamily="18" charset="0"/>
              </a:rPr>
              <a:t>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smtClean="0">
                <a:latin typeface="Times New Roman" panose="02020603050405020304" pitchFamily="18" charset="0"/>
                <a:ea typeface="標楷體" pitchFamily="65" charset="-120"/>
                <a:cs typeface="Times New Roman" panose="02020603050405020304" pitchFamily="18" charset="0"/>
              </a:rPr>
              <a:t>勾</a:t>
            </a:r>
            <a:r>
              <a:rPr lang="zh-TW" altLang="en-US" sz="1400" b="1" spc="-200" dirty="0">
                <a:latin typeface="Times New Roman" panose="02020603050405020304" pitchFamily="18" charset="0"/>
                <a:ea typeface="標楷體" pitchFamily="65" charset="-120"/>
                <a:cs typeface="Times New Roman" panose="02020603050405020304" pitchFamily="18" charset="0"/>
              </a:rPr>
              <a:t>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524494" y="839133"/>
            <a:ext cx="1927231" cy="1326209"/>
          </a:xfrm>
          <a:prstGeom prst="wedgeRectCallout">
            <a:avLst>
              <a:gd name="adj1" fmla="val 50996"/>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108.7.25 </a:t>
            </a:r>
            <a:r>
              <a:rPr lang="zh-TW" altLang="en-US" sz="1400" b="1" dirty="0" smtClean="0">
                <a:latin typeface="Times New Roman" panose="02020603050405020304" pitchFamily="18" charset="0"/>
                <a:ea typeface="標楷體" pitchFamily="65" charset="-120"/>
                <a:cs typeface="Times New Roman" panose="02020603050405020304" pitchFamily="18" charset="0"/>
              </a:rPr>
              <a:t>實際</a:t>
            </a:r>
            <a:r>
              <a:rPr lang="zh-TW" altLang="en-US" sz="1400" b="1" dirty="0">
                <a:latin typeface="Times New Roman" panose="02020603050405020304" pitchFamily="18" charset="0"/>
                <a:ea typeface="標楷體" pitchFamily="65" charset="-120"/>
                <a:cs typeface="Times New Roman" panose="02020603050405020304" pitchFamily="18" charset="0"/>
              </a:rPr>
              <a:t>招生</a:t>
            </a:r>
            <a:r>
              <a:rPr lang="zh-TW" altLang="en-US" sz="1400" b="1" dirty="0" smtClean="0">
                <a:latin typeface="Times New Roman" panose="02020603050405020304" pitchFamily="18" charset="0"/>
                <a:ea typeface="標楷體" pitchFamily="65" charset="-120"/>
                <a:cs typeface="Times New Roman" panose="02020603050405020304" pitchFamily="18" charset="0"/>
              </a:rPr>
              <a:t>名額及</a:t>
            </a:r>
            <a:r>
              <a:rPr lang="zh-TW" altLang="en-US" sz="1400" b="1" dirty="0">
                <a:latin typeface="Times New Roman" panose="02020603050405020304" pitchFamily="18" charset="0"/>
                <a:ea typeface="標楷體" pitchFamily="65" charset="-120"/>
                <a:cs typeface="Times New Roman" panose="02020603050405020304" pitchFamily="18" charset="0"/>
              </a:rPr>
              <a:t>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a:t>
            </a:r>
            <a:r>
              <a:rPr lang="zh-TW" altLang="en-US" sz="1400" dirty="0" smtClean="0">
                <a:latin typeface="Times New Roman" panose="02020603050405020304" pitchFamily="18" charset="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108.7.15</a:t>
            </a:r>
            <a:r>
              <a:rPr lang="zh-TW" altLang="en-US"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完成集體</a:t>
            </a:r>
            <a:r>
              <a:rPr lang="zh-TW" altLang="en-US" sz="1400" b="1" dirty="0">
                <a:latin typeface="Times New Roman" panose="02020603050405020304" pitchFamily="18" charset="0"/>
                <a:ea typeface="標楷體" pitchFamily="65" charset="-120"/>
                <a:cs typeface="Times New Roman" panose="02020603050405020304" pitchFamily="18" charset="0"/>
              </a:rPr>
              <a:t>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108.7.25~108.7.30</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108.8.6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公告及</a:t>
            </a:r>
            <a:endParaRPr lang="en-US" altLang="zh-TW" sz="1400" b="1" dirty="0" smtClean="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smtClean="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smtClean="0">
                <a:solidFill>
                  <a:schemeClr val="tx1"/>
                </a:solidFill>
                <a:latin typeface="Times New Roman" panose="02020603050405020304" pitchFamily="18" charset="0"/>
                <a:cs typeface="Times New Roman" panose="02020603050405020304" pitchFamily="18" charset="0"/>
              </a:rPr>
              <a:t>108.7.16~108.7.22</a:t>
            </a:r>
            <a:endParaRPr lang="en-US" altLang="zh-TW" sz="1100" b="1" dirty="0">
              <a:solidFill>
                <a:schemeClr val="tx1"/>
              </a:solidFill>
              <a:latin typeface="Times New Roman" panose="02020603050405020304" pitchFamily="18" charset="0"/>
              <a:cs typeface="Times New Roman" panose="02020603050405020304" pitchFamily="18" charset="0"/>
            </a:endParaRP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108.5.13~</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108.5.17</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a:t>
            </a:r>
            <a:r>
              <a:rPr lang="zh-TW" altLang="en-US" sz="1400" b="1" dirty="0" smtClean="0">
                <a:latin typeface="Times New Roman" panose="02020603050405020304" pitchFamily="18" charset="0"/>
                <a:ea typeface="標楷體" pitchFamily="65" charset="-120"/>
                <a:cs typeface="Times New Roman" panose="02020603050405020304" pitchFamily="18" charset="0"/>
              </a:rPr>
              <a:t>免登記資格</a:t>
            </a:r>
            <a:r>
              <a:rPr lang="zh-TW" altLang="en-US" sz="1400" b="1" dirty="0">
                <a:latin typeface="Times New Roman" panose="02020603050405020304" pitchFamily="18" charset="0"/>
                <a:ea typeface="標楷體" pitchFamily="65" charset="-120"/>
                <a:cs typeface="Times New Roman" panose="02020603050405020304" pitchFamily="18" charset="0"/>
              </a:rPr>
              <a:t>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5</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二</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招生重要日程及作業</a:t>
            </a:r>
            <a:r>
              <a:rPr lang="zh-TW" altLang="en-US" dirty="0" smtClean="0">
                <a:latin typeface="標楷體" pitchFamily="65" charset="-120"/>
                <a:ea typeface="標楷體" pitchFamily="65" charset="-120"/>
              </a:rPr>
              <a:t>流程</a:t>
            </a:r>
            <a:r>
              <a:rPr lang="en-US" altLang="zh-TW" dirty="0" smtClean="0">
                <a:latin typeface="Times New Roman" panose="02020603050405020304" pitchFamily="18" charset="0"/>
                <a:ea typeface="標楷體" pitchFamily="65" charset="-120"/>
                <a:cs typeface="Times New Roman" panose="02020603050405020304" pitchFamily="18" charset="0"/>
              </a:rPr>
              <a:t>(3/3)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a:t>
            </a:r>
            <a:r>
              <a:rPr kumimoji="0" lang="zh-TW" altLang="en-US" b="1" dirty="0" smtClean="0">
                <a:solidFill>
                  <a:srgbClr val="FF0000"/>
                </a:solidFill>
                <a:latin typeface="標楷體" pitchFamily="65" charset="-120"/>
                <a:ea typeface="標楷體" pitchFamily="65" charset="-120"/>
              </a:rPr>
              <a:t>測驗考試</a:t>
            </a:r>
            <a:endParaRPr kumimoji="0" lang="zh-TW" altLang="en-US" b="1" dirty="0">
              <a:solidFill>
                <a:srgbClr val="FF0000"/>
              </a:solidFill>
              <a:latin typeface="標楷體" pitchFamily="65" charset="-120"/>
              <a:ea typeface="標楷體" pitchFamily="65" charset="-120"/>
            </a:endParaRPr>
          </a:p>
        </p:txBody>
      </p:sp>
      <p:sp>
        <p:nvSpPr>
          <p:cNvPr id="32" name="矩形 31"/>
          <p:cNvSpPr/>
          <p:nvPr/>
        </p:nvSpPr>
        <p:spPr>
          <a:xfrm>
            <a:off x="1824039" y="1891506"/>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a:t>
            </a:r>
            <a:r>
              <a:rPr kumimoji="0" lang="zh-TW" altLang="en-US" b="1" dirty="0" smtClean="0">
                <a:solidFill>
                  <a:srgbClr val="FF0000"/>
                </a:solidFill>
                <a:latin typeface="標楷體" pitchFamily="65" charset="-120"/>
                <a:ea typeface="標楷體" pitchFamily="65" charset="-120"/>
              </a:rPr>
              <a:t>審查登錄及繳件</a:t>
            </a:r>
            <a:endParaRPr kumimoji="0" lang="zh-TW" altLang="en-US" b="1" dirty="0">
              <a:solidFill>
                <a:srgbClr val="FF0000"/>
              </a:solidFill>
              <a:latin typeface="標楷體" pitchFamily="65" charset="-120"/>
              <a:ea typeface="標楷體" pitchFamily="65" charset="-120"/>
            </a:endParaRP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smtClean="0">
                <a:solidFill>
                  <a:srgbClr val="0000CC"/>
                </a:solidFill>
                <a:latin typeface="標楷體" pitchFamily="65" charset="-120"/>
                <a:ea typeface="標楷體" pitchFamily="65" charset="-120"/>
              </a:rPr>
              <a:t>查詢</a:t>
            </a:r>
            <a:r>
              <a:rPr kumimoji="0" lang="en-US" altLang="zh-TW" b="1" dirty="0" smtClean="0">
                <a:solidFill>
                  <a:schemeClr val="bg1"/>
                </a:solidFill>
                <a:latin typeface="標楷體" pitchFamily="65" charset="-120"/>
                <a:ea typeface="標楷體" pitchFamily="65" charset="-120"/>
              </a:rPr>
              <a:t>…………………………….</a:t>
            </a:r>
            <a:endParaRPr kumimoji="0" lang="en-US" altLang="zh-TW" b="1" dirty="0">
              <a:solidFill>
                <a:schemeClr val="bg1"/>
              </a:solidFill>
              <a:latin typeface="標楷體" pitchFamily="65" charset="-120"/>
              <a:ea typeface="標楷體" pitchFamily="65" charset="-120"/>
            </a:endParaRPr>
          </a:p>
          <a:p>
            <a:pPr algn="ctr" fontAlgn="auto">
              <a:lnSpc>
                <a:spcPts val="1800"/>
              </a:lnSpc>
              <a:spcBef>
                <a:spcPts val="0"/>
              </a:spcBef>
              <a:spcAft>
                <a:spcPts val="0"/>
              </a:spcAft>
              <a:defRPr/>
            </a:pPr>
            <a:r>
              <a:rPr kumimoji="0" lang="zh-TW" altLang="en-US" b="1" dirty="0" smtClean="0">
                <a:solidFill>
                  <a:srgbClr val="FF0000"/>
                </a:solidFill>
                <a:latin typeface="標楷體" pitchFamily="65" charset="-120"/>
                <a:ea typeface="標楷體" pitchFamily="65" charset="-120"/>
              </a:rPr>
              <a:t>重</a:t>
            </a:r>
            <a:r>
              <a:rPr kumimoji="0" lang="zh-TW" altLang="en-US" b="1" dirty="0">
                <a:solidFill>
                  <a:srgbClr val="FF0000"/>
                </a:solidFill>
                <a:latin typeface="標楷體" pitchFamily="65" charset="-120"/>
                <a:ea typeface="標楷體" pitchFamily="65" charset="-120"/>
              </a:rPr>
              <a:t>組合人數表公告；</a:t>
            </a:r>
            <a:r>
              <a:rPr kumimoji="0" lang="zh-TW" altLang="en-US" b="1" dirty="0">
                <a:solidFill>
                  <a:srgbClr val="0000CC"/>
                </a:solidFill>
                <a:latin typeface="標楷體" pitchFamily="65" charset="-120"/>
                <a:ea typeface="標楷體" pitchFamily="65" charset="-120"/>
              </a:rPr>
              <a:t>個人總</a:t>
            </a:r>
            <a:r>
              <a:rPr kumimoji="0" lang="zh-TW" altLang="en-US" b="1" dirty="0" smtClean="0">
                <a:solidFill>
                  <a:srgbClr val="0000CC"/>
                </a:solidFill>
                <a:latin typeface="標楷體" pitchFamily="65" charset="-120"/>
                <a:ea typeface="標楷體" pitchFamily="65" charset="-120"/>
              </a:rPr>
              <a:t>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a:t>
            </a:r>
            <a:r>
              <a:rPr kumimoji="0" lang="zh-TW" altLang="en-US" b="1" dirty="0" smtClean="0">
                <a:solidFill>
                  <a:srgbClr val="FF0000"/>
                </a:solidFill>
                <a:latin typeface="標楷體" pitchFamily="65" charset="-120"/>
                <a:ea typeface="標楷體" pitchFamily="65" charset="-120"/>
              </a:rPr>
              <a:t>實際招生名額及各招生群</a:t>
            </a:r>
            <a:r>
              <a:rPr kumimoji="0" lang="en-US" altLang="zh-TW" b="1" dirty="0" smtClean="0">
                <a:solidFill>
                  <a:srgbClr val="FF0000"/>
                </a:solidFill>
                <a:latin typeface="標楷體" pitchFamily="65" charset="-120"/>
                <a:ea typeface="標楷體" pitchFamily="65" charset="-120"/>
              </a:rPr>
              <a:t>(</a:t>
            </a:r>
            <a:r>
              <a:rPr kumimoji="0" lang="zh-TW" altLang="en-US" b="1" dirty="0" smtClean="0">
                <a:solidFill>
                  <a:srgbClr val="FF0000"/>
                </a:solidFill>
                <a:latin typeface="標楷體" pitchFamily="65" charset="-120"/>
                <a:ea typeface="標楷體" pitchFamily="65" charset="-120"/>
              </a:rPr>
              <a:t>類</a:t>
            </a:r>
            <a:r>
              <a:rPr kumimoji="0" lang="en-US" altLang="zh-TW" b="1" dirty="0" smtClean="0">
                <a:solidFill>
                  <a:srgbClr val="FF0000"/>
                </a:solidFill>
                <a:latin typeface="標楷體" pitchFamily="65" charset="-120"/>
                <a:ea typeface="標楷體" pitchFamily="65" charset="-120"/>
              </a:rPr>
              <a:t>)</a:t>
            </a:r>
            <a:r>
              <a:rPr kumimoji="0" lang="zh-TW" altLang="en-US" b="1" dirty="0" smtClean="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a:t>
            </a:r>
            <a:r>
              <a:rPr kumimoji="0" lang="zh-TW" altLang="en-US" b="1" dirty="0" smtClean="0">
                <a:solidFill>
                  <a:srgbClr val="FF0000"/>
                </a:solidFill>
                <a:latin typeface="標楷體" pitchFamily="65" charset="-120"/>
                <a:ea typeface="標楷體" pitchFamily="65" charset="-120"/>
              </a:rPr>
              <a:t>公告及分發結果查詢</a:t>
            </a:r>
            <a:endParaRPr kumimoji="0" lang="zh-TW" altLang="en-US" b="1" dirty="0">
              <a:solidFill>
                <a:srgbClr val="FF0000"/>
              </a:solidFill>
              <a:latin typeface="標楷體" pitchFamily="65" charset="-120"/>
              <a:ea typeface="標楷體" pitchFamily="65" charset="-120"/>
            </a:endParaRP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smtClean="0">
                <a:solidFill>
                  <a:srgbClr val="FF0000"/>
                </a:solidFill>
                <a:latin typeface="標楷體" pitchFamily="65" charset="-120"/>
                <a:ea typeface="標楷體" pitchFamily="65" charset="-120"/>
              </a:rPr>
              <a:t>註冊報到</a:t>
            </a:r>
            <a:endParaRPr kumimoji="0" lang="zh-TW" altLang="en-US" b="1" dirty="0">
              <a:solidFill>
                <a:srgbClr val="FF0000"/>
              </a:solidFill>
              <a:latin typeface="標楷體" pitchFamily="65" charset="-120"/>
              <a:ea typeface="標楷體" pitchFamily="65" charset="-120"/>
            </a:endParaRP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b="1" smtClean="0">
                <a:solidFill>
                  <a:schemeClr val="tx1"/>
                </a:solidFill>
              </a:rPr>
              <a:pPr>
                <a:defRPr/>
              </a:pPr>
              <a:t>6</a:t>
            </a:fld>
            <a:endParaRPr lang="zh-TW" altLang="en-US" b="1" dirty="0">
              <a:solidFill>
                <a:schemeClr val="tx1"/>
              </a:solidFill>
            </a:endParaRPr>
          </a:p>
        </p:txBody>
      </p: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8064896"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ct val="0"/>
              </a:spcBef>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登記資格：高職</a:t>
            </a:r>
            <a:r>
              <a:rPr lang="zh-TW" altLang="en-US" sz="2400" dirty="0">
                <a:latin typeface="Times New Roman" pitchFamily="18" charset="0"/>
                <a:ea typeface="標楷體" pitchFamily="65" charset="-120"/>
                <a:cs typeface="Times New Roman" panose="02020603050405020304" pitchFamily="18" charset="0"/>
              </a:rPr>
              <a:t>學校、綜合高中、高中附設職業類</a:t>
            </a:r>
            <a:r>
              <a:rPr lang="zh-TW" altLang="en-US" sz="2400" dirty="0" smtClean="0">
                <a:latin typeface="Times New Roman" pitchFamily="18" charset="0"/>
                <a:ea typeface="標楷體" pitchFamily="65" charset="-120"/>
                <a:cs typeface="Times New Roman" panose="02020603050405020304" pitchFamily="18" charset="0"/>
              </a:rPr>
              <a:t>科</a:t>
            </a:r>
            <a:r>
              <a:rPr lang="zh-TW" altLang="zh-TW" sz="2400" dirty="0" smtClean="0">
                <a:latin typeface="Times New Roman" pitchFamily="18" charset="0"/>
                <a:ea typeface="標楷體" pitchFamily="65" charset="-120"/>
                <a:cs typeface="Times New Roman" panose="02020603050405020304" pitchFamily="18" charset="0"/>
              </a:rPr>
              <a:t>學</a:t>
            </a:r>
            <a:endParaRPr lang="en-US" altLang="zh-TW" sz="2400" dirty="0" smtClean="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ct val="0"/>
              </a:spcBef>
              <a:buClr>
                <a:schemeClr val="tx1"/>
              </a:buClr>
              <a:buNone/>
              <a:defRPr/>
            </a:pPr>
            <a:r>
              <a:rPr lang="zh-TW" altLang="zh-TW" sz="2400" dirty="0" smtClean="0">
                <a:latin typeface="Times New Roman" pitchFamily="18" charset="0"/>
                <a:ea typeface="標楷體" pitchFamily="65" charset="-120"/>
              </a:rPr>
              <a:t>校畢業，或具有同等學歷</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力</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資格者</a:t>
            </a:r>
            <a:r>
              <a:rPr lang="zh-TW" altLang="en-US" sz="2400" dirty="0" smtClean="0">
                <a:latin typeface="Times New Roman" pitchFamily="18" charset="0"/>
                <a:ea typeface="標楷體" pitchFamily="65" charset="-120"/>
              </a:rPr>
              <a:t>，詳細登</a:t>
            </a:r>
            <a:endParaRPr lang="en-US" altLang="zh-TW" sz="2400" dirty="0" smtClean="0">
              <a:latin typeface="Times New Roman" pitchFamily="18" charset="0"/>
              <a:ea typeface="標楷體" pitchFamily="65" charset="-120"/>
            </a:endParaRPr>
          </a:p>
          <a:p>
            <a:pPr marL="0" indent="1800000" algn="just" eaLnBrk="1" hangingPunct="1">
              <a:lnSpc>
                <a:spcPct val="90000"/>
              </a:lnSpc>
              <a:spcBef>
                <a:spcPct val="0"/>
              </a:spcBef>
              <a:buClr>
                <a:schemeClr val="tx1"/>
              </a:buClr>
              <a:buNone/>
              <a:defRPr/>
            </a:pPr>
            <a:r>
              <a:rPr lang="zh-TW" altLang="en-US" sz="2400" dirty="0" smtClean="0">
                <a:latin typeface="Times New Roman" pitchFamily="18" charset="0"/>
                <a:ea typeface="標楷體" pitchFamily="65" charset="-120"/>
              </a:rPr>
              <a:t>記資格</a:t>
            </a:r>
            <a:r>
              <a:rPr lang="zh-TW" altLang="en-US" sz="2400" dirty="0">
                <a:latin typeface="Times New Roman" pitchFamily="18" charset="0"/>
                <a:ea typeface="標楷體" pitchFamily="65" charset="-120"/>
              </a:rPr>
              <a:t>規定請參閱招生</a:t>
            </a:r>
            <a:r>
              <a:rPr lang="zh-TW" altLang="en-US" sz="2400" dirty="0" smtClean="0">
                <a:latin typeface="Times New Roman" pitchFamily="18" charset="0"/>
                <a:ea typeface="標楷體" pitchFamily="65" charset="-120"/>
              </a:rPr>
              <a:t>簡章第</a:t>
            </a:r>
            <a:r>
              <a:rPr lang="en-US" altLang="zh-TW" sz="2400" dirty="0" smtClean="0">
                <a:latin typeface="Times New Roman" pitchFamily="18" charset="0"/>
                <a:ea typeface="標楷體" pitchFamily="65" charset="-120"/>
              </a:rPr>
              <a:t>2-4</a:t>
            </a:r>
            <a:r>
              <a:rPr lang="zh-TW" altLang="en-US" sz="2400" dirty="0" smtClean="0">
                <a:latin typeface="Times New Roman" pitchFamily="18" charset="0"/>
                <a:ea typeface="標楷體" pitchFamily="65" charset="-120"/>
              </a:rPr>
              <a:t>頁。</a:t>
            </a:r>
            <a:endParaRPr lang="en-US" altLang="zh-TW" sz="2400" dirty="0" smtClean="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smtClean="0">
                <a:latin typeface="Times New Roman" pitchFamily="18" charset="0"/>
                <a:ea typeface="標楷體" pitchFamily="65" charset="-120"/>
                <a:cs typeface="Times New Roman" panose="02020603050405020304" pitchFamily="18" charset="0"/>
              </a:rPr>
              <a:t>107</a:t>
            </a:r>
            <a:r>
              <a:rPr lang="zh-TW" altLang="en-US" sz="2400" b="1" dirty="0" smtClean="0">
                <a:latin typeface="Times New Roman" pitchFamily="18" charset="0"/>
                <a:ea typeface="標楷體" pitchFamily="65" charset="-120"/>
                <a:cs typeface="Times New Roman" panose="02020603050405020304" pitchFamily="18" charset="0"/>
              </a:rPr>
              <a:t>學年度高職學校、綜合高中或高中附設</a:t>
            </a:r>
            <a:r>
              <a:rPr lang="zh-TW" altLang="en-US" sz="2400" b="1" dirty="0">
                <a:latin typeface="Times New Roman" pitchFamily="18" charset="0"/>
                <a:ea typeface="標楷體" pitchFamily="65" charset="-120"/>
                <a:cs typeface="Times New Roman" panose="02020603050405020304" pitchFamily="18" charset="0"/>
              </a:rPr>
              <a:t>職業類科應屆畢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業之一般生，若已由原就讀學校辦理免登記資格審查者，考生得免繳驗學歷</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力</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證件，即無須辦理登記資格審查；但若未經由就讀學校辦理免登記資格審查者，則考生須自行辦理登記資格審查</a:t>
            </a:r>
            <a:r>
              <a:rPr lang="zh-TW" altLang="en-US" sz="2400" b="1" dirty="0" smtClean="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smtClean="0">
                <a:latin typeface="Times New Roman" pitchFamily="18" charset="0"/>
                <a:ea typeface="標楷體" pitchFamily="65" charset="-120"/>
                <a:cs typeface="Times New Roman" panose="02020603050405020304" pitchFamily="18" charset="0"/>
              </a:rPr>
              <a:t>考生如另具特種生身分，無論</a:t>
            </a:r>
            <a:r>
              <a:rPr lang="zh-TW" altLang="en-US" sz="2400" b="1" dirty="0">
                <a:latin typeface="Times New Roman" pitchFamily="18" charset="0"/>
                <a:ea typeface="標楷體" pitchFamily="65" charset="-120"/>
                <a:cs typeface="Times New Roman" panose="02020603050405020304" pitchFamily="18" charset="0"/>
              </a:rPr>
              <a:t>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a:t>
            </a:r>
            <a:r>
              <a:rPr lang="zh-TW" altLang="en-US" sz="2400" b="1" dirty="0" smtClean="0">
                <a:latin typeface="Times New Roman" pitchFamily="18" charset="0"/>
                <a:ea typeface="標楷體" pitchFamily="65" charset="-120"/>
                <a:cs typeface="Times New Roman" panose="02020603050405020304" pitchFamily="18" charset="0"/>
              </a:rPr>
              <a:t>須辦理</a:t>
            </a:r>
            <a:r>
              <a:rPr lang="zh-TW" altLang="en-US" sz="2400" b="1" dirty="0">
                <a:latin typeface="Times New Roman" pitchFamily="18" charset="0"/>
                <a:ea typeface="標楷體" pitchFamily="65" charset="-120"/>
                <a:cs typeface="Times New Roman" panose="02020603050405020304" pitchFamily="18" charset="0"/>
              </a:rPr>
              <a:t>特種生</a:t>
            </a:r>
            <a:r>
              <a:rPr lang="zh-TW" altLang="en-US" sz="2400" b="1" dirty="0" smtClean="0">
                <a:latin typeface="Times New Roman" pitchFamily="18" charset="0"/>
                <a:ea typeface="標楷體" pitchFamily="65" charset="-120"/>
                <a:cs typeface="Times New Roman" panose="02020603050405020304" pitchFamily="18" charset="0"/>
              </a:rPr>
              <a:t>身分資格審查。</a:t>
            </a:r>
            <a:endParaRPr lang="en-US" altLang="zh-TW" sz="2400" b="1" dirty="0" smtClean="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標楷體" panose="03000509000000000000" pitchFamily="65" charset="-120"/>
                <a:ea typeface="標楷體" panose="03000509000000000000" pitchFamily="65" charset="-12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solidFill>
                  <a:srgbClr val="0000CC"/>
                </a:solidFill>
                <a:latin typeface="標楷體" panose="03000509000000000000" pitchFamily="65" charset="-120"/>
                <a:ea typeface="標楷體" panose="03000509000000000000" pitchFamily="65" charset="-12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學校、綜合高中或高中附設職業類科之</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審查之集體</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專</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統一入學測驗應屆</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度四技二專日間部聯合登記</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分發入學</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資格審查」考生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度四技二專甄選入學招生資格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具</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特種身分</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政府</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派外工作人員</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子</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科學技術人才子女等，須辦理特種</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身分資格</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審查。</a:t>
            </a:r>
            <a:endPar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技</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二專</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  甄選</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入學招生」報名後，新通過之低收入戶</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或中</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低收入</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戶身分考生。</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smtClean="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spTree>
    <p:extLst>
      <p:ext uri="{BB962C8B-B14F-4D97-AF65-F5344CB8AC3E}">
        <p14:creationId xmlns:p14="http://schemas.microsoft.com/office/powerpoint/2010/main" val="352382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smtClean="0">
                <a:latin typeface="Times New Roman" pitchFamily="18" charset="0"/>
                <a:ea typeface="標楷體" pitchFamily="65" charset="-120"/>
                <a:cs typeface="Times New Roman" panose="02020603050405020304" pitchFamily="18" charset="0"/>
              </a:rPr>
              <a:t>資格審查</a:t>
            </a:r>
            <a:r>
              <a:rPr lang="zh-TW" altLang="en-US" sz="2400" dirty="0" smtClean="0">
                <a:latin typeface="Times New Roman" pitchFamily="18" charset="0"/>
                <a:ea typeface="標楷體" pitchFamily="65" charset="-120"/>
                <a:cs typeface="Times New Roman" panose="02020603050405020304" pitchFamily="18" charset="0"/>
              </a:rPr>
              <a:t>須</a:t>
            </a:r>
            <a:r>
              <a:rPr lang="zh-TW" altLang="zh-TW" sz="2400" dirty="0" smtClean="0">
                <a:latin typeface="Times New Roman" pitchFamily="18" charset="0"/>
                <a:ea typeface="標楷體" pitchFamily="65" charset="-120"/>
                <a:cs typeface="Times New Roman" panose="02020603050405020304" pitchFamily="18" charset="0"/>
              </a:rPr>
              <a:t>繳交之黏貼單</a:t>
            </a:r>
            <a:endParaRPr lang="en-US" altLang="zh-TW" sz="2400" dirty="0" smtClean="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a:t>
            </a:r>
            <a:r>
              <a:rPr lang="zh-TW" altLang="en-US" sz="2400" dirty="0" smtClean="0">
                <a:latin typeface="Times New Roman" pitchFamily="18" charset="0"/>
                <a:ea typeface="標楷體" pitchFamily="65" charset="-120"/>
              </a:rPr>
              <a:t>單</a:t>
            </a:r>
            <a:r>
              <a:rPr lang="en-US" altLang="zh-TW" sz="2400" dirty="0" smtClean="0">
                <a:latin typeface="Times New Roman" pitchFamily="18" charset="0"/>
                <a:ea typeface="標楷體" pitchFamily="65" charset="-120"/>
              </a:rPr>
              <a:t>)</a:t>
            </a:r>
          </a:p>
          <a:p>
            <a:pPr marL="720000" algn="just">
              <a:buFontTx/>
              <a:buNone/>
              <a:defRPr/>
            </a:pPr>
            <a:r>
              <a:rPr lang="en-US" altLang="zh-TW" sz="1800" dirty="0" smtClean="0">
                <a:solidFill>
                  <a:srgbClr val="0000CC"/>
                </a:solidFill>
                <a:latin typeface="Times New Roman" pitchFamily="18" charset="0"/>
                <a:ea typeface="標楷體" pitchFamily="65" charset="-120"/>
              </a:rPr>
              <a:t>(1)</a:t>
            </a:r>
            <a:r>
              <a:rPr lang="zh-TW" altLang="zh-TW" sz="1800" dirty="0" smtClean="0">
                <a:latin typeface="Times New Roman" pitchFamily="18" charset="0"/>
                <a:ea typeface="標楷體" pitchFamily="65" charset="-120"/>
              </a:rPr>
              <a:t>畢業</a:t>
            </a:r>
            <a:r>
              <a:rPr lang="en-US" altLang="zh-TW" sz="1800" dirty="0" smtClean="0">
                <a:latin typeface="Times New Roman" pitchFamily="18" charset="0"/>
                <a:ea typeface="標楷體" pitchFamily="65" charset="-120"/>
              </a:rPr>
              <a:t>(</a:t>
            </a:r>
            <a:r>
              <a:rPr lang="zh-TW" altLang="en-US" sz="1800" dirty="0" smtClean="0">
                <a:latin typeface="Times New Roman" pitchFamily="18" charset="0"/>
                <a:ea typeface="標楷體" pitchFamily="65" charset="-120"/>
              </a:rPr>
              <a:t>或學位</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證書</a:t>
            </a:r>
            <a:r>
              <a:rPr lang="zh-TW" altLang="en-US" sz="1800" dirty="0" smtClean="0">
                <a:latin typeface="Times New Roman" pitchFamily="18" charset="0"/>
                <a:ea typeface="標楷體" pitchFamily="65" charset="-120"/>
              </a:rPr>
              <a:t>或</a:t>
            </a:r>
            <a:r>
              <a:rPr lang="zh-TW" altLang="en-US" sz="1800" dirty="0">
                <a:latin typeface="Times New Roman" pitchFamily="18" charset="0"/>
                <a:ea typeface="標楷體" pitchFamily="65" charset="-120"/>
              </a:rPr>
              <a:t>同等學力</a:t>
            </a:r>
            <a:r>
              <a:rPr lang="zh-TW" altLang="en-US" sz="1800" dirty="0" smtClean="0">
                <a:latin typeface="Times New Roman" pitchFamily="18" charset="0"/>
                <a:ea typeface="標楷體" pitchFamily="65" charset="-120"/>
              </a:rPr>
              <a:t>證件</a:t>
            </a:r>
            <a:r>
              <a:rPr lang="zh-TW" altLang="zh-TW" sz="1800" dirty="0" smtClean="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(2)</a:t>
            </a:r>
            <a:r>
              <a:rPr lang="zh-TW" altLang="zh-TW" sz="1800" spc="-150" dirty="0" smtClean="0">
                <a:latin typeface="Times New Roman" pitchFamily="18" charset="0"/>
                <a:ea typeface="標楷體" pitchFamily="65" charset="-120"/>
              </a:rPr>
              <a:t>特種身分證件影本黏貼單</a:t>
            </a:r>
            <a:endParaRPr lang="en-US" altLang="zh-TW" sz="1800" spc="-150" dirty="0" smtClean="0">
              <a:latin typeface="Times New Roman" pitchFamily="18" charset="0"/>
              <a:ea typeface="標楷體" pitchFamily="65" charset="-120"/>
            </a:endParaRPr>
          </a:p>
          <a:p>
            <a:pPr marL="720000" algn="just">
              <a:buFontTx/>
              <a:buNone/>
              <a:defRPr/>
            </a:pPr>
            <a:r>
              <a:rPr lang="en-US" altLang="zh-TW" sz="1800" spc="-150" dirty="0" smtClean="0">
                <a:latin typeface="Times New Roman" pitchFamily="18" charset="0"/>
                <a:ea typeface="標楷體" pitchFamily="65" charset="-120"/>
              </a:rPr>
              <a:t>      </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各種特種身分應繳交文件請參閱</a:t>
            </a:r>
            <a:r>
              <a:rPr lang="zh-TW" altLang="en-US" sz="1800" dirty="0" smtClean="0">
                <a:latin typeface="Times New Roman" pitchFamily="18" charset="0"/>
                <a:ea typeface="標楷體" pitchFamily="65" charset="-120"/>
              </a:rPr>
              <a:t>招生</a:t>
            </a:r>
            <a:r>
              <a:rPr lang="zh-TW" altLang="zh-TW" sz="1800" dirty="0" smtClean="0">
                <a:latin typeface="Times New Roman" pitchFamily="18" charset="0"/>
                <a:ea typeface="標楷體" pitchFamily="65" charset="-120"/>
              </a:rPr>
              <a:t>簡章第</a:t>
            </a:r>
            <a:r>
              <a:rPr lang="en-US" altLang="zh-TW" sz="1800" dirty="0" smtClean="0">
                <a:latin typeface="Times New Roman" pitchFamily="18" charset="0"/>
                <a:ea typeface="標楷體" pitchFamily="65" charset="-120"/>
              </a:rPr>
              <a:t>8-9</a:t>
            </a:r>
            <a:r>
              <a:rPr lang="zh-TW" altLang="zh-TW" sz="1800" dirty="0" smtClean="0">
                <a:latin typeface="Times New Roman" pitchFamily="18" charset="0"/>
                <a:ea typeface="標楷體" pitchFamily="65" charset="-120"/>
              </a:rPr>
              <a:t>頁之表一</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(3)</a:t>
            </a:r>
            <a:r>
              <a:rPr lang="zh-TW" altLang="en-US" sz="1800" dirty="0" smtClean="0">
                <a:latin typeface="Times New Roman" pitchFamily="18" charset="0"/>
                <a:ea typeface="標楷體" pitchFamily="65" charset="-120"/>
              </a:rPr>
              <a:t>低</a:t>
            </a:r>
            <a:r>
              <a:rPr lang="zh-TW" altLang="en-US" sz="1800" dirty="0">
                <a:latin typeface="Times New Roman" pitchFamily="18" charset="0"/>
                <a:ea typeface="標楷體" pitchFamily="65" charset="-120"/>
              </a:rPr>
              <a:t>收入戶或中低收入戶證明文件黏貼單</a:t>
            </a:r>
            <a:r>
              <a:rPr lang="zh-TW" altLang="en-US"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0" algn="just">
              <a:buFontTx/>
              <a:buNone/>
              <a:defRPr/>
            </a:pPr>
            <a:r>
              <a:rPr lang="zh-TW" altLang="en-US" sz="1800" b="1" dirty="0" smtClean="0">
                <a:latin typeface="Times New Roman" pitchFamily="18" charset="0"/>
                <a:ea typeface="標楷體" pitchFamily="65" charset="-120"/>
              </a:rPr>
              <a:t>註：</a:t>
            </a:r>
            <a:r>
              <a:rPr lang="zh-TW" altLang="en-US" sz="1800" b="1" u="sng" dirty="0" smtClean="0">
                <a:latin typeface="Times New Roman" pitchFamily="18" charset="0"/>
                <a:ea typeface="標楷體" pitchFamily="65" charset="-120"/>
              </a:rPr>
              <a:t>以</a:t>
            </a:r>
            <a:r>
              <a:rPr lang="zh-TW" altLang="en-US" sz="1800" b="1" u="sng" dirty="0">
                <a:latin typeface="Times New Roman" pitchFamily="18" charset="0"/>
                <a:ea typeface="標楷體" pitchFamily="65" charset="-120"/>
              </a:rPr>
              <a:t>原住民之特種生身分參加本招生者，僅須於資格審查期間至本</a:t>
            </a:r>
            <a:r>
              <a:rPr lang="zh-TW" altLang="en-US" sz="1800" b="1" u="sng" dirty="0" smtClean="0">
                <a:latin typeface="Times New Roman" pitchFamily="18" charset="0"/>
                <a:ea typeface="標楷體" pitchFamily="65" charset="-120"/>
              </a:rPr>
              <a:t>委員</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會網站</a:t>
            </a:r>
            <a:r>
              <a:rPr lang="zh-TW" altLang="en-US" sz="1800" b="1" u="sng" dirty="0">
                <a:latin typeface="Times New Roman" pitchFamily="18" charset="0"/>
                <a:ea typeface="標楷體" pitchFamily="65" charset="-120"/>
              </a:rPr>
              <a:t>「資格審查系統」登錄原住民之身分與文化及語言能力合格</a:t>
            </a:r>
            <a:r>
              <a:rPr lang="zh-TW" altLang="en-US" sz="1800" b="1" u="sng" dirty="0" smtClean="0">
                <a:latin typeface="Times New Roman" pitchFamily="18" charset="0"/>
                <a:ea typeface="標楷體" pitchFamily="65" charset="-120"/>
              </a:rPr>
              <a:t>證</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明等資料</a:t>
            </a:r>
            <a:r>
              <a:rPr lang="zh-TW" altLang="en-US" sz="1800" b="1" u="sng" dirty="0">
                <a:latin typeface="Times New Roman" pitchFamily="18" charset="0"/>
                <a:ea typeface="標楷體" pitchFamily="65" charset="-120"/>
              </a:rPr>
              <a:t>，無須繳寄「戶籍資料證明文件」與「文化及語言能力</a:t>
            </a:r>
            <a:r>
              <a:rPr lang="zh-TW" altLang="en-US" sz="1800" b="1" u="sng" dirty="0" smtClean="0">
                <a:latin typeface="Times New Roman" pitchFamily="18" charset="0"/>
                <a:ea typeface="標楷體" pitchFamily="65" charset="-120"/>
              </a:rPr>
              <a:t>合格</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證明書</a:t>
            </a:r>
            <a:r>
              <a:rPr lang="zh-TW" altLang="en-US" sz="1800" b="1" u="sng" dirty="0">
                <a:latin typeface="Times New Roman" pitchFamily="18" charset="0"/>
                <a:ea typeface="標楷體" pitchFamily="65" charset="-120"/>
              </a:rPr>
              <a:t>」</a:t>
            </a:r>
            <a:r>
              <a:rPr lang="zh-TW" altLang="en-US" sz="1800" b="1" dirty="0">
                <a:latin typeface="Times New Roman" pitchFamily="18" charset="0"/>
                <a:ea typeface="標楷體" pitchFamily="65" charset="-120"/>
              </a:rPr>
              <a:t>，但須同意本委員會可透過「內政部電子查驗機制系統」</a:t>
            </a:r>
            <a:r>
              <a:rPr lang="zh-TW" altLang="en-US" sz="1800" b="1" dirty="0" smtClean="0">
                <a:latin typeface="Times New Roman" pitchFamily="18" charset="0"/>
                <a:ea typeface="標楷體" pitchFamily="65" charset="-120"/>
              </a:rPr>
              <a:t>及</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「行政院</a:t>
            </a:r>
            <a:r>
              <a:rPr lang="zh-TW" altLang="en-US" sz="1800" b="1" dirty="0">
                <a:latin typeface="Times New Roman" pitchFamily="18" charset="0"/>
                <a:ea typeface="標楷體" pitchFamily="65" charset="-120"/>
              </a:rPr>
              <a:t>原住民族委員會文化及語言能力證明資料庫平台」，取得</a:t>
            </a:r>
            <a:r>
              <a:rPr lang="zh-TW" altLang="en-US" sz="1800" b="1" dirty="0" smtClean="0">
                <a:latin typeface="Times New Roman" pitchFamily="18" charset="0"/>
                <a:ea typeface="標楷體" pitchFamily="65" charset="-120"/>
              </a:rPr>
              <a:t>考</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生</a:t>
            </a:r>
            <a:r>
              <a:rPr lang="zh-TW" altLang="en-US" sz="1800" b="1" dirty="0">
                <a:latin typeface="Times New Roman" pitchFamily="18" charset="0"/>
                <a:ea typeface="標楷體" pitchFamily="65" charset="-120"/>
              </a:rPr>
              <a:t>戶籍</a:t>
            </a:r>
            <a:r>
              <a:rPr lang="zh-TW" altLang="en-US" sz="1800" b="1" dirty="0" smtClean="0">
                <a:latin typeface="Times New Roman" pitchFamily="18" charset="0"/>
                <a:ea typeface="標楷體" pitchFamily="65" charset="-120"/>
              </a:rPr>
              <a:t>資料及</a:t>
            </a:r>
            <a:r>
              <a:rPr lang="zh-TW" altLang="en-US" sz="1800" b="1" dirty="0">
                <a:latin typeface="Times New Roman" pitchFamily="18" charset="0"/>
                <a:ea typeface="標楷體" pitchFamily="65" charset="-120"/>
              </a:rPr>
              <a:t>文化及語言能力合格證明，以作為辨識、審查之依據</a:t>
            </a:r>
            <a:r>
              <a:rPr lang="zh-TW" altLang="en-US" sz="1800" b="1" dirty="0" smtClean="0">
                <a:latin typeface="Times New Roman" pitchFamily="18" charset="0"/>
                <a:ea typeface="標楷體" pitchFamily="65" charset="-120"/>
              </a:rPr>
              <a:t>。</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本</a:t>
            </a:r>
            <a:r>
              <a:rPr lang="zh-TW" altLang="en-US" sz="1800" b="1" dirty="0">
                <a:latin typeface="Times New Roman" pitchFamily="18" charset="0"/>
                <a:ea typeface="標楷體" pitchFamily="65" charset="-120"/>
              </a:rPr>
              <a:t>委員會</a:t>
            </a:r>
            <a:r>
              <a:rPr lang="zh-TW" altLang="en-US" sz="1800" b="1" dirty="0" smtClean="0">
                <a:latin typeface="Times New Roman" pitchFamily="18" charset="0"/>
                <a:ea typeface="標楷體" pitchFamily="65" charset="-120"/>
              </a:rPr>
              <a:t>若未能</a:t>
            </a:r>
            <a:r>
              <a:rPr lang="zh-TW" altLang="en-US" sz="1800" b="1" dirty="0">
                <a:latin typeface="Times New Roman" pitchFamily="18" charset="0"/>
                <a:ea typeface="標楷體" pitchFamily="65" charset="-120"/>
              </a:rPr>
              <a:t>連結電子查驗系統或原住民身分尚待查驗時，本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a:t>
            </a:r>
            <a:r>
              <a:rPr lang="zh-TW" altLang="en-US" sz="1800" b="1" dirty="0">
                <a:latin typeface="Times New Roman" pitchFamily="18" charset="0"/>
                <a:ea typeface="標楷體" pitchFamily="65" charset="-120"/>
              </a:rPr>
              <a:t>得要求</a:t>
            </a:r>
            <a:r>
              <a:rPr lang="zh-TW" altLang="en-US" sz="1800" b="1" dirty="0" smtClean="0">
                <a:latin typeface="Times New Roman" pitchFamily="18" charset="0"/>
                <a:ea typeface="標楷體" pitchFamily="65" charset="-120"/>
              </a:rPr>
              <a:t>考生提供</a:t>
            </a:r>
            <a:r>
              <a:rPr lang="zh-TW" altLang="en-US" sz="1800" b="1" dirty="0">
                <a:latin typeface="Times New Roman" pitchFamily="18" charset="0"/>
                <a:ea typeface="標楷體" pitchFamily="65" charset="-120"/>
              </a:rPr>
              <a:t>全戶戶口名簿影本或三個月內申請之其他戶籍</a:t>
            </a:r>
            <a:r>
              <a:rPr lang="zh-TW" altLang="en-US" sz="1800" b="1" dirty="0" smtClean="0">
                <a:latin typeface="Times New Roman" pitchFamily="18" charset="0"/>
                <a:ea typeface="標楷體" pitchFamily="65" charset="-120"/>
              </a:rPr>
              <a:t>資料</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a:t>
            </a:r>
            <a:r>
              <a:rPr lang="zh-TW" altLang="en-US" sz="1800" b="1" dirty="0">
                <a:latin typeface="Times New Roman" pitchFamily="18" charset="0"/>
                <a:ea typeface="標楷體" pitchFamily="65" charset="-120"/>
              </a:rPr>
              <a:t>文件，</a:t>
            </a:r>
            <a:r>
              <a:rPr lang="zh-TW" altLang="en-US" sz="1800" b="1" dirty="0" smtClean="0">
                <a:latin typeface="Times New Roman" pitchFamily="18" charset="0"/>
                <a:ea typeface="標楷體" pitchFamily="65" charset="-120"/>
              </a:rPr>
              <a:t>作為審查</a:t>
            </a:r>
            <a:r>
              <a:rPr lang="zh-TW" altLang="en-US" sz="1800" b="1" dirty="0">
                <a:latin typeface="Times New Roman" pitchFamily="18" charset="0"/>
                <a:ea typeface="標楷體" pitchFamily="65" charset="-120"/>
              </a:rPr>
              <a:t>依據。</a:t>
            </a:r>
            <a:endParaRPr lang="zh-TW" altLang="zh-TW" sz="1800" b="1" dirty="0" smtClean="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37793</TotalTime>
  <Words>5591</Words>
  <Application>Microsoft Office PowerPoint</Application>
  <PresentationFormat>如螢幕大小 (4:3)</PresentationFormat>
  <Paragraphs>756</Paragraphs>
  <Slides>42</Slides>
  <Notes>42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Arial Unicode MS</vt:lpstr>
      <vt:lpstr>細明體</vt:lpstr>
      <vt:lpstr>華康儷中黑</vt:lpstr>
      <vt:lpstr>微軟正黑體</vt:lpstr>
      <vt:lpstr>新細明體</vt:lpstr>
      <vt:lpstr>標楷體</vt:lpstr>
      <vt:lpstr>Arial</vt:lpstr>
      <vt:lpstr>Calibri</vt:lpstr>
      <vt:lpstr>Times New Roman</vt:lpstr>
      <vt:lpstr>Wingdings</vt:lpstr>
      <vt:lpstr>101四技聯登-高職報名宣導</vt:lpstr>
      <vt:lpstr>108學年度</vt:lpstr>
      <vt:lpstr>說明內容</vt:lpstr>
      <vt:lpstr>一、108學年度重大變革事項</vt:lpstr>
      <vt:lpstr>PowerPoint 簡報</vt:lpstr>
      <vt:lpstr>二、招生重要日程及作業流程(2/3)</vt:lpstr>
      <vt:lpstr>二、招生重要日程及作業流程(3/3)</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三、招生作業說明(六)-網路選填登記志願(1/7)</vt:lpstr>
      <vt:lpstr>三、招生作業說明(六)-網路選填登記志願(2/7)</vt:lpstr>
      <vt:lpstr>三、招生作業說明(六)-網路選填登記志願(3/7)</vt:lpstr>
      <vt:lpstr>三、招生作業說明(六)-網路選填登記志願(4/7)</vt:lpstr>
      <vt:lpstr>三、招生作業說明(六)-網路選填登記志願(5/7)</vt:lpstr>
      <vt:lpstr>三、招生作業說明(六)-網路選填登記志願(6/7)</vt:lpstr>
      <vt:lpstr>三、招生作業說明(六)-網路選填登記志願(7/7)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江偉豪</cp:lastModifiedBy>
  <cp:revision>666</cp:revision>
  <cp:lastPrinted>2012-12-12T05:48:57Z</cp:lastPrinted>
  <dcterms:created xsi:type="dcterms:W3CDTF">2011-11-28T00:15:34Z</dcterms:created>
  <dcterms:modified xsi:type="dcterms:W3CDTF">2018-12-12T10:06:29Z</dcterms:modified>
</cp:coreProperties>
</file>