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88"/>
  </p:notesMasterIdLst>
  <p:handoutMasterIdLst>
    <p:handoutMasterId r:id="rId89"/>
  </p:handoutMasterIdLst>
  <p:sldIdLst>
    <p:sldId id="256" r:id="rId2"/>
    <p:sldId id="259" r:id="rId3"/>
    <p:sldId id="440" r:id="rId4"/>
    <p:sldId id="475" r:id="rId5"/>
    <p:sldId id="329" r:id="rId6"/>
    <p:sldId id="389" r:id="rId7"/>
    <p:sldId id="320" r:id="rId8"/>
    <p:sldId id="382" r:id="rId9"/>
    <p:sldId id="446" r:id="rId10"/>
    <p:sldId id="319" r:id="rId11"/>
    <p:sldId id="455" r:id="rId12"/>
    <p:sldId id="275" r:id="rId13"/>
    <p:sldId id="321" r:id="rId14"/>
    <p:sldId id="318" r:id="rId15"/>
    <p:sldId id="461" r:id="rId16"/>
    <p:sldId id="434" r:id="rId17"/>
    <p:sldId id="460" r:id="rId18"/>
    <p:sldId id="322" r:id="rId19"/>
    <p:sldId id="443" r:id="rId20"/>
    <p:sldId id="444" r:id="rId21"/>
    <p:sldId id="445" r:id="rId22"/>
    <p:sldId id="323" r:id="rId23"/>
    <p:sldId id="324" r:id="rId24"/>
    <p:sldId id="325" r:id="rId25"/>
    <p:sldId id="462" r:id="rId26"/>
    <p:sldId id="467" r:id="rId27"/>
    <p:sldId id="465" r:id="rId28"/>
    <p:sldId id="402" r:id="rId29"/>
    <p:sldId id="394" r:id="rId30"/>
    <p:sldId id="336" r:id="rId31"/>
    <p:sldId id="337" r:id="rId32"/>
    <p:sldId id="427" r:id="rId33"/>
    <p:sldId id="338" r:id="rId34"/>
    <p:sldId id="339" r:id="rId35"/>
    <p:sldId id="435" r:id="rId36"/>
    <p:sldId id="340" r:id="rId37"/>
    <p:sldId id="343" r:id="rId38"/>
    <p:sldId id="344" r:id="rId39"/>
    <p:sldId id="345" r:id="rId40"/>
    <p:sldId id="399" r:id="rId41"/>
    <p:sldId id="398" r:id="rId42"/>
    <p:sldId id="348" r:id="rId43"/>
    <p:sldId id="468" r:id="rId44"/>
    <p:sldId id="350" r:id="rId45"/>
    <p:sldId id="351" r:id="rId46"/>
    <p:sldId id="352" r:id="rId47"/>
    <p:sldId id="380" r:id="rId48"/>
    <p:sldId id="447" r:id="rId49"/>
    <p:sldId id="470" r:id="rId50"/>
    <p:sldId id="448" r:id="rId51"/>
    <p:sldId id="451" r:id="rId52"/>
    <p:sldId id="469" r:id="rId53"/>
    <p:sldId id="471" r:id="rId54"/>
    <p:sldId id="454" r:id="rId55"/>
    <p:sldId id="353" r:id="rId56"/>
    <p:sldId id="437" r:id="rId57"/>
    <p:sldId id="381" r:id="rId58"/>
    <p:sldId id="410" r:id="rId59"/>
    <p:sldId id="360" r:id="rId60"/>
    <p:sldId id="362" r:id="rId61"/>
    <p:sldId id="363" r:id="rId62"/>
    <p:sldId id="364" r:id="rId63"/>
    <p:sldId id="365" r:id="rId64"/>
    <p:sldId id="401" r:id="rId65"/>
    <p:sldId id="415" r:id="rId66"/>
    <p:sldId id="417" r:id="rId67"/>
    <p:sldId id="418" r:id="rId68"/>
    <p:sldId id="414" r:id="rId69"/>
    <p:sldId id="411" r:id="rId70"/>
    <p:sldId id="449" r:id="rId71"/>
    <p:sldId id="453" r:id="rId72"/>
    <p:sldId id="368" r:id="rId73"/>
    <p:sldId id="425" r:id="rId74"/>
    <p:sldId id="423" r:id="rId75"/>
    <p:sldId id="426" r:id="rId76"/>
    <p:sldId id="432" r:id="rId77"/>
    <p:sldId id="433" r:id="rId78"/>
    <p:sldId id="438" r:id="rId79"/>
    <p:sldId id="371" r:id="rId80"/>
    <p:sldId id="372" r:id="rId81"/>
    <p:sldId id="373" r:id="rId82"/>
    <p:sldId id="375" r:id="rId83"/>
    <p:sldId id="376" r:id="rId84"/>
    <p:sldId id="377" r:id="rId85"/>
    <p:sldId id="473" r:id="rId86"/>
    <p:sldId id="474" r:id="rId87"/>
  </p:sldIdLst>
  <p:sldSz cx="9144000" cy="6858000" type="screen4x3"/>
  <p:notesSz cx="7099300" cy="10234613"/>
  <p:defaultTextStyle>
    <a:defPPr>
      <a:defRPr lang="zh-TW"/>
    </a:defPPr>
    <a:lvl1pPr algn="l" rtl="0" fontAlgn="base">
      <a:spcBef>
        <a:spcPct val="0"/>
      </a:spcBef>
      <a:spcAft>
        <a:spcPct val="0"/>
      </a:spcAft>
      <a:defRPr kumimoji="1" kern="1200">
        <a:solidFill>
          <a:schemeClr val="tx1"/>
        </a:solidFill>
        <a:latin typeface="Arial" pitchFamily="34" charset="0"/>
        <a:ea typeface="新細明體" pitchFamily="18" charset="-120"/>
        <a:cs typeface="+mn-cs"/>
      </a:defRPr>
    </a:lvl1pPr>
    <a:lvl2pPr marL="457200" algn="l" rtl="0" fontAlgn="base">
      <a:spcBef>
        <a:spcPct val="0"/>
      </a:spcBef>
      <a:spcAft>
        <a:spcPct val="0"/>
      </a:spcAft>
      <a:defRPr kumimoji="1" kern="1200">
        <a:solidFill>
          <a:schemeClr val="tx1"/>
        </a:solidFill>
        <a:latin typeface="Arial" pitchFamily="34" charset="0"/>
        <a:ea typeface="新細明體" pitchFamily="18" charset="-120"/>
        <a:cs typeface="+mn-cs"/>
      </a:defRPr>
    </a:lvl2pPr>
    <a:lvl3pPr marL="914400" algn="l" rtl="0" fontAlgn="base">
      <a:spcBef>
        <a:spcPct val="0"/>
      </a:spcBef>
      <a:spcAft>
        <a:spcPct val="0"/>
      </a:spcAft>
      <a:defRPr kumimoji="1" kern="1200">
        <a:solidFill>
          <a:schemeClr val="tx1"/>
        </a:solidFill>
        <a:latin typeface="Arial" pitchFamily="34" charset="0"/>
        <a:ea typeface="新細明體" pitchFamily="18" charset="-120"/>
        <a:cs typeface="+mn-cs"/>
      </a:defRPr>
    </a:lvl3pPr>
    <a:lvl4pPr marL="1371600" algn="l" rtl="0" fontAlgn="base">
      <a:spcBef>
        <a:spcPct val="0"/>
      </a:spcBef>
      <a:spcAft>
        <a:spcPct val="0"/>
      </a:spcAft>
      <a:defRPr kumimoji="1" kern="1200">
        <a:solidFill>
          <a:schemeClr val="tx1"/>
        </a:solidFill>
        <a:latin typeface="Arial" pitchFamily="34" charset="0"/>
        <a:ea typeface="新細明體" pitchFamily="18" charset="-120"/>
        <a:cs typeface="+mn-cs"/>
      </a:defRPr>
    </a:lvl4pPr>
    <a:lvl5pPr marL="1828800" algn="l" rtl="0" fontAlgn="base">
      <a:spcBef>
        <a:spcPct val="0"/>
      </a:spcBef>
      <a:spcAft>
        <a:spcPct val="0"/>
      </a:spcAft>
      <a:defRPr kumimoji="1" kern="1200">
        <a:solidFill>
          <a:schemeClr val="tx1"/>
        </a:solidFill>
        <a:latin typeface="Arial" pitchFamily="34" charset="0"/>
        <a:ea typeface="新細明體" pitchFamily="18" charset="-120"/>
        <a:cs typeface="+mn-cs"/>
      </a:defRPr>
    </a:lvl5pPr>
    <a:lvl6pPr marL="2286000" algn="l" defTabSz="914400" rtl="0" eaLnBrk="1" latinLnBrk="0" hangingPunct="1">
      <a:defRPr kumimoji="1" kern="1200">
        <a:solidFill>
          <a:schemeClr val="tx1"/>
        </a:solidFill>
        <a:latin typeface="Arial" pitchFamily="34" charset="0"/>
        <a:ea typeface="新細明體" pitchFamily="18" charset="-120"/>
        <a:cs typeface="+mn-cs"/>
      </a:defRPr>
    </a:lvl6pPr>
    <a:lvl7pPr marL="2743200" algn="l" defTabSz="914400" rtl="0" eaLnBrk="1" latinLnBrk="0" hangingPunct="1">
      <a:defRPr kumimoji="1" kern="1200">
        <a:solidFill>
          <a:schemeClr val="tx1"/>
        </a:solidFill>
        <a:latin typeface="Arial" pitchFamily="34" charset="0"/>
        <a:ea typeface="新細明體" pitchFamily="18" charset="-120"/>
        <a:cs typeface="+mn-cs"/>
      </a:defRPr>
    </a:lvl7pPr>
    <a:lvl8pPr marL="3200400" algn="l" defTabSz="914400" rtl="0" eaLnBrk="1" latinLnBrk="0" hangingPunct="1">
      <a:defRPr kumimoji="1" kern="1200">
        <a:solidFill>
          <a:schemeClr val="tx1"/>
        </a:solidFill>
        <a:latin typeface="Arial" pitchFamily="34" charset="0"/>
        <a:ea typeface="新細明體" pitchFamily="18" charset="-120"/>
        <a:cs typeface="+mn-cs"/>
      </a:defRPr>
    </a:lvl8pPr>
    <a:lvl9pPr marL="3657600" algn="l" defTabSz="914400" rtl="0" eaLnBrk="1" latinLnBrk="0" hangingPunct="1">
      <a:defRPr kumimoji="1" kern="1200">
        <a:solidFill>
          <a:schemeClr val="tx1"/>
        </a:solidFill>
        <a:latin typeface="Arial" pitchFamily="34" charset="0"/>
        <a:ea typeface="新細明體" pitchFamily="18" charset="-120"/>
        <a:cs typeface="+mn-cs"/>
      </a:defRPr>
    </a:lvl9pPr>
  </p:defaultTextStyle>
  <p:extLst>
    <p:ext uri="{521415D9-36F7-43E2-AB2F-B90AF26B5E84}">
      <p14:sectionLst xmlns:p14="http://schemas.microsoft.com/office/powerpoint/2010/main">
        <p14:section name="預設章節" id="{214DA05B-638E-455C-BCF8-EE7D74EDF23B}">
          <p14:sldIdLst>
            <p14:sldId id="256"/>
            <p14:sldId id="259"/>
            <p14:sldId id="440"/>
            <p14:sldId id="475"/>
          </p14:sldIdLst>
        </p14:section>
        <p14:section name="未命名的章節" id="{23D031BD-0673-4A82-931B-1BC2AE66425E}">
          <p14:sldIdLst/>
        </p14:section>
        <p14:section name="未命名的章節" id="{73221E76-7834-4290-8C77-3C155DA1AE7E}">
          <p14:sldIdLst>
            <p14:sldId id="329"/>
            <p14:sldId id="389"/>
            <p14:sldId id="320"/>
            <p14:sldId id="382"/>
            <p14:sldId id="446"/>
            <p14:sldId id="319"/>
          </p14:sldIdLst>
        </p14:section>
        <p14:section name="未命名的章節" id="{F624C291-507B-4E3C-957A-53AA9F1A6812}">
          <p14:sldIdLst>
            <p14:sldId id="455"/>
            <p14:sldId id="275"/>
            <p14:sldId id="321"/>
            <p14:sldId id="318"/>
            <p14:sldId id="461"/>
            <p14:sldId id="434"/>
            <p14:sldId id="460"/>
            <p14:sldId id="322"/>
            <p14:sldId id="443"/>
            <p14:sldId id="444"/>
            <p14:sldId id="445"/>
            <p14:sldId id="323"/>
            <p14:sldId id="324"/>
            <p14:sldId id="325"/>
          </p14:sldIdLst>
        </p14:section>
        <p14:section name="未命名的章節" id="{731C8329-8E4C-432D-9C9B-8F25224856C5}">
          <p14:sldIdLst/>
        </p14:section>
        <p14:section name="未命名的章節" id="{65ABE793-3E7F-48AF-9EA8-7D444014778B}">
          <p14:sldIdLst>
            <p14:sldId id="462"/>
            <p14:sldId id="467"/>
            <p14:sldId id="465"/>
            <p14:sldId id="402"/>
            <p14:sldId id="394"/>
            <p14:sldId id="336"/>
            <p14:sldId id="337"/>
            <p14:sldId id="427"/>
            <p14:sldId id="338"/>
            <p14:sldId id="339"/>
            <p14:sldId id="435"/>
            <p14:sldId id="340"/>
            <p14:sldId id="343"/>
            <p14:sldId id="344"/>
            <p14:sldId id="345"/>
            <p14:sldId id="399"/>
            <p14:sldId id="398"/>
            <p14:sldId id="348"/>
            <p14:sldId id="468"/>
            <p14:sldId id="350"/>
            <p14:sldId id="351"/>
            <p14:sldId id="352"/>
            <p14:sldId id="380"/>
          </p14:sldIdLst>
        </p14:section>
        <p14:section name="未命名的章節" id="{C09DD98F-444E-4841-A3B0-937F9CB4C645}">
          <p14:sldIdLst/>
        </p14:section>
        <p14:section name="未命名的章節" id="{B72B34EB-EAC0-4788-B0CA-B460032B79E7}">
          <p14:sldIdLst>
            <p14:sldId id="447"/>
            <p14:sldId id="470"/>
            <p14:sldId id="448"/>
            <p14:sldId id="451"/>
            <p14:sldId id="469"/>
            <p14:sldId id="471"/>
            <p14:sldId id="454"/>
            <p14:sldId id="353"/>
            <p14:sldId id="437"/>
            <p14:sldId id="381"/>
            <p14:sldId id="410"/>
            <p14:sldId id="360"/>
            <p14:sldId id="362"/>
            <p14:sldId id="363"/>
            <p14:sldId id="364"/>
            <p14:sldId id="365"/>
            <p14:sldId id="401"/>
            <p14:sldId id="415"/>
            <p14:sldId id="417"/>
            <p14:sldId id="418"/>
            <p14:sldId id="414"/>
            <p14:sldId id="411"/>
            <p14:sldId id="449"/>
            <p14:sldId id="453"/>
            <p14:sldId id="368"/>
            <p14:sldId id="425"/>
            <p14:sldId id="423"/>
            <p14:sldId id="426"/>
            <p14:sldId id="432"/>
            <p14:sldId id="433"/>
            <p14:sldId id="438"/>
            <p14:sldId id="371"/>
            <p14:sldId id="372"/>
            <p14:sldId id="373"/>
            <p14:sldId id="375"/>
            <p14:sldId id="376"/>
            <p14:sldId id="377"/>
            <p14:sldId id="473"/>
            <p14:sldId id="47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3" userDrawn="1">
          <p15:clr>
            <a:srgbClr val="A4A3A4"/>
          </p15:clr>
        </p15:guide>
        <p15:guide id="2"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CC"/>
    <a:srgbClr val="800080"/>
    <a:srgbClr val="333399"/>
    <a:srgbClr val="A50021"/>
    <a:srgbClr val="660066"/>
    <a:srgbClr val="FF6600"/>
    <a:srgbClr val="FFCC99"/>
    <a:srgbClr val="FFCCFF"/>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中等深淺樣式 1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淺色樣式 2 - 輔色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96429" autoAdjust="0"/>
  </p:normalViewPr>
  <p:slideViewPr>
    <p:cSldViewPr>
      <p:cViewPr varScale="1">
        <p:scale>
          <a:sx n="108" d="100"/>
          <a:sy n="108" d="100"/>
        </p:scale>
        <p:origin x="1614" y="114"/>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77" d="100"/>
          <a:sy n="77" d="100"/>
        </p:scale>
        <p:origin x="3930" y="90"/>
      </p:cViewPr>
      <p:guideLst>
        <p:guide orient="horz" pos="3223"/>
        <p:guide pos="2236"/>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handoutMaster" Target="handoutMasters/handoutMaster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notesMaster" Target="notesMasters/notesMaster1.xml"/><Relationship Id="rId9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C71CE9-EC0A-49C9-8F78-C823B437030D}" type="doc">
      <dgm:prSet loTypeId="urn:microsoft.com/office/officeart/2005/8/layout/vProcess5" loCatId="process" qsTypeId="urn:microsoft.com/office/officeart/2005/8/quickstyle/simple1" qsCatId="simple" csTypeId="urn:microsoft.com/office/officeart/2005/8/colors/colorful1#1" csCatId="colorful" phldr="1"/>
      <dgm:spPr/>
      <dgm:t>
        <a:bodyPr/>
        <a:lstStyle/>
        <a:p>
          <a:endParaRPr lang="zh-TW" altLang="en-US"/>
        </a:p>
      </dgm:t>
    </dgm:pt>
    <dgm:pt modelId="{79EDA10D-A498-466A-B74D-56B04BDA47D6}">
      <dgm:prSet phldrT="[文字]" custT="1"/>
      <dgm:spPr>
        <a:solidFill>
          <a:srgbClr val="C32D2E"/>
        </a:solidFill>
      </dgm:spPr>
      <dgm:t>
        <a:bodyPr/>
        <a:lstStyle/>
        <a:p>
          <a:r>
            <a:rPr lang="zh-TW" altLang="en-US" sz="2000" b="1" spc="-150" dirty="0" smtClean="0"/>
            <a:t>各</a:t>
          </a:r>
          <a:r>
            <a:rPr lang="zh-TW" altLang="en-US" sz="2000" b="1" spc="-300" dirty="0" smtClean="0">
              <a:solidFill>
                <a:srgbClr val="FFFF00"/>
              </a:solidFill>
              <a:latin typeface="Arial Unicode MS" pitchFamily="34" charset="-120"/>
              <a:ea typeface="Arial Unicode MS" pitchFamily="34" charset="-120"/>
              <a:cs typeface="Arial Unicode MS" pitchFamily="34" charset="-120"/>
            </a:rPr>
            <a:t>群</a:t>
          </a:r>
          <a:r>
            <a:rPr lang="zh-TW" altLang="en-US" sz="2000" b="1" spc="-150" dirty="0" smtClean="0">
              <a:solidFill>
                <a:srgbClr val="FFFF00"/>
              </a:solidFill>
            </a:rPr>
            <a:t> </a:t>
          </a:r>
          <a:r>
            <a:rPr lang="en-US" altLang="zh-TW" sz="2000" b="1" spc="-150" dirty="0" smtClean="0">
              <a:latin typeface="Arial Unicode MS" pitchFamily="34" charset="-120"/>
              <a:ea typeface="Arial Unicode MS" pitchFamily="34" charset="-120"/>
              <a:cs typeface="Arial Unicode MS" pitchFamily="34" charset="-120"/>
            </a:rPr>
            <a:t>5</a:t>
          </a:r>
          <a:r>
            <a:rPr lang="zh-TW" altLang="en-US" sz="2000" b="1" spc="-150" dirty="0" smtClean="0">
              <a:latin typeface="Arial Unicode MS" pitchFamily="34" charset="-120"/>
              <a:ea typeface="Arial Unicode MS" pitchFamily="34" charset="-120"/>
              <a:cs typeface="Arial Unicode MS" pitchFamily="34" charset="-120"/>
            </a:rPr>
            <a:t> </a:t>
          </a:r>
          <a:r>
            <a:rPr lang="zh-TW" altLang="en-US" sz="2000" b="1" spc="-150" dirty="0" smtClean="0"/>
            <a:t>學期學業平均成績之群</a:t>
          </a:r>
          <a:r>
            <a:rPr lang="zh-TW" altLang="en-US" sz="2000" b="1" spc="-300" dirty="0" smtClean="0">
              <a:solidFill>
                <a:srgbClr val="FFFF00"/>
              </a:solidFill>
              <a:latin typeface="Arial Unicode MS" pitchFamily="34" charset="-120"/>
              <a:ea typeface="Arial Unicode MS" pitchFamily="34" charset="-120"/>
              <a:cs typeface="Arial Unicode MS" pitchFamily="34" charset="-120"/>
            </a:rPr>
            <a:t>名次</a:t>
          </a:r>
          <a:r>
            <a:rPr lang="zh-TW" altLang="en-US" sz="2000" b="1" spc="-300" dirty="0">
              <a:solidFill>
                <a:srgbClr val="FFFF00"/>
              </a:solidFill>
              <a:latin typeface="Arial Unicode MS" pitchFamily="34" charset="-120"/>
              <a:ea typeface="Arial Unicode MS" pitchFamily="34" charset="-120"/>
              <a:cs typeface="Arial Unicode MS" pitchFamily="34" charset="-120"/>
            </a:rPr>
            <a:t>百分比</a:t>
          </a:r>
        </a:p>
      </dgm:t>
    </dgm:pt>
    <dgm:pt modelId="{AB4BC23E-D574-42C4-BBF0-D9178A01FC83}" type="parTrans" cxnId="{DA41B0BC-F275-484D-A354-B6996233A3C2}">
      <dgm:prSet/>
      <dgm:spPr/>
      <dgm:t>
        <a:bodyPr/>
        <a:lstStyle/>
        <a:p>
          <a:endParaRPr lang="zh-TW" altLang="en-US"/>
        </a:p>
      </dgm:t>
    </dgm:pt>
    <dgm:pt modelId="{0EE7CCE4-B699-4760-B5EC-52E9D4CC5924}" type="sibTrans" cxnId="{DA41B0BC-F275-484D-A354-B6996233A3C2}">
      <dgm:prSet/>
      <dgm:spPr>
        <a:ln>
          <a:solidFill>
            <a:srgbClr val="84AA33">
              <a:alpha val="89804"/>
            </a:srgbClr>
          </a:solidFill>
        </a:ln>
      </dgm:spPr>
      <dgm:t>
        <a:bodyPr/>
        <a:lstStyle/>
        <a:p>
          <a:endParaRPr lang="zh-TW" altLang="en-US"/>
        </a:p>
      </dgm:t>
    </dgm:pt>
    <dgm:pt modelId="{5393D752-2E01-4AF6-822A-55060DEF1C53}">
      <dgm:prSet phldrT="[文字]" custT="1"/>
      <dgm:spPr>
        <a:solidFill>
          <a:srgbClr val="84AA33"/>
        </a:solidFill>
      </dgm:spPr>
      <dgm:t>
        <a:bodyPr/>
        <a:lstStyle/>
        <a:p>
          <a:r>
            <a:rPr lang="zh-TW" altLang="en-US" sz="2000" b="1" spc="-300" dirty="0" smtClean="0">
              <a:latin typeface="Arial Unicode MS" pitchFamily="34" charset="-120"/>
              <a:ea typeface="Arial Unicode MS" pitchFamily="34" charset="-120"/>
              <a:cs typeface="Arial Unicode MS" pitchFamily="34" charset="-120"/>
            </a:rPr>
            <a:t>各</a:t>
          </a:r>
          <a:r>
            <a:rPr lang="zh-TW" altLang="en-US" sz="2000" b="1" spc="-300" dirty="0" smtClean="0">
              <a:solidFill>
                <a:srgbClr val="FFFF00"/>
              </a:solidFill>
              <a:latin typeface="Arial Unicode MS" pitchFamily="34" charset="-120"/>
              <a:ea typeface="Arial Unicode MS" pitchFamily="34" charset="-120"/>
              <a:cs typeface="Arial Unicode MS" pitchFamily="34" charset="-120"/>
            </a:rPr>
            <a:t>群 </a:t>
          </a:r>
          <a:r>
            <a:rPr lang="zh-TW" altLang="en-US" sz="2000" b="1" spc="-300" dirty="0" smtClean="0">
              <a:latin typeface="Arial Unicode MS" pitchFamily="34" charset="-120"/>
              <a:ea typeface="Arial Unicode MS" pitchFamily="34" charset="-120"/>
              <a:cs typeface="Arial Unicode MS" pitchFamily="34" charset="-120"/>
            </a:rPr>
            <a:t> </a:t>
          </a:r>
          <a:r>
            <a:rPr lang="en-US" altLang="zh-TW" sz="2000" b="1" spc="-300" dirty="0" smtClean="0">
              <a:latin typeface="Arial Unicode MS" pitchFamily="34" charset="-120"/>
              <a:ea typeface="Arial Unicode MS" pitchFamily="34" charset="-120"/>
              <a:cs typeface="Arial Unicode MS" pitchFamily="34" charset="-120"/>
            </a:rPr>
            <a:t>5</a:t>
          </a:r>
          <a:r>
            <a:rPr lang="zh-TW" altLang="en-US" sz="2000" b="1" spc="-300" dirty="0" smtClean="0">
              <a:latin typeface="Arial Unicode MS" pitchFamily="34" charset="-120"/>
              <a:ea typeface="Arial Unicode MS" pitchFamily="34" charset="-120"/>
              <a:cs typeface="Arial Unicode MS" pitchFamily="34" charset="-120"/>
            </a:rPr>
            <a:t>  </a:t>
          </a:r>
          <a:r>
            <a:rPr lang="zh-TW" altLang="en-US" sz="2000" b="1" spc="-300" dirty="0" smtClean="0"/>
            <a:t>學期</a:t>
          </a:r>
          <a:r>
            <a:rPr lang="zh-TW" altLang="en-US" sz="2000" b="1" spc="-300" dirty="0"/>
            <a:t>專業及實習</a:t>
          </a:r>
          <a:r>
            <a:rPr lang="zh-TW" altLang="en-US" sz="2000" b="1" spc="-300" dirty="0" smtClean="0"/>
            <a:t>科目平均成績</a:t>
          </a:r>
          <a:r>
            <a:rPr lang="zh-TW" altLang="en-US" sz="2000" b="1" spc="-150" dirty="0" smtClean="0"/>
            <a:t>之群</a:t>
          </a:r>
          <a:r>
            <a:rPr lang="zh-TW" altLang="en-US" sz="2000" b="1" spc="-300" dirty="0" smtClean="0">
              <a:solidFill>
                <a:srgbClr val="FFFF00"/>
              </a:solidFill>
              <a:latin typeface="Arial Unicode MS" pitchFamily="34" charset="-120"/>
              <a:ea typeface="Arial Unicode MS" pitchFamily="34" charset="-120"/>
              <a:cs typeface="Arial Unicode MS" pitchFamily="34" charset="-120"/>
            </a:rPr>
            <a:t>名次百分比</a:t>
          </a:r>
          <a:endParaRPr lang="zh-TW" altLang="en-US" sz="2000" b="1" spc="-300" dirty="0">
            <a:solidFill>
              <a:srgbClr val="FFFF00"/>
            </a:solidFill>
            <a:latin typeface="Arial Unicode MS" pitchFamily="34" charset="-120"/>
            <a:ea typeface="Arial Unicode MS" pitchFamily="34" charset="-120"/>
            <a:cs typeface="Arial Unicode MS" pitchFamily="34" charset="-120"/>
          </a:endParaRPr>
        </a:p>
      </dgm:t>
    </dgm:pt>
    <dgm:pt modelId="{C1FA4187-1574-4C8F-BEAA-D263CAA5E4DC}" type="parTrans" cxnId="{30720E55-E760-4F2A-9EAF-8D2DF17E030F}">
      <dgm:prSet/>
      <dgm:spPr/>
      <dgm:t>
        <a:bodyPr/>
        <a:lstStyle/>
        <a:p>
          <a:endParaRPr lang="zh-TW" altLang="en-US"/>
        </a:p>
      </dgm:t>
    </dgm:pt>
    <dgm:pt modelId="{627DCED3-DFBD-4986-9BE1-98E854F47CDA}" type="sibTrans" cxnId="{30720E55-E760-4F2A-9EAF-8D2DF17E030F}">
      <dgm:prSet/>
      <dgm:spPr>
        <a:ln>
          <a:solidFill>
            <a:srgbClr val="7030A0">
              <a:alpha val="90000"/>
            </a:srgbClr>
          </a:solidFill>
        </a:ln>
      </dgm:spPr>
      <dgm:t>
        <a:bodyPr/>
        <a:lstStyle/>
        <a:p>
          <a:endParaRPr lang="zh-TW" altLang="en-US"/>
        </a:p>
      </dgm:t>
    </dgm:pt>
    <dgm:pt modelId="{623D3E65-EFF5-4911-8BB2-23C8D2AE19E9}">
      <dgm:prSet phldrT="[文字]" custT="1"/>
      <dgm:spPr>
        <a:solidFill>
          <a:srgbClr val="7030A0"/>
        </a:solidFill>
      </dgm:spPr>
      <dgm:t>
        <a:bodyPr/>
        <a:lstStyle/>
        <a:p>
          <a:r>
            <a:rPr lang="zh-TW" altLang="en-US" sz="2000" b="1" spc="-300" dirty="0" smtClean="0">
              <a:latin typeface="Arial Unicode MS" pitchFamily="34" charset="-120"/>
              <a:ea typeface="Arial Unicode MS" pitchFamily="34" charset="-120"/>
              <a:cs typeface="Arial Unicode MS" pitchFamily="34" charset="-120"/>
            </a:rPr>
            <a:t>各</a:t>
          </a:r>
          <a:r>
            <a:rPr lang="zh-TW" altLang="en-US" sz="2200" b="1" spc="-300" dirty="0" smtClean="0">
              <a:solidFill>
                <a:srgbClr val="FFFF00"/>
              </a:solidFill>
              <a:latin typeface="Arial Unicode MS" pitchFamily="34" charset="-120"/>
              <a:ea typeface="Arial Unicode MS" pitchFamily="34" charset="-120"/>
              <a:cs typeface="Arial Unicode MS" pitchFamily="34" charset="-120"/>
            </a:rPr>
            <a:t>群</a:t>
          </a:r>
          <a:r>
            <a:rPr lang="zh-TW" altLang="en-US" sz="2000" b="1" spc="-300" dirty="0" smtClean="0">
              <a:latin typeface="Arial Unicode MS" pitchFamily="34" charset="-120"/>
              <a:ea typeface="Arial Unicode MS" pitchFamily="34" charset="-120"/>
              <a:cs typeface="Arial Unicode MS" pitchFamily="34" charset="-120"/>
            </a:rPr>
            <a:t>共同科目</a:t>
          </a:r>
          <a:r>
            <a:rPr lang="en-US" altLang="zh-TW" sz="2000" b="1" spc="-300" dirty="0" smtClean="0">
              <a:latin typeface="Arial Unicode MS" pitchFamily="34" charset="-120"/>
              <a:ea typeface="Arial Unicode MS" pitchFamily="34" charset="-120"/>
              <a:cs typeface="Arial Unicode MS" pitchFamily="34" charset="-120"/>
            </a:rPr>
            <a:t>5</a:t>
          </a:r>
          <a:r>
            <a:rPr lang="zh-TW" altLang="en-US" sz="2000" b="1" spc="-300" dirty="0" smtClean="0">
              <a:latin typeface="Arial Unicode MS" pitchFamily="34" charset="-120"/>
              <a:ea typeface="Arial Unicode MS" pitchFamily="34" charset="-120"/>
              <a:cs typeface="Arial Unicode MS" pitchFamily="34" charset="-120"/>
            </a:rPr>
            <a:t> 學期平均成績之群</a:t>
          </a:r>
          <a:r>
            <a:rPr lang="zh-TW" altLang="en-US" sz="2000" b="1" spc="-300" dirty="0" smtClean="0">
              <a:solidFill>
                <a:srgbClr val="FFFF00"/>
              </a:solidFill>
              <a:latin typeface="Arial Unicode MS" pitchFamily="34" charset="-120"/>
              <a:ea typeface="Arial Unicode MS" pitchFamily="34" charset="-120"/>
              <a:cs typeface="Arial Unicode MS" pitchFamily="34" charset="-120"/>
            </a:rPr>
            <a:t>名次百分比</a:t>
          </a:r>
          <a:endParaRPr lang="zh-TW" altLang="en-US" sz="2000" b="1" spc="-300" dirty="0">
            <a:solidFill>
              <a:srgbClr val="FFFF00"/>
            </a:solidFill>
            <a:latin typeface="Arial Unicode MS" pitchFamily="34" charset="-120"/>
            <a:ea typeface="Arial Unicode MS" pitchFamily="34" charset="-120"/>
            <a:cs typeface="Arial Unicode MS" pitchFamily="34" charset="-120"/>
          </a:endParaRPr>
        </a:p>
      </dgm:t>
    </dgm:pt>
    <dgm:pt modelId="{E4A6818D-C31A-4192-A9A8-44E6F2FBEC8B}" type="parTrans" cxnId="{036859CB-BEA7-421A-980A-073FA79096E0}">
      <dgm:prSet/>
      <dgm:spPr/>
      <dgm:t>
        <a:bodyPr/>
        <a:lstStyle/>
        <a:p>
          <a:endParaRPr lang="zh-TW" altLang="en-US"/>
        </a:p>
      </dgm:t>
    </dgm:pt>
    <dgm:pt modelId="{EBC7687C-CC41-447D-8206-DB1688971997}" type="sibTrans" cxnId="{036859CB-BEA7-421A-980A-073FA79096E0}">
      <dgm:prSet/>
      <dgm:spPr>
        <a:ln>
          <a:solidFill>
            <a:schemeClr val="accent1">
              <a:lumMod val="75000"/>
              <a:alpha val="90000"/>
            </a:schemeClr>
          </a:solidFill>
        </a:ln>
      </dgm:spPr>
      <dgm:t>
        <a:bodyPr/>
        <a:lstStyle/>
        <a:p>
          <a:endParaRPr lang="zh-TW" altLang="en-US"/>
        </a:p>
      </dgm:t>
    </dgm:pt>
    <dgm:pt modelId="{6F02E97F-729D-4529-9FEF-6FB13E30C4E0}">
      <dgm:prSet phldrT="[文字]" custT="1"/>
      <dgm:spPr>
        <a:solidFill>
          <a:srgbClr val="7030A0"/>
        </a:solidFill>
      </dgm:spPr>
      <dgm:t>
        <a:bodyPr/>
        <a:lstStyle/>
        <a:p>
          <a:pPr marL="0" indent="0" defTabSz="622300">
            <a:lnSpc>
              <a:spcPts val="1000"/>
            </a:lnSpc>
            <a:spcAft>
              <a:spcPct val="15000"/>
            </a:spcAft>
          </a:pPr>
          <a:r>
            <a:rPr lang="zh-TW" altLang="en-US" sz="1400" spc="0" dirty="0" smtClean="0"/>
            <a:t>依序為</a:t>
          </a:r>
          <a:r>
            <a:rPr lang="zh-TW" altLang="en-US" sz="1400" b="1" spc="0" dirty="0" smtClean="0">
              <a:solidFill>
                <a:srgbClr val="FFFF00"/>
              </a:solidFill>
            </a:rPr>
            <a:t>英文、國文、數學</a:t>
          </a:r>
          <a:endParaRPr lang="zh-TW" altLang="en-US" sz="1400" b="1" spc="0" dirty="0">
            <a:solidFill>
              <a:srgbClr val="FFFF00"/>
            </a:solidFill>
          </a:endParaRPr>
        </a:p>
      </dgm:t>
    </dgm:pt>
    <dgm:pt modelId="{A296ADED-7922-4F7B-9F16-F527CA60F703}" type="parTrans" cxnId="{F5F059DC-73C5-4B60-BF51-D0F82E3106E9}">
      <dgm:prSet/>
      <dgm:spPr/>
      <dgm:t>
        <a:bodyPr/>
        <a:lstStyle/>
        <a:p>
          <a:endParaRPr lang="zh-TW" altLang="en-US"/>
        </a:p>
      </dgm:t>
    </dgm:pt>
    <dgm:pt modelId="{5E41D525-4933-4D5F-AEC7-C3A0B2713330}" type="sibTrans" cxnId="{F5F059DC-73C5-4B60-BF51-D0F82E3106E9}">
      <dgm:prSet/>
      <dgm:spPr/>
      <dgm:t>
        <a:bodyPr/>
        <a:lstStyle/>
        <a:p>
          <a:endParaRPr lang="zh-TW" altLang="en-US"/>
        </a:p>
      </dgm:t>
    </dgm:pt>
    <dgm:pt modelId="{D551795B-5CBA-40A8-B801-CA5770A234A9}">
      <dgm:prSet phldrT="[文字]" custT="1"/>
      <dgm:spPr>
        <a:solidFill>
          <a:srgbClr val="2A6D7D"/>
        </a:solidFill>
      </dgm:spPr>
      <dgm:t>
        <a:bodyPr/>
        <a:lstStyle/>
        <a:p>
          <a:r>
            <a:rPr lang="zh-TW" altLang="en-US" sz="2000" b="1" dirty="0"/>
            <a:t>    </a:t>
          </a:r>
          <a:r>
            <a:rPr lang="zh-TW" altLang="en-US" sz="2000" b="1" dirty="0" smtClean="0"/>
            <a:t>競賽、證照及語文能力檢定之</a:t>
          </a:r>
          <a:r>
            <a:rPr lang="zh-TW" altLang="en-US" sz="2000" b="1" dirty="0" smtClean="0">
              <a:solidFill>
                <a:srgbClr val="FFFF00"/>
              </a:solidFill>
            </a:rPr>
            <a:t>總合成績</a:t>
          </a:r>
          <a:endParaRPr lang="zh-TW" altLang="en-US" sz="2000" b="1" dirty="0">
            <a:solidFill>
              <a:srgbClr val="FFFF00"/>
            </a:solidFill>
          </a:endParaRPr>
        </a:p>
      </dgm:t>
    </dgm:pt>
    <dgm:pt modelId="{67D767FE-2C23-4D0E-8460-1D3538ADDD56}" type="parTrans" cxnId="{8E9626AB-00B1-477C-8CF0-A479FCB08CF3}">
      <dgm:prSet/>
      <dgm:spPr/>
      <dgm:t>
        <a:bodyPr/>
        <a:lstStyle/>
        <a:p>
          <a:endParaRPr lang="zh-TW" altLang="en-US"/>
        </a:p>
      </dgm:t>
    </dgm:pt>
    <dgm:pt modelId="{D2A852A0-3664-4207-8215-2465BD97F587}" type="sibTrans" cxnId="{8E9626AB-00B1-477C-8CF0-A479FCB08CF3}">
      <dgm:prSet/>
      <dgm:spPr>
        <a:ln>
          <a:solidFill>
            <a:srgbClr val="FF9900">
              <a:alpha val="89804"/>
            </a:srgbClr>
          </a:solidFill>
        </a:ln>
      </dgm:spPr>
      <dgm:t>
        <a:bodyPr/>
        <a:lstStyle/>
        <a:p>
          <a:endParaRPr lang="zh-TW" altLang="en-US"/>
        </a:p>
      </dgm:t>
    </dgm:pt>
    <dgm:pt modelId="{5842CBE2-C12C-4A8D-AD2F-B0C081C89723}">
      <dgm:prSet phldrT="[文字]" custT="1"/>
      <dgm:spPr>
        <a:solidFill>
          <a:srgbClr val="FF9900"/>
        </a:solidFill>
      </dgm:spPr>
      <dgm:t>
        <a:bodyPr/>
        <a:lstStyle/>
        <a:p>
          <a:r>
            <a:rPr lang="zh-TW" altLang="en-US" sz="2000" b="1" dirty="0" smtClean="0">
              <a:solidFill>
                <a:schemeClr val="bg1"/>
              </a:solidFill>
            </a:rPr>
            <a:t>學校幹部、志工、社會服務及社團參與之</a:t>
          </a:r>
          <a:r>
            <a:rPr lang="zh-TW" altLang="en-US" sz="2000" b="1" dirty="0" smtClean="0">
              <a:solidFill>
                <a:srgbClr val="C00000"/>
              </a:solidFill>
            </a:rPr>
            <a:t>總合成績</a:t>
          </a:r>
          <a:endParaRPr lang="zh-TW" altLang="en-US" sz="2000" b="1" dirty="0">
            <a:solidFill>
              <a:srgbClr val="C00000"/>
            </a:solidFill>
          </a:endParaRPr>
        </a:p>
      </dgm:t>
    </dgm:pt>
    <dgm:pt modelId="{743D7057-B358-4D0B-84E8-4F1221711328}" type="parTrans" cxnId="{0B638643-83F1-49B7-BC94-91D2D483C1BC}">
      <dgm:prSet/>
      <dgm:spPr/>
      <dgm:t>
        <a:bodyPr/>
        <a:lstStyle/>
        <a:p>
          <a:endParaRPr lang="zh-TW" altLang="en-US"/>
        </a:p>
      </dgm:t>
    </dgm:pt>
    <dgm:pt modelId="{F4712A10-C38A-4FED-AAEF-421958C208B9}" type="sibTrans" cxnId="{0B638643-83F1-49B7-BC94-91D2D483C1BC}">
      <dgm:prSet/>
      <dgm:spPr/>
      <dgm:t>
        <a:bodyPr/>
        <a:lstStyle/>
        <a:p>
          <a:endParaRPr lang="zh-TW" altLang="en-US"/>
        </a:p>
      </dgm:t>
    </dgm:pt>
    <dgm:pt modelId="{C50C7AD2-560E-4E15-8C2B-A7F1989307C3}" type="pres">
      <dgm:prSet presAssocID="{3AC71CE9-EC0A-49C9-8F78-C823B437030D}" presName="outerComposite" presStyleCnt="0">
        <dgm:presLayoutVars>
          <dgm:chMax val="5"/>
          <dgm:dir/>
          <dgm:resizeHandles val="exact"/>
        </dgm:presLayoutVars>
      </dgm:prSet>
      <dgm:spPr/>
      <dgm:t>
        <a:bodyPr/>
        <a:lstStyle/>
        <a:p>
          <a:endParaRPr lang="zh-TW" altLang="en-US"/>
        </a:p>
      </dgm:t>
    </dgm:pt>
    <dgm:pt modelId="{3580E11B-9BFC-4037-8580-5D5E6D0F87C1}" type="pres">
      <dgm:prSet presAssocID="{3AC71CE9-EC0A-49C9-8F78-C823B437030D}" presName="dummyMaxCanvas" presStyleCnt="0">
        <dgm:presLayoutVars/>
      </dgm:prSet>
      <dgm:spPr/>
    </dgm:pt>
    <dgm:pt modelId="{D53D6607-F684-49AF-AC78-FCBBDAF63AA2}" type="pres">
      <dgm:prSet presAssocID="{3AC71CE9-EC0A-49C9-8F78-C823B437030D}" presName="FiveNodes_1" presStyleLbl="node1" presStyleIdx="0" presStyleCnt="5" custLinFactNeighborX="-191" custLinFactNeighborY="-89574">
        <dgm:presLayoutVars>
          <dgm:bulletEnabled val="1"/>
        </dgm:presLayoutVars>
      </dgm:prSet>
      <dgm:spPr/>
      <dgm:t>
        <a:bodyPr/>
        <a:lstStyle/>
        <a:p>
          <a:endParaRPr lang="zh-TW" altLang="en-US"/>
        </a:p>
      </dgm:t>
    </dgm:pt>
    <dgm:pt modelId="{484C94CA-5E19-41B9-BCAB-0EDF92A32A31}" type="pres">
      <dgm:prSet presAssocID="{3AC71CE9-EC0A-49C9-8F78-C823B437030D}" presName="FiveNodes_2" presStyleLbl="node1" presStyleIdx="1" presStyleCnt="5">
        <dgm:presLayoutVars>
          <dgm:bulletEnabled val="1"/>
        </dgm:presLayoutVars>
      </dgm:prSet>
      <dgm:spPr/>
      <dgm:t>
        <a:bodyPr/>
        <a:lstStyle/>
        <a:p>
          <a:endParaRPr lang="zh-TW" altLang="en-US"/>
        </a:p>
      </dgm:t>
    </dgm:pt>
    <dgm:pt modelId="{C2070750-FC2C-4E26-92F4-B7196E156577}" type="pres">
      <dgm:prSet presAssocID="{3AC71CE9-EC0A-49C9-8F78-C823B437030D}" presName="FiveNodes_3" presStyleLbl="node1" presStyleIdx="2" presStyleCnt="5" custScaleY="119189" custLinFactNeighborX="607" custLinFactNeighborY="1870">
        <dgm:presLayoutVars>
          <dgm:bulletEnabled val="1"/>
        </dgm:presLayoutVars>
      </dgm:prSet>
      <dgm:spPr/>
      <dgm:t>
        <a:bodyPr/>
        <a:lstStyle/>
        <a:p>
          <a:endParaRPr lang="zh-TW" altLang="en-US"/>
        </a:p>
      </dgm:t>
    </dgm:pt>
    <dgm:pt modelId="{D73EA1FB-5646-477F-9560-98D2EE17D1ED}" type="pres">
      <dgm:prSet presAssocID="{3AC71CE9-EC0A-49C9-8F78-C823B437030D}" presName="FiveNodes_4" presStyleLbl="node1" presStyleIdx="3" presStyleCnt="5" custLinFactNeighborX="-904" custLinFactNeighborY="4190">
        <dgm:presLayoutVars>
          <dgm:bulletEnabled val="1"/>
        </dgm:presLayoutVars>
      </dgm:prSet>
      <dgm:spPr/>
      <dgm:t>
        <a:bodyPr/>
        <a:lstStyle/>
        <a:p>
          <a:endParaRPr lang="zh-TW" altLang="en-US"/>
        </a:p>
      </dgm:t>
    </dgm:pt>
    <dgm:pt modelId="{42E16486-ADCE-479F-9691-5303E7BF0DB0}" type="pres">
      <dgm:prSet presAssocID="{3AC71CE9-EC0A-49C9-8F78-C823B437030D}" presName="FiveNodes_5" presStyleLbl="node1" presStyleIdx="4" presStyleCnt="5">
        <dgm:presLayoutVars>
          <dgm:bulletEnabled val="1"/>
        </dgm:presLayoutVars>
      </dgm:prSet>
      <dgm:spPr/>
      <dgm:t>
        <a:bodyPr/>
        <a:lstStyle/>
        <a:p>
          <a:endParaRPr lang="zh-TW" altLang="en-US"/>
        </a:p>
      </dgm:t>
    </dgm:pt>
    <dgm:pt modelId="{50834033-0C8E-4242-A13A-0EB9BE99B91D}" type="pres">
      <dgm:prSet presAssocID="{3AC71CE9-EC0A-49C9-8F78-C823B437030D}" presName="FiveConn_1-2" presStyleLbl="fgAccFollowNode1" presStyleIdx="0" presStyleCnt="4">
        <dgm:presLayoutVars>
          <dgm:bulletEnabled val="1"/>
        </dgm:presLayoutVars>
      </dgm:prSet>
      <dgm:spPr/>
      <dgm:t>
        <a:bodyPr/>
        <a:lstStyle/>
        <a:p>
          <a:endParaRPr lang="zh-TW" altLang="en-US"/>
        </a:p>
      </dgm:t>
    </dgm:pt>
    <dgm:pt modelId="{CB79D951-1E42-4348-8232-021A30A91709}" type="pres">
      <dgm:prSet presAssocID="{3AC71CE9-EC0A-49C9-8F78-C823B437030D}" presName="FiveConn_2-3" presStyleLbl="fgAccFollowNode1" presStyleIdx="1" presStyleCnt="4">
        <dgm:presLayoutVars>
          <dgm:bulletEnabled val="1"/>
        </dgm:presLayoutVars>
      </dgm:prSet>
      <dgm:spPr/>
      <dgm:t>
        <a:bodyPr/>
        <a:lstStyle/>
        <a:p>
          <a:endParaRPr lang="zh-TW" altLang="en-US"/>
        </a:p>
      </dgm:t>
    </dgm:pt>
    <dgm:pt modelId="{F3858A0B-B420-4C1C-8CDC-5AA3DD927FB6}" type="pres">
      <dgm:prSet presAssocID="{3AC71CE9-EC0A-49C9-8F78-C823B437030D}" presName="FiveConn_3-4" presStyleLbl="fgAccFollowNode1" presStyleIdx="2" presStyleCnt="4">
        <dgm:presLayoutVars>
          <dgm:bulletEnabled val="1"/>
        </dgm:presLayoutVars>
      </dgm:prSet>
      <dgm:spPr/>
      <dgm:t>
        <a:bodyPr/>
        <a:lstStyle/>
        <a:p>
          <a:endParaRPr lang="zh-TW" altLang="en-US"/>
        </a:p>
      </dgm:t>
    </dgm:pt>
    <dgm:pt modelId="{F71DAD94-9AA8-4BE9-8BDD-6B4EF3A1251F}" type="pres">
      <dgm:prSet presAssocID="{3AC71CE9-EC0A-49C9-8F78-C823B437030D}" presName="FiveConn_4-5" presStyleLbl="fgAccFollowNode1" presStyleIdx="3" presStyleCnt="4">
        <dgm:presLayoutVars>
          <dgm:bulletEnabled val="1"/>
        </dgm:presLayoutVars>
      </dgm:prSet>
      <dgm:spPr/>
      <dgm:t>
        <a:bodyPr/>
        <a:lstStyle/>
        <a:p>
          <a:endParaRPr lang="zh-TW" altLang="en-US"/>
        </a:p>
      </dgm:t>
    </dgm:pt>
    <dgm:pt modelId="{D37A71A0-D57B-41DA-8D5D-D27B2B474FA0}" type="pres">
      <dgm:prSet presAssocID="{3AC71CE9-EC0A-49C9-8F78-C823B437030D}" presName="FiveNodes_1_text" presStyleLbl="node1" presStyleIdx="4" presStyleCnt="5">
        <dgm:presLayoutVars>
          <dgm:bulletEnabled val="1"/>
        </dgm:presLayoutVars>
      </dgm:prSet>
      <dgm:spPr/>
      <dgm:t>
        <a:bodyPr/>
        <a:lstStyle/>
        <a:p>
          <a:endParaRPr lang="zh-TW" altLang="en-US"/>
        </a:p>
      </dgm:t>
    </dgm:pt>
    <dgm:pt modelId="{6DFC6922-FD75-44CD-BAFD-7C4B3CEFAD14}" type="pres">
      <dgm:prSet presAssocID="{3AC71CE9-EC0A-49C9-8F78-C823B437030D}" presName="FiveNodes_2_text" presStyleLbl="node1" presStyleIdx="4" presStyleCnt="5">
        <dgm:presLayoutVars>
          <dgm:bulletEnabled val="1"/>
        </dgm:presLayoutVars>
      </dgm:prSet>
      <dgm:spPr/>
      <dgm:t>
        <a:bodyPr/>
        <a:lstStyle/>
        <a:p>
          <a:endParaRPr lang="zh-TW" altLang="en-US"/>
        </a:p>
      </dgm:t>
    </dgm:pt>
    <dgm:pt modelId="{B13C6599-D958-44C3-9604-1BBAAC064027}" type="pres">
      <dgm:prSet presAssocID="{3AC71CE9-EC0A-49C9-8F78-C823B437030D}" presName="FiveNodes_3_text" presStyleLbl="node1" presStyleIdx="4" presStyleCnt="5">
        <dgm:presLayoutVars>
          <dgm:bulletEnabled val="1"/>
        </dgm:presLayoutVars>
      </dgm:prSet>
      <dgm:spPr/>
      <dgm:t>
        <a:bodyPr/>
        <a:lstStyle/>
        <a:p>
          <a:endParaRPr lang="zh-TW" altLang="en-US"/>
        </a:p>
      </dgm:t>
    </dgm:pt>
    <dgm:pt modelId="{F1534640-1832-4A79-B7BD-578DD9D4AE90}" type="pres">
      <dgm:prSet presAssocID="{3AC71CE9-EC0A-49C9-8F78-C823B437030D}" presName="FiveNodes_4_text" presStyleLbl="node1" presStyleIdx="4" presStyleCnt="5">
        <dgm:presLayoutVars>
          <dgm:bulletEnabled val="1"/>
        </dgm:presLayoutVars>
      </dgm:prSet>
      <dgm:spPr/>
      <dgm:t>
        <a:bodyPr/>
        <a:lstStyle/>
        <a:p>
          <a:endParaRPr lang="zh-TW" altLang="en-US"/>
        </a:p>
      </dgm:t>
    </dgm:pt>
    <dgm:pt modelId="{EB29A022-A622-4F19-8E8F-0CD484C06457}" type="pres">
      <dgm:prSet presAssocID="{3AC71CE9-EC0A-49C9-8F78-C823B437030D}" presName="FiveNodes_5_text" presStyleLbl="node1" presStyleIdx="4" presStyleCnt="5">
        <dgm:presLayoutVars>
          <dgm:bulletEnabled val="1"/>
        </dgm:presLayoutVars>
      </dgm:prSet>
      <dgm:spPr/>
      <dgm:t>
        <a:bodyPr/>
        <a:lstStyle/>
        <a:p>
          <a:endParaRPr lang="zh-TW" altLang="en-US"/>
        </a:p>
      </dgm:t>
    </dgm:pt>
  </dgm:ptLst>
  <dgm:cxnLst>
    <dgm:cxn modelId="{DA41B0BC-F275-484D-A354-B6996233A3C2}" srcId="{3AC71CE9-EC0A-49C9-8F78-C823B437030D}" destId="{79EDA10D-A498-466A-B74D-56B04BDA47D6}" srcOrd="0" destOrd="0" parTransId="{AB4BC23E-D574-42C4-BBF0-D9178A01FC83}" sibTransId="{0EE7CCE4-B699-4760-B5EC-52E9D4CC5924}"/>
    <dgm:cxn modelId="{490DA80E-C345-4237-84BC-651AE1DAA521}" type="presOf" srcId="{5393D752-2E01-4AF6-822A-55060DEF1C53}" destId="{484C94CA-5E19-41B9-BCAB-0EDF92A32A31}" srcOrd="0" destOrd="0" presId="urn:microsoft.com/office/officeart/2005/8/layout/vProcess5"/>
    <dgm:cxn modelId="{4E20840F-93DE-4629-814B-31FD509F0A73}" type="presOf" srcId="{5842CBE2-C12C-4A8D-AD2F-B0C081C89723}" destId="{EB29A022-A622-4F19-8E8F-0CD484C06457}" srcOrd="1" destOrd="0" presId="urn:microsoft.com/office/officeart/2005/8/layout/vProcess5"/>
    <dgm:cxn modelId="{CDDE11DC-1867-4ED5-BE78-84F320EB596C}" type="presOf" srcId="{6F02E97F-729D-4529-9FEF-6FB13E30C4E0}" destId="{B13C6599-D958-44C3-9604-1BBAAC064027}" srcOrd="1" destOrd="1" presId="urn:microsoft.com/office/officeart/2005/8/layout/vProcess5"/>
    <dgm:cxn modelId="{0B638643-83F1-49B7-BC94-91D2D483C1BC}" srcId="{3AC71CE9-EC0A-49C9-8F78-C823B437030D}" destId="{5842CBE2-C12C-4A8D-AD2F-B0C081C89723}" srcOrd="4" destOrd="0" parTransId="{743D7057-B358-4D0B-84E8-4F1221711328}" sibTransId="{F4712A10-C38A-4FED-AAEF-421958C208B9}"/>
    <dgm:cxn modelId="{F5F059DC-73C5-4B60-BF51-D0F82E3106E9}" srcId="{623D3E65-EFF5-4911-8BB2-23C8D2AE19E9}" destId="{6F02E97F-729D-4529-9FEF-6FB13E30C4E0}" srcOrd="0" destOrd="0" parTransId="{A296ADED-7922-4F7B-9F16-F527CA60F703}" sibTransId="{5E41D525-4933-4D5F-AEC7-C3A0B2713330}"/>
    <dgm:cxn modelId="{DA948947-8889-4D73-A799-4E6C46D71B97}" type="presOf" srcId="{623D3E65-EFF5-4911-8BB2-23C8D2AE19E9}" destId="{B13C6599-D958-44C3-9604-1BBAAC064027}" srcOrd="1" destOrd="0" presId="urn:microsoft.com/office/officeart/2005/8/layout/vProcess5"/>
    <dgm:cxn modelId="{BDD13975-E036-402F-B375-4AE0F003C3B0}" type="presOf" srcId="{D551795B-5CBA-40A8-B801-CA5770A234A9}" destId="{D73EA1FB-5646-477F-9560-98D2EE17D1ED}" srcOrd="0" destOrd="0" presId="urn:microsoft.com/office/officeart/2005/8/layout/vProcess5"/>
    <dgm:cxn modelId="{354B7814-26DC-447F-B3FD-A5E4BB04891D}" type="presOf" srcId="{D2A852A0-3664-4207-8215-2465BD97F587}" destId="{F71DAD94-9AA8-4BE9-8BDD-6B4EF3A1251F}" srcOrd="0" destOrd="0" presId="urn:microsoft.com/office/officeart/2005/8/layout/vProcess5"/>
    <dgm:cxn modelId="{DCEEAA7E-CE3F-4233-BDE1-FD00D7293DB7}" type="presOf" srcId="{79EDA10D-A498-466A-B74D-56B04BDA47D6}" destId="{D53D6607-F684-49AF-AC78-FCBBDAF63AA2}" srcOrd="0" destOrd="0" presId="urn:microsoft.com/office/officeart/2005/8/layout/vProcess5"/>
    <dgm:cxn modelId="{5B4D5E48-11A2-4B89-AF4D-4D9C60D8600C}" type="presOf" srcId="{5393D752-2E01-4AF6-822A-55060DEF1C53}" destId="{6DFC6922-FD75-44CD-BAFD-7C4B3CEFAD14}" srcOrd="1" destOrd="0" presId="urn:microsoft.com/office/officeart/2005/8/layout/vProcess5"/>
    <dgm:cxn modelId="{A759DDF9-1C94-4CE4-975C-1B87C7471BF9}" type="presOf" srcId="{0EE7CCE4-B699-4760-B5EC-52E9D4CC5924}" destId="{50834033-0C8E-4242-A13A-0EB9BE99B91D}" srcOrd="0" destOrd="0" presId="urn:microsoft.com/office/officeart/2005/8/layout/vProcess5"/>
    <dgm:cxn modelId="{DC4FA9E2-EC3E-488B-AB9C-95A17088F11C}" type="presOf" srcId="{6F02E97F-729D-4529-9FEF-6FB13E30C4E0}" destId="{C2070750-FC2C-4E26-92F4-B7196E156577}" srcOrd="0" destOrd="1" presId="urn:microsoft.com/office/officeart/2005/8/layout/vProcess5"/>
    <dgm:cxn modelId="{036859CB-BEA7-421A-980A-073FA79096E0}" srcId="{3AC71CE9-EC0A-49C9-8F78-C823B437030D}" destId="{623D3E65-EFF5-4911-8BB2-23C8D2AE19E9}" srcOrd="2" destOrd="0" parTransId="{E4A6818D-C31A-4192-A9A8-44E6F2FBEC8B}" sibTransId="{EBC7687C-CC41-447D-8206-DB1688971997}"/>
    <dgm:cxn modelId="{EE7DDA44-1430-4D3E-A52E-EFC7B231B101}" type="presOf" srcId="{D551795B-5CBA-40A8-B801-CA5770A234A9}" destId="{F1534640-1832-4A79-B7BD-578DD9D4AE90}" srcOrd="1" destOrd="0" presId="urn:microsoft.com/office/officeart/2005/8/layout/vProcess5"/>
    <dgm:cxn modelId="{30720E55-E760-4F2A-9EAF-8D2DF17E030F}" srcId="{3AC71CE9-EC0A-49C9-8F78-C823B437030D}" destId="{5393D752-2E01-4AF6-822A-55060DEF1C53}" srcOrd="1" destOrd="0" parTransId="{C1FA4187-1574-4C8F-BEAA-D263CAA5E4DC}" sibTransId="{627DCED3-DFBD-4986-9BE1-98E854F47CDA}"/>
    <dgm:cxn modelId="{B857E4BC-3919-40ED-85D0-F41886F97961}" type="presOf" srcId="{EBC7687C-CC41-447D-8206-DB1688971997}" destId="{F3858A0B-B420-4C1C-8CDC-5AA3DD927FB6}" srcOrd="0" destOrd="0" presId="urn:microsoft.com/office/officeart/2005/8/layout/vProcess5"/>
    <dgm:cxn modelId="{8E9626AB-00B1-477C-8CF0-A479FCB08CF3}" srcId="{3AC71CE9-EC0A-49C9-8F78-C823B437030D}" destId="{D551795B-5CBA-40A8-B801-CA5770A234A9}" srcOrd="3" destOrd="0" parTransId="{67D767FE-2C23-4D0E-8460-1D3538ADDD56}" sibTransId="{D2A852A0-3664-4207-8215-2465BD97F587}"/>
    <dgm:cxn modelId="{90D84C8F-359C-48A4-AE87-C67B751E0EBB}" type="presOf" srcId="{3AC71CE9-EC0A-49C9-8F78-C823B437030D}" destId="{C50C7AD2-560E-4E15-8C2B-A7F1989307C3}" srcOrd="0" destOrd="0" presId="urn:microsoft.com/office/officeart/2005/8/layout/vProcess5"/>
    <dgm:cxn modelId="{0D2D9245-300A-44C5-9FF6-393231026666}" type="presOf" srcId="{627DCED3-DFBD-4986-9BE1-98E854F47CDA}" destId="{CB79D951-1E42-4348-8232-021A30A91709}" srcOrd="0" destOrd="0" presId="urn:microsoft.com/office/officeart/2005/8/layout/vProcess5"/>
    <dgm:cxn modelId="{ABC97E20-4DDD-4E8E-B647-48FF4782F909}" type="presOf" srcId="{623D3E65-EFF5-4911-8BB2-23C8D2AE19E9}" destId="{C2070750-FC2C-4E26-92F4-B7196E156577}" srcOrd="0" destOrd="0" presId="urn:microsoft.com/office/officeart/2005/8/layout/vProcess5"/>
    <dgm:cxn modelId="{ACAC0DA5-DE83-49B9-850C-F29B8F7DDECC}" type="presOf" srcId="{79EDA10D-A498-466A-B74D-56B04BDA47D6}" destId="{D37A71A0-D57B-41DA-8D5D-D27B2B474FA0}" srcOrd="1" destOrd="0" presId="urn:microsoft.com/office/officeart/2005/8/layout/vProcess5"/>
    <dgm:cxn modelId="{47EF65C1-3A27-4C38-8AB1-03557F61BDD3}" type="presOf" srcId="{5842CBE2-C12C-4A8D-AD2F-B0C081C89723}" destId="{42E16486-ADCE-479F-9691-5303E7BF0DB0}" srcOrd="0" destOrd="0" presId="urn:microsoft.com/office/officeart/2005/8/layout/vProcess5"/>
    <dgm:cxn modelId="{32357DBC-CAAE-48A8-AE20-7F86BE27F828}" type="presParOf" srcId="{C50C7AD2-560E-4E15-8C2B-A7F1989307C3}" destId="{3580E11B-9BFC-4037-8580-5D5E6D0F87C1}" srcOrd="0" destOrd="0" presId="urn:microsoft.com/office/officeart/2005/8/layout/vProcess5"/>
    <dgm:cxn modelId="{E9FF5117-6C96-4922-8E12-D5D5F11112A2}" type="presParOf" srcId="{C50C7AD2-560E-4E15-8C2B-A7F1989307C3}" destId="{D53D6607-F684-49AF-AC78-FCBBDAF63AA2}" srcOrd="1" destOrd="0" presId="urn:microsoft.com/office/officeart/2005/8/layout/vProcess5"/>
    <dgm:cxn modelId="{A36E8EBC-9065-4CFA-B10D-A8E0A4696FFB}" type="presParOf" srcId="{C50C7AD2-560E-4E15-8C2B-A7F1989307C3}" destId="{484C94CA-5E19-41B9-BCAB-0EDF92A32A31}" srcOrd="2" destOrd="0" presId="urn:microsoft.com/office/officeart/2005/8/layout/vProcess5"/>
    <dgm:cxn modelId="{2B0FF3FC-2714-4470-8914-5C39CDA3F2D2}" type="presParOf" srcId="{C50C7AD2-560E-4E15-8C2B-A7F1989307C3}" destId="{C2070750-FC2C-4E26-92F4-B7196E156577}" srcOrd="3" destOrd="0" presId="urn:microsoft.com/office/officeart/2005/8/layout/vProcess5"/>
    <dgm:cxn modelId="{69FE5294-27EB-4EDC-B8D2-15F225F07656}" type="presParOf" srcId="{C50C7AD2-560E-4E15-8C2B-A7F1989307C3}" destId="{D73EA1FB-5646-477F-9560-98D2EE17D1ED}" srcOrd="4" destOrd="0" presId="urn:microsoft.com/office/officeart/2005/8/layout/vProcess5"/>
    <dgm:cxn modelId="{CCAF1AC6-0752-4E2A-9218-6108B1D1699A}" type="presParOf" srcId="{C50C7AD2-560E-4E15-8C2B-A7F1989307C3}" destId="{42E16486-ADCE-479F-9691-5303E7BF0DB0}" srcOrd="5" destOrd="0" presId="urn:microsoft.com/office/officeart/2005/8/layout/vProcess5"/>
    <dgm:cxn modelId="{16085946-142C-4252-8304-67E852AE9793}" type="presParOf" srcId="{C50C7AD2-560E-4E15-8C2B-A7F1989307C3}" destId="{50834033-0C8E-4242-A13A-0EB9BE99B91D}" srcOrd="6" destOrd="0" presId="urn:microsoft.com/office/officeart/2005/8/layout/vProcess5"/>
    <dgm:cxn modelId="{B2EDD6C7-240C-4BCB-9A8D-E5B04F37C769}" type="presParOf" srcId="{C50C7AD2-560E-4E15-8C2B-A7F1989307C3}" destId="{CB79D951-1E42-4348-8232-021A30A91709}" srcOrd="7" destOrd="0" presId="urn:microsoft.com/office/officeart/2005/8/layout/vProcess5"/>
    <dgm:cxn modelId="{61AE5F19-9E25-4B5E-8584-5542BAABBCB5}" type="presParOf" srcId="{C50C7AD2-560E-4E15-8C2B-A7F1989307C3}" destId="{F3858A0B-B420-4C1C-8CDC-5AA3DD927FB6}" srcOrd="8" destOrd="0" presId="urn:microsoft.com/office/officeart/2005/8/layout/vProcess5"/>
    <dgm:cxn modelId="{9C4B2DF7-2E46-4087-9FCC-99467DD06344}" type="presParOf" srcId="{C50C7AD2-560E-4E15-8C2B-A7F1989307C3}" destId="{F71DAD94-9AA8-4BE9-8BDD-6B4EF3A1251F}" srcOrd="9" destOrd="0" presId="urn:microsoft.com/office/officeart/2005/8/layout/vProcess5"/>
    <dgm:cxn modelId="{FD6CF07E-33E3-4AD8-9B2D-CBD6588F7E48}" type="presParOf" srcId="{C50C7AD2-560E-4E15-8C2B-A7F1989307C3}" destId="{D37A71A0-D57B-41DA-8D5D-D27B2B474FA0}" srcOrd="10" destOrd="0" presId="urn:microsoft.com/office/officeart/2005/8/layout/vProcess5"/>
    <dgm:cxn modelId="{CAB3097A-1F07-445F-B498-D89CE7439AFD}" type="presParOf" srcId="{C50C7AD2-560E-4E15-8C2B-A7F1989307C3}" destId="{6DFC6922-FD75-44CD-BAFD-7C4B3CEFAD14}" srcOrd="11" destOrd="0" presId="urn:microsoft.com/office/officeart/2005/8/layout/vProcess5"/>
    <dgm:cxn modelId="{F42319F7-3787-4B75-B133-B56CDBF82FE5}" type="presParOf" srcId="{C50C7AD2-560E-4E15-8C2B-A7F1989307C3}" destId="{B13C6599-D958-44C3-9604-1BBAAC064027}" srcOrd="12" destOrd="0" presId="urn:microsoft.com/office/officeart/2005/8/layout/vProcess5"/>
    <dgm:cxn modelId="{FC360D04-4E94-4549-B071-3BB509A365C5}" type="presParOf" srcId="{C50C7AD2-560E-4E15-8C2B-A7F1989307C3}" destId="{F1534640-1832-4A79-B7BD-578DD9D4AE90}" srcOrd="13" destOrd="0" presId="urn:microsoft.com/office/officeart/2005/8/layout/vProcess5"/>
    <dgm:cxn modelId="{F309AF7B-3D44-4D2F-A729-81131473F9DA}" type="presParOf" srcId="{C50C7AD2-560E-4E15-8C2B-A7F1989307C3}" destId="{EB29A022-A622-4F19-8E8F-0CD484C06457}" srcOrd="14" destOrd="0" presId="urn:microsoft.com/office/officeart/2005/8/layout/vProcess5"/>
  </dgm:cxnLst>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790302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2"/>
            <a:ext cx="3076575" cy="511175"/>
          </a:xfrm>
          <a:prstGeom prst="rect">
            <a:avLst/>
          </a:prstGeom>
        </p:spPr>
        <p:txBody>
          <a:bodyPr vert="horz" lIns="94745" tIns="47372" rIns="94745" bIns="47372" rtlCol="0"/>
          <a:lstStyle>
            <a:lvl1pPr algn="l">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4021140" y="2"/>
            <a:ext cx="3076575" cy="511175"/>
          </a:xfrm>
          <a:prstGeom prst="rect">
            <a:avLst/>
          </a:prstGeom>
        </p:spPr>
        <p:txBody>
          <a:bodyPr vert="horz" lIns="94745" tIns="47372" rIns="94745" bIns="47372" rtlCol="0"/>
          <a:lstStyle>
            <a:lvl1pPr algn="r">
              <a:defRPr sz="1200">
                <a:latin typeface="Arial" charset="0"/>
                <a:ea typeface="新細明體" charset="-120"/>
              </a:defRPr>
            </a:lvl1pPr>
          </a:lstStyle>
          <a:p>
            <a:pPr>
              <a:defRPr/>
            </a:pPr>
            <a:fld id="{284E34F9-F557-43AD-8838-B5FFEDE282F9}" type="datetime1">
              <a:rPr lang="zh-TW" altLang="en-US"/>
              <a:pPr>
                <a:defRPr/>
              </a:pPr>
              <a:t>2019/2/18</a:t>
            </a:fld>
            <a:endParaRPr lang="zh-TW" altLang="en-US"/>
          </a:p>
        </p:txBody>
      </p:sp>
      <p:sp>
        <p:nvSpPr>
          <p:cNvPr id="4" name="投影片圖像版面配置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45" tIns="47372" rIns="94745" bIns="47372" rtlCol="0" anchor="ctr"/>
          <a:lstStyle/>
          <a:p>
            <a:pPr lvl="0"/>
            <a:endParaRPr lang="zh-TW" altLang="en-US" noProof="0" smtClean="0"/>
          </a:p>
        </p:txBody>
      </p:sp>
      <p:sp>
        <p:nvSpPr>
          <p:cNvPr id="5" name="備忘稿版面配置區 4"/>
          <p:cNvSpPr>
            <a:spLocks noGrp="1"/>
          </p:cNvSpPr>
          <p:nvPr>
            <p:ph type="body" sz="quarter" idx="3"/>
          </p:nvPr>
        </p:nvSpPr>
        <p:spPr>
          <a:xfrm>
            <a:off x="709613" y="4860925"/>
            <a:ext cx="5680075" cy="4605338"/>
          </a:xfrm>
          <a:prstGeom prst="rect">
            <a:avLst/>
          </a:prstGeom>
        </p:spPr>
        <p:txBody>
          <a:bodyPr vert="horz" lIns="94745" tIns="47372" rIns="94745" bIns="47372"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721852"/>
            <a:ext cx="3076575" cy="511175"/>
          </a:xfrm>
          <a:prstGeom prst="rect">
            <a:avLst/>
          </a:prstGeom>
        </p:spPr>
        <p:txBody>
          <a:bodyPr vert="horz" lIns="94745" tIns="47372" rIns="94745" bIns="47372" rtlCol="0" anchor="b"/>
          <a:lstStyle>
            <a:lvl1pPr algn="l">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4021140" y="9721852"/>
            <a:ext cx="3076575" cy="511175"/>
          </a:xfrm>
          <a:prstGeom prst="rect">
            <a:avLst/>
          </a:prstGeom>
        </p:spPr>
        <p:txBody>
          <a:bodyPr vert="horz" lIns="94745" tIns="47372" rIns="94745" bIns="47372" rtlCol="0" anchor="b"/>
          <a:lstStyle>
            <a:lvl1pPr algn="r">
              <a:defRPr sz="1200">
                <a:latin typeface="Arial" charset="0"/>
                <a:ea typeface="新細明體" charset="-120"/>
              </a:defRPr>
            </a:lvl1pPr>
          </a:lstStyle>
          <a:p>
            <a:pPr>
              <a:defRPr/>
            </a:pPr>
            <a:fld id="{7B7773A6-F114-426C-8C52-E63C819532E7}" type="slidenum">
              <a:rPr lang="zh-TW" altLang="en-US"/>
              <a:pPr>
                <a:defRPr/>
              </a:pPr>
              <a:t>‹#›</a:t>
            </a:fld>
            <a:endParaRPr lang="zh-TW" altLang="en-US"/>
          </a:p>
        </p:txBody>
      </p:sp>
    </p:spTree>
    <p:extLst>
      <p:ext uri="{BB962C8B-B14F-4D97-AF65-F5344CB8AC3E}">
        <p14:creationId xmlns:p14="http://schemas.microsoft.com/office/powerpoint/2010/main" val="2192184774"/>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TextEdit="1"/>
          </p:cNvSpPr>
          <p:nvPr>
            <p:ph type="sldImg"/>
          </p:nvPr>
        </p:nvSpPr>
        <p:spPr bwMode="auto">
          <a:noFill/>
          <a:ln>
            <a:solidFill>
              <a:srgbClr val="000000"/>
            </a:solidFill>
            <a:miter lim="800000"/>
            <a:headEnd/>
            <a:tailEnd/>
          </a:ln>
        </p:spPr>
      </p:sp>
      <p:sp>
        <p:nvSpPr>
          <p:cNvPr id="8601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1067507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5235"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5236"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00BED0-A6FC-4375-9E8A-8E9CDFAACD5D}" type="slidenum">
              <a:rPr lang="zh-TW" altLang="en-US" smtClean="0">
                <a:latin typeface="Arial" pitchFamily="34" charset="0"/>
                <a:ea typeface="新細明體" pitchFamily="18" charset="-120"/>
              </a:rPr>
              <a:pPr/>
              <a:t>11</a:t>
            </a:fld>
            <a:endParaRPr lang="zh-TW" altLang="en-US" smtClean="0">
              <a:latin typeface="Arial" pitchFamily="34" charset="0"/>
              <a:ea typeface="新細明體" pitchFamily="18" charset="-120"/>
            </a:endParaRPr>
          </a:p>
        </p:txBody>
      </p:sp>
    </p:spTree>
    <p:extLst>
      <p:ext uri="{BB962C8B-B14F-4D97-AF65-F5344CB8AC3E}">
        <p14:creationId xmlns:p14="http://schemas.microsoft.com/office/powerpoint/2010/main" val="31818892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noFill/>
          <a:ln>
            <a:solidFill>
              <a:srgbClr val="000000"/>
            </a:solidFill>
            <a:miter lim="800000"/>
            <a:headEnd/>
            <a:tailEnd/>
          </a:ln>
        </p:spPr>
      </p:sp>
      <p:sp>
        <p:nvSpPr>
          <p:cNvPr id="97283"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1512440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TextEdit="1"/>
          </p:cNvSpPr>
          <p:nvPr>
            <p:ph type="sldImg"/>
          </p:nvPr>
        </p:nvSpPr>
        <p:spPr bwMode="auto">
          <a:noFill/>
          <a:ln>
            <a:solidFill>
              <a:srgbClr val="000000"/>
            </a:solidFill>
            <a:miter lim="800000"/>
            <a:headEnd/>
            <a:tailEnd/>
          </a:ln>
        </p:spPr>
      </p:sp>
      <p:sp>
        <p:nvSpPr>
          <p:cNvPr id="98307"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27913753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7B7773A6-F114-426C-8C52-E63C819532E7}" type="slidenum">
              <a:rPr lang="zh-TW" altLang="en-US" smtClean="0"/>
              <a:pPr>
                <a:defRPr/>
              </a:pPr>
              <a:t>14</a:t>
            </a:fld>
            <a:endParaRPr lang="zh-TW" altLang="en-US"/>
          </a:p>
        </p:txBody>
      </p:sp>
    </p:spTree>
    <p:extLst>
      <p:ext uri="{BB962C8B-B14F-4D97-AF65-F5344CB8AC3E}">
        <p14:creationId xmlns:p14="http://schemas.microsoft.com/office/powerpoint/2010/main" val="2820960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7B7773A6-F114-426C-8C52-E63C819532E7}" type="slidenum">
              <a:rPr lang="zh-TW" altLang="en-US" smtClean="0"/>
              <a:pPr>
                <a:defRPr/>
              </a:pPr>
              <a:t>16</a:t>
            </a:fld>
            <a:endParaRPr lang="zh-TW" altLang="en-US"/>
          </a:p>
        </p:txBody>
      </p:sp>
    </p:spTree>
    <p:extLst>
      <p:ext uri="{BB962C8B-B14F-4D97-AF65-F5344CB8AC3E}">
        <p14:creationId xmlns:p14="http://schemas.microsoft.com/office/powerpoint/2010/main" val="1896378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p:spPr>
      </p:sp>
      <p:sp>
        <p:nvSpPr>
          <p:cNvPr id="99331"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5446944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p:spPr>
      </p:sp>
      <p:sp>
        <p:nvSpPr>
          <p:cNvPr id="99331"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94830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p:spPr>
      </p:sp>
      <p:sp>
        <p:nvSpPr>
          <p:cNvPr id="99331"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4130619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TextEdit="1"/>
          </p:cNvSpPr>
          <p:nvPr>
            <p:ph type="sldImg"/>
          </p:nvPr>
        </p:nvSpPr>
        <p:spPr bwMode="auto">
          <a:noFill/>
          <a:ln>
            <a:solidFill>
              <a:srgbClr val="000000"/>
            </a:solidFill>
            <a:miter lim="800000"/>
            <a:headEnd/>
            <a:tailEnd/>
          </a:ln>
        </p:spPr>
      </p:sp>
      <p:sp>
        <p:nvSpPr>
          <p:cNvPr id="99331"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29343962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TextEdit="1"/>
          </p:cNvSpPr>
          <p:nvPr>
            <p:ph type="sldImg"/>
          </p:nvPr>
        </p:nvSpPr>
        <p:spPr bwMode="auto">
          <a:noFill/>
          <a:ln>
            <a:solidFill>
              <a:srgbClr val="000000"/>
            </a:solidFill>
            <a:miter lim="800000"/>
            <a:headEnd/>
            <a:tailEnd/>
          </a:ln>
        </p:spPr>
      </p:sp>
      <p:sp>
        <p:nvSpPr>
          <p:cNvPr id="100355"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3388185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TextEdit="1"/>
          </p:cNvSpPr>
          <p:nvPr>
            <p:ph type="sldImg"/>
          </p:nvPr>
        </p:nvSpPr>
        <p:spPr bwMode="auto">
          <a:noFill/>
          <a:ln>
            <a:solidFill>
              <a:srgbClr val="000000"/>
            </a:solidFill>
            <a:miter lim="800000"/>
            <a:headEnd/>
            <a:tailEnd/>
          </a:ln>
        </p:spPr>
      </p:sp>
      <p:sp>
        <p:nvSpPr>
          <p:cNvPr id="87043"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3056772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TextEdit="1"/>
          </p:cNvSpPr>
          <p:nvPr>
            <p:ph type="sldImg"/>
          </p:nvPr>
        </p:nvSpPr>
        <p:spPr bwMode="auto">
          <a:noFill/>
          <a:ln>
            <a:solidFill>
              <a:srgbClr val="000000"/>
            </a:solidFill>
            <a:miter lim="800000"/>
            <a:headEnd/>
            <a:tailEnd/>
          </a:ln>
        </p:spPr>
      </p:sp>
      <p:sp>
        <p:nvSpPr>
          <p:cNvPr id="10137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32708341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TextEdit="1"/>
          </p:cNvSpPr>
          <p:nvPr>
            <p:ph type="sldImg"/>
          </p:nvPr>
        </p:nvSpPr>
        <p:spPr bwMode="auto">
          <a:noFill/>
          <a:ln>
            <a:solidFill>
              <a:srgbClr val="000000"/>
            </a:solidFill>
            <a:miter lim="800000"/>
            <a:headEnd/>
            <a:tailEnd/>
          </a:ln>
        </p:spPr>
      </p:sp>
      <p:sp>
        <p:nvSpPr>
          <p:cNvPr id="102403"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41802487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TextEdit="1"/>
          </p:cNvSpPr>
          <p:nvPr>
            <p:ph type="sldImg"/>
          </p:nvPr>
        </p:nvSpPr>
        <p:spPr bwMode="auto">
          <a:noFill/>
          <a:ln>
            <a:solidFill>
              <a:srgbClr val="000000"/>
            </a:solidFill>
            <a:miter lim="800000"/>
            <a:headEnd/>
            <a:tailEnd/>
          </a:ln>
        </p:spPr>
      </p:sp>
      <p:sp>
        <p:nvSpPr>
          <p:cNvPr id="104451"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29090392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TextEdit="1"/>
          </p:cNvSpPr>
          <p:nvPr>
            <p:ph type="sldImg"/>
          </p:nvPr>
        </p:nvSpPr>
        <p:spPr bwMode="auto">
          <a:noFill/>
          <a:ln>
            <a:solidFill>
              <a:srgbClr val="000000"/>
            </a:solidFill>
            <a:miter lim="800000"/>
            <a:headEnd/>
            <a:tailEnd/>
          </a:ln>
        </p:spPr>
      </p:sp>
      <p:sp>
        <p:nvSpPr>
          <p:cNvPr id="107523"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16538278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TextEdit="1"/>
          </p:cNvSpPr>
          <p:nvPr>
            <p:ph type="sldImg"/>
          </p:nvPr>
        </p:nvSpPr>
        <p:spPr bwMode="auto">
          <a:noFill/>
          <a:ln>
            <a:solidFill>
              <a:srgbClr val="000000"/>
            </a:solidFill>
            <a:miter lim="800000"/>
            <a:headEnd/>
            <a:tailEnd/>
          </a:ln>
        </p:spPr>
      </p:sp>
      <p:sp>
        <p:nvSpPr>
          <p:cNvPr id="108547"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dirty="0" smtClean="0"/>
          </a:p>
        </p:txBody>
      </p:sp>
    </p:spTree>
    <p:extLst>
      <p:ext uri="{BB962C8B-B14F-4D97-AF65-F5344CB8AC3E}">
        <p14:creationId xmlns:p14="http://schemas.microsoft.com/office/powerpoint/2010/main" val="27703952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15322646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TextEdit="1"/>
          </p:cNvSpPr>
          <p:nvPr>
            <p:ph type="sldImg"/>
          </p:nvPr>
        </p:nvSpPr>
        <p:spPr bwMode="auto">
          <a:noFill/>
          <a:ln>
            <a:solidFill>
              <a:srgbClr val="000000"/>
            </a:solidFill>
            <a:miter lim="800000"/>
            <a:headEnd/>
            <a:tailEnd/>
          </a:ln>
        </p:spPr>
      </p:sp>
      <p:sp>
        <p:nvSpPr>
          <p:cNvPr id="109571"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21096062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TextEdit="1"/>
          </p:cNvSpPr>
          <p:nvPr>
            <p:ph type="sldImg"/>
          </p:nvPr>
        </p:nvSpPr>
        <p:spPr bwMode="auto">
          <a:noFill/>
          <a:ln>
            <a:solidFill>
              <a:srgbClr val="000000"/>
            </a:solidFill>
            <a:miter lim="800000"/>
            <a:headEnd/>
            <a:tailEnd/>
          </a:ln>
        </p:spPr>
      </p:sp>
      <p:sp>
        <p:nvSpPr>
          <p:cNvPr id="110595"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17021867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3695707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TextEdit="1"/>
          </p:cNvSpPr>
          <p:nvPr>
            <p:ph type="sldImg"/>
          </p:nvPr>
        </p:nvSpPr>
        <p:spPr bwMode="auto">
          <a:noFill/>
          <a:ln>
            <a:solidFill>
              <a:srgbClr val="000000"/>
            </a:solidFill>
            <a:miter lim="800000"/>
            <a:headEnd/>
            <a:tailEnd/>
          </a:ln>
        </p:spPr>
      </p:sp>
      <p:sp>
        <p:nvSpPr>
          <p:cNvPr id="11161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2173738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7B7773A6-F114-426C-8C52-E63C819532E7}" type="slidenum">
              <a:rPr lang="zh-TW" altLang="en-US" smtClean="0"/>
              <a:pPr>
                <a:defRPr/>
              </a:pPr>
              <a:t>3</a:t>
            </a:fld>
            <a:endParaRPr lang="zh-TW" altLang="en-US"/>
          </a:p>
        </p:txBody>
      </p:sp>
    </p:spTree>
    <p:extLst>
      <p:ext uri="{BB962C8B-B14F-4D97-AF65-F5344CB8AC3E}">
        <p14:creationId xmlns:p14="http://schemas.microsoft.com/office/powerpoint/2010/main" val="15998814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TextEdit="1"/>
          </p:cNvSpPr>
          <p:nvPr>
            <p:ph type="sldImg"/>
          </p:nvPr>
        </p:nvSpPr>
        <p:spPr bwMode="auto">
          <a:noFill/>
          <a:ln>
            <a:solidFill>
              <a:srgbClr val="000000"/>
            </a:solidFill>
            <a:miter lim="800000"/>
            <a:headEnd/>
            <a:tailEnd/>
          </a:ln>
        </p:spPr>
      </p:sp>
      <p:sp>
        <p:nvSpPr>
          <p:cNvPr id="112643"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38202390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TextEdit="1"/>
          </p:cNvSpPr>
          <p:nvPr>
            <p:ph type="sldImg"/>
          </p:nvPr>
        </p:nvSpPr>
        <p:spPr bwMode="auto">
          <a:noFill/>
          <a:ln>
            <a:solidFill>
              <a:srgbClr val="000000"/>
            </a:solidFill>
            <a:miter lim="800000"/>
            <a:headEnd/>
            <a:tailEnd/>
          </a:ln>
        </p:spPr>
      </p:sp>
      <p:sp>
        <p:nvSpPr>
          <p:cNvPr id="113667"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1142938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TextEdit="1"/>
          </p:cNvSpPr>
          <p:nvPr>
            <p:ph type="sldImg"/>
          </p:nvPr>
        </p:nvSpPr>
        <p:spPr bwMode="auto">
          <a:noFill/>
          <a:ln>
            <a:solidFill>
              <a:srgbClr val="000000"/>
            </a:solidFill>
            <a:miter lim="800000"/>
            <a:headEnd/>
            <a:tailEnd/>
          </a:ln>
        </p:spPr>
      </p:sp>
      <p:sp>
        <p:nvSpPr>
          <p:cNvPr id="114691"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365833305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TextEdit="1"/>
          </p:cNvSpPr>
          <p:nvPr>
            <p:ph type="sldImg"/>
          </p:nvPr>
        </p:nvSpPr>
        <p:spPr bwMode="auto">
          <a:noFill/>
          <a:ln>
            <a:solidFill>
              <a:srgbClr val="000000"/>
            </a:solidFill>
            <a:miter lim="800000"/>
            <a:headEnd/>
            <a:tailEnd/>
          </a:ln>
        </p:spPr>
      </p:sp>
      <p:sp>
        <p:nvSpPr>
          <p:cNvPr id="115715"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21873621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TextEdit="1"/>
          </p:cNvSpPr>
          <p:nvPr>
            <p:ph type="sldImg"/>
          </p:nvPr>
        </p:nvSpPr>
        <p:spPr bwMode="auto">
          <a:noFill/>
          <a:ln>
            <a:solidFill>
              <a:srgbClr val="000000"/>
            </a:solidFill>
            <a:miter lim="800000"/>
            <a:headEnd/>
            <a:tailEnd/>
          </a:ln>
        </p:spPr>
      </p:sp>
      <p:sp>
        <p:nvSpPr>
          <p:cNvPr id="11673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40710460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7B7773A6-F114-426C-8C52-E63C819532E7}" type="slidenum">
              <a:rPr lang="zh-TW" altLang="en-US" smtClean="0"/>
              <a:pPr>
                <a:defRPr/>
              </a:pPr>
              <a:t>41</a:t>
            </a:fld>
            <a:endParaRPr lang="zh-TW" altLang="en-US"/>
          </a:p>
        </p:txBody>
      </p:sp>
    </p:spTree>
    <p:extLst>
      <p:ext uri="{BB962C8B-B14F-4D97-AF65-F5344CB8AC3E}">
        <p14:creationId xmlns:p14="http://schemas.microsoft.com/office/powerpoint/2010/main" val="34748821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TextEdit="1"/>
          </p:cNvSpPr>
          <p:nvPr>
            <p:ph type="sldImg"/>
          </p:nvPr>
        </p:nvSpPr>
        <p:spPr bwMode="auto">
          <a:noFill/>
          <a:ln>
            <a:solidFill>
              <a:srgbClr val="000000"/>
            </a:solidFill>
            <a:miter lim="800000"/>
            <a:headEnd/>
            <a:tailEnd/>
          </a:ln>
        </p:spPr>
      </p:sp>
      <p:sp>
        <p:nvSpPr>
          <p:cNvPr id="117763"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368061720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TextEdit="1"/>
          </p:cNvSpPr>
          <p:nvPr>
            <p:ph type="sldImg"/>
          </p:nvPr>
        </p:nvSpPr>
        <p:spPr bwMode="auto">
          <a:noFill/>
          <a:ln>
            <a:solidFill>
              <a:srgbClr val="000000"/>
            </a:solidFill>
            <a:miter lim="800000"/>
            <a:headEnd/>
            <a:tailEnd/>
          </a:ln>
        </p:spPr>
      </p:sp>
      <p:sp>
        <p:nvSpPr>
          <p:cNvPr id="119811"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276392056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TextEdit="1"/>
          </p:cNvSpPr>
          <p:nvPr>
            <p:ph type="sldImg"/>
          </p:nvPr>
        </p:nvSpPr>
        <p:spPr bwMode="auto">
          <a:noFill/>
          <a:ln>
            <a:solidFill>
              <a:srgbClr val="000000"/>
            </a:solidFill>
            <a:miter lim="800000"/>
            <a:headEnd/>
            <a:tailEnd/>
          </a:ln>
        </p:spPr>
      </p:sp>
      <p:sp>
        <p:nvSpPr>
          <p:cNvPr id="120835"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1455242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TextEdit="1"/>
          </p:cNvSpPr>
          <p:nvPr>
            <p:ph type="sldImg"/>
          </p:nvPr>
        </p:nvSpPr>
        <p:spPr bwMode="auto">
          <a:noFill/>
          <a:ln>
            <a:solidFill>
              <a:srgbClr val="000000"/>
            </a:solidFill>
            <a:miter lim="800000"/>
            <a:headEnd/>
            <a:tailEnd/>
          </a:ln>
        </p:spPr>
      </p:sp>
      <p:sp>
        <p:nvSpPr>
          <p:cNvPr id="12185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2593614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909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8909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127F126-86DD-42BC-8E1F-59F106F70CF0}" type="slidenum">
              <a:rPr lang="zh-TW" altLang="en-US" smtClean="0">
                <a:latin typeface="Arial" pitchFamily="34" charset="0"/>
                <a:ea typeface="新細明體" pitchFamily="18" charset="-120"/>
              </a:rPr>
              <a:pPr/>
              <a:t>5</a:t>
            </a:fld>
            <a:endParaRPr lang="en-US" altLang="zh-TW" smtClean="0">
              <a:latin typeface="Arial" pitchFamily="34" charset="0"/>
              <a:ea typeface="新細明體" pitchFamily="18" charset="-120"/>
            </a:endParaRPr>
          </a:p>
        </p:txBody>
      </p:sp>
    </p:spTree>
    <p:extLst>
      <p:ext uri="{BB962C8B-B14F-4D97-AF65-F5344CB8AC3E}">
        <p14:creationId xmlns:p14="http://schemas.microsoft.com/office/powerpoint/2010/main" val="31525976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7B7773A6-F114-426C-8C52-E63C819532E7}" type="slidenum">
              <a:rPr lang="zh-TW" altLang="en-US" smtClean="0"/>
              <a:pPr>
                <a:defRPr/>
              </a:pPr>
              <a:t>47</a:t>
            </a:fld>
            <a:endParaRPr lang="zh-TW" altLang="en-US"/>
          </a:p>
        </p:txBody>
      </p:sp>
    </p:spTree>
    <p:extLst>
      <p:ext uri="{BB962C8B-B14F-4D97-AF65-F5344CB8AC3E}">
        <p14:creationId xmlns:p14="http://schemas.microsoft.com/office/powerpoint/2010/main" val="135720428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TextEdit="1"/>
          </p:cNvSpPr>
          <p:nvPr>
            <p:ph type="sldImg"/>
          </p:nvPr>
        </p:nvSpPr>
        <p:spPr bwMode="auto">
          <a:noFill/>
          <a:ln>
            <a:solidFill>
              <a:srgbClr val="000000"/>
            </a:solidFill>
            <a:miter lim="800000"/>
            <a:headEnd/>
            <a:tailEnd/>
          </a:ln>
        </p:spPr>
      </p:sp>
      <p:sp>
        <p:nvSpPr>
          <p:cNvPr id="122883"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38674178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7B7773A6-F114-426C-8C52-E63C819532E7}" type="slidenum">
              <a:rPr lang="zh-TW" altLang="en-US" smtClean="0"/>
              <a:pPr>
                <a:defRPr/>
              </a:pPr>
              <a:t>57</a:t>
            </a:fld>
            <a:endParaRPr lang="zh-TW" altLang="en-US"/>
          </a:p>
        </p:txBody>
      </p:sp>
    </p:spTree>
    <p:extLst>
      <p:ext uri="{BB962C8B-B14F-4D97-AF65-F5344CB8AC3E}">
        <p14:creationId xmlns:p14="http://schemas.microsoft.com/office/powerpoint/2010/main" val="349431866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TextEdit="1"/>
          </p:cNvSpPr>
          <p:nvPr>
            <p:ph type="sldImg"/>
          </p:nvPr>
        </p:nvSpPr>
        <p:spPr bwMode="auto">
          <a:noFill/>
          <a:ln>
            <a:solidFill>
              <a:srgbClr val="000000"/>
            </a:solidFill>
            <a:miter lim="800000"/>
            <a:headEnd/>
            <a:tailEnd/>
          </a:ln>
        </p:spPr>
      </p:sp>
      <p:sp>
        <p:nvSpPr>
          <p:cNvPr id="123907"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255891880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TextEdit="1"/>
          </p:cNvSpPr>
          <p:nvPr>
            <p:ph type="sldImg"/>
          </p:nvPr>
        </p:nvSpPr>
        <p:spPr bwMode="auto">
          <a:noFill/>
          <a:ln>
            <a:solidFill>
              <a:srgbClr val="000000"/>
            </a:solidFill>
            <a:miter lim="800000"/>
            <a:headEnd/>
            <a:tailEnd/>
          </a:ln>
        </p:spPr>
      </p:sp>
      <p:sp>
        <p:nvSpPr>
          <p:cNvPr id="124931"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2202448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TextEdit="1"/>
          </p:cNvSpPr>
          <p:nvPr>
            <p:ph type="sldImg"/>
          </p:nvPr>
        </p:nvSpPr>
        <p:spPr bwMode="auto">
          <a:noFill/>
          <a:ln>
            <a:solidFill>
              <a:srgbClr val="000000"/>
            </a:solidFill>
            <a:miter lim="800000"/>
            <a:headEnd/>
            <a:tailEnd/>
          </a:ln>
        </p:spPr>
      </p:sp>
      <p:sp>
        <p:nvSpPr>
          <p:cNvPr id="125955"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258698453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TextEdit="1"/>
          </p:cNvSpPr>
          <p:nvPr>
            <p:ph type="sldImg"/>
          </p:nvPr>
        </p:nvSpPr>
        <p:spPr bwMode="auto">
          <a:noFill/>
          <a:ln>
            <a:solidFill>
              <a:srgbClr val="000000"/>
            </a:solidFill>
            <a:miter lim="800000"/>
            <a:headEnd/>
            <a:tailEnd/>
          </a:ln>
        </p:spPr>
      </p:sp>
      <p:sp>
        <p:nvSpPr>
          <p:cNvPr id="12697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339228808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TextEdit="1"/>
          </p:cNvSpPr>
          <p:nvPr>
            <p:ph type="sldImg"/>
          </p:nvPr>
        </p:nvSpPr>
        <p:spPr bwMode="auto">
          <a:noFill/>
          <a:ln>
            <a:solidFill>
              <a:srgbClr val="000000"/>
            </a:solidFill>
            <a:miter lim="800000"/>
            <a:headEnd/>
            <a:tailEnd/>
          </a:ln>
        </p:spPr>
      </p:sp>
      <p:sp>
        <p:nvSpPr>
          <p:cNvPr id="128003"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2181058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TextEdit="1"/>
          </p:cNvSpPr>
          <p:nvPr>
            <p:ph type="sldImg"/>
          </p:nvPr>
        </p:nvSpPr>
        <p:spPr bwMode="auto">
          <a:noFill/>
          <a:ln>
            <a:solidFill>
              <a:srgbClr val="000000"/>
            </a:solidFill>
            <a:miter lim="800000"/>
            <a:headEnd/>
            <a:tailEnd/>
          </a:ln>
        </p:spPr>
      </p:sp>
      <p:sp>
        <p:nvSpPr>
          <p:cNvPr id="129027"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278961929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7B7773A6-F114-426C-8C52-E63C819532E7}" type="slidenum">
              <a:rPr lang="zh-TW" altLang="en-US" smtClean="0"/>
              <a:pPr>
                <a:defRPr/>
              </a:pPr>
              <a:t>64</a:t>
            </a:fld>
            <a:endParaRPr lang="zh-TW" altLang="en-US"/>
          </a:p>
        </p:txBody>
      </p:sp>
    </p:spTree>
    <p:extLst>
      <p:ext uri="{BB962C8B-B14F-4D97-AF65-F5344CB8AC3E}">
        <p14:creationId xmlns:p14="http://schemas.microsoft.com/office/powerpoint/2010/main" val="3559418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1139"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91140"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32D8063-4B15-4E42-8BD6-22CCF2490959}" type="slidenum">
              <a:rPr lang="zh-TW" altLang="en-US" smtClean="0">
                <a:latin typeface="Arial" pitchFamily="34" charset="0"/>
                <a:ea typeface="新細明體" pitchFamily="18" charset="-120"/>
              </a:rPr>
              <a:pPr/>
              <a:t>6</a:t>
            </a:fld>
            <a:endParaRPr lang="zh-TW" altLang="en-US" smtClean="0">
              <a:latin typeface="Arial" pitchFamily="34" charset="0"/>
              <a:ea typeface="新細明體" pitchFamily="18" charset="-120"/>
            </a:endParaRPr>
          </a:p>
        </p:txBody>
      </p:sp>
    </p:spTree>
    <p:extLst>
      <p:ext uri="{BB962C8B-B14F-4D97-AF65-F5344CB8AC3E}">
        <p14:creationId xmlns:p14="http://schemas.microsoft.com/office/powerpoint/2010/main" val="41686457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7B7773A6-F114-426C-8C52-E63C819532E7}" type="slidenum">
              <a:rPr lang="zh-TW" altLang="en-US" smtClean="0"/>
              <a:pPr>
                <a:defRPr/>
              </a:pPr>
              <a:t>65</a:t>
            </a:fld>
            <a:endParaRPr lang="zh-TW" altLang="en-US"/>
          </a:p>
        </p:txBody>
      </p:sp>
    </p:spTree>
    <p:extLst>
      <p:ext uri="{BB962C8B-B14F-4D97-AF65-F5344CB8AC3E}">
        <p14:creationId xmlns:p14="http://schemas.microsoft.com/office/powerpoint/2010/main" val="38950938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7B7773A6-F114-426C-8C52-E63C819532E7}" type="slidenum">
              <a:rPr lang="zh-TW" altLang="en-US" smtClean="0"/>
              <a:pPr>
                <a:defRPr/>
              </a:pPr>
              <a:t>66</a:t>
            </a:fld>
            <a:endParaRPr lang="zh-TW" altLang="en-US"/>
          </a:p>
        </p:txBody>
      </p:sp>
    </p:spTree>
    <p:extLst>
      <p:ext uri="{BB962C8B-B14F-4D97-AF65-F5344CB8AC3E}">
        <p14:creationId xmlns:p14="http://schemas.microsoft.com/office/powerpoint/2010/main" val="191836501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7B7773A6-F114-426C-8C52-E63C819532E7}" type="slidenum">
              <a:rPr lang="zh-TW" altLang="en-US" smtClean="0"/>
              <a:pPr>
                <a:defRPr/>
              </a:pPr>
              <a:t>67</a:t>
            </a:fld>
            <a:endParaRPr lang="zh-TW" altLang="en-US"/>
          </a:p>
        </p:txBody>
      </p:sp>
    </p:spTree>
    <p:extLst>
      <p:ext uri="{BB962C8B-B14F-4D97-AF65-F5344CB8AC3E}">
        <p14:creationId xmlns:p14="http://schemas.microsoft.com/office/powerpoint/2010/main" val="353690222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7B7773A6-F114-426C-8C52-E63C819532E7}" type="slidenum">
              <a:rPr lang="zh-TW" altLang="en-US" smtClean="0"/>
              <a:pPr>
                <a:defRPr/>
              </a:pPr>
              <a:t>68</a:t>
            </a:fld>
            <a:endParaRPr lang="zh-TW" altLang="en-US"/>
          </a:p>
        </p:txBody>
      </p:sp>
    </p:spTree>
    <p:extLst>
      <p:ext uri="{BB962C8B-B14F-4D97-AF65-F5344CB8AC3E}">
        <p14:creationId xmlns:p14="http://schemas.microsoft.com/office/powerpoint/2010/main" val="59300912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TextEdit="1"/>
          </p:cNvSpPr>
          <p:nvPr>
            <p:ph type="sldImg"/>
          </p:nvPr>
        </p:nvSpPr>
        <p:spPr bwMode="auto">
          <a:noFill/>
          <a:ln>
            <a:solidFill>
              <a:srgbClr val="000000"/>
            </a:solidFill>
            <a:miter lim="800000"/>
            <a:headEnd/>
            <a:tailEnd/>
          </a:ln>
        </p:spPr>
      </p:sp>
      <p:sp>
        <p:nvSpPr>
          <p:cNvPr id="130051"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25542280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TextEdit="1"/>
          </p:cNvSpPr>
          <p:nvPr>
            <p:ph type="sldImg"/>
          </p:nvPr>
        </p:nvSpPr>
        <p:spPr bwMode="auto">
          <a:noFill/>
          <a:ln>
            <a:solidFill>
              <a:srgbClr val="000000"/>
            </a:solidFill>
            <a:miter lim="800000"/>
            <a:headEnd/>
            <a:tailEnd/>
          </a:ln>
        </p:spPr>
      </p:sp>
      <p:sp>
        <p:nvSpPr>
          <p:cNvPr id="13209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234313263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noFill/>
          <a:ln>
            <a:solidFill>
              <a:srgbClr val="000000"/>
            </a:solidFill>
            <a:miter lim="800000"/>
            <a:headEnd/>
            <a:tailEnd/>
          </a:ln>
        </p:spPr>
      </p:sp>
      <p:sp>
        <p:nvSpPr>
          <p:cNvPr id="133123"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16769025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TextEdit="1"/>
          </p:cNvSpPr>
          <p:nvPr>
            <p:ph type="sldImg"/>
          </p:nvPr>
        </p:nvSpPr>
        <p:spPr bwMode="auto">
          <a:noFill/>
          <a:ln>
            <a:solidFill>
              <a:srgbClr val="000000"/>
            </a:solidFill>
            <a:miter lim="800000"/>
            <a:headEnd/>
            <a:tailEnd/>
          </a:ln>
        </p:spPr>
      </p:sp>
      <p:sp>
        <p:nvSpPr>
          <p:cNvPr id="133123"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221997192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TextEdit="1"/>
          </p:cNvSpPr>
          <p:nvPr>
            <p:ph type="sldImg"/>
          </p:nvPr>
        </p:nvSpPr>
        <p:spPr bwMode="auto">
          <a:noFill/>
          <a:ln>
            <a:solidFill>
              <a:srgbClr val="000000"/>
            </a:solidFill>
            <a:miter lim="800000"/>
            <a:headEnd/>
            <a:tailEnd/>
          </a:ln>
        </p:spPr>
      </p:sp>
      <p:sp>
        <p:nvSpPr>
          <p:cNvPr id="134147"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226850075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7B7773A6-F114-426C-8C52-E63C819532E7}" type="slidenum">
              <a:rPr lang="zh-TW" altLang="en-US" smtClean="0"/>
              <a:pPr>
                <a:defRPr/>
              </a:pPr>
              <a:t>76</a:t>
            </a:fld>
            <a:endParaRPr lang="zh-TW" altLang="en-US"/>
          </a:p>
        </p:txBody>
      </p:sp>
    </p:spTree>
    <p:extLst>
      <p:ext uri="{BB962C8B-B14F-4D97-AF65-F5344CB8AC3E}">
        <p14:creationId xmlns:p14="http://schemas.microsoft.com/office/powerpoint/2010/main" val="300492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TextEdit="1"/>
          </p:cNvSpPr>
          <p:nvPr>
            <p:ph type="sldImg"/>
          </p:nvPr>
        </p:nvSpPr>
        <p:spPr bwMode="auto">
          <a:noFill/>
          <a:ln>
            <a:solidFill>
              <a:srgbClr val="000000"/>
            </a:solidFill>
            <a:miter lim="800000"/>
            <a:headEnd/>
            <a:tailEnd/>
          </a:ln>
        </p:spPr>
      </p:sp>
      <p:sp>
        <p:nvSpPr>
          <p:cNvPr id="92163"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dirty="0" smtClean="0"/>
          </a:p>
        </p:txBody>
      </p:sp>
    </p:spTree>
    <p:extLst>
      <p:ext uri="{BB962C8B-B14F-4D97-AF65-F5344CB8AC3E}">
        <p14:creationId xmlns:p14="http://schemas.microsoft.com/office/powerpoint/2010/main" val="255587503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0"/>
          </p:nvPr>
        </p:nvSpPr>
        <p:spPr/>
        <p:txBody>
          <a:bodyPr/>
          <a:lstStyle/>
          <a:p>
            <a:pPr>
              <a:defRPr/>
            </a:pPr>
            <a:fld id="{7B7773A6-F114-426C-8C52-E63C819532E7}" type="slidenum">
              <a:rPr lang="zh-TW" altLang="en-US" smtClean="0"/>
              <a:pPr>
                <a:defRPr/>
              </a:pPr>
              <a:t>77</a:t>
            </a:fld>
            <a:endParaRPr lang="zh-TW" altLang="en-US"/>
          </a:p>
        </p:txBody>
      </p:sp>
    </p:spTree>
    <p:extLst>
      <p:ext uri="{BB962C8B-B14F-4D97-AF65-F5344CB8AC3E}">
        <p14:creationId xmlns:p14="http://schemas.microsoft.com/office/powerpoint/2010/main" val="271410782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TextEdit="1"/>
          </p:cNvSpPr>
          <p:nvPr>
            <p:ph type="sldImg"/>
          </p:nvPr>
        </p:nvSpPr>
        <p:spPr bwMode="auto">
          <a:noFill/>
          <a:ln>
            <a:solidFill>
              <a:srgbClr val="000000"/>
            </a:solidFill>
            <a:miter lim="800000"/>
            <a:headEnd/>
            <a:tailEnd/>
          </a:ln>
        </p:spPr>
      </p:sp>
      <p:sp>
        <p:nvSpPr>
          <p:cNvPr id="135171"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69617433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TextEdit="1"/>
          </p:cNvSpPr>
          <p:nvPr>
            <p:ph type="sldImg"/>
          </p:nvPr>
        </p:nvSpPr>
        <p:spPr bwMode="auto">
          <a:noFill/>
          <a:ln>
            <a:solidFill>
              <a:srgbClr val="000000"/>
            </a:solidFill>
            <a:miter lim="800000"/>
            <a:headEnd/>
            <a:tailEnd/>
          </a:ln>
        </p:spPr>
      </p:sp>
      <p:sp>
        <p:nvSpPr>
          <p:cNvPr id="136195"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14388580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TextEdit="1"/>
          </p:cNvSpPr>
          <p:nvPr>
            <p:ph type="sldImg"/>
          </p:nvPr>
        </p:nvSpPr>
        <p:spPr bwMode="auto">
          <a:noFill/>
          <a:ln>
            <a:solidFill>
              <a:srgbClr val="000000"/>
            </a:solidFill>
            <a:miter lim="800000"/>
            <a:headEnd/>
            <a:tailEnd/>
          </a:ln>
        </p:spPr>
      </p:sp>
      <p:sp>
        <p:nvSpPr>
          <p:cNvPr id="137219"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74658743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TextEdit="1"/>
          </p:cNvSpPr>
          <p:nvPr>
            <p:ph type="sldImg"/>
          </p:nvPr>
        </p:nvSpPr>
        <p:spPr bwMode="auto">
          <a:noFill/>
          <a:ln>
            <a:solidFill>
              <a:srgbClr val="000000"/>
            </a:solidFill>
            <a:miter lim="800000"/>
            <a:headEnd/>
            <a:tailEnd/>
          </a:ln>
        </p:spPr>
      </p:sp>
      <p:sp>
        <p:nvSpPr>
          <p:cNvPr id="138243"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2344128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TextEdit="1"/>
          </p:cNvSpPr>
          <p:nvPr>
            <p:ph type="sldImg"/>
          </p:nvPr>
        </p:nvSpPr>
        <p:spPr bwMode="auto">
          <a:noFill/>
          <a:ln>
            <a:solidFill>
              <a:srgbClr val="000000"/>
            </a:solidFill>
            <a:miter lim="800000"/>
            <a:headEnd/>
            <a:tailEnd/>
          </a:ln>
        </p:spPr>
      </p:sp>
      <p:sp>
        <p:nvSpPr>
          <p:cNvPr id="139267"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362543382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TextEdit="1"/>
          </p:cNvSpPr>
          <p:nvPr>
            <p:ph type="sldImg"/>
          </p:nvPr>
        </p:nvSpPr>
        <p:spPr bwMode="auto">
          <a:noFill/>
          <a:ln>
            <a:solidFill>
              <a:srgbClr val="000000"/>
            </a:solidFill>
            <a:miter lim="800000"/>
            <a:headEnd/>
            <a:tailEnd/>
          </a:ln>
        </p:spPr>
      </p:sp>
      <p:sp>
        <p:nvSpPr>
          <p:cNvPr id="140291" name="Rectangle 3"/>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Tree>
    <p:extLst>
      <p:ext uri="{BB962C8B-B14F-4D97-AF65-F5344CB8AC3E}">
        <p14:creationId xmlns:p14="http://schemas.microsoft.com/office/powerpoint/2010/main" val="2834071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318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9318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5257BB-848D-4678-A9CF-F1D9FB1D312A}" type="slidenum">
              <a:rPr lang="zh-TW" altLang="en-US" smtClean="0">
                <a:latin typeface="Arial" pitchFamily="34" charset="0"/>
                <a:ea typeface="新細明體" pitchFamily="18" charset="-120"/>
              </a:rPr>
              <a:pPr/>
              <a:t>8</a:t>
            </a:fld>
            <a:endParaRPr lang="en-US" altLang="zh-TW" smtClean="0">
              <a:latin typeface="Arial" pitchFamily="34" charset="0"/>
              <a:ea typeface="新細明體" pitchFamily="18" charset="-120"/>
            </a:endParaRPr>
          </a:p>
        </p:txBody>
      </p:sp>
    </p:spTree>
    <p:extLst>
      <p:ext uri="{BB962C8B-B14F-4D97-AF65-F5344CB8AC3E}">
        <p14:creationId xmlns:p14="http://schemas.microsoft.com/office/powerpoint/2010/main" val="26570393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3187"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93188"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F5257BB-848D-4678-A9CF-F1D9FB1D312A}" type="slidenum">
              <a:rPr lang="zh-TW" altLang="en-US" smtClean="0">
                <a:latin typeface="Arial" pitchFamily="34" charset="0"/>
                <a:ea typeface="新細明體" pitchFamily="18" charset="-120"/>
              </a:rPr>
              <a:pPr/>
              <a:t>9</a:t>
            </a:fld>
            <a:endParaRPr lang="en-US" altLang="zh-TW" smtClean="0">
              <a:latin typeface="Arial" pitchFamily="34" charset="0"/>
              <a:ea typeface="新細明體" pitchFamily="18" charset="-120"/>
            </a:endParaRPr>
          </a:p>
        </p:txBody>
      </p:sp>
    </p:spTree>
    <p:extLst>
      <p:ext uri="{BB962C8B-B14F-4D97-AF65-F5344CB8AC3E}">
        <p14:creationId xmlns:p14="http://schemas.microsoft.com/office/powerpoint/2010/main" val="1636990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94211" name="備忘稿版面配置區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zh-TW" altLang="en-US" smtClean="0"/>
          </a:p>
        </p:txBody>
      </p:sp>
      <p:sp>
        <p:nvSpPr>
          <p:cNvPr id="94212" name="投影片編號版面配置區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AC06E3-C407-4DD5-A556-94D0D2B9F1B5}" type="slidenum">
              <a:rPr lang="zh-TW" altLang="en-US" smtClean="0">
                <a:latin typeface="Arial" pitchFamily="34" charset="0"/>
                <a:ea typeface="新細明體" pitchFamily="18" charset="-120"/>
              </a:rPr>
              <a:pPr/>
              <a:t>10</a:t>
            </a:fld>
            <a:endParaRPr lang="en-US" altLang="zh-TW" smtClean="0">
              <a:latin typeface="Arial" pitchFamily="34" charset="0"/>
              <a:ea typeface="新細明體" pitchFamily="18" charset="-120"/>
            </a:endParaRPr>
          </a:p>
        </p:txBody>
      </p:sp>
    </p:spTree>
    <p:extLst>
      <p:ext uri="{BB962C8B-B14F-4D97-AF65-F5344CB8AC3E}">
        <p14:creationId xmlns:p14="http://schemas.microsoft.com/office/powerpoint/2010/main" val="2192300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userDrawn="1"/>
        </p:nvSpPr>
        <p:spPr bwMode="auto">
          <a:xfrm flipV="1">
            <a:off x="0" y="5033963"/>
            <a:ext cx="9144000" cy="1824037"/>
          </a:xfrm>
          <a:prstGeom prst="flowChartDocument">
            <a:avLst/>
          </a:prstGeom>
          <a:gradFill rotWithShape="1">
            <a:gsLst>
              <a:gs pos="0">
                <a:srgbClr val="9FCCF6"/>
              </a:gs>
              <a:gs pos="50000">
                <a:srgbClr val="C4DEF8"/>
              </a:gs>
              <a:gs pos="100000">
                <a:srgbClr val="4BB496"/>
              </a:gs>
            </a:gsLst>
            <a:lin ang="16200000" scaled="1"/>
          </a:gradFill>
          <a:ln>
            <a:noFill/>
          </a:ln>
          <a:extLst/>
        </p:spPr>
        <p:txBody>
          <a:bodyPr rot="10800000"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algn="ctr" eaLnBrk="1" hangingPunct="1">
              <a:defRPr/>
            </a:pPr>
            <a:endParaRPr lang="zh-TW" altLang="en-US" smtClean="0">
              <a:solidFill>
                <a:srgbClr val="FFFFFF"/>
              </a:solidFill>
            </a:endParaRPr>
          </a:p>
        </p:txBody>
      </p:sp>
      <p:pic>
        <p:nvPicPr>
          <p:cNvPr id="5" name="Picture 2"/>
          <p:cNvPicPr>
            <a:picLocks noChangeAspect="1" noChangeArrowheads="1"/>
          </p:cNvPicPr>
          <p:nvPr userDrawn="1"/>
        </p:nvPicPr>
        <p:blipFill>
          <a:blip r:embed="rId2" cstate="print">
            <a:clrChange>
              <a:clrFrom>
                <a:srgbClr val="FFFFFF"/>
              </a:clrFrom>
              <a:clrTo>
                <a:srgbClr val="FFFFFF">
                  <a:alpha val="0"/>
                </a:srgbClr>
              </a:clrTo>
            </a:clrChange>
          </a:blip>
          <a:srcRect/>
          <a:stretch>
            <a:fillRect/>
          </a:stretch>
        </p:blipFill>
        <p:spPr bwMode="auto">
          <a:xfrm>
            <a:off x="179388" y="3933825"/>
            <a:ext cx="990600" cy="1524000"/>
          </a:xfrm>
          <a:prstGeom prst="rect">
            <a:avLst/>
          </a:prstGeom>
          <a:noFill/>
          <a:ln w="9525">
            <a:noFill/>
            <a:miter lim="800000"/>
            <a:headEnd/>
            <a:tailEnd/>
          </a:ln>
        </p:spPr>
      </p:pic>
      <p:sp>
        <p:nvSpPr>
          <p:cNvPr id="6" name="矩形 5"/>
          <p:cNvSpPr/>
          <p:nvPr userDrawn="1"/>
        </p:nvSpPr>
        <p:spPr>
          <a:xfrm>
            <a:off x="611188" y="2420938"/>
            <a:ext cx="7993062" cy="36512"/>
          </a:xfrm>
          <a:prstGeom prst="rect">
            <a:avLst/>
          </a:prstGeom>
          <a:gradFill flip="none" rotWithShape="1">
            <a:gsLst>
              <a:gs pos="0">
                <a:srgbClr val="67A9D7">
                  <a:tint val="66000"/>
                  <a:satMod val="160000"/>
                </a:srgbClr>
              </a:gs>
              <a:gs pos="50000">
                <a:srgbClr val="67A9D7">
                  <a:tint val="44500"/>
                  <a:satMod val="160000"/>
                </a:srgbClr>
              </a:gs>
              <a:gs pos="100000">
                <a:srgbClr val="67A9D7">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7" name="圖片 13" descr="聯合會logo.jpg"/>
          <p:cNvPicPr>
            <a:picLocks noChangeAspect="1"/>
          </p:cNvPicPr>
          <p:nvPr userDrawn="1"/>
        </p:nvPicPr>
        <p:blipFill>
          <a:blip r:embed="rId3" cstate="print">
            <a:clrChange>
              <a:clrFrom>
                <a:srgbClr val="FDFDFD"/>
              </a:clrFrom>
              <a:clrTo>
                <a:srgbClr val="FDFDFD">
                  <a:alpha val="0"/>
                </a:srgbClr>
              </a:clrTo>
            </a:clrChange>
          </a:blip>
          <a:srcRect/>
          <a:stretch>
            <a:fillRect/>
          </a:stretch>
        </p:blipFill>
        <p:spPr bwMode="auto">
          <a:xfrm>
            <a:off x="611188" y="188913"/>
            <a:ext cx="3546475" cy="647700"/>
          </a:xfrm>
          <a:prstGeom prst="rect">
            <a:avLst/>
          </a:prstGeom>
          <a:noFill/>
          <a:ln w="9525">
            <a:noFill/>
            <a:miter lim="800000"/>
            <a:headEnd/>
            <a:tailEnd/>
          </a:ln>
        </p:spPr>
      </p:pic>
      <p:sp>
        <p:nvSpPr>
          <p:cNvPr id="26628" name="Rectangle 4"/>
          <p:cNvSpPr>
            <a:spLocks noGrp="1" noChangeArrowheads="1"/>
          </p:cNvSpPr>
          <p:nvPr>
            <p:ph type="ctrTitle"/>
          </p:nvPr>
        </p:nvSpPr>
        <p:spPr>
          <a:xfrm>
            <a:off x="617538" y="877888"/>
            <a:ext cx="7772400" cy="1470025"/>
          </a:xfrm>
        </p:spPr>
        <p:txBody>
          <a:bodyPr/>
          <a:lstStyle>
            <a:lvl1pPr>
              <a:defRPr/>
            </a:lvl1pPr>
          </a:lstStyle>
          <a:p>
            <a:r>
              <a:rPr lang="zh-TW" altLang="en-US"/>
              <a:t>按一下以編輯母片標題樣式</a:t>
            </a:r>
          </a:p>
        </p:txBody>
      </p:sp>
      <p:sp>
        <p:nvSpPr>
          <p:cNvPr id="26629" name="Rectangle 5"/>
          <p:cNvSpPr>
            <a:spLocks noGrp="1" noChangeArrowheads="1"/>
          </p:cNvSpPr>
          <p:nvPr>
            <p:ph type="subTitle" idx="1"/>
          </p:nvPr>
        </p:nvSpPr>
        <p:spPr>
          <a:xfrm>
            <a:off x="2141538" y="2547938"/>
            <a:ext cx="6400800" cy="1752600"/>
          </a:xfrm>
        </p:spPr>
        <p:txBody>
          <a:bodyPr/>
          <a:lstStyle>
            <a:lvl1pPr marL="0" indent="0" algn="ctr">
              <a:buFontTx/>
              <a:buNone/>
              <a:defRPr/>
            </a:lvl1pPr>
          </a:lstStyle>
          <a:p>
            <a:r>
              <a:rPr lang="zh-TW" altLang="en-US"/>
              <a:t>按一下以編輯母片副標題樣式</a:t>
            </a:r>
          </a:p>
        </p:txBody>
      </p:sp>
      <p:sp>
        <p:nvSpPr>
          <p:cNvPr id="8" name="Rectangle 6"/>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AF426426-4DE5-478F-AD1C-684E2D09C352}" type="datetime1">
              <a:rPr lang="zh-TW" altLang="en-US"/>
              <a:pPr>
                <a:defRPr/>
              </a:pPr>
              <a:t>2019/2/18</a:t>
            </a:fld>
            <a:endParaRPr lang="en-US" altLang="zh-TW"/>
          </a:p>
        </p:txBody>
      </p:sp>
      <p:sp>
        <p:nvSpPr>
          <p:cNvPr id="9" name="Rectangle 7"/>
          <p:cNvSpPr>
            <a:spLocks noGrp="1" noChangeArrowheads="1"/>
          </p:cNvSpPr>
          <p:nvPr>
            <p:ph type="ftr" sz="quarter" idx="11"/>
          </p:nvPr>
        </p:nvSpPr>
        <p:spPr/>
        <p:txBody>
          <a:bodyPr/>
          <a:lstStyle>
            <a:lvl1pPr>
              <a:defRPr/>
            </a:lvl1pPr>
          </a:lstStyle>
          <a:p>
            <a:pPr>
              <a:defRPr/>
            </a:pPr>
            <a:endParaRPr lang="en-US" altLang="zh-TW"/>
          </a:p>
        </p:txBody>
      </p:sp>
      <p:sp>
        <p:nvSpPr>
          <p:cNvPr id="10" name="Rectangle 8"/>
          <p:cNvSpPr>
            <a:spLocks noGrp="1" noChangeArrowheads="1"/>
          </p:cNvSpPr>
          <p:nvPr>
            <p:ph type="sldNum" sz="quarter" idx="12"/>
          </p:nvPr>
        </p:nvSpPr>
        <p:spPr/>
        <p:txBody>
          <a:bodyPr/>
          <a:lstStyle>
            <a:lvl1pPr>
              <a:defRPr/>
            </a:lvl1pPr>
          </a:lstStyle>
          <a:p>
            <a:pPr>
              <a:defRPr/>
            </a:pPr>
            <a:fld id="{972FDB74-C59D-43AC-BB12-F2F9D5710191}" type="slidenum">
              <a:rPr lang="zh-TW" altLang="en-US"/>
              <a:pPr>
                <a:defRPr/>
              </a:pPr>
              <a:t>‹#›</a:t>
            </a:fld>
            <a:endParaRPr lang="en-US" altLang="zh-TW"/>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AD1CE2F9-E10E-4BDC-BC95-A5DACA065D4F}" type="datetime1">
              <a:rPr lang="zh-TW" altLang="en-US"/>
              <a:pPr>
                <a:defRPr/>
              </a:pPr>
              <a:t>2019/2/18</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5D4B106D-2073-46D0-8D9A-B668877E4955}" type="slidenum">
              <a:rPr lang="zh-TW" altLang="en-US"/>
              <a:pPr>
                <a:defRPr/>
              </a:pPr>
              <a:t>‹#›</a:t>
            </a:fld>
            <a:endParaRPr lang="en-US" altLang="zh-TW"/>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60350"/>
            <a:ext cx="2171700" cy="586581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0" y="260350"/>
            <a:ext cx="6362700" cy="586581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166DD614-4BEE-42B5-B514-52A85A0C960F}" type="datetime1">
              <a:rPr lang="zh-TW" altLang="en-US"/>
              <a:pPr>
                <a:defRPr/>
              </a:pPr>
              <a:t>2019/2/18</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41E7ED50-0AB5-47E5-B50D-6E02C51BD5D3}" type="slidenum">
              <a:rPr lang="zh-TW" altLang="en-US"/>
              <a:pPr>
                <a:defRPr/>
              </a:pPr>
              <a:t>‹#›</a:t>
            </a:fld>
            <a:endParaRPr lang="en-US" altLang="zh-TW"/>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863D28D9-FE56-44DF-928E-BEA055673B70}" type="datetime1">
              <a:rPr lang="zh-TW" altLang="en-US"/>
              <a:pPr>
                <a:defRPr/>
              </a:pPr>
              <a:t>2019/2/18</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E0396980-98E6-4E5D-B537-BBDCD0036471}" type="slidenum">
              <a:rPr lang="zh-TW" altLang="en-US"/>
              <a:pPr>
                <a:defRPr/>
              </a:pPr>
              <a:t>‹#›</a:t>
            </a:fld>
            <a:endParaRPr lang="en-US" altLang="zh-TW"/>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12060F44-A7A9-4966-8735-1DDD244D8791}" type="datetime1">
              <a:rPr lang="zh-TW" altLang="en-US"/>
              <a:pPr>
                <a:defRPr/>
              </a:pPr>
              <a:t>2019/2/18</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5BE93A6F-BE5F-47C1-8C42-873D0F3798CB}" type="slidenum">
              <a:rPr lang="zh-TW" altLang="en-US"/>
              <a:pPr>
                <a:defRPr/>
              </a:pPr>
              <a:t>‹#›</a:t>
            </a:fld>
            <a:endParaRPr lang="en-US" altLang="zh-TW"/>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620EBF9D-BB10-4D84-B5B3-569F253FA384}" type="datetime1">
              <a:rPr lang="zh-TW" altLang="en-US"/>
              <a:pPr>
                <a:defRPr/>
              </a:pPr>
              <a:t>2019/2/18</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2B572441-C3C0-44D4-BEDE-F1904AD5B070}" type="slidenum">
              <a:rPr lang="zh-TW" altLang="en-US"/>
              <a:pPr>
                <a:defRPr/>
              </a:pPr>
              <a:t>‹#›</a:t>
            </a:fld>
            <a:endParaRPr lang="en-US" altLang="zh-TW"/>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73A60730-D521-42AF-8D88-A50551590E70}" type="datetime1">
              <a:rPr lang="zh-TW" altLang="en-US"/>
              <a:pPr>
                <a:defRPr/>
              </a:pPr>
              <a:t>2019/2/18</a:t>
            </a:fld>
            <a:endParaRPr lang="en-US" altLang="zh-TW"/>
          </a:p>
        </p:txBody>
      </p:sp>
      <p:sp>
        <p:nvSpPr>
          <p:cNvPr id="8" name="Rectangle 5"/>
          <p:cNvSpPr>
            <a:spLocks noGrp="1" noChangeArrowheads="1"/>
          </p:cNvSpPr>
          <p:nvPr>
            <p:ph type="ftr" sz="quarter" idx="11"/>
          </p:nvPr>
        </p:nvSpPr>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vl1pPr>
          </a:lstStyle>
          <a:p>
            <a:pPr>
              <a:defRPr/>
            </a:pPr>
            <a:fld id="{A19F5966-06B3-400B-8691-1FC5716F506B}" type="slidenum">
              <a:rPr lang="zh-TW" altLang="en-US"/>
              <a:pPr>
                <a:defRPr/>
              </a:pPr>
              <a:t>‹#›</a:t>
            </a:fld>
            <a:endParaRPr lang="en-US" altLang="zh-TW"/>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4F47F88A-CBD0-43BB-ACBE-3418A2450B08}" type="datetime1">
              <a:rPr lang="zh-TW" altLang="en-US"/>
              <a:pPr>
                <a:defRPr/>
              </a:pPr>
              <a:t>2019/2/18</a:t>
            </a:fld>
            <a:endParaRPr lang="en-US" altLang="zh-TW"/>
          </a:p>
        </p:txBody>
      </p:sp>
      <p:sp>
        <p:nvSpPr>
          <p:cNvPr id="4" name="Rectangle 5"/>
          <p:cNvSpPr>
            <a:spLocks noGrp="1" noChangeArrowheads="1"/>
          </p:cNvSpPr>
          <p:nvPr>
            <p:ph type="ftr" sz="quarter" idx="11"/>
          </p:nvPr>
        </p:nvSpPr>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vl1pPr>
          </a:lstStyle>
          <a:p>
            <a:pPr>
              <a:defRPr/>
            </a:pPr>
            <a:fld id="{1AC56D15-7F1A-47B2-9744-EBB491BD2064}" type="slidenum">
              <a:rPr lang="zh-TW" altLang="en-US"/>
              <a:pPr>
                <a:defRPr/>
              </a:pPr>
              <a:t>‹#›</a:t>
            </a:fld>
            <a:endParaRPr lang="en-US" altLang="zh-TW"/>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EF086D0B-6269-49E2-8276-1D6CB53073B1}" type="datetime1">
              <a:rPr lang="zh-TW" altLang="en-US"/>
              <a:pPr>
                <a:defRPr/>
              </a:pPr>
              <a:t>2019/2/18</a:t>
            </a:fld>
            <a:endParaRPr lang="en-US" altLang="zh-TW"/>
          </a:p>
        </p:txBody>
      </p:sp>
      <p:sp>
        <p:nvSpPr>
          <p:cNvPr id="3" name="Rectangle 5"/>
          <p:cNvSpPr>
            <a:spLocks noGrp="1" noChangeArrowheads="1"/>
          </p:cNvSpPr>
          <p:nvPr>
            <p:ph type="ftr" sz="quarter" idx="11"/>
          </p:nvPr>
        </p:nvSpPr>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vl1pPr>
          </a:lstStyle>
          <a:p>
            <a:pPr>
              <a:defRPr/>
            </a:pPr>
            <a:fld id="{5D8E4FA1-B3F6-456D-A11A-945861861EB1}" type="slidenum">
              <a:rPr lang="zh-TW" altLang="en-US"/>
              <a:pPr>
                <a:defRPr/>
              </a:pPr>
              <a:t>‹#›</a:t>
            </a:fld>
            <a:endParaRPr lang="en-US" altLang="zh-TW"/>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02A42D45-9FD4-4F68-BCD5-9D00FB41771C}" type="datetime1">
              <a:rPr lang="zh-TW" altLang="en-US"/>
              <a:pPr>
                <a:defRPr/>
              </a:pPr>
              <a:t>2019/2/18</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FABDD688-09C0-4CE6-9FE6-9F8FAE0B0676}" type="slidenum">
              <a:rPr lang="zh-TW" altLang="en-US"/>
              <a:pPr>
                <a:defRPr/>
              </a:pPr>
              <a:t>‹#›</a:t>
            </a:fld>
            <a:endParaRPr lang="en-US" altLang="zh-TW"/>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defRPr>
                <a:latin typeface="Arial" charset="0"/>
                <a:ea typeface="新細明體" charset="-120"/>
              </a:defRPr>
            </a:lvl1pPr>
          </a:lstStyle>
          <a:p>
            <a:pPr>
              <a:defRPr/>
            </a:pPr>
            <a:fld id="{933B64A9-FE25-4738-AEA9-1E7778AC18C3}" type="datetime1">
              <a:rPr lang="zh-TW" altLang="en-US"/>
              <a:pPr>
                <a:defRPr/>
              </a:pPr>
              <a:t>2019/2/18</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0ED295E0-C386-43CA-B86F-CE84FEF81A4B}" type="slidenum">
              <a:rPr lang="zh-TW" altLang="en-US"/>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3" cstate="print"/>
          <a:srcRect/>
          <a:stretch>
            <a:fillRect/>
          </a:stretch>
        </p:blipFill>
        <p:spPr bwMode="auto">
          <a:xfrm>
            <a:off x="0" y="5534025"/>
            <a:ext cx="9144000" cy="1323975"/>
          </a:xfrm>
          <a:prstGeom prst="rect">
            <a:avLst/>
          </a:prstGeom>
          <a:noFill/>
          <a:ln w="9525">
            <a:noFill/>
            <a:miter lim="800000"/>
            <a:headEnd/>
            <a:tailEnd/>
          </a:ln>
        </p:spPr>
      </p:pic>
      <p:sp>
        <p:nvSpPr>
          <p:cNvPr id="1027" name="Rectangle 2"/>
          <p:cNvSpPr>
            <a:spLocks noGrp="1" noChangeArrowheads="1"/>
          </p:cNvSpPr>
          <p:nvPr>
            <p:ph type="title"/>
          </p:nvPr>
        </p:nvSpPr>
        <p:spPr bwMode="auto">
          <a:xfrm>
            <a:off x="0" y="260350"/>
            <a:ext cx="82296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3"/>
          <p:cNvSpPr>
            <a:spLocks noGrp="1" noChangeArrowheads="1"/>
          </p:cNvSpPr>
          <p:nvPr>
            <p:ph type="body" idx="1"/>
          </p:nvPr>
        </p:nvSpPr>
        <p:spPr bwMode="auto">
          <a:xfrm>
            <a:off x="457200" y="1125538"/>
            <a:ext cx="8229600" cy="5000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新細明體" charset="-120"/>
              </a:defRPr>
            </a:lvl1pPr>
          </a:lstStyle>
          <a:p>
            <a:pPr>
              <a:defRPr/>
            </a:pPr>
            <a:endParaRPr lang="en-US" altLang="zh-TW"/>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ea typeface="新細明體" charset="-120"/>
              </a:defRPr>
            </a:lvl1pPr>
          </a:lstStyle>
          <a:p>
            <a:pPr>
              <a:defRPr/>
            </a:pPr>
            <a:fld id="{878C8348-E81C-49EC-BFDA-4B90F83D3F5F}" type="slidenum">
              <a:rPr lang="zh-TW" altLang="en-US"/>
              <a:pPr>
                <a:defRPr/>
              </a:pPr>
              <a:t>‹#›</a:t>
            </a:fld>
            <a:endParaRPr lang="en-US" altLang="zh-TW"/>
          </a:p>
        </p:txBody>
      </p:sp>
      <p:sp>
        <p:nvSpPr>
          <p:cNvPr id="12" name="矩形 11"/>
          <p:cNvSpPr/>
          <p:nvPr/>
        </p:nvSpPr>
        <p:spPr>
          <a:xfrm>
            <a:off x="9525" y="963613"/>
            <a:ext cx="7993063" cy="36512"/>
          </a:xfrm>
          <a:prstGeom prst="rect">
            <a:avLst/>
          </a:prstGeom>
          <a:gradFill flip="none" rotWithShape="1">
            <a:gsLst>
              <a:gs pos="0">
                <a:srgbClr val="67A9D7">
                  <a:tint val="66000"/>
                  <a:satMod val="160000"/>
                </a:srgbClr>
              </a:gs>
              <a:gs pos="50000">
                <a:srgbClr val="67A9D7">
                  <a:tint val="44500"/>
                  <a:satMod val="160000"/>
                </a:srgbClr>
              </a:gs>
              <a:gs pos="100000">
                <a:srgbClr val="67A9D7">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p>
        </p:txBody>
      </p:sp>
      <p:pic>
        <p:nvPicPr>
          <p:cNvPr id="1032" name="圖片 9" descr="聯合會logo.jpg"/>
          <p:cNvPicPr>
            <a:picLocks noChangeAspect="1"/>
          </p:cNvPicPr>
          <p:nvPr/>
        </p:nvPicPr>
        <p:blipFill>
          <a:blip r:embed="rId14" cstate="print">
            <a:clrChange>
              <a:clrFrom>
                <a:srgbClr val="FDFDFD"/>
              </a:clrFrom>
              <a:clrTo>
                <a:srgbClr val="FDFDFD">
                  <a:alpha val="0"/>
                </a:srgbClr>
              </a:clrTo>
            </a:clrChange>
          </a:blip>
          <a:srcRect/>
          <a:stretch>
            <a:fillRect/>
          </a:stretch>
        </p:blipFill>
        <p:spPr bwMode="auto">
          <a:xfrm>
            <a:off x="250825" y="6237288"/>
            <a:ext cx="2592388" cy="4730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334" r:id="rId1"/>
    <p:sldLayoutId id="2147484335" r:id="rId2"/>
    <p:sldLayoutId id="2147484336" r:id="rId3"/>
    <p:sldLayoutId id="2147484337" r:id="rId4"/>
    <p:sldLayoutId id="2147484338" r:id="rId5"/>
    <p:sldLayoutId id="2147484339" r:id="rId6"/>
    <p:sldLayoutId id="2147484340" r:id="rId7"/>
    <p:sldLayoutId id="2147484341" r:id="rId8"/>
    <p:sldLayoutId id="2147484342" r:id="rId9"/>
    <p:sldLayoutId id="2147484343" r:id="rId10"/>
    <p:sldLayoutId id="2147484344" r:id="rId11"/>
  </p:sldLayoutIdLst>
  <p:hf hdr="0" ftr="0" dt="0"/>
  <p:txStyles>
    <p:title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5.xml.rels><?xml version="1.0" encoding="UTF-8" standalone="yes"?>
<Relationships xmlns="http://schemas.openxmlformats.org/package/2006/relationships"><Relationship Id="rId2" Type="http://schemas.openxmlformats.org/officeDocument/2006/relationships/hyperlink" Target="https://sch.jctv.ntut.edu.tw/schoolinfo/login.zul"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jctv.ntut.edu.tw/star/"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15.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3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9.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38.png"/></Relationships>
</file>

<file path=ppt/slides/_rels/slide4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4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53.png"/></Relationships>
</file>

<file path=ppt/slides/_rels/slide5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59.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57.pn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9.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4.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6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55.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71.png"/></Relationships>
</file>

<file path=ppt/slides/_rels/slide73.xml.rels><?xml version="1.0" encoding="UTF-8" standalone="yes"?>
<Relationships xmlns="http://schemas.openxmlformats.org/package/2006/relationships"><Relationship Id="rId3" Type="http://schemas.openxmlformats.org/officeDocument/2006/relationships/image" Target="../media/image72.png"/><Relationship Id="rId7" Type="http://schemas.openxmlformats.org/officeDocument/2006/relationships/image" Target="../media/image15.jpeg"/><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74.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79.png"/><Relationship Id="rId2" Type="http://schemas.openxmlformats.org/officeDocument/2006/relationships/notesSlide" Target="../notesSlides/notesSlide57.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78.png"/><Relationship Id="rId4" Type="http://schemas.openxmlformats.org/officeDocument/2006/relationships/image" Target="../media/image77.png"/></Relationships>
</file>

<file path=ppt/slides/_rels/slide75.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81.png"/><Relationship Id="rId4" Type="http://schemas.openxmlformats.org/officeDocument/2006/relationships/image" Target="../media/image80.png"/></Relationships>
</file>

<file path=ppt/slides/_rels/slide76.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9.xml"/><Relationship Id="rId1" Type="http://schemas.openxmlformats.org/officeDocument/2006/relationships/slideLayout" Target="../slideLayouts/slideLayout2.xml"/><Relationship Id="rId5" Type="http://schemas.openxmlformats.org/officeDocument/2006/relationships/image" Target="../media/image83.png"/><Relationship Id="rId4" Type="http://schemas.openxmlformats.org/officeDocument/2006/relationships/image" Target="../media/image15.jpeg"/></Relationships>
</file>

<file path=ppt/slides/_rels/slide77.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notesSlide" Target="../notesSlides/notesSlide60.xml"/><Relationship Id="rId1" Type="http://schemas.openxmlformats.org/officeDocument/2006/relationships/slideLayout" Target="../slideLayouts/slideLayout2.xml"/><Relationship Id="rId5" Type="http://schemas.openxmlformats.org/officeDocument/2006/relationships/image" Target="../media/image85.png"/><Relationship Id="rId4" Type="http://schemas.openxmlformats.org/officeDocument/2006/relationships/image" Target="../media/image15.jpeg"/></Relationships>
</file>

<file path=ppt/slides/_rels/slide78.xml.rels><?xml version="1.0" encoding="UTF-8" standalone="yes"?>
<Relationships xmlns="http://schemas.openxmlformats.org/package/2006/relationships"><Relationship Id="rId3" Type="http://schemas.openxmlformats.org/officeDocument/2006/relationships/image" Target="../media/image87.png"/><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61.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92.png"/><Relationship Id="rId2" Type="http://schemas.openxmlformats.org/officeDocument/2006/relationships/notesSlide" Target="../notesSlides/notesSlide64.xml"/><Relationship Id="rId1" Type="http://schemas.openxmlformats.org/officeDocument/2006/relationships/slideLayout" Target="../slideLayouts/slideLayout2.xml"/><Relationship Id="rId4" Type="http://schemas.openxmlformats.org/officeDocument/2006/relationships/image" Target="../media/image93.png"/></Relationships>
</file>

<file path=ppt/slides/_rels/slide83.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65.xml"/><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15.jpeg"/></Relationships>
</file>

<file path=ppt/slides/_rels/slide84.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66.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97.png"/></Relationships>
</file>

<file path=ppt/slides/_rels/slide85.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hyperlink" Target="https://www.jctv.ntut.edu.tw/star/" TargetMode="External"/><Relationship Id="rId1" Type="http://schemas.openxmlformats.org/officeDocument/2006/relationships/slideLayout" Target="../slideLayouts/slideLayout2.xml"/><Relationship Id="rId5" Type="http://schemas.openxmlformats.org/officeDocument/2006/relationships/image" Target="../media/image99.png"/><Relationship Id="rId4" Type="http://schemas.openxmlformats.org/officeDocument/2006/relationships/image" Target="../media/image15.jpeg"/></Relationships>
</file>

<file path=ppt/slides/_rels/slide86.xml.rels><?xml version="1.0" encoding="UTF-8" standalone="yes"?>
<Relationships xmlns="http://schemas.openxmlformats.org/package/2006/relationships"><Relationship Id="rId3" Type="http://schemas.openxmlformats.org/officeDocument/2006/relationships/hyperlink" Target="mailto:star@ntut.edu.tw" TargetMode="External"/><Relationship Id="rId2" Type="http://schemas.openxmlformats.org/officeDocument/2006/relationships/hyperlink" Target="https://www.jctv.ntut.edu.tw/star/" TargetMode="Externa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subTitle" idx="1"/>
          </p:nvPr>
        </p:nvSpPr>
        <p:spPr>
          <a:xfrm>
            <a:off x="1407319" y="4581128"/>
            <a:ext cx="6400800" cy="1223962"/>
          </a:xfrm>
        </p:spPr>
        <p:txBody>
          <a:bodyPr/>
          <a:lstStyle/>
          <a:p>
            <a:pPr eaLnBrk="1" hangingPunct="1"/>
            <a:r>
              <a:rPr lang="zh-TW" altLang="en-US" sz="2400" b="1" dirty="0" smtClean="0">
                <a:solidFill>
                  <a:srgbClr val="002060"/>
                </a:solidFill>
                <a:latin typeface="Times New Roman" pitchFamily="18" charset="0"/>
                <a:ea typeface="標楷體" pitchFamily="65" charset="-120"/>
                <a:cs typeface="Times New Roman" pitchFamily="18" charset="0"/>
              </a:rPr>
              <a:t>主辦單位：技專校院招生委員會聯合會</a:t>
            </a:r>
            <a:endParaRPr lang="en-US" altLang="zh-TW" sz="2400" b="1" dirty="0" smtClean="0">
              <a:solidFill>
                <a:srgbClr val="002060"/>
              </a:solidFill>
              <a:latin typeface="Times New Roman" pitchFamily="18" charset="0"/>
              <a:ea typeface="標楷體" pitchFamily="65" charset="-120"/>
              <a:cs typeface="Times New Roman" pitchFamily="18" charset="0"/>
            </a:endParaRPr>
          </a:p>
          <a:p>
            <a:pPr eaLnBrk="1" hangingPunct="1">
              <a:spcBef>
                <a:spcPts val="2400"/>
              </a:spcBef>
            </a:pPr>
            <a:r>
              <a:rPr lang="en-US" altLang="zh-TW" sz="2400" b="1" dirty="0">
                <a:solidFill>
                  <a:srgbClr val="002060"/>
                </a:solidFill>
                <a:latin typeface="Times New Roman" pitchFamily="18" charset="0"/>
                <a:ea typeface="標楷體" pitchFamily="65" charset="-120"/>
                <a:cs typeface="Times New Roman" pitchFamily="18" charset="0"/>
              </a:rPr>
              <a:t>108</a:t>
            </a:r>
            <a:r>
              <a:rPr lang="zh-TW" altLang="en-US" sz="2400" b="1" dirty="0">
                <a:solidFill>
                  <a:srgbClr val="002060"/>
                </a:solidFill>
                <a:latin typeface="Times New Roman" pitchFamily="18" charset="0"/>
                <a:ea typeface="標楷體" pitchFamily="65" charset="-120"/>
                <a:cs typeface="Times New Roman" pitchFamily="18" charset="0"/>
              </a:rPr>
              <a:t>年</a:t>
            </a:r>
            <a:r>
              <a:rPr lang="en-US" altLang="zh-TW" sz="2400" b="1" dirty="0">
                <a:solidFill>
                  <a:srgbClr val="002060"/>
                </a:solidFill>
                <a:latin typeface="Times New Roman" pitchFamily="18" charset="0"/>
                <a:ea typeface="標楷體" pitchFamily="65" charset="-120"/>
                <a:cs typeface="Times New Roman" pitchFamily="18" charset="0"/>
              </a:rPr>
              <a:t>2</a:t>
            </a:r>
            <a:r>
              <a:rPr lang="zh-TW" altLang="en-US" sz="2400" b="1" dirty="0">
                <a:solidFill>
                  <a:srgbClr val="002060"/>
                </a:solidFill>
                <a:latin typeface="Times New Roman" pitchFamily="18" charset="0"/>
                <a:ea typeface="標楷體" pitchFamily="65" charset="-120"/>
                <a:cs typeface="Times New Roman" pitchFamily="18" charset="0"/>
              </a:rPr>
              <a:t>月</a:t>
            </a:r>
            <a:r>
              <a:rPr lang="en-US" altLang="zh-TW" sz="2400" b="1" dirty="0">
                <a:solidFill>
                  <a:srgbClr val="002060"/>
                </a:solidFill>
                <a:latin typeface="Times New Roman" pitchFamily="18" charset="0"/>
                <a:ea typeface="標楷體" pitchFamily="65" charset="-120"/>
                <a:cs typeface="Times New Roman" pitchFamily="18" charset="0"/>
              </a:rPr>
              <a:t>15</a:t>
            </a:r>
            <a:r>
              <a:rPr lang="zh-TW" altLang="en-US" sz="2400" b="1" dirty="0">
                <a:solidFill>
                  <a:srgbClr val="002060"/>
                </a:solidFill>
                <a:latin typeface="Times New Roman" pitchFamily="18" charset="0"/>
                <a:ea typeface="標楷體" pitchFamily="65" charset="-120"/>
                <a:cs typeface="Times New Roman" pitchFamily="18" charset="0"/>
              </a:rPr>
              <a:t>日</a:t>
            </a:r>
          </a:p>
        </p:txBody>
      </p:sp>
      <p:sp>
        <p:nvSpPr>
          <p:cNvPr id="13315" name="Rectangle 7"/>
          <p:cNvSpPr>
            <a:spLocks noChangeArrowheads="1"/>
          </p:cNvSpPr>
          <p:nvPr/>
        </p:nvSpPr>
        <p:spPr bwMode="auto">
          <a:xfrm>
            <a:off x="630238" y="1255713"/>
            <a:ext cx="7962900" cy="1098550"/>
          </a:xfrm>
          <a:prstGeom prst="rect">
            <a:avLst/>
          </a:prstGeom>
          <a:noFill/>
          <a:ln w="9525">
            <a:noFill/>
            <a:miter lim="800000"/>
            <a:headEnd/>
            <a:tailEnd/>
          </a:ln>
        </p:spPr>
        <p:txBody>
          <a:bodyPr anchor="ctr"/>
          <a:lstStyle/>
          <a:p>
            <a:endParaRPr lang="zh-TW" altLang="en-US" sz="6600">
              <a:solidFill>
                <a:srgbClr val="00009A"/>
              </a:solidFill>
              <a:ea typeface="超研澤超黑"/>
              <a:cs typeface="超研澤超黑"/>
            </a:endParaRPr>
          </a:p>
        </p:txBody>
      </p:sp>
      <p:sp>
        <p:nvSpPr>
          <p:cNvPr id="13316" name="投影片編號版面配置區 7"/>
          <p:cNvSpPr>
            <a:spLocks noGrp="1"/>
          </p:cNvSpPr>
          <p:nvPr>
            <p:ph type="sldNum" sz="quarter" idx="12"/>
          </p:nvPr>
        </p:nvSpPr>
        <p:spPr>
          <a:noFill/>
        </p:spPr>
        <p:txBody>
          <a:bodyPr/>
          <a:lstStyle/>
          <a:p>
            <a:fld id="{FBFC4A79-7AF1-4DB8-9176-4073CBB5BF89}" type="slidenum">
              <a:rPr lang="zh-TW" altLang="en-US" smtClean="0">
                <a:latin typeface="Arial" pitchFamily="34" charset="0"/>
                <a:ea typeface="新細明體" pitchFamily="18" charset="-120"/>
              </a:rPr>
              <a:pPr/>
              <a:t>1</a:t>
            </a:fld>
            <a:endParaRPr lang="en-US" altLang="zh-TW" smtClean="0">
              <a:latin typeface="Arial" pitchFamily="34" charset="0"/>
              <a:ea typeface="新細明體" pitchFamily="18" charset="-120"/>
            </a:endParaRPr>
          </a:p>
        </p:txBody>
      </p:sp>
      <p:sp>
        <p:nvSpPr>
          <p:cNvPr id="10" name="Rectangle 2"/>
          <p:cNvSpPr txBox="1">
            <a:spLocks noChangeArrowheads="1"/>
          </p:cNvSpPr>
          <p:nvPr/>
        </p:nvSpPr>
        <p:spPr bwMode="auto">
          <a:xfrm>
            <a:off x="0" y="1196751"/>
            <a:ext cx="9144000" cy="1238473"/>
          </a:xfrm>
          <a:prstGeom prst="rect">
            <a:avLst/>
          </a:prstGeom>
          <a:noFill/>
          <a:ln w="9525">
            <a:noFill/>
            <a:miter lim="800000"/>
            <a:headEnd/>
            <a:tailEnd/>
          </a:ln>
        </p:spPr>
        <p:txBody>
          <a:bodyPr anchor="ctr">
            <a:normAutofit fontScale="97500" lnSpcReduction="10000"/>
          </a:bodyPr>
          <a:lstStyle/>
          <a:p>
            <a:pPr algn="ctr" fontAlgn="auto">
              <a:spcAft>
                <a:spcPts val="0"/>
              </a:spcAft>
              <a:defRPr/>
            </a:pPr>
            <a:r>
              <a:rPr lang="en-US" altLang="zh-TW" sz="4000" b="1" kern="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4000" b="1" kern="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en-US" sz="4000" b="1" kern="0" dirty="0" smtClean="0">
                <a:solidFill>
                  <a:srgbClr val="0000FF"/>
                </a:solidFill>
                <a:latin typeface="Times New Roman" panose="02020603050405020304" pitchFamily="18" charset="0"/>
                <a:ea typeface="標楷體" panose="03000509000000000000" pitchFamily="65" charset="-120"/>
                <a:cs typeface="+mj-cs"/>
              </a:rPr>
              <a:t>科技</a:t>
            </a:r>
            <a:r>
              <a:rPr lang="zh-TW" altLang="en-US" sz="4000" b="1" kern="0" dirty="0">
                <a:solidFill>
                  <a:srgbClr val="0000FF"/>
                </a:solidFill>
                <a:latin typeface="Times New Roman" panose="02020603050405020304" pitchFamily="18" charset="0"/>
                <a:ea typeface="標楷體" panose="03000509000000000000" pitchFamily="65" charset="-120"/>
                <a:cs typeface="+mj-cs"/>
              </a:rPr>
              <a:t>校院繁星計畫</a:t>
            </a:r>
            <a:r>
              <a:rPr lang="en-US" altLang="zh-TW" sz="4000" b="1" kern="0" dirty="0">
                <a:solidFill>
                  <a:srgbClr val="0000FF"/>
                </a:solidFill>
                <a:latin typeface="Times New Roman" panose="02020603050405020304" pitchFamily="18" charset="0"/>
                <a:ea typeface="標楷體" panose="03000509000000000000" pitchFamily="65" charset="-120"/>
                <a:cs typeface="+mj-cs"/>
              </a:rPr>
              <a:t/>
            </a:r>
            <a:br>
              <a:rPr lang="en-US" altLang="zh-TW" sz="4000" b="1" kern="0" dirty="0">
                <a:solidFill>
                  <a:srgbClr val="0000FF"/>
                </a:solidFill>
                <a:latin typeface="Times New Roman" panose="02020603050405020304" pitchFamily="18" charset="0"/>
                <a:ea typeface="標楷體" panose="03000509000000000000" pitchFamily="65" charset="-120"/>
                <a:cs typeface="+mj-cs"/>
              </a:rPr>
            </a:br>
            <a:r>
              <a:rPr lang="zh-TW" altLang="en-US" sz="4000" b="1" kern="0" dirty="0">
                <a:solidFill>
                  <a:srgbClr val="0000FF"/>
                </a:solidFill>
                <a:latin typeface="Times New Roman" panose="02020603050405020304" pitchFamily="18" charset="0"/>
                <a:ea typeface="標楷體" panose="03000509000000000000" pitchFamily="65" charset="-120"/>
                <a:cs typeface="+mj-cs"/>
              </a:rPr>
              <a:t>聯合推薦甄選入學招生</a:t>
            </a:r>
          </a:p>
        </p:txBody>
      </p:sp>
      <p:sp>
        <p:nvSpPr>
          <p:cNvPr id="13318" name="矩形 10"/>
          <p:cNvSpPr>
            <a:spLocks noChangeArrowheads="1"/>
          </p:cNvSpPr>
          <p:nvPr/>
        </p:nvSpPr>
        <p:spPr bwMode="auto">
          <a:xfrm>
            <a:off x="0" y="2435225"/>
            <a:ext cx="9144000" cy="784830"/>
          </a:xfrm>
          <a:prstGeom prst="rect">
            <a:avLst/>
          </a:prstGeom>
          <a:noFill/>
          <a:ln w="9525">
            <a:noFill/>
            <a:miter lim="800000"/>
            <a:headEnd/>
            <a:tailEnd/>
          </a:ln>
        </p:spPr>
        <p:txBody>
          <a:bodyPr wrap="square">
            <a:spAutoFit/>
          </a:bodyPr>
          <a:lstStyle/>
          <a:p>
            <a:pPr algn="ctr">
              <a:lnSpc>
                <a:spcPts val="5400"/>
              </a:lnSpc>
            </a:pPr>
            <a:r>
              <a:rPr lang="zh-TW" altLang="en-US" sz="4000" b="1" dirty="0">
                <a:solidFill>
                  <a:srgbClr val="FF0000"/>
                </a:solidFill>
                <a:latin typeface="標楷體" pitchFamily="65" charset="-120"/>
                <a:ea typeface="標楷體" pitchFamily="65" charset="-120"/>
              </a:rPr>
              <a:t>網路作業系統說明會</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投影片編號版面配置區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747D85A2-FA62-4600-BF3E-3EAA59799DAA}" type="slidenum">
              <a:rPr lang="en-US" altLang="zh-TW" sz="1400"/>
              <a:pPr algn="r"/>
              <a:t>10</a:t>
            </a:fld>
            <a:endParaRPr lang="en-US" altLang="zh-TW" sz="1400"/>
          </a:p>
        </p:txBody>
      </p:sp>
      <p:grpSp>
        <p:nvGrpSpPr>
          <p:cNvPr id="27651" name="群組 34"/>
          <p:cNvGrpSpPr>
            <a:grpSpLocks/>
          </p:cNvGrpSpPr>
          <p:nvPr/>
        </p:nvGrpSpPr>
        <p:grpSpPr bwMode="auto">
          <a:xfrm>
            <a:off x="899592" y="1412875"/>
            <a:ext cx="4172557" cy="5443191"/>
            <a:chOff x="1071563" y="1412875"/>
            <a:chExt cx="4239244" cy="4950096"/>
          </a:xfrm>
        </p:grpSpPr>
        <p:sp>
          <p:nvSpPr>
            <p:cNvPr id="28696" name="Rectangle 6"/>
            <p:cNvSpPr>
              <a:spLocks noChangeArrowheads="1"/>
            </p:cNvSpPr>
            <p:nvPr/>
          </p:nvSpPr>
          <p:spPr bwMode="auto">
            <a:xfrm>
              <a:off x="1071563" y="1412875"/>
              <a:ext cx="3738562" cy="655408"/>
            </a:xfrm>
            <a:prstGeom prst="rect">
              <a:avLst/>
            </a:prstGeom>
            <a:solidFill>
              <a:srgbClr val="E5E5F7"/>
            </a:solidFill>
            <a:ln w="9525">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en-US" altLang="zh-TW" sz="2200" dirty="0" smtClean="0">
                  <a:latin typeface="Times New Roman" pitchFamily="18" charset="0"/>
                  <a:ea typeface="標楷體" pitchFamily="65" charset="-120"/>
                  <a:cs typeface="Times New Roman" pitchFamily="18" charset="0"/>
                </a:rPr>
                <a:t>108.2.21 </a:t>
              </a:r>
              <a:r>
                <a:rPr lang="en-US" altLang="zh-TW" sz="2200" dirty="0">
                  <a:latin typeface="Times New Roman" pitchFamily="18" charset="0"/>
                  <a:ea typeface="標楷體" pitchFamily="65" charset="-120"/>
                  <a:cs typeface="Times New Roman" pitchFamily="18" charset="0"/>
                </a:rPr>
                <a:t>10:00</a:t>
              </a:r>
              <a:r>
                <a:rPr lang="zh-TW" altLang="en-US" sz="2200" dirty="0">
                  <a:latin typeface="Times New Roman" pitchFamily="18" charset="0"/>
                  <a:ea typeface="標楷體" pitchFamily="65" charset="-120"/>
                  <a:cs typeface="Times New Roman" pitchFamily="18" charset="0"/>
                </a:rPr>
                <a:t>～</a:t>
              </a:r>
              <a:r>
                <a:rPr lang="en-US" altLang="zh-TW" sz="2200" dirty="0" smtClean="0">
                  <a:latin typeface="Times New Roman" pitchFamily="18" charset="0"/>
                  <a:ea typeface="標楷體" pitchFamily="65" charset="-120"/>
                  <a:cs typeface="Times New Roman" pitchFamily="18" charset="0"/>
                </a:rPr>
                <a:t>108.3.5 </a:t>
              </a:r>
              <a:r>
                <a:rPr lang="en-US" altLang="zh-TW" sz="2200" dirty="0">
                  <a:latin typeface="Times New Roman" pitchFamily="18" charset="0"/>
                  <a:ea typeface="標楷體" pitchFamily="65" charset="-120"/>
                  <a:cs typeface="Times New Roman" pitchFamily="18" charset="0"/>
                </a:rPr>
                <a:t>17:00</a:t>
              </a:r>
            </a:p>
          </p:txBody>
        </p:sp>
        <p:cxnSp>
          <p:nvCxnSpPr>
            <p:cNvPr id="27669" name="AutoShape 19"/>
            <p:cNvCxnSpPr>
              <a:cxnSpLocks noChangeShapeType="1"/>
            </p:cNvCxnSpPr>
            <p:nvPr/>
          </p:nvCxnSpPr>
          <p:spPr bwMode="auto">
            <a:xfrm>
              <a:off x="4838133" y="4273331"/>
              <a:ext cx="472674" cy="7505"/>
            </a:xfrm>
            <a:prstGeom prst="straightConnector1">
              <a:avLst/>
            </a:prstGeom>
            <a:noFill/>
            <a:ln w="57150">
              <a:solidFill>
                <a:srgbClr val="000066"/>
              </a:solidFill>
              <a:round/>
              <a:headEnd/>
              <a:tailEnd type="triangle" w="med" len="med"/>
            </a:ln>
          </p:spPr>
        </p:cxnSp>
        <p:grpSp>
          <p:nvGrpSpPr>
            <p:cNvPr id="27670" name="群組 17"/>
            <p:cNvGrpSpPr>
              <a:grpSpLocks/>
            </p:cNvGrpSpPr>
            <p:nvPr/>
          </p:nvGrpSpPr>
          <p:grpSpPr bwMode="auto">
            <a:xfrm>
              <a:off x="1081088" y="2181437"/>
              <a:ext cx="3738562" cy="4181534"/>
              <a:chOff x="1235870" y="2388567"/>
              <a:chExt cx="3738906" cy="3747196"/>
            </a:xfrm>
          </p:grpSpPr>
          <p:sp>
            <p:nvSpPr>
              <p:cNvPr id="28699" name="Rectangle 7"/>
              <p:cNvSpPr>
                <a:spLocks noChangeArrowheads="1"/>
              </p:cNvSpPr>
              <p:nvPr/>
            </p:nvSpPr>
            <p:spPr bwMode="auto">
              <a:xfrm>
                <a:off x="1235870" y="2404337"/>
                <a:ext cx="3738906" cy="3731426"/>
              </a:xfrm>
              <a:prstGeom prst="rect">
                <a:avLst/>
              </a:prstGeom>
              <a:solidFill>
                <a:srgbClr val="E5E5F7"/>
              </a:solidFill>
              <a:ln w="9525">
                <a:noFill/>
                <a:miter lim="800000"/>
                <a:headEnd/>
                <a:tailEnd/>
              </a:ln>
              <a:effectLst>
                <a:outerShdw blurRad="50800" dist="38100" dir="2700000" algn="tl" rotWithShape="0">
                  <a:prstClr val="black">
                    <a:alpha val="40000"/>
                  </a:prstClr>
                </a:outerShdw>
              </a:effectLst>
            </p:spPr>
            <p:txBody>
              <a:bodyPr wrap="none" anchor="ctr"/>
              <a:lstStyle/>
              <a:p>
                <a:pPr>
                  <a:defRPr/>
                </a:pPr>
                <a:endParaRPr lang="zh-TW" altLang="en-US" sz="1400">
                  <a:latin typeface="Times New Roman" pitchFamily="18" charset="0"/>
                  <a:ea typeface="標楷體" pitchFamily="65" charset="-120"/>
                </a:endParaRPr>
              </a:p>
            </p:txBody>
          </p:sp>
          <p:sp>
            <p:nvSpPr>
              <p:cNvPr id="22552" name="矩形 21"/>
              <p:cNvSpPr>
                <a:spLocks noChangeArrowheads="1"/>
              </p:cNvSpPr>
              <p:nvPr/>
            </p:nvSpPr>
            <p:spPr bwMode="auto">
              <a:xfrm>
                <a:off x="1246983" y="2388567"/>
                <a:ext cx="3621421" cy="2069285"/>
              </a:xfrm>
              <a:prstGeom prst="rect">
                <a:avLst/>
              </a:prstGeom>
              <a:noFill/>
              <a:ln>
                <a:noFill/>
              </a:ln>
              <a:extLst/>
            </p:spPr>
            <p:txBody>
              <a:bodyPr>
                <a:spAutoFit/>
              </a:bodyPr>
              <a:lstStyle>
                <a:lvl1pPr marL="273050" indent="-273050" eaLnBrk="0" hangingPunct="0">
                  <a:spcBef>
                    <a:spcPct val="20000"/>
                  </a:spcBef>
                  <a:buChar char="•"/>
                  <a:defRPr kumimoji="1" sz="3200">
                    <a:solidFill>
                      <a:schemeClr val="tx1"/>
                    </a:solidFill>
                    <a:latin typeface="Arial" pitchFamily="34" charset="0"/>
                    <a:ea typeface="新細明體" pitchFamily="18" charset="-120"/>
                  </a:defRPr>
                </a:lvl1pPr>
                <a:lvl2pPr marL="742950" indent="-285750" eaLnBrk="0" hangingPunct="0">
                  <a:spcBef>
                    <a:spcPct val="20000"/>
                  </a:spcBef>
                  <a:buChar char="–"/>
                  <a:defRPr kumimoji="1" sz="2800">
                    <a:solidFill>
                      <a:schemeClr val="tx1"/>
                    </a:solidFill>
                    <a:latin typeface="Arial" pitchFamily="34" charset="0"/>
                    <a:ea typeface="新細明體" pitchFamily="18" charset="-120"/>
                  </a:defRPr>
                </a:lvl2pPr>
                <a:lvl3pPr marL="1143000" indent="-228600" eaLnBrk="0" hangingPunct="0">
                  <a:spcBef>
                    <a:spcPct val="20000"/>
                  </a:spcBef>
                  <a:buChar char="•"/>
                  <a:defRPr kumimoji="1" sz="2400">
                    <a:solidFill>
                      <a:schemeClr val="tx1"/>
                    </a:solidFill>
                    <a:latin typeface="Arial" pitchFamily="34" charset="0"/>
                    <a:ea typeface="新細明體" pitchFamily="18" charset="-120"/>
                  </a:defRPr>
                </a:lvl3pPr>
                <a:lvl4pPr marL="1600200" indent="-228600" eaLnBrk="0" hangingPunct="0">
                  <a:spcBef>
                    <a:spcPct val="20000"/>
                  </a:spcBef>
                  <a:buChar char="–"/>
                  <a:defRPr kumimoji="1" sz="2000">
                    <a:solidFill>
                      <a:schemeClr val="tx1"/>
                    </a:solidFill>
                    <a:latin typeface="Arial" pitchFamily="34" charset="0"/>
                    <a:ea typeface="新細明體" pitchFamily="18" charset="-120"/>
                  </a:defRPr>
                </a:lvl4pPr>
                <a:lvl5pPr marL="2057400" indent="-228600" eaLnBrk="0" hangingPunct="0">
                  <a:spcBef>
                    <a:spcPct val="20000"/>
                  </a:spcBef>
                  <a:buChar char="»"/>
                  <a:defRPr kumimoji="1" sz="2000">
                    <a:solidFill>
                      <a:schemeClr val="tx1"/>
                    </a:solidFill>
                    <a:latin typeface="Arial" pitchFamily="34"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pitchFamily="34" charset="0"/>
                    <a:ea typeface="新細明體" pitchFamily="18" charset="-120"/>
                  </a:defRPr>
                </a:lvl9pPr>
              </a:lstStyle>
              <a:p>
                <a:pPr algn="just" eaLnBrk="1" hangingPunct="1">
                  <a:spcBef>
                    <a:spcPct val="0"/>
                  </a:spcBef>
                  <a:buFontTx/>
                  <a:buNone/>
                  <a:defRPr/>
                </a:pPr>
                <a:r>
                  <a:rPr lang="zh-TW" altLang="en-US" sz="2400" b="1" dirty="0" smtClean="0">
                    <a:solidFill>
                      <a:srgbClr val="00B050"/>
                    </a:solidFill>
                    <a:latin typeface="Times New Roman" pitchFamily="18" charset="0"/>
                    <a:ea typeface="標楷體" pitchFamily="65" charset="-120"/>
                  </a:rPr>
                  <a:t>上傳並登錄相關學生資料</a:t>
                </a:r>
                <a:endParaRPr lang="en-US" altLang="zh-TW" sz="2400" b="1" dirty="0" smtClean="0">
                  <a:solidFill>
                    <a:srgbClr val="00B050"/>
                  </a:solidFill>
                  <a:latin typeface="Times New Roman" pitchFamily="18" charset="0"/>
                  <a:ea typeface="標楷體" pitchFamily="65" charset="-120"/>
                </a:endParaRPr>
              </a:p>
              <a:p>
                <a:pPr marL="177800" indent="-177800" algn="just" eaLnBrk="1" hangingPunct="1">
                  <a:spcBef>
                    <a:spcPct val="0"/>
                  </a:spcBef>
                  <a:spcAft>
                    <a:spcPts val="600"/>
                  </a:spcAft>
                  <a:buFontTx/>
                  <a:buNone/>
                  <a:defRPr/>
                </a:pPr>
                <a:r>
                  <a:rPr lang="en-US" altLang="zh-TW" sz="1700" dirty="0" smtClean="0">
                    <a:latin typeface="Times New Roman" pitchFamily="18" charset="0"/>
                    <a:ea typeface="標楷體" pitchFamily="65" charset="-120"/>
                  </a:rPr>
                  <a:t>1.</a:t>
                </a:r>
                <a:r>
                  <a:rPr lang="zh-TW" altLang="en-US" sz="1700" spc="-70" dirty="0" smtClean="0">
                    <a:latin typeface="Times New Roman" pitchFamily="18" charset="0"/>
                    <a:ea typeface="標楷體" pitchFamily="65" charset="-120"/>
                  </a:rPr>
                  <a:t>各高職學校至本委員會網站上傳相關學生之成績資料</a:t>
                </a:r>
                <a:r>
                  <a:rPr lang="en-US" altLang="zh-TW" sz="1700" spc="-70" dirty="0" smtClean="0">
                    <a:latin typeface="Times New Roman" pitchFamily="18" charset="0"/>
                    <a:ea typeface="標楷體" pitchFamily="65" charset="-120"/>
                  </a:rPr>
                  <a:t>(</a:t>
                </a:r>
                <a:r>
                  <a:rPr lang="zh-TW" altLang="en-US" sz="1700" spc="-70" dirty="0" smtClean="0">
                    <a:latin typeface="Times New Roman" pitchFamily="18" charset="0"/>
                    <a:ea typeface="標楷體" pitchFamily="65" charset="-120"/>
                  </a:rPr>
                  <a:t>含群名次表</a:t>
                </a:r>
                <a:r>
                  <a:rPr lang="en-US" altLang="zh-TW" sz="1700" spc="-70" dirty="0" smtClean="0">
                    <a:latin typeface="Times New Roman" pitchFamily="18" charset="0"/>
                    <a:ea typeface="標楷體" pitchFamily="65" charset="-120"/>
                  </a:rPr>
                  <a:t>)</a:t>
                </a:r>
                <a:r>
                  <a:rPr lang="zh-TW" altLang="en-US" sz="1700" spc="-70" dirty="0" smtClean="0">
                    <a:latin typeface="Times New Roman" pitchFamily="18" charset="0"/>
                    <a:ea typeface="標楷體" pitchFamily="65" charset="-120"/>
                  </a:rPr>
                  <a:t>，並輸入各群各比序之成績計算方式。</a:t>
                </a:r>
              </a:p>
              <a:p>
                <a:pPr marL="177800" indent="-177800" algn="just" eaLnBrk="1" hangingPunct="1">
                  <a:spcBef>
                    <a:spcPct val="0"/>
                  </a:spcBef>
                  <a:spcAft>
                    <a:spcPts val="600"/>
                  </a:spcAft>
                  <a:buFontTx/>
                  <a:buNone/>
                  <a:defRPr/>
                </a:pPr>
                <a:r>
                  <a:rPr lang="en-US" altLang="zh-TW" sz="1700" dirty="0" smtClean="0">
                    <a:latin typeface="Times New Roman" pitchFamily="18" charset="0"/>
                    <a:ea typeface="標楷體" pitchFamily="65" charset="-120"/>
                  </a:rPr>
                  <a:t>2.</a:t>
                </a:r>
                <a:r>
                  <a:rPr lang="zh-TW" altLang="en-US" sz="1700" dirty="0" smtClean="0">
                    <a:latin typeface="Times New Roman" pitchFamily="18" charset="0"/>
                    <a:ea typeface="標楷體" pitchFamily="65" charset="-120"/>
                  </a:rPr>
                  <a:t>登錄至多</a:t>
                </a:r>
                <a:r>
                  <a:rPr lang="en-US" altLang="zh-TW" sz="1700" dirty="0" smtClean="0">
                    <a:latin typeface="Times New Roman" pitchFamily="18" charset="0"/>
                    <a:ea typeface="標楷體" pitchFamily="65" charset="-120"/>
                  </a:rPr>
                  <a:t>15</a:t>
                </a:r>
                <a:r>
                  <a:rPr lang="zh-TW" altLang="en-US" sz="1700" dirty="0" smtClean="0">
                    <a:latin typeface="Times New Roman" pitchFamily="18" charset="0"/>
                    <a:ea typeface="標楷體" pitchFamily="65" charset="-120"/>
                  </a:rPr>
                  <a:t>名被推薦考生之基本資料及其推薦順序。</a:t>
                </a:r>
                <a:endParaRPr lang="en-US" altLang="zh-TW" sz="1700" dirty="0" smtClean="0">
                  <a:latin typeface="Times New Roman" pitchFamily="18" charset="0"/>
                  <a:ea typeface="標楷體" pitchFamily="65" charset="-120"/>
                </a:endParaRPr>
              </a:p>
              <a:p>
                <a:pPr marL="177800" indent="-177800" algn="just" eaLnBrk="1" hangingPunct="1">
                  <a:spcBef>
                    <a:spcPct val="0"/>
                  </a:spcBef>
                  <a:spcAft>
                    <a:spcPts val="600"/>
                  </a:spcAft>
                  <a:buFontTx/>
                  <a:buNone/>
                  <a:defRPr/>
                </a:pPr>
                <a:r>
                  <a:rPr lang="en-US" altLang="zh-TW" sz="1700" dirty="0" smtClean="0">
                    <a:latin typeface="Times New Roman" pitchFamily="18" charset="0"/>
                    <a:ea typeface="標楷體" pitchFamily="65" charset="-120"/>
                  </a:rPr>
                  <a:t>3.</a:t>
                </a:r>
                <a:r>
                  <a:rPr lang="zh-TW" altLang="en-US" sz="1700" dirty="0" smtClean="0">
                    <a:latin typeface="Times New Roman" pitchFamily="18" charset="0"/>
                    <a:ea typeface="標楷體" pitchFamily="65" charset="-120"/>
                  </a:rPr>
                  <a:t>確認被推薦考生基本資料。</a:t>
                </a:r>
                <a:endParaRPr lang="en-US" altLang="zh-TW" sz="1700" dirty="0" smtClean="0">
                  <a:latin typeface="Times New Roman" pitchFamily="18" charset="0"/>
                  <a:ea typeface="標楷體" pitchFamily="65" charset="-120"/>
                </a:endParaRPr>
              </a:p>
              <a:p>
                <a:pPr marL="177800" indent="-177800" algn="just" eaLnBrk="1" hangingPunct="1">
                  <a:spcBef>
                    <a:spcPct val="0"/>
                  </a:spcBef>
                  <a:buFontTx/>
                  <a:buNone/>
                  <a:defRPr/>
                </a:pPr>
                <a:endParaRPr lang="en-US" altLang="zh-TW" sz="1800" dirty="0" smtClean="0">
                  <a:latin typeface="Times New Roman" pitchFamily="18" charset="0"/>
                  <a:ea typeface="標楷體" pitchFamily="65" charset="-120"/>
                </a:endParaRPr>
              </a:p>
            </p:txBody>
          </p:sp>
        </p:grpSp>
      </p:grpSp>
      <p:grpSp>
        <p:nvGrpSpPr>
          <p:cNvPr id="4" name="Group 20"/>
          <p:cNvGrpSpPr>
            <a:grpSpLocks/>
          </p:cNvGrpSpPr>
          <p:nvPr/>
        </p:nvGrpSpPr>
        <p:grpSpPr bwMode="auto">
          <a:xfrm>
            <a:off x="5050531" y="1412875"/>
            <a:ext cx="4037907" cy="5443192"/>
            <a:chOff x="3330" y="1117"/>
            <a:chExt cx="2226" cy="2938"/>
          </a:xfrm>
          <a:effectLst>
            <a:outerShdw blurRad="50800" dist="38100" dir="2700000" algn="tl" rotWithShape="0">
              <a:prstClr val="black">
                <a:alpha val="40000"/>
              </a:prstClr>
            </a:outerShdw>
          </a:effectLst>
        </p:grpSpPr>
        <p:sp>
          <p:nvSpPr>
            <p:cNvPr id="28692" name="Rectangle 8"/>
            <p:cNvSpPr>
              <a:spLocks noChangeArrowheads="1"/>
            </p:cNvSpPr>
            <p:nvPr/>
          </p:nvSpPr>
          <p:spPr bwMode="auto">
            <a:xfrm>
              <a:off x="3330" y="1117"/>
              <a:ext cx="2219" cy="389"/>
            </a:xfrm>
            <a:prstGeom prst="rect">
              <a:avLst/>
            </a:prstGeom>
            <a:solidFill>
              <a:srgbClr val="E5E5F7"/>
            </a:solidFill>
            <a:ln w="9525">
              <a:noFill/>
              <a:miter lim="800000"/>
              <a:headEnd/>
              <a:tailEnd/>
            </a:ln>
          </p:spPr>
          <p:txBody>
            <a:bodyPr wrap="none" anchor="ctr"/>
            <a:lstStyle/>
            <a:p>
              <a:pPr algn="ctr">
                <a:defRPr/>
              </a:pPr>
              <a:r>
                <a:rPr lang="en-US" altLang="zh-TW" sz="2200" dirty="0" smtClean="0">
                  <a:latin typeface="Times New Roman" pitchFamily="18" charset="0"/>
                  <a:ea typeface="標楷體" pitchFamily="65" charset="-120"/>
                </a:rPr>
                <a:t>108.3.6</a:t>
              </a:r>
              <a:r>
                <a:rPr lang="zh-TW" altLang="en-US" sz="2200" dirty="0" smtClean="0">
                  <a:latin typeface="Times New Roman" pitchFamily="18" charset="0"/>
                  <a:ea typeface="標楷體" pitchFamily="65" charset="-120"/>
                </a:rPr>
                <a:t> </a:t>
              </a:r>
              <a:r>
                <a:rPr lang="en-US" altLang="zh-TW" sz="2200" dirty="0">
                  <a:latin typeface="Times New Roman" pitchFamily="18" charset="0"/>
                  <a:ea typeface="標楷體" pitchFamily="65" charset="-120"/>
                </a:rPr>
                <a:t>10:00</a:t>
              </a:r>
              <a:r>
                <a:rPr lang="zh-TW" altLang="en-US" sz="2200" dirty="0">
                  <a:latin typeface="Times New Roman" pitchFamily="18" charset="0"/>
                  <a:ea typeface="標楷體" pitchFamily="65" charset="-120"/>
                </a:rPr>
                <a:t>～</a:t>
              </a:r>
              <a:r>
                <a:rPr lang="en-US" altLang="zh-TW" sz="2200" dirty="0" smtClean="0">
                  <a:latin typeface="Times New Roman" pitchFamily="18" charset="0"/>
                  <a:ea typeface="標楷體" pitchFamily="65" charset="-120"/>
                </a:rPr>
                <a:t>108.3.13</a:t>
              </a:r>
              <a:r>
                <a:rPr lang="zh-TW" altLang="en-US" sz="2200" dirty="0" smtClean="0">
                  <a:latin typeface="Times New Roman" pitchFamily="18" charset="0"/>
                  <a:ea typeface="標楷體" pitchFamily="65" charset="-120"/>
                </a:rPr>
                <a:t> </a:t>
              </a:r>
              <a:r>
                <a:rPr lang="en-US" altLang="zh-TW" sz="2200" dirty="0">
                  <a:latin typeface="Times New Roman" pitchFamily="18" charset="0"/>
                  <a:ea typeface="標楷體" pitchFamily="65" charset="-120"/>
                </a:rPr>
                <a:t>17:00</a:t>
              </a:r>
            </a:p>
          </p:txBody>
        </p:sp>
        <p:grpSp>
          <p:nvGrpSpPr>
            <p:cNvPr id="5" name="群組 18"/>
            <p:cNvGrpSpPr>
              <a:grpSpLocks/>
            </p:cNvGrpSpPr>
            <p:nvPr/>
          </p:nvGrpSpPr>
          <p:grpSpPr bwMode="auto">
            <a:xfrm>
              <a:off x="3330" y="1563"/>
              <a:ext cx="2226" cy="2492"/>
              <a:chOff x="5216529" y="2431695"/>
              <a:chExt cx="3535395" cy="3953201"/>
            </a:xfrm>
          </p:grpSpPr>
          <p:sp>
            <p:nvSpPr>
              <p:cNvPr id="28694" name="Rectangle 11"/>
              <p:cNvSpPr>
                <a:spLocks noChangeArrowheads="1"/>
              </p:cNvSpPr>
              <p:nvPr/>
            </p:nvSpPr>
            <p:spPr bwMode="auto">
              <a:xfrm>
                <a:off x="5216529" y="2464381"/>
                <a:ext cx="3535395" cy="3920515"/>
              </a:xfrm>
              <a:prstGeom prst="rect">
                <a:avLst/>
              </a:prstGeom>
              <a:solidFill>
                <a:srgbClr val="E5E5F7"/>
              </a:solidFill>
              <a:ln w="9525">
                <a:noFill/>
                <a:miter lim="800000"/>
                <a:headEnd/>
                <a:tailEnd/>
              </a:ln>
            </p:spPr>
            <p:txBody>
              <a:bodyPr wrap="none" anchor="ctr"/>
              <a:lstStyle/>
              <a:p>
                <a:pPr>
                  <a:defRPr/>
                </a:pPr>
                <a:endParaRPr lang="zh-TW" altLang="en-US" sz="1600">
                  <a:latin typeface="Times New Roman" pitchFamily="18" charset="0"/>
                  <a:ea typeface="標楷體" pitchFamily="65" charset="-120"/>
                </a:endParaRPr>
              </a:p>
            </p:txBody>
          </p:sp>
          <p:sp>
            <p:nvSpPr>
              <p:cNvPr id="33806" name="矩形 22"/>
              <p:cNvSpPr>
                <a:spLocks noChangeArrowheads="1"/>
              </p:cNvSpPr>
              <p:nvPr/>
            </p:nvSpPr>
            <p:spPr bwMode="auto">
              <a:xfrm>
                <a:off x="5251383" y="2431695"/>
                <a:ext cx="3476175" cy="3919942"/>
              </a:xfrm>
              <a:prstGeom prst="rect">
                <a:avLst/>
              </a:prstGeom>
              <a:noFill/>
              <a:ln w="9525">
                <a:noFill/>
                <a:miter lim="800000"/>
                <a:headEnd/>
                <a:tailEnd/>
              </a:ln>
            </p:spPr>
            <p:txBody>
              <a:bodyPr>
                <a:spAutoFit/>
              </a:bodyPr>
              <a:lstStyle/>
              <a:p>
                <a:pPr algn="just">
                  <a:defRPr/>
                </a:pPr>
                <a:r>
                  <a:rPr lang="zh-TW" altLang="en-US" sz="2400" b="1" dirty="0">
                    <a:solidFill>
                      <a:srgbClr val="00B050"/>
                    </a:solidFill>
                    <a:latin typeface="Times New Roman" pitchFamily="18" charset="0"/>
                    <a:ea typeface="標楷體" pitchFamily="65" charset="-120"/>
                  </a:rPr>
                  <a:t>網路報名</a:t>
                </a:r>
                <a:endParaRPr lang="en-US" altLang="zh-TW" sz="2400" b="1" dirty="0">
                  <a:solidFill>
                    <a:srgbClr val="00B050"/>
                  </a:solidFill>
                  <a:latin typeface="Times New Roman" pitchFamily="18" charset="0"/>
                  <a:ea typeface="標楷體" pitchFamily="65" charset="-120"/>
                </a:endParaRPr>
              </a:p>
              <a:p>
                <a:pPr marL="180975" indent="-180975" algn="just">
                  <a:spcAft>
                    <a:spcPts val="300"/>
                  </a:spcAft>
                  <a:defRPr/>
                </a:pPr>
                <a:r>
                  <a:rPr lang="en-US" altLang="zh-TW" sz="1700" dirty="0">
                    <a:latin typeface="Times New Roman" pitchFamily="18" charset="0"/>
                    <a:ea typeface="標楷體" pitchFamily="65" charset="-120"/>
                  </a:rPr>
                  <a:t>1</a:t>
                </a:r>
                <a:r>
                  <a:rPr lang="en-US" altLang="zh-TW" sz="1700" dirty="0" smtClean="0">
                    <a:latin typeface="Times New Roman" pitchFamily="18" charset="0"/>
                    <a:ea typeface="標楷體" pitchFamily="65" charset="-120"/>
                  </a:rPr>
                  <a:t>.</a:t>
                </a:r>
                <a:r>
                  <a:rPr lang="zh-TW" altLang="en-US" sz="1700" dirty="0">
                    <a:latin typeface="Times New Roman" pitchFamily="18" charset="0"/>
                    <a:ea typeface="標楷體" pitchFamily="65" charset="-120"/>
                  </a:rPr>
                  <a:t>取得至多</a:t>
                </a:r>
                <a:r>
                  <a:rPr lang="en-US" altLang="zh-TW" sz="1700" dirty="0">
                    <a:latin typeface="Times New Roman" pitchFamily="18" charset="0"/>
                    <a:ea typeface="標楷體" pitchFamily="65" charset="-120"/>
                  </a:rPr>
                  <a:t>15</a:t>
                </a:r>
                <a:r>
                  <a:rPr lang="zh-TW" altLang="en-US" sz="1700" dirty="0">
                    <a:latin typeface="Times New Roman" pitchFamily="18" charset="0"/>
                    <a:ea typeface="標楷體" pitchFamily="65" charset="-120"/>
                  </a:rPr>
                  <a:t>名被推薦考生之報名帳號及密碼，轉給考生進行網路報名</a:t>
                </a:r>
                <a:r>
                  <a:rPr lang="zh-TW" altLang="en-US" sz="1700" dirty="0" smtClean="0">
                    <a:latin typeface="Times New Roman" pitchFamily="18" charset="0"/>
                    <a:ea typeface="標楷體" pitchFamily="65" charset="-120"/>
                  </a:rPr>
                  <a:t>。</a:t>
                </a:r>
                <a:endParaRPr lang="en-US" altLang="zh-TW" sz="1700" dirty="0" smtClean="0">
                  <a:latin typeface="Times New Roman" pitchFamily="18" charset="0"/>
                  <a:ea typeface="標楷體" pitchFamily="65" charset="-120"/>
                </a:endParaRPr>
              </a:p>
              <a:p>
                <a:pPr marL="180975" indent="-180975" algn="just">
                  <a:spcAft>
                    <a:spcPts val="300"/>
                  </a:spcAft>
                  <a:defRPr/>
                </a:pPr>
                <a:r>
                  <a:rPr lang="en-US" altLang="zh-TW" sz="1700" dirty="0" smtClean="0">
                    <a:latin typeface="Times New Roman" pitchFamily="18" charset="0"/>
                    <a:ea typeface="標楷體" pitchFamily="65" charset="-120"/>
                  </a:rPr>
                  <a:t>2.</a:t>
                </a:r>
                <a:r>
                  <a:rPr lang="zh-TW" altLang="en-US" sz="1700" dirty="0" smtClean="0">
                    <a:latin typeface="Times New Roman" pitchFamily="18" charset="0"/>
                    <a:ea typeface="標楷體" pitchFamily="65" charset="-120"/>
                  </a:rPr>
                  <a:t>考生</a:t>
                </a:r>
                <a:r>
                  <a:rPr lang="zh-TW" altLang="en-US" sz="1700" dirty="0">
                    <a:latin typeface="Times New Roman" pitchFamily="18" charset="0"/>
                    <a:ea typeface="標楷體" pitchFamily="65" charset="-120"/>
                  </a:rPr>
                  <a:t>登錄報名資料並送出資料後，傳送至高職學校系統進行檢核，正確無誤即由</a:t>
                </a:r>
                <a:r>
                  <a:rPr lang="zh-TW" altLang="en-US" sz="1700" dirty="0" smtClean="0">
                    <a:latin typeface="Times New Roman" pitchFamily="18" charset="0"/>
                    <a:ea typeface="標楷體" pitchFamily="65" charset="-120"/>
                  </a:rPr>
                  <a:t>所屬高職學校</a:t>
                </a:r>
                <a:r>
                  <a:rPr lang="zh-TW" altLang="en-US" sz="1700" dirty="0">
                    <a:latin typeface="Times New Roman" pitchFamily="18" charset="0"/>
                    <a:ea typeface="標楷體" pitchFamily="65" charset="-120"/>
                  </a:rPr>
                  <a:t>確定送出完成網路報名，資料有誤則將資料退回考生系統進行</a:t>
                </a:r>
                <a:r>
                  <a:rPr lang="zh-TW" altLang="en-US" sz="1700" dirty="0" smtClean="0">
                    <a:latin typeface="Times New Roman" pitchFamily="18" charset="0"/>
                    <a:ea typeface="標楷體" pitchFamily="65" charset="-120"/>
                  </a:rPr>
                  <a:t>修正。</a:t>
                </a:r>
                <a:endParaRPr lang="zh-TW" altLang="en-US" sz="1700" dirty="0">
                  <a:latin typeface="Times New Roman" pitchFamily="18" charset="0"/>
                  <a:ea typeface="標楷體" pitchFamily="65" charset="-120"/>
                </a:endParaRPr>
              </a:p>
              <a:p>
                <a:pPr marL="269875" indent="-269875" algn="just">
                  <a:spcAft>
                    <a:spcPts val="300"/>
                  </a:spcAft>
                  <a:defRPr/>
                </a:pPr>
                <a:r>
                  <a:rPr lang="en-US" altLang="zh-TW" sz="1700" dirty="0" smtClean="0">
                    <a:latin typeface="Times New Roman" pitchFamily="18" charset="0"/>
                    <a:ea typeface="標楷體" pitchFamily="65" charset="-120"/>
                  </a:rPr>
                  <a:t>3.</a:t>
                </a:r>
                <a:r>
                  <a:rPr lang="zh-TW" altLang="en-US" sz="1700" dirty="0">
                    <a:latin typeface="Times New Roman" pitchFamily="18" charset="0"/>
                    <a:ea typeface="標楷體" pitchFamily="65" charset="-120"/>
                  </a:rPr>
                  <a:t>列印表件</a:t>
                </a:r>
                <a:r>
                  <a:rPr lang="en-US" altLang="zh-TW" sz="1700" dirty="0">
                    <a:latin typeface="Times New Roman" pitchFamily="18" charset="0"/>
                    <a:ea typeface="標楷體" pitchFamily="65" charset="-120"/>
                  </a:rPr>
                  <a:t>-</a:t>
                </a:r>
                <a:r>
                  <a:rPr lang="zh-TW" altLang="en-US" sz="1700" dirty="0">
                    <a:latin typeface="Times New Roman" pitchFamily="18" charset="0"/>
                    <a:ea typeface="標楷體" pitchFamily="65" charset="-120"/>
                  </a:rPr>
                  <a:t>包括</a:t>
                </a:r>
                <a:r>
                  <a:rPr lang="en-US" altLang="zh-TW" sz="1700" dirty="0">
                    <a:latin typeface="Times New Roman" pitchFamily="18" charset="0"/>
                    <a:ea typeface="標楷體" pitchFamily="65" charset="-120"/>
                  </a:rPr>
                  <a:t>(1)</a:t>
                </a:r>
                <a:r>
                  <a:rPr lang="zh-TW" altLang="en-US" sz="1700" dirty="0">
                    <a:latin typeface="Times New Roman" pitchFamily="18" charset="0"/>
                    <a:ea typeface="標楷體" pitchFamily="65" charset="-120"/>
                  </a:rPr>
                  <a:t>資料袋專用信封封面；</a:t>
                </a:r>
                <a:r>
                  <a:rPr lang="en-US" altLang="zh-TW" sz="1700" dirty="0">
                    <a:latin typeface="Times New Roman" pitchFamily="18" charset="0"/>
                    <a:ea typeface="標楷體" pitchFamily="65" charset="-120"/>
                  </a:rPr>
                  <a:t>(2)</a:t>
                </a:r>
                <a:r>
                  <a:rPr lang="zh-TW" altLang="en-US" sz="1700" dirty="0">
                    <a:latin typeface="Times New Roman" pitchFamily="18" charset="0"/>
                    <a:ea typeface="標楷體" pitchFamily="65" charset="-120"/>
                  </a:rPr>
                  <a:t>報名表； </a:t>
                </a:r>
                <a:r>
                  <a:rPr lang="en-US" altLang="zh-TW" sz="1700" dirty="0">
                    <a:latin typeface="Times New Roman" pitchFamily="18" charset="0"/>
                    <a:ea typeface="標楷體" pitchFamily="65" charset="-120"/>
                  </a:rPr>
                  <a:t>(3)</a:t>
                </a:r>
                <a:r>
                  <a:rPr lang="zh-TW" altLang="en-US" sz="1700" dirty="0">
                    <a:latin typeface="Times New Roman" pitchFamily="18" charset="0"/>
                    <a:ea typeface="標楷體" pitchFamily="65" charset="-120"/>
                  </a:rPr>
                  <a:t>報考證明書；</a:t>
                </a:r>
                <a:r>
                  <a:rPr lang="en-US" altLang="zh-TW" sz="1700" dirty="0">
                    <a:latin typeface="Times New Roman" pitchFamily="18" charset="0"/>
                    <a:ea typeface="標楷體" pitchFamily="65" charset="-120"/>
                  </a:rPr>
                  <a:t>(</a:t>
                </a:r>
                <a:r>
                  <a:rPr lang="en-US" altLang="zh-TW" sz="1700" dirty="0" smtClean="0">
                    <a:latin typeface="Times New Roman" pitchFamily="18" charset="0"/>
                    <a:ea typeface="標楷體" pitchFamily="65" charset="-120"/>
                  </a:rPr>
                  <a:t>4)</a:t>
                </a:r>
                <a:r>
                  <a:rPr lang="zh-TW" altLang="en-US" sz="1700" dirty="0" smtClean="0">
                    <a:latin typeface="Times New Roman" pitchFamily="18" charset="0"/>
                    <a:ea typeface="標楷體" pitchFamily="65" charset="-120"/>
                  </a:rPr>
                  <a:t>彙整表、黏貼單。</a:t>
                </a:r>
                <a:endParaRPr lang="zh-TW" altLang="en-US" sz="1700" dirty="0">
                  <a:latin typeface="Times New Roman" pitchFamily="18" charset="0"/>
                  <a:ea typeface="標楷體" pitchFamily="65" charset="-120"/>
                </a:endParaRPr>
              </a:p>
              <a:p>
                <a:pPr algn="just">
                  <a:spcAft>
                    <a:spcPts val="300"/>
                  </a:spcAft>
                  <a:defRPr/>
                </a:pPr>
                <a:r>
                  <a:rPr lang="en-US" altLang="zh-TW" sz="1700" dirty="0">
                    <a:latin typeface="Times New Roman" pitchFamily="18" charset="0"/>
                    <a:ea typeface="標楷體" pitchFamily="65" charset="-120"/>
                  </a:rPr>
                  <a:t>4</a:t>
                </a:r>
                <a:r>
                  <a:rPr lang="en-US" altLang="zh-TW" sz="1700" dirty="0" smtClean="0">
                    <a:latin typeface="Times New Roman" pitchFamily="18" charset="0"/>
                    <a:ea typeface="標楷體" pitchFamily="65" charset="-120"/>
                  </a:rPr>
                  <a:t>.</a:t>
                </a:r>
                <a:r>
                  <a:rPr lang="zh-TW" altLang="en-US" sz="1700" dirty="0">
                    <a:latin typeface="Times New Roman" pitchFamily="18" charset="0"/>
                    <a:ea typeface="標楷體" pitchFamily="65" charset="-120"/>
                  </a:rPr>
                  <a:t>依序黏貼相關證明影本</a:t>
                </a:r>
                <a:endParaRPr lang="en-US" altLang="zh-TW" sz="1700" dirty="0">
                  <a:latin typeface="Times New Roman" pitchFamily="18" charset="0"/>
                  <a:ea typeface="標楷體" pitchFamily="65" charset="-120"/>
                </a:endParaRPr>
              </a:p>
              <a:p>
                <a:pPr marL="269875" indent="-269875" algn="just">
                  <a:spcAft>
                    <a:spcPts val="300"/>
                  </a:spcAft>
                  <a:defRPr/>
                </a:pPr>
                <a:r>
                  <a:rPr lang="en-US" altLang="zh-TW" sz="1700" dirty="0">
                    <a:latin typeface="Times New Roman" pitchFamily="18" charset="0"/>
                    <a:ea typeface="標楷體" pitchFamily="65" charset="-120"/>
                  </a:rPr>
                  <a:t>5</a:t>
                </a:r>
                <a:r>
                  <a:rPr lang="en-US" altLang="zh-TW" sz="1700" dirty="0" smtClean="0">
                    <a:latin typeface="Times New Roman" pitchFamily="18" charset="0"/>
                    <a:ea typeface="標楷體" pitchFamily="65" charset="-120"/>
                  </a:rPr>
                  <a:t>.</a:t>
                </a:r>
                <a:r>
                  <a:rPr lang="zh-TW" altLang="en-US" sz="1700" dirty="0">
                    <a:latin typeface="Times New Roman" pitchFamily="18" charset="0"/>
                    <a:ea typeface="標楷體" pitchFamily="65" charset="-120"/>
                  </a:rPr>
                  <a:t>考生將相關表件送推薦學校核章用印</a:t>
                </a:r>
                <a:r>
                  <a:rPr lang="en-US" altLang="zh-TW" sz="1700" dirty="0">
                    <a:latin typeface="Times New Roman" pitchFamily="18" charset="0"/>
                    <a:ea typeface="標楷體" pitchFamily="65" charset="-120"/>
                  </a:rPr>
                  <a:t>(</a:t>
                </a:r>
                <a:r>
                  <a:rPr lang="zh-TW" altLang="en-US" sz="1700" dirty="0">
                    <a:latin typeface="Times New Roman" pitchFamily="18" charset="0"/>
                    <a:ea typeface="標楷體" pitchFamily="65" charset="-120"/>
                  </a:rPr>
                  <a:t>報名表須考生親自簽名</a:t>
                </a:r>
                <a:r>
                  <a:rPr lang="en-US" altLang="zh-TW" sz="1700" dirty="0" smtClean="0">
                    <a:latin typeface="Times New Roman" pitchFamily="18" charset="0"/>
                    <a:ea typeface="標楷體" pitchFamily="65" charset="-120"/>
                  </a:rPr>
                  <a:t>)</a:t>
                </a:r>
                <a:r>
                  <a:rPr lang="zh-TW" altLang="en-US" sz="1700" dirty="0" smtClean="0">
                    <a:latin typeface="Times New Roman" pitchFamily="18" charset="0"/>
                    <a:ea typeface="標楷體" pitchFamily="65" charset="-120"/>
                  </a:rPr>
                  <a:t>。</a:t>
                </a:r>
                <a:endParaRPr lang="en-US" altLang="zh-TW" sz="1700" dirty="0">
                  <a:latin typeface="Times New Roman" pitchFamily="18" charset="0"/>
                  <a:ea typeface="標楷體" pitchFamily="65" charset="-120"/>
                </a:endParaRPr>
              </a:p>
              <a:p>
                <a:pPr marL="177800" indent="-177800" algn="just">
                  <a:spcAft>
                    <a:spcPts val="300"/>
                  </a:spcAft>
                  <a:defRPr/>
                </a:pPr>
                <a:r>
                  <a:rPr lang="en-US" altLang="zh-TW" sz="1700" dirty="0">
                    <a:latin typeface="Times New Roman" pitchFamily="18" charset="0"/>
                    <a:ea typeface="標楷體" pitchFamily="65" charset="-120"/>
                  </a:rPr>
                  <a:t>6</a:t>
                </a:r>
                <a:r>
                  <a:rPr lang="en-US" altLang="zh-TW" sz="1700" dirty="0" smtClean="0">
                    <a:latin typeface="Times New Roman" pitchFamily="18" charset="0"/>
                    <a:ea typeface="標楷體" pitchFamily="65" charset="-120"/>
                  </a:rPr>
                  <a:t>.</a:t>
                </a:r>
                <a:r>
                  <a:rPr lang="zh-TW" altLang="en-US" sz="1700" dirty="0">
                    <a:latin typeface="Times New Roman" pitchFamily="18" charset="0"/>
                    <a:ea typeface="標楷體" pitchFamily="65" charset="-120"/>
                  </a:rPr>
                  <a:t>各高職學校須在</a:t>
                </a:r>
                <a:r>
                  <a:rPr lang="en-US" altLang="zh-TW" sz="1700" dirty="0" smtClean="0">
                    <a:latin typeface="Times New Roman" pitchFamily="18" charset="0"/>
                    <a:ea typeface="標楷體" pitchFamily="65" charset="-120"/>
                  </a:rPr>
                  <a:t>108.3.14</a:t>
                </a:r>
                <a:r>
                  <a:rPr lang="zh-TW" altLang="en-US" sz="1700" dirty="0" smtClean="0">
                    <a:latin typeface="Times New Roman" pitchFamily="18" charset="0"/>
                    <a:ea typeface="標楷體" pitchFamily="65" charset="-120"/>
                  </a:rPr>
                  <a:t>寄</a:t>
                </a:r>
                <a:r>
                  <a:rPr lang="zh-TW" altLang="en-US" sz="1700" dirty="0">
                    <a:latin typeface="Times New Roman" pitchFamily="18" charset="0"/>
                    <a:ea typeface="標楷體" pitchFamily="65" charset="-120"/>
                  </a:rPr>
                  <a:t>出報名表件至本</a:t>
                </a:r>
                <a:r>
                  <a:rPr lang="zh-TW" altLang="en-US" sz="1700" dirty="0" smtClean="0">
                    <a:latin typeface="Times New Roman" pitchFamily="18" charset="0"/>
                    <a:ea typeface="標楷體" pitchFamily="65" charset="-120"/>
                  </a:rPr>
                  <a:t>委員會</a:t>
                </a:r>
                <a:r>
                  <a:rPr lang="en-US" altLang="zh-TW" sz="1700" dirty="0" smtClean="0">
                    <a:latin typeface="Times New Roman" pitchFamily="18" charset="0"/>
                    <a:ea typeface="標楷體" pitchFamily="65" charset="-120"/>
                  </a:rPr>
                  <a:t>(</a:t>
                </a:r>
                <a:r>
                  <a:rPr lang="zh-TW" altLang="en-US" sz="1700" dirty="0" smtClean="0">
                    <a:latin typeface="Times New Roman" pitchFamily="18" charset="0"/>
                    <a:ea typeface="標楷體" pitchFamily="65" charset="-120"/>
                  </a:rPr>
                  <a:t>郵戳為</a:t>
                </a:r>
                <a:r>
                  <a:rPr lang="zh-TW" altLang="en-US" sz="1700" dirty="0">
                    <a:latin typeface="Times New Roman" pitchFamily="18" charset="0"/>
                    <a:ea typeface="標楷體" pitchFamily="65" charset="-120"/>
                  </a:rPr>
                  <a:t>憑</a:t>
                </a:r>
                <a:r>
                  <a:rPr lang="en-US" altLang="zh-TW" sz="1700" dirty="0" smtClean="0">
                    <a:latin typeface="Times New Roman" pitchFamily="18" charset="0"/>
                    <a:ea typeface="標楷體" pitchFamily="65" charset="-120"/>
                  </a:rPr>
                  <a:t>)</a:t>
                </a:r>
                <a:r>
                  <a:rPr lang="zh-TW" altLang="en-US" sz="1700" dirty="0" smtClean="0">
                    <a:latin typeface="Times New Roman" pitchFamily="18" charset="0"/>
                    <a:ea typeface="標楷體" pitchFamily="65" charset="-120"/>
                  </a:rPr>
                  <a:t>。</a:t>
                </a:r>
                <a:endParaRPr lang="zh-TW" altLang="en-US" sz="1700" dirty="0">
                  <a:latin typeface="Times New Roman" pitchFamily="18" charset="0"/>
                  <a:ea typeface="標楷體" pitchFamily="65" charset="-120"/>
                </a:endParaRPr>
              </a:p>
            </p:txBody>
          </p:sp>
        </p:grpSp>
      </p:grpSp>
      <p:grpSp>
        <p:nvGrpSpPr>
          <p:cNvPr id="6" name="Group 18"/>
          <p:cNvGrpSpPr>
            <a:grpSpLocks/>
          </p:cNvGrpSpPr>
          <p:nvPr/>
        </p:nvGrpSpPr>
        <p:grpSpPr bwMode="auto">
          <a:xfrm>
            <a:off x="107504" y="1412776"/>
            <a:ext cx="720725" cy="5443290"/>
            <a:chOff x="135" y="1117"/>
            <a:chExt cx="454" cy="2721"/>
          </a:xfrm>
          <a:solidFill>
            <a:srgbClr val="0000FF"/>
          </a:solidFill>
        </p:grpSpPr>
        <p:sp>
          <p:nvSpPr>
            <p:cNvPr id="16" name="Rectangle 3"/>
            <p:cNvSpPr>
              <a:spLocks noChangeArrowheads="1"/>
            </p:cNvSpPr>
            <p:nvPr/>
          </p:nvSpPr>
          <p:spPr bwMode="auto">
            <a:xfrm>
              <a:off x="135" y="1117"/>
              <a:ext cx="454" cy="360"/>
            </a:xfrm>
            <a:prstGeom prst="rect">
              <a:avLst/>
            </a:prstGeom>
            <a:solidFill>
              <a:schemeClr val="accent6">
                <a:lumMod val="60000"/>
                <a:lumOff val="4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zh-TW" altLang="en-US" dirty="0">
                  <a:solidFill>
                    <a:srgbClr val="FFFFFF"/>
                  </a:solidFill>
                  <a:latin typeface="Times New Roman" pitchFamily="18" charset="0"/>
                  <a:ea typeface="標楷體" pitchFamily="65" charset="-120"/>
                  <a:cs typeface="華康中黑體" pitchFamily="49" charset="-120"/>
                </a:rPr>
                <a:t>日程</a:t>
              </a:r>
            </a:p>
          </p:txBody>
        </p:sp>
        <p:sp>
          <p:nvSpPr>
            <p:cNvPr id="17" name="Rectangle 4"/>
            <p:cNvSpPr>
              <a:spLocks noChangeArrowheads="1"/>
            </p:cNvSpPr>
            <p:nvPr/>
          </p:nvSpPr>
          <p:spPr bwMode="auto">
            <a:xfrm>
              <a:off x="135" y="1549"/>
              <a:ext cx="454" cy="2289"/>
            </a:xfrm>
            <a:prstGeom prst="rect">
              <a:avLst/>
            </a:prstGeom>
            <a:solidFill>
              <a:schemeClr val="accent6">
                <a:lumMod val="60000"/>
                <a:lumOff val="40000"/>
              </a:schemeClr>
            </a:solidFill>
            <a:ln w="9525">
              <a:noFill/>
              <a:miter lim="800000"/>
              <a:headEnd/>
              <a:tailEnd/>
            </a:ln>
            <a:effectLst>
              <a:outerShdw blurRad="50800" dist="38100" dir="2700000" algn="tl" rotWithShape="0">
                <a:prstClr val="black">
                  <a:alpha val="40000"/>
                </a:prstClr>
              </a:outerShdw>
            </a:effectLst>
          </p:spPr>
          <p:txBody>
            <a:bodyPr wrap="none" anchor="ctr"/>
            <a:lstStyle/>
            <a:p>
              <a:pPr algn="ctr">
                <a:defRPr/>
              </a:pPr>
              <a:r>
                <a:rPr lang="zh-TW" altLang="en-US">
                  <a:solidFill>
                    <a:srgbClr val="FFFFFF"/>
                  </a:solidFill>
                  <a:latin typeface="Times New Roman" pitchFamily="18" charset="0"/>
                  <a:ea typeface="標楷體" pitchFamily="65" charset="-120"/>
                  <a:cs typeface="華康中黑體" pitchFamily="49" charset="-120"/>
                </a:rPr>
                <a:t>項目</a:t>
              </a:r>
            </a:p>
            <a:p>
              <a:pPr algn="ctr">
                <a:defRPr/>
              </a:pPr>
              <a:r>
                <a:rPr lang="zh-TW" altLang="en-US">
                  <a:solidFill>
                    <a:srgbClr val="FFFFFF"/>
                  </a:solidFill>
                  <a:latin typeface="Times New Roman" pitchFamily="18" charset="0"/>
                  <a:ea typeface="標楷體" pitchFamily="65" charset="-120"/>
                  <a:cs typeface="華康中黑體" pitchFamily="49" charset="-120"/>
                </a:rPr>
                <a:t>流程</a:t>
              </a:r>
            </a:p>
          </p:txBody>
        </p:sp>
      </p:grpSp>
      <p:grpSp>
        <p:nvGrpSpPr>
          <p:cNvPr id="27654" name="群組 37"/>
          <p:cNvGrpSpPr>
            <a:grpSpLocks/>
          </p:cNvGrpSpPr>
          <p:nvPr/>
        </p:nvGrpSpPr>
        <p:grpSpPr bwMode="auto">
          <a:xfrm>
            <a:off x="6407596" y="116632"/>
            <a:ext cx="2628900" cy="1214438"/>
            <a:chOff x="6516216" y="188640"/>
            <a:chExt cx="2627784" cy="1214437"/>
          </a:xfrm>
        </p:grpSpPr>
        <p:grpSp>
          <p:nvGrpSpPr>
            <p:cNvPr id="27656" name="群組 57"/>
            <p:cNvGrpSpPr>
              <a:grpSpLocks/>
            </p:cNvGrpSpPr>
            <p:nvPr/>
          </p:nvGrpSpPr>
          <p:grpSpPr bwMode="auto">
            <a:xfrm>
              <a:off x="6977063" y="188640"/>
              <a:ext cx="2166937" cy="1214437"/>
              <a:chOff x="6690632" y="1071546"/>
              <a:chExt cx="2167648" cy="1214446"/>
            </a:xfrm>
          </p:grpSpPr>
          <p:sp>
            <p:nvSpPr>
              <p:cNvPr id="23" name="圓角矩形 22"/>
              <p:cNvSpPr/>
              <p:nvPr/>
            </p:nvSpPr>
            <p:spPr bwMode="auto">
              <a:xfrm>
                <a:off x="6689964" y="1071546"/>
                <a:ext cx="357153" cy="1214446"/>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網路報名</a:t>
                </a:r>
              </a:p>
            </p:txBody>
          </p:sp>
          <p:sp>
            <p:nvSpPr>
              <p:cNvPr id="25" name="圓角矩形 24"/>
              <p:cNvSpPr/>
              <p:nvPr/>
            </p:nvSpPr>
            <p:spPr bwMode="auto">
              <a:xfrm>
                <a:off x="7137596"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資格審查</a:t>
                </a:r>
              </a:p>
            </p:txBody>
          </p:sp>
          <p:sp>
            <p:nvSpPr>
              <p:cNvPr id="26" name="圓角矩形 25"/>
              <p:cNvSpPr/>
              <p:nvPr/>
            </p:nvSpPr>
            <p:spPr bwMode="auto">
              <a:xfrm>
                <a:off x="7588402" y="1071546"/>
                <a:ext cx="358740"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排名查詢</a:t>
                </a:r>
              </a:p>
            </p:txBody>
          </p:sp>
          <p:sp>
            <p:nvSpPr>
              <p:cNvPr id="27" name="圓角矩形 26"/>
              <p:cNvSpPr/>
              <p:nvPr/>
            </p:nvSpPr>
            <p:spPr bwMode="auto">
              <a:xfrm>
                <a:off x="8051908"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網路登記志願</a:t>
                </a:r>
              </a:p>
            </p:txBody>
          </p:sp>
          <p:sp>
            <p:nvSpPr>
              <p:cNvPr id="28" name="圓角矩形 27"/>
              <p:cNvSpPr/>
              <p:nvPr/>
            </p:nvSpPr>
            <p:spPr bwMode="auto">
              <a:xfrm>
                <a:off x="8501126" y="1071546"/>
                <a:ext cx="357154"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分發結果公告</a:t>
                </a:r>
              </a:p>
            </p:txBody>
          </p:sp>
          <p:cxnSp>
            <p:nvCxnSpPr>
              <p:cNvPr id="29" name="直線單箭頭接點 28"/>
              <p:cNvCxnSpPr>
                <a:stCxn id="23" idx="3"/>
                <a:endCxn id="25" idx="1"/>
              </p:cNvCxnSpPr>
              <p:nvPr/>
            </p:nvCxnSpPr>
            <p:spPr bwMode="auto">
              <a:xfrm>
                <a:off x="7047117" y="1679563"/>
                <a:ext cx="90479"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0" name="直線單箭頭接點 29"/>
              <p:cNvCxnSpPr>
                <a:stCxn id="25" idx="3"/>
                <a:endCxn id="26" idx="1"/>
              </p:cNvCxnSpPr>
              <p:nvPr/>
            </p:nvCxnSpPr>
            <p:spPr bwMode="auto">
              <a:xfrm>
                <a:off x="7494748" y="1679563"/>
                <a:ext cx="93654"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1" name="直線單箭頭接點 30"/>
              <p:cNvCxnSpPr>
                <a:stCxn id="26" idx="3"/>
                <a:endCxn id="27" idx="1"/>
              </p:cNvCxnSpPr>
              <p:nvPr/>
            </p:nvCxnSpPr>
            <p:spPr bwMode="auto">
              <a:xfrm>
                <a:off x="7947143" y="1679563"/>
                <a:ext cx="104765"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2" name="直線單箭頭接點 31"/>
              <p:cNvCxnSpPr>
                <a:stCxn id="27" idx="3"/>
                <a:endCxn id="28" idx="1"/>
              </p:cNvCxnSpPr>
              <p:nvPr/>
            </p:nvCxnSpPr>
            <p:spPr bwMode="auto">
              <a:xfrm>
                <a:off x="8409060" y="1679563"/>
                <a:ext cx="92066"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33" name="圓角矩形 32"/>
            <p:cNvSpPr/>
            <p:nvPr/>
          </p:nvSpPr>
          <p:spPr bwMode="auto">
            <a:xfrm>
              <a:off x="6516216" y="188640"/>
              <a:ext cx="357035" cy="1214437"/>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上傳登錄資料</a:t>
              </a:r>
            </a:p>
          </p:txBody>
        </p:sp>
        <p:cxnSp>
          <p:nvCxnSpPr>
            <p:cNvPr id="34" name="直線單箭頭接點 33"/>
            <p:cNvCxnSpPr>
              <a:stCxn id="33" idx="3"/>
            </p:cNvCxnSpPr>
            <p:nvPr/>
          </p:nvCxnSpPr>
          <p:spPr bwMode="auto">
            <a:xfrm>
              <a:off x="6873251" y="796652"/>
              <a:ext cx="93623"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36" name="Rectangle 2"/>
          <p:cNvSpPr txBox="1">
            <a:spLocks noChangeArrowheads="1"/>
          </p:cNvSpPr>
          <p:nvPr/>
        </p:nvSpPr>
        <p:spPr bwMode="auto">
          <a:xfrm>
            <a:off x="-1" y="241970"/>
            <a:ext cx="6302821" cy="666750"/>
          </a:xfrm>
          <a:prstGeom prst="rect">
            <a:avLst/>
          </a:prstGeom>
          <a:noFill/>
          <a:ln w="9525">
            <a:noFill/>
            <a:miter lim="800000"/>
            <a:headEnd/>
            <a:tailEnd/>
          </a:ln>
        </p:spPr>
        <p:txBody>
          <a:bodyPr anchor="ctr"/>
          <a:lstStyle/>
          <a:p>
            <a:pPr>
              <a:defRPr/>
            </a:pPr>
            <a:r>
              <a:rPr lang="zh-TW" altLang="en-US" sz="3600" b="1" dirty="0" smtClean="0">
                <a:solidFill>
                  <a:srgbClr val="0000FF"/>
                </a:solidFill>
                <a:latin typeface="標楷體" pitchFamily="65" charset="-120"/>
                <a:ea typeface="標楷體" pitchFamily="65" charset="-120"/>
              </a:rPr>
              <a:t>貳、招生作業流程</a:t>
            </a:r>
            <a:r>
              <a:rPr lang="en-US" altLang="zh-TW" sz="2800" b="1" dirty="0" smtClean="0">
                <a:solidFill>
                  <a:srgbClr val="0000FF"/>
                </a:solidFill>
                <a:latin typeface="標楷體" pitchFamily="65" charset="-120"/>
                <a:ea typeface="標楷體" pitchFamily="65" charset="-120"/>
                <a:cs typeface="+mj-cs"/>
              </a:rPr>
              <a:t>-</a:t>
            </a:r>
            <a:r>
              <a:rPr lang="zh-TW" altLang="en-US" sz="2800" b="1" dirty="0">
                <a:solidFill>
                  <a:srgbClr val="0000FF"/>
                </a:solidFill>
                <a:latin typeface="標楷體" pitchFamily="65" charset="-120"/>
                <a:ea typeface="標楷體" pitchFamily="65" charset="-120"/>
                <a:cs typeface="+mj-cs"/>
              </a:rPr>
              <a:t>網路</a:t>
            </a:r>
            <a:r>
              <a:rPr lang="zh-TW" altLang="en-US" sz="2800" b="1" dirty="0" smtClean="0">
                <a:solidFill>
                  <a:srgbClr val="0000FF"/>
                </a:solidFill>
                <a:latin typeface="標楷體" pitchFamily="65" charset="-120"/>
                <a:ea typeface="標楷體" pitchFamily="65" charset="-120"/>
                <a:cs typeface="+mj-cs"/>
              </a:rPr>
              <a:t>報名</a:t>
            </a:r>
            <a:r>
              <a:rPr lang="en-US" altLang="zh-TW" sz="2800" b="1" dirty="0" smtClean="0">
                <a:solidFill>
                  <a:srgbClr val="0000FF"/>
                </a:solidFill>
                <a:latin typeface="Times New Roman" panose="02020603050405020304" pitchFamily="18" charset="0"/>
                <a:ea typeface="標楷體" pitchFamily="65" charset="-120"/>
                <a:cs typeface="Times New Roman" panose="02020603050405020304" pitchFamily="18" charset="0"/>
              </a:rPr>
              <a:t>(3/4)</a:t>
            </a:r>
            <a:endParaRPr lang="en-US" altLang="zh-TW" sz="2800" b="1" dirty="0">
              <a:solidFill>
                <a:srgbClr val="0000FF"/>
              </a:solidFill>
              <a:latin typeface="Times New Roman" panose="02020603050405020304" pitchFamily="18" charset="0"/>
              <a:ea typeface="標楷體" pitchFamily="65" charset="-12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lide(fromLeft)">
                                      <p:cBhvr>
                                        <p:cTn id="7" dur="500"/>
                                        <p:tgtEl>
                                          <p:spTgt spid="6"/>
                                        </p:tgtEl>
                                      </p:cBhvr>
                                    </p:animEffect>
                                  </p:childTnLst>
                                </p:cTn>
                              </p:par>
                            </p:childTnLst>
                          </p:cTn>
                        </p:par>
                        <p:par>
                          <p:cTn id="8" fill="hold" nodeType="afterGroup">
                            <p:stCondLst>
                              <p:cond delay="500"/>
                            </p:stCondLst>
                            <p:childTnLst>
                              <p:par>
                                <p:cTn id="9" presetID="1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lide(from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內容版面配置區 2"/>
          <p:cNvSpPr>
            <a:spLocks noGrp="1"/>
          </p:cNvSpPr>
          <p:nvPr>
            <p:ph idx="1"/>
          </p:nvPr>
        </p:nvSpPr>
        <p:spPr>
          <a:xfrm>
            <a:off x="158750" y="1340768"/>
            <a:ext cx="8842375" cy="5211762"/>
          </a:xfrm>
        </p:spPr>
        <p:txBody>
          <a:bodyPr/>
          <a:lstStyle/>
          <a:p>
            <a:pPr indent="-360000" algn="just">
              <a:spcBef>
                <a:spcPts val="0"/>
              </a:spcBef>
              <a:spcAft>
                <a:spcPts val="600"/>
              </a:spcAft>
              <a:buFont typeface="Wingdings" panose="05000000000000000000" pitchFamily="2" charset="2"/>
              <a:buChar char="l"/>
              <a:defRPr/>
            </a:pPr>
            <a:r>
              <a:rPr lang="zh-TW" altLang="en-US" sz="2400" spc="-30" dirty="0" smtClean="0">
                <a:latin typeface="Times New Roman" pitchFamily="18" charset="0"/>
                <a:ea typeface="標楷體" pitchFamily="65" charset="-120"/>
                <a:cs typeface="Times New Roman" pitchFamily="18" charset="0"/>
              </a:rPr>
              <a:t>將「考生報名資料袋專用信封封面」黏貼於</a:t>
            </a:r>
            <a:r>
              <a:rPr lang="en-US" altLang="zh-TW" sz="2400" spc="-30" dirty="0" smtClean="0">
                <a:latin typeface="Times New Roman" panose="02020603050405020304" pitchFamily="18" charset="0"/>
                <a:ea typeface="標楷體" pitchFamily="65" charset="-120"/>
                <a:cs typeface="Times New Roman" panose="02020603050405020304" pitchFamily="18" charset="0"/>
              </a:rPr>
              <a:t>B4</a:t>
            </a:r>
            <a:r>
              <a:rPr lang="zh-TW" altLang="en-US" sz="2400" spc="-30" dirty="0" smtClean="0">
                <a:latin typeface="Times New Roman" pitchFamily="18" charset="0"/>
                <a:ea typeface="標楷體" pitchFamily="65" charset="-120"/>
                <a:cs typeface="Times New Roman" pitchFamily="18" charset="0"/>
              </a:rPr>
              <a:t>信封，每位考生報名資料裝入個別</a:t>
            </a:r>
            <a:r>
              <a:rPr lang="en-US" altLang="zh-TW" sz="2400" spc="-30" dirty="0" smtClean="0">
                <a:latin typeface="Times New Roman" panose="02020603050405020304" pitchFamily="18" charset="0"/>
                <a:ea typeface="標楷體" pitchFamily="65" charset="-120"/>
                <a:cs typeface="Times New Roman" panose="02020603050405020304" pitchFamily="18" charset="0"/>
              </a:rPr>
              <a:t>B4</a:t>
            </a:r>
            <a:r>
              <a:rPr lang="zh-TW" altLang="en-US" sz="2400" spc="-30" dirty="0" smtClean="0">
                <a:latin typeface="Times New Roman" pitchFamily="18" charset="0"/>
                <a:ea typeface="標楷體" pitchFamily="65" charset="-120"/>
                <a:cs typeface="Times New Roman" pitchFamily="18" charset="0"/>
              </a:rPr>
              <a:t>信封，</a:t>
            </a:r>
            <a:r>
              <a:rPr lang="zh-TW" altLang="en-US" sz="2400" b="1" spc="-30" dirty="0" smtClean="0">
                <a:solidFill>
                  <a:srgbClr val="FF0000"/>
                </a:solidFill>
                <a:latin typeface="Times New Roman" pitchFamily="18" charset="0"/>
                <a:ea typeface="標楷體" pitchFamily="65" charset="-120"/>
                <a:cs typeface="Times New Roman" pitchFamily="18" charset="0"/>
              </a:rPr>
              <a:t>請勿將多位考生資料裝入同一個</a:t>
            </a:r>
            <a:r>
              <a:rPr lang="en-US" altLang="zh-TW" sz="2400" b="1" spc="-30" dirty="0" smtClean="0">
                <a:solidFill>
                  <a:srgbClr val="FF0000"/>
                </a:solidFill>
                <a:latin typeface="Times New Roman" panose="02020603050405020304" pitchFamily="18" charset="0"/>
                <a:ea typeface="標楷體" pitchFamily="65" charset="-120"/>
                <a:cs typeface="Times New Roman" panose="02020603050405020304" pitchFamily="18" charset="0"/>
              </a:rPr>
              <a:t>B4</a:t>
            </a:r>
            <a:r>
              <a:rPr lang="zh-TW" altLang="en-US" sz="2400" b="1" spc="-30" dirty="0" smtClean="0">
                <a:solidFill>
                  <a:srgbClr val="FF0000"/>
                </a:solidFill>
                <a:latin typeface="Times New Roman" pitchFamily="18" charset="0"/>
                <a:ea typeface="標楷體" pitchFamily="65" charset="-120"/>
                <a:cs typeface="Times New Roman" pitchFamily="18" charset="0"/>
              </a:rPr>
              <a:t>信封内</a:t>
            </a:r>
            <a:r>
              <a:rPr lang="zh-TW" altLang="en-US" sz="2400" spc="-30" dirty="0" smtClean="0">
                <a:latin typeface="Times New Roman" pitchFamily="18" charset="0"/>
                <a:ea typeface="標楷體" pitchFamily="65" charset="-120"/>
                <a:cs typeface="Times New Roman" pitchFamily="18" charset="0"/>
              </a:rPr>
              <a:t>。</a:t>
            </a:r>
            <a:endParaRPr lang="en-US" altLang="zh-TW" sz="2400" spc="-30" dirty="0" smtClean="0">
              <a:latin typeface="Times New Roman" pitchFamily="18" charset="0"/>
              <a:ea typeface="標楷體" pitchFamily="65" charset="-120"/>
              <a:cs typeface="Times New Roman" pitchFamily="18" charset="0"/>
            </a:endParaRPr>
          </a:p>
          <a:p>
            <a:pPr indent="-360000" algn="just">
              <a:spcBef>
                <a:spcPts val="0"/>
              </a:spcBef>
              <a:spcAft>
                <a:spcPts val="600"/>
              </a:spcAft>
              <a:buFont typeface="Wingdings" panose="05000000000000000000" pitchFamily="2" charset="2"/>
              <a:buChar char="l"/>
              <a:defRPr/>
            </a:pPr>
            <a:r>
              <a:rPr lang="zh-TW" altLang="en-US" sz="2400" dirty="0">
                <a:latin typeface="Times New Roman" pitchFamily="18" charset="0"/>
                <a:ea typeface="標楷體" pitchFamily="65" charset="-120"/>
                <a:cs typeface="Times New Roman" pitchFamily="18" charset="0"/>
              </a:rPr>
              <a:t>報名表除由</a:t>
            </a:r>
            <a:r>
              <a:rPr lang="zh-TW" altLang="en-US" sz="2400" b="1" dirty="0">
                <a:solidFill>
                  <a:srgbClr val="0000FF"/>
                </a:solidFill>
                <a:latin typeface="Times New Roman" pitchFamily="18" charset="0"/>
                <a:ea typeface="標楷體" pitchFamily="65" charset="-120"/>
                <a:cs typeface="Times New Roman" pitchFamily="18" charset="0"/>
              </a:rPr>
              <a:t>考生親自簽名</a:t>
            </a:r>
            <a:r>
              <a:rPr lang="zh-TW" altLang="en-US" sz="2400" dirty="0">
                <a:latin typeface="Times New Roman" pitchFamily="18" charset="0"/>
                <a:ea typeface="標楷體" pitchFamily="65" charset="-120"/>
                <a:cs typeface="Times New Roman" pitchFamily="18" charset="0"/>
              </a:rPr>
              <a:t>外，並須經</a:t>
            </a:r>
            <a:r>
              <a:rPr lang="zh-TW" altLang="en-US" sz="2400" b="1" dirty="0">
                <a:solidFill>
                  <a:srgbClr val="C00000"/>
                </a:solidFill>
                <a:latin typeface="Times New Roman" pitchFamily="18" charset="0"/>
                <a:ea typeface="標楷體" pitchFamily="65" charset="-120"/>
                <a:cs typeface="Times New Roman" pitchFamily="18" charset="0"/>
              </a:rPr>
              <a:t>學校相關審核人員</a:t>
            </a:r>
            <a:r>
              <a:rPr lang="zh-TW" altLang="en-US" sz="2400" dirty="0">
                <a:latin typeface="Times New Roman" pitchFamily="18" charset="0"/>
                <a:ea typeface="標楷體" pitchFamily="65" charset="-120"/>
                <a:cs typeface="Times New Roman" pitchFamily="18" charset="0"/>
              </a:rPr>
              <a:t>簽章</a:t>
            </a:r>
            <a:r>
              <a:rPr lang="zh-TW" altLang="en-US" sz="2400" dirty="0" smtClean="0">
                <a:latin typeface="Times New Roman" pitchFamily="18" charset="0"/>
                <a:ea typeface="標楷體" pitchFamily="65" charset="-120"/>
                <a:cs typeface="Times New Roman" pitchFamily="18" charset="0"/>
              </a:rPr>
              <a:t>。</a:t>
            </a:r>
            <a:endParaRPr lang="en-US" altLang="zh-TW" sz="2400" dirty="0" smtClean="0">
              <a:latin typeface="Times New Roman" pitchFamily="18" charset="0"/>
              <a:ea typeface="標楷體" pitchFamily="65" charset="-120"/>
              <a:cs typeface="Times New Roman" pitchFamily="18" charset="0"/>
            </a:endParaRPr>
          </a:p>
          <a:p>
            <a:pPr indent="-360000" algn="just">
              <a:spcBef>
                <a:spcPts val="0"/>
              </a:spcBef>
              <a:spcAft>
                <a:spcPts val="600"/>
              </a:spcAft>
              <a:buFont typeface="Wingdings" panose="05000000000000000000" pitchFamily="2" charset="2"/>
              <a:buChar char="l"/>
              <a:defRPr/>
            </a:pPr>
            <a:r>
              <a:rPr lang="zh-TW" altLang="zh-TW" sz="2400" dirty="0">
                <a:latin typeface="Times New Roman" panose="02020603050405020304" pitchFamily="18" charset="0"/>
                <a:ea typeface="標楷體" pitchFamily="65" charset="-120"/>
                <a:cs typeface="Times New Roman" panose="02020603050405020304" pitchFamily="18" charset="0"/>
              </a:rPr>
              <a:t>請各高職學校收齊被推薦考生資料後，至高職學校作業及查詢系統列印</a:t>
            </a:r>
            <a:r>
              <a:rPr lang="zh-TW" altLang="zh-TW" sz="2400" dirty="0">
                <a:solidFill>
                  <a:srgbClr val="0000FF"/>
                </a:solidFill>
                <a:latin typeface="Times New Roman" panose="02020603050405020304" pitchFamily="18" charset="0"/>
                <a:ea typeface="標楷體" pitchFamily="65" charset="-120"/>
                <a:cs typeface="Times New Roman" panose="02020603050405020304" pitchFamily="18" charset="0"/>
              </a:rPr>
              <a:t>「</a:t>
            </a:r>
            <a:r>
              <a:rPr lang="en-US" altLang="zh-TW" sz="2400" dirty="0">
                <a:solidFill>
                  <a:srgbClr val="0000FF"/>
                </a:solidFill>
                <a:latin typeface="Times New Roman" pitchFamily="18" charset="0"/>
                <a:ea typeface="標楷體" pitchFamily="65" charset="-120"/>
                <a:cs typeface="Times New Roman" pitchFamily="18" charset="0"/>
              </a:rPr>
              <a:t>108</a:t>
            </a:r>
            <a:r>
              <a:rPr lang="zh-TW" altLang="en-US" sz="2400" dirty="0">
                <a:solidFill>
                  <a:srgbClr val="0000FF"/>
                </a:solidFill>
                <a:latin typeface="Times New Roman" pitchFamily="18" charset="0"/>
                <a:ea typeface="標楷體" pitchFamily="65" charset="-120"/>
                <a:cs typeface="Times New Roman" pitchFamily="18" charset="0"/>
              </a:rPr>
              <a:t>學年度</a:t>
            </a:r>
            <a:r>
              <a:rPr lang="zh-TW" altLang="zh-TW" sz="2400" dirty="0">
                <a:solidFill>
                  <a:srgbClr val="0000FF"/>
                </a:solidFill>
                <a:latin typeface="Times New Roman" panose="02020603050405020304" pitchFamily="18" charset="0"/>
                <a:ea typeface="標楷體" pitchFamily="65" charset="-120"/>
                <a:cs typeface="Times New Roman" panose="02020603050405020304" pitchFamily="18" charset="0"/>
              </a:rPr>
              <a:t>繁星計畫聯合推薦甄選入學高職學校推薦考生資料專用信封封面」</a:t>
            </a:r>
            <a:r>
              <a:rPr lang="zh-TW" altLang="zh-TW" sz="2400" dirty="0">
                <a:latin typeface="Times New Roman" panose="02020603050405020304" pitchFamily="18" charset="0"/>
                <a:ea typeface="標楷體" pitchFamily="65" charset="-120"/>
                <a:cs typeface="Times New Roman" panose="02020603050405020304" pitchFamily="18" charset="0"/>
              </a:rPr>
              <a:t>，將所有考生資料袋一起裝箱或裝袋</a:t>
            </a:r>
            <a:r>
              <a:rPr lang="zh-TW" altLang="en-US" sz="2400" dirty="0">
                <a:latin typeface="Times New Roman" panose="02020603050405020304" pitchFamily="18" charset="0"/>
                <a:ea typeface="標楷體" pitchFamily="65" charset="-120"/>
                <a:cs typeface="Times New Roman" panose="02020603050405020304" pitchFamily="18" charset="0"/>
              </a:rPr>
              <a:t>，</a:t>
            </a:r>
            <a:r>
              <a:rPr lang="zh-TW" altLang="en-US" sz="2400" dirty="0">
                <a:solidFill>
                  <a:srgbClr val="FF0000"/>
                </a:solidFill>
                <a:latin typeface="Times New Roman" panose="02020603050405020304" pitchFamily="18" charset="0"/>
                <a:ea typeface="標楷體" pitchFamily="65" charset="-120"/>
                <a:cs typeface="Times New Roman" panose="02020603050405020304" pitchFamily="18" charset="0"/>
              </a:rPr>
              <a:t>統一</a:t>
            </a:r>
            <a:r>
              <a:rPr lang="zh-TW" altLang="en-US" sz="2400" dirty="0" smtClean="0">
                <a:solidFill>
                  <a:srgbClr val="FF0000"/>
                </a:solidFill>
                <a:latin typeface="Times New Roman" panose="02020603050405020304" pitchFamily="18" charset="0"/>
                <a:ea typeface="標楷體" pitchFamily="65" charset="-120"/>
                <a:cs typeface="Times New Roman" panose="02020603050405020304" pitchFamily="18" charset="0"/>
              </a:rPr>
              <a:t>由高職學校</a:t>
            </a:r>
            <a:r>
              <a:rPr lang="zh-TW" altLang="en-US" sz="2400" dirty="0">
                <a:solidFill>
                  <a:srgbClr val="FF0000"/>
                </a:solidFill>
                <a:latin typeface="Times New Roman" panose="02020603050405020304" pitchFamily="18" charset="0"/>
                <a:ea typeface="標楷體" pitchFamily="65" charset="-120"/>
                <a:cs typeface="Times New Roman" panose="02020603050405020304" pitchFamily="18" charset="0"/>
              </a:rPr>
              <a:t>寄送</a:t>
            </a:r>
            <a:r>
              <a:rPr lang="zh-TW" altLang="en-US" sz="2400" dirty="0">
                <a:latin typeface="Times New Roman" panose="02020603050405020304" pitchFamily="18" charset="0"/>
                <a:ea typeface="標楷體" pitchFamily="65" charset="-120"/>
                <a:cs typeface="Times New Roman" panose="02020603050405020304" pitchFamily="18" charset="0"/>
              </a:rPr>
              <a:t>報名資料至本委員會（</a:t>
            </a:r>
            <a:r>
              <a:rPr lang="en-US" altLang="zh-TW" sz="2400" b="1" dirty="0">
                <a:solidFill>
                  <a:srgbClr val="FF0000"/>
                </a:solidFill>
                <a:latin typeface="Times New Roman" pitchFamily="18" charset="0"/>
                <a:ea typeface="標楷體" pitchFamily="65" charset="-120"/>
                <a:cs typeface="Times New Roman" pitchFamily="18" charset="0"/>
              </a:rPr>
              <a:t>108</a:t>
            </a:r>
            <a:r>
              <a:rPr lang="zh-TW" altLang="en-US" sz="2400" b="1" dirty="0">
                <a:solidFill>
                  <a:srgbClr val="FF0000"/>
                </a:solidFill>
                <a:latin typeface="Times New Roman" pitchFamily="18" charset="0"/>
                <a:ea typeface="標楷體" pitchFamily="65" charset="-120"/>
                <a:cs typeface="Times New Roman" pitchFamily="18" charset="0"/>
              </a:rPr>
              <a:t>年</a:t>
            </a:r>
            <a:r>
              <a:rPr lang="en-US" altLang="zh-TW" sz="2400" b="1" dirty="0">
                <a:solidFill>
                  <a:srgbClr val="FF0000"/>
                </a:solidFill>
                <a:latin typeface="Times New Roman" pitchFamily="18" charset="0"/>
                <a:ea typeface="標楷體" pitchFamily="65" charset="-120"/>
                <a:cs typeface="Times New Roman" pitchFamily="18" charset="0"/>
              </a:rPr>
              <a:t>3</a:t>
            </a:r>
            <a:r>
              <a:rPr lang="zh-TW" altLang="en-US" sz="2400" b="1" dirty="0">
                <a:solidFill>
                  <a:srgbClr val="FF0000"/>
                </a:solidFill>
                <a:latin typeface="Times New Roman" pitchFamily="18" charset="0"/>
                <a:ea typeface="標楷體" pitchFamily="65" charset="-120"/>
                <a:cs typeface="Times New Roman" pitchFamily="18" charset="0"/>
              </a:rPr>
              <a:t>月</a:t>
            </a:r>
            <a:r>
              <a:rPr lang="en-US" altLang="zh-TW" sz="2400" b="1" dirty="0">
                <a:solidFill>
                  <a:srgbClr val="FF0000"/>
                </a:solidFill>
                <a:latin typeface="Times New Roman" pitchFamily="18" charset="0"/>
                <a:ea typeface="標楷體" pitchFamily="65" charset="-120"/>
                <a:cs typeface="Times New Roman" pitchFamily="18" charset="0"/>
              </a:rPr>
              <a:t>14</a:t>
            </a:r>
            <a:r>
              <a:rPr lang="zh-TW" altLang="en-US" sz="2400" b="1" dirty="0">
                <a:solidFill>
                  <a:srgbClr val="FF0000"/>
                </a:solidFill>
                <a:latin typeface="Times New Roman" pitchFamily="18" charset="0"/>
                <a:ea typeface="標楷體" pitchFamily="65" charset="-120"/>
                <a:cs typeface="Times New Roman" pitchFamily="18" charset="0"/>
              </a:rPr>
              <a:t>日前</a:t>
            </a:r>
            <a:r>
              <a:rPr lang="zh-TW" altLang="en-US" sz="2400" dirty="0">
                <a:latin typeface="Times New Roman" pitchFamily="18" charset="0"/>
                <a:ea typeface="標楷體" pitchFamily="65" charset="-120"/>
                <a:cs typeface="Times New Roman" pitchFamily="18" charset="0"/>
              </a:rPr>
              <a:t>，以快遞或限時掛號寄出，郵戳為憑，逾時概不受理）。</a:t>
            </a:r>
            <a:endParaRPr lang="en-US" altLang="zh-TW" sz="2400" dirty="0">
              <a:latin typeface="Times New Roman" panose="02020603050405020304" pitchFamily="18" charset="0"/>
              <a:ea typeface="標楷體" pitchFamily="65" charset="-120"/>
              <a:cs typeface="Times New Roman" panose="02020603050405020304" pitchFamily="18" charset="0"/>
            </a:endParaRPr>
          </a:p>
          <a:p>
            <a:pPr indent="-360000" algn="just">
              <a:spcBef>
                <a:spcPts val="0"/>
              </a:spcBef>
              <a:spcAft>
                <a:spcPts val="600"/>
              </a:spcAft>
              <a:buFont typeface="Wingdings" panose="05000000000000000000" pitchFamily="2" charset="2"/>
              <a:buChar char="l"/>
              <a:defRPr/>
            </a:pPr>
            <a:r>
              <a:rPr lang="zh-TW" altLang="en-US" sz="2400" dirty="0">
                <a:latin typeface="Times New Roman" pitchFamily="18" charset="0"/>
                <a:ea typeface="標楷體" pitchFamily="65" charset="-120"/>
                <a:cs typeface="Times New Roman" panose="02020603050405020304" pitchFamily="18" charset="0"/>
              </a:rPr>
              <a:t>收件情形高職學校</a:t>
            </a:r>
            <a:r>
              <a:rPr lang="zh-TW" altLang="en-US" sz="2400" dirty="0" smtClean="0">
                <a:latin typeface="Times New Roman" pitchFamily="18" charset="0"/>
                <a:ea typeface="標楷體" pitchFamily="65" charset="-120"/>
                <a:cs typeface="Times New Roman" panose="02020603050405020304" pitchFamily="18" charset="0"/>
              </a:rPr>
              <a:t>可至本委員會</a:t>
            </a:r>
            <a:r>
              <a:rPr lang="zh-TW" altLang="en-US" sz="2400" dirty="0">
                <a:latin typeface="Times New Roman" pitchFamily="18" charset="0"/>
                <a:ea typeface="標楷體" pitchFamily="65" charset="-120"/>
                <a:cs typeface="Times New Roman" panose="02020603050405020304" pitchFamily="18" charset="0"/>
              </a:rPr>
              <a:t>網站</a:t>
            </a:r>
            <a:r>
              <a:rPr lang="en-US" altLang="zh-TW" sz="2400" dirty="0" smtClean="0">
                <a:latin typeface="Times New Roman" pitchFamily="18" charset="0"/>
                <a:ea typeface="標楷體" pitchFamily="65" charset="-120"/>
                <a:cs typeface="Times New Roman" panose="02020603050405020304" pitchFamily="18" charset="0"/>
              </a:rPr>
              <a:t>｢</a:t>
            </a:r>
            <a:r>
              <a:rPr lang="zh-TW" altLang="zh-TW" sz="2400" dirty="0">
                <a:latin typeface="Times New Roman" panose="02020603050405020304" pitchFamily="18" charset="0"/>
                <a:ea typeface="標楷體" pitchFamily="65" charset="-120"/>
                <a:cs typeface="Times New Roman" panose="02020603050405020304" pitchFamily="18" charset="0"/>
              </a:rPr>
              <a:t>高職學校作業及查詢系統</a:t>
            </a:r>
            <a:r>
              <a:rPr lang="en-US" altLang="zh-TW" sz="2400" dirty="0" smtClean="0">
                <a:latin typeface="Times New Roman" pitchFamily="18" charset="0"/>
                <a:ea typeface="標楷體" pitchFamily="65" charset="-120"/>
                <a:cs typeface="Times New Roman" panose="02020603050405020304" pitchFamily="18" charset="0"/>
              </a:rPr>
              <a:t>｣</a:t>
            </a:r>
            <a:r>
              <a:rPr lang="zh-TW" altLang="en-US" sz="2400" dirty="0" smtClean="0">
                <a:latin typeface="Times New Roman" pitchFamily="18" charset="0"/>
                <a:ea typeface="標楷體" pitchFamily="65" charset="-120"/>
                <a:cs typeface="Times New Roman" panose="02020603050405020304" pitchFamily="18" charset="0"/>
              </a:rPr>
              <a:t>查詢</a:t>
            </a:r>
            <a:r>
              <a:rPr lang="zh-TW" altLang="en-US" sz="2400" dirty="0">
                <a:latin typeface="Times New Roman" pitchFamily="18" charset="0"/>
                <a:ea typeface="標楷體" pitchFamily="65" charset="-120"/>
                <a:cs typeface="Times New Roman" panose="02020603050405020304" pitchFamily="18" charset="0"/>
              </a:rPr>
              <a:t>，考生可</a:t>
            </a:r>
            <a:r>
              <a:rPr lang="zh-TW" altLang="en-US" sz="2400" dirty="0" smtClean="0">
                <a:latin typeface="Times New Roman" pitchFamily="18" charset="0"/>
                <a:ea typeface="標楷體" pitchFamily="65" charset="-120"/>
                <a:cs typeface="Times New Roman" panose="02020603050405020304" pitchFamily="18" charset="0"/>
              </a:rPr>
              <a:t>至</a:t>
            </a:r>
            <a:r>
              <a:rPr lang="en-US" altLang="zh-TW" sz="2400" dirty="0" smtClean="0">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2400" dirty="0" smtClean="0">
                <a:latin typeface="Times New Roman" pitchFamily="18" charset="0"/>
                <a:ea typeface="標楷體" pitchFamily="65" charset="-120"/>
                <a:cs typeface="Times New Roman" panose="02020603050405020304" pitchFamily="18" charset="0"/>
              </a:rPr>
              <a:t>網路</a:t>
            </a:r>
            <a:r>
              <a:rPr lang="zh-TW" altLang="en-US" sz="2400" dirty="0">
                <a:latin typeface="Times New Roman" pitchFamily="18" charset="0"/>
                <a:ea typeface="標楷體" pitchFamily="65" charset="-120"/>
                <a:cs typeface="Times New Roman" panose="02020603050405020304" pitchFamily="18" charset="0"/>
              </a:rPr>
              <a:t>報名</a:t>
            </a:r>
            <a:r>
              <a:rPr lang="zh-TW" altLang="en-US" sz="2400" dirty="0" smtClean="0">
                <a:latin typeface="Times New Roman" pitchFamily="18" charset="0"/>
                <a:ea typeface="標楷體" pitchFamily="65" charset="-120"/>
                <a:cs typeface="Times New Roman" panose="02020603050405020304" pitchFamily="18" charset="0"/>
              </a:rPr>
              <a:t>系統</a:t>
            </a:r>
            <a:r>
              <a:rPr lang="en-US" altLang="zh-TW" sz="2400" dirty="0">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2400" dirty="0" smtClean="0">
                <a:latin typeface="Times New Roman" pitchFamily="18" charset="0"/>
                <a:ea typeface="標楷體" pitchFamily="65" charset="-120"/>
                <a:cs typeface="Times New Roman" panose="02020603050405020304" pitchFamily="18" charset="0"/>
              </a:rPr>
              <a:t>查詢</a:t>
            </a:r>
            <a:r>
              <a:rPr lang="zh-TW" altLang="en-US" sz="2400" dirty="0">
                <a:latin typeface="Times New Roman" pitchFamily="18" charset="0"/>
                <a:ea typeface="標楷體" pitchFamily="65" charset="-120"/>
                <a:cs typeface="Times New Roman" panose="02020603050405020304" pitchFamily="18" charset="0"/>
              </a:rPr>
              <a:t>。</a:t>
            </a:r>
            <a:endParaRPr lang="en-US" altLang="zh-TW" sz="2400" dirty="0">
              <a:latin typeface="Times New Roman" pitchFamily="18" charset="0"/>
              <a:ea typeface="標楷體" pitchFamily="65" charset="-120"/>
              <a:cs typeface="Times New Roman" pitchFamily="18" charset="0"/>
            </a:endParaRPr>
          </a:p>
          <a:p>
            <a:pPr>
              <a:spcBef>
                <a:spcPts val="600"/>
              </a:spcBef>
              <a:buFont typeface="Wingdings" pitchFamily="2" charset="2"/>
              <a:buChar char="p"/>
              <a:defRPr/>
            </a:pPr>
            <a:endParaRPr lang="en-US" altLang="zh-TW" sz="2400" dirty="0">
              <a:latin typeface="Times New Roman" pitchFamily="18" charset="0"/>
              <a:ea typeface="標楷體" pitchFamily="65" charset="-120"/>
              <a:cs typeface="Times New Roman" pitchFamily="18" charset="0"/>
            </a:endParaRPr>
          </a:p>
          <a:p>
            <a:pPr marL="0" indent="0">
              <a:spcBef>
                <a:spcPts val="600"/>
              </a:spcBef>
              <a:buNone/>
              <a:defRPr/>
            </a:pPr>
            <a:endParaRPr lang="en-US" altLang="zh-TW" sz="2200" dirty="0" smtClean="0">
              <a:latin typeface="Times New Roman" pitchFamily="18" charset="0"/>
              <a:ea typeface="標楷體" pitchFamily="65" charset="-120"/>
              <a:cs typeface="Times New Roman" pitchFamily="18" charset="0"/>
            </a:endParaRPr>
          </a:p>
          <a:p>
            <a:pPr marL="0" indent="0">
              <a:spcBef>
                <a:spcPts val="600"/>
              </a:spcBef>
              <a:buFontTx/>
              <a:buNone/>
              <a:defRPr/>
            </a:pPr>
            <a:endParaRPr lang="en-US" altLang="zh-TW" sz="2200" dirty="0">
              <a:latin typeface="Times New Roman" pitchFamily="18" charset="0"/>
              <a:ea typeface="標楷體" pitchFamily="65" charset="-120"/>
              <a:cs typeface="Times New Roman" pitchFamily="18" charset="0"/>
            </a:endParaRPr>
          </a:p>
        </p:txBody>
      </p:sp>
      <p:sp>
        <p:nvSpPr>
          <p:cNvPr id="28675" name="投影片編號版面配置區 3"/>
          <p:cNvSpPr>
            <a:spLocks noGrp="1"/>
          </p:cNvSpPr>
          <p:nvPr>
            <p:ph type="sldNum" sz="quarter" idx="12"/>
          </p:nvPr>
        </p:nvSpPr>
        <p:spPr>
          <a:noFill/>
        </p:spPr>
        <p:txBody>
          <a:bodyPr/>
          <a:lstStyle/>
          <a:p>
            <a:fld id="{75D35C63-582B-4376-B294-EBD3F89DA8DE}" type="slidenum">
              <a:rPr lang="zh-TW" altLang="en-US" smtClean="0">
                <a:latin typeface="Arial" pitchFamily="34" charset="0"/>
                <a:ea typeface="新細明體" pitchFamily="18" charset="-120"/>
              </a:rPr>
              <a:pPr/>
              <a:t>11</a:t>
            </a:fld>
            <a:endParaRPr lang="en-US" altLang="zh-TW" dirty="0" smtClean="0">
              <a:latin typeface="Arial" pitchFamily="34" charset="0"/>
              <a:ea typeface="新細明體" pitchFamily="18" charset="-120"/>
            </a:endParaRPr>
          </a:p>
        </p:txBody>
      </p:sp>
      <p:sp>
        <p:nvSpPr>
          <p:cNvPr id="11" name="Rectangle 2"/>
          <p:cNvSpPr txBox="1">
            <a:spLocks noChangeArrowheads="1"/>
          </p:cNvSpPr>
          <p:nvPr/>
        </p:nvSpPr>
        <p:spPr bwMode="auto">
          <a:xfrm>
            <a:off x="0" y="257175"/>
            <a:ext cx="6362700" cy="666750"/>
          </a:xfrm>
          <a:prstGeom prst="rect">
            <a:avLst/>
          </a:prstGeom>
          <a:noFill/>
          <a:ln w="9525">
            <a:noFill/>
            <a:miter lim="800000"/>
            <a:headEnd/>
            <a:tailEnd/>
          </a:ln>
        </p:spPr>
        <p:txBody>
          <a:bodyPr anchor="ctr"/>
          <a:lstStyle/>
          <a:p>
            <a:pPr>
              <a:defRPr/>
            </a:pPr>
            <a:r>
              <a:rPr lang="zh-TW" altLang="en-US" sz="3600" b="1" dirty="0" smtClean="0">
                <a:solidFill>
                  <a:srgbClr val="0000FF"/>
                </a:solidFill>
                <a:latin typeface="標楷體" pitchFamily="65" charset="-120"/>
                <a:ea typeface="標楷體" pitchFamily="65" charset="-120"/>
              </a:rPr>
              <a:t>貳、招生作業流程</a:t>
            </a:r>
            <a:r>
              <a:rPr lang="en-US" altLang="zh-TW" sz="2800" b="1" dirty="0" smtClean="0">
                <a:solidFill>
                  <a:srgbClr val="0000FF"/>
                </a:solidFill>
                <a:latin typeface="標楷體" pitchFamily="65" charset="-120"/>
                <a:ea typeface="標楷體" pitchFamily="65" charset="-120"/>
                <a:cs typeface="+mj-cs"/>
              </a:rPr>
              <a:t>-</a:t>
            </a:r>
            <a:r>
              <a:rPr lang="zh-TW" altLang="en-US" sz="2800" b="1" dirty="0">
                <a:solidFill>
                  <a:srgbClr val="0000FF"/>
                </a:solidFill>
                <a:latin typeface="標楷體" pitchFamily="65" charset="-120"/>
                <a:ea typeface="標楷體" pitchFamily="65" charset="-120"/>
                <a:cs typeface="+mj-cs"/>
              </a:rPr>
              <a:t>網路</a:t>
            </a:r>
            <a:r>
              <a:rPr lang="zh-TW" altLang="en-US" sz="2800" b="1" dirty="0" smtClean="0">
                <a:solidFill>
                  <a:srgbClr val="0000FF"/>
                </a:solidFill>
                <a:latin typeface="標楷體" pitchFamily="65" charset="-120"/>
                <a:ea typeface="標楷體" pitchFamily="65" charset="-120"/>
                <a:cs typeface="+mj-cs"/>
              </a:rPr>
              <a:t>報名</a:t>
            </a:r>
            <a:r>
              <a:rPr lang="en-US" altLang="zh-TW" sz="2800" b="1" dirty="0" smtClean="0">
                <a:solidFill>
                  <a:srgbClr val="0000FF"/>
                </a:solidFill>
                <a:latin typeface="Times New Roman" panose="02020603050405020304" pitchFamily="18" charset="0"/>
                <a:ea typeface="標楷體" pitchFamily="65" charset="-120"/>
                <a:cs typeface="Times New Roman" panose="02020603050405020304" pitchFamily="18" charset="0"/>
              </a:rPr>
              <a:t>(4/4)</a:t>
            </a:r>
            <a:endParaRPr lang="en-US" altLang="zh-TW" sz="2800" b="1" dirty="0">
              <a:solidFill>
                <a:srgbClr val="0000FF"/>
              </a:solidFill>
              <a:latin typeface="Times New Roman" panose="02020603050405020304" pitchFamily="18" charset="0"/>
              <a:ea typeface="標楷體" pitchFamily="65" charset="-120"/>
              <a:cs typeface="Times New Roman" panose="02020603050405020304" pitchFamily="18" charset="0"/>
            </a:endParaRPr>
          </a:p>
        </p:txBody>
      </p:sp>
      <p:grpSp>
        <p:nvGrpSpPr>
          <p:cNvPr id="28677" name="群組 37"/>
          <p:cNvGrpSpPr>
            <a:grpSpLocks/>
          </p:cNvGrpSpPr>
          <p:nvPr/>
        </p:nvGrpSpPr>
        <p:grpSpPr bwMode="auto">
          <a:xfrm>
            <a:off x="6372225" y="66675"/>
            <a:ext cx="2628900" cy="1214438"/>
            <a:chOff x="6516216" y="188640"/>
            <a:chExt cx="2627784" cy="1214437"/>
          </a:xfrm>
        </p:grpSpPr>
        <p:grpSp>
          <p:nvGrpSpPr>
            <p:cNvPr id="28678" name="群組 57"/>
            <p:cNvGrpSpPr>
              <a:grpSpLocks/>
            </p:cNvGrpSpPr>
            <p:nvPr/>
          </p:nvGrpSpPr>
          <p:grpSpPr bwMode="auto">
            <a:xfrm>
              <a:off x="6977063" y="188640"/>
              <a:ext cx="2166937" cy="1214437"/>
              <a:chOff x="6690632" y="1071546"/>
              <a:chExt cx="2167648" cy="1214446"/>
            </a:xfrm>
          </p:grpSpPr>
          <p:sp>
            <p:nvSpPr>
              <p:cNvPr id="16" name="圓角矩形 15"/>
              <p:cNvSpPr/>
              <p:nvPr/>
            </p:nvSpPr>
            <p:spPr bwMode="auto">
              <a:xfrm>
                <a:off x="6689964" y="1071546"/>
                <a:ext cx="357154" cy="1214446"/>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網路報名</a:t>
                </a:r>
              </a:p>
            </p:txBody>
          </p:sp>
          <p:sp>
            <p:nvSpPr>
              <p:cNvPr id="17" name="圓角矩形 16"/>
              <p:cNvSpPr/>
              <p:nvPr/>
            </p:nvSpPr>
            <p:spPr bwMode="auto">
              <a:xfrm>
                <a:off x="7137596" y="1071546"/>
                <a:ext cx="357154"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資格審查</a:t>
                </a:r>
              </a:p>
            </p:txBody>
          </p:sp>
          <p:sp>
            <p:nvSpPr>
              <p:cNvPr id="18" name="圓角矩形 17"/>
              <p:cNvSpPr/>
              <p:nvPr/>
            </p:nvSpPr>
            <p:spPr bwMode="auto">
              <a:xfrm>
                <a:off x="7588402" y="1071546"/>
                <a:ext cx="358740"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排名查詢</a:t>
                </a:r>
              </a:p>
            </p:txBody>
          </p:sp>
          <p:sp>
            <p:nvSpPr>
              <p:cNvPr id="19" name="圓角矩形 18"/>
              <p:cNvSpPr/>
              <p:nvPr/>
            </p:nvSpPr>
            <p:spPr bwMode="auto">
              <a:xfrm>
                <a:off x="8051908" y="1071546"/>
                <a:ext cx="357154"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網路登記志願</a:t>
                </a:r>
              </a:p>
            </p:txBody>
          </p:sp>
          <p:sp>
            <p:nvSpPr>
              <p:cNvPr id="20" name="圓角矩形 19"/>
              <p:cNvSpPr/>
              <p:nvPr/>
            </p:nvSpPr>
            <p:spPr bwMode="auto">
              <a:xfrm>
                <a:off x="8501127"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分發結果公告</a:t>
                </a:r>
              </a:p>
            </p:txBody>
          </p:sp>
          <p:cxnSp>
            <p:nvCxnSpPr>
              <p:cNvPr id="21" name="直線單箭頭接點 20"/>
              <p:cNvCxnSpPr>
                <a:stCxn id="16" idx="3"/>
                <a:endCxn id="17" idx="1"/>
              </p:cNvCxnSpPr>
              <p:nvPr/>
            </p:nvCxnSpPr>
            <p:spPr bwMode="auto">
              <a:xfrm>
                <a:off x="7047118" y="1679563"/>
                <a:ext cx="90478"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22" name="直線單箭頭接點 21"/>
              <p:cNvCxnSpPr>
                <a:stCxn id="17" idx="3"/>
                <a:endCxn id="18" idx="1"/>
              </p:cNvCxnSpPr>
              <p:nvPr/>
            </p:nvCxnSpPr>
            <p:spPr bwMode="auto">
              <a:xfrm>
                <a:off x="7494749" y="1679563"/>
                <a:ext cx="93653"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23" name="直線單箭頭接點 22"/>
              <p:cNvCxnSpPr>
                <a:stCxn id="18" idx="3"/>
                <a:endCxn id="19" idx="1"/>
              </p:cNvCxnSpPr>
              <p:nvPr/>
            </p:nvCxnSpPr>
            <p:spPr bwMode="auto">
              <a:xfrm>
                <a:off x="7947143" y="1679563"/>
                <a:ext cx="104765"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24" name="直線單箭頭接點 23"/>
              <p:cNvCxnSpPr>
                <a:stCxn id="19" idx="3"/>
                <a:endCxn id="20" idx="1"/>
              </p:cNvCxnSpPr>
              <p:nvPr/>
            </p:nvCxnSpPr>
            <p:spPr bwMode="auto">
              <a:xfrm>
                <a:off x="8409061" y="1679563"/>
                <a:ext cx="92066"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14" name="圓角矩形 13"/>
            <p:cNvSpPr/>
            <p:nvPr/>
          </p:nvSpPr>
          <p:spPr bwMode="auto">
            <a:xfrm>
              <a:off x="6516216" y="188640"/>
              <a:ext cx="357036" cy="1214437"/>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上傳登錄資料</a:t>
              </a:r>
            </a:p>
          </p:txBody>
        </p:sp>
        <p:cxnSp>
          <p:nvCxnSpPr>
            <p:cNvPr id="15" name="直線單箭頭接點 14"/>
            <p:cNvCxnSpPr>
              <a:stCxn id="14" idx="3"/>
            </p:cNvCxnSpPr>
            <p:nvPr/>
          </p:nvCxnSpPr>
          <p:spPr bwMode="auto">
            <a:xfrm>
              <a:off x="6873252" y="796652"/>
              <a:ext cx="93622"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Tree>
    <p:extLst>
      <p:ext uri="{BB962C8B-B14F-4D97-AF65-F5344CB8AC3E}">
        <p14:creationId xmlns:p14="http://schemas.microsoft.com/office/powerpoint/2010/main" val="3482035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0" y="260350"/>
            <a:ext cx="8316913" cy="633413"/>
          </a:xfrm>
        </p:spPr>
        <p:txBody>
          <a:bodyPr/>
          <a:lstStyle/>
          <a:p>
            <a:pPr eaLnBrk="1" hangingPunct="1"/>
            <a:r>
              <a:rPr lang="zh-TW" altLang="en-US" sz="3600" b="1" dirty="0" smtClean="0">
                <a:solidFill>
                  <a:srgbClr val="0000FF"/>
                </a:solidFill>
                <a:latin typeface="標楷體" pitchFamily="65" charset="-120"/>
                <a:ea typeface="標楷體" pitchFamily="65" charset="-120"/>
              </a:rPr>
              <a:t>貳、招生作業流程</a:t>
            </a:r>
            <a:r>
              <a:rPr lang="en-US" altLang="zh-TW" b="1" dirty="0" smtClean="0">
                <a:solidFill>
                  <a:srgbClr val="0000FF"/>
                </a:solidFill>
                <a:latin typeface="標楷體" pitchFamily="65" charset="-120"/>
                <a:ea typeface="標楷體" pitchFamily="65" charset="-120"/>
              </a:rPr>
              <a:t>-</a:t>
            </a:r>
            <a:r>
              <a:rPr lang="zh-TW" altLang="en-US" b="1" dirty="0" smtClean="0">
                <a:solidFill>
                  <a:srgbClr val="0000FF"/>
                </a:solidFill>
                <a:latin typeface="標楷體" pitchFamily="65" charset="-120"/>
                <a:ea typeface="標楷體" pitchFamily="65" charset="-120"/>
              </a:rPr>
              <a:t>提醒事項</a:t>
            </a:r>
          </a:p>
        </p:txBody>
      </p:sp>
      <p:sp>
        <p:nvSpPr>
          <p:cNvPr id="30723" name="Rectangle 3"/>
          <p:cNvSpPr>
            <a:spLocks noGrp="1" noChangeArrowheads="1"/>
          </p:cNvSpPr>
          <p:nvPr>
            <p:ph idx="1"/>
          </p:nvPr>
        </p:nvSpPr>
        <p:spPr>
          <a:xfrm>
            <a:off x="323528" y="1125538"/>
            <a:ext cx="8136904" cy="5000625"/>
          </a:xfrm>
        </p:spPr>
        <p:txBody>
          <a:bodyPr/>
          <a:lstStyle/>
          <a:p>
            <a:pPr algn="just" eaLnBrk="1" hangingPunct="1">
              <a:buFont typeface="Wingdings" pitchFamily="2" charset="2"/>
              <a:buChar char="l"/>
            </a:pPr>
            <a:r>
              <a:rPr lang="zh-TW" altLang="en-US" sz="2600" dirty="0">
                <a:latin typeface="Times New Roman" pitchFamily="18" charset="0"/>
                <a:ea typeface="標楷體" pitchFamily="65" charset="-120"/>
                <a:cs typeface="Times New Roman" pitchFamily="18" charset="0"/>
              </a:rPr>
              <a:t>綜合高中之考生截至畢業前一學期須已修畢專門學程科目</a:t>
            </a:r>
            <a:r>
              <a:rPr lang="en-US" altLang="zh-TW" sz="2600" dirty="0">
                <a:latin typeface="Times New Roman" pitchFamily="18" charset="0"/>
                <a:ea typeface="標楷體" pitchFamily="65" charset="-120"/>
                <a:cs typeface="Times New Roman" pitchFamily="18" charset="0"/>
              </a:rPr>
              <a:t>25</a:t>
            </a:r>
            <a:r>
              <a:rPr lang="zh-TW" altLang="en-US" sz="2600" dirty="0">
                <a:latin typeface="Times New Roman" pitchFamily="18" charset="0"/>
                <a:ea typeface="標楷體" pitchFamily="65" charset="-120"/>
                <a:cs typeface="Times New Roman" pitchFamily="18" charset="0"/>
              </a:rPr>
              <a:t>學分以上；專門學程科目必為校訂選修之專精科目。</a:t>
            </a:r>
            <a:endParaRPr lang="en-US" altLang="zh-TW" sz="2600" dirty="0">
              <a:latin typeface="Times New Roman" pitchFamily="18" charset="0"/>
              <a:ea typeface="標楷體" pitchFamily="65" charset="-120"/>
              <a:cs typeface="Times New Roman" pitchFamily="18" charset="0"/>
            </a:endParaRPr>
          </a:p>
          <a:p>
            <a:pPr algn="just" eaLnBrk="1" hangingPunct="1">
              <a:buFont typeface="Wingdings" pitchFamily="2" charset="2"/>
              <a:buChar char="l"/>
            </a:pPr>
            <a:r>
              <a:rPr lang="zh-TW" altLang="en-US" sz="2600" dirty="0" smtClean="0">
                <a:latin typeface="Times New Roman" pitchFamily="18" charset="0"/>
                <a:ea typeface="標楷體" pitchFamily="65" charset="-120"/>
                <a:cs typeface="Times New Roman" pitchFamily="18" charset="0"/>
              </a:rPr>
              <a:t>報名時所填寫之報考證明書均須經高職學校承辦人員、組長、教務主任及校長逐級審核簽章，確實查核被推薦考生資格。 </a:t>
            </a:r>
          </a:p>
        </p:txBody>
      </p:sp>
      <p:sp>
        <p:nvSpPr>
          <p:cNvPr id="30724" name="投影片編號版面配置區 4"/>
          <p:cNvSpPr>
            <a:spLocks noGrp="1"/>
          </p:cNvSpPr>
          <p:nvPr>
            <p:ph type="sldNum" sz="quarter" idx="12"/>
          </p:nvPr>
        </p:nvSpPr>
        <p:spPr>
          <a:noFill/>
        </p:spPr>
        <p:txBody>
          <a:bodyPr/>
          <a:lstStyle/>
          <a:p>
            <a:fld id="{6D08C8E9-9768-4917-A2C7-289538885ED5}" type="slidenum">
              <a:rPr lang="en-US" altLang="zh-TW" smtClean="0">
                <a:latin typeface="Arial" pitchFamily="34" charset="0"/>
                <a:ea typeface="新細明體" pitchFamily="18" charset="-120"/>
              </a:rPr>
              <a:pPr/>
              <a:t>12</a:t>
            </a:fld>
            <a:endParaRPr lang="en-US" altLang="zh-TW" smtClean="0">
              <a:latin typeface="Arial" pitchFamily="34" charset="0"/>
              <a:ea typeface="新細明體" pitchFamily="18" charset="-12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投影片編號版面配置區 10"/>
          <p:cNvSpPr>
            <a:spLocks noGrp="1"/>
          </p:cNvSpPr>
          <p:nvPr>
            <p:ph type="sldNum" sz="quarter" idx="12"/>
          </p:nvPr>
        </p:nvSpPr>
        <p:spPr>
          <a:noFill/>
        </p:spPr>
        <p:txBody>
          <a:bodyPr/>
          <a:lstStyle/>
          <a:p>
            <a:fld id="{C43C6B51-5E00-445A-8DE7-67821719F8AC}" type="slidenum">
              <a:rPr lang="en-US" altLang="zh-TW" smtClean="0">
                <a:latin typeface="Arial" pitchFamily="34" charset="0"/>
                <a:ea typeface="新細明體" pitchFamily="18" charset="-120"/>
              </a:rPr>
              <a:pPr/>
              <a:t>13</a:t>
            </a:fld>
            <a:endParaRPr lang="en-US" altLang="zh-TW" smtClean="0">
              <a:latin typeface="Arial" pitchFamily="34" charset="0"/>
              <a:ea typeface="新細明體" pitchFamily="18" charset="-120"/>
            </a:endParaRPr>
          </a:p>
        </p:txBody>
      </p:sp>
      <p:grpSp>
        <p:nvGrpSpPr>
          <p:cNvPr id="31747" name="群組 11"/>
          <p:cNvGrpSpPr>
            <a:grpSpLocks/>
          </p:cNvGrpSpPr>
          <p:nvPr/>
        </p:nvGrpSpPr>
        <p:grpSpPr bwMode="auto">
          <a:xfrm>
            <a:off x="1762894" y="1331265"/>
            <a:ext cx="5639411" cy="4547741"/>
            <a:chOff x="1828006" y="2409341"/>
            <a:chExt cx="5639799" cy="4181702"/>
          </a:xfrm>
        </p:grpSpPr>
        <p:sp>
          <p:nvSpPr>
            <p:cNvPr id="28675" name="AutoShape 8"/>
            <p:cNvSpPr>
              <a:spLocks noChangeArrowheads="1"/>
            </p:cNvSpPr>
            <p:nvPr/>
          </p:nvSpPr>
          <p:spPr bwMode="auto">
            <a:xfrm>
              <a:off x="1830205" y="2409341"/>
              <a:ext cx="5637600" cy="1512167"/>
            </a:xfrm>
            <a:prstGeom prst="flowChartAlternateProcess">
              <a:avLst/>
            </a:prstGeom>
            <a:gradFill flip="none" rotWithShape="1">
              <a:gsLst>
                <a:gs pos="0">
                  <a:srgbClr val="4BB496">
                    <a:tint val="66000"/>
                    <a:satMod val="160000"/>
                  </a:srgbClr>
                </a:gs>
                <a:gs pos="50000">
                  <a:srgbClr val="4BB496">
                    <a:tint val="44500"/>
                    <a:satMod val="160000"/>
                  </a:srgbClr>
                </a:gs>
                <a:gs pos="100000">
                  <a:srgbClr val="4BB496">
                    <a:tint val="23500"/>
                    <a:satMod val="160000"/>
                  </a:srgbClr>
                </a:gs>
              </a:gsLst>
              <a:path path="circle">
                <a:fillToRect l="50000" t="50000" r="50000" b="50000"/>
              </a:path>
              <a:tileRect/>
            </a:gra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defRPr/>
              </a:pPr>
              <a:r>
                <a:rPr lang="en-US" altLang="zh-TW" sz="2600" b="1" dirty="0" smtClean="0">
                  <a:latin typeface="Times New Roman" pitchFamily="18" charset="0"/>
                  <a:ea typeface="標楷體" pitchFamily="65" charset="-120"/>
                  <a:cs typeface="Times New Roman" pitchFamily="18" charset="0"/>
                </a:rPr>
                <a:t>1.</a:t>
              </a:r>
              <a:r>
                <a:rPr lang="zh-TW" altLang="en-US" sz="2600" b="1" dirty="0" smtClean="0">
                  <a:latin typeface="Times New Roman" pitchFamily="18" charset="0"/>
                  <a:ea typeface="標楷體" pitchFamily="65" charset="-120"/>
                  <a:cs typeface="Times New Roman" pitchFamily="18" charset="0"/>
                </a:rPr>
                <a:t>考生</a:t>
              </a:r>
              <a:r>
                <a:rPr lang="zh-TW" altLang="en-US" sz="2600" b="1" dirty="0">
                  <a:latin typeface="Times New Roman" pitchFamily="18" charset="0"/>
                  <a:ea typeface="標楷體" pitchFamily="65" charset="-120"/>
                  <a:cs typeface="Times New Roman" pitchFamily="18" charset="0"/>
                </a:rPr>
                <a:t>輸入報名</a:t>
              </a:r>
              <a:r>
                <a:rPr lang="zh-TW" altLang="en-US" sz="2600" b="1" dirty="0" smtClean="0">
                  <a:latin typeface="Times New Roman" pitchFamily="18" charset="0"/>
                  <a:ea typeface="標楷體" pitchFamily="65" charset="-120"/>
                  <a:cs typeface="Times New Roman" pitchFamily="18" charset="0"/>
                </a:rPr>
                <a:t>資料</a:t>
              </a:r>
              <a:endParaRPr lang="en-US" altLang="zh-TW" sz="2600" b="1" dirty="0" smtClean="0">
                <a:latin typeface="Times New Roman" pitchFamily="18" charset="0"/>
                <a:ea typeface="標楷體" pitchFamily="65" charset="-120"/>
                <a:cs typeface="Times New Roman" pitchFamily="18" charset="0"/>
              </a:endParaRPr>
            </a:p>
            <a:p>
              <a:pPr>
                <a:defRPr/>
              </a:pPr>
              <a:r>
                <a:rPr lang="en-US" altLang="zh-TW" sz="2600" b="1" dirty="0" smtClean="0">
                  <a:latin typeface="Times New Roman" pitchFamily="18" charset="0"/>
                  <a:ea typeface="標楷體" pitchFamily="65" charset="-120"/>
                  <a:cs typeface="Times New Roman" pitchFamily="18" charset="0"/>
                </a:rPr>
                <a:t>2.</a:t>
              </a:r>
              <a:r>
                <a:rPr lang="zh-TW" altLang="en-US" sz="2600" b="1" dirty="0" smtClean="0">
                  <a:latin typeface="Times New Roman" pitchFamily="18" charset="0"/>
                  <a:ea typeface="標楷體" pitchFamily="65" charset="-120"/>
                  <a:cs typeface="Times New Roman" pitchFamily="18" charset="0"/>
                </a:rPr>
                <a:t>經所屬高職學校審查後確定送出</a:t>
              </a:r>
              <a:endParaRPr lang="en-US" altLang="zh-TW" sz="2600" b="1" dirty="0" smtClean="0">
                <a:latin typeface="Times New Roman" pitchFamily="18" charset="0"/>
                <a:ea typeface="標楷體" pitchFamily="65" charset="-120"/>
                <a:cs typeface="Times New Roman" pitchFamily="18" charset="0"/>
              </a:endParaRPr>
            </a:p>
            <a:p>
              <a:pPr>
                <a:defRPr/>
              </a:pPr>
              <a:r>
                <a:rPr lang="zh-TW" altLang="en-US" sz="2600" b="1" dirty="0" smtClean="0">
                  <a:solidFill>
                    <a:srgbClr val="FF0000"/>
                  </a:solidFill>
                  <a:latin typeface="Times New Roman" pitchFamily="18" charset="0"/>
                  <a:ea typeface="標楷體" pitchFamily="65" charset="-120"/>
                  <a:cs typeface="Times New Roman" pitchFamily="18" charset="0"/>
                </a:rPr>
                <a:t>報名資料一經確定送出即不得修改</a:t>
              </a:r>
              <a:endParaRPr lang="zh-TW" altLang="en-US" sz="2600" b="1" dirty="0">
                <a:solidFill>
                  <a:srgbClr val="FF0000"/>
                </a:solidFill>
                <a:latin typeface="Times New Roman" pitchFamily="18" charset="0"/>
                <a:ea typeface="標楷體" pitchFamily="65" charset="-120"/>
                <a:cs typeface="Times New Roman" pitchFamily="18" charset="0"/>
              </a:endParaRPr>
            </a:p>
            <a:p>
              <a:pPr algn="ctr">
                <a:spcBef>
                  <a:spcPts val="600"/>
                </a:spcBef>
                <a:spcAft>
                  <a:spcPts val="0"/>
                </a:spcAft>
                <a:defRPr/>
              </a:pPr>
              <a:r>
                <a:rPr lang="en-US" altLang="zh-TW" b="1" dirty="0">
                  <a:latin typeface="Times New Roman" pitchFamily="18" charset="0"/>
                  <a:ea typeface="標楷體" pitchFamily="65" charset="-120"/>
                  <a:cs typeface="Times New Roman" pitchFamily="18" charset="0"/>
                </a:rPr>
                <a:t>(108</a:t>
              </a:r>
              <a:r>
                <a:rPr lang="zh-TW" altLang="en-US" b="1" dirty="0">
                  <a:latin typeface="Times New Roman" pitchFamily="18" charset="0"/>
                  <a:ea typeface="標楷體" pitchFamily="65" charset="-120"/>
                  <a:cs typeface="Times New Roman" pitchFamily="18" charset="0"/>
                </a:rPr>
                <a:t>年</a:t>
              </a:r>
              <a:r>
                <a:rPr lang="en-US" altLang="zh-TW" b="1" dirty="0">
                  <a:latin typeface="Times New Roman" pitchFamily="18" charset="0"/>
                  <a:ea typeface="標楷體" pitchFamily="65" charset="-120"/>
                  <a:cs typeface="Times New Roman" pitchFamily="18" charset="0"/>
                </a:rPr>
                <a:t>3</a:t>
              </a:r>
              <a:r>
                <a:rPr lang="zh-TW" altLang="en-US" b="1" dirty="0">
                  <a:latin typeface="Times New Roman" pitchFamily="18" charset="0"/>
                  <a:ea typeface="標楷體" pitchFamily="65" charset="-120"/>
                  <a:cs typeface="Times New Roman" pitchFamily="18" charset="0"/>
                </a:rPr>
                <a:t>月</a:t>
              </a:r>
              <a:r>
                <a:rPr lang="en-US" altLang="zh-TW" b="1" dirty="0">
                  <a:latin typeface="Times New Roman" pitchFamily="18" charset="0"/>
                  <a:ea typeface="標楷體" pitchFamily="65" charset="-120"/>
                  <a:cs typeface="Times New Roman" pitchFamily="18" charset="0"/>
                </a:rPr>
                <a:t>6</a:t>
              </a:r>
              <a:r>
                <a:rPr lang="zh-TW" altLang="en-US" b="1" dirty="0">
                  <a:latin typeface="Times New Roman" pitchFamily="18" charset="0"/>
                  <a:ea typeface="標楷體" pitchFamily="65" charset="-120"/>
                  <a:cs typeface="Times New Roman" pitchFamily="18" charset="0"/>
                </a:rPr>
                <a:t>日</a:t>
              </a:r>
              <a:r>
                <a:rPr lang="en-US" altLang="zh-TW" b="1" dirty="0">
                  <a:latin typeface="Times New Roman" pitchFamily="18" charset="0"/>
                  <a:ea typeface="標楷體" pitchFamily="65" charset="-120"/>
                  <a:cs typeface="Times New Roman" pitchFamily="18" charset="0"/>
                </a:rPr>
                <a:t>10:00 ~ 108</a:t>
              </a:r>
              <a:r>
                <a:rPr lang="zh-TW" altLang="en-US" b="1" dirty="0">
                  <a:latin typeface="Times New Roman" pitchFamily="18" charset="0"/>
                  <a:ea typeface="標楷體" pitchFamily="65" charset="-120"/>
                  <a:cs typeface="Times New Roman" pitchFamily="18" charset="0"/>
                </a:rPr>
                <a:t>年</a:t>
              </a:r>
              <a:r>
                <a:rPr lang="en-US" altLang="zh-TW" b="1" dirty="0">
                  <a:latin typeface="Times New Roman" pitchFamily="18" charset="0"/>
                  <a:ea typeface="標楷體" pitchFamily="65" charset="-120"/>
                  <a:cs typeface="Times New Roman" pitchFamily="18" charset="0"/>
                </a:rPr>
                <a:t>3</a:t>
              </a:r>
              <a:r>
                <a:rPr lang="zh-TW" altLang="en-US" b="1" dirty="0">
                  <a:latin typeface="Times New Roman" pitchFamily="18" charset="0"/>
                  <a:ea typeface="標楷體" pitchFamily="65" charset="-120"/>
                  <a:cs typeface="Times New Roman" pitchFamily="18" charset="0"/>
                </a:rPr>
                <a:t>月</a:t>
              </a:r>
              <a:r>
                <a:rPr lang="en-US" altLang="zh-TW" b="1" dirty="0">
                  <a:latin typeface="Times New Roman" pitchFamily="18" charset="0"/>
                  <a:ea typeface="標楷體" pitchFamily="65" charset="-120"/>
                  <a:cs typeface="Times New Roman" pitchFamily="18" charset="0"/>
                </a:rPr>
                <a:t>13</a:t>
              </a:r>
              <a:r>
                <a:rPr lang="zh-TW" altLang="en-US" b="1" dirty="0">
                  <a:latin typeface="Times New Roman" pitchFamily="18" charset="0"/>
                  <a:ea typeface="標楷體" pitchFamily="65" charset="-120"/>
                  <a:cs typeface="Times New Roman" pitchFamily="18" charset="0"/>
                </a:rPr>
                <a:t>日</a:t>
              </a:r>
              <a:r>
                <a:rPr lang="en-US" altLang="zh-TW" b="1" dirty="0">
                  <a:latin typeface="Times New Roman" pitchFamily="18" charset="0"/>
                  <a:ea typeface="標楷體" pitchFamily="65" charset="-120"/>
                  <a:cs typeface="Times New Roman" pitchFamily="18" charset="0"/>
                </a:rPr>
                <a:t>17:00)</a:t>
              </a:r>
              <a:endParaRPr lang="zh-TW" altLang="en-US" b="1" dirty="0">
                <a:latin typeface="Times New Roman" pitchFamily="18" charset="0"/>
                <a:ea typeface="標楷體" pitchFamily="65" charset="-120"/>
                <a:cs typeface="Times New Roman" pitchFamily="18" charset="0"/>
              </a:endParaRPr>
            </a:p>
          </p:txBody>
        </p:sp>
        <p:sp>
          <p:nvSpPr>
            <p:cNvPr id="28677" name="AutoShape 10"/>
            <p:cNvSpPr>
              <a:spLocks noChangeArrowheads="1"/>
            </p:cNvSpPr>
            <p:nvPr/>
          </p:nvSpPr>
          <p:spPr bwMode="auto">
            <a:xfrm>
              <a:off x="1828006" y="5676643"/>
              <a:ext cx="5637600" cy="914400"/>
            </a:xfrm>
            <a:prstGeom prst="flowChartAlternateProcess">
              <a:avLst/>
            </a:prstGeom>
            <a:gradFill flip="none" rotWithShape="1">
              <a:gsLst>
                <a:gs pos="0">
                  <a:srgbClr val="4BB496">
                    <a:tint val="66000"/>
                    <a:satMod val="160000"/>
                  </a:srgbClr>
                </a:gs>
                <a:gs pos="50000">
                  <a:srgbClr val="4BB496">
                    <a:tint val="44500"/>
                    <a:satMod val="160000"/>
                  </a:srgbClr>
                </a:gs>
                <a:gs pos="100000">
                  <a:srgbClr val="4BB496">
                    <a:tint val="23500"/>
                    <a:satMod val="160000"/>
                  </a:srgbClr>
                </a:gs>
              </a:gsLst>
              <a:path path="circle">
                <a:fillToRect l="50000" t="50000" r="50000" b="50000"/>
              </a:path>
              <a:tileRect/>
            </a:gra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spcAft>
                  <a:spcPts val="600"/>
                </a:spcAft>
                <a:defRPr/>
              </a:pPr>
              <a:r>
                <a:rPr lang="zh-TW" altLang="en-US" sz="2600" b="1" dirty="0">
                  <a:latin typeface="Times New Roman" pitchFamily="18" charset="0"/>
                  <a:ea typeface="標楷體" pitchFamily="65" charset="-120"/>
                  <a:cs typeface="Times New Roman" pitchFamily="18" charset="0"/>
                </a:rPr>
                <a:t>高職學校寄送報名表件</a:t>
              </a:r>
            </a:p>
            <a:p>
              <a:pPr algn="ctr">
                <a:defRPr/>
              </a:pPr>
              <a:r>
                <a:rPr lang="en-US" altLang="zh-TW" b="1" dirty="0" smtClean="0">
                  <a:latin typeface="Times New Roman" pitchFamily="18" charset="0"/>
                  <a:ea typeface="標楷體" pitchFamily="65" charset="-120"/>
                  <a:cs typeface="Times New Roman" pitchFamily="18" charset="0"/>
                </a:rPr>
                <a:t>108</a:t>
              </a:r>
              <a:r>
                <a:rPr lang="zh-TW" altLang="en-US" b="1" dirty="0" smtClean="0">
                  <a:latin typeface="Times New Roman" pitchFamily="18" charset="0"/>
                  <a:ea typeface="標楷體" pitchFamily="65" charset="-120"/>
                  <a:cs typeface="Times New Roman" pitchFamily="18" charset="0"/>
                </a:rPr>
                <a:t>年</a:t>
              </a:r>
              <a:r>
                <a:rPr lang="en-US" altLang="zh-TW" b="1" dirty="0" smtClean="0">
                  <a:latin typeface="Times New Roman" pitchFamily="18" charset="0"/>
                  <a:ea typeface="標楷體" pitchFamily="65" charset="-120"/>
                  <a:cs typeface="Times New Roman" pitchFamily="18" charset="0"/>
                </a:rPr>
                <a:t>3</a:t>
              </a:r>
              <a:r>
                <a:rPr lang="zh-TW" altLang="en-US" b="1" dirty="0" smtClean="0">
                  <a:latin typeface="Times New Roman" pitchFamily="18" charset="0"/>
                  <a:ea typeface="標楷體" pitchFamily="65" charset="-120"/>
                  <a:cs typeface="Times New Roman" pitchFamily="18" charset="0"/>
                </a:rPr>
                <a:t>月</a:t>
              </a:r>
              <a:r>
                <a:rPr lang="en-US" altLang="zh-TW" b="1" dirty="0" smtClean="0">
                  <a:latin typeface="Times New Roman" pitchFamily="18" charset="0"/>
                  <a:ea typeface="標楷體" pitchFamily="65" charset="-120"/>
                  <a:cs typeface="Times New Roman" pitchFamily="18" charset="0"/>
                </a:rPr>
                <a:t>14</a:t>
              </a:r>
              <a:r>
                <a:rPr lang="zh-TW" altLang="en-US" b="1" dirty="0" smtClean="0">
                  <a:latin typeface="Times New Roman" pitchFamily="18" charset="0"/>
                  <a:ea typeface="標楷體" pitchFamily="65" charset="-120"/>
                  <a:cs typeface="Times New Roman" pitchFamily="18" charset="0"/>
                </a:rPr>
                <a:t>日前</a:t>
              </a:r>
              <a:r>
                <a:rPr lang="zh-TW" altLang="en-US" b="1" dirty="0">
                  <a:latin typeface="Times New Roman" pitchFamily="18" charset="0"/>
                  <a:ea typeface="標楷體" pitchFamily="65" charset="-120"/>
                  <a:cs typeface="Times New Roman" pitchFamily="18" charset="0"/>
                </a:rPr>
                <a:t>以快遞或限時掛號寄出</a:t>
              </a:r>
              <a:r>
                <a:rPr lang="en-US" altLang="zh-TW" b="1" dirty="0">
                  <a:latin typeface="Times New Roman" pitchFamily="18" charset="0"/>
                  <a:ea typeface="標楷體" pitchFamily="65" charset="-120"/>
                  <a:cs typeface="Times New Roman" pitchFamily="18" charset="0"/>
                </a:rPr>
                <a:t>(</a:t>
              </a:r>
              <a:r>
                <a:rPr lang="zh-TW" altLang="en-US" b="1" dirty="0">
                  <a:latin typeface="Times New Roman" pitchFamily="18" charset="0"/>
                  <a:ea typeface="標楷體" pitchFamily="65" charset="-120"/>
                  <a:cs typeface="Times New Roman" pitchFamily="18" charset="0"/>
                </a:rPr>
                <a:t>以郵戳為憑</a:t>
              </a:r>
              <a:r>
                <a:rPr lang="en-US" altLang="zh-TW" b="1" dirty="0">
                  <a:latin typeface="Times New Roman" pitchFamily="18" charset="0"/>
                  <a:ea typeface="標楷體" pitchFamily="65" charset="-120"/>
                  <a:cs typeface="Times New Roman" pitchFamily="18" charset="0"/>
                </a:rPr>
                <a:t>)</a:t>
              </a:r>
            </a:p>
          </p:txBody>
        </p:sp>
        <p:sp>
          <p:nvSpPr>
            <p:cNvPr id="28680" name="AutoShape 13"/>
            <p:cNvSpPr>
              <a:spLocks noChangeArrowheads="1"/>
            </p:cNvSpPr>
            <p:nvPr/>
          </p:nvSpPr>
          <p:spPr bwMode="auto">
            <a:xfrm>
              <a:off x="1828006" y="4335072"/>
              <a:ext cx="5637600" cy="934585"/>
            </a:xfrm>
            <a:prstGeom prst="flowChartAlternateProcess">
              <a:avLst/>
            </a:prstGeom>
            <a:gradFill flip="none" rotWithShape="1">
              <a:gsLst>
                <a:gs pos="0">
                  <a:srgbClr val="4BB496">
                    <a:tint val="66000"/>
                    <a:satMod val="160000"/>
                  </a:srgbClr>
                </a:gs>
                <a:gs pos="50000">
                  <a:srgbClr val="4BB496">
                    <a:tint val="44500"/>
                    <a:satMod val="160000"/>
                  </a:srgbClr>
                </a:gs>
                <a:gs pos="100000">
                  <a:srgbClr val="4BB496">
                    <a:tint val="23500"/>
                    <a:satMod val="160000"/>
                  </a:srgbClr>
                </a:gs>
              </a:gsLst>
              <a:path path="circle">
                <a:fillToRect l="50000" t="50000" r="50000" b="50000"/>
              </a:path>
              <a:tileRect/>
            </a:gradFill>
            <a:ln>
              <a:headEnd/>
              <a:tailEnd/>
            </a:ln>
          </p:spPr>
          <p:style>
            <a:lnRef idx="1">
              <a:schemeClr val="accent5"/>
            </a:lnRef>
            <a:fillRef idx="2">
              <a:schemeClr val="accent5"/>
            </a:fillRef>
            <a:effectRef idx="1">
              <a:schemeClr val="accent5"/>
            </a:effectRef>
            <a:fontRef idx="minor">
              <a:schemeClr val="dk1"/>
            </a:fontRef>
          </p:style>
          <p:txBody>
            <a:bodyPr wrap="none" anchor="ctr"/>
            <a:lstStyle/>
            <a:p>
              <a:pPr algn="ctr">
                <a:defRPr/>
              </a:pPr>
              <a:r>
                <a:rPr lang="zh-TW" altLang="en-US" sz="2600" b="1" dirty="0">
                  <a:latin typeface="Times New Roman" pitchFamily="18" charset="0"/>
                  <a:ea typeface="標楷體" pitchFamily="65" charset="-120"/>
                  <a:cs typeface="Times New Roman" pitchFamily="18" charset="0"/>
                </a:rPr>
                <a:t>考生列印報名表</a:t>
              </a:r>
              <a:r>
                <a:rPr lang="zh-TW" altLang="en-US" sz="2600" b="1" dirty="0" smtClean="0">
                  <a:latin typeface="Times New Roman" pitchFamily="18" charset="0"/>
                  <a:ea typeface="標楷體" pitchFamily="65" charset="-120"/>
                  <a:cs typeface="Times New Roman" pitchFamily="18" charset="0"/>
                </a:rPr>
                <a:t>件</a:t>
              </a:r>
              <a:endParaRPr lang="en-US" altLang="zh-TW" sz="2600" b="1" dirty="0" smtClean="0">
                <a:latin typeface="Times New Roman" pitchFamily="18" charset="0"/>
                <a:ea typeface="標楷體" pitchFamily="65" charset="-120"/>
                <a:cs typeface="Times New Roman" pitchFamily="18" charset="0"/>
              </a:endParaRPr>
            </a:p>
          </p:txBody>
        </p:sp>
        <p:cxnSp>
          <p:nvCxnSpPr>
            <p:cNvPr id="15" name="直線單箭頭接點 14"/>
            <p:cNvCxnSpPr/>
            <p:nvPr/>
          </p:nvCxnSpPr>
          <p:spPr>
            <a:xfrm rot="5400000">
              <a:off x="4457100" y="4130666"/>
              <a:ext cx="381000" cy="1588"/>
            </a:xfrm>
            <a:prstGeom prst="straightConnector1">
              <a:avLst/>
            </a:prstGeom>
            <a:ln w="762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rot="5400000">
              <a:off x="4455512" y="5485349"/>
              <a:ext cx="381000" cy="1588"/>
            </a:xfrm>
            <a:prstGeom prst="straightConnector1">
              <a:avLst/>
            </a:prstGeom>
            <a:ln w="76200">
              <a:solidFill>
                <a:srgbClr val="00206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1748" name="Rectangle 2"/>
          <p:cNvSpPr>
            <a:spLocks noGrp="1" noChangeArrowheads="1"/>
          </p:cNvSpPr>
          <p:nvPr>
            <p:ph type="title"/>
          </p:nvPr>
        </p:nvSpPr>
        <p:spPr>
          <a:xfrm>
            <a:off x="0" y="260350"/>
            <a:ext cx="8027988" cy="633413"/>
          </a:xfrm>
        </p:spPr>
        <p:txBody>
          <a:bodyPr/>
          <a:lstStyle/>
          <a:p>
            <a:pPr eaLnBrk="1" hangingPunct="1"/>
            <a:r>
              <a:rPr lang="zh-TW" altLang="en-US" sz="3600" b="1" dirty="0" smtClean="0">
                <a:solidFill>
                  <a:srgbClr val="0000FF"/>
                </a:solidFill>
                <a:latin typeface="標楷體" pitchFamily="65" charset="-120"/>
                <a:ea typeface="標楷體" pitchFamily="65" charset="-120"/>
              </a:rPr>
              <a:t>貳、招生作業流程</a:t>
            </a:r>
            <a:r>
              <a:rPr lang="en-US" altLang="zh-TW" sz="3600" b="1" dirty="0" smtClean="0">
                <a:solidFill>
                  <a:srgbClr val="0000FF"/>
                </a:solidFill>
                <a:latin typeface="標楷體" pitchFamily="65" charset="-120"/>
                <a:ea typeface="標楷體" pitchFamily="65" charset="-120"/>
              </a:rPr>
              <a:t>-</a:t>
            </a:r>
            <a:r>
              <a:rPr lang="zh-TW" altLang="en-US" b="1" dirty="0" smtClean="0">
                <a:solidFill>
                  <a:srgbClr val="0000FF"/>
                </a:solidFill>
                <a:latin typeface="標楷體" pitchFamily="65" charset="-120"/>
                <a:ea typeface="標楷體" pitchFamily="65" charset="-120"/>
              </a:rPr>
              <a:t>網路報名作業流程</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圓角矩形 4"/>
          <p:cNvSpPr/>
          <p:nvPr/>
        </p:nvSpPr>
        <p:spPr>
          <a:xfrm>
            <a:off x="284700" y="1226280"/>
            <a:ext cx="8429625" cy="5495195"/>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anchor="b"/>
          <a:lstStyle/>
          <a:p>
            <a:pPr marL="457200" indent="-457200">
              <a:buFont typeface="Wingdings" panose="05000000000000000000" pitchFamily="2" charset="2"/>
              <a:buChar char="l"/>
              <a:defRPr/>
            </a:pP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起，公告報名資格及比序成績審查結果。</a:t>
            </a:r>
          </a:p>
        </p:txBody>
      </p:sp>
      <p:sp>
        <p:nvSpPr>
          <p:cNvPr id="32771" name="投影片編號版面配置區 1"/>
          <p:cNvSpPr>
            <a:spLocks noGrp="1"/>
          </p:cNvSpPr>
          <p:nvPr>
            <p:ph type="sldNum" sz="quarter" idx="12"/>
          </p:nvPr>
        </p:nvSpPr>
        <p:spPr>
          <a:noFill/>
        </p:spPr>
        <p:txBody>
          <a:bodyPr/>
          <a:lstStyle/>
          <a:p>
            <a:fld id="{0DC81D34-51F7-412B-ADFF-60776D46593E}" type="slidenum">
              <a:rPr lang="en-US" altLang="zh-TW" smtClean="0">
                <a:latin typeface="Arial" pitchFamily="34" charset="0"/>
                <a:ea typeface="新細明體" pitchFamily="18" charset="-120"/>
              </a:rPr>
              <a:pPr/>
              <a:t>14</a:t>
            </a:fld>
            <a:endParaRPr lang="en-US" altLang="zh-TW" smtClean="0">
              <a:latin typeface="Arial" pitchFamily="34" charset="0"/>
              <a:ea typeface="新細明體" pitchFamily="18" charset="-120"/>
            </a:endParaRPr>
          </a:p>
        </p:txBody>
      </p:sp>
      <p:graphicFrame>
        <p:nvGraphicFramePr>
          <p:cNvPr id="4" name="資料庫圖表 3"/>
          <p:cNvGraphicFramePr/>
          <p:nvPr>
            <p:extLst>
              <p:ext uri="{D42A27DB-BD31-4B8C-83A1-F6EECF244321}">
                <p14:modId xmlns:p14="http://schemas.microsoft.com/office/powerpoint/2010/main" val="919147972"/>
              </p:ext>
            </p:extLst>
          </p:nvPr>
        </p:nvGraphicFramePr>
        <p:xfrm>
          <a:off x="719323" y="1432456"/>
          <a:ext cx="7643866"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2"/>
          <p:cNvSpPr txBox="1">
            <a:spLocks noChangeArrowheads="1"/>
          </p:cNvSpPr>
          <p:nvPr/>
        </p:nvSpPr>
        <p:spPr>
          <a:xfrm>
            <a:off x="0" y="260350"/>
            <a:ext cx="8316913" cy="633413"/>
          </a:xfrm>
          <a:prstGeom prst="rect">
            <a:avLst/>
          </a:prstGeom>
        </p:spPr>
        <p:txBody>
          <a:bodyPr/>
          <a:lstStyle/>
          <a:p>
            <a:pPr>
              <a:defRPr/>
            </a:pPr>
            <a:r>
              <a:rPr lang="zh-TW" altLang="en-US" sz="3600" b="1" dirty="0" smtClean="0">
                <a:solidFill>
                  <a:srgbClr val="0000FF"/>
                </a:solidFill>
                <a:latin typeface="標楷體" pitchFamily="65" charset="-120"/>
                <a:ea typeface="標楷體" pitchFamily="65" charset="-120"/>
              </a:rPr>
              <a:t>貳、招生作業流程</a:t>
            </a:r>
            <a:r>
              <a:rPr lang="en-US" altLang="zh-TW" sz="2800" b="1" kern="0" dirty="0" smtClean="0">
                <a:solidFill>
                  <a:srgbClr val="0000FF"/>
                </a:solidFill>
                <a:latin typeface="Times New Roman" pitchFamily="18" charset="0"/>
                <a:ea typeface="標楷體" pitchFamily="65" charset="-120"/>
                <a:cs typeface="Times New Roman" pitchFamily="18" charset="0"/>
              </a:rPr>
              <a:t>-</a:t>
            </a:r>
            <a:r>
              <a:rPr lang="zh-TW" altLang="en-US" sz="2400" b="1" kern="0" dirty="0">
                <a:solidFill>
                  <a:srgbClr val="0000FF"/>
                </a:solidFill>
                <a:latin typeface="Times New Roman" pitchFamily="18" charset="0"/>
                <a:ea typeface="標楷體" pitchFamily="65" charset="-120"/>
                <a:cs typeface="Times New Roman" pitchFamily="18" charset="0"/>
              </a:rPr>
              <a:t>進行</a:t>
            </a:r>
            <a:r>
              <a:rPr lang="en-US" altLang="zh-TW" sz="2400" b="1" kern="0" dirty="0">
                <a:solidFill>
                  <a:srgbClr val="0000FF"/>
                </a:solidFill>
                <a:latin typeface="Times New Roman" pitchFamily="18" charset="0"/>
                <a:ea typeface="標楷體" pitchFamily="65" charset="-120"/>
                <a:cs typeface="Times New Roman" pitchFamily="18" charset="0"/>
              </a:rPr>
              <a:t>7</a:t>
            </a:r>
            <a:r>
              <a:rPr lang="zh-TW" altLang="en-US" sz="2400" b="1" kern="0" dirty="0">
                <a:solidFill>
                  <a:srgbClr val="0000FF"/>
                </a:solidFill>
                <a:latin typeface="Times New Roman" pitchFamily="18" charset="0"/>
                <a:ea typeface="標楷體" pitchFamily="65" charset="-120"/>
                <a:cs typeface="Times New Roman" pitchFamily="18" charset="0"/>
              </a:rPr>
              <a:t>項比序排名</a:t>
            </a:r>
          </a:p>
        </p:txBody>
      </p:sp>
      <p:grpSp>
        <p:nvGrpSpPr>
          <p:cNvPr id="20" name="群組 19"/>
          <p:cNvGrpSpPr/>
          <p:nvPr/>
        </p:nvGrpSpPr>
        <p:grpSpPr>
          <a:xfrm>
            <a:off x="6372212" y="77987"/>
            <a:ext cx="2628900" cy="1214438"/>
            <a:chOff x="6444208" y="116632"/>
            <a:chExt cx="2628900" cy="1214438"/>
          </a:xfrm>
        </p:grpSpPr>
        <p:grpSp>
          <p:nvGrpSpPr>
            <p:cNvPr id="21" name="群組 57"/>
            <p:cNvGrpSpPr>
              <a:grpSpLocks/>
            </p:cNvGrpSpPr>
            <p:nvPr/>
          </p:nvGrpSpPr>
          <p:grpSpPr bwMode="auto">
            <a:xfrm>
              <a:off x="6905251" y="116632"/>
              <a:ext cx="2167857" cy="1214438"/>
              <a:chOff x="6690632" y="1071546"/>
              <a:chExt cx="2167648" cy="1214446"/>
            </a:xfrm>
          </p:grpSpPr>
          <p:sp>
            <p:nvSpPr>
              <p:cNvPr id="24" name="圓角矩形 23"/>
              <p:cNvSpPr/>
              <p:nvPr/>
            </p:nvSpPr>
            <p:spPr bwMode="auto">
              <a:xfrm>
                <a:off x="6689964" y="1071546"/>
                <a:ext cx="357154" cy="1214446"/>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網路報名</a:t>
                </a:r>
              </a:p>
            </p:txBody>
          </p:sp>
          <p:sp>
            <p:nvSpPr>
              <p:cNvPr id="25" name="圓角矩形 24"/>
              <p:cNvSpPr/>
              <p:nvPr/>
            </p:nvSpPr>
            <p:spPr bwMode="auto">
              <a:xfrm>
                <a:off x="7137596" y="1071546"/>
                <a:ext cx="357154" cy="1214446"/>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資格審查</a:t>
                </a:r>
              </a:p>
            </p:txBody>
          </p:sp>
          <p:sp>
            <p:nvSpPr>
              <p:cNvPr id="26" name="圓角矩形 25"/>
              <p:cNvSpPr/>
              <p:nvPr/>
            </p:nvSpPr>
            <p:spPr bwMode="auto">
              <a:xfrm>
                <a:off x="7588402" y="1071546"/>
                <a:ext cx="358740"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排名查詢</a:t>
                </a:r>
              </a:p>
            </p:txBody>
          </p:sp>
          <p:sp>
            <p:nvSpPr>
              <p:cNvPr id="27" name="圓角矩形 26"/>
              <p:cNvSpPr/>
              <p:nvPr/>
            </p:nvSpPr>
            <p:spPr bwMode="auto">
              <a:xfrm>
                <a:off x="8051908" y="1071546"/>
                <a:ext cx="357154"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網路登記志願</a:t>
                </a:r>
              </a:p>
            </p:txBody>
          </p:sp>
          <p:sp>
            <p:nvSpPr>
              <p:cNvPr id="28" name="圓角矩形 27"/>
              <p:cNvSpPr/>
              <p:nvPr/>
            </p:nvSpPr>
            <p:spPr bwMode="auto">
              <a:xfrm>
                <a:off x="8501127"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分發結果公告</a:t>
                </a:r>
              </a:p>
            </p:txBody>
          </p:sp>
          <p:cxnSp>
            <p:nvCxnSpPr>
              <p:cNvPr id="29" name="直線單箭頭接點 28"/>
              <p:cNvCxnSpPr>
                <a:stCxn id="24" idx="3"/>
                <a:endCxn id="25" idx="1"/>
              </p:cNvCxnSpPr>
              <p:nvPr/>
            </p:nvCxnSpPr>
            <p:spPr bwMode="auto">
              <a:xfrm>
                <a:off x="7047118" y="1679563"/>
                <a:ext cx="90478"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0" name="直線單箭頭接點 29"/>
              <p:cNvCxnSpPr>
                <a:stCxn id="25" idx="3"/>
                <a:endCxn id="26" idx="1"/>
              </p:cNvCxnSpPr>
              <p:nvPr/>
            </p:nvCxnSpPr>
            <p:spPr bwMode="auto">
              <a:xfrm>
                <a:off x="7494749" y="1679563"/>
                <a:ext cx="93653"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1" name="直線單箭頭接點 30"/>
              <p:cNvCxnSpPr>
                <a:stCxn id="26" idx="3"/>
                <a:endCxn id="27" idx="1"/>
              </p:cNvCxnSpPr>
              <p:nvPr/>
            </p:nvCxnSpPr>
            <p:spPr bwMode="auto">
              <a:xfrm>
                <a:off x="7947143" y="1679563"/>
                <a:ext cx="104765"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2" name="直線單箭頭接點 31"/>
              <p:cNvCxnSpPr>
                <a:stCxn id="27" idx="3"/>
                <a:endCxn id="28" idx="1"/>
              </p:cNvCxnSpPr>
              <p:nvPr/>
            </p:nvCxnSpPr>
            <p:spPr bwMode="auto">
              <a:xfrm>
                <a:off x="8409061" y="1679563"/>
                <a:ext cx="92066"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22" name="圓角矩形 21"/>
            <p:cNvSpPr/>
            <p:nvPr/>
          </p:nvSpPr>
          <p:spPr bwMode="auto">
            <a:xfrm>
              <a:off x="6444208" y="116632"/>
              <a:ext cx="357188" cy="1214438"/>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上傳登錄資料</a:t>
              </a:r>
            </a:p>
          </p:txBody>
        </p:sp>
        <p:cxnSp>
          <p:nvCxnSpPr>
            <p:cNvPr id="23" name="直線單箭頭接點 22"/>
            <p:cNvCxnSpPr>
              <a:stCxn id="22" idx="3"/>
            </p:cNvCxnSpPr>
            <p:nvPr/>
          </p:nvCxnSpPr>
          <p:spPr bwMode="auto">
            <a:xfrm>
              <a:off x="6801396" y="724645"/>
              <a:ext cx="93662"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5D8E4FA1-B3F6-456D-A11A-945861861EB1}" type="slidenum">
              <a:rPr lang="zh-TW" altLang="en-US" smtClean="0"/>
              <a:pPr>
                <a:defRPr/>
              </a:pPr>
              <a:t>15</a:t>
            </a:fld>
            <a:endParaRPr lang="en-US" altLang="zh-TW"/>
          </a:p>
        </p:txBody>
      </p:sp>
      <p:grpSp>
        <p:nvGrpSpPr>
          <p:cNvPr id="17" name="群組 16"/>
          <p:cNvGrpSpPr/>
          <p:nvPr/>
        </p:nvGrpSpPr>
        <p:grpSpPr>
          <a:xfrm>
            <a:off x="6372212" y="77987"/>
            <a:ext cx="2628900" cy="1214438"/>
            <a:chOff x="6372212" y="77987"/>
            <a:chExt cx="2628900" cy="1214438"/>
          </a:xfrm>
        </p:grpSpPr>
        <p:grpSp>
          <p:nvGrpSpPr>
            <p:cNvPr id="5" name="群組 57"/>
            <p:cNvGrpSpPr>
              <a:grpSpLocks/>
            </p:cNvGrpSpPr>
            <p:nvPr/>
          </p:nvGrpSpPr>
          <p:grpSpPr bwMode="auto">
            <a:xfrm>
              <a:off x="6833255" y="77987"/>
              <a:ext cx="2167857" cy="1214438"/>
              <a:chOff x="6690632" y="1071546"/>
              <a:chExt cx="2167648" cy="1214446"/>
            </a:xfrm>
          </p:grpSpPr>
          <p:sp>
            <p:nvSpPr>
              <p:cNvPr id="8" name="圓角矩形 7"/>
              <p:cNvSpPr/>
              <p:nvPr/>
            </p:nvSpPr>
            <p:spPr bwMode="auto">
              <a:xfrm>
                <a:off x="6689964" y="1071546"/>
                <a:ext cx="357154" cy="1214446"/>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網路報名</a:t>
                </a:r>
              </a:p>
            </p:txBody>
          </p:sp>
          <p:sp>
            <p:nvSpPr>
              <p:cNvPr id="9" name="圓角矩形 8"/>
              <p:cNvSpPr/>
              <p:nvPr/>
            </p:nvSpPr>
            <p:spPr bwMode="auto">
              <a:xfrm>
                <a:off x="7137596" y="1071546"/>
                <a:ext cx="357154" cy="1214446"/>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資格審查</a:t>
                </a:r>
              </a:p>
            </p:txBody>
          </p:sp>
          <p:sp>
            <p:nvSpPr>
              <p:cNvPr id="10" name="圓角矩形 9"/>
              <p:cNvSpPr/>
              <p:nvPr/>
            </p:nvSpPr>
            <p:spPr bwMode="auto">
              <a:xfrm>
                <a:off x="7588402" y="1071546"/>
                <a:ext cx="358740" cy="1214446"/>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排名查詢</a:t>
                </a:r>
              </a:p>
            </p:txBody>
          </p:sp>
          <p:sp>
            <p:nvSpPr>
              <p:cNvPr id="11" name="圓角矩形 10"/>
              <p:cNvSpPr/>
              <p:nvPr/>
            </p:nvSpPr>
            <p:spPr bwMode="auto">
              <a:xfrm>
                <a:off x="8051908" y="1071546"/>
                <a:ext cx="357154"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網路登記志願</a:t>
                </a:r>
              </a:p>
            </p:txBody>
          </p:sp>
          <p:sp>
            <p:nvSpPr>
              <p:cNvPr id="12" name="圓角矩形 11"/>
              <p:cNvSpPr/>
              <p:nvPr/>
            </p:nvSpPr>
            <p:spPr bwMode="auto">
              <a:xfrm>
                <a:off x="8501127"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分發結果公告</a:t>
                </a:r>
              </a:p>
            </p:txBody>
          </p:sp>
          <p:cxnSp>
            <p:nvCxnSpPr>
              <p:cNvPr id="13" name="直線單箭頭接點 12"/>
              <p:cNvCxnSpPr>
                <a:stCxn id="8" idx="3"/>
                <a:endCxn id="9" idx="1"/>
              </p:cNvCxnSpPr>
              <p:nvPr/>
            </p:nvCxnSpPr>
            <p:spPr bwMode="auto">
              <a:xfrm>
                <a:off x="7047118" y="1679563"/>
                <a:ext cx="90478"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14" name="直線單箭頭接點 13"/>
              <p:cNvCxnSpPr>
                <a:stCxn id="9" idx="3"/>
                <a:endCxn id="10" idx="1"/>
              </p:cNvCxnSpPr>
              <p:nvPr/>
            </p:nvCxnSpPr>
            <p:spPr bwMode="auto">
              <a:xfrm>
                <a:off x="7494749" y="1679563"/>
                <a:ext cx="93653"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15" name="直線單箭頭接點 14"/>
              <p:cNvCxnSpPr>
                <a:stCxn id="10" idx="3"/>
                <a:endCxn id="11" idx="1"/>
              </p:cNvCxnSpPr>
              <p:nvPr/>
            </p:nvCxnSpPr>
            <p:spPr bwMode="auto">
              <a:xfrm>
                <a:off x="7947143" y="1679563"/>
                <a:ext cx="104765"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16" name="直線單箭頭接點 15"/>
              <p:cNvCxnSpPr>
                <a:stCxn id="11" idx="3"/>
                <a:endCxn id="12" idx="1"/>
              </p:cNvCxnSpPr>
              <p:nvPr/>
            </p:nvCxnSpPr>
            <p:spPr bwMode="auto">
              <a:xfrm>
                <a:off x="8409061" y="1679563"/>
                <a:ext cx="92066"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6" name="圓角矩形 5"/>
            <p:cNvSpPr/>
            <p:nvPr/>
          </p:nvSpPr>
          <p:spPr bwMode="auto">
            <a:xfrm>
              <a:off x="6372212" y="77987"/>
              <a:ext cx="357188" cy="1214438"/>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上傳登錄資料</a:t>
              </a:r>
            </a:p>
          </p:txBody>
        </p:sp>
        <p:cxnSp>
          <p:nvCxnSpPr>
            <p:cNvPr id="7" name="直線單箭頭接點 6"/>
            <p:cNvCxnSpPr>
              <a:stCxn id="6" idx="3"/>
            </p:cNvCxnSpPr>
            <p:nvPr/>
          </p:nvCxnSpPr>
          <p:spPr bwMode="auto">
            <a:xfrm>
              <a:off x="6729400" y="686000"/>
              <a:ext cx="93662"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18" name="Rectangle 2"/>
          <p:cNvSpPr txBox="1">
            <a:spLocks noChangeArrowheads="1"/>
          </p:cNvSpPr>
          <p:nvPr/>
        </p:nvSpPr>
        <p:spPr>
          <a:xfrm>
            <a:off x="0" y="260648"/>
            <a:ext cx="8193088" cy="633413"/>
          </a:xfrm>
          <a:prstGeom prst="rect">
            <a:avLst/>
          </a:prstGeom>
        </p:spPr>
        <p:txBody>
          <a:bodyPr/>
          <a:lstStyle/>
          <a:p>
            <a:pPr>
              <a:defRPr/>
            </a:pPr>
            <a:r>
              <a:rPr lang="zh-TW" altLang="en-US" sz="3600" b="1" dirty="0" smtClean="0">
                <a:solidFill>
                  <a:srgbClr val="0000FF"/>
                </a:solidFill>
                <a:latin typeface="標楷體" pitchFamily="65" charset="-120"/>
                <a:ea typeface="標楷體" pitchFamily="65" charset="-120"/>
              </a:rPr>
              <a:t>貳、招生作業流程</a:t>
            </a:r>
            <a:r>
              <a:rPr lang="en-US" altLang="zh-TW" sz="2800" b="1" kern="0" dirty="0" smtClean="0">
                <a:solidFill>
                  <a:srgbClr val="0000FF"/>
                </a:solidFill>
                <a:latin typeface="Times New Roman" pitchFamily="18" charset="0"/>
                <a:ea typeface="標楷體" pitchFamily="65" charset="-120"/>
                <a:cs typeface="Times New Roman" pitchFamily="18" charset="0"/>
              </a:rPr>
              <a:t>-</a:t>
            </a:r>
            <a:r>
              <a:rPr lang="zh-TW" altLang="en-US" sz="2400" b="1" kern="0" dirty="0">
                <a:solidFill>
                  <a:srgbClr val="0000FF"/>
                </a:solidFill>
                <a:latin typeface="Times New Roman" pitchFamily="18" charset="0"/>
                <a:ea typeface="標楷體" pitchFamily="65" charset="-120"/>
                <a:cs typeface="Times New Roman" pitchFamily="18" charset="0"/>
              </a:rPr>
              <a:t>考生</a:t>
            </a:r>
            <a:r>
              <a:rPr lang="zh-TW" altLang="en-US" sz="2400" b="1" kern="0" dirty="0" smtClean="0">
                <a:solidFill>
                  <a:srgbClr val="0000FF"/>
                </a:solidFill>
                <a:latin typeface="Times New Roman" pitchFamily="18" charset="0"/>
                <a:ea typeface="標楷體" pitchFamily="65" charset="-120"/>
                <a:cs typeface="Times New Roman" pitchFamily="18" charset="0"/>
              </a:rPr>
              <a:t>網路排名查詢</a:t>
            </a:r>
            <a:endParaRPr lang="zh-TW" altLang="en-US" sz="2400" b="1" kern="0" dirty="0">
              <a:solidFill>
                <a:srgbClr val="0000FF"/>
              </a:solidFill>
              <a:latin typeface="Times New Roman" pitchFamily="18" charset="0"/>
              <a:ea typeface="標楷體" pitchFamily="65" charset="-120"/>
              <a:cs typeface="Times New Roman" pitchFamily="18" charset="0"/>
            </a:endParaRPr>
          </a:p>
        </p:txBody>
      </p:sp>
      <p:sp>
        <p:nvSpPr>
          <p:cNvPr id="19" name="矩形 18"/>
          <p:cNvSpPr/>
          <p:nvPr/>
        </p:nvSpPr>
        <p:spPr>
          <a:xfrm>
            <a:off x="192547" y="1526895"/>
            <a:ext cx="8464413" cy="2569934"/>
          </a:xfrm>
          <a:prstGeom prst="rect">
            <a:avLst/>
          </a:prstGeom>
        </p:spPr>
        <p:txBody>
          <a:bodyPr wrap="square">
            <a:spAutoFit/>
          </a:bodyPr>
          <a:lstStyle/>
          <a:p>
            <a:pPr marL="457200" indent="-457200" algn="just">
              <a:spcBef>
                <a:spcPts val="0"/>
              </a:spcBef>
              <a:spcAft>
                <a:spcPts val="600"/>
              </a:spcAft>
              <a:buFont typeface="Wingdings" panose="05000000000000000000" pitchFamily="2" charset="2"/>
              <a:buChar char="l"/>
            </a:pPr>
            <a:r>
              <a:rPr lang="en-US" altLang="zh-TW" sz="2600" dirty="0" smtClean="0">
                <a:latin typeface="Times New Roman" pitchFamily="18" charset="0"/>
                <a:ea typeface="標楷體" pitchFamily="65" charset="-120"/>
              </a:rPr>
              <a:t>108</a:t>
            </a:r>
            <a:r>
              <a:rPr lang="zh-TW" altLang="en-US" sz="2600" dirty="0">
                <a:latin typeface="Times New Roman" pitchFamily="18" charset="0"/>
                <a:ea typeface="標楷體" pitchFamily="65" charset="-120"/>
              </a:rPr>
              <a:t>年</a:t>
            </a:r>
            <a:r>
              <a:rPr lang="en-US" altLang="zh-TW" sz="2600" dirty="0">
                <a:latin typeface="Times New Roman" pitchFamily="18" charset="0"/>
                <a:ea typeface="標楷體" pitchFamily="65" charset="-120"/>
              </a:rPr>
              <a:t>4</a:t>
            </a:r>
            <a:r>
              <a:rPr lang="zh-TW" altLang="en-US" sz="2600" dirty="0">
                <a:latin typeface="Times New Roman" pitchFamily="18" charset="0"/>
                <a:ea typeface="標楷體" pitchFamily="65" charset="-120"/>
              </a:rPr>
              <a:t>月</a:t>
            </a:r>
            <a:r>
              <a:rPr lang="en-US" altLang="zh-TW" sz="2600" dirty="0">
                <a:latin typeface="Times New Roman" pitchFamily="18" charset="0"/>
                <a:ea typeface="標楷體" pitchFamily="65" charset="-120"/>
              </a:rPr>
              <a:t>9</a:t>
            </a:r>
            <a:r>
              <a:rPr lang="zh-TW" altLang="en-US" sz="2600" dirty="0" smtClean="0">
                <a:latin typeface="Times New Roman" pitchFamily="18" charset="0"/>
                <a:ea typeface="標楷體" pitchFamily="65" charset="-120"/>
              </a:rPr>
              <a:t>日</a:t>
            </a:r>
            <a:r>
              <a:rPr lang="en-US" altLang="zh-TW" sz="2600" dirty="0" smtClean="0">
                <a:latin typeface="Times New Roman" pitchFamily="18" charset="0"/>
                <a:ea typeface="標楷體" pitchFamily="65" charset="-120"/>
              </a:rPr>
              <a:t>10:00</a:t>
            </a:r>
            <a:r>
              <a:rPr lang="zh-TW" altLang="en-US" sz="2600" dirty="0" smtClean="0">
                <a:latin typeface="Times New Roman" pitchFamily="18" charset="0"/>
                <a:ea typeface="標楷體" pitchFamily="65" charset="-120"/>
              </a:rPr>
              <a:t>起，於</a:t>
            </a:r>
            <a:r>
              <a:rPr lang="zh-TW" altLang="en-US" sz="2600" dirty="0">
                <a:latin typeface="Times New Roman" pitchFamily="18" charset="0"/>
                <a:ea typeface="標楷體" pitchFamily="65" charset="-120"/>
              </a:rPr>
              <a:t>本委員會</a:t>
            </a:r>
            <a:r>
              <a:rPr lang="zh-TW" altLang="en-US" sz="2600" dirty="0" smtClean="0">
                <a:latin typeface="Times New Roman" pitchFamily="18" charset="0"/>
                <a:ea typeface="標楷體" pitchFamily="65" charset="-120"/>
              </a:rPr>
              <a:t>網站</a:t>
            </a:r>
            <a:r>
              <a:rPr lang="zh-TW" altLang="en-US" sz="2600" dirty="0">
                <a:solidFill>
                  <a:srgbClr val="339933"/>
                </a:solidFill>
                <a:latin typeface="Times New Roman" pitchFamily="18" charset="0"/>
                <a:ea typeface="標楷體" pitchFamily="65" charset="-120"/>
              </a:rPr>
              <a:t>「</a:t>
            </a:r>
            <a:r>
              <a:rPr lang="zh-TW" altLang="en-US" sz="2600" dirty="0" smtClean="0">
                <a:solidFill>
                  <a:srgbClr val="339933"/>
                </a:solidFill>
                <a:latin typeface="Times New Roman" pitchFamily="18" charset="0"/>
                <a:ea typeface="標楷體" pitchFamily="65" charset="-120"/>
              </a:rPr>
              <a:t>考生作業系統 </a:t>
            </a:r>
            <a:r>
              <a:rPr lang="en-US" altLang="zh-TW" sz="2600" dirty="0" smtClean="0">
                <a:solidFill>
                  <a:srgbClr val="339933"/>
                </a:solidFill>
                <a:latin typeface="Times New Roman" pitchFamily="18" charset="0"/>
                <a:ea typeface="標楷體" pitchFamily="65" charset="-120"/>
              </a:rPr>
              <a:t>-</a:t>
            </a:r>
            <a:r>
              <a:rPr lang="zh-TW" altLang="en-US" sz="2600" dirty="0" smtClean="0">
                <a:solidFill>
                  <a:srgbClr val="339933"/>
                </a:solidFill>
                <a:latin typeface="Times New Roman" pitchFamily="18" charset="0"/>
                <a:ea typeface="標楷體" pitchFamily="65" charset="-120"/>
              </a:rPr>
              <a:t> 個人</a:t>
            </a:r>
            <a:r>
              <a:rPr lang="zh-TW" altLang="en-US" sz="2600" dirty="0">
                <a:solidFill>
                  <a:srgbClr val="339933"/>
                </a:solidFill>
                <a:latin typeface="Times New Roman" pitchFamily="18" charset="0"/>
                <a:ea typeface="標楷體" pitchFamily="65" charset="-120"/>
              </a:rPr>
              <a:t>排名查詢系統」</a:t>
            </a:r>
            <a:r>
              <a:rPr lang="zh-TW" altLang="en-US" sz="2600" dirty="0">
                <a:latin typeface="Times New Roman" pitchFamily="18" charset="0"/>
                <a:ea typeface="標楷體" pitchFamily="65" charset="-120"/>
              </a:rPr>
              <a:t>提供考生排名（包括</a:t>
            </a:r>
            <a:r>
              <a:rPr lang="en-US" altLang="zh-TW" sz="2600" dirty="0">
                <a:latin typeface="Times New Roman" pitchFamily="18" charset="0"/>
                <a:ea typeface="標楷體" pitchFamily="65" charset="-120"/>
              </a:rPr>
              <a:t>7</a:t>
            </a:r>
            <a:r>
              <a:rPr lang="zh-TW" altLang="en-US" sz="2600" dirty="0">
                <a:latin typeface="Times New Roman" pitchFamily="18" charset="0"/>
                <a:ea typeface="標楷體" pitchFamily="65" charset="-120"/>
              </a:rPr>
              <a:t>項比序及</a:t>
            </a:r>
            <a:r>
              <a:rPr lang="en-US" altLang="zh-TW" sz="2600" dirty="0">
                <a:latin typeface="Times New Roman" pitchFamily="18" charset="0"/>
                <a:ea typeface="標楷體" pitchFamily="65" charset="-120"/>
              </a:rPr>
              <a:t>5</a:t>
            </a:r>
            <a:r>
              <a:rPr lang="zh-TW" altLang="en-US" sz="2600" dirty="0">
                <a:latin typeface="Times New Roman" pitchFamily="18" charset="0"/>
                <a:ea typeface="標楷體" pitchFamily="65" charset="-120"/>
              </a:rPr>
              <a:t>項同名次參酌比序之排名結果）</a:t>
            </a:r>
            <a:r>
              <a:rPr lang="zh-TW" altLang="en-US" sz="2600" dirty="0" smtClean="0">
                <a:latin typeface="Times New Roman" pitchFamily="18" charset="0"/>
                <a:ea typeface="標楷體" pitchFamily="65" charset="-120"/>
              </a:rPr>
              <a:t>查詢。</a:t>
            </a:r>
            <a:endParaRPr lang="en-US" altLang="zh-TW" sz="2600" dirty="0" smtClean="0">
              <a:latin typeface="Times New Roman" pitchFamily="18" charset="0"/>
              <a:ea typeface="標楷體" pitchFamily="65" charset="-120"/>
            </a:endParaRPr>
          </a:p>
          <a:p>
            <a:pPr marL="457200" indent="-457200" algn="just">
              <a:spcBef>
                <a:spcPts val="0"/>
              </a:spcBef>
              <a:spcAft>
                <a:spcPts val="600"/>
              </a:spcAft>
              <a:buFont typeface="Wingdings" panose="05000000000000000000" pitchFamily="2" charset="2"/>
              <a:buChar char="l"/>
            </a:pPr>
            <a:r>
              <a:rPr lang="zh-TW" altLang="en-US" sz="2600" dirty="0" smtClean="0">
                <a:latin typeface="Times New Roman" pitchFamily="18" charset="0"/>
                <a:ea typeface="標楷體" pitchFamily="65" charset="-120"/>
              </a:rPr>
              <a:t>本</a:t>
            </a:r>
            <a:r>
              <a:rPr lang="zh-TW" altLang="en-US" sz="2600" dirty="0">
                <a:latin typeface="Times New Roman" pitchFamily="18" charset="0"/>
                <a:ea typeface="標楷體" pitchFamily="65" charset="-120"/>
              </a:rPr>
              <a:t>委員會</a:t>
            </a:r>
            <a:r>
              <a:rPr lang="zh-TW" altLang="en-US" sz="2600" dirty="0">
                <a:solidFill>
                  <a:srgbClr val="C00000"/>
                </a:solidFill>
                <a:latin typeface="Times New Roman" pitchFamily="18" charset="0"/>
                <a:ea typeface="標楷體" pitchFamily="65" charset="-120"/>
              </a:rPr>
              <a:t>不另寄發排名通知</a:t>
            </a:r>
            <a:r>
              <a:rPr lang="zh-TW" altLang="en-US" sz="2600" dirty="0">
                <a:latin typeface="Times New Roman" pitchFamily="18" charset="0"/>
                <a:ea typeface="標楷體" pitchFamily="65" charset="-120"/>
              </a:rPr>
              <a:t>，請考生注意</a:t>
            </a:r>
            <a:r>
              <a:rPr lang="zh-TW" altLang="en-US" sz="2600" dirty="0" smtClean="0">
                <a:latin typeface="Times New Roman" pitchFamily="18" charset="0"/>
                <a:ea typeface="標楷體" pitchFamily="65" charset="-120"/>
              </a:rPr>
              <a:t>。考生</a:t>
            </a:r>
            <a:r>
              <a:rPr lang="zh-TW" altLang="en-US" sz="2600" dirty="0">
                <a:latin typeface="Times New Roman" pitchFamily="18" charset="0"/>
                <a:ea typeface="標楷體" pitchFamily="65" charset="-120"/>
              </a:rPr>
              <a:t>如未上網查詢排名，其錄取及入學權益受損時，概由考生自行負責。</a:t>
            </a:r>
          </a:p>
        </p:txBody>
      </p:sp>
    </p:spTree>
    <p:extLst>
      <p:ext uri="{BB962C8B-B14F-4D97-AF65-F5344CB8AC3E}">
        <p14:creationId xmlns:p14="http://schemas.microsoft.com/office/powerpoint/2010/main" val="32839245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E0396980-98E6-4E5D-B537-BBDCD0036471}" type="slidenum">
              <a:rPr lang="zh-TW" altLang="en-US" smtClean="0"/>
              <a:pPr>
                <a:defRPr/>
              </a:pPr>
              <a:t>16</a:t>
            </a:fld>
            <a:endParaRPr lang="en-US" altLang="zh-TW"/>
          </a:p>
        </p:txBody>
      </p:sp>
      <p:sp>
        <p:nvSpPr>
          <p:cNvPr id="8" name="內容版面配置區 2"/>
          <p:cNvSpPr>
            <a:spLocks noGrp="1"/>
          </p:cNvSpPr>
          <p:nvPr>
            <p:ph idx="1"/>
          </p:nvPr>
        </p:nvSpPr>
        <p:spPr>
          <a:xfrm>
            <a:off x="457200" y="1125538"/>
            <a:ext cx="8229600" cy="5000625"/>
          </a:xfrm>
          <a:noFill/>
        </p:spPr>
        <p:txBody>
          <a:bodyPr/>
          <a:lstStyle/>
          <a:p>
            <a:pPr marL="0" indent="0">
              <a:spcAft>
                <a:spcPts val="600"/>
              </a:spcAft>
              <a:buFontTx/>
              <a:buNone/>
              <a:defRPr/>
            </a:pPr>
            <a:r>
              <a:rPr lang="zh-TW" altLang="en-US" sz="2600" dirty="0" smtClean="0">
                <a:latin typeface="Times New Roman" pitchFamily="18" charset="0"/>
                <a:ea typeface="標楷體" pitchFamily="65" charset="-120"/>
              </a:rPr>
              <a:t>分區辦理招生學校宣導暨網路選填志願系統操作說明會，預計辦理時間如下：</a:t>
            </a:r>
            <a:endParaRPr lang="en-US" altLang="zh-TW" sz="2600" dirty="0" smtClean="0">
              <a:latin typeface="Times New Roman" pitchFamily="18" charset="0"/>
              <a:ea typeface="標楷體" pitchFamily="65" charset="-120"/>
            </a:endParaRPr>
          </a:p>
          <a:p>
            <a:pPr>
              <a:spcAft>
                <a:spcPts val="600"/>
              </a:spcAft>
              <a:buFont typeface="Wingdings" pitchFamily="2" charset="2"/>
              <a:buChar char="u"/>
              <a:defRPr/>
            </a:pPr>
            <a:r>
              <a:rPr lang="zh-TW" altLang="en-US" sz="2600" dirty="0">
                <a:solidFill>
                  <a:srgbClr val="C00000"/>
                </a:solidFill>
                <a:latin typeface="Times New Roman" pitchFamily="18" charset="0"/>
                <a:ea typeface="標楷體" pitchFamily="65" charset="-120"/>
              </a:rPr>
              <a:t>南區：</a:t>
            </a:r>
            <a:r>
              <a:rPr lang="en-US" altLang="zh-TW" sz="2600" dirty="0" smtClean="0">
                <a:solidFill>
                  <a:srgbClr val="C00000"/>
                </a:solidFill>
                <a:latin typeface="Times New Roman" pitchFamily="18" charset="0"/>
                <a:ea typeface="標楷體" pitchFamily="65" charset="-120"/>
              </a:rPr>
              <a:t>108</a:t>
            </a:r>
            <a:r>
              <a:rPr lang="zh-TW" altLang="en-US" sz="2600" dirty="0" smtClean="0">
                <a:solidFill>
                  <a:srgbClr val="C00000"/>
                </a:solidFill>
                <a:latin typeface="Times New Roman" pitchFamily="18" charset="0"/>
                <a:ea typeface="標楷體" pitchFamily="65" charset="-120"/>
              </a:rPr>
              <a:t>年</a:t>
            </a:r>
            <a:r>
              <a:rPr lang="en-US" altLang="zh-TW" sz="2600" dirty="0" smtClean="0">
                <a:solidFill>
                  <a:srgbClr val="C00000"/>
                </a:solidFill>
                <a:latin typeface="Times New Roman" pitchFamily="18" charset="0"/>
                <a:ea typeface="標楷體" pitchFamily="65" charset="-120"/>
              </a:rPr>
              <a:t>3</a:t>
            </a:r>
            <a:r>
              <a:rPr lang="zh-TW" altLang="en-US" sz="2600" dirty="0" smtClean="0">
                <a:solidFill>
                  <a:srgbClr val="C00000"/>
                </a:solidFill>
                <a:latin typeface="Times New Roman" pitchFamily="18" charset="0"/>
                <a:ea typeface="標楷體" pitchFamily="65" charset="-120"/>
              </a:rPr>
              <a:t>月</a:t>
            </a:r>
            <a:r>
              <a:rPr lang="en-US" altLang="zh-TW" sz="2600" dirty="0" smtClean="0">
                <a:solidFill>
                  <a:srgbClr val="C00000"/>
                </a:solidFill>
                <a:latin typeface="Times New Roman" pitchFamily="18" charset="0"/>
                <a:ea typeface="標楷體" pitchFamily="65" charset="-120"/>
              </a:rPr>
              <a:t>20</a:t>
            </a:r>
            <a:r>
              <a:rPr lang="zh-TW" altLang="en-US" sz="2600" dirty="0" smtClean="0">
                <a:solidFill>
                  <a:srgbClr val="C00000"/>
                </a:solidFill>
                <a:latin typeface="Times New Roman" pitchFamily="18" charset="0"/>
                <a:ea typeface="標楷體" pitchFamily="65" charset="-120"/>
              </a:rPr>
              <a:t>日</a:t>
            </a:r>
            <a:r>
              <a:rPr lang="zh-TW" altLang="en-US" sz="2600" dirty="0" smtClean="0">
                <a:latin typeface="Times New Roman" pitchFamily="18" charset="0"/>
                <a:ea typeface="標楷體" pitchFamily="65" charset="-120"/>
              </a:rPr>
              <a:t> </a:t>
            </a:r>
            <a:r>
              <a:rPr lang="en-US" altLang="zh-TW" sz="2600" dirty="0" smtClean="0">
                <a:latin typeface="Times New Roman" pitchFamily="18" charset="0"/>
                <a:ea typeface="標楷體" pitchFamily="65" charset="-120"/>
              </a:rPr>
              <a:t>13:00-16:00</a:t>
            </a:r>
            <a:r>
              <a:rPr lang="zh-TW" altLang="en-US" sz="2600" dirty="0" smtClean="0">
                <a:latin typeface="Times New Roman" pitchFamily="18" charset="0"/>
                <a:ea typeface="標楷體" pitchFamily="65" charset="-120"/>
              </a:rPr>
              <a:t> </a:t>
            </a:r>
            <a:r>
              <a:rPr lang="en-US" altLang="zh-TW" sz="2600" dirty="0" smtClean="0">
                <a:latin typeface="Times New Roman" pitchFamily="18" charset="0"/>
                <a:ea typeface="標楷體" pitchFamily="65" charset="-120"/>
              </a:rPr>
              <a:t>(</a:t>
            </a:r>
            <a:r>
              <a:rPr lang="zh-TW" altLang="en-US" sz="2600" dirty="0" smtClean="0">
                <a:latin typeface="Times New Roman" pitchFamily="18" charset="0"/>
                <a:ea typeface="標楷體" pitchFamily="65" charset="-120"/>
              </a:rPr>
              <a:t>正修科技大學</a:t>
            </a:r>
            <a:r>
              <a:rPr lang="en-US" altLang="zh-TW" sz="2600" dirty="0" smtClean="0">
                <a:latin typeface="Times New Roman" pitchFamily="18" charset="0"/>
                <a:ea typeface="標楷體" pitchFamily="65" charset="-120"/>
              </a:rPr>
              <a:t>)</a:t>
            </a:r>
            <a:endParaRPr lang="en-US" altLang="zh-TW" sz="2600" dirty="0">
              <a:latin typeface="Times New Roman" pitchFamily="18" charset="0"/>
              <a:ea typeface="標楷體" pitchFamily="65" charset="-120"/>
            </a:endParaRPr>
          </a:p>
          <a:p>
            <a:pPr>
              <a:spcAft>
                <a:spcPts val="600"/>
              </a:spcAft>
              <a:buFont typeface="Wingdings" pitchFamily="2" charset="2"/>
              <a:buChar char="u"/>
              <a:defRPr/>
            </a:pPr>
            <a:r>
              <a:rPr lang="zh-TW" altLang="en-US" sz="2600" dirty="0" smtClean="0">
                <a:solidFill>
                  <a:srgbClr val="339933"/>
                </a:solidFill>
                <a:latin typeface="Times New Roman" pitchFamily="18" charset="0"/>
                <a:ea typeface="標楷體" pitchFamily="65" charset="-120"/>
              </a:rPr>
              <a:t>北區：</a:t>
            </a:r>
            <a:r>
              <a:rPr lang="en-US" altLang="zh-TW" sz="2600" dirty="0" smtClean="0">
                <a:solidFill>
                  <a:srgbClr val="339933"/>
                </a:solidFill>
                <a:latin typeface="Times New Roman" pitchFamily="18" charset="0"/>
                <a:ea typeface="標楷體" pitchFamily="65" charset="-120"/>
              </a:rPr>
              <a:t>108</a:t>
            </a:r>
            <a:r>
              <a:rPr lang="zh-TW" altLang="en-US" sz="2600" dirty="0">
                <a:solidFill>
                  <a:srgbClr val="339933"/>
                </a:solidFill>
                <a:latin typeface="Times New Roman" pitchFamily="18" charset="0"/>
                <a:ea typeface="標楷體" pitchFamily="65" charset="-120"/>
              </a:rPr>
              <a:t>年</a:t>
            </a:r>
            <a:r>
              <a:rPr lang="en-US" altLang="zh-TW" sz="2600" dirty="0">
                <a:solidFill>
                  <a:srgbClr val="339933"/>
                </a:solidFill>
                <a:latin typeface="Times New Roman" pitchFamily="18" charset="0"/>
                <a:ea typeface="標楷體" pitchFamily="65" charset="-120"/>
              </a:rPr>
              <a:t>3</a:t>
            </a:r>
            <a:r>
              <a:rPr lang="zh-TW" altLang="en-US" sz="2600" dirty="0" smtClean="0">
                <a:solidFill>
                  <a:srgbClr val="339933"/>
                </a:solidFill>
                <a:latin typeface="Times New Roman" pitchFamily="18" charset="0"/>
                <a:ea typeface="標楷體" pitchFamily="65" charset="-120"/>
              </a:rPr>
              <a:t>月</a:t>
            </a:r>
            <a:r>
              <a:rPr lang="en-US" altLang="zh-TW" sz="2600" dirty="0" smtClean="0">
                <a:solidFill>
                  <a:srgbClr val="339933"/>
                </a:solidFill>
                <a:latin typeface="Times New Roman" pitchFamily="18" charset="0"/>
                <a:ea typeface="標楷體" pitchFamily="65" charset="-120"/>
              </a:rPr>
              <a:t>21</a:t>
            </a:r>
            <a:r>
              <a:rPr lang="zh-TW" altLang="en-US" sz="2600" dirty="0" smtClean="0">
                <a:solidFill>
                  <a:srgbClr val="339933"/>
                </a:solidFill>
                <a:latin typeface="Times New Roman" pitchFamily="18" charset="0"/>
                <a:ea typeface="標楷體" pitchFamily="65" charset="-120"/>
              </a:rPr>
              <a:t>日 </a:t>
            </a:r>
            <a:r>
              <a:rPr lang="en-US" altLang="zh-TW" sz="2600" dirty="0" smtClean="0">
                <a:latin typeface="Times New Roman" pitchFamily="18" charset="0"/>
                <a:ea typeface="標楷體" pitchFamily="65" charset="-120"/>
              </a:rPr>
              <a:t>13:00-16:00</a:t>
            </a:r>
            <a:r>
              <a:rPr lang="zh-TW" altLang="en-US" sz="2600" dirty="0" smtClean="0">
                <a:latin typeface="Times New Roman" pitchFamily="18" charset="0"/>
                <a:ea typeface="標楷體" pitchFamily="65" charset="-120"/>
              </a:rPr>
              <a:t> </a:t>
            </a:r>
            <a:r>
              <a:rPr lang="en-US" altLang="zh-TW" sz="2600" dirty="0" smtClean="0">
                <a:latin typeface="Times New Roman" pitchFamily="18" charset="0"/>
                <a:ea typeface="標楷體" pitchFamily="65" charset="-120"/>
              </a:rPr>
              <a:t>(</a:t>
            </a:r>
            <a:r>
              <a:rPr lang="zh-TW" altLang="en-US" sz="2600" dirty="0" smtClean="0">
                <a:latin typeface="Times New Roman" pitchFamily="18" charset="0"/>
                <a:ea typeface="標楷體" pitchFamily="65" charset="-120"/>
              </a:rPr>
              <a:t>臺北科技大學</a:t>
            </a:r>
            <a:r>
              <a:rPr lang="en-US" altLang="zh-TW" sz="2600" dirty="0" smtClean="0">
                <a:latin typeface="Times New Roman" pitchFamily="18" charset="0"/>
                <a:ea typeface="標楷體" pitchFamily="65" charset="-120"/>
              </a:rPr>
              <a:t>)</a:t>
            </a:r>
            <a:endParaRPr lang="en-US" altLang="zh-TW" sz="2600" dirty="0">
              <a:latin typeface="Times New Roman" pitchFamily="18" charset="0"/>
              <a:ea typeface="標楷體" pitchFamily="65" charset="-120"/>
            </a:endParaRPr>
          </a:p>
          <a:p>
            <a:pPr>
              <a:spcAft>
                <a:spcPts val="600"/>
              </a:spcAft>
              <a:buFont typeface="Wingdings" pitchFamily="2" charset="2"/>
              <a:buChar char="u"/>
              <a:defRPr/>
            </a:pPr>
            <a:r>
              <a:rPr lang="zh-TW" altLang="en-US" sz="2600" dirty="0">
                <a:solidFill>
                  <a:srgbClr val="CC0099"/>
                </a:solidFill>
                <a:latin typeface="Times New Roman" pitchFamily="18" charset="0"/>
                <a:ea typeface="標楷體" pitchFamily="65" charset="-120"/>
              </a:rPr>
              <a:t>中</a:t>
            </a:r>
            <a:r>
              <a:rPr lang="zh-TW" altLang="en-US" sz="2600" dirty="0" smtClean="0">
                <a:solidFill>
                  <a:srgbClr val="CC0099"/>
                </a:solidFill>
                <a:latin typeface="Times New Roman" pitchFamily="18" charset="0"/>
                <a:ea typeface="標楷體" pitchFamily="65" charset="-120"/>
              </a:rPr>
              <a:t>區：</a:t>
            </a:r>
            <a:r>
              <a:rPr lang="en-US" altLang="zh-TW" sz="2600" dirty="0" smtClean="0">
                <a:solidFill>
                  <a:srgbClr val="CC0099"/>
                </a:solidFill>
                <a:latin typeface="Times New Roman" pitchFamily="18" charset="0"/>
                <a:ea typeface="標楷體" pitchFamily="65" charset="-120"/>
              </a:rPr>
              <a:t>108</a:t>
            </a:r>
            <a:r>
              <a:rPr lang="zh-TW" altLang="en-US" sz="2600" dirty="0">
                <a:solidFill>
                  <a:srgbClr val="CC0099"/>
                </a:solidFill>
                <a:latin typeface="Times New Roman" pitchFamily="18" charset="0"/>
                <a:ea typeface="標楷體" pitchFamily="65" charset="-120"/>
              </a:rPr>
              <a:t>年</a:t>
            </a:r>
            <a:r>
              <a:rPr lang="en-US" altLang="zh-TW" sz="2600" dirty="0">
                <a:solidFill>
                  <a:srgbClr val="CC0099"/>
                </a:solidFill>
                <a:latin typeface="Times New Roman" pitchFamily="18" charset="0"/>
                <a:ea typeface="標楷體" pitchFamily="65" charset="-120"/>
              </a:rPr>
              <a:t>3</a:t>
            </a:r>
            <a:r>
              <a:rPr lang="zh-TW" altLang="en-US" sz="2600" dirty="0" smtClean="0">
                <a:solidFill>
                  <a:srgbClr val="CC0099"/>
                </a:solidFill>
                <a:latin typeface="Times New Roman" pitchFamily="18" charset="0"/>
                <a:ea typeface="標楷體" pitchFamily="65" charset="-120"/>
              </a:rPr>
              <a:t>月</a:t>
            </a:r>
            <a:r>
              <a:rPr lang="en-US" altLang="zh-TW" sz="2600" dirty="0" smtClean="0">
                <a:solidFill>
                  <a:srgbClr val="CC0099"/>
                </a:solidFill>
                <a:latin typeface="Times New Roman" pitchFamily="18" charset="0"/>
                <a:ea typeface="標楷體" pitchFamily="65" charset="-120"/>
              </a:rPr>
              <a:t>22</a:t>
            </a:r>
            <a:r>
              <a:rPr lang="zh-TW" altLang="en-US" sz="2600" dirty="0" smtClean="0">
                <a:solidFill>
                  <a:srgbClr val="CC0099"/>
                </a:solidFill>
                <a:latin typeface="Times New Roman" pitchFamily="18" charset="0"/>
                <a:ea typeface="標楷體" pitchFamily="65" charset="-120"/>
              </a:rPr>
              <a:t>日 </a:t>
            </a:r>
            <a:r>
              <a:rPr lang="en-US" altLang="zh-TW" sz="2600" dirty="0" smtClean="0">
                <a:latin typeface="Times New Roman" pitchFamily="18" charset="0"/>
                <a:ea typeface="標楷體" pitchFamily="65" charset="-120"/>
              </a:rPr>
              <a:t>13:00-16:00</a:t>
            </a:r>
            <a:r>
              <a:rPr lang="zh-TW" altLang="en-US" sz="2600" dirty="0" smtClean="0">
                <a:latin typeface="Times New Roman" pitchFamily="18" charset="0"/>
                <a:ea typeface="標楷體" pitchFamily="65" charset="-120"/>
              </a:rPr>
              <a:t> </a:t>
            </a:r>
            <a:r>
              <a:rPr lang="en-US" altLang="zh-TW" sz="2600" dirty="0" smtClean="0">
                <a:latin typeface="Times New Roman" pitchFamily="18" charset="0"/>
                <a:ea typeface="標楷體" pitchFamily="65" charset="-120"/>
              </a:rPr>
              <a:t>(</a:t>
            </a:r>
            <a:r>
              <a:rPr lang="zh-TW" altLang="en-US" sz="2600" dirty="0" smtClean="0">
                <a:latin typeface="Times New Roman" pitchFamily="18" charset="0"/>
                <a:ea typeface="標楷體" pitchFamily="65" charset="-120"/>
              </a:rPr>
              <a:t>臺中科技</a:t>
            </a:r>
            <a:r>
              <a:rPr lang="zh-TW" altLang="en-US" sz="2600" dirty="0">
                <a:latin typeface="Times New Roman" pitchFamily="18" charset="0"/>
                <a:ea typeface="標楷體" pitchFamily="65" charset="-120"/>
              </a:rPr>
              <a:t>大學</a:t>
            </a:r>
            <a:r>
              <a:rPr lang="en-US" altLang="zh-TW" sz="2600" dirty="0">
                <a:latin typeface="Times New Roman" pitchFamily="18" charset="0"/>
                <a:ea typeface="標楷體" pitchFamily="65" charset="-120"/>
              </a:rPr>
              <a:t>)</a:t>
            </a:r>
          </a:p>
          <a:p>
            <a:pPr>
              <a:buFont typeface="Wingdings" pitchFamily="2" charset="2"/>
              <a:buChar char="u"/>
              <a:defRPr/>
            </a:pPr>
            <a:endParaRPr lang="en-US" altLang="zh-TW" dirty="0">
              <a:latin typeface="Times New Roman" pitchFamily="18" charset="0"/>
              <a:ea typeface="標楷體" pitchFamily="65" charset="-120"/>
            </a:endParaRPr>
          </a:p>
          <a:p>
            <a:pPr marL="0" indent="0">
              <a:buFontTx/>
              <a:buNone/>
              <a:defRPr/>
            </a:pPr>
            <a:endParaRPr lang="en-US" altLang="zh-TW" dirty="0">
              <a:latin typeface="Times New Roman" pitchFamily="18" charset="0"/>
              <a:ea typeface="標楷體" pitchFamily="65" charset="-120"/>
            </a:endParaRPr>
          </a:p>
        </p:txBody>
      </p:sp>
      <p:sp>
        <p:nvSpPr>
          <p:cNvPr id="9" name="Rectangle 2"/>
          <p:cNvSpPr txBox="1">
            <a:spLocks noChangeArrowheads="1"/>
          </p:cNvSpPr>
          <p:nvPr/>
        </p:nvSpPr>
        <p:spPr>
          <a:xfrm>
            <a:off x="0" y="260350"/>
            <a:ext cx="8316913" cy="633413"/>
          </a:xfrm>
          <a:prstGeom prst="rect">
            <a:avLst/>
          </a:prstGeom>
        </p:spPr>
        <p:txBody>
          <a:bodyPr/>
          <a:lstStyle/>
          <a:p>
            <a:pPr>
              <a:defRPr/>
            </a:pPr>
            <a:r>
              <a:rPr lang="zh-TW" altLang="en-US" sz="3600" b="1" dirty="0" smtClean="0">
                <a:solidFill>
                  <a:srgbClr val="0000FF"/>
                </a:solidFill>
                <a:latin typeface="標楷體" pitchFamily="65" charset="-120"/>
                <a:ea typeface="標楷體" pitchFamily="65" charset="-120"/>
              </a:rPr>
              <a:t>貳、招生作業流程</a:t>
            </a:r>
            <a:r>
              <a:rPr lang="en-US" altLang="zh-TW" sz="2800" b="1" kern="0" dirty="0" smtClean="0">
                <a:solidFill>
                  <a:srgbClr val="0000FF"/>
                </a:solidFill>
                <a:latin typeface="Times New Roman" pitchFamily="18" charset="0"/>
                <a:ea typeface="標楷體" pitchFamily="65" charset="-120"/>
                <a:cs typeface="Times New Roman" pitchFamily="18" charset="0"/>
              </a:rPr>
              <a:t>-</a:t>
            </a:r>
            <a:r>
              <a:rPr lang="zh-TW" altLang="en-US" sz="2800" b="1" kern="0" dirty="0" smtClean="0">
                <a:solidFill>
                  <a:srgbClr val="0000FF"/>
                </a:solidFill>
                <a:latin typeface="Times New Roman" pitchFamily="18" charset="0"/>
                <a:ea typeface="標楷體" pitchFamily="65" charset="-120"/>
                <a:cs typeface="Times New Roman" pitchFamily="18" charset="0"/>
              </a:rPr>
              <a:t>宣導說明</a:t>
            </a:r>
            <a:r>
              <a:rPr lang="zh-TW" altLang="en-US" sz="2800" b="1" kern="0" dirty="0">
                <a:solidFill>
                  <a:srgbClr val="0000FF"/>
                </a:solidFill>
                <a:latin typeface="Times New Roman" pitchFamily="18" charset="0"/>
                <a:ea typeface="標楷體" pitchFamily="65" charset="-120"/>
                <a:cs typeface="Times New Roman" pitchFamily="18" charset="0"/>
              </a:rPr>
              <a:t>會</a:t>
            </a:r>
          </a:p>
        </p:txBody>
      </p:sp>
      <p:pic>
        <p:nvPicPr>
          <p:cNvPr id="2" name="圖片 1"/>
          <p:cNvPicPr>
            <a:picLocks noChangeAspect="1"/>
          </p:cNvPicPr>
          <p:nvPr/>
        </p:nvPicPr>
        <p:blipFill>
          <a:blip r:embed="rId3"/>
          <a:stretch>
            <a:fillRect/>
          </a:stretch>
        </p:blipFill>
        <p:spPr>
          <a:xfrm>
            <a:off x="6146762" y="3861048"/>
            <a:ext cx="2946475" cy="1632794"/>
          </a:xfrm>
          <a:prstGeom prst="rect">
            <a:avLst/>
          </a:prstGeom>
        </p:spPr>
      </p:pic>
    </p:spTree>
    <p:extLst>
      <p:ext uri="{BB962C8B-B14F-4D97-AF65-F5344CB8AC3E}">
        <p14:creationId xmlns:p14="http://schemas.microsoft.com/office/powerpoint/2010/main" val="38880547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p:cNvSpPr>
            <a:spLocks noGrp="1"/>
          </p:cNvSpPr>
          <p:nvPr>
            <p:ph type="sldNum" sz="quarter" idx="12"/>
          </p:nvPr>
        </p:nvSpPr>
        <p:spPr/>
        <p:txBody>
          <a:bodyPr/>
          <a:lstStyle/>
          <a:p>
            <a:pPr>
              <a:defRPr/>
            </a:pPr>
            <a:fld id="{5D8E4FA1-B3F6-456D-A11A-945861861EB1}" type="slidenum">
              <a:rPr lang="zh-TW" altLang="en-US" smtClean="0"/>
              <a:pPr>
                <a:defRPr/>
              </a:pPr>
              <a:t>17</a:t>
            </a:fld>
            <a:endParaRPr lang="en-US" altLang="zh-TW" dirty="0"/>
          </a:p>
        </p:txBody>
      </p:sp>
      <p:sp>
        <p:nvSpPr>
          <p:cNvPr id="3" name="Rectangle 2"/>
          <p:cNvSpPr txBox="1">
            <a:spLocks noChangeArrowheads="1"/>
          </p:cNvSpPr>
          <p:nvPr/>
        </p:nvSpPr>
        <p:spPr>
          <a:xfrm>
            <a:off x="0" y="275605"/>
            <a:ext cx="8337104" cy="633115"/>
          </a:xfrm>
          <a:prstGeom prst="rect">
            <a:avLst/>
          </a:prstGeom>
        </p:spPr>
        <p:txBody>
          <a:bodyPr/>
          <a:lstStyle/>
          <a:p>
            <a:pPr>
              <a:defRPr/>
            </a:pPr>
            <a:r>
              <a:rPr lang="zh-TW" altLang="en-US" sz="3600" b="1" dirty="0" smtClean="0">
                <a:solidFill>
                  <a:srgbClr val="0000FF"/>
                </a:solidFill>
                <a:latin typeface="標楷體" pitchFamily="65" charset="-120"/>
                <a:ea typeface="標楷體" pitchFamily="65" charset="-120"/>
              </a:rPr>
              <a:t>貳、招生作業流程</a:t>
            </a:r>
            <a:r>
              <a:rPr lang="en-US" altLang="zh-TW" sz="2800" b="1" kern="0" dirty="0" smtClean="0">
                <a:solidFill>
                  <a:srgbClr val="0000FF"/>
                </a:solidFill>
                <a:latin typeface="Times New Roman" pitchFamily="18" charset="0"/>
                <a:ea typeface="標楷體" pitchFamily="65" charset="-120"/>
                <a:cs typeface="Times New Roman" pitchFamily="18" charset="0"/>
              </a:rPr>
              <a:t>-</a:t>
            </a:r>
            <a:r>
              <a:rPr lang="zh-TW" altLang="en-US" sz="2400" b="1" kern="0" dirty="0" smtClean="0">
                <a:solidFill>
                  <a:srgbClr val="0000FF"/>
                </a:solidFill>
                <a:latin typeface="Times New Roman" pitchFamily="18" charset="0"/>
                <a:ea typeface="標楷體" pitchFamily="65" charset="-120"/>
                <a:cs typeface="Times New Roman" pitchFamily="18" charset="0"/>
              </a:rPr>
              <a:t>網路登記志願序</a:t>
            </a:r>
            <a:endParaRPr lang="zh-TW" altLang="en-US" sz="2400" b="1" kern="0" dirty="0">
              <a:solidFill>
                <a:srgbClr val="0000FF"/>
              </a:solidFill>
              <a:latin typeface="Times New Roman" pitchFamily="18" charset="0"/>
              <a:ea typeface="標楷體" pitchFamily="65" charset="-120"/>
              <a:cs typeface="Times New Roman" pitchFamily="18" charset="0"/>
            </a:endParaRPr>
          </a:p>
        </p:txBody>
      </p:sp>
      <p:graphicFrame>
        <p:nvGraphicFramePr>
          <p:cNvPr id="4" name="表格 3"/>
          <p:cNvGraphicFramePr>
            <a:graphicFrameLocks noGrp="1"/>
          </p:cNvGraphicFramePr>
          <p:nvPr>
            <p:extLst>
              <p:ext uri="{D42A27DB-BD31-4B8C-83A1-F6EECF244321}">
                <p14:modId xmlns:p14="http://schemas.microsoft.com/office/powerpoint/2010/main" val="3735272939"/>
              </p:ext>
            </p:extLst>
          </p:nvPr>
        </p:nvGraphicFramePr>
        <p:xfrm>
          <a:off x="269619" y="1124745"/>
          <a:ext cx="8407722" cy="2177432"/>
        </p:xfrm>
        <a:graphic>
          <a:graphicData uri="http://schemas.openxmlformats.org/drawingml/2006/table">
            <a:tbl>
              <a:tblPr firstRow="1" bandRow="1">
                <a:tableStyleId>{B301B821-A1FF-4177-AEE7-76D212191A09}</a:tableStyleId>
              </a:tblPr>
              <a:tblGrid>
                <a:gridCol w="1629032"/>
                <a:gridCol w="6778690"/>
              </a:tblGrid>
              <a:tr h="898913">
                <a:tc gridSpan="2">
                  <a:txBody>
                    <a:bodyPr/>
                    <a:lstStyle/>
                    <a:p>
                      <a:pPr algn="ctr"/>
                      <a:r>
                        <a:rPr lang="zh-TW" altLang="en-US"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考生作業系統</a:t>
                      </a:r>
                      <a:endPar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網路選填登記就讀志願系統  開放時間</a:t>
                      </a:r>
                      <a:endPar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hMerge="1">
                  <a:txBody>
                    <a:bodyPr/>
                    <a:lstStyle/>
                    <a:p>
                      <a:pPr algn="ctr"/>
                      <a:endParaRPr lang="zh-TW" altLang="en-US" sz="2400" dirty="0">
                        <a:solidFill>
                          <a:schemeClr val="tx1"/>
                        </a:solidFill>
                      </a:endParaRPr>
                    </a:p>
                  </a:txBody>
                  <a:tcPr anchor="ctr"/>
                </a:tc>
              </a:tr>
              <a:tr h="616276">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練習版</a:t>
                      </a:r>
                      <a:endPar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9</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17:00</a:t>
                      </a:r>
                      <a:endPar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616276">
                <a:tc>
                  <a:txBody>
                    <a:bodyPr/>
                    <a:lstStyle/>
                    <a:p>
                      <a:pPr algn="ctr"/>
                      <a:r>
                        <a:rPr lang="zh-TW" altLang="en-US" sz="2800" dirty="0" smtClean="0">
                          <a:solidFill>
                            <a:srgbClr val="CC3300"/>
                          </a:solidFill>
                          <a:latin typeface="Times New Roman" panose="02020603050405020304" pitchFamily="18" charset="0"/>
                          <a:ea typeface="標楷體" panose="03000509000000000000" pitchFamily="65" charset="-120"/>
                          <a:cs typeface="Times New Roman" panose="02020603050405020304" pitchFamily="18" charset="0"/>
                        </a:rPr>
                        <a:t>正式版</a:t>
                      </a:r>
                      <a:endParaRPr lang="zh-TW" altLang="en-US" sz="2800" dirty="0">
                        <a:solidFill>
                          <a:srgbClr val="CC33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dirty="0" smtClean="0">
                          <a:solidFill>
                            <a:srgbClr val="CC33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800" dirty="0" smtClean="0">
                          <a:solidFill>
                            <a:srgbClr val="CC33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dirty="0" smtClean="0">
                          <a:solidFill>
                            <a:srgbClr val="CC33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800" dirty="0" smtClean="0">
                          <a:solidFill>
                            <a:srgbClr val="CC33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dirty="0" smtClean="0">
                          <a:solidFill>
                            <a:srgbClr val="CC330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800" dirty="0" smtClean="0">
                          <a:solidFill>
                            <a:srgbClr val="CC33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800" dirty="0" smtClean="0">
                          <a:solidFill>
                            <a:srgbClr val="CC3300"/>
                          </a:solidFill>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800" dirty="0" smtClean="0">
                          <a:solidFill>
                            <a:srgbClr val="CC33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solidFill>
                            <a:srgbClr val="CC33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solidFill>
                            <a:srgbClr val="CC33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solidFill>
                            <a:srgbClr val="CC33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800" dirty="0" smtClean="0">
                          <a:solidFill>
                            <a:srgbClr val="CC33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dirty="0" smtClean="0">
                          <a:solidFill>
                            <a:srgbClr val="CC33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800" dirty="0" smtClean="0">
                          <a:solidFill>
                            <a:srgbClr val="CC33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dirty="0" smtClean="0">
                          <a:solidFill>
                            <a:srgbClr val="CC3300"/>
                          </a:solidFill>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2800" dirty="0" smtClean="0">
                          <a:solidFill>
                            <a:srgbClr val="CC33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800" dirty="0" smtClean="0">
                          <a:solidFill>
                            <a:srgbClr val="CC3300"/>
                          </a:solidFill>
                          <a:latin typeface="Times New Roman" panose="02020603050405020304" pitchFamily="18" charset="0"/>
                          <a:ea typeface="標楷體" panose="03000509000000000000" pitchFamily="65" charset="-120"/>
                          <a:cs typeface="Times New Roman" panose="02020603050405020304" pitchFamily="18" charset="0"/>
                        </a:rPr>
                        <a:t>17:00</a:t>
                      </a:r>
                      <a:endParaRPr lang="zh-TW" altLang="en-US" sz="2800" dirty="0" smtClean="0">
                        <a:solidFill>
                          <a:srgbClr val="CC33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bl>
          </a:graphicData>
        </a:graphic>
      </p:graphicFrame>
      <p:grpSp>
        <p:nvGrpSpPr>
          <p:cNvPr id="19" name="群組 18"/>
          <p:cNvGrpSpPr/>
          <p:nvPr/>
        </p:nvGrpSpPr>
        <p:grpSpPr>
          <a:xfrm>
            <a:off x="6300192" y="116632"/>
            <a:ext cx="2628900" cy="1214438"/>
            <a:chOff x="6444208" y="116632"/>
            <a:chExt cx="2628900" cy="1214438"/>
          </a:xfrm>
        </p:grpSpPr>
        <p:grpSp>
          <p:nvGrpSpPr>
            <p:cNvPr id="6" name="群組 57"/>
            <p:cNvGrpSpPr>
              <a:grpSpLocks/>
            </p:cNvGrpSpPr>
            <p:nvPr/>
          </p:nvGrpSpPr>
          <p:grpSpPr bwMode="auto">
            <a:xfrm>
              <a:off x="6905251" y="116632"/>
              <a:ext cx="2167857" cy="1214438"/>
              <a:chOff x="6690632" y="1071546"/>
              <a:chExt cx="2167648" cy="1214446"/>
            </a:xfrm>
          </p:grpSpPr>
          <p:sp>
            <p:nvSpPr>
              <p:cNvPr id="9" name="圓角矩形 8"/>
              <p:cNvSpPr/>
              <p:nvPr/>
            </p:nvSpPr>
            <p:spPr bwMode="auto">
              <a:xfrm>
                <a:off x="6689964" y="1071546"/>
                <a:ext cx="357154" cy="1214446"/>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網路報名</a:t>
                </a:r>
              </a:p>
            </p:txBody>
          </p:sp>
          <p:sp>
            <p:nvSpPr>
              <p:cNvPr id="10" name="圓角矩形 9"/>
              <p:cNvSpPr/>
              <p:nvPr/>
            </p:nvSpPr>
            <p:spPr bwMode="auto">
              <a:xfrm>
                <a:off x="7137596" y="1071546"/>
                <a:ext cx="357154" cy="1214446"/>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資格審查</a:t>
                </a:r>
              </a:p>
            </p:txBody>
          </p:sp>
          <p:sp>
            <p:nvSpPr>
              <p:cNvPr id="11" name="圓角矩形 10"/>
              <p:cNvSpPr/>
              <p:nvPr/>
            </p:nvSpPr>
            <p:spPr bwMode="auto">
              <a:xfrm>
                <a:off x="7588402" y="1071546"/>
                <a:ext cx="358740" cy="1214446"/>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排名查詢</a:t>
                </a:r>
              </a:p>
            </p:txBody>
          </p:sp>
          <p:sp>
            <p:nvSpPr>
              <p:cNvPr id="12" name="圓角矩形 11"/>
              <p:cNvSpPr/>
              <p:nvPr/>
            </p:nvSpPr>
            <p:spPr bwMode="auto">
              <a:xfrm>
                <a:off x="8051908" y="1071546"/>
                <a:ext cx="357154" cy="1214446"/>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網路登記志願</a:t>
                </a:r>
              </a:p>
            </p:txBody>
          </p:sp>
          <p:sp>
            <p:nvSpPr>
              <p:cNvPr id="13" name="圓角矩形 12"/>
              <p:cNvSpPr/>
              <p:nvPr/>
            </p:nvSpPr>
            <p:spPr bwMode="auto">
              <a:xfrm>
                <a:off x="8501127"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分發結果公告</a:t>
                </a:r>
              </a:p>
            </p:txBody>
          </p:sp>
          <p:cxnSp>
            <p:nvCxnSpPr>
              <p:cNvPr id="14" name="直線單箭頭接點 13"/>
              <p:cNvCxnSpPr>
                <a:stCxn id="9" idx="3"/>
                <a:endCxn id="10" idx="1"/>
              </p:cNvCxnSpPr>
              <p:nvPr/>
            </p:nvCxnSpPr>
            <p:spPr bwMode="auto">
              <a:xfrm>
                <a:off x="7047118" y="1679563"/>
                <a:ext cx="90478"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15" name="直線單箭頭接點 14"/>
              <p:cNvCxnSpPr>
                <a:stCxn id="10" idx="3"/>
                <a:endCxn id="11" idx="1"/>
              </p:cNvCxnSpPr>
              <p:nvPr/>
            </p:nvCxnSpPr>
            <p:spPr bwMode="auto">
              <a:xfrm>
                <a:off x="7494749" y="1679563"/>
                <a:ext cx="93653"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16" name="直線單箭頭接點 15"/>
              <p:cNvCxnSpPr>
                <a:stCxn id="11" idx="3"/>
                <a:endCxn id="12" idx="1"/>
              </p:cNvCxnSpPr>
              <p:nvPr/>
            </p:nvCxnSpPr>
            <p:spPr bwMode="auto">
              <a:xfrm>
                <a:off x="7947143" y="1679563"/>
                <a:ext cx="104765"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17" name="直線單箭頭接點 16"/>
              <p:cNvCxnSpPr>
                <a:stCxn id="12" idx="3"/>
                <a:endCxn id="13" idx="1"/>
              </p:cNvCxnSpPr>
              <p:nvPr/>
            </p:nvCxnSpPr>
            <p:spPr bwMode="auto">
              <a:xfrm>
                <a:off x="8409061" y="1679563"/>
                <a:ext cx="92066"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7" name="圓角矩形 6"/>
            <p:cNvSpPr/>
            <p:nvPr/>
          </p:nvSpPr>
          <p:spPr bwMode="auto">
            <a:xfrm>
              <a:off x="6444208" y="116632"/>
              <a:ext cx="357188" cy="1214438"/>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上傳登錄資料</a:t>
              </a:r>
            </a:p>
          </p:txBody>
        </p:sp>
        <p:cxnSp>
          <p:nvCxnSpPr>
            <p:cNvPr id="8" name="直線單箭頭接點 7"/>
            <p:cNvCxnSpPr>
              <a:stCxn id="7" idx="3"/>
            </p:cNvCxnSpPr>
            <p:nvPr/>
          </p:nvCxnSpPr>
          <p:spPr bwMode="auto">
            <a:xfrm>
              <a:off x="6801396" y="724645"/>
              <a:ext cx="93662"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5" name="文字方塊 4"/>
          <p:cNvSpPr txBox="1"/>
          <p:nvPr/>
        </p:nvSpPr>
        <p:spPr>
          <a:xfrm>
            <a:off x="242061" y="3302177"/>
            <a:ext cx="8435280" cy="3308598"/>
          </a:xfrm>
          <a:prstGeom prst="rect">
            <a:avLst/>
          </a:prstGeom>
          <a:noFill/>
        </p:spPr>
        <p:txBody>
          <a:bodyPr wrap="square" rtlCol="0">
            <a:spAutoFit/>
          </a:bodyPr>
          <a:lstStyle/>
          <a:p>
            <a:pPr marL="285750" indent="-285750" algn="just">
              <a:spcAft>
                <a:spcPts val="600"/>
              </a:spcAft>
              <a:buFont typeface="Wingdings" panose="05000000000000000000" pitchFamily="2" charset="2"/>
              <a:buChar char="l"/>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考生親自進行網路選填登記就讀志願序，</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至多</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25</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個志願</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，提醒考生</a:t>
            </a:r>
            <a:r>
              <a:rPr lang="zh-TW" altLang="en-US" sz="32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審慎選填</a:t>
            </a:r>
            <a:r>
              <a:rPr lang="zh-TW" altLang="en-US" sz="32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志願</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algn="just">
              <a:spcAft>
                <a:spcPts val="600"/>
              </a:spcAft>
              <a:buFont typeface="Wingdings" panose="05000000000000000000" pitchFamily="2" charset="2"/>
              <a:buChar char="l"/>
            </a:pP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考生</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於系統所選填登記之就讀志願序</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一經</a:t>
            </a:r>
            <a:r>
              <a:rPr lang="zh-TW"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確定送出</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後即完成志願登記，</a:t>
            </a:r>
            <a:r>
              <a:rPr lang="zh-TW"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不得</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以任何理由要求</a:t>
            </a:r>
            <a:r>
              <a:rPr lang="zh-TW"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修改或重填</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，請考生特別注意</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85750" lvl="0" indent="-285750" algn="just">
              <a:spcAft>
                <a:spcPts val="600"/>
              </a:spcAft>
              <a:buFont typeface="Wingdings" panose="05000000000000000000" pitchFamily="2" charset="2"/>
              <a:buChar char="l"/>
            </a:pP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凡</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於規定時間</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內</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未</a:t>
            </a:r>
            <a:r>
              <a:rPr lang="zh-TW"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確定送出者，均以未登記論</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，即喪失登記資格與分發機會。</a:t>
            </a:r>
          </a:p>
          <a:p>
            <a:endParaRPr lang="zh-TW" altLang="en-US" dirty="0"/>
          </a:p>
        </p:txBody>
      </p:sp>
    </p:spTree>
    <p:extLst>
      <p:ext uri="{BB962C8B-B14F-4D97-AF65-F5344CB8AC3E}">
        <p14:creationId xmlns:p14="http://schemas.microsoft.com/office/powerpoint/2010/main" val="14259544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0" y="203151"/>
            <a:ext cx="8408988" cy="777577"/>
          </a:xfrm>
        </p:spPr>
        <p:txBody>
          <a:bodyPr/>
          <a:lstStyle/>
          <a:p>
            <a:r>
              <a:rPr lang="zh-TW" altLang="en-US" sz="3600" b="1" dirty="0" smtClean="0">
                <a:solidFill>
                  <a:srgbClr val="0000FF"/>
                </a:solidFill>
                <a:latin typeface="標楷體" pitchFamily="65" charset="-120"/>
                <a:ea typeface="標楷體" pitchFamily="65" charset="-120"/>
              </a:rPr>
              <a:t>貳、招生作業流程</a:t>
            </a:r>
            <a:r>
              <a:rPr lang="en-US" altLang="zh-TW" sz="3600" b="1" dirty="0" smtClean="0">
                <a:solidFill>
                  <a:srgbClr val="0000FF"/>
                </a:solidFill>
                <a:latin typeface="標楷體" pitchFamily="65" charset="-120"/>
                <a:ea typeface="標楷體" pitchFamily="65" charset="-120"/>
              </a:rPr>
              <a:t>-</a:t>
            </a:r>
            <a:r>
              <a:rPr lang="zh-TW" altLang="en-US" b="1" dirty="0" smtClean="0">
                <a:solidFill>
                  <a:srgbClr val="0000FF"/>
                </a:solidFill>
                <a:latin typeface="標楷體" pitchFamily="65" charset="-120"/>
                <a:ea typeface="標楷體" pitchFamily="65" charset="-120"/>
              </a:rPr>
              <a:t>分發方式</a:t>
            </a:r>
            <a:endParaRPr lang="zh-TW" altLang="en-US" b="1" dirty="0">
              <a:solidFill>
                <a:srgbClr val="0000FF"/>
              </a:solidFill>
              <a:latin typeface="Times New Roman" panose="02020603050405020304" pitchFamily="18" charset="0"/>
              <a:ea typeface="標楷體" pitchFamily="65" charset="-120"/>
              <a:cs typeface="Times New Roman" panose="02020603050405020304" pitchFamily="18" charset="0"/>
            </a:endParaRPr>
          </a:p>
        </p:txBody>
      </p:sp>
      <p:sp>
        <p:nvSpPr>
          <p:cNvPr id="33795" name="內容版面配置區 2"/>
          <p:cNvSpPr>
            <a:spLocks noGrp="1"/>
          </p:cNvSpPr>
          <p:nvPr>
            <p:ph idx="1"/>
          </p:nvPr>
        </p:nvSpPr>
        <p:spPr>
          <a:xfrm>
            <a:off x="107950" y="981075"/>
            <a:ext cx="8856663" cy="5616575"/>
          </a:xfrm>
        </p:spPr>
        <p:txBody>
          <a:bodyPr/>
          <a:lstStyle/>
          <a:p>
            <a:pPr>
              <a:buFont typeface="Wingdings" panose="05000000000000000000" pitchFamily="2" charset="2"/>
              <a:buChar char="l"/>
            </a:pPr>
            <a:r>
              <a:rPr lang="zh-TW" altLang="en-US" sz="2400" b="1" dirty="0" smtClean="0">
                <a:latin typeface="Times New Roman" pitchFamily="18" charset="0"/>
                <a:ea typeface="標楷體" pitchFamily="65" charset="-120"/>
                <a:cs typeface="Times New Roman" pitchFamily="18" charset="0"/>
              </a:rPr>
              <a:t>分發方式：</a:t>
            </a:r>
            <a:r>
              <a:rPr lang="en-US" altLang="zh-TW" sz="2400" dirty="0" smtClean="0">
                <a:latin typeface="Times New Roman" pitchFamily="18" charset="0"/>
                <a:ea typeface="標楷體" pitchFamily="65" charset="-120"/>
                <a:cs typeface="Times New Roman" pitchFamily="18" charset="0"/>
              </a:rPr>
              <a:t/>
            </a:r>
            <a:br>
              <a:rPr lang="en-US" altLang="zh-TW" sz="2400" dirty="0" smtClean="0">
                <a:latin typeface="Times New Roman" pitchFamily="18" charset="0"/>
                <a:ea typeface="標楷體" pitchFamily="65" charset="-120"/>
                <a:cs typeface="Times New Roman" pitchFamily="18" charset="0"/>
              </a:rPr>
            </a:br>
            <a:r>
              <a:rPr lang="zh-TW" altLang="zh-TW" sz="2400" dirty="0" smtClean="0">
                <a:latin typeface="Times New Roman" pitchFamily="18" charset="0"/>
                <a:ea typeface="標楷體" pitchFamily="65" charset="-120"/>
                <a:cs typeface="Times New Roman" pitchFamily="18" charset="0"/>
              </a:rPr>
              <a:t>本委員會依考生比序排名、所選填登記就讀志願序、各校系（組）、學程招生名額及各高職學校推薦順序，進行</a:t>
            </a:r>
            <a:r>
              <a:rPr lang="zh-TW" altLang="en-US" sz="2400" dirty="0" smtClean="0">
                <a:latin typeface="Times New Roman" pitchFamily="18" charset="0"/>
                <a:ea typeface="標楷體" pitchFamily="65" charset="-120"/>
                <a:cs typeface="Times New Roman" pitchFamily="18" charset="0"/>
              </a:rPr>
              <a:t>四</a:t>
            </a:r>
            <a:r>
              <a:rPr lang="zh-TW" altLang="zh-TW" sz="2400" dirty="0" smtClean="0">
                <a:latin typeface="Times New Roman" pitchFamily="18" charset="0"/>
                <a:ea typeface="標楷體" pitchFamily="65" charset="-120"/>
                <a:cs typeface="Times New Roman" pitchFamily="18" charset="0"/>
              </a:rPr>
              <a:t>輪分發錄取作業。</a:t>
            </a:r>
            <a:endParaRPr lang="en-US" altLang="zh-TW" sz="2400" dirty="0" smtClean="0">
              <a:latin typeface="Times New Roman" pitchFamily="18" charset="0"/>
              <a:ea typeface="標楷體" pitchFamily="65" charset="-120"/>
              <a:cs typeface="Times New Roman" pitchFamily="18" charset="0"/>
            </a:endParaRPr>
          </a:p>
          <a:p>
            <a:pPr algn="just">
              <a:lnSpc>
                <a:spcPct val="90000"/>
              </a:lnSpc>
              <a:buFont typeface="Wingdings" panose="05000000000000000000" pitchFamily="2" charset="2"/>
              <a:buChar char="l"/>
              <a:defRPr/>
            </a:pPr>
            <a:r>
              <a:rPr lang="zh-TW" altLang="en-US" sz="2400" b="1" dirty="0">
                <a:latin typeface="Times New Roman" pitchFamily="18" charset="0"/>
                <a:ea typeface="標楷體" pitchFamily="65" charset="-120"/>
                <a:cs typeface="Times New Roman" pitchFamily="18" charset="0"/>
              </a:rPr>
              <a:t>四輪分發</a:t>
            </a:r>
            <a:r>
              <a:rPr lang="zh-TW" altLang="en-US" sz="2400" b="1" dirty="0" smtClean="0">
                <a:latin typeface="Times New Roman" pitchFamily="18" charset="0"/>
                <a:ea typeface="標楷體" pitchFamily="65" charset="-120"/>
                <a:cs typeface="Times New Roman" pitchFamily="18" charset="0"/>
              </a:rPr>
              <a:t>考生輪別：</a:t>
            </a:r>
            <a:endParaRPr lang="en-US" altLang="zh-TW" sz="2400" b="1" dirty="0">
              <a:latin typeface="Times New Roman" pitchFamily="18" charset="0"/>
              <a:ea typeface="標楷體" pitchFamily="65" charset="-120"/>
              <a:cs typeface="Times New Roman" pitchFamily="18" charset="0"/>
            </a:endParaRPr>
          </a:p>
          <a:p>
            <a:pPr marL="361950" indent="0" algn="just">
              <a:lnSpc>
                <a:spcPct val="90000"/>
              </a:lnSpc>
              <a:buNone/>
              <a:defRPr/>
            </a:pPr>
            <a:r>
              <a:rPr lang="zh-TW" altLang="zh-TW" sz="2400" dirty="0">
                <a:solidFill>
                  <a:srgbClr val="FF0000"/>
                </a:solidFill>
                <a:latin typeface="Times New Roman" panose="02020603050405020304" pitchFamily="18" charset="0"/>
                <a:ea typeface="標楷體" panose="03000509000000000000" pitchFamily="65" charset="-120"/>
              </a:rPr>
              <a:t>全部報名考生進行比序排名</a:t>
            </a:r>
            <a:r>
              <a:rPr lang="zh-TW" altLang="zh-TW" sz="2400" dirty="0">
                <a:latin typeface="Times New Roman" panose="02020603050405020304" pitchFamily="18" charset="0"/>
                <a:ea typeface="標楷體" panose="03000509000000000000" pitchFamily="65" charset="-120"/>
              </a:rPr>
              <a:t>（含同名次參酌比序）後，</a:t>
            </a:r>
            <a:r>
              <a:rPr lang="zh-TW" altLang="zh-TW" sz="2400" dirty="0">
                <a:solidFill>
                  <a:srgbClr val="FF0000"/>
                </a:solidFill>
                <a:latin typeface="Times New Roman" panose="02020603050405020304" pitchFamily="18" charset="0"/>
                <a:ea typeface="標楷體" panose="03000509000000000000" pitchFamily="65" charset="-120"/>
              </a:rPr>
              <a:t>取各單一高職學校之考生比序排名</a:t>
            </a:r>
            <a:r>
              <a:rPr lang="zh-TW" altLang="zh-TW" sz="2400" dirty="0">
                <a:latin typeface="Times New Roman" panose="02020603050405020304" pitchFamily="18" charset="0"/>
                <a:ea typeface="標楷體" panose="03000509000000000000" pitchFamily="65" charset="-120"/>
              </a:rPr>
              <a:t>（單一高職學校內比序排名仍相同時，再依高職學校推薦順序），</a:t>
            </a:r>
            <a:r>
              <a:rPr lang="zh-TW" altLang="zh-TW" sz="2400" dirty="0">
                <a:solidFill>
                  <a:srgbClr val="339933"/>
                </a:solidFill>
                <a:latin typeface="Times New Roman" panose="02020603050405020304" pitchFamily="18" charset="0"/>
                <a:ea typeface="標楷體" panose="03000509000000000000" pitchFamily="65" charset="-120"/>
              </a:rPr>
              <a:t>第</a:t>
            </a:r>
            <a:r>
              <a:rPr lang="en-US" altLang="zh-TW" sz="2400" dirty="0">
                <a:solidFill>
                  <a:srgbClr val="339933"/>
                </a:solidFill>
                <a:latin typeface="Times New Roman" panose="02020603050405020304" pitchFamily="18" charset="0"/>
                <a:ea typeface="標楷體" panose="03000509000000000000" pitchFamily="65" charset="-120"/>
              </a:rPr>
              <a:t>1</a:t>
            </a:r>
            <a:r>
              <a:rPr lang="zh-TW" altLang="zh-TW" sz="2400" dirty="0">
                <a:solidFill>
                  <a:srgbClr val="339933"/>
                </a:solidFill>
                <a:latin typeface="Times New Roman" panose="02020603050405020304" pitchFamily="18" charset="0"/>
                <a:ea typeface="標楷體" panose="03000509000000000000" pitchFamily="65" charset="-120"/>
              </a:rPr>
              <a:t>位</a:t>
            </a:r>
            <a:r>
              <a:rPr lang="zh-TW" altLang="zh-TW" sz="2400" dirty="0">
                <a:latin typeface="Times New Roman" panose="02020603050405020304" pitchFamily="18" charset="0"/>
                <a:ea typeface="標楷體" panose="03000509000000000000" pitchFamily="65" charset="-120"/>
              </a:rPr>
              <a:t>者為</a:t>
            </a:r>
            <a:r>
              <a:rPr lang="zh-TW" altLang="zh-TW" sz="2400" dirty="0">
                <a:solidFill>
                  <a:srgbClr val="339933"/>
                </a:solidFill>
                <a:latin typeface="Times New Roman" panose="02020603050405020304" pitchFamily="18" charset="0"/>
                <a:ea typeface="標楷體" panose="03000509000000000000" pitchFamily="65" charset="-120"/>
              </a:rPr>
              <a:t>第一輪分發考生</a:t>
            </a:r>
            <a:r>
              <a:rPr lang="zh-TW" altLang="zh-TW" sz="2400" dirty="0">
                <a:latin typeface="Times New Roman" panose="02020603050405020304" pitchFamily="18" charset="0"/>
                <a:ea typeface="標楷體" panose="03000509000000000000" pitchFamily="65" charset="-120"/>
              </a:rPr>
              <a:t>、</a:t>
            </a:r>
            <a:r>
              <a:rPr lang="zh-TW" altLang="zh-TW" sz="2400" dirty="0">
                <a:solidFill>
                  <a:srgbClr val="CC0099"/>
                </a:solidFill>
                <a:latin typeface="Times New Roman" panose="02020603050405020304" pitchFamily="18" charset="0"/>
                <a:ea typeface="標楷體" panose="03000509000000000000" pitchFamily="65" charset="-120"/>
              </a:rPr>
              <a:t>第</a:t>
            </a:r>
            <a:r>
              <a:rPr lang="en-US" altLang="zh-TW" sz="2400" dirty="0">
                <a:solidFill>
                  <a:srgbClr val="CC0099"/>
                </a:solidFill>
                <a:latin typeface="Times New Roman" panose="02020603050405020304" pitchFamily="18" charset="0"/>
                <a:ea typeface="標楷體" panose="03000509000000000000" pitchFamily="65" charset="-120"/>
              </a:rPr>
              <a:t>2</a:t>
            </a:r>
            <a:r>
              <a:rPr lang="zh-TW" altLang="zh-TW" sz="2400" dirty="0">
                <a:solidFill>
                  <a:srgbClr val="CC0099"/>
                </a:solidFill>
                <a:latin typeface="Times New Roman" panose="02020603050405020304" pitchFamily="18" charset="0"/>
                <a:ea typeface="標楷體" panose="03000509000000000000" pitchFamily="65" charset="-120"/>
              </a:rPr>
              <a:t>位</a:t>
            </a:r>
            <a:r>
              <a:rPr lang="zh-TW" altLang="zh-TW" sz="2400" dirty="0">
                <a:latin typeface="Times New Roman" panose="02020603050405020304" pitchFamily="18" charset="0"/>
                <a:ea typeface="標楷體" panose="03000509000000000000" pitchFamily="65" charset="-120"/>
              </a:rPr>
              <a:t>者為</a:t>
            </a:r>
            <a:r>
              <a:rPr lang="zh-TW" altLang="zh-TW" sz="2400" dirty="0">
                <a:solidFill>
                  <a:srgbClr val="CC0099"/>
                </a:solidFill>
                <a:latin typeface="Times New Roman" panose="02020603050405020304" pitchFamily="18" charset="0"/>
                <a:ea typeface="標楷體" panose="03000509000000000000" pitchFamily="65" charset="-120"/>
              </a:rPr>
              <a:t>第二輪分發考生</a:t>
            </a:r>
            <a:r>
              <a:rPr lang="zh-TW" altLang="zh-TW" sz="2400" dirty="0">
                <a:latin typeface="Times New Roman" panose="02020603050405020304" pitchFamily="18" charset="0"/>
                <a:ea typeface="標楷體" panose="03000509000000000000" pitchFamily="65" charset="-120"/>
              </a:rPr>
              <a:t>、</a:t>
            </a:r>
            <a:r>
              <a:rPr lang="zh-TW" altLang="zh-TW" sz="2400" dirty="0">
                <a:solidFill>
                  <a:srgbClr val="FF6600"/>
                </a:solidFill>
                <a:latin typeface="Times New Roman" panose="02020603050405020304" pitchFamily="18" charset="0"/>
                <a:ea typeface="標楷體" panose="03000509000000000000" pitchFamily="65" charset="-120"/>
              </a:rPr>
              <a:t>第</a:t>
            </a:r>
            <a:r>
              <a:rPr lang="en-US" altLang="zh-TW" sz="2400" dirty="0">
                <a:solidFill>
                  <a:srgbClr val="FF6600"/>
                </a:solidFill>
                <a:latin typeface="Times New Roman" panose="02020603050405020304" pitchFamily="18" charset="0"/>
                <a:ea typeface="標楷體" panose="03000509000000000000" pitchFamily="65" charset="-120"/>
              </a:rPr>
              <a:t>3</a:t>
            </a:r>
            <a:r>
              <a:rPr lang="zh-TW" altLang="zh-TW" sz="2400" dirty="0">
                <a:solidFill>
                  <a:srgbClr val="FF6600"/>
                </a:solidFill>
                <a:latin typeface="Times New Roman" panose="02020603050405020304" pitchFamily="18" charset="0"/>
                <a:ea typeface="標楷體" panose="03000509000000000000" pitchFamily="65" charset="-120"/>
              </a:rPr>
              <a:t>位</a:t>
            </a:r>
            <a:r>
              <a:rPr lang="zh-TW" altLang="zh-TW" sz="2400" dirty="0">
                <a:latin typeface="Times New Roman" panose="02020603050405020304" pitchFamily="18" charset="0"/>
                <a:ea typeface="標楷體" panose="03000509000000000000" pitchFamily="65" charset="-120"/>
              </a:rPr>
              <a:t>者為</a:t>
            </a:r>
            <a:r>
              <a:rPr lang="zh-TW" altLang="zh-TW" sz="2400" dirty="0">
                <a:solidFill>
                  <a:srgbClr val="FF6600"/>
                </a:solidFill>
                <a:latin typeface="Times New Roman" panose="02020603050405020304" pitchFamily="18" charset="0"/>
                <a:ea typeface="標楷體" panose="03000509000000000000" pitchFamily="65" charset="-120"/>
              </a:rPr>
              <a:t>第三輪分發考生</a:t>
            </a:r>
            <a:r>
              <a:rPr lang="zh-TW" altLang="zh-TW" sz="2400" dirty="0">
                <a:latin typeface="Times New Roman" panose="02020603050405020304" pitchFamily="18" charset="0"/>
                <a:ea typeface="標楷體" panose="03000509000000000000" pitchFamily="65" charset="-120"/>
              </a:rPr>
              <a:t>，</a:t>
            </a:r>
            <a:r>
              <a:rPr lang="zh-TW" altLang="zh-TW" sz="2400" dirty="0">
                <a:solidFill>
                  <a:srgbClr val="0000FF"/>
                </a:solidFill>
                <a:latin typeface="Times New Roman" panose="02020603050405020304" pitchFamily="18" charset="0"/>
                <a:ea typeface="標楷體" panose="03000509000000000000" pitchFamily="65" charset="-120"/>
              </a:rPr>
              <a:t>其餘考生均為第四輪分發考生</a:t>
            </a:r>
            <a:r>
              <a:rPr lang="zh-TW" altLang="zh-TW" sz="2400" dirty="0" smtClean="0">
                <a:latin typeface="Times New Roman" panose="02020603050405020304" pitchFamily="18" charset="0"/>
                <a:ea typeface="標楷體" panose="03000509000000000000" pitchFamily="65" charset="-120"/>
              </a:rPr>
              <a:t>。</a:t>
            </a:r>
            <a:endParaRPr lang="en-US" altLang="zh-TW" sz="2400" dirty="0" smtClean="0">
              <a:latin typeface="Times New Roman" panose="02020603050405020304" pitchFamily="18" charset="0"/>
              <a:ea typeface="標楷體" panose="03000509000000000000" pitchFamily="65" charset="-120"/>
            </a:endParaRPr>
          </a:p>
          <a:p>
            <a:pPr marL="361950" indent="0" algn="just">
              <a:lnSpc>
                <a:spcPct val="90000"/>
              </a:lnSpc>
              <a:buNone/>
              <a:defRPr/>
            </a:pPr>
            <a:endParaRPr lang="zh-TW" altLang="en-US" sz="28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3796" name="投影片編號版面配置區 5"/>
          <p:cNvSpPr>
            <a:spLocks noGrp="1"/>
          </p:cNvSpPr>
          <p:nvPr>
            <p:ph type="sldNum" sz="quarter" idx="12"/>
          </p:nvPr>
        </p:nvSpPr>
        <p:spPr>
          <a:xfrm>
            <a:off x="8501063" y="6453188"/>
            <a:ext cx="500062" cy="287337"/>
          </a:xfrm>
          <a:noFill/>
        </p:spPr>
        <p:txBody>
          <a:bodyPr/>
          <a:lstStyle/>
          <a:p>
            <a:fld id="{3457AA3F-8561-4B61-9ED2-F975DA283387}" type="slidenum">
              <a:rPr lang="en-US" altLang="zh-TW" b="1" smtClean="0">
                <a:latin typeface="Arial" pitchFamily="34" charset="0"/>
                <a:ea typeface="新細明體" pitchFamily="18" charset="-120"/>
              </a:rPr>
              <a:pPr/>
              <a:t>18</a:t>
            </a:fld>
            <a:endParaRPr lang="en-US" altLang="zh-TW" b="1" smtClean="0">
              <a:latin typeface="Arial" pitchFamily="34" charset="0"/>
              <a:ea typeface="新細明體" pitchFamily="18" charset="-120"/>
            </a:endParaRPr>
          </a:p>
        </p:txBody>
      </p:sp>
      <p:graphicFrame>
        <p:nvGraphicFramePr>
          <p:cNvPr id="3" name="表格 2"/>
          <p:cNvGraphicFramePr>
            <a:graphicFrameLocks noGrp="1"/>
          </p:cNvGraphicFramePr>
          <p:nvPr>
            <p:extLst>
              <p:ext uri="{D42A27DB-BD31-4B8C-83A1-F6EECF244321}">
                <p14:modId xmlns:p14="http://schemas.microsoft.com/office/powerpoint/2010/main" val="21997014"/>
              </p:ext>
            </p:extLst>
          </p:nvPr>
        </p:nvGraphicFramePr>
        <p:xfrm>
          <a:off x="71444" y="4698900"/>
          <a:ext cx="8929681" cy="1447800"/>
        </p:xfrm>
        <a:graphic>
          <a:graphicData uri="http://schemas.openxmlformats.org/drawingml/2006/table">
            <a:tbl>
              <a:tblPr firstRow="1" bandRow="1">
                <a:tableStyleId>{69012ECD-51FC-41F1-AA8D-1B2483CD663E}</a:tableStyleId>
              </a:tblPr>
              <a:tblGrid>
                <a:gridCol w="558105"/>
                <a:gridCol w="499559"/>
                <a:gridCol w="499559"/>
                <a:gridCol w="499559"/>
                <a:gridCol w="499559"/>
                <a:gridCol w="552061"/>
                <a:gridCol w="552061"/>
                <a:gridCol w="552061"/>
                <a:gridCol w="552061"/>
                <a:gridCol w="552061"/>
                <a:gridCol w="624070"/>
                <a:gridCol w="597793"/>
                <a:gridCol w="597793"/>
                <a:gridCol w="597793"/>
                <a:gridCol w="597793"/>
                <a:gridCol w="597793"/>
              </a:tblGrid>
              <a:tr h="370840">
                <a:tc>
                  <a:txBody>
                    <a:bodyPr/>
                    <a:lstStyle/>
                    <a:p>
                      <a:pPr algn="ctr"/>
                      <a:r>
                        <a:rPr lang="en-US" altLang="zh-TW" sz="1100" b="1" baseline="0" dirty="0" smtClean="0">
                          <a:solidFill>
                            <a:srgbClr val="0000FF"/>
                          </a:solidFill>
                          <a:latin typeface="Arial Black" panose="020B0A04020102020204" pitchFamily="34" charset="0"/>
                          <a:ea typeface="標楷體" panose="03000509000000000000" pitchFamily="65" charset="-120"/>
                        </a:rPr>
                        <a:t>A</a:t>
                      </a:r>
                      <a:r>
                        <a:rPr lang="zh-TW" altLang="en-US" sz="1100" b="1" baseline="0" dirty="0" smtClean="0">
                          <a:solidFill>
                            <a:srgbClr val="0000FF"/>
                          </a:solidFill>
                          <a:latin typeface="Arial Black" panose="020B0A04020102020204" pitchFamily="34" charset="0"/>
                          <a:ea typeface="標楷體" panose="03000509000000000000" pitchFamily="65" charset="-120"/>
                        </a:rPr>
                        <a:t>校推薦序</a:t>
                      </a:r>
                      <a:endParaRPr lang="zh-TW" altLang="en-US" sz="1100" b="1" baseline="0" dirty="0">
                        <a:solidFill>
                          <a:srgbClr val="0000FF"/>
                        </a:solidFill>
                        <a:latin typeface="Arial Black" panose="020B0A04020102020204" pitchFamily="34" charset="0"/>
                        <a:ea typeface="標楷體" panose="03000509000000000000" pitchFamily="65" charset="-120"/>
                      </a:endParaRPr>
                    </a:p>
                  </a:txBody>
                  <a:tcPr anchor="ctr"/>
                </a:tc>
                <a:tc>
                  <a:txBody>
                    <a:bodyPr/>
                    <a:lstStyle/>
                    <a:p>
                      <a:pPr algn="ctr"/>
                      <a:r>
                        <a:rPr lang="en-US" altLang="zh-TW" sz="1400" baseline="0" dirty="0" smtClean="0">
                          <a:solidFill>
                            <a:srgbClr val="0000FF"/>
                          </a:solidFill>
                          <a:latin typeface="Arial Black" panose="020B0A04020102020204" pitchFamily="34" charset="0"/>
                          <a:ea typeface="標楷體" panose="03000509000000000000" pitchFamily="65" charset="-120"/>
                        </a:rPr>
                        <a:t>A1</a:t>
                      </a:r>
                      <a:endParaRPr lang="zh-TW" altLang="en-US" sz="1400" baseline="0" dirty="0">
                        <a:solidFill>
                          <a:srgbClr val="0000FF"/>
                        </a:solidFill>
                        <a:latin typeface="Arial Black" panose="020B0A04020102020204" pitchFamily="34" charset="0"/>
                        <a:ea typeface="標楷體" panose="03000509000000000000" pitchFamily="65"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aseline="0" dirty="0" smtClean="0">
                          <a:solidFill>
                            <a:srgbClr val="0000FF"/>
                          </a:solidFill>
                          <a:latin typeface="Arial Black" panose="020B0A04020102020204" pitchFamily="34" charset="0"/>
                          <a:ea typeface="標楷體" panose="03000509000000000000" pitchFamily="65" charset="-120"/>
                        </a:rPr>
                        <a:t>A2</a:t>
                      </a:r>
                      <a:endParaRPr lang="zh-TW" altLang="en-US" sz="1400" baseline="0" dirty="0">
                        <a:solidFill>
                          <a:srgbClr val="0000FF"/>
                        </a:solidFill>
                        <a:latin typeface="Arial Black" panose="020B0A04020102020204" pitchFamily="34" charset="0"/>
                        <a:ea typeface="標楷體" panose="03000509000000000000" pitchFamily="65"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aseline="0" dirty="0" smtClean="0">
                          <a:solidFill>
                            <a:srgbClr val="0000FF"/>
                          </a:solidFill>
                          <a:latin typeface="Arial Black" panose="020B0A04020102020204" pitchFamily="34" charset="0"/>
                          <a:ea typeface="標楷體" panose="03000509000000000000" pitchFamily="65" charset="-120"/>
                        </a:rPr>
                        <a:t>A3</a:t>
                      </a:r>
                      <a:endParaRPr lang="zh-TW" altLang="en-US" sz="1400" baseline="0" dirty="0">
                        <a:solidFill>
                          <a:srgbClr val="0000FF"/>
                        </a:solidFill>
                        <a:latin typeface="Arial Black" panose="020B0A04020102020204" pitchFamily="34" charset="0"/>
                        <a:ea typeface="標楷體" panose="03000509000000000000" pitchFamily="65"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aseline="0" dirty="0" smtClean="0">
                          <a:solidFill>
                            <a:srgbClr val="0000FF"/>
                          </a:solidFill>
                          <a:latin typeface="Arial Black" panose="020B0A04020102020204" pitchFamily="34" charset="0"/>
                          <a:ea typeface="標楷體" panose="03000509000000000000" pitchFamily="65" charset="-120"/>
                        </a:rPr>
                        <a:t>A4</a:t>
                      </a:r>
                      <a:endParaRPr lang="zh-TW" altLang="en-US" sz="1400" baseline="0" dirty="0">
                        <a:solidFill>
                          <a:srgbClr val="0000FF"/>
                        </a:solidFill>
                        <a:latin typeface="Arial Black" panose="020B0A04020102020204" pitchFamily="34" charset="0"/>
                        <a:ea typeface="標楷體" panose="03000509000000000000" pitchFamily="65"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aseline="0" dirty="0" smtClean="0">
                          <a:solidFill>
                            <a:srgbClr val="0000FF"/>
                          </a:solidFill>
                          <a:latin typeface="Arial Black" panose="020B0A04020102020204" pitchFamily="34" charset="0"/>
                          <a:ea typeface="標楷體" panose="03000509000000000000" pitchFamily="65" charset="-120"/>
                        </a:rPr>
                        <a:t>A5</a:t>
                      </a:r>
                      <a:endParaRPr lang="zh-TW" altLang="en-US" sz="1400" baseline="0" dirty="0">
                        <a:solidFill>
                          <a:srgbClr val="0000FF"/>
                        </a:solidFill>
                        <a:latin typeface="Arial Black" panose="020B0A04020102020204" pitchFamily="34" charset="0"/>
                        <a:ea typeface="標楷體" panose="03000509000000000000" pitchFamily="65"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aseline="0" dirty="0" smtClean="0">
                          <a:solidFill>
                            <a:srgbClr val="0000FF"/>
                          </a:solidFill>
                          <a:latin typeface="Arial Black" panose="020B0A04020102020204" pitchFamily="34" charset="0"/>
                          <a:ea typeface="標楷體" panose="03000509000000000000" pitchFamily="65" charset="-120"/>
                        </a:rPr>
                        <a:t>A6</a:t>
                      </a:r>
                      <a:endParaRPr lang="zh-TW" altLang="en-US" sz="1400" baseline="0" dirty="0">
                        <a:solidFill>
                          <a:srgbClr val="0000FF"/>
                        </a:solidFill>
                        <a:latin typeface="Arial Black" panose="020B0A04020102020204" pitchFamily="34" charset="0"/>
                        <a:ea typeface="標楷體" panose="03000509000000000000" pitchFamily="65"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aseline="0" dirty="0" smtClean="0">
                          <a:solidFill>
                            <a:srgbClr val="0000FF"/>
                          </a:solidFill>
                          <a:latin typeface="Arial Black" panose="020B0A04020102020204" pitchFamily="34" charset="0"/>
                          <a:ea typeface="標楷體" panose="03000509000000000000" pitchFamily="65" charset="-120"/>
                        </a:rPr>
                        <a:t>A7</a:t>
                      </a:r>
                      <a:endParaRPr lang="zh-TW" altLang="en-US" sz="1400" baseline="0" dirty="0">
                        <a:solidFill>
                          <a:srgbClr val="0000FF"/>
                        </a:solidFill>
                        <a:latin typeface="Arial Black" panose="020B0A04020102020204" pitchFamily="34" charset="0"/>
                        <a:ea typeface="標楷體" panose="03000509000000000000" pitchFamily="65"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aseline="0" dirty="0" smtClean="0">
                          <a:solidFill>
                            <a:srgbClr val="0000FF"/>
                          </a:solidFill>
                          <a:latin typeface="Arial Black" panose="020B0A04020102020204" pitchFamily="34" charset="0"/>
                          <a:ea typeface="標楷體" panose="03000509000000000000" pitchFamily="65" charset="-120"/>
                        </a:rPr>
                        <a:t>A8</a:t>
                      </a:r>
                      <a:endParaRPr lang="zh-TW" altLang="en-US" sz="1400" baseline="0" dirty="0">
                        <a:solidFill>
                          <a:srgbClr val="0000FF"/>
                        </a:solidFill>
                        <a:latin typeface="Arial Black" panose="020B0A04020102020204" pitchFamily="34" charset="0"/>
                        <a:ea typeface="標楷體" panose="03000509000000000000" pitchFamily="65"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aseline="0" dirty="0" smtClean="0">
                          <a:solidFill>
                            <a:srgbClr val="0000FF"/>
                          </a:solidFill>
                          <a:latin typeface="Arial Black" panose="020B0A04020102020204" pitchFamily="34" charset="0"/>
                          <a:ea typeface="標楷體" panose="03000509000000000000" pitchFamily="65" charset="-120"/>
                        </a:rPr>
                        <a:t>A9</a:t>
                      </a:r>
                      <a:endParaRPr lang="zh-TW" altLang="en-US" sz="1400" baseline="0" dirty="0">
                        <a:solidFill>
                          <a:srgbClr val="0000FF"/>
                        </a:solidFill>
                        <a:latin typeface="Arial Black" panose="020B0A04020102020204" pitchFamily="34" charset="0"/>
                        <a:ea typeface="標楷體" panose="03000509000000000000" pitchFamily="65"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aseline="0" dirty="0" smtClean="0">
                          <a:solidFill>
                            <a:srgbClr val="0000FF"/>
                          </a:solidFill>
                          <a:latin typeface="Arial Black" panose="020B0A04020102020204" pitchFamily="34" charset="0"/>
                          <a:ea typeface="標楷體" panose="03000509000000000000" pitchFamily="65" charset="-120"/>
                        </a:rPr>
                        <a:t>A10</a:t>
                      </a:r>
                      <a:endParaRPr lang="zh-TW" altLang="en-US" sz="1400" baseline="0" dirty="0">
                        <a:solidFill>
                          <a:srgbClr val="0000FF"/>
                        </a:solidFill>
                        <a:latin typeface="Arial Black" panose="020B0A04020102020204" pitchFamily="34" charset="0"/>
                        <a:ea typeface="標楷體" panose="03000509000000000000" pitchFamily="65"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aseline="0" dirty="0" smtClean="0">
                          <a:solidFill>
                            <a:srgbClr val="0000FF"/>
                          </a:solidFill>
                          <a:latin typeface="Arial Black" panose="020B0A04020102020204" pitchFamily="34" charset="0"/>
                          <a:ea typeface="標楷體" panose="03000509000000000000" pitchFamily="65" charset="-120"/>
                        </a:rPr>
                        <a:t>A11</a:t>
                      </a:r>
                      <a:endParaRPr lang="zh-TW" altLang="en-US" sz="1400" baseline="0" dirty="0">
                        <a:solidFill>
                          <a:srgbClr val="0000FF"/>
                        </a:solidFill>
                        <a:latin typeface="Arial Black" panose="020B0A04020102020204" pitchFamily="34" charset="0"/>
                        <a:ea typeface="標楷體" panose="03000509000000000000" pitchFamily="65"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aseline="0" dirty="0" smtClean="0">
                          <a:solidFill>
                            <a:srgbClr val="0000FF"/>
                          </a:solidFill>
                          <a:latin typeface="Arial Black" panose="020B0A04020102020204" pitchFamily="34" charset="0"/>
                          <a:ea typeface="標楷體" panose="03000509000000000000" pitchFamily="65" charset="-120"/>
                        </a:rPr>
                        <a:t>A12</a:t>
                      </a:r>
                      <a:endParaRPr lang="zh-TW" altLang="en-US" sz="1400" baseline="0" dirty="0">
                        <a:solidFill>
                          <a:srgbClr val="0000FF"/>
                        </a:solidFill>
                        <a:latin typeface="Arial Black" panose="020B0A04020102020204" pitchFamily="34" charset="0"/>
                        <a:ea typeface="標楷體" panose="03000509000000000000" pitchFamily="65" charset="-12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kern="1200" baseline="0" dirty="0" smtClean="0">
                          <a:solidFill>
                            <a:srgbClr val="0000FF"/>
                          </a:solidFill>
                          <a:latin typeface="Arial Black" panose="020B0A04020102020204" pitchFamily="34" charset="0"/>
                          <a:ea typeface="標楷體" panose="03000509000000000000" pitchFamily="65" charset="-120"/>
                          <a:cs typeface="+mn-cs"/>
                        </a:rPr>
                        <a:t>A13</a:t>
                      </a:r>
                      <a:endParaRPr lang="zh-TW" altLang="en-US" sz="1400" b="1" kern="1200" baseline="0" dirty="0">
                        <a:solidFill>
                          <a:srgbClr val="0000FF"/>
                        </a:solidFill>
                        <a:latin typeface="Arial Black" panose="020B0A04020102020204" pitchFamily="34" charset="0"/>
                        <a:ea typeface="標楷體" panose="03000509000000000000" pitchFamily="65" charset="-12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kern="1200" baseline="0" dirty="0" smtClean="0">
                          <a:solidFill>
                            <a:srgbClr val="0000FF"/>
                          </a:solidFill>
                          <a:latin typeface="Arial Black" panose="020B0A04020102020204" pitchFamily="34" charset="0"/>
                          <a:ea typeface="標楷體" panose="03000509000000000000" pitchFamily="65" charset="-120"/>
                          <a:cs typeface="+mn-cs"/>
                        </a:rPr>
                        <a:t>A14</a:t>
                      </a:r>
                      <a:endParaRPr lang="zh-TW" altLang="en-US" sz="1400" b="1" kern="1200" baseline="0" dirty="0">
                        <a:solidFill>
                          <a:srgbClr val="0000FF"/>
                        </a:solidFill>
                        <a:latin typeface="Arial Black" panose="020B0A04020102020204" pitchFamily="34" charset="0"/>
                        <a:ea typeface="標楷體" panose="03000509000000000000" pitchFamily="65" charset="-120"/>
                        <a:cs typeface="+mn-cs"/>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1400" b="1" kern="1200" baseline="0" dirty="0" smtClean="0">
                          <a:solidFill>
                            <a:srgbClr val="0000FF"/>
                          </a:solidFill>
                          <a:latin typeface="Arial Black" panose="020B0A04020102020204" pitchFamily="34" charset="0"/>
                          <a:ea typeface="標楷體" panose="03000509000000000000" pitchFamily="65" charset="-120"/>
                          <a:cs typeface="+mn-cs"/>
                        </a:rPr>
                        <a:t>A15</a:t>
                      </a:r>
                      <a:endParaRPr lang="zh-TW" altLang="en-US" sz="1400" b="1" kern="1200" baseline="0" dirty="0">
                        <a:solidFill>
                          <a:srgbClr val="0000FF"/>
                        </a:solidFill>
                        <a:latin typeface="Arial Black" panose="020B0A04020102020204" pitchFamily="34" charset="0"/>
                        <a:ea typeface="標楷體" panose="03000509000000000000" pitchFamily="65" charset="-120"/>
                        <a:cs typeface="+mn-cs"/>
                      </a:endParaRPr>
                    </a:p>
                  </a:txBody>
                  <a:tcPr anchor="ctr"/>
                </a:tc>
              </a:tr>
              <a:tr h="370840">
                <a:tc>
                  <a:txBody>
                    <a:bodyPr/>
                    <a:lstStyle/>
                    <a:p>
                      <a:pPr marL="0" algn="ctr" defTabSz="914400" rtl="0" eaLnBrk="1" latinLnBrk="0" hangingPunct="1"/>
                      <a:r>
                        <a:rPr lang="zh-TW" altLang="en-US" sz="1100" b="1" kern="1200" baseline="0" dirty="0" smtClean="0">
                          <a:latin typeface="Arial Black" panose="020B0A04020102020204" pitchFamily="34" charset="0"/>
                          <a:ea typeface="標楷體" panose="03000509000000000000" pitchFamily="65" charset="-120"/>
                        </a:rPr>
                        <a:t>比序排名</a:t>
                      </a:r>
                      <a:endParaRPr lang="zh-TW" altLang="en-US" sz="1100" b="1" kern="1200" baseline="0" dirty="0">
                        <a:solidFill>
                          <a:schemeClr val="tx1"/>
                        </a:solidFill>
                        <a:latin typeface="Arial Black" panose="020B0A04020102020204" pitchFamily="34" charset="0"/>
                        <a:ea typeface="標楷體" panose="03000509000000000000" pitchFamily="65" charset="-120"/>
                        <a:cs typeface="+mn-cs"/>
                      </a:endParaRPr>
                    </a:p>
                  </a:txBody>
                  <a:tcPr anchor="ctr"/>
                </a:tc>
                <a:tc>
                  <a:txBody>
                    <a:bodyPr/>
                    <a:lstStyle/>
                    <a:p>
                      <a:pPr algn="ctr"/>
                      <a:r>
                        <a:rPr lang="en-US" altLang="zh-TW" sz="1400" b="1" baseline="0" dirty="0" smtClean="0">
                          <a:solidFill>
                            <a:srgbClr val="339933"/>
                          </a:solidFill>
                          <a:latin typeface="Arial Black" panose="020B0A04020102020204" pitchFamily="34" charset="0"/>
                          <a:ea typeface="標楷體" panose="03000509000000000000" pitchFamily="65" charset="-120"/>
                        </a:rPr>
                        <a:t>50</a:t>
                      </a:r>
                      <a:endParaRPr lang="zh-TW" altLang="en-US" sz="1400" b="1" baseline="0" dirty="0">
                        <a:solidFill>
                          <a:srgbClr val="339933"/>
                        </a:solidFill>
                        <a:latin typeface="Arial Black" panose="020B0A04020102020204" pitchFamily="34" charset="0"/>
                        <a:ea typeface="標楷體" panose="03000509000000000000" pitchFamily="65" charset="-120"/>
                      </a:endParaRPr>
                    </a:p>
                  </a:txBody>
                  <a:tcPr anchor="ctr"/>
                </a:tc>
                <a:tc>
                  <a:txBody>
                    <a:bodyPr/>
                    <a:lstStyle/>
                    <a:p>
                      <a:pPr algn="ctr"/>
                      <a:r>
                        <a:rPr lang="en-US" altLang="zh-TW" sz="1400" b="1" baseline="0" dirty="0" smtClean="0">
                          <a:solidFill>
                            <a:srgbClr val="339933"/>
                          </a:solidFill>
                          <a:latin typeface="Arial Black" panose="020B0A04020102020204" pitchFamily="34" charset="0"/>
                          <a:ea typeface="標楷體" panose="03000509000000000000" pitchFamily="65" charset="-120"/>
                        </a:rPr>
                        <a:t>45</a:t>
                      </a:r>
                      <a:endParaRPr lang="zh-TW" altLang="en-US" sz="1400" b="1" baseline="0" dirty="0">
                        <a:solidFill>
                          <a:srgbClr val="339933"/>
                        </a:solidFill>
                        <a:latin typeface="Arial Black" panose="020B0A04020102020204" pitchFamily="34" charset="0"/>
                        <a:ea typeface="標楷體" panose="03000509000000000000" pitchFamily="65" charset="-120"/>
                      </a:endParaRPr>
                    </a:p>
                  </a:txBody>
                  <a:tcPr anchor="ctr"/>
                </a:tc>
                <a:tc>
                  <a:txBody>
                    <a:bodyPr/>
                    <a:lstStyle/>
                    <a:p>
                      <a:pPr algn="ctr"/>
                      <a:r>
                        <a:rPr lang="en-US" altLang="zh-TW" sz="1400" b="1" baseline="0" dirty="0" smtClean="0">
                          <a:solidFill>
                            <a:srgbClr val="339933"/>
                          </a:solidFill>
                          <a:latin typeface="Arial Black" panose="020B0A04020102020204" pitchFamily="34" charset="0"/>
                          <a:ea typeface="標楷體" panose="03000509000000000000" pitchFamily="65" charset="-120"/>
                        </a:rPr>
                        <a:t>76</a:t>
                      </a:r>
                      <a:endParaRPr lang="zh-TW" altLang="en-US" sz="1400" b="1" baseline="0" dirty="0">
                        <a:solidFill>
                          <a:srgbClr val="339933"/>
                        </a:solidFill>
                        <a:latin typeface="Arial Black" panose="020B0A04020102020204" pitchFamily="34" charset="0"/>
                        <a:ea typeface="標楷體" panose="03000509000000000000" pitchFamily="65" charset="-120"/>
                      </a:endParaRPr>
                    </a:p>
                  </a:txBody>
                  <a:tcPr anchor="ctr"/>
                </a:tc>
                <a:tc>
                  <a:txBody>
                    <a:bodyPr/>
                    <a:lstStyle/>
                    <a:p>
                      <a:pPr algn="ctr"/>
                      <a:r>
                        <a:rPr lang="en-US" altLang="zh-TW" sz="1400" b="1" baseline="0" dirty="0" smtClean="0">
                          <a:solidFill>
                            <a:srgbClr val="339933"/>
                          </a:solidFill>
                          <a:latin typeface="Arial Black" panose="020B0A04020102020204" pitchFamily="34" charset="0"/>
                          <a:ea typeface="標楷體" panose="03000509000000000000" pitchFamily="65" charset="-120"/>
                        </a:rPr>
                        <a:t>76</a:t>
                      </a:r>
                      <a:endParaRPr lang="zh-TW" altLang="en-US" sz="1400" b="1" baseline="0" dirty="0">
                        <a:solidFill>
                          <a:srgbClr val="339933"/>
                        </a:solidFill>
                        <a:latin typeface="Arial Black" panose="020B0A04020102020204" pitchFamily="34" charset="0"/>
                        <a:ea typeface="標楷體" panose="03000509000000000000" pitchFamily="65" charset="-120"/>
                      </a:endParaRPr>
                    </a:p>
                  </a:txBody>
                  <a:tcPr anchor="ctr"/>
                </a:tc>
                <a:tc>
                  <a:txBody>
                    <a:bodyPr/>
                    <a:lstStyle/>
                    <a:p>
                      <a:pPr algn="ctr"/>
                      <a:r>
                        <a:rPr lang="en-US" altLang="zh-TW" sz="1400" b="1" baseline="0" dirty="0" smtClean="0">
                          <a:solidFill>
                            <a:srgbClr val="339933"/>
                          </a:solidFill>
                          <a:latin typeface="Arial Black" panose="020B0A04020102020204" pitchFamily="34" charset="0"/>
                          <a:ea typeface="標楷體" panose="03000509000000000000" pitchFamily="65" charset="-120"/>
                        </a:rPr>
                        <a:t>153</a:t>
                      </a:r>
                      <a:endParaRPr lang="zh-TW" altLang="en-US" sz="1400" b="1" baseline="0" dirty="0">
                        <a:solidFill>
                          <a:srgbClr val="339933"/>
                        </a:solidFill>
                        <a:latin typeface="Arial Black" panose="020B0A04020102020204" pitchFamily="34" charset="0"/>
                        <a:ea typeface="標楷體" panose="03000509000000000000" pitchFamily="65" charset="-120"/>
                      </a:endParaRPr>
                    </a:p>
                  </a:txBody>
                  <a:tcPr anchor="ctr"/>
                </a:tc>
                <a:tc>
                  <a:txBody>
                    <a:bodyPr/>
                    <a:lstStyle/>
                    <a:p>
                      <a:pPr algn="ctr"/>
                      <a:r>
                        <a:rPr lang="en-US" altLang="zh-TW" sz="1400" b="1" baseline="0" dirty="0" smtClean="0">
                          <a:solidFill>
                            <a:srgbClr val="339933"/>
                          </a:solidFill>
                          <a:latin typeface="Arial Black" panose="020B0A04020102020204" pitchFamily="34" charset="0"/>
                          <a:ea typeface="標楷體" panose="03000509000000000000" pitchFamily="65" charset="-120"/>
                        </a:rPr>
                        <a:t>142</a:t>
                      </a:r>
                      <a:endParaRPr lang="zh-TW" altLang="en-US" sz="1400" b="1" baseline="0" dirty="0">
                        <a:solidFill>
                          <a:srgbClr val="339933"/>
                        </a:solidFill>
                        <a:latin typeface="Arial Black" panose="020B0A04020102020204" pitchFamily="34" charset="0"/>
                        <a:ea typeface="標楷體" panose="03000509000000000000" pitchFamily="65" charset="-120"/>
                      </a:endParaRPr>
                    </a:p>
                  </a:txBody>
                  <a:tcPr anchor="ctr"/>
                </a:tc>
                <a:tc>
                  <a:txBody>
                    <a:bodyPr/>
                    <a:lstStyle/>
                    <a:p>
                      <a:pPr algn="ctr"/>
                      <a:r>
                        <a:rPr lang="en-US" altLang="zh-TW" sz="1400" b="1" baseline="0" dirty="0" smtClean="0">
                          <a:solidFill>
                            <a:srgbClr val="339933"/>
                          </a:solidFill>
                          <a:latin typeface="Arial Black" panose="020B0A04020102020204" pitchFamily="34" charset="0"/>
                          <a:ea typeface="標楷體" panose="03000509000000000000" pitchFamily="65" charset="-120"/>
                        </a:rPr>
                        <a:t>388</a:t>
                      </a:r>
                      <a:endParaRPr lang="zh-TW" altLang="en-US" sz="1400" b="1" baseline="0" dirty="0">
                        <a:solidFill>
                          <a:srgbClr val="339933"/>
                        </a:solidFill>
                        <a:latin typeface="Arial Black" panose="020B0A04020102020204" pitchFamily="34" charset="0"/>
                        <a:ea typeface="標楷體" panose="03000509000000000000" pitchFamily="65" charset="-120"/>
                      </a:endParaRPr>
                    </a:p>
                  </a:txBody>
                  <a:tcPr anchor="ctr"/>
                </a:tc>
                <a:tc>
                  <a:txBody>
                    <a:bodyPr/>
                    <a:lstStyle/>
                    <a:p>
                      <a:pPr algn="ctr"/>
                      <a:r>
                        <a:rPr lang="en-US" altLang="zh-TW" sz="1400" b="1" baseline="0" dirty="0" smtClean="0">
                          <a:solidFill>
                            <a:srgbClr val="339933"/>
                          </a:solidFill>
                          <a:latin typeface="Arial Black" panose="020B0A04020102020204" pitchFamily="34" charset="0"/>
                          <a:ea typeface="標楷體" panose="03000509000000000000" pitchFamily="65" charset="-120"/>
                        </a:rPr>
                        <a:t>469</a:t>
                      </a:r>
                      <a:endParaRPr lang="zh-TW" altLang="en-US" sz="1400" b="1" baseline="0" dirty="0">
                        <a:solidFill>
                          <a:srgbClr val="339933"/>
                        </a:solidFill>
                        <a:latin typeface="Arial Black" panose="020B0A04020102020204" pitchFamily="34" charset="0"/>
                        <a:ea typeface="標楷體" panose="03000509000000000000" pitchFamily="65" charset="-120"/>
                      </a:endParaRPr>
                    </a:p>
                  </a:txBody>
                  <a:tcPr anchor="ctr"/>
                </a:tc>
                <a:tc>
                  <a:txBody>
                    <a:bodyPr/>
                    <a:lstStyle/>
                    <a:p>
                      <a:pPr algn="ctr"/>
                      <a:r>
                        <a:rPr lang="en-US" altLang="zh-TW" sz="1400" b="1" baseline="0" dirty="0" smtClean="0">
                          <a:solidFill>
                            <a:srgbClr val="339933"/>
                          </a:solidFill>
                          <a:latin typeface="Arial Black" panose="020B0A04020102020204" pitchFamily="34" charset="0"/>
                          <a:ea typeface="標楷體" panose="03000509000000000000" pitchFamily="65" charset="-120"/>
                        </a:rPr>
                        <a:t>652</a:t>
                      </a:r>
                      <a:endParaRPr lang="zh-TW" altLang="en-US" sz="1400" b="1" baseline="0" dirty="0">
                        <a:solidFill>
                          <a:srgbClr val="339933"/>
                        </a:solidFill>
                        <a:latin typeface="Arial Black" panose="020B0A04020102020204" pitchFamily="34" charset="0"/>
                        <a:ea typeface="標楷體" panose="03000509000000000000" pitchFamily="65" charset="-120"/>
                      </a:endParaRPr>
                    </a:p>
                  </a:txBody>
                  <a:tcPr anchor="ctr"/>
                </a:tc>
                <a:tc>
                  <a:txBody>
                    <a:bodyPr/>
                    <a:lstStyle/>
                    <a:p>
                      <a:pPr algn="ctr"/>
                      <a:r>
                        <a:rPr lang="en-US" altLang="zh-TW" sz="1400" b="1" baseline="0" dirty="0" smtClean="0">
                          <a:solidFill>
                            <a:srgbClr val="339933"/>
                          </a:solidFill>
                          <a:latin typeface="Arial Black" panose="020B0A04020102020204" pitchFamily="34" charset="0"/>
                          <a:ea typeface="標楷體" panose="03000509000000000000" pitchFamily="65" charset="-120"/>
                        </a:rPr>
                        <a:t>831</a:t>
                      </a:r>
                      <a:endParaRPr lang="zh-TW" altLang="en-US" sz="1400" b="1" baseline="0" dirty="0">
                        <a:solidFill>
                          <a:srgbClr val="339933"/>
                        </a:solidFill>
                        <a:latin typeface="Arial Black" panose="020B0A04020102020204" pitchFamily="34" charset="0"/>
                        <a:ea typeface="標楷體" panose="03000509000000000000" pitchFamily="65" charset="-120"/>
                      </a:endParaRPr>
                    </a:p>
                  </a:txBody>
                  <a:tcPr anchor="ctr"/>
                </a:tc>
                <a:tc>
                  <a:txBody>
                    <a:bodyPr/>
                    <a:lstStyle/>
                    <a:p>
                      <a:pPr algn="ctr"/>
                      <a:r>
                        <a:rPr lang="en-US" altLang="zh-TW" sz="1200" b="1" baseline="0" dirty="0" smtClean="0">
                          <a:solidFill>
                            <a:srgbClr val="339933"/>
                          </a:solidFill>
                          <a:latin typeface="Arial Black" panose="020B0A04020102020204" pitchFamily="34" charset="0"/>
                          <a:ea typeface="標楷體" panose="03000509000000000000" pitchFamily="65" charset="-120"/>
                        </a:rPr>
                        <a:t>1138</a:t>
                      </a:r>
                      <a:endParaRPr lang="zh-TW" altLang="en-US" sz="1200" b="1" baseline="0" dirty="0">
                        <a:solidFill>
                          <a:srgbClr val="339933"/>
                        </a:solidFill>
                        <a:latin typeface="Arial Black" panose="020B0A04020102020204" pitchFamily="34" charset="0"/>
                        <a:ea typeface="標楷體" panose="03000509000000000000" pitchFamily="65" charset="-120"/>
                      </a:endParaRPr>
                    </a:p>
                  </a:txBody>
                  <a:tcPr anchor="ctr"/>
                </a:tc>
                <a:tc>
                  <a:txBody>
                    <a:bodyPr/>
                    <a:lstStyle/>
                    <a:p>
                      <a:pPr marL="0" algn="ctr" defTabSz="914400" rtl="0" eaLnBrk="1" latinLnBrk="0" hangingPunct="1"/>
                      <a:r>
                        <a:rPr lang="en-US" altLang="zh-TW" sz="1200" b="1" kern="1200" baseline="0" dirty="0" smtClean="0">
                          <a:solidFill>
                            <a:srgbClr val="339933"/>
                          </a:solidFill>
                          <a:latin typeface="Arial Black" panose="020B0A04020102020204" pitchFamily="34" charset="0"/>
                          <a:ea typeface="標楷體" panose="03000509000000000000" pitchFamily="65" charset="-120"/>
                          <a:cs typeface="+mn-cs"/>
                        </a:rPr>
                        <a:t>1473</a:t>
                      </a:r>
                      <a:endParaRPr lang="zh-TW" altLang="en-US" sz="1200" b="1" kern="1200" baseline="0" dirty="0">
                        <a:solidFill>
                          <a:srgbClr val="339933"/>
                        </a:solidFill>
                        <a:latin typeface="Arial Black" panose="020B0A04020102020204" pitchFamily="34" charset="0"/>
                        <a:ea typeface="標楷體" panose="03000509000000000000" pitchFamily="65" charset="-120"/>
                        <a:cs typeface="+mn-cs"/>
                      </a:endParaRPr>
                    </a:p>
                  </a:txBody>
                  <a:tcPr anchor="ctr"/>
                </a:tc>
                <a:tc>
                  <a:txBody>
                    <a:bodyPr/>
                    <a:lstStyle/>
                    <a:p>
                      <a:pPr marL="0" algn="ctr" defTabSz="914400" rtl="0" eaLnBrk="1" latinLnBrk="0" hangingPunct="1"/>
                      <a:r>
                        <a:rPr lang="en-US" altLang="zh-TW" sz="1200" b="1" kern="1200" baseline="0" dirty="0" smtClean="0">
                          <a:solidFill>
                            <a:srgbClr val="339933"/>
                          </a:solidFill>
                          <a:latin typeface="Arial Black" panose="020B0A04020102020204" pitchFamily="34" charset="0"/>
                          <a:ea typeface="標楷體" panose="03000509000000000000" pitchFamily="65" charset="-120"/>
                          <a:cs typeface="+mn-cs"/>
                        </a:rPr>
                        <a:t>1842</a:t>
                      </a:r>
                      <a:endParaRPr lang="zh-TW" altLang="en-US" sz="1200" b="1" kern="1200" baseline="0" dirty="0">
                        <a:solidFill>
                          <a:srgbClr val="339933"/>
                        </a:solidFill>
                        <a:latin typeface="Arial Black" panose="020B0A04020102020204" pitchFamily="34" charset="0"/>
                        <a:ea typeface="標楷體" panose="03000509000000000000" pitchFamily="65" charset="-120"/>
                        <a:cs typeface="+mn-cs"/>
                      </a:endParaRPr>
                    </a:p>
                  </a:txBody>
                  <a:tcPr anchor="ctr"/>
                </a:tc>
                <a:tc>
                  <a:txBody>
                    <a:bodyPr/>
                    <a:lstStyle/>
                    <a:p>
                      <a:pPr marL="0" algn="ctr" defTabSz="914400" rtl="0" eaLnBrk="1" latinLnBrk="0" hangingPunct="1"/>
                      <a:r>
                        <a:rPr lang="en-US" altLang="zh-TW" sz="1200" b="1" kern="1200" baseline="0" dirty="0" smtClean="0">
                          <a:solidFill>
                            <a:srgbClr val="339933"/>
                          </a:solidFill>
                          <a:latin typeface="Arial Black" panose="020B0A04020102020204" pitchFamily="34" charset="0"/>
                          <a:ea typeface="標楷體" panose="03000509000000000000" pitchFamily="65" charset="-120"/>
                          <a:cs typeface="+mn-cs"/>
                        </a:rPr>
                        <a:t>1835</a:t>
                      </a:r>
                      <a:endParaRPr lang="zh-TW" altLang="en-US" sz="1200" b="1" kern="1200" baseline="0" dirty="0">
                        <a:solidFill>
                          <a:srgbClr val="339933"/>
                        </a:solidFill>
                        <a:latin typeface="Arial Black" panose="020B0A04020102020204" pitchFamily="34" charset="0"/>
                        <a:ea typeface="標楷體" panose="03000509000000000000" pitchFamily="65" charset="-120"/>
                        <a:cs typeface="+mn-cs"/>
                      </a:endParaRPr>
                    </a:p>
                  </a:txBody>
                  <a:tcPr anchor="ctr"/>
                </a:tc>
                <a:tc>
                  <a:txBody>
                    <a:bodyPr/>
                    <a:lstStyle/>
                    <a:p>
                      <a:pPr marL="0" algn="ctr" defTabSz="914400" rtl="0" eaLnBrk="1" latinLnBrk="0" hangingPunct="1"/>
                      <a:r>
                        <a:rPr lang="en-US" altLang="zh-TW" sz="1200" b="1" kern="1200" baseline="0" dirty="0" smtClean="0">
                          <a:solidFill>
                            <a:srgbClr val="339933"/>
                          </a:solidFill>
                          <a:latin typeface="Arial Black" panose="020B0A04020102020204" pitchFamily="34" charset="0"/>
                          <a:ea typeface="標楷體" panose="03000509000000000000" pitchFamily="65" charset="-120"/>
                          <a:cs typeface="+mn-cs"/>
                        </a:rPr>
                        <a:t>2032</a:t>
                      </a:r>
                      <a:endParaRPr lang="zh-TW" altLang="en-US" sz="1200" b="1" kern="1200" baseline="0" dirty="0">
                        <a:solidFill>
                          <a:srgbClr val="339933"/>
                        </a:solidFill>
                        <a:latin typeface="Arial Black" panose="020B0A04020102020204" pitchFamily="34" charset="0"/>
                        <a:ea typeface="標楷體" panose="03000509000000000000" pitchFamily="65" charset="-120"/>
                        <a:cs typeface="+mn-cs"/>
                      </a:endParaRPr>
                    </a:p>
                  </a:txBody>
                  <a:tcPr anchor="ctr"/>
                </a:tc>
              </a:tr>
              <a:tr h="370840">
                <a:tc>
                  <a:txBody>
                    <a:bodyPr/>
                    <a:lstStyle/>
                    <a:p>
                      <a:pPr marL="0" algn="ctr" defTabSz="914400" rtl="0" eaLnBrk="1" latinLnBrk="0" hangingPunct="1"/>
                      <a:r>
                        <a:rPr lang="zh-TW" altLang="en-US" sz="1100" b="1" kern="1200" baseline="0" dirty="0" smtClean="0">
                          <a:latin typeface="Arial Black" panose="020B0A04020102020204" pitchFamily="34" charset="0"/>
                          <a:ea typeface="標楷體" panose="03000509000000000000" pitchFamily="65" charset="-120"/>
                        </a:rPr>
                        <a:t>分發輪別</a:t>
                      </a:r>
                      <a:endParaRPr lang="zh-TW" altLang="en-US" sz="1100" b="1" kern="1200" baseline="0" dirty="0">
                        <a:solidFill>
                          <a:schemeClr val="tx1"/>
                        </a:solidFill>
                        <a:latin typeface="Arial Black" panose="020B0A04020102020204" pitchFamily="34" charset="0"/>
                        <a:ea typeface="標楷體" panose="03000509000000000000" pitchFamily="65" charset="-120"/>
                        <a:cs typeface="+mn-cs"/>
                      </a:endParaRPr>
                    </a:p>
                  </a:txBody>
                  <a:tcPr anchor="ctr"/>
                </a:tc>
                <a:tc>
                  <a:txBody>
                    <a:bodyPr/>
                    <a:lstStyle/>
                    <a:p>
                      <a:pPr algn="ctr"/>
                      <a:r>
                        <a:rPr lang="en-US" altLang="zh-TW" sz="1400" b="1" baseline="0" dirty="0" smtClean="0">
                          <a:solidFill>
                            <a:srgbClr val="FF0000"/>
                          </a:solidFill>
                          <a:latin typeface="Arial Black" panose="020B0A04020102020204" pitchFamily="34" charset="0"/>
                          <a:ea typeface="標楷體" panose="03000509000000000000" pitchFamily="65" charset="-120"/>
                        </a:rPr>
                        <a:t>2</a:t>
                      </a:r>
                      <a:endParaRPr lang="zh-TW" altLang="en-US" sz="1400" b="1" baseline="0" dirty="0">
                        <a:solidFill>
                          <a:srgbClr val="FF0000"/>
                        </a:solidFill>
                        <a:latin typeface="Arial Black" panose="020B0A04020102020204" pitchFamily="34" charset="0"/>
                        <a:ea typeface="標楷體" panose="03000509000000000000" pitchFamily="65" charset="-120"/>
                      </a:endParaRPr>
                    </a:p>
                  </a:txBody>
                  <a:tcPr anchor="ctr"/>
                </a:tc>
                <a:tc>
                  <a:txBody>
                    <a:bodyPr/>
                    <a:lstStyle/>
                    <a:p>
                      <a:pPr algn="ctr"/>
                      <a:r>
                        <a:rPr lang="en-US" altLang="zh-TW" sz="1400" b="1" baseline="0" dirty="0" smtClean="0">
                          <a:solidFill>
                            <a:srgbClr val="FF0000"/>
                          </a:solidFill>
                          <a:latin typeface="Arial Black" panose="020B0A04020102020204" pitchFamily="34" charset="0"/>
                          <a:ea typeface="標楷體" panose="03000509000000000000" pitchFamily="65" charset="-120"/>
                        </a:rPr>
                        <a:t>1</a:t>
                      </a:r>
                      <a:endParaRPr lang="zh-TW" altLang="en-US" sz="1400" b="1" baseline="0" dirty="0">
                        <a:solidFill>
                          <a:srgbClr val="FF0000"/>
                        </a:solidFill>
                        <a:latin typeface="Arial Black" panose="020B0A04020102020204" pitchFamily="34" charset="0"/>
                        <a:ea typeface="標楷體" panose="03000509000000000000" pitchFamily="65" charset="-120"/>
                      </a:endParaRPr>
                    </a:p>
                  </a:txBody>
                  <a:tcPr anchor="ctr"/>
                </a:tc>
                <a:tc>
                  <a:txBody>
                    <a:bodyPr/>
                    <a:lstStyle/>
                    <a:p>
                      <a:pPr algn="ctr"/>
                      <a:r>
                        <a:rPr lang="en-US" altLang="zh-TW" sz="1400" b="1" baseline="0" dirty="0" smtClean="0">
                          <a:solidFill>
                            <a:srgbClr val="FF0000"/>
                          </a:solidFill>
                          <a:latin typeface="Arial Black" panose="020B0A04020102020204" pitchFamily="34" charset="0"/>
                          <a:ea typeface="標楷體" panose="03000509000000000000" pitchFamily="65" charset="-120"/>
                        </a:rPr>
                        <a:t>3</a:t>
                      </a:r>
                      <a:endParaRPr lang="zh-TW" altLang="en-US" sz="1400" b="1" baseline="0" dirty="0">
                        <a:solidFill>
                          <a:srgbClr val="FF0000"/>
                        </a:solidFill>
                        <a:latin typeface="Arial Black" panose="020B0A04020102020204" pitchFamily="34" charset="0"/>
                        <a:ea typeface="標楷體" panose="03000509000000000000" pitchFamily="65" charset="-120"/>
                      </a:endParaRPr>
                    </a:p>
                  </a:txBody>
                  <a:tcPr anchor="ctr"/>
                </a:tc>
                <a:tc>
                  <a:txBody>
                    <a:bodyPr/>
                    <a:lstStyle/>
                    <a:p>
                      <a:pPr algn="ctr"/>
                      <a:r>
                        <a:rPr lang="en-US" altLang="zh-TW" sz="1400" b="1" baseline="0" dirty="0" smtClean="0">
                          <a:solidFill>
                            <a:srgbClr val="FF0000"/>
                          </a:solidFill>
                          <a:latin typeface="Arial Black" panose="020B0A04020102020204" pitchFamily="34" charset="0"/>
                          <a:ea typeface="標楷體" panose="03000509000000000000" pitchFamily="65" charset="-120"/>
                        </a:rPr>
                        <a:t>4</a:t>
                      </a:r>
                      <a:endParaRPr lang="zh-TW" altLang="en-US" sz="1400" b="1" baseline="0" dirty="0">
                        <a:solidFill>
                          <a:srgbClr val="FF0000"/>
                        </a:solidFill>
                        <a:latin typeface="Arial Black" panose="020B0A04020102020204" pitchFamily="34" charset="0"/>
                        <a:ea typeface="標楷體" panose="03000509000000000000" pitchFamily="65" charset="-120"/>
                      </a:endParaRPr>
                    </a:p>
                  </a:txBody>
                  <a:tcPr anchor="ctr"/>
                </a:tc>
                <a:tc>
                  <a:txBody>
                    <a:bodyPr/>
                    <a:lstStyle/>
                    <a:p>
                      <a:pPr algn="ctr"/>
                      <a:r>
                        <a:rPr lang="en-US" altLang="zh-TW" sz="1400" b="1" baseline="0" dirty="0" smtClean="0">
                          <a:solidFill>
                            <a:srgbClr val="FF0000"/>
                          </a:solidFill>
                          <a:latin typeface="Arial Black" panose="020B0A04020102020204" pitchFamily="34" charset="0"/>
                          <a:ea typeface="標楷體" panose="03000509000000000000" pitchFamily="65" charset="-120"/>
                        </a:rPr>
                        <a:t>4</a:t>
                      </a:r>
                      <a:endParaRPr lang="zh-TW" altLang="en-US" sz="1400" b="1" baseline="0" dirty="0">
                        <a:solidFill>
                          <a:srgbClr val="FF0000"/>
                        </a:solidFill>
                        <a:latin typeface="Arial Black" panose="020B0A04020102020204" pitchFamily="34" charset="0"/>
                        <a:ea typeface="標楷體" panose="03000509000000000000" pitchFamily="65" charset="-120"/>
                      </a:endParaRPr>
                    </a:p>
                  </a:txBody>
                  <a:tcPr anchor="ctr"/>
                </a:tc>
                <a:tc>
                  <a:txBody>
                    <a:bodyPr/>
                    <a:lstStyle/>
                    <a:p>
                      <a:pPr algn="ctr"/>
                      <a:r>
                        <a:rPr lang="en-US" altLang="zh-TW" sz="1400" b="1" baseline="0" dirty="0" smtClean="0">
                          <a:solidFill>
                            <a:srgbClr val="FF0000"/>
                          </a:solidFill>
                          <a:latin typeface="Arial Black" panose="020B0A04020102020204" pitchFamily="34" charset="0"/>
                          <a:ea typeface="標楷體" panose="03000509000000000000" pitchFamily="65" charset="-120"/>
                        </a:rPr>
                        <a:t>4</a:t>
                      </a:r>
                      <a:endParaRPr lang="zh-TW" altLang="en-US" sz="1400" b="1" baseline="0" dirty="0">
                        <a:solidFill>
                          <a:srgbClr val="FF0000"/>
                        </a:solidFill>
                        <a:latin typeface="Arial Black" panose="020B0A04020102020204" pitchFamily="34" charset="0"/>
                        <a:ea typeface="標楷體" panose="03000509000000000000" pitchFamily="65" charset="-120"/>
                      </a:endParaRPr>
                    </a:p>
                  </a:txBody>
                  <a:tcPr anchor="ctr"/>
                </a:tc>
                <a:tc>
                  <a:txBody>
                    <a:bodyPr/>
                    <a:lstStyle/>
                    <a:p>
                      <a:pPr algn="ctr"/>
                      <a:r>
                        <a:rPr lang="en-US" altLang="zh-TW" sz="1400" b="1" baseline="0" dirty="0" smtClean="0">
                          <a:solidFill>
                            <a:srgbClr val="FF0000"/>
                          </a:solidFill>
                          <a:latin typeface="Arial Black" panose="020B0A04020102020204" pitchFamily="34" charset="0"/>
                          <a:ea typeface="標楷體" panose="03000509000000000000" pitchFamily="65" charset="-120"/>
                        </a:rPr>
                        <a:t>4</a:t>
                      </a:r>
                      <a:endParaRPr lang="zh-TW" altLang="en-US" sz="1400" b="1" baseline="0" dirty="0">
                        <a:solidFill>
                          <a:srgbClr val="FF0000"/>
                        </a:solidFill>
                        <a:latin typeface="Arial Black" panose="020B0A04020102020204" pitchFamily="34" charset="0"/>
                        <a:ea typeface="標楷體" panose="03000509000000000000" pitchFamily="65" charset="-120"/>
                      </a:endParaRPr>
                    </a:p>
                  </a:txBody>
                  <a:tcPr anchor="ctr"/>
                </a:tc>
                <a:tc>
                  <a:txBody>
                    <a:bodyPr/>
                    <a:lstStyle/>
                    <a:p>
                      <a:pPr algn="ctr"/>
                      <a:r>
                        <a:rPr lang="en-US" altLang="zh-TW" sz="1400" b="1" baseline="0" dirty="0" smtClean="0">
                          <a:solidFill>
                            <a:srgbClr val="FF0000"/>
                          </a:solidFill>
                          <a:latin typeface="Arial Black" panose="020B0A04020102020204" pitchFamily="34" charset="0"/>
                          <a:ea typeface="標楷體" panose="03000509000000000000" pitchFamily="65" charset="-120"/>
                        </a:rPr>
                        <a:t>4</a:t>
                      </a:r>
                      <a:endParaRPr lang="zh-TW" altLang="en-US" sz="1400" b="1" baseline="0" dirty="0">
                        <a:solidFill>
                          <a:srgbClr val="FF0000"/>
                        </a:solidFill>
                        <a:latin typeface="Arial Black" panose="020B0A04020102020204" pitchFamily="34" charset="0"/>
                        <a:ea typeface="標楷體" panose="03000509000000000000" pitchFamily="65" charset="-120"/>
                      </a:endParaRPr>
                    </a:p>
                  </a:txBody>
                  <a:tcPr anchor="ctr"/>
                </a:tc>
                <a:tc>
                  <a:txBody>
                    <a:bodyPr/>
                    <a:lstStyle/>
                    <a:p>
                      <a:pPr algn="ctr"/>
                      <a:r>
                        <a:rPr lang="en-US" altLang="zh-TW" sz="1400" b="1" baseline="0" dirty="0" smtClean="0">
                          <a:solidFill>
                            <a:srgbClr val="FF0000"/>
                          </a:solidFill>
                          <a:latin typeface="Arial Black" panose="020B0A04020102020204" pitchFamily="34" charset="0"/>
                          <a:ea typeface="標楷體" panose="03000509000000000000" pitchFamily="65" charset="-120"/>
                        </a:rPr>
                        <a:t>4</a:t>
                      </a:r>
                      <a:endParaRPr lang="zh-TW" altLang="en-US" sz="1400" b="1" baseline="0" dirty="0">
                        <a:solidFill>
                          <a:srgbClr val="FF0000"/>
                        </a:solidFill>
                        <a:latin typeface="Arial Black" panose="020B0A04020102020204" pitchFamily="34" charset="0"/>
                        <a:ea typeface="標楷體" panose="03000509000000000000" pitchFamily="65" charset="-120"/>
                      </a:endParaRPr>
                    </a:p>
                  </a:txBody>
                  <a:tcPr anchor="ctr"/>
                </a:tc>
                <a:tc>
                  <a:txBody>
                    <a:bodyPr/>
                    <a:lstStyle/>
                    <a:p>
                      <a:pPr algn="ctr"/>
                      <a:r>
                        <a:rPr lang="en-US" altLang="zh-TW" sz="1400" b="1" baseline="0" dirty="0" smtClean="0">
                          <a:solidFill>
                            <a:srgbClr val="FF0000"/>
                          </a:solidFill>
                          <a:latin typeface="Arial Black" panose="020B0A04020102020204" pitchFamily="34" charset="0"/>
                          <a:ea typeface="標楷體" panose="03000509000000000000" pitchFamily="65" charset="-120"/>
                        </a:rPr>
                        <a:t>4</a:t>
                      </a:r>
                      <a:endParaRPr lang="zh-TW" altLang="en-US" sz="1400" b="1" baseline="0" dirty="0">
                        <a:solidFill>
                          <a:srgbClr val="FF0000"/>
                        </a:solidFill>
                        <a:latin typeface="Arial Black" panose="020B0A04020102020204" pitchFamily="34" charset="0"/>
                        <a:ea typeface="標楷體" panose="03000509000000000000" pitchFamily="65" charset="-120"/>
                      </a:endParaRPr>
                    </a:p>
                  </a:txBody>
                  <a:tcPr anchor="ctr"/>
                </a:tc>
                <a:tc>
                  <a:txBody>
                    <a:bodyPr/>
                    <a:lstStyle/>
                    <a:p>
                      <a:pPr marL="0" algn="ctr" defTabSz="914400" rtl="0" eaLnBrk="1" latinLnBrk="0" hangingPunct="1"/>
                      <a:r>
                        <a:rPr lang="en-US" altLang="zh-TW" sz="1400" b="1" kern="1200" baseline="0" dirty="0" smtClean="0">
                          <a:solidFill>
                            <a:srgbClr val="FF0000"/>
                          </a:solidFill>
                          <a:latin typeface="Arial Black" panose="020B0A04020102020204" pitchFamily="34" charset="0"/>
                          <a:ea typeface="標楷體" panose="03000509000000000000" pitchFamily="65" charset="-120"/>
                          <a:cs typeface="+mn-cs"/>
                        </a:rPr>
                        <a:t>4</a:t>
                      </a:r>
                      <a:endParaRPr lang="zh-TW" altLang="en-US" sz="1400" b="1" kern="1200" baseline="0" dirty="0">
                        <a:solidFill>
                          <a:srgbClr val="FF0000"/>
                        </a:solidFill>
                        <a:latin typeface="Arial Black" panose="020B0A04020102020204" pitchFamily="34" charset="0"/>
                        <a:ea typeface="標楷體" panose="03000509000000000000" pitchFamily="65" charset="-120"/>
                        <a:cs typeface="+mn-cs"/>
                      </a:endParaRPr>
                    </a:p>
                  </a:txBody>
                  <a:tcPr anchor="ctr"/>
                </a:tc>
                <a:tc>
                  <a:txBody>
                    <a:bodyPr/>
                    <a:lstStyle/>
                    <a:p>
                      <a:pPr marL="0" algn="ctr" defTabSz="914400" rtl="0" eaLnBrk="1" latinLnBrk="0" hangingPunct="1"/>
                      <a:r>
                        <a:rPr lang="en-US" altLang="zh-TW" sz="1400" b="1" kern="1200" baseline="0" dirty="0" smtClean="0">
                          <a:solidFill>
                            <a:srgbClr val="FF0000"/>
                          </a:solidFill>
                          <a:latin typeface="Arial Black" panose="020B0A04020102020204" pitchFamily="34" charset="0"/>
                          <a:ea typeface="標楷體" panose="03000509000000000000" pitchFamily="65" charset="-120"/>
                          <a:cs typeface="+mn-cs"/>
                        </a:rPr>
                        <a:t>4</a:t>
                      </a:r>
                      <a:endParaRPr lang="zh-TW" altLang="en-US" sz="1400" b="1" kern="1200" baseline="0" dirty="0">
                        <a:solidFill>
                          <a:srgbClr val="FF0000"/>
                        </a:solidFill>
                        <a:latin typeface="Arial Black" panose="020B0A04020102020204" pitchFamily="34" charset="0"/>
                        <a:ea typeface="標楷體" panose="03000509000000000000" pitchFamily="65" charset="-120"/>
                        <a:cs typeface="+mn-cs"/>
                      </a:endParaRPr>
                    </a:p>
                  </a:txBody>
                  <a:tcPr anchor="ctr"/>
                </a:tc>
                <a:tc>
                  <a:txBody>
                    <a:bodyPr/>
                    <a:lstStyle/>
                    <a:p>
                      <a:pPr marL="0" algn="ctr" defTabSz="914400" rtl="0" eaLnBrk="1" latinLnBrk="0" hangingPunct="1"/>
                      <a:r>
                        <a:rPr lang="en-US" altLang="zh-TW" sz="1400" b="1" kern="1200" baseline="0" dirty="0" smtClean="0">
                          <a:solidFill>
                            <a:srgbClr val="FF0000"/>
                          </a:solidFill>
                          <a:latin typeface="Arial Black" panose="020B0A04020102020204" pitchFamily="34" charset="0"/>
                          <a:ea typeface="標楷體" panose="03000509000000000000" pitchFamily="65" charset="-120"/>
                          <a:cs typeface="+mn-cs"/>
                        </a:rPr>
                        <a:t>4</a:t>
                      </a:r>
                      <a:endParaRPr lang="zh-TW" altLang="en-US" sz="1400" b="1" kern="1200" baseline="0" dirty="0">
                        <a:solidFill>
                          <a:srgbClr val="FF0000"/>
                        </a:solidFill>
                        <a:latin typeface="Arial Black" panose="020B0A04020102020204" pitchFamily="34" charset="0"/>
                        <a:ea typeface="標楷體" panose="03000509000000000000" pitchFamily="65" charset="-120"/>
                        <a:cs typeface="+mn-cs"/>
                      </a:endParaRPr>
                    </a:p>
                  </a:txBody>
                  <a:tcPr anchor="ctr"/>
                </a:tc>
                <a:tc>
                  <a:txBody>
                    <a:bodyPr/>
                    <a:lstStyle/>
                    <a:p>
                      <a:pPr marL="0" algn="ctr" defTabSz="914400" rtl="0" eaLnBrk="1" latinLnBrk="0" hangingPunct="1"/>
                      <a:r>
                        <a:rPr lang="en-US" altLang="zh-TW" sz="1400" b="1" kern="1200" baseline="0" dirty="0" smtClean="0">
                          <a:solidFill>
                            <a:srgbClr val="FF0000"/>
                          </a:solidFill>
                          <a:latin typeface="Arial Black" panose="020B0A04020102020204" pitchFamily="34" charset="0"/>
                          <a:ea typeface="標楷體" panose="03000509000000000000" pitchFamily="65" charset="-120"/>
                          <a:cs typeface="+mn-cs"/>
                        </a:rPr>
                        <a:t>4</a:t>
                      </a:r>
                      <a:endParaRPr lang="zh-TW" altLang="en-US" sz="1400" b="1" kern="1200" baseline="0" dirty="0">
                        <a:solidFill>
                          <a:srgbClr val="FF0000"/>
                        </a:solidFill>
                        <a:latin typeface="Arial Black" panose="020B0A04020102020204" pitchFamily="34" charset="0"/>
                        <a:ea typeface="標楷體" panose="03000509000000000000" pitchFamily="65" charset="-120"/>
                        <a:cs typeface="+mn-cs"/>
                      </a:endParaRPr>
                    </a:p>
                  </a:txBody>
                  <a:tcPr anchor="ctr"/>
                </a:tc>
                <a:tc>
                  <a:txBody>
                    <a:bodyPr/>
                    <a:lstStyle/>
                    <a:p>
                      <a:pPr marL="0" algn="ctr" defTabSz="914400" rtl="0" eaLnBrk="1" latinLnBrk="0" hangingPunct="1"/>
                      <a:r>
                        <a:rPr lang="en-US" altLang="zh-TW" sz="1400" b="1" kern="1200" baseline="0" dirty="0" smtClean="0">
                          <a:solidFill>
                            <a:srgbClr val="FF0000"/>
                          </a:solidFill>
                          <a:latin typeface="Arial Black" panose="020B0A04020102020204" pitchFamily="34" charset="0"/>
                          <a:ea typeface="標楷體" panose="03000509000000000000" pitchFamily="65" charset="-120"/>
                          <a:cs typeface="+mn-cs"/>
                        </a:rPr>
                        <a:t>4</a:t>
                      </a:r>
                      <a:endParaRPr lang="zh-TW" altLang="en-US" sz="1400" b="1" kern="1200" baseline="0" dirty="0">
                        <a:solidFill>
                          <a:srgbClr val="FF0000"/>
                        </a:solidFill>
                        <a:latin typeface="Arial Black" panose="020B0A04020102020204" pitchFamily="34" charset="0"/>
                        <a:ea typeface="標楷體" panose="03000509000000000000" pitchFamily="65" charset="-120"/>
                        <a:cs typeface="+mn-cs"/>
                      </a:endParaRPr>
                    </a:p>
                  </a:txBody>
                  <a:tcPr anchor="ctr"/>
                </a:tc>
              </a:tr>
            </a:tbl>
          </a:graphicData>
        </a:graphic>
      </p:graphicFrame>
      <p:sp>
        <p:nvSpPr>
          <p:cNvPr id="5" name="矩形 4"/>
          <p:cNvSpPr/>
          <p:nvPr/>
        </p:nvSpPr>
        <p:spPr>
          <a:xfrm>
            <a:off x="1691680" y="5342468"/>
            <a:ext cx="936104" cy="304800"/>
          </a:xfrm>
          <a:prstGeom prst="rect">
            <a:avLst/>
          </a:prstGeom>
          <a:noFill/>
          <a:ln w="28575">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5" name="群組 14"/>
          <p:cNvGrpSpPr/>
          <p:nvPr/>
        </p:nvGrpSpPr>
        <p:grpSpPr>
          <a:xfrm>
            <a:off x="1691680" y="4834467"/>
            <a:ext cx="936104" cy="516466"/>
            <a:chOff x="1691680" y="4834467"/>
            <a:chExt cx="936104" cy="516466"/>
          </a:xfrm>
        </p:grpSpPr>
        <p:sp>
          <p:nvSpPr>
            <p:cNvPr id="10" name="矩形 9"/>
            <p:cNvSpPr/>
            <p:nvPr/>
          </p:nvSpPr>
          <p:spPr>
            <a:xfrm>
              <a:off x="1691680" y="4834467"/>
              <a:ext cx="936104" cy="321734"/>
            </a:xfrm>
            <a:prstGeom prst="rect">
              <a:avLst/>
            </a:prstGeom>
            <a:noFill/>
            <a:ln w="28575">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向上箭號 5"/>
            <p:cNvSpPr/>
            <p:nvPr/>
          </p:nvSpPr>
          <p:spPr>
            <a:xfrm>
              <a:off x="2085587" y="5173133"/>
              <a:ext cx="132680" cy="177800"/>
            </a:xfrm>
            <a:prstGeom prst="upArrow">
              <a:avLst/>
            </a:prstGeom>
            <a:solidFill>
              <a:srgbClr val="FF00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1" name="橢圓 10"/>
          <p:cNvSpPr/>
          <p:nvPr/>
        </p:nvSpPr>
        <p:spPr>
          <a:xfrm>
            <a:off x="1630004" y="5723296"/>
            <a:ext cx="472516" cy="419121"/>
          </a:xfrm>
          <a:prstGeom prst="ellipse">
            <a:avLst/>
          </a:prstGeom>
          <a:noFill/>
          <a:ln w="28575">
            <a:solidFill>
              <a:srgbClr val="FF00FF"/>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 11"/>
          <p:cNvSpPr/>
          <p:nvPr/>
        </p:nvSpPr>
        <p:spPr>
          <a:xfrm>
            <a:off x="1193800" y="5342468"/>
            <a:ext cx="353864" cy="304800"/>
          </a:xfrm>
          <a:prstGeom prst="rect">
            <a:avLst/>
          </a:prstGeom>
          <a:noFill/>
          <a:ln w="28575">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4" name="群組 13"/>
          <p:cNvGrpSpPr/>
          <p:nvPr/>
        </p:nvGrpSpPr>
        <p:grpSpPr>
          <a:xfrm>
            <a:off x="652953" y="5719013"/>
            <a:ext cx="922805" cy="427687"/>
            <a:chOff x="652953" y="5719013"/>
            <a:chExt cx="922805" cy="427687"/>
          </a:xfrm>
        </p:grpSpPr>
        <p:sp>
          <p:nvSpPr>
            <p:cNvPr id="13" name="橢圓 12"/>
            <p:cNvSpPr/>
            <p:nvPr/>
          </p:nvSpPr>
          <p:spPr>
            <a:xfrm>
              <a:off x="652953" y="5723296"/>
              <a:ext cx="432048" cy="423404"/>
            </a:xfrm>
            <a:prstGeom prst="ellipse">
              <a:avLst/>
            </a:prstGeom>
            <a:noFill/>
            <a:ln w="28575">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p:cNvSpPr/>
            <p:nvPr/>
          </p:nvSpPr>
          <p:spPr>
            <a:xfrm>
              <a:off x="1143710" y="5719013"/>
              <a:ext cx="432048" cy="423404"/>
            </a:xfrm>
            <a:prstGeom prst="ellipse">
              <a:avLst/>
            </a:prstGeom>
            <a:noFill/>
            <a:ln w="28575">
              <a:solidFill>
                <a:srgbClr val="FF66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1000" fill="hold"/>
                                        <p:tgtEl>
                                          <p:spTgt spid="11"/>
                                        </p:tgtEl>
                                        <p:attrNameLst>
                                          <p:attrName>ppt_w</p:attrName>
                                        </p:attrNameLst>
                                      </p:cBhvr>
                                      <p:tavLst>
                                        <p:tav tm="0">
                                          <p:val>
                                            <p:fltVal val="0"/>
                                          </p:val>
                                        </p:tav>
                                        <p:tav tm="100000">
                                          <p:val>
                                            <p:strVal val="#ppt_w"/>
                                          </p:val>
                                        </p:tav>
                                      </p:tavLst>
                                    </p:anim>
                                    <p:anim calcmode="lin" valueType="num">
                                      <p:cBhvr>
                                        <p:cTn id="24" dur="1000" fill="hold"/>
                                        <p:tgtEl>
                                          <p:spTgt spid="11"/>
                                        </p:tgtEl>
                                        <p:attrNameLst>
                                          <p:attrName>ppt_h</p:attrName>
                                        </p:attrNameLst>
                                      </p:cBhvr>
                                      <p:tavLst>
                                        <p:tav tm="0">
                                          <p:val>
                                            <p:fltVal val="0"/>
                                          </p:val>
                                        </p:tav>
                                        <p:tav tm="100000">
                                          <p:val>
                                            <p:strVal val="#ppt_h"/>
                                          </p:val>
                                        </p:tav>
                                      </p:tavLst>
                                    </p:anim>
                                    <p:anim calcmode="lin" valueType="num">
                                      <p:cBhvr>
                                        <p:cTn id="25" dur="1000" fill="hold"/>
                                        <p:tgtEl>
                                          <p:spTgt spid="11"/>
                                        </p:tgtEl>
                                        <p:attrNameLst>
                                          <p:attrName>style.rotation</p:attrName>
                                        </p:attrNameLst>
                                      </p:cBhvr>
                                      <p:tavLst>
                                        <p:tav tm="0">
                                          <p:val>
                                            <p:fltVal val="90"/>
                                          </p:val>
                                        </p:tav>
                                        <p:tav tm="100000">
                                          <p:val>
                                            <p:fltVal val="0"/>
                                          </p:val>
                                        </p:tav>
                                      </p:tavLst>
                                    </p:anim>
                                    <p:animEffect transition="in" filter="fade">
                                      <p:cBhvr>
                                        <p:cTn id="26"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animBg="1"/>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0" y="115888"/>
            <a:ext cx="8408988" cy="922337"/>
          </a:xfrm>
        </p:spPr>
        <p:txBody>
          <a:bodyPr/>
          <a:lstStyle/>
          <a:p>
            <a:r>
              <a:rPr lang="zh-TW" altLang="en-US" sz="3600" b="1" dirty="0" smtClean="0">
                <a:solidFill>
                  <a:srgbClr val="0000FF"/>
                </a:solidFill>
                <a:latin typeface="標楷體" pitchFamily="65" charset="-120"/>
                <a:ea typeface="標楷體" pitchFamily="65" charset="-120"/>
              </a:rPr>
              <a:t>貳、招生作業流程</a:t>
            </a:r>
            <a:r>
              <a:rPr lang="en-US" altLang="zh-TW" sz="3600" b="1" dirty="0" smtClean="0">
                <a:solidFill>
                  <a:srgbClr val="0000FF"/>
                </a:solidFill>
                <a:latin typeface="標楷體" pitchFamily="65" charset="-120"/>
                <a:ea typeface="標楷體" pitchFamily="65" charset="-120"/>
              </a:rPr>
              <a:t>-</a:t>
            </a:r>
            <a:r>
              <a:rPr lang="zh-TW" altLang="en-US" b="1" dirty="0" smtClean="0">
                <a:solidFill>
                  <a:srgbClr val="0000FF"/>
                </a:solidFill>
                <a:latin typeface="標楷體" pitchFamily="65" charset="-120"/>
                <a:ea typeface="標楷體" pitchFamily="65" charset="-120"/>
              </a:rPr>
              <a:t>分發規定</a:t>
            </a:r>
            <a:r>
              <a:rPr lang="en-US" altLang="zh-TW" b="1" dirty="0" smtClean="0">
                <a:solidFill>
                  <a:srgbClr val="0000FF"/>
                </a:solidFill>
                <a:latin typeface="Times New Roman" panose="02020603050405020304" pitchFamily="18" charset="0"/>
                <a:ea typeface="標楷體" pitchFamily="65" charset="-120"/>
                <a:cs typeface="Times New Roman" panose="02020603050405020304" pitchFamily="18" charset="0"/>
              </a:rPr>
              <a:t>(1/3)</a:t>
            </a:r>
            <a:endParaRPr lang="zh-TW" altLang="en-US" b="1" dirty="0">
              <a:solidFill>
                <a:srgbClr val="0000FF"/>
              </a:solidFill>
              <a:latin typeface="Times New Roman" panose="02020603050405020304" pitchFamily="18" charset="0"/>
              <a:ea typeface="標楷體" pitchFamily="65" charset="-120"/>
              <a:cs typeface="Times New Roman" panose="02020603050405020304" pitchFamily="18" charset="0"/>
            </a:endParaRPr>
          </a:p>
        </p:txBody>
      </p:sp>
      <p:sp>
        <p:nvSpPr>
          <p:cNvPr id="33795" name="內容版面配置區 2"/>
          <p:cNvSpPr>
            <a:spLocks noGrp="1"/>
          </p:cNvSpPr>
          <p:nvPr>
            <p:ph idx="1"/>
          </p:nvPr>
        </p:nvSpPr>
        <p:spPr>
          <a:xfrm>
            <a:off x="118649" y="1268761"/>
            <a:ext cx="8856663" cy="2304256"/>
          </a:xfrm>
        </p:spPr>
        <p:txBody>
          <a:bodyPr/>
          <a:lstStyle/>
          <a:p>
            <a:pPr marL="342900" lvl="1" indent="-342900" algn="just">
              <a:lnSpc>
                <a:spcPct val="90000"/>
              </a:lnSpc>
              <a:buFont typeface="Wingdings" panose="05000000000000000000" pitchFamily="2" charset="2"/>
              <a:buChar char="l"/>
              <a:defRPr/>
            </a:pPr>
            <a:r>
              <a:rPr lang="zh-TW" altLang="en-US" sz="2400" b="1" dirty="0">
                <a:latin typeface="Times New Roman" pitchFamily="18" charset="0"/>
                <a:ea typeface="標楷體" pitchFamily="65" charset="-120"/>
                <a:cs typeface="Times New Roman" pitchFamily="18" charset="0"/>
              </a:rPr>
              <a:t>第一</a:t>
            </a:r>
            <a:r>
              <a:rPr lang="zh-TW" altLang="en-US" sz="2400" b="1" dirty="0" smtClean="0">
                <a:latin typeface="Times New Roman" pitchFamily="18" charset="0"/>
                <a:ea typeface="標楷體" pitchFamily="65" charset="-120"/>
                <a:cs typeface="Times New Roman" pitchFamily="18" charset="0"/>
              </a:rPr>
              <a:t>輪分發</a:t>
            </a:r>
            <a:r>
              <a:rPr lang="zh-TW" altLang="en-US" sz="2400" b="1" dirty="0">
                <a:latin typeface="Times New Roman" pitchFamily="18" charset="0"/>
                <a:ea typeface="標楷體" pitchFamily="65" charset="-120"/>
                <a:cs typeface="Times New Roman" pitchFamily="18" charset="0"/>
              </a:rPr>
              <a:t>規定：</a:t>
            </a:r>
            <a:endParaRPr lang="en-US" altLang="zh-TW" sz="2400" b="1" dirty="0">
              <a:latin typeface="Times New Roman" pitchFamily="18" charset="0"/>
              <a:ea typeface="標楷體" pitchFamily="65" charset="-120"/>
              <a:cs typeface="Times New Roman" pitchFamily="18" charset="0"/>
            </a:endParaRPr>
          </a:p>
          <a:p>
            <a:pPr marL="361950" lvl="1" indent="0" algn="just">
              <a:buNone/>
              <a:tabLst>
                <a:tab pos="361950" algn="l"/>
              </a:tabLst>
              <a:defRPr/>
            </a:pPr>
            <a:r>
              <a:rPr lang="zh-TW" altLang="zh-TW" sz="2400" dirty="0">
                <a:solidFill>
                  <a:srgbClr val="C00000"/>
                </a:solidFill>
                <a:latin typeface="Times New Roman" panose="02020603050405020304" pitchFamily="18" charset="0"/>
                <a:ea typeface="標楷體" panose="03000509000000000000" pitchFamily="65" charset="-120"/>
              </a:rPr>
              <a:t>取第一輪分發考生</a:t>
            </a:r>
            <a:r>
              <a:rPr lang="zh-TW" altLang="zh-TW" sz="2400" dirty="0">
                <a:latin typeface="Times New Roman" panose="02020603050405020304" pitchFamily="18" charset="0"/>
                <a:ea typeface="標楷體" panose="03000509000000000000" pitchFamily="65" charset="-120"/>
              </a:rPr>
              <a:t>，並依其比序排名及所選填登記就讀志願序，進行各校系（組）、學程招生名額分發</a:t>
            </a:r>
            <a:r>
              <a:rPr lang="zh-TW" altLang="en-US" sz="2400" dirty="0">
                <a:latin typeface="Times New Roman" panose="02020603050405020304" pitchFamily="18" charset="0"/>
                <a:ea typeface="標楷體" panose="03000509000000000000" pitchFamily="65" charset="-120"/>
              </a:rPr>
              <a:t>。</a:t>
            </a:r>
            <a:endParaRPr lang="en-US" altLang="zh-TW" sz="2400" dirty="0">
              <a:latin typeface="Times New Roman" panose="02020603050405020304" pitchFamily="18" charset="0"/>
              <a:ea typeface="標楷體" panose="03000509000000000000" pitchFamily="65" charset="-120"/>
            </a:endParaRPr>
          </a:p>
          <a:p>
            <a:pPr marL="361950" lvl="1" indent="0" algn="just">
              <a:buNone/>
              <a:tabLst>
                <a:tab pos="361950" algn="l"/>
              </a:tabLst>
              <a:defRPr/>
            </a:pPr>
            <a:r>
              <a:rPr lang="zh-TW" altLang="zh-TW" sz="2400" dirty="0">
                <a:latin typeface="Times New Roman" panose="02020603050405020304" pitchFamily="18" charset="0"/>
                <a:ea typeface="標楷體" panose="03000509000000000000" pitchFamily="65" charset="-120"/>
              </a:rPr>
              <a:t>若遇</a:t>
            </a:r>
            <a:r>
              <a:rPr lang="zh-TW" altLang="zh-TW" sz="2400" dirty="0">
                <a:solidFill>
                  <a:srgbClr val="C00000"/>
                </a:solidFill>
                <a:latin typeface="Times New Roman" panose="02020603050405020304" pitchFamily="18" charset="0"/>
                <a:ea typeface="標楷體" panose="03000509000000000000" pitchFamily="65" charset="-120"/>
              </a:rPr>
              <a:t>不同高職學校</a:t>
            </a:r>
            <a:r>
              <a:rPr lang="zh-TW" altLang="zh-TW" sz="2400" dirty="0">
                <a:latin typeface="Times New Roman" panose="02020603050405020304" pitchFamily="18" charset="0"/>
                <a:ea typeface="標楷體" panose="03000509000000000000" pitchFamily="65" charset="-120"/>
              </a:rPr>
              <a:t>考生</a:t>
            </a:r>
            <a:r>
              <a:rPr lang="zh-TW" altLang="zh-TW" sz="2400" dirty="0">
                <a:solidFill>
                  <a:srgbClr val="C00000"/>
                </a:solidFill>
                <a:latin typeface="Times New Roman" panose="02020603050405020304" pitchFamily="18" charset="0"/>
                <a:ea typeface="標楷體" panose="03000509000000000000" pitchFamily="65" charset="-120"/>
              </a:rPr>
              <a:t>比序排名</a:t>
            </a:r>
            <a:r>
              <a:rPr lang="zh-TW" altLang="zh-TW" sz="2400" dirty="0">
                <a:latin typeface="Times New Roman" panose="02020603050405020304" pitchFamily="18" charset="0"/>
                <a:ea typeface="標楷體" panose="03000509000000000000" pitchFamily="65" charset="-120"/>
              </a:rPr>
              <a:t>（含同名次參酌比序）之名次皆</a:t>
            </a:r>
            <a:r>
              <a:rPr lang="zh-TW" altLang="zh-TW" sz="2400" dirty="0">
                <a:solidFill>
                  <a:srgbClr val="C00000"/>
                </a:solidFill>
                <a:latin typeface="Times New Roman" panose="02020603050405020304" pitchFamily="18" charset="0"/>
                <a:ea typeface="標楷體" panose="03000509000000000000" pitchFamily="65" charset="-120"/>
              </a:rPr>
              <a:t>相同</a:t>
            </a:r>
            <a:r>
              <a:rPr lang="zh-TW" altLang="zh-TW" sz="2400" dirty="0">
                <a:latin typeface="Times New Roman" panose="02020603050405020304" pitchFamily="18" charset="0"/>
                <a:ea typeface="標楷體" panose="03000509000000000000" pitchFamily="65" charset="-120"/>
              </a:rPr>
              <a:t>者，致使校系（組）、學程之錄取人數超過招生名額時，則超額同名次者</a:t>
            </a:r>
            <a:r>
              <a:rPr lang="zh-TW" altLang="zh-TW" sz="2400" dirty="0">
                <a:solidFill>
                  <a:srgbClr val="C00000"/>
                </a:solidFill>
                <a:latin typeface="Times New Roman" panose="02020603050405020304" pitchFamily="18" charset="0"/>
                <a:ea typeface="標楷體" panose="03000509000000000000" pitchFamily="65" charset="-120"/>
              </a:rPr>
              <a:t>一併錄取於該校系（組）、學程</a:t>
            </a:r>
            <a:r>
              <a:rPr lang="zh-TW" altLang="zh-TW" sz="2400" dirty="0" smtClean="0">
                <a:latin typeface="Times New Roman" panose="02020603050405020304" pitchFamily="18" charset="0"/>
                <a:ea typeface="標楷體" panose="03000509000000000000" pitchFamily="65" charset="-120"/>
              </a:rPr>
              <a:t>。</a:t>
            </a:r>
            <a:endParaRPr lang="en-US" altLang="zh-TW" sz="2400" dirty="0" smtClean="0">
              <a:latin typeface="Times New Roman" panose="02020603050405020304" pitchFamily="18" charset="0"/>
              <a:ea typeface="標楷體" panose="03000509000000000000" pitchFamily="65" charset="-120"/>
            </a:endParaRPr>
          </a:p>
          <a:p>
            <a:pPr marL="361950" lvl="1" indent="0" algn="just">
              <a:lnSpc>
                <a:spcPct val="90000"/>
              </a:lnSpc>
              <a:buNone/>
              <a:tabLst>
                <a:tab pos="361950" algn="l"/>
              </a:tabLst>
              <a:defRPr/>
            </a:pPr>
            <a:endParaRPr lang="en-US" altLang="zh-TW" sz="2400" dirty="0">
              <a:latin typeface="Times New Roman" panose="02020603050405020304" pitchFamily="18" charset="0"/>
              <a:ea typeface="標楷體" panose="03000509000000000000" pitchFamily="65" charset="-120"/>
            </a:endParaRPr>
          </a:p>
        </p:txBody>
      </p:sp>
      <p:sp>
        <p:nvSpPr>
          <p:cNvPr id="33796" name="投影片編號版面配置區 5"/>
          <p:cNvSpPr>
            <a:spLocks noGrp="1"/>
          </p:cNvSpPr>
          <p:nvPr>
            <p:ph type="sldNum" sz="quarter" idx="12"/>
          </p:nvPr>
        </p:nvSpPr>
        <p:spPr>
          <a:xfrm>
            <a:off x="8501063" y="6453188"/>
            <a:ext cx="500062" cy="287337"/>
          </a:xfrm>
          <a:noFill/>
        </p:spPr>
        <p:txBody>
          <a:bodyPr/>
          <a:lstStyle/>
          <a:p>
            <a:fld id="{3457AA3F-8561-4B61-9ED2-F975DA283387}" type="slidenum">
              <a:rPr lang="en-US" altLang="zh-TW" b="1" smtClean="0">
                <a:latin typeface="Arial" pitchFamily="34" charset="0"/>
                <a:ea typeface="新細明體" pitchFamily="18" charset="-120"/>
              </a:rPr>
              <a:pPr/>
              <a:t>19</a:t>
            </a:fld>
            <a:endParaRPr lang="en-US" altLang="zh-TW" b="1" smtClean="0">
              <a:latin typeface="Arial" pitchFamily="34" charset="0"/>
              <a:ea typeface="新細明體" pitchFamily="18" charset="-120"/>
            </a:endParaRPr>
          </a:p>
        </p:txBody>
      </p:sp>
      <p:sp>
        <p:nvSpPr>
          <p:cNvPr id="3" name="文字方塊 2"/>
          <p:cNvSpPr txBox="1"/>
          <p:nvPr/>
        </p:nvSpPr>
        <p:spPr>
          <a:xfrm>
            <a:off x="179388" y="3933056"/>
            <a:ext cx="8795924" cy="1200329"/>
          </a:xfrm>
          <a:prstGeom prst="rect">
            <a:avLst/>
          </a:prstGeom>
          <a:solidFill>
            <a:srgbClr val="FFFFCC"/>
          </a:solidFill>
          <a:ln>
            <a:noFill/>
          </a:ln>
          <a:effectLst>
            <a:softEdge rad="38100"/>
          </a:effectLst>
        </p:spPr>
        <p:txBody>
          <a:bodyPr wrap="square" rtlCol="0">
            <a:spAutoFit/>
          </a:bodyPr>
          <a:lstStyle/>
          <a:p>
            <a:r>
              <a:rPr lang="zh-TW" altLang="en-US" sz="2400" dirty="0">
                <a:latin typeface="Times New Roman" panose="02020603050405020304" pitchFamily="18" charset="0"/>
                <a:ea typeface="標楷體" panose="03000509000000000000" pitchFamily="65" charset="-120"/>
              </a:rPr>
              <a:t>若於</a:t>
            </a:r>
            <a:r>
              <a:rPr lang="zh-TW" altLang="en-US" sz="2400" b="1" dirty="0">
                <a:solidFill>
                  <a:srgbClr val="FF0000"/>
                </a:solidFill>
                <a:latin typeface="Times New Roman" panose="02020603050405020304" pitchFamily="18" charset="0"/>
                <a:ea typeface="標楷體" panose="03000509000000000000" pitchFamily="65" charset="-120"/>
              </a:rPr>
              <a:t>首輪分發</a:t>
            </a:r>
            <a:r>
              <a:rPr lang="zh-TW" altLang="en-US" sz="2400" dirty="0">
                <a:latin typeface="Times New Roman" panose="02020603050405020304" pitchFamily="18" charset="0"/>
                <a:ea typeface="標楷體" panose="03000509000000000000" pitchFamily="65" charset="-120"/>
              </a:rPr>
              <a:t>，</a:t>
            </a:r>
            <a:r>
              <a:rPr lang="zh-TW" altLang="en-US" sz="2400" dirty="0">
                <a:solidFill>
                  <a:srgbClr val="C00000"/>
                </a:solidFill>
                <a:latin typeface="Times New Roman" panose="02020603050405020304" pitchFamily="18" charset="0"/>
                <a:ea typeface="標楷體" panose="03000509000000000000" pitchFamily="65" charset="-120"/>
              </a:rPr>
              <a:t>倘有考生未獲分發錄取之高職學校，僅由該校原訂於第二輪分發之考生優先參與第一輪</a:t>
            </a:r>
            <a:r>
              <a:rPr lang="zh-TW" altLang="en-US" sz="2400" dirty="0">
                <a:solidFill>
                  <a:srgbClr val="FF0000"/>
                </a:solidFill>
                <a:latin typeface="Times New Roman" panose="02020603050405020304" pitchFamily="18" charset="0"/>
                <a:ea typeface="標楷體" panose="03000509000000000000" pitchFamily="65" charset="-120"/>
              </a:rPr>
              <a:t>遞補</a:t>
            </a:r>
            <a:r>
              <a:rPr lang="zh-TW" altLang="en-US" sz="2400" dirty="0">
                <a:solidFill>
                  <a:srgbClr val="C00000"/>
                </a:solidFill>
                <a:latin typeface="Times New Roman" panose="02020603050405020304" pitchFamily="18" charset="0"/>
                <a:ea typeface="標楷體" panose="03000509000000000000" pitchFamily="65" charset="-120"/>
              </a:rPr>
              <a:t>分發</a:t>
            </a:r>
            <a:r>
              <a:rPr lang="zh-TW" altLang="en-US" sz="2400" dirty="0">
                <a:latin typeface="Times New Roman" panose="02020603050405020304" pitchFamily="18" charset="0"/>
                <a:ea typeface="標楷體" panose="03000509000000000000" pitchFamily="65" charset="-120"/>
              </a:rPr>
              <a:t>，但此項遞補不改變原先已獲分發考生之錄取結果。</a:t>
            </a:r>
          </a:p>
        </p:txBody>
      </p:sp>
    </p:spTree>
    <p:extLst>
      <p:ext uri="{BB962C8B-B14F-4D97-AF65-F5344CB8AC3E}">
        <p14:creationId xmlns:p14="http://schemas.microsoft.com/office/powerpoint/2010/main" val="29714826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
          <p:cNvSpPr>
            <a:spLocks noGrp="1" noChangeArrowheads="1"/>
          </p:cNvSpPr>
          <p:nvPr>
            <p:ph type="title"/>
          </p:nvPr>
        </p:nvSpPr>
        <p:spPr>
          <a:xfrm>
            <a:off x="250825" y="260350"/>
            <a:ext cx="7978775" cy="633413"/>
          </a:xfrm>
        </p:spPr>
        <p:txBody>
          <a:bodyPr/>
          <a:lstStyle/>
          <a:p>
            <a:pPr eaLnBrk="1" hangingPunct="1"/>
            <a:r>
              <a:rPr lang="zh-TW" altLang="en-US" sz="3600" b="1" dirty="0" smtClean="0">
                <a:solidFill>
                  <a:srgbClr val="0000FF"/>
                </a:solidFill>
                <a:latin typeface="標楷體" pitchFamily="65" charset="-120"/>
                <a:ea typeface="標楷體" pitchFamily="65" charset="-120"/>
              </a:rPr>
              <a:t>簡報大綱</a:t>
            </a:r>
            <a:endParaRPr lang="zh-TW" altLang="en-US" sz="3600" b="1" dirty="0" smtClean="0">
              <a:solidFill>
                <a:srgbClr val="0000FF"/>
              </a:solidFill>
              <a:latin typeface="Times New Roman" pitchFamily="18" charset="0"/>
              <a:ea typeface="標楷體" pitchFamily="65" charset="-120"/>
              <a:cs typeface="Times New Roman" pitchFamily="18" charset="0"/>
            </a:endParaRPr>
          </a:p>
        </p:txBody>
      </p:sp>
      <p:sp>
        <p:nvSpPr>
          <p:cNvPr id="17411" name="Rectangle 11"/>
          <p:cNvSpPr>
            <a:spLocks noGrp="1" noChangeArrowheads="1"/>
          </p:cNvSpPr>
          <p:nvPr>
            <p:ph idx="1"/>
          </p:nvPr>
        </p:nvSpPr>
        <p:spPr>
          <a:xfrm>
            <a:off x="250825" y="1268760"/>
            <a:ext cx="7786687" cy="3887788"/>
          </a:xfrm>
        </p:spPr>
        <p:txBody>
          <a:bodyPr/>
          <a:lstStyle/>
          <a:p>
            <a:pPr marL="812800" indent="-812800" eaLnBrk="1" hangingPunct="1">
              <a:buFont typeface="Wingdings 2" pitchFamily="18" charset="2"/>
              <a:buNone/>
              <a:defRPr/>
            </a:pPr>
            <a:r>
              <a:rPr lang="zh-TW" altLang="en-US" sz="4400" dirty="0" smtClean="0">
                <a:latin typeface="Times New Roman" pitchFamily="18" charset="0"/>
                <a:ea typeface="標楷體" pitchFamily="65" charset="-120"/>
              </a:rPr>
              <a:t>壹、重大變革</a:t>
            </a:r>
            <a:endParaRPr lang="en-US" altLang="zh-TW" sz="4400" dirty="0" smtClean="0">
              <a:latin typeface="Times New Roman" pitchFamily="18" charset="0"/>
              <a:ea typeface="標楷體" pitchFamily="65" charset="-120"/>
            </a:endParaRPr>
          </a:p>
          <a:p>
            <a:pPr marL="812800" indent="-812800" eaLnBrk="1" hangingPunct="1">
              <a:buNone/>
              <a:defRPr/>
            </a:pPr>
            <a:r>
              <a:rPr lang="zh-TW" altLang="en-US" sz="4400" kern="1200" dirty="0">
                <a:latin typeface="Times New Roman" pitchFamily="18" charset="0"/>
                <a:ea typeface="標楷體" pitchFamily="65" charset="-120"/>
              </a:rPr>
              <a:t>貳、招生作業</a:t>
            </a:r>
            <a:r>
              <a:rPr lang="zh-TW" altLang="en-US" sz="4400" kern="1200" dirty="0" smtClean="0">
                <a:latin typeface="Times New Roman" pitchFamily="18" charset="0"/>
                <a:ea typeface="標楷體" pitchFamily="65" charset="-120"/>
              </a:rPr>
              <a:t>流程</a:t>
            </a:r>
            <a:endParaRPr lang="en-US" altLang="zh-TW" sz="4400" dirty="0" smtClean="0">
              <a:latin typeface="Times New Roman" pitchFamily="18" charset="0"/>
              <a:ea typeface="標楷體" pitchFamily="65" charset="-120"/>
            </a:endParaRPr>
          </a:p>
          <a:p>
            <a:pPr marL="812800" indent="-812800" eaLnBrk="1" hangingPunct="1">
              <a:buNone/>
              <a:defRPr/>
            </a:pPr>
            <a:r>
              <a:rPr lang="zh-TW" altLang="en-US" sz="4400" dirty="0" smtClean="0">
                <a:latin typeface="Times New Roman" pitchFamily="18" charset="0"/>
                <a:ea typeface="標楷體" pitchFamily="65" charset="-120"/>
              </a:rPr>
              <a:t>參</a:t>
            </a:r>
            <a:r>
              <a:rPr lang="zh-TW" altLang="en-US" sz="4400" kern="1200" dirty="0" smtClean="0">
                <a:latin typeface="Times New Roman" pitchFamily="18" charset="0"/>
                <a:ea typeface="標楷體" pitchFamily="65" charset="-120"/>
              </a:rPr>
              <a:t>、</a:t>
            </a:r>
            <a:r>
              <a:rPr lang="zh-TW" altLang="en-US" sz="4400" kern="1200" dirty="0">
                <a:latin typeface="Times New Roman" pitchFamily="18" charset="0"/>
                <a:ea typeface="標楷體" pitchFamily="65" charset="-120"/>
              </a:rPr>
              <a:t>網路</a:t>
            </a:r>
            <a:r>
              <a:rPr lang="zh-TW" altLang="en-US" sz="4400" kern="1200" dirty="0" smtClean="0">
                <a:latin typeface="Times New Roman" pitchFamily="18" charset="0"/>
                <a:ea typeface="標楷體" pitchFamily="65" charset="-120"/>
              </a:rPr>
              <a:t>作業系統</a:t>
            </a:r>
            <a:endParaRPr lang="en-US" altLang="zh-TW" sz="4400" kern="1200" dirty="0" smtClean="0">
              <a:latin typeface="Times New Roman" pitchFamily="18" charset="0"/>
              <a:ea typeface="標楷體" pitchFamily="65" charset="-120"/>
            </a:endParaRPr>
          </a:p>
          <a:p>
            <a:pPr marL="812800" indent="-812800" eaLnBrk="1" hangingPunct="1">
              <a:buNone/>
              <a:defRPr/>
            </a:pPr>
            <a:r>
              <a:rPr lang="zh-TW" altLang="en-US" sz="4400" kern="1200" dirty="0" smtClean="0">
                <a:latin typeface="Times New Roman" pitchFamily="18" charset="0"/>
                <a:ea typeface="標楷體" pitchFamily="65" charset="-120"/>
              </a:rPr>
              <a:t>肆、意見交流</a:t>
            </a:r>
            <a:endParaRPr lang="en-US" altLang="zh-TW" sz="4400" dirty="0">
              <a:latin typeface="Times New Roman" pitchFamily="18" charset="0"/>
              <a:ea typeface="標楷體" pitchFamily="65" charset="-120"/>
            </a:endParaRPr>
          </a:p>
        </p:txBody>
      </p:sp>
      <p:sp>
        <p:nvSpPr>
          <p:cNvPr id="14340" name="投影片編號版面配置區 4"/>
          <p:cNvSpPr>
            <a:spLocks noGrp="1"/>
          </p:cNvSpPr>
          <p:nvPr>
            <p:ph type="sldNum" sz="quarter" idx="12"/>
          </p:nvPr>
        </p:nvSpPr>
        <p:spPr>
          <a:noFill/>
        </p:spPr>
        <p:txBody>
          <a:bodyPr/>
          <a:lstStyle/>
          <a:p>
            <a:fld id="{4469FB9F-D920-4FEC-BA34-0E37F3D6049C}" type="slidenum">
              <a:rPr lang="en-US" altLang="zh-TW" smtClean="0">
                <a:latin typeface="Arial" pitchFamily="34" charset="0"/>
                <a:ea typeface="新細明體" pitchFamily="18" charset="-120"/>
              </a:rPr>
              <a:pPr/>
              <a:t>2</a:t>
            </a:fld>
            <a:endParaRPr lang="en-US" altLang="zh-TW" smtClean="0">
              <a:latin typeface="Arial" pitchFamily="34" charset="0"/>
              <a:ea typeface="新細明體" pitchFamily="18" charset="-12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0" y="115888"/>
            <a:ext cx="8408988" cy="922337"/>
          </a:xfrm>
        </p:spPr>
        <p:txBody>
          <a:bodyPr/>
          <a:lstStyle/>
          <a:p>
            <a:r>
              <a:rPr lang="zh-TW" altLang="en-US" sz="3600" b="1" dirty="0" smtClean="0">
                <a:solidFill>
                  <a:srgbClr val="0000FF"/>
                </a:solidFill>
                <a:latin typeface="標楷體" pitchFamily="65" charset="-120"/>
                <a:ea typeface="標楷體" pitchFamily="65" charset="-120"/>
              </a:rPr>
              <a:t>貳、招生作業流程</a:t>
            </a:r>
            <a:r>
              <a:rPr lang="en-US" altLang="zh-TW" sz="3600" b="1" dirty="0" smtClean="0">
                <a:solidFill>
                  <a:srgbClr val="0000FF"/>
                </a:solidFill>
                <a:latin typeface="標楷體" pitchFamily="65" charset="-120"/>
                <a:ea typeface="標楷體" pitchFamily="65" charset="-120"/>
              </a:rPr>
              <a:t>-</a:t>
            </a:r>
            <a:r>
              <a:rPr lang="zh-TW" altLang="en-US" b="1" dirty="0">
                <a:solidFill>
                  <a:srgbClr val="0000FF"/>
                </a:solidFill>
                <a:latin typeface="標楷體" pitchFamily="65" charset="-120"/>
                <a:ea typeface="標楷體" pitchFamily="65" charset="-120"/>
              </a:rPr>
              <a:t>分發規定</a:t>
            </a:r>
            <a:r>
              <a:rPr lang="en-US" altLang="zh-TW" b="1" dirty="0" smtClean="0">
                <a:solidFill>
                  <a:srgbClr val="0000FF"/>
                </a:solidFill>
                <a:latin typeface="Times New Roman" panose="02020603050405020304" pitchFamily="18" charset="0"/>
                <a:ea typeface="標楷體" pitchFamily="65" charset="-120"/>
                <a:cs typeface="Times New Roman" panose="02020603050405020304" pitchFamily="18" charset="0"/>
              </a:rPr>
              <a:t>(2/3</a:t>
            </a:r>
            <a:r>
              <a:rPr lang="en-US" altLang="zh-TW" b="1" dirty="0">
                <a:solidFill>
                  <a:srgbClr val="0000FF"/>
                </a:solidFill>
                <a:latin typeface="Times New Roman" panose="02020603050405020304" pitchFamily="18" charset="0"/>
                <a:ea typeface="標楷體" pitchFamily="65" charset="-120"/>
                <a:cs typeface="Times New Roman" panose="02020603050405020304" pitchFamily="18" charset="0"/>
              </a:rPr>
              <a:t>)</a:t>
            </a:r>
            <a:endParaRPr lang="zh-TW" altLang="en-US" b="1" dirty="0">
              <a:solidFill>
                <a:srgbClr val="0000FF"/>
              </a:solidFill>
              <a:latin typeface="Times New Roman" panose="02020603050405020304" pitchFamily="18" charset="0"/>
              <a:ea typeface="標楷體" pitchFamily="65" charset="-120"/>
              <a:cs typeface="Times New Roman" panose="02020603050405020304" pitchFamily="18" charset="0"/>
            </a:endParaRPr>
          </a:p>
        </p:txBody>
      </p:sp>
      <p:sp>
        <p:nvSpPr>
          <p:cNvPr id="33795" name="內容版面配置區 2"/>
          <p:cNvSpPr>
            <a:spLocks noGrp="1"/>
          </p:cNvSpPr>
          <p:nvPr>
            <p:ph idx="1"/>
          </p:nvPr>
        </p:nvSpPr>
        <p:spPr>
          <a:xfrm>
            <a:off x="144462" y="1180042"/>
            <a:ext cx="8856663" cy="5616575"/>
          </a:xfrm>
        </p:spPr>
        <p:txBody>
          <a:bodyPr/>
          <a:lstStyle/>
          <a:p>
            <a:pPr marL="342900" lvl="1" indent="-342900" algn="just">
              <a:buFont typeface="Wingdings" panose="05000000000000000000" pitchFamily="2" charset="2"/>
              <a:buChar char="l"/>
              <a:defRPr/>
            </a:pPr>
            <a:r>
              <a:rPr lang="zh-TW" altLang="en-US" sz="2400" b="1" dirty="0" smtClean="0">
                <a:latin typeface="Times New Roman" pitchFamily="18" charset="0"/>
                <a:ea typeface="標楷體" pitchFamily="65" charset="-120"/>
                <a:cs typeface="Times New Roman" pitchFamily="18" charset="0"/>
              </a:rPr>
              <a:t>第</a:t>
            </a:r>
            <a:r>
              <a:rPr lang="zh-TW" altLang="en-US" sz="2400" b="1" dirty="0">
                <a:latin typeface="Times New Roman" pitchFamily="18" charset="0"/>
                <a:ea typeface="標楷體" pitchFamily="65" charset="-120"/>
                <a:cs typeface="Times New Roman" pitchFamily="18" charset="0"/>
              </a:rPr>
              <a:t>二</a:t>
            </a:r>
            <a:r>
              <a:rPr lang="zh-TW" altLang="en-US" sz="2400" b="1" dirty="0" smtClean="0">
                <a:latin typeface="Times New Roman" pitchFamily="18" charset="0"/>
                <a:ea typeface="標楷體" pitchFamily="65" charset="-120"/>
                <a:cs typeface="Times New Roman" pitchFamily="18" charset="0"/>
              </a:rPr>
              <a:t>輪分發</a:t>
            </a:r>
            <a:r>
              <a:rPr lang="zh-TW" altLang="en-US" sz="2400" b="1" dirty="0">
                <a:latin typeface="Times New Roman" pitchFamily="18" charset="0"/>
                <a:ea typeface="標楷體" pitchFamily="65" charset="-120"/>
                <a:cs typeface="Times New Roman" pitchFamily="18" charset="0"/>
              </a:rPr>
              <a:t>規定：</a:t>
            </a:r>
            <a:endParaRPr lang="en-US" altLang="zh-TW" sz="2400" b="1" dirty="0">
              <a:latin typeface="Times New Roman" pitchFamily="18" charset="0"/>
              <a:ea typeface="標楷體" pitchFamily="65" charset="-120"/>
              <a:cs typeface="Times New Roman" pitchFamily="18" charset="0"/>
            </a:endParaRPr>
          </a:p>
          <a:p>
            <a:pPr marL="442913" lvl="1" indent="0" algn="just">
              <a:buNone/>
              <a:defRPr/>
            </a:pPr>
            <a:r>
              <a:rPr lang="zh-TW" altLang="zh-TW" sz="2200" spc="-5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第一</a:t>
            </a:r>
            <a:r>
              <a:rPr lang="zh-TW" altLang="zh-TW" sz="2200" spc="-5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輪分發</a:t>
            </a:r>
            <a:r>
              <a:rPr lang="zh-TW" altLang="en-US" sz="2200" spc="-5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後</a:t>
            </a:r>
            <a:r>
              <a:rPr lang="zh-TW" altLang="zh-TW" sz="2200" spc="-5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若有缺額之校系（組）、學程再進行第二輪分發。</a:t>
            </a:r>
            <a:endParaRPr lang="en-US" altLang="zh-TW" sz="2200" spc="-5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marL="442913" lvl="1" indent="0" algn="just">
              <a:buNone/>
              <a:defRPr/>
            </a:pP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取第二輪分發考生（不含已參與第一輪遞補分發者）參加分發，並依其比序排名及所選填登記就讀志願序，進行各校系（組）、學程招生名額分發。若遇</a:t>
            </a:r>
            <a:r>
              <a:rPr lang="zh-TW" altLang="zh-TW"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不同高職學校考生比序排名</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（含同名次參酌比序）之名次皆</a:t>
            </a:r>
            <a:r>
              <a:rPr lang="zh-TW" altLang="zh-TW"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相同</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者，致使校系（組）、學程之錄取人數超過招生名額時，則超額同名次者</a:t>
            </a:r>
            <a:r>
              <a:rPr lang="zh-TW" altLang="zh-TW"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一併錄取於該校系（組）、學程</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p>
            <a:pPr marL="342900" lvl="1" indent="-342900" algn="just">
              <a:spcBef>
                <a:spcPts val="1200"/>
              </a:spcBef>
              <a:buFont typeface="Wingdings" panose="05000000000000000000" pitchFamily="2" charset="2"/>
              <a:buChar char="l"/>
              <a:defRPr/>
            </a:pPr>
            <a:r>
              <a:rPr lang="zh-TW" altLang="en-US" sz="2400" b="1" dirty="0" smtClean="0">
                <a:latin typeface="Times New Roman" pitchFamily="18" charset="0"/>
                <a:ea typeface="標楷體" pitchFamily="65" charset="-120"/>
                <a:cs typeface="Times New Roman" pitchFamily="18" charset="0"/>
              </a:rPr>
              <a:t>第三輪分發</a:t>
            </a:r>
            <a:r>
              <a:rPr lang="zh-TW" altLang="en-US" sz="2400" b="1" dirty="0">
                <a:latin typeface="Times New Roman" pitchFamily="18" charset="0"/>
                <a:ea typeface="標楷體" pitchFamily="65" charset="-120"/>
                <a:cs typeface="Times New Roman" pitchFamily="18" charset="0"/>
              </a:rPr>
              <a:t>規定：</a:t>
            </a:r>
            <a:endParaRPr lang="en-US" altLang="zh-TW" sz="2400" b="1" dirty="0">
              <a:latin typeface="Times New Roman" pitchFamily="18" charset="0"/>
              <a:ea typeface="標楷體" pitchFamily="65" charset="-120"/>
              <a:cs typeface="Times New Roman" pitchFamily="18" charset="0"/>
            </a:endParaRPr>
          </a:p>
          <a:p>
            <a:pPr marL="442913" lvl="1" indent="0" algn="just">
              <a:buNone/>
              <a:tabLst>
                <a:tab pos="442913" algn="l"/>
              </a:tabLst>
              <a:defRPr/>
            </a:pPr>
            <a:r>
              <a:rPr lang="zh-TW" altLang="zh-TW" sz="2200" spc="-5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第</a:t>
            </a:r>
            <a:r>
              <a:rPr lang="zh-TW" altLang="en-US" sz="2200" spc="-5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二</a:t>
            </a:r>
            <a:r>
              <a:rPr lang="zh-TW" altLang="zh-TW" sz="2200" spc="-5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輪分發</a:t>
            </a:r>
            <a:r>
              <a:rPr lang="zh-TW" altLang="en-US" sz="2200" spc="-5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後</a:t>
            </a:r>
            <a:r>
              <a:rPr lang="zh-TW" altLang="zh-TW" sz="2200" spc="-5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若有缺額之校系（組）、學程再進行第</a:t>
            </a:r>
            <a:r>
              <a:rPr lang="zh-TW" altLang="en-US" sz="2200" spc="-5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三</a:t>
            </a:r>
            <a:r>
              <a:rPr lang="zh-TW" altLang="zh-TW" sz="2200" spc="-5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輪分發。</a:t>
            </a:r>
            <a:endParaRPr lang="en-US" altLang="zh-TW" sz="2200" spc="-5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a:p>
            <a:pPr marL="442913" lvl="1" indent="0" algn="just">
              <a:buNone/>
              <a:tabLst>
                <a:tab pos="442913" algn="l"/>
              </a:tabLst>
              <a:defRPr/>
            </a:pP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取第三輪分發考生參加分發，並依其比序排名及所選填登記就讀志願序，進行各校系（組）、學程招生名額分發。</a:t>
            </a:r>
            <a:r>
              <a:rPr lang="zh-TW" altLang="zh-TW"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若遇不同高職學校考生比序排名</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（含同名次參酌比序）之名次皆</a:t>
            </a:r>
            <a:r>
              <a:rPr lang="zh-TW" altLang="zh-TW"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相同</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者，致使校系（組）、學程之錄取人數超過招生名額時，則超額同名次者</a:t>
            </a:r>
            <a:r>
              <a:rPr lang="zh-TW" altLang="zh-TW"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一併錄取於該校系（組）、學程。</a:t>
            </a:r>
            <a:endParaRPr lang="zh-TW" altLang="en-US" sz="22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3796" name="投影片編號版面配置區 5"/>
          <p:cNvSpPr>
            <a:spLocks noGrp="1"/>
          </p:cNvSpPr>
          <p:nvPr>
            <p:ph type="sldNum" sz="quarter" idx="12"/>
          </p:nvPr>
        </p:nvSpPr>
        <p:spPr>
          <a:xfrm>
            <a:off x="8501063" y="6453188"/>
            <a:ext cx="500062" cy="287337"/>
          </a:xfrm>
          <a:noFill/>
        </p:spPr>
        <p:txBody>
          <a:bodyPr/>
          <a:lstStyle/>
          <a:p>
            <a:fld id="{3457AA3F-8561-4B61-9ED2-F975DA283387}" type="slidenum">
              <a:rPr lang="en-US" altLang="zh-TW" b="1" smtClean="0">
                <a:latin typeface="Arial" pitchFamily="34" charset="0"/>
                <a:ea typeface="新細明體" pitchFamily="18" charset="-120"/>
              </a:rPr>
              <a:pPr/>
              <a:t>20</a:t>
            </a:fld>
            <a:endParaRPr lang="en-US" altLang="zh-TW" b="1" smtClean="0">
              <a:latin typeface="Arial" pitchFamily="34" charset="0"/>
              <a:ea typeface="新細明體" pitchFamily="18" charset="-120"/>
            </a:endParaRPr>
          </a:p>
        </p:txBody>
      </p:sp>
    </p:spTree>
    <p:extLst>
      <p:ext uri="{BB962C8B-B14F-4D97-AF65-F5344CB8AC3E}">
        <p14:creationId xmlns:p14="http://schemas.microsoft.com/office/powerpoint/2010/main" val="1493067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標題 1"/>
          <p:cNvSpPr>
            <a:spLocks noGrp="1"/>
          </p:cNvSpPr>
          <p:nvPr>
            <p:ph type="title"/>
          </p:nvPr>
        </p:nvSpPr>
        <p:spPr>
          <a:xfrm>
            <a:off x="0" y="115888"/>
            <a:ext cx="8408988" cy="922337"/>
          </a:xfrm>
        </p:spPr>
        <p:txBody>
          <a:bodyPr/>
          <a:lstStyle/>
          <a:p>
            <a:r>
              <a:rPr lang="zh-TW" altLang="en-US" sz="3600" b="1" dirty="0" smtClean="0">
                <a:solidFill>
                  <a:srgbClr val="0000FF"/>
                </a:solidFill>
                <a:latin typeface="標楷體" pitchFamily="65" charset="-120"/>
                <a:ea typeface="標楷體" pitchFamily="65" charset="-120"/>
              </a:rPr>
              <a:t>貳、招生作業流程</a:t>
            </a:r>
            <a:r>
              <a:rPr lang="en-US" altLang="zh-TW" sz="3600" b="1" dirty="0" smtClean="0">
                <a:solidFill>
                  <a:srgbClr val="0000FF"/>
                </a:solidFill>
                <a:latin typeface="標楷體" pitchFamily="65" charset="-120"/>
                <a:ea typeface="標楷體" pitchFamily="65" charset="-120"/>
              </a:rPr>
              <a:t>-</a:t>
            </a:r>
            <a:r>
              <a:rPr lang="zh-TW" altLang="en-US" b="1" dirty="0">
                <a:solidFill>
                  <a:srgbClr val="0000FF"/>
                </a:solidFill>
                <a:latin typeface="標楷體" pitchFamily="65" charset="-120"/>
                <a:ea typeface="標楷體" pitchFamily="65" charset="-120"/>
              </a:rPr>
              <a:t>分發規定</a:t>
            </a:r>
            <a:r>
              <a:rPr lang="en-US" altLang="zh-TW" b="1" dirty="0" smtClean="0">
                <a:solidFill>
                  <a:srgbClr val="0000FF"/>
                </a:solidFill>
                <a:latin typeface="Times New Roman" panose="02020603050405020304" pitchFamily="18" charset="0"/>
                <a:ea typeface="標楷體" pitchFamily="65" charset="-120"/>
                <a:cs typeface="Times New Roman" panose="02020603050405020304" pitchFamily="18" charset="0"/>
              </a:rPr>
              <a:t>(3/3</a:t>
            </a:r>
            <a:r>
              <a:rPr lang="en-US" altLang="zh-TW" b="1" dirty="0">
                <a:solidFill>
                  <a:srgbClr val="0000FF"/>
                </a:solidFill>
                <a:latin typeface="Times New Roman" panose="02020603050405020304" pitchFamily="18" charset="0"/>
                <a:ea typeface="標楷體" pitchFamily="65" charset="-120"/>
                <a:cs typeface="Times New Roman" panose="02020603050405020304" pitchFamily="18" charset="0"/>
              </a:rPr>
              <a:t>)</a:t>
            </a:r>
            <a:endParaRPr lang="zh-TW" altLang="en-US" b="1" dirty="0" smtClean="0">
              <a:solidFill>
                <a:srgbClr val="0000FF"/>
              </a:solidFill>
              <a:latin typeface="Times New Roman" panose="02020603050405020304" pitchFamily="18" charset="0"/>
              <a:ea typeface="標楷體" pitchFamily="65" charset="-120"/>
              <a:cs typeface="Times New Roman" panose="02020603050405020304" pitchFamily="18" charset="0"/>
            </a:endParaRPr>
          </a:p>
        </p:txBody>
      </p:sp>
      <p:sp>
        <p:nvSpPr>
          <p:cNvPr id="33795" name="內容版面配置區 2"/>
          <p:cNvSpPr>
            <a:spLocks noGrp="1"/>
          </p:cNvSpPr>
          <p:nvPr>
            <p:ph idx="1"/>
          </p:nvPr>
        </p:nvSpPr>
        <p:spPr>
          <a:xfrm>
            <a:off x="144462" y="1123951"/>
            <a:ext cx="8856663" cy="4177258"/>
          </a:xfrm>
        </p:spPr>
        <p:txBody>
          <a:bodyPr/>
          <a:lstStyle/>
          <a:p>
            <a:pPr marL="342900" lvl="1" indent="-342900" algn="just">
              <a:lnSpc>
                <a:spcPct val="90000"/>
              </a:lnSpc>
              <a:buFont typeface="Wingdings" panose="05000000000000000000" pitchFamily="2" charset="2"/>
              <a:buChar char="l"/>
              <a:defRPr/>
            </a:pPr>
            <a:r>
              <a:rPr lang="zh-TW" altLang="en-US" sz="2400" b="1" dirty="0" smtClean="0">
                <a:latin typeface="Times New Roman" pitchFamily="18" charset="0"/>
                <a:ea typeface="標楷體" pitchFamily="65" charset="-120"/>
                <a:cs typeface="Times New Roman" pitchFamily="18" charset="0"/>
              </a:rPr>
              <a:t>第四輪分發</a:t>
            </a:r>
            <a:r>
              <a:rPr lang="zh-TW" altLang="en-US" sz="2400" b="1" dirty="0">
                <a:latin typeface="Times New Roman" pitchFamily="18" charset="0"/>
                <a:ea typeface="標楷體" pitchFamily="65" charset="-120"/>
                <a:cs typeface="Times New Roman" pitchFamily="18" charset="0"/>
              </a:rPr>
              <a:t>規定：</a:t>
            </a:r>
            <a:endParaRPr lang="en-US" altLang="zh-TW" sz="2400" b="1" dirty="0">
              <a:latin typeface="Times New Roman" pitchFamily="18" charset="0"/>
              <a:ea typeface="標楷體" pitchFamily="65" charset="-120"/>
              <a:cs typeface="Times New Roman" pitchFamily="18" charset="0"/>
            </a:endParaRPr>
          </a:p>
          <a:p>
            <a:pPr marL="361950" lvl="1" indent="0" algn="just">
              <a:spcBef>
                <a:spcPts val="800"/>
              </a:spcBef>
              <a:buNone/>
              <a:defRPr/>
            </a:pPr>
            <a:r>
              <a:rPr lang="zh-TW" altLang="zh-TW" sz="2400" dirty="0" smtClean="0">
                <a:solidFill>
                  <a:srgbClr val="C00000"/>
                </a:solidFill>
                <a:latin typeface="Times New Roman" panose="02020603050405020304" pitchFamily="18" charset="0"/>
                <a:ea typeface="標楷體" panose="03000509000000000000" pitchFamily="65" charset="-120"/>
              </a:rPr>
              <a:t>第三</a:t>
            </a:r>
            <a:r>
              <a:rPr lang="zh-TW" altLang="zh-TW" sz="2400" dirty="0">
                <a:solidFill>
                  <a:srgbClr val="C00000"/>
                </a:solidFill>
                <a:latin typeface="Times New Roman" panose="02020603050405020304" pitchFamily="18" charset="0"/>
                <a:ea typeface="標楷體" panose="03000509000000000000" pitchFamily="65" charset="-120"/>
              </a:rPr>
              <a:t>輪分發後若有缺額之校系（組）、學程再進行第四輪分發，並且</a:t>
            </a:r>
            <a:r>
              <a:rPr lang="zh-TW" altLang="zh-TW" sz="2400" b="1" dirty="0">
                <a:solidFill>
                  <a:srgbClr val="C00000"/>
                </a:solidFill>
                <a:latin typeface="Times New Roman" panose="02020603050405020304" pitchFamily="18" charset="0"/>
                <a:ea typeface="標楷體" panose="03000509000000000000" pitchFamily="65" charset="-120"/>
              </a:rPr>
              <a:t>各科技校院對單一高職學校考生至多再錄取</a:t>
            </a:r>
            <a:r>
              <a:rPr lang="en-US" altLang="zh-TW" sz="2400" b="1" dirty="0">
                <a:solidFill>
                  <a:srgbClr val="C00000"/>
                </a:solidFill>
                <a:latin typeface="Times New Roman" panose="02020603050405020304" pitchFamily="18" charset="0"/>
                <a:ea typeface="標楷體" panose="03000509000000000000" pitchFamily="65" charset="-120"/>
              </a:rPr>
              <a:t>2</a:t>
            </a:r>
            <a:r>
              <a:rPr lang="zh-TW" altLang="zh-TW" sz="2400" b="1" dirty="0">
                <a:solidFill>
                  <a:srgbClr val="C00000"/>
                </a:solidFill>
                <a:latin typeface="Times New Roman" panose="02020603050405020304" pitchFamily="18" charset="0"/>
                <a:ea typeface="標楷體" panose="03000509000000000000" pitchFamily="65" charset="-120"/>
              </a:rPr>
              <a:t>名</a:t>
            </a:r>
            <a:r>
              <a:rPr lang="zh-TW" altLang="en-US" sz="2400" dirty="0">
                <a:solidFill>
                  <a:srgbClr val="C00000"/>
                </a:solidFill>
                <a:latin typeface="Times New Roman" panose="02020603050405020304" pitchFamily="18" charset="0"/>
                <a:ea typeface="標楷體" panose="03000509000000000000" pitchFamily="65" charset="-120"/>
              </a:rPr>
              <a:t>。</a:t>
            </a:r>
            <a:endParaRPr lang="en-US" altLang="zh-TW" sz="2400" dirty="0">
              <a:solidFill>
                <a:srgbClr val="C00000"/>
              </a:solidFill>
              <a:latin typeface="Times New Roman" panose="02020603050405020304" pitchFamily="18" charset="0"/>
              <a:ea typeface="標楷體" panose="03000509000000000000" pitchFamily="65" charset="-120"/>
            </a:endParaRPr>
          </a:p>
          <a:p>
            <a:pPr marL="361950" lvl="1" indent="0" algn="just">
              <a:spcBef>
                <a:spcPts val="800"/>
              </a:spcBef>
              <a:buNone/>
              <a:defRPr/>
            </a:pPr>
            <a:r>
              <a:rPr lang="zh-TW" altLang="zh-TW" sz="2400" b="1" dirty="0">
                <a:latin typeface="Times New Roman" panose="02020603050405020304" pitchFamily="18" charset="0"/>
                <a:ea typeface="標楷體" panose="03000509000000000000" pitchFamily="65" charset="-120"/>
              </a:rPr>
              <a:t>取第四輪分發考生，並依其比序排名及所選填登記就讀志願序，進行各校系（組）、學程招生名額分發。</a:t>
            </a:r>
            <a:r>
              <a:rPr lang="zh-TW" altLang="zh-TW" sz="2400" dirty="0">
                <a:solidFill>
                  <a:srgbClr val="C00000"/>
                </a:solidFill>
                <a:latin typeface="Times New Roman" panose="02020603050405020304" pitchFamily="18" charset="0"/>
                <a:ea typeface="標楷體" panose="03000509000000000000" pitchFamily="65" charset="-120"/>
              </a:rPr>
              <a:t>若遇考生比序排名</a:t>
            </a:r>
            <a:r>
              <a:rPr lang="zh-TW" altLang="zh-TW" sz="2400" dirty="0">
                <a:latin typeface="Times New Roman" panose="02020603050405020304" pitchFamily="18" charset="0"/>
                <a:ea typeface="標楷體" panose="03000509000000000000" pitchFamily="65" charset="-120"/>
              </a:rPr>
              <a:t>（含同名次參酌比序）之名次皆</a:t>
            </a:r>
            <a:r>
              <a:rPr lang="zh-TW" altLang="zh-TW" sz="2400" dirty="0">
                <a:solidFill>
                  <a:srgbClr val="C00000"/>
                </a:solidFill>
                <a:latin typeface="Times New Roman" panose="02020603050405020304" pitchFamily="18" charset="0"/>
                <a:ea typeface="標楷體" panose="03000509000000000000" pitchFamily="65" charset="-120"/>
              </a:rPr>
              <a:t>相同</a:t>
            </a:r>
            <a:r>
              <a:rPr lang="zh-TW" altLang="zh-TW" sz="2400" dirty="0">
                <a:latin typeface="Times New Roman" panose="02020603050405020304" pitchFamily="18" charset="0"/>
                <a:ea typeface="標楷體" panose="03000509000000000000" pitchFamily="65" charset="-120"/>
              </a:rPr>
              <a:t>者，致使校系（組）、學程之錄取人數超過招生名額時，則超額同名次者</a:t>
            </a:r>
            <a:r>
              <a:rPr lang="zh-TW" altLang="zh-TW" sz="2400" dirty="0">
                <a:solidFill>
                  <a:srgbClr val="C00000"/>
                </a:solidFill>
                <a:latin typeface="Times New Roman" panose="02020603050405020304" pitchFamily="18" charset="0"/>
                <a:ea typeface="標楷體" panose="03000509000000000000" pitchFamily="65" charset="-120"/>
              </a:rPr>
              <a:t>一併錄取於該校系（組）、學程，惟各科技校院對單一高職學校考生至多再錄取</a:t>
            </a:r>
            <a:r>
              <a:rPr lang="en-US" altLang="zh-TW" sz="2400" dirty="0">
                <a:solidFill>
                  <a:srgbClr val="C00000"/>
                </a:solidFill>
                <a:latin typeface="Times New Roman" panose="02020603050405020304" pitchFamily="18" charset="0"/>
                <a:ea typeface="標楷體" panose="03000509000000000000" pitchFamily="65" charset="-120"/>
              </a:rPr>
              <a:t>2</a:t>
            </a:r>
            <a:r>
              <a:rPr lang="zh-TW" altLang="zh-TW" sz="2400" dirty="0">
                <a:solidFill>
                  <a:srgbClr val="C00000"/>
                </a:solidFill>
                <a:latin typeface="Times New Roman" panose="02020603050405020304" pitchFamily="18" charset="0"/>
                <a:ea typeface="標楷體" panose="03000509000000000000" pitchFamily="65" charset="-120"/>
              </a:rPr>
              <a:t>名，以各高職學校推薦順序較前者優先錄取。</a:t>
            </a:r>
          </a:p>
        </p:txBody>
      </p:sp>
      <p:sp>
        <p:nvSpPr>
          <p:cNvPr id="33796" name="投影片編號版面配置區 5"/>
          <p:cNvSpPr>
            <a:spLocks noGrp="1"/>
          </p:cNvSpPr>
          <p:nvPr>
            <p:ph type="sldNum" sz="quarter" idx="12"/>
          </p:nvPr>
        </p:nvSpPr>
        <p:spPr>
          <a:xfrm>
            <a:off x="8501063" y="6453188"/>
            <a:ext cx="500062" cy="287337"/>
          </a:xfrm>
          <a:noFill/>
        </p:spPr>
        <p:txBody>
          <a:bodyPr/>
          <a:lstStyle/>
          <a:p>
            <a:fld id="{3457AA3F-8561-4B61-9ED2-F975DA283387}" type="slidenum">
              <a:rPr lang="en-US" altLang="zh-TW" b="1" smtClean="0">
                <a:latin typeface="Arial" pitchFamily="34" charset="0"/>
                <a:ea typeface="新細明體" pitchFamily="18" charset="-120"/>
              </a:rPr>
              <a:pPr/>
              <a:t>21</a:t>
            </a:fld>
            <a:endParaRPr lang="en-US" altLang="zh-TW" b="1" smtClean="0">
              <a:latin typeface="Arial" pitchFamily="34" charset="0"/>
              <a:ea typeface="新細明體" pitchFamily="18" charset="-120"/>
            </a:endParaRPr>
          </a:p>
        </p:txBody>
      </p:sp>
    </p:spTree>
    <p:extLst>
      <p:ext uri="{BB962C8B-B14F-4D97-AF65-F5344CB8AC3E}">
        <p14:creationId xmlns:p14="http://schemas.microsoft.com/office/powerpoint/2010/main" val="10728776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zh-TW" altLang="en-US" sz="3600" b="1" dirty="0" smtClean="0">
                <a:solidFill>
                  <a:srgbClr val="0000FF"/>
                </a:solidFill>
                <a:latin typeface="標楷體" pitchFamily="65" charset="-120"/>
                <a:ea typeface="標楷體" pitchFamily="65" charset="-120"/>
              </a:rPr>
              <a:t>貳、招生作業流程</a:t>
            </a:r>
            <a:r>
              <a:rPr lang="en-US" altLang="zh-TW" sz="3600" b="1" dirty="0" smtClean="0">
                <a:solidFill>
                  <a:srgbClr val="0000FF"/>
                </a:solidFill>
                <a:latin typeface="標楷體" pitchFamily="65" charset="-120"/>
                <a:ea typeface="標楷體" pitchFamily="65" charset="-120"/>
              </a:rPr>
              <a:t>-</a:t>
            </a:r>
            <a:r>
              <a:rPr lang="zh-TW" altLang="en-US" b="1" dirty="0" smtClean="0">
                <a:solidFill>
                  <a:srgbClr val="0000FF"/>
                </a:solidFill>
                <a:latin typeface="標楷體" pitchFamily="65" charset="-120"/>
                <a:ea typeface="標楷體" pitchFamily="65" charset="-120"/>
              </a:rPr>
              <a:t>分發結果公告</a:t>
            </a:r>
          </a:p>
        </p:txBody>
      </p:sp>
      <p:sp>
        <p:nvSpPr>
          <p:cNvPr id="34819" name="Rectangle 3"/>
          <p:cNvSpPr>
            <a:spLocks noGrp="1" noChangeArrowheads="1"/>
          </p:cNvSpPr>
          <p:nvPr>
            <p:ph idx="1"/>
          </p:nvPr>
        </p:nvSpPr>
        <p:spPr>
          <a:xfrm>
            <a:off x="179388" y="1326158"/>
            <a:ext cx="8785225" cy="4983162"/>
          </a:xfrm>
        </p:spPr>
        <p:txBody>
          <a:bodyPr/>
          <a:lstStyle/>
          <a:p>
            <a:pPr eaLnBrk="1" hangingPunct="1">
              <a:buFont typeface="Wingdings" pitchFamily="2" charset="2"/>
              <a:buChar char="l"/>
            </a:pPr>
            <a:r>
              <a:rPr lang="en-US" altLang="zh-TW" sz="2600" b="1" dirty="0" smtClean="0">
                <a:solidFill>
                  <a:srgbClr val="0000FF"/>
                </a:solidFill>
                <a:latin typeface="Times New Roman" pitchFamily="18" charset="0"/>
                <a:ea typeface="標楷體" pitchFamily="65" charset="-120"/>
                <a:cs typeface="Times New Roman" pitchFamily="18" charset="0"/>
              </a:rPr>
              <a:t>108</a:t>
            </a:r>
            <a:r>
              <a:rPr lang="zh-TW" altLang="en-US" sz="2600" b="1" dirty="0" smtClean="0">
                <a:solidFill>
                  <a:srgbClr val="0000FF"/>
                </a:solidFill>
                <a:latin typeface="Times New Roman" pitchFamily="18" charset="0"/>
                <a:ea typeface="標楷體" pitchFamily="65" charset="-120"/>
                <a:cs typeface="Times New Roman" pitchFamily="18" charset="0"/>
              </a:rPr>
              <a:t>年</a:t>
            </a:r>
            <a:r>
              <a:rPr lang="en-US" altLang="zh-TW" sz="2600" b="1" dirty="0">
                <a:solidFill>
                  <a:srgbClr val="0000FF"/>
                </a:solidFill>
                <a:latin typeface="Times New Roman" pitchFamily="18" charset="0"/>
                <a:ea typeface="標楷體" pitchFamily="65" charset="-120"/>
                <a:cs typeface="Times New Roman" pitchFamily="18" charset="0"/>
              </a:rPr>
              <a:t>4</a:t>
            </a:r>
            <a:r>
              <a:rPr lang="zh-TW" altLang="zh-TW" sz="2600" b="1" dirty="0" smtClean="0">
                <a:solidFill>
                  <a:srgbClr val="0000FF"/>
                </a:solidFill>
                <a:latin typeface="Times New Roman" pitchFamily="18" charset="0"/>
                <a:ea typeface="標楷體" pitchFamily="65" charset="-120"/>
                <a:cs typeface="Times New Roman" pitchFamily="18" charset="0"/>
              </a:rPr>
              <a:t>月</a:t>
            </a:r>
            <a:r>
              <a:rPr lang="en-US" altLang="zh-TW" sz="2600" b="1" dirty="0" smtClean="0">
                <a:solidFill>
                  <a:srgbClr val="0000FF"/>
                </a:solidFill>
                <a:latin typeface="Times New Roman" pitchFamily="18" charset="0"/>
                <a:ea typeface="標楷體" pitchFamily="65" charset="-120"/>
                <a:cs typeface="Times New Roman" pitchFamily="18" charset="0"/>
              </a:rPr>
              <a:t>24</a:t>
            </a:r>
            <a:r>
              <a:rPr lang="zh-TW" altLang="zh-TW" sz="2600" b="1" dirty="0" smtClean="0">
                <a:solidFill>
                  <a:srgbClr val="0000FF"/>
                </a:solidFill>
                <a:latin typeface="Times New Roman" pitchFamily="18" charset="0"/>
                <a:ea typeface="標楷體" pitchFamily="65" charset="-120"/>
                <a:cs typeface="Times New Roman" pitchFamily="18" charset="0"/>
              </a:rPr>
              <a:t>日</a:t>
            </a:r>
            <a:r>
              <a:rPr lang="en-US" altLang="zh-TW" sz="2600" b="1" dirty="0" smtClean="0">
                <a:solidFill>
                  <a:srgbClr val="0000FF"/>
                </a:solidFill>
                <a:latin typeface="Times New Roman" pitchFamily="18" charset="0"/>
                <a:ea typeface="標楷體" pitchFamily="65" charset="-120"/>
                <a:cs typeface="Times New Roman" pitchFamily="18" charset="0"/>
              </a:rPr>
              <a:t>10:00</a:t>
            </a:r>
            <a:r>
              <a:rPr lang="zh-TW" altLang="zh-TW" sz="2600" dirty="0" smtClean="0">
                <a:latin typeface="Times New Roman" pitchFamily="18" charset="0"/>
                <a:ea typeface="標楷體" pitchFamily="65" charset="-120"/>
                <a:cs typeface="Times New Roman" pitchFamily="18" charset="0"/>
              </a:rPr>
              <a:t>在本委員會網站</a:t>
            </a:r>
            <a:r>
              <a:rPr lang="zh-TW" altLang="zh-TW" sz="2600" b="1" dirty="0" smtClean="0">
                <a:solidFill>
                  <a:srgbClr val="0000FF"/>
                </a:solidFill>
                <a:latin typeface="Times New Roman" pitchFamily="18" charset="0"/>
                <a:ea typeface="標楷體" pitchFamily="65" charset="-120"/>
                <a:cs typeface="Times New Roman" pitchFamily="18" charset="0"/>
              </a:rPr>
              <a:t>公告錄取名單</a:t>
            </a:r>
            <a:r>
              <a:rPr lang="zh-TW" altLang="zh-TW" sz="2600" dirty="0" smtClean="0">
                <a:latin typeface="Times New Roman" pitchFamily="18" charset="0"/>
                <a:ea typeface="標楷體" pitchFamily="65" charset="-120"/>
                <a:cs typeface="Times New Roman" pitchFamily="18" charset="0"/>
              </a:rPr>
              <a:t>，</a:t>
            </a:r>
            <a:r>
              <a:rPr lang="zh-TW" altLang="zh-TW" sz="2600" b="1" u="sng" dirty="0" smtClean="0">
                <a:solidFill>
                  <a:srgbClr val="FF0000"/>
                </a:solidFill>
                <a:latin typeface="Times New Roman" pitchFamily="18" charset="0"/>
                <a:ea typeface="標楷體" pitchFamily="65" charset="-120"/>
                <a:cs typeface="Times New Roman" pitchFamily="18" charset="0"/>
              </a:rPr>
              <a:t>不另寄分發結果之書面通知</a:t>
            </a:r>
            <a:r>
              <a:rPr lang="zh-TW" altLang="zh-TW" sz="2600" dirty="0" smtClean="0">
                <a:latin typeface="Times New Roman" pitchFamily="18" charset="0"/>
                <a:ea typeface="標楷體" pitchFamily="65" charset="-120"/>
                <a:cs typeface="Times New Roman" pitchFamily="18" charset="0"/>
              </a:rPr>
              <a:t>，考生須自行上網查詢、下載或列印各考生之</a:t>
            </a:r>
            <a:r>
              <a:rPr lang="en-US" altLang="zh-TW" sz="2600" dirty="0" smtClean="0">
                <a:latin typeface="新細明體" panose="02020500000000000000" pitchFamily="18" charset="-120"/>
                <a:ea typeface="新細明體" panose="02020500000000000000" pitchFamily="18" charset="-120"/>
                <a:cs typeface="Times New Roman" pitchFamily="18" charset="0"/>
              </a:rPr>
              <a:t>｢</a:t>
            </a:r>
            <a:r>
              <a:rPr lang="zh-TW" altLang="zh-TW" sz="2600" dirty="0" smtClean="0">
                <a:latin typeface="Times New Roman" pitchFamily="18" charset="0"/>
                <a:ea typeface="標楷體" pitchFamily="65" charset="-120"/>
                <a:cs typeface="Times New Roman" pitchFamily="18" charset="0"/>
              </a:rPr>
              <a:t>分發結果通知單</a:t>
            </a:r>
            <a:r>
              <a:rPr lang="en-US" altLang="zh-TW" sz="2600" dirty="0" smtClean="0">
                <a:latin typeface="新細明體" panose="02020500000000000000" pitchFamily="18" charset="-120"/>
                <a:ea typeface="新細明體" panose="02020500000000000000" pitchFamily="18" charset="-120"/>
                <a:cs typeface="Times New Roman" pitchFamily="18" charset="0"/>
              </a:rPr>
              <a:t>｣</a:t>
            </a:r>
            <a:r>
              <a:rPr lang="zh-TW" altLang="zh-TW" sz="2600" dirty="0" smtClean="0">
                <a:latin typeface="Times New Roman" pitchFamily="18" charset="0"/>
                <a:ea typeface="標楷體" pitchFamily="65" charset="-120"/>
                <a:cs typeface="Times New Roman" pitchFamily="18" charset="0"/>
              </a:rPr>
              <a:t>。各高職學校亦可自行上網查詢或列印錄取名單存參。</a:t>
            </a:r>
            <a:endParaRPr lang="en-US" altLang="zh-TW" sz="2600" dirty="0" smtClean="0">
              <a:latin typeface="Times New Roman" pitchFamily="18" charset="0"/>
              <a:ea typeface="標楷體" pitchFamily="65" charset="-120"/>
              <a:cs typeface="Times New Roman" pitchFamily="18" charset="0"/>
            </a:endParaRPr>
          </a:p>
          <a:p>
            <a:pPr eaLnBrk="1" hangingPunct="1">
              <a:spcBef>
                <a:spcPts val="1200"/>
              </a:spcBef>
              <a:buFont typeface="Wingdings" pitchFamily="2" charset="2"/>
              <a:buChar char="l"/>
            </a:pPr>
            <a:r>
              <a:rPr lang="zh-TW" altLang="en-US" sz="2600" b="1" dirty="0" smtClean="0">
                <a:latin typeface="Times New Roman" pitchFamily="18" charset="0"/>
                <a:ea typeface="標楷體" pitchFamily="65" charset="-120"/>
                <a:cs typeface="Times New Roman" pitchFamily="18" charset="0"/>
              </a:rPr>
              <a:t>分發結果複查</a:t>
            </a:r>
          </a:p>
          <a:p>
            <a:pPr marL="457200" lvl="1" indent="0" algn="just" eaLnBrk="1" hangingPunct="1">
              <a:buFontTx/>
              <a:buNone/>
            </a:pPr>
            <a:r>
              <a:rPr lang="zh-TW" altLang="zh-TW" sz="2600" dirty="0" smtClean="0">
                <a:latin typeface="Times New Roman" pitchFamily="18" charset="0"/>
                <a:ea typeface="標楷體" pitchFamily="65" charset="-120"/>
                <a:cs typeface="Times New Roman" pitchFamily="18" charset="0"/>
              </a:rPr>
              <a:t>考生對分發結果有疑義時，請填妥簡章附件</a:t>
            </a:r>
            <a:r>
              <a:rPr lang="zh-TW" altLang="en-US" sz="2600" dirty="0" smtClean="0">
                <a:latin typeface="Times New Roman" pitchFamily="18" charset="0"/>
                <a:ea typeface="標楷體" pitchFamily="65" charset="-120"/>
                <a:cs typeface="Times New Roman" pitchFamily="18" charset="0"/>
              </a:rPr>
              <a:t>六</a:t>
            </a:r>
            <a:r>
              <a:rPr lang="zh-TW" altLang="zh-TW" sz="2600" dirty="0" smtClean="0">
                <a:latin typeface="Times New Roman" pitchFamily="18" charset="0"/>
                <a:ea typeface="標楷體" pitchFamily="65" charset="-120"/>
                <a:cs typeface="Times New Roman" pitchFamily="18" charset="0"/>
              </a:rPr>
              <a:t>之</a:t>
            </a:r>
            <a:r>
              <a:rPr lang="zh-TW" altLang="en-US" sz="2600" dirty="0" smtClean="0">
                <a:latin typeface="Times New Roman" pitchFamily="18" charset="0"/>
                <a:ea typeface="標楷體" pitchFamily="65" charset="-120"/>
                <a:cs typeface="Times New Roman" pitchFamily="18" charset="0"/>
              </a:rPr>
              <a:t>「排名及分發結果複查</a:t>
            </a:r>
            <a:r>
              <a:rPr lang="zh-TW" altLang="zh-TW" sz="2600" dirty="0" smtClean="0">
                <a:latin typeface="Times New Roman" pitchFamily="18" charset="0"/>
                <a:ea typeface="標楷體" pitchFamily="65" charset="-120"/>
                <a:cs typeface="Times New Roman" pitchFamily="18" charset="0"/>
              </a:rPr>
              <a:t>申請表</a:t>
            </a:r>
            <a:r>
              <a:rPr lang="zh-TW" altLang="en-US" sz="2600" dirty="0" smtClean="0">
                <a:latin typeface="Times New Roman" pitchFamily="18" charset="0"/>
                <a:ea typeface="標楷體" pitchFamily="65" charset="-120"/>
                <a:cs typeface="Times New Roman" pitchFamily="18" charset="0"/>
              </a:rPr>
              <a:t>」</a:t>
            </a:r>
            <a:r>
              <a:rPr lang="zh-TW" altLang="zh-TW" sz="2600" dirty="0" smtClean="0">
                <a:latin typeface="Times New Roman" pitchFamily="18" charset="0"/>
                <a:ea typeface="標楷體" pitchFamily="65" charset="-120"/>
                <a:cs typeface="Times New Roman" pitchFamily="18" charset="0"/>
              </a:rPr>
              <a:t>，連同</a:t>
            </a:r>
            <a:r>
              <a:rPr lang="zh-TW" altLang="en-US" sz="2600" dirty="0">
                <a:latin typeface="Times New Roman" pitchFamily="18" charset="0"/>
                <a:ea typeface="標楷體" pitchFamily="65" charset="-120"/>
                <a:cs typeface="Times New Roman" pitchFamily="18" charset="0"/>
              </a:rPr>
              <a:t>「</a:t>
            </a:r>
            <a:r>
              <a:rPr lang="zh-TW" altLang="zh-TW" sz="2600" dirty="0" smtClean="0">
                <a:latin typeface="Times New Roman" pitchFamily="18" charset="0"/>
                <a:ea typeface="標楷體" pitchFamily="65" charset="-120"/>
                <a:cs typeface="Times New Roman" pitchFamily="18" charset="0"/>
              </a:rPr>
              <a:t>分發結果通知單</a:t>
            </a:r>
            <a:r>
              <a:rPr lang="zh-TW" altLang="zh-TW" sz="2600" dirty="0">
                <a:latin typeface="Times New Roman" pitchFamily="18" charset="0"/>
                <a:ea typeface="標楷體" pitchFamily="65" charset="-120"/>
                <a:cs typeface="Times New Roman" pitchFamily="18" charset="0"/>
              </a:rPr>
              <a:t>」及</a:t>
            </a:r>
            <a:r>
              <a:rPr lang="zh-TW" altLang="zh-TW" sz="2600" dirty="0" smtClean="0">
                <a:latin typeface="Times New Roman" pitchFamily="18" charset="0"/>
                <a:ea typeface="標楷體" pitchFamily="65" charset="-120"/>
                <a:cs typeface="Times New Roman" pitchFamily="18" charset="0"/>
              </a:rPr>
              <a:t>「就讀志願表」於</a:t>
            </a:r>
            <a:r>
              <a:rPr lang="en-US" altLang="zh-TW" sz="2600" u="sng" dirty="0" smtClean="0">
                <a:solidFill>
                  <a:srgbClr val="FF0000"/>
                </a:solidFill>
                <a:latin typeface="Times New Roman" pitchFamily="18" charset="0"/>
                <a:ea typeface="標楷體" pitchFamily="65" charset="-120"/>
                <a:cs typeface="Times New Roman" pitchFamily="18" charset="0"/>
              </a:rPr>
              <a:t>108</a:t>
            </a:r>
            <a:r>
              <a:rPr lang="zh-TW" altLang="en-US" sz="2600" u="sng" dirty="0" smtClean="0">
                <a:solidFill>
                  <a:srgbClr val="FF0000"/>
                </a:solidFill>
                <a:latin typeface="Times New Roman" pitchFamily="18" charset="0"/>
                <a:ea typeface="標楷體" pitchFamily="65" charset="-120"/>
                <a:cs typeface="Times New Roman" pitchFamily="18" charset="0"/>
              </a:rPr>
              <a:t>年</a:t>
            </a:r>
            <a:r>
              <a:rPr lang="en-US" altLang="zh-TW" sz="2600" u="sng" dirty="0">
                <a:solidFill>
                  <a:srgbClr val="FF0000"/>
                </a:solidFill>
                <a:latin typeface="Times New Roman" pitchFamily="18" charset="0"/>
                <a:ea typeface="標楷體" pitchFamily="65" charset="-120"/>
                <a:cs typeface="Times New Roman" pitchFamily="18" charset="0"/>
              </a:rPr>
              <a:t>4</a:t>
            </a:r>
            <a:r>
              <a:rPr lang="zh-TW" altLang="zh-TW" sz="2600" u="sng" dirty="0" smtClean="0">
                <a:solidFill>
                  <a:srgbClr val="FF0000"/>
                </a:solidFill>
                <a:latin typeface="Times New Roman" pitchFamily="18" charset="0"/>
                <a:ea typeface="標楷體" pitchFamily="65" charset="-120"/>
                <a:cs typeface="Times New Roman" pitchFamily="18" charset="0"/>
              </a:rPr>
              <a:t>月</a:t>
            </a:r>
            <a:r>
              <a:rPr lang="en-US" altLang="zh-TW" sz="2600" u="sng" dirty="0" smtClean="0">
                <a:solidFill>
                  <a:srgbClr val="FF0000"/>
                </a:solidFill>
                <a:latin typeface="Times New Roman" pitchFamily="18" charset="0"/>
                <a:ea typeface="標楷體" pitchFamily="65" charset="-120"/>
                <a:cs typeface="Times New Roman" pitchFamily="18" charset="0"/>
              </a:rPr>
              <a:t>25</a:t>
            </a:r>
            <a:r>
              <a:rPr lang="zh-TW" altLang="zh-TW" sz="2600" u="sng" dirty="0" smtClean="0">
                <a:solidFill>
                  <a:srgbClr val="FF0000"/>
                </a:solidFill>
                <a:latin typeface="Times New Roman" pitchFamily="18" charset="0"/>
                <a:ea typeface="標楷體" pitchFamily="65" charset="-120"/>
                <a:cs typeface="Times New Roman" pitchFamily="18" charset="0"/>
              </a:rPr>
              <a:t>日</a:t>
            </a:r>
            <a:r>
              <a:rPr lang="en-US" altLang="zh-TW" sz="2600" u="sng" dirty="0" smtClean="0">
                <a:solidFill>
                  <a:srgbClr val="FF0000"/>
                </a:solidFill>
                <a:latin typeface="Times New Roman" pitchFamily="18" charset="0"/>
                <a:ea typeface="標楷體" pitchFamily="65" charset="-120"/>
                <a:cs typeface="Times New Roman" pitchFamily="18" charset="0"/>
              </a:rPr>
              <a:t>12:00</a:t>
            </a:r>
            <a:r>
              <a:rPr lang="zh-TW" altLang="zh-TW" sz="2600" u="sng" dirty="0" smtClean="0">
                <a:solidFill>
                  <a:srgbClr val="FF0000"/>
                </a:solidFill>
                <a:latin typeface="Times New Roman" pitchFamily="18" charset="0"/>
                <a:ea typeface="標楷體" pitchFamily="65" charset="-120"/>
                <a:cs typeface="Times New Roman" pitchFamily="18" charset="0"/>
              </a:rPr>
              <a:t>前</a:t>
            </a:r>
            <a:r>
              <a:rPr lang="zh-TW" altLang="zh-TW" sz="2600" dirty="0" smtClean="0">
                <a:latin typeface="Times New Roman" pitchFamily="18" charset="0"/>
                <a:ea typeface="標楷體" pitchFamily="65" charset="-120"/>
                <a:cs typeface="Times New Roman" pitchFamily="18" charset="0"/>
              </a:rPr>
              <a:t>向本委員會以</a:t>
            </a:r>
            <a:r>
              <a:rPr lang="zh-TW" altLang="zh-TW" sz="2600" dirty="0" smtClean="0">
                <a:solidFill>
                  <a:srgbClr val="FF0000"/>
                </a:solidFill>
                <a:latin typeface="Times New Roman" pitchFamily="18" charset="0"/>
                <a:ea typeface="標楷體" pitchFamily="65" charset="-120"/>
                <a:cs typeface="Times New Roman" pitchFamily="18" charset="0"/>
              </a:rPr>
              <a:t>傳真方式</a:t>
            </a:r>
            <a:r>
              <a:rPr lang="zh-TW" altLang="zh-TW" sz="2600" dirty="0" smtClean="0">
                <a:latin typeface="Times New Roman" pitchFamily="18" charset="0"/>
                <a:ea typeface="標楷體" pitchFamily="65" charset="-120"/>
                <a:cs typeface="Times New Roman" pitchFamily="18" charset="0"/>
              </a:rPr>
              <a:t>提出複查申請，並以電話確定已收到傳真，未依規定期限及方式申請複查概不受理</a:t>
            </a:r>
            <a:r>
              <a:rPr lang="zh-TW" altLang="en-US" sz="2600" dirty="0" smtClean="0">
                <a:latin typeface="Times New Roman" pitchFamily="18" charset="0"/>
                <a:ea typeface="標楷體" pitchFamily="65" charset="-120"/>
                <a:cs typeface="Times New Roman" pitchFamily="18" charset="0"/>
              </a:rPr>
              <a:t>；複查結果由本委員會以電話或書面方式回覆。</a:t>
            </a:r>
            <a:endParaRPr lang="en-US" altLang="zh-TW" sz="2600" dirty="0" smtClean="0">
              <a:latin typeface="Times New Roman" pitchFamily="18" charset="0"/>
              <a:ea typeface="標楷體" pitchFamily="65" charset="-120"/>
              <a:cs typeface="Times New Roman" pitchFamily="18" charset="0"/>
            </a:endParaRPr>
          </a:p>
        </p:txBody>
      </p:sp>
      <p:sp>
        <p:nvSpPr>
          <p:cNvPr id="34820" name="投影片編號版面配置區 5"/>
          <p:cNvSpPr>
            <a:spLocks noGrp="1"/>
          </p:cNvSpPr>
          <p:nvPr>
            <p:ph type="sldNum" sz="quarter" idx="12"/>
          </p:nvPr>
        </p:nvSpPr>
        <p:spPr>
          <a:noFill/>
        </p:spPr>
        <p:txBody>
          <a:bodyPr/>
          <a:lstStyle/>
          <a:p>
            <a:fld id="{C91F1E58-4B75-48AA-B9CA-B0233F7585CA}" type="slidenum">
              <a:rPr lang="en-US" altLang="zh-TW" smtClean="0">
                <a:latin typeface="Arial" pitchFamily="34" charset="0"/>
                <a:ea typeface="新細明體" pitchFamily="18" charset="-120"/>
              </a:rPr>
              <a:pPr/>
              <a:t>22</a:t>
            </a:fld>
            <a:endParaRPr lang="en-US" altLang="zh-TW" smtClean="0">
              <a:latin typeface="Arial" pitchFamily="34" charset="0"/>
              <a:ea typeface="新細明體" pitchFamily="18" charset="-120"/>
            </a:endParaRPr>
          </a:p>
        </p:txBody>
      </p:sp>
      <p:grpSp>
        <p:nvGrpSpPr>
          <p:cNvPr id="2" name="群組 1"/>
          <p:cNvGrpSpPr/>
          <p:nvPr/>
        </p:nvGrpSpPr>
        <p:grpSpPr>
          <a:xfrm>
            <a:off x="6335713" y="116632"/>
            <a:ext cx="2628900" cy="1214438"/>
            <a:chOff x="6300192" y="116632"/>
            <a:chExt cx="2628900" cy="1214438"/>
          </a:xfrm>
        </p:grpSpPr>
        <p:grpSp>
          <p:nvGrpSpPr>
            <p:cNvPr id="6" name="群組 57"/>
            <p:cNvGrpSpPr>
              <a:grpSpLocks/>
            </p:cNvGrpSpPr>
            <p:nvPr/>
          </p:nvGrpSpPr>
          <p:grpSpPr bwMode="auto">
            <a:xfrm>
              <a:off x="6761235" y="116632"/>
              <a:ext cx="2167857" cy="1214438"/>
              <a:chOff x="6690632" y="1071546"/>
              <a:chExt cx="2167648" cy="1214446"/>
            </a:xfrm>
          </p:grpSpPr>
          <p:sp>
            <p:nvSpPr>
              <p:cNvPr id="9" name="圓角矩形 8"/>
              <p:cNvSpPr/>
              <p:nvPr/>
            </p:nvSpPr>
            <p:spPr bwMode="auto">
              <a:xfrm>
                <a:off x="6689964" y="1071546"/>
                <a:ext cx="357154" cy="1214446"/>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網路報名</a:t>
                </a:r>
              </a:p>
            </p:txBody>
          </p:sp>
          <p:sp>
            <p:nvSpPr>
              <p:cNvPr id="10" name="圓角矩形 9"/>
              <p:cNvSpPr/>
              <p:nvPr/>
            </p:nvSpPr>
            <p:spPr bwMode="auto">
              <a:xfrm>
                <a:off x="7137596" y="1071546"/>
                <a:ext cx="357154" cy="1214446"/>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資格審查</a:t>
                </a:r>
              </a:p>
            </p:txBody>
          </p:sp>
          <p:sp>
            <p:nvSpPr>
              <p:cNvPr id="11" name="圓角矩形 10"/>
              <p:cNvSpPr/>
              <p:nvPr/>
            </p:nvSpPr>
            <p:spPr bwMode="auto">
              <a:xfrm>
                <a:off x="7588402" y="1071546"/>
                <a:ext cx="358740" cy="1214446"/>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排名查詢</a:t>
                </a:r>
              </a:p>
            </p:txBody>
          </p:sp>
          <p:sp>
            <p:nvSpPr>
              <p:cNvPr id="12" name="圓角矩形 11"/>
              <p:cNvSpPr/>
              <p:nvPr/>
            </p:nvSpPr>
            <p:spPr bwMode="auto">
              <a:xfrm>
                <a:off x="8051908" y="1071546"/>
                <a:ext cx="357154" cy="1214446"/>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網路登記志願</a:t>
                </a:r>
              </a:p>
            </p:txBody>
          </p:sp>
          <p:sp>
            <p:nvSpPr>
              <p:cNvPr id="13" name="圓角矩形 12"/>
              <p:cNvSpPr/>
              <p:nvPr/>
            </p:nvSpPr>
            <p:spPr bwMode="auto">
              <a:xfrm>
                <a:off x="8501127" y="1071546"/>
                <a:ext cx="357153" cy="1214446"/>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分發結果公告</a:t>
                </a:r>
              </a:p>
            </p:txBody>
          </p:sp>
          <p:cxnSp>
            <p:nvCxnSpPr>
              <p:cNvPr id="14" name="直線單箭頭接點 13"/>
              <p:cNvCxnSpPr>
                <a:stCxn id="9" idx="3"/>
                <a:endCxn id="10" idx="1"/>
              </p:cNvCxnSpPr>
              <p:nvPr/>
            </p:nvCxnSpPr>
            <p:spPr bwMode="auto">
              <a:xfrm>
                <a:off x="7047118" y="1679563"/>
                <a:ext cx="90478"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15" name="直線單箭頭接點 14"/>
              <p:cNvCxnSpPr>
                <a:stCxn id="10" idx="3"/>
                <a:endCxn id="11" idx="1"/>
              </p:cNvCxnSpPr>
              <p:nvPr/>
            </p:nvCxnSpPr>
            <p:spPr bwMode="auto">
              <a:xfrm>
                <a:off x="7494749" y="1679563"/>
                <a:ext cx="93653"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16" name="直線單箭頭接點 15"/>
              <p:cNvCxnSpPr>
                <a:stCxn id="11" idx="3"/>
                <a:endCxn id="12" idx="1"/>
              </p:cNvCxnSpPr>
              <p:nvPr/>
            </p:nvCxnSpPr>
            <p:spPr bwMode="auto">
              <a:xfrm>
                <a:off x="7947143" y="1679563"/>
                <a:ext cx="104765"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17" name="直線單箭頭接點 16"/>
              <p:cNvCxnSpPr>
                <a:stCxn id="12" idx="3"/>
                <a:endCxn id="13" idx="1"/>
              </p:cNvCxnSpPr>
              <p:nvPr/>
            </p:nvCxnSpPr>
            <p:spPr bwMode="auto">
              <a:xfrm>
                <a:off x="8409061" y="1679563"/>
                <a:ext cx="92066"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7" name="圓角矩形 6"/>
            <p:cNvSpPr/>
            <p:nvPr/>
          </p:nvSpPr>
          <p:spPr bwMode="auto">
            <a:xfrm>
              <a:off x="6300192" y="116632"/>
              <a:ext cx="357188" cy="1214438"/>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上傳登錄資料</a:t>
              </a:r>
            </a:p>
          </p:txBody>
        </p:sp>
        <p:cxnSp>
          <p:nvCxnSpPr>
            <p:cNvPr id="8" name="直線單箭頭接點 7"/>
            <p:cNvCxnSpPr>
              <a:stCxn id="7" idx="3"/>
            </p:cNvCxnSpPr>
            <p:nvPr/>
          </p:nvCxnSpPr>
          <p:spPr bwMode="auto">
            <a:xfrm>
              <a:off x="6657380" y="724645"/>
              <a:ext cx="93662"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zh-TW" altLang="en-US" sz="3600" b="1" dirty="0" smtClean="0">
                <a:solidFill>
                  <a:srgbClr val="0000FF"/>
                </a:solidFill>
                <a:latin typeface="標楷體" pitchFamily="65" charset="-120"/>
                <a:ea typeface="標楷體" pitchFamily="65" charset="-120"/>
              </a:rPr>
              <a:t>貳、招生作業流程</a:t>
            </a:r>
            <a:r>
              <a:rPr lang="en-US" altLang="zh-TW" sz="3600" b="1" dirty="0" smtClean="0">
                <a:solidFill>
                  <a:srgbClr val="0000FF"/>
                </a:solidFill>
                <a:latin typeface="標楷體" pitchFamily="65" charset="-120"/>
                <a:ea typeface="標楷體" pitchFamily="65" charset="-120"/>
              </a:rPr>
              <a:t>-</a:t>
            </a:r>
            <a:r>
              <a:rPr lang="zh-TW" altLang="en-US" b="1" dirty="0" smtClean="0">
                <a:solidFill>
                  <a:srgbClr val="0000FF"/>
                </a:solidFill>
                <a:latin typeface="標楷體" pitchFamily="65" charset="-120"/>
                <a:ea typeface="標楷體" pitchFamily="65" charset="-120"/>
              </a:rPr>
              <a:t>錄取規定說明 </a:t>
            </a:r>
          </a:p>
        </p:txBody>
      </p:sp>
      <p:sp>
        <p:nvSpPr>
          <p:cNvPr id="47107" name="Rectangle 3"/>
          <p:cNvSpPr>
            <a:spLocks noGrp="1" noChangeArrowheads="1"/>
          </p:cNvSpPr>
          <p:nvPr>
            <p:ph idx="1"/>
          </p:nvPr>
        </p:nvSpPr>
        <p:spPr>
          <a:xfrm>
            <a:off x="251520" y="1124744"/>
            <a:ext cx="8496944" cy="4896767"/>
          </a:xfrm>
        </p:spPr>
        <p:txBody>
          <a:bodyPr/>
          <a:lstStyle/>
          <a:p>
            <a:pPr algn="just" eaLnBrk="1" hangingPunct="1">
              <a:buFont typeface="Wingdings" pitchFamily="2" charset="2"/>
              <a:buChar char="l"/>
              <a:defRPr/>
            </a:pPr>
            <a:r>
              <a:rPr lang="zh-TW" altLang="en-US" sz="2600" kern="100" dirty="0">
                <a:latin typeface="Times New Roman" pitchFamily="18" charset="0"/>
                <a:ea typeface="標楷體"/>
                <a:cs typeface="Times New Roman" pitchFamily="18" charset="0"/>
              </a:rPr>
              <a:t>經本委員會分發錄取之</a:t>
            </a:r>
            <a:r>
              <a:rPr lang="zh-TW" altLang="en-US" sz="2600" kern="100" dirty="0">
                <a:solidFill>
                  <a:srgbClr val="FF0000"/>
                </a:solidFill>
                <a:latin typeface="Times New Roman" pitchFamily="18" charset="0"/>
                <a:ea typeface="標楷體"/>
                <a:cs typeface="Times New Roman" pitchFamily="18" charset="0"/>
              </a:rPr>
              <a:t>錄取生，無論放棄與否，一概不得參加</a:t>
            </a:r>
            <a:r>
              <a:rPr lang="en-US" altLang="zh-TW" sz="2600" kern="100" dirty="0">
                <a:solidFill>
                  <a:srgbClr val="FF0000"/>
                </a:solidFill>
                <a:latin typeface="Times New Roman" pitchFamily="18" charset="0"/>
                <a:ea typeface="標楷體"/>
                <a:cs typeface="Times New Roman" pitchFamily="18" charset="0"/>
              </a:rPr>
              <a:t>108</a:t>
            </a:r>
            <a:r>
              <a:rPr lang="zh-TW" altLang="en-US" sz="2600" kern="100" dirty="0">
                <a:solidFill>
                  <a:srgbClr val="FF0000"/>
                </a:solidFill>
                <a:latin typeface="Times New Roman" pitchFamily="18" charset="0"/>
                <a:ea typeface="標楷體"/>
                <a:cs typeface="Times New Roman" pitchFamily="18" charset="0"/>
              </a:rPr>
              <a:t>學年度四技二專甄選</a:t>
            </a:r>
            <a:r>
              <a:rPr lang="zh-TW" altLang="en-US" sz="2600" kern="100" dirty="0" smtClean="0">
                <a:solidFill>
                  <a:srgbClr val="FF0000"/>
                </a:solidFill>
                <a:latin typeface="Times New Roman" pitchFamily="18" charset="0"/>
                <a:ea typeface="標楷體"/>
                <a:cs typeface="Times New Roman" pitchFamily="18" charset="0"/>
              </a:rPr>
              <a:t>入學</a:t>
            </a:r>
            <a:r>
              <a:rPr lang="zh-TW" altLang="en-US" sz="2600" kern="100" dirty="0" smtClean="0">
                <a:latin typeface="Times New Roman" pitchFamily="18" charset="0"/>
                <a:ea typeface="標楷體"/>
                <a:cs typeface="Times New Roman" pitchFamily="18" charset="0"/>
              </a:rPr>
              <a:t>。</a:t>
            </a:r>
            <a:endParaRPr lang="en-US" altLang="zh-TW" sz="2600" kern="100" dirty="0" smtClean="0">
              <a:latin typeface="Times New Roman" pitchFamily="18" charset="0"/>
              <a:ea typeface="標楷體"/>
              <a:cs typeface="Times New Roman" pitchFamily="18" charset="0"/>
            </a:endParaRPr>
          </a:p>
          <a:p>
            <a:pPr algn="just">
              <a:spcAft>
                <a:spcPts val="600"/>
              </a:spcAft>
              <a:buFont typeface="Wingdings" panose="05000000000000000000" pitchFamily="2" charset="2"/>
              <a:buChar char="l"/>
            </a:pP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各綜合高中之推薦學生，應限</a:t>
            </a:r>
            <a:r>
              <a:rPr lang="zh-TW" altLang="en-US"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擇一參加</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「科技校院繁星計畫」或「大學繁星推薦入學招生」。</a:t>
            </a:r>
            <a:endParaRPr lang="en-US" altLang="zh-TW" sz="2600" dirty="0">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600"/>
              </a:spcAft>
              <a:buFont typeface="Wingdings" panose="05000000000000000000" pitchFamily="2" charset="2"/>
              <a:buChar char="l"/>
            </a:pPr>
            <a:r>
              <a:rPr lang="en-US" altLang="zh-TW" sz="26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en-US"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四技二專技優保送入學招生與四技二專特殊選才招生已報到之錄取生，未聲明放棄者，不得報名本招生</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600" kern="100" dirty="0" smtClean="0">
              <a:latin typeface="Times New Roman" pitchFamily="18" charset="0"/>
              <a:ea typeface="標楷體"/>
              <a:cs typeface="Times New Roman" pitchFamily="18" charset="0"/>
            </a:endParaRPr>
          </a:p>
          <a:p>
            <a:pPr algn="just" eaLnBrk="1" hangingPunct="1">
              <a:buFont typeface="Wingdings" pitchFamily="2" charset="2"/>
              <a:buChar char="l"/>
              <a:defRPr/>
            </a:pPr>
            <a:r>
              <a:rPr lang="zh-TW" altLang="en-US" sz="2600" kern="100" dirty="0" smtClean="0">
                <a:latin typeface="Times New Roman" pitchFamily="18" charset="0"/>
                <a:ea typeface="標楷體"/>
                <a:cs typeface="Times New Roman" pitchFamily="18" charset="0"/>
              </a:rPr>
              <a:t>未</a:t>
            </a:r>
            <a:r>
              <a:rPr lang="zh-TW" altLang="en-US" sz="2600" kern="100" dirty="0">
                <a:latin typeface="Times New Roman" pitchFamily="18" charset="0"/>
                <a:ea typeface="標楷體"/>
                <a:cs typeface="Times New Roman" pitchFamily="18" charset="0"/>
              </a:rPr>
              <a:t>依規定期限及方式</a:t>
            </a:r>
            <a:r>
              <a:rPr lang="zh-TW" altLang="en-US" sz="2600" kern="100" dirty="0" smtClean="0">
                <a:latin typeface="Times New Roman" pitchFamily="18" charset="0"/>
                <a:ea typeface="標楷體"/>
                <a:cs typeface="Times New Roman" pitchFamily="18" charset="0"/>
              </a:rPr>
              <a:t>，以書面向</a:t>
            </a:r>
            <a:r>
              <a:rPr lang="zh-TW" altLang="en-US" sz="2600" kern="100" dirty="0">
                <a:latin typeface="Times New Roman" pitchFamily="18" charset="0"/>
                <a:ea typeface="標楷體"/>
                <a:cs typeface="Times New Roman" pitchFamily="18" charset="0"/>
              </a:rPr>
              <a:t>錄取學校辦理聲明放棄錄取資格者，不得參加</a:t>
            </a:r>
            <a:r>
              <a:rPr lang="en-US" altLang="zh-TW" sz="2600" kern="100" dirty="0">
                <a:latin typeface="Times New Roman" pitchFamily="18" charset="0"/>
                <a:ea typeface="標楷體"/>
                <a:cs typeface="Times New Roman" pitchFamily="18" charset="0"/>
              </a:rPr>
              <a:t>108</a:t>
            </a:r>
            <a:r>
              <a:rPr lang="zh-TW" altLang="en-US" sz="2600" kern="100" dirty="0">
                <a:latin typeface="Times New Roman" pitchFamily="18" charset="0"/>
                <a:ea typeface="標楷體"/>
                <a:cs typeface="Times New Roman" pitchFamily="18" charset="0"/>
              </a:rPr>
              <a:t>學年度四技二專技優甄審入學招生、日間部聯合登記分發入學招生、各校單獨招生及大學各招生管道之招生，違者取消本招生錄取資格。</a:t>
            </a:r>
            <a:endParaRPr lang="en-US" altLang="zh-TW" sz="2600" kern="100" dirty="0" smtClean="0">
              <a:latin typeface="Times New Roman" pitchFamily="18" charset="0"/>
              <a:ea typeface="標楷體"/>
              <a:cs typeface="Times New Roman" pitchFamily="18" charset="0"/>
            </a:endParaRPr>
          </a:p>
        </p:txBody>
      </p:sp>
      <p:sp>
        <p:nvSpPr>
          <p:cNvPr id="35844" name="投影片編號版面配置區 4"/>
          <p:cNvSpPr>
            <a:spLocks noGrp="1"/>
          </p:cNvSpPr>
          <p:nvPr>
            <p:ph type="sldNum" sz="quarter" idx="12"/>
          </p:nvPr>
        </p:nvSpPr>
        <p:spPr>
          <a:noFill/>
        </p:spPr>
        <p:txBody>
          <a:bodyPr/>
          <a:lstStyle/>
          <a:p>
            <a:fld id="{E281827F-55CD-4512-B6AF-C52A174E02BB}" type="slidenum">
              <a:rPr lang="en-US" altLang="zh-TW" smtClean="0">
                <a:latin typeface="Arial" pitchFamily="34" charset="0"/>
                <a:ea typeface="新細明體" pitchFamily="18" charset="-120"/>
              </a:rPr>
              <a:pPr/>
              <a:t>23</a:t>
            </a:fld>
            <a:endParaRPr lang="en-US" altLang="zh-TW" smtClean="0">
              <a:latin typeface="Arial" pitchFamily="34" charset="0"/>
              <a:ea typeface="新細明體" pitchFamily="18" charset="-12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zh-TW" altLang="en-US" sz="3600" b="1" dirty="0" smtClean="0">
                <a:solidFill>
                  <a:srgbClr val="0000FF"/>
                </a:solidFill>
                <a:latin typeface="標楷體" pitchFamily="65" charset="-120"/>
                <a:ea typeface="標楷體" pitchFamily="65" charset="-120"/>
              </a:rPr>
              <a:t>貳、招生作業流程</a:t>
            </a:r>
            <a:r>
              <a:rPr lang="en-US" altLang="zh-TW" sz="3600" b="1" dirty="0" smtClean="0">
                <a:solidFill>
                  <a:srgbClr val="0000FF"/>
                </a:solidFill>
                <a:latin typeface="標楷體" pitchFamily="65" charset="-120"/>
                <a:ea typeface="標楷體" pitchFamily="65" charset="-120"/>
              </a:rPr>
              <a:t>-</a:t>
            </a:r>
            <a:r>
              <a:rPr lang="zh-TW" altLang="en-US" b="1" dirty="0" smtClean="0">
                <a:solidFill>
                  <a:srgbClr val="0000FF"/>
                </a:solidFill>
                <a:latin typeface="標楷體" pitchFamily="65" charset="-120"/>
                <a:ea typeface="標楷體" pitchFamily="65" charset="-120"/>
              </a:rPr>
              <a:t>放棄錄取資格</a:t>
            </a:r>
            <a:r>
              <a:rPr lang="zh-TW" altLang="en-US" dirty="0" smtClean="0">
                <a:solidFill>
                  <a:srgbClr val="0000FF"/>
                </a:solidFill>
                <a:latin typeface="標楷體" pitchFamily="65" charset="-120"/>
                <a:ea typeface="標楷體" pitchFamily="65" charset="-120"/>
              </a:rPr>
              <a:t> </a:t>
            </a:r>
          </a:p>
        </p:txBody>
      </p:sp>
      <p:sp>
        <p:nvSpPr>
          <p:cNvPr id="36867" name="Rectangle 3"/>
          <p:cNvSpPr>
            <a:spLocks noGrp="1" noChangeArrowheads="1"/>
          </p:cNvSpPr>
          <p:nvPr>
            <p:ph idx="1"/>
          </p:nvPr>
        </p:nvSpPr>
        <p:spPr>
          <a:xfrm>
            <a:off x="323850" y="1196975"/>
            <a:ext cx="8496300" cy="2736081"/>
          </a:xfrm>
        </p:spPr>
        <p:txBody>
          <a:bodyPr/>
          <a:lstStyle/>
          <a:p>
            <a:pPr algn="just" eaLnBrk="1" hangingPunct="1">
              <a:buFont typeface="Wingdings" pitchFamily="2" charset="2"/>
              <a:buChar char="l"/>
            </a:pPr>
            <a:r>
              <a:rPr lang="zh-TW" altLang="en-US" sz="2600" dirty="0">
                <a:latin typeface="Times New Roman" pitchFamily="18" charset="0"/>
                <a:ea typeface="標楷體" pitchFamily="65" charset="-120"/>
                <a:cs typeface="Times New Roman" pitchFamily="18" charset="0"/>
              </a:rPr>
              <a:t>錄取生因故欲申請放棄錄取資格者，請填寫「</a:t>
            </a:r>
            <a:r>
              <a:rPr lang="en-US" altLang="zh-TW" sz="2600" dirty="0">
                <a:latin typeface="Times New Roman" pitchFamily="18" charset="0"/>
                <a:ea typeface="標楷體" pitchFamily="65" charset="-120"/>
                <a:cs typeface="Times New Roman" pitchFamily="18" charset="0"/>
              </a:rPr>
              <a:t>108</a:t>
            </a:r>
            <a:r>
              <a:rPr lang="zh-TW" altLang="en-US" sz="2600" dirty="0">
                <a:latin typeface="Times New Roman" pitchFamily="18" charset="0"/>
                <a:ea typeface="標楷體" pitchFamily="65" charset="-120"/>
                <a:cs typeface="Times New Roman" pitchFamily="18" charset="0"/>
              </a:rPr>
              <a:t>學年度科技校院繁星計畫聯合推薦甄選入學招生放棄錄取資格聲明書」（如附件七），於</a:t>
            </a:r>
            <a:r>
              <a:rPr lang="en-US" altLang="zh-TW" sz="2600" dirty="0">
                <a:solidFill>
                  <a:srgbClr val="FF0000"/>
                </a:solidFill>
                <a:latin typeface="Times New Roman" pitchFamily="18" charset="0"/>
                <a:ea typeface="標楷體" pitchFamily="65" charset="-120"/>
                <a:cs typeface="Times New Roman" pitchFamily="18" charset="0"/>
              </a:rPr>
              <a:t>108</a:t>
            </a:r>
            <a:r>
              <a:rPr lang="zh-TW" altLang="en-US" sz="2600" dirty="0">
                <a:solidFill>
                  <a:srgbClr val="FF0000"/>
                </a:solidFill>
                <a:latin typeface="Times New Roman" pitchFamily="18" charset="0"/>
                <a:ea typeface="標楷體" pitchFamily="65" charset="-120"/>
                <a:cs typeface="Times New Roman" pitchFamily="18" charset="0"/>
              </a:rPr>
              <a:t>年</a:t>
            </a:r>
            <a:r>
              <a:rPr lang="en-US" altLang="zh-TW" sz="2600" dirty="0">
                <a:solidFill>
                  <a:srgbClr val="FF0000"/>
                </a:solidFill>
                <a:latin typeface="Times New Roman" pitchFamily="18" charset="0"/>
                <a:ea typeface="標楷體" pitchFamily="65" charset="-120"/>
                <a:cs typeface="Times New Roman" pitchFamily="18" charset="0"/>
              </a:rPr>
              <a:t>5</a:t>
            </a:r>
            <a:r>
              <a:rPr lang="zh-TW" altLang="en-US" sz="2600" dirty="0">
                <a:solidFill>
                  <a:srgbClr val="FF0000"/>
                </a:solidFill>
                <a:latin typeface="Times New Roman" pitchFamily="18" charset="0"/>
                <a:ea typeface="標楷體" pitchFamily="65" charset="-120"/>
                <a:cs typeface="Times New Roman" pitchFamily="18" charset="0"/>
              </a:rPr>
              <a:t>月</a:t>
            </a:r>
            <a:r>
              <a:rPr lang="en-US" altLang="zh-TW" sz="2600" dirty="0">
                <a:solidFill>
                  <a:srgbClr val="FF0000"/>
                </a:solidFill>
                <a:latin typeface="Times New Roman" pitchFamily="18" charset="0"/>
                <a:ea typeface="標楷體" pitchFamily="65" charset="-120"/>
                <a:cs typeface="Times New Roman" pitchFamily="18" charset="0"/>
              </a:rPr>
              <a:t>7</a:t>
            </a:r>
            <a:r>
              <a:rPr lang="zh-TW" altLang="en-US" sz="2600" dirty="0" smtClean="0">
                <a:solidFill>
                  <a:srgbClr val="FF0000"/>
                </a:solidFill>
                <a:latin typeface="Times New Roman" pitchFamily="18" charset="0"/>
                <a:ea typeface="標楷體" pitchFamily="65" charset="-120"/>
                <a:cs typeface="Times New Roman" pitchFamily="18" charset="0"/>
              </a:rPr>
              <a:t>日</a:t>
            </a:r>
            <a:r>
              <a:rPr lang="en-US" altLang="zh-TW" sz="2600" dirty="0" smtClean="0">
                <a:solidFill>
                  <a:srgbClr val="FF0000"/>
                </a:solidFill>
                <a:latin typeface="Times New Roman" pitchFamily="18" charset="0"/>
                <a:ea typeface="標楷體" pitchFamily="65" charset="-120"/>
                <a:cs typeface="Times New Roman" pitchFamily="18" charset="0"/>
              </a:rPr>
              <a:t>12:00</a:t>
            </a:r>
            <a:r>
              <a:rPr lang="zh-TW" altLang="en-US" sz="2600" dirty="0">
                <a:solidFill>
                  <a:srgbClr val="FF0000"/>
                </a:solidFill>
                <a:latin typeface="Times New Roman" pitchFamily="18" charset="0"/>
                <a:ea typeface="標楷體" pitchFamily="65" charset="-120"/>
                <a:cs typeface="Times New Roman" pitchFamily="18" charset="0"/>
              </a:rPr>
              <a:t>前</a:t>
            </a:r>
            <a:r>
              <a:rPr lang="zh-TW" altLang="en-US" sz="2600" dirty="0">
                <a:latin typeface="Times New Roman" pitchFamily="18" charset="0"/>
                <a:ea typeface="標楷體" pitchFamily="65" charset="-120"/>
                <a:cs typeface="Times New Roman" pitchFamily="18" charset="0"/>
              </a:rPr>
              <a:t>將此書面資料</a:t>
            </a:r>
            <a:r>
              <a:rPr lang="zh-TW" altLang="en-US" sz="2600" b="1" dirty="0">
                <a:solidFill>
                  <a:srgbClr val="FF0000"/>
                </a:solidFill>
                <a:latin typeface="Times New Roman" pitchFamily="18" charset="0"/>
                <a:ea typeface="標楷體" pitchFamily="65" charset="-120"/>
                <a:cs typeface="Times New Roman" pitchFamily="18" charset="0"/>
              </a:rPr>
              <a:t>傳真</a:t>
            </a:r>
            <a:r>
              <a:rPr lang="zh-TW" altLang="en-US" sz="2600" dirty="0">
                <a:latin typeface="Times New Roman" pitchFamily="18" charset="0"/>
                <a:ea typeface="標楷體" pitchFamily="65" charset="-120"/>
                <a:cs typeface="Times New Roman" pitchFamily="18" charset="0"/>
              </a:rPr>
              <a:t>至錄取學校，且以</a:t>
            </a:r>
            <a:r>
              <a:rPr lang="zh-TW" altLang="en-US" sz="2600" b="1" dirty="0">
                <a:solidFill>
                  <a:srgbClr val="FF0000"/>
                </a:solidFill>
                <a:latin typeface="Times New Roman" pitchFamily="18" charset="0"/>
                <a:ea typeface="標楷體" pitchFamily="65" charset="-120"/>
                <a:cs typeface="Times New Roman" pitchFamily="18" charset="0"/>
              </a:rPr>
              <a:t>電話確定</a:t>
            </a:r>
            <a:r>
              <a:rPr lang="zh-TW" altLang="en-US" sz="2600" dirty="0">
                <a:latin typeface="Times New Roman" pitchFamily="18" charset="0"/>
                <a:ea typeface="標楷體" pitchFamily="65" charset="-120"/>
                <a:cs typeface="Times New Roman" pitchFamily="18" charset="0"/>
              </a:rPr>
              <a:t>錄取學校已收到傳真，始完成放棄程序。未依規定期限及方式聲明放棄者，概不受理。</a:t>
            </a:r>
            <a:endParaRPr lang="zh-TW" altLang="en-US" sz="2600" dirty="0" smtClean="0">
              <a:latin typeface="Times New Roman" pitchFamily="18" charset="0"/>
              <a:ea typeface="標楷體" pitchFamily="65" charset="-120"/>
              <a:cs typeface="Times New Roman" pitchFamily="18" charset="0"/>
            </a:endParaRPr>
          </a:p>
        </p:txBody>
      </p:sp>
      <p:sp>
        <p:nvSpPr>
          <p:cNvPr id="36868" name="投影片編號版面配置區 4"/>
          <p:cNvSpPr>
            <a:spLocks noGrp="1"/>
          </p:cNvSpPr>
          <p:nvPr>
            <p:ph type="sldNum" sz="quarter" idx="12"/>
          </p:nvPr>
        </p:nvSpPr>
        <p:spPr>
          <a:noFill/>
        </p:spPr>
        <p:txBody>
          <a:bodyPr/>
          <a:lstStyle/>
          <a:p>
            <a:fld id="{CCFFC191-729B-42D2-82AF-CEE269C1C173}" type="slidenum">
              <a:rPr lang="en-US" altLang="zh-TW" smtClean="0">
                <a:latin typeface="Arial" pitchFamily="34" charset="0"/>
                <a:ea typeface="新細明體" pitchFamily="18" charset="-120"/>
              </a:rPr>
              <a:pPr/>
              <a:t>24</a:t>
            </a:fld>
            <a:endParaRPr lang="en-US" altLang="zh-TW" smtClean="0">
              <a:latin typeface="Arial" pitchFamily="34" charset="0"/>
              <a:ea typeface="新細明體" pitchFamily="18" charset="-120"/>
            </a:endParaRPr>
          </a:p>
        </p:txBody>
      </p:sp>
      <p:pic>
        <p:nvPicPr>
          <p:cNvPr id="1028" name="Picture 4" descr="ç¸éåç"/>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9593" y="4024795"/>
            <a:ext cx="2232248" cy="1720691"/>
          </a:xfrm>
          <a:prstGeom prst="rect">
            <a:avLst/>
          </a:prstGeom>
          <a:noFill/>
          <a:extLst>
            <a:ext uri="{909E8E84-426E-40DD-AFC4-6F175D3DCCD1}">
              <a14:hiddenFill xmlns:a14="http://schemas.microsoft.com/office/drawing/2010/main">
                <a:solidFill>
                  <a:srgbClr val="FFFFFF"/>
                </a:solidFill>
              </a14:hiddenFill>
            </a:ext>
          </a:extLst>
        </p:spPr>
      </p:pic>
      <p:sp>
        <p:nvSpPr>
          <p:cNvPr id="4" name="向右箭號 3"/>
          <p:cNvSpPr/>
          <p:nvPr/>
        </p:nvSpPr>
        <p:spPr>
          <a:xfrm>
            <a:off x="4114800" y="4581128"/>
            <a:ext cx="673224" cy="576064"/>
          </a:xfrm>
          <a:prstGeom prst="rightArrow">
            <a:avLst/>
          </a:prstGeom>
          <a:solidFill>
            <a:schemeClr val="accent5">
              <a:lumMod val="75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38" name="Picture 14" descr="http://s15.sinaimg.cn/middle/6ad25097t7980fcc7e8de&amp;69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70983" y="4005064"/>
            <a:ext cx="1705273" cy="176015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251520" y="1268760"/>
            <a:ext cx="8280920" cy="2592288"/>
          </a:xfrm>
        </p:spPr>
        <p:txBody>
          <a:bodyPr/>
          <a:lstStyle/>
          <a:p>
            <a:pPr>
              <a:spcBef>
                <a:spcPts val="1200"/>
              </a:spcBef>
              <a:buFont typeface="Wingdings" panose="05000000000000000000" pitchFamily="2" charset="2"/>
              <a:buChar char="l"/>
            </a:pPr>
            <a:r>
              <a:rPr lang="zh-TW" altLang="en-US" sz="2600" dirty="0">
                <a:latin typeface="Times New Roman" panose="02020603050405020304" pitchFamily="18" charset="0"/>
                <a:ea typeface="標楷體" panose="03000509000000000000" pitchFamily="65" charset="-120"/>
              </a:rPr>
              <a:t>如操作</a:t>
            </a:r>
            <a:r>
              <a:rPr lang="zh-TW" altLang="en-US" sz="2600" dirty="0" smtClean="0">
                <a:latin typeface="Times New Roman" panose="02020603050405020304" pitchFamily="18" charset="0"/>
                <a:ea typeface="標楷體" panose="03000509000000000000" pitchFamily="65" charset="-120"/>
              </a:rPr>
              <a:t>系統時，有</a:t>
            </a:r>
            <a:r>
              <a:rPr lang="zh-TW" altLang="en-US" sz="2600" dirty="0">
                <a:latin typeface="Times New Roman" panose="02020603050405020304" pitchFamily="18" charset="0"/>
                <a:ea typeface="標楷體" panose="03000509000000000000" pitchFamily="65" charset="-120"/>
              </a:rPr>
              <a:t>異常或錯誤訊息，請截取螢幕</a:t>
            </a:r>
            <a:r>
              <a:rPr lang="zh-TW" altLang="en-US" sz="2600" dirty="0" smtClean="0">
                <a:latin typeface="Times New Roman" panose="02020603050405020304" pitchFamily="18" charset="0"/>
                <a:ea typeface="標楷體" panose="03000509000000000000" pitchFamily="65" charset="-120"/>
              </a:rPr>
              <a:t>畫面</a:t>
            </a:r>
            <a:r>
              <a:rPr lang="en-US" altLang="zh-TW" sz="2600" dirty="0" smtClean="0">
                <a:latin typeface="Times New Roman" panose="02020603050405020304" pitchFamily="18" charset="0"/>
                <a:ea typeface="標楷體" panose="03000509000000000000" pitchFamily="65" charset="-120"/>
              </a:rPr>
              <a:t>e-mail</a:t>
            </a:r>
            <a:r>
              <a:rPr lang="zh-TW" altLang="en-US" sz="2600" dirty="0">
                <a:latin typeface="Times New Roman" panose="02020603050405020304" pitchFamily="18" charset="0"/>
                <a:ea typeface="標楷體" panose="03000509000000000000" pitchFamily="65" charset="-120"/>
              </a:rPr>
              <a:t>至</a:t>
            </a:r>
            <a:r>
              <a:rPr lang="en-US" altLang="zh-TW" sz="2600" dirty="0">
                <a:solidFill>
                  <a:srgbClr val="0000FF"/>
                </a:solidFill>
                <a:latin typeface="Times New Roman" panose="02020603050405020304" pitchFamily="18" charset="0"/>
                <a:ea typeface="標楷體" panose="03000509000000000000" pitchFamily="65" charset="-120"/>
              </a:rPr>
              <a:t>star@ntut.edu.tw</a:t>
            </a:r>
            <a:r>
              <a:rPr lang="zh-TW" altLang="en-US" sz="2600" dirty="0">
                <a:latin typeface="Times New Roman" panose="02020603050405020304" pitchFamily="18" charset="0"/>
                <a:ea typeface="標楷體" panose="03000509000000000000" pitchFamily="65" charset="-120"/>
              </a:rPr>
              <a:t>，以便</a:t>
            </a:r>
            <a:r>
              <a:rPr lang="zh-TW" altLang="en-US" sz="2600" dirty="0" smtClean="0">
                <a:latin typeface="Times New Roman" panose="02020603050405020304" pitchFamily="18" charset="0"/>
                <a:ea typeface="標楷體" panose="03000509000000000000" pitchFamily="65" charset="-120"/>
              </a:rPr>
              <a:t>瞭解異常情形。</a:t>
            </a:r>
            <a:endParaRPr lang="en-US" altLang="zh-TW" sz="2600" dirty="0">
              <a:latin typeface="Times New Roman" panose="02020603050405020304" pitchFamily="18" charset="0"/>
              <a:ea typeface="標楷體" panose="03000509000000000000" pitchFamily="65" charset="-120"/>
            </a:endParaRPr>
          </a:p>
          <a:p>
            <a:pPr>
              <a:spcBef>
                <a:spcPts val="1800"/>
              </a:spcBef>
              <a:buFont typeface="Wingdings" panose="05000000000000000000" pitchFamily="2" charset="2"/>
              <a:buChar char="l"/>
            </a:pPr>
            <a:r>
              <a:rPr lang="zh-TW" altLang="en-US" sz="2600" dirty="0">
                <a:latin typeface="Times New Roman" panose="02020603050405020304" pitchFamily="18" charset="0"/>
                <a:ea typeface="標楷體" panose="03000509000000000000" pitchFamily="65" charset="-120"/>
              </a:rPr>
              <a:t>如更換繁星承辦人，</a:t>
            </a:r>
            <a:r>
              <a:rPr lang="zh-TW" altLang="en-US" sz="2600" dirty="0" smtClean="0">
                <a:latin typeface="Times New Roman" panose="02020603050405020304" pitchFamily="18" charset="0"/>
                <a:ea typeface="標楷體" panose="03000509000000000000" pitchFamily="65" charset="-120"/>
              </a:rPr>
              <a:t>請務必至</a:t>
            </a:r>
            <a:r>
              <a:rPr lang="zh-TW" altLang="en-US" sz="2600" dirty="0">
                <a:latin typeface="Times New Roman" panose="02020603050405020304" pitchFamily="18" charset="0"/>
                <a:ea typeface="標楷體" panose="03000509000000000000" pitchFamily="65" charset="-120"/>
              </a:rPr>
              <a:t>本會</a:t>
            </a:r>
            <a:r>
              <a:rPr lang="en-US" altLang="zh-TW" sz="2600" dirty="0">
                <a:latin typeface="Times New Roman" panose="02020603050405020304" pitchFamily="18" charset="0"/>
                <a:ea typeface="標楷體" panose="03000509000000000000" pitchFamily="65" charset="-120"/>
              </a:rPr>
              <a:t>｢</a:t>
            </a:r>
            <a:r>
              <a:rPr lang="zh-TW" altLang="en-US" sz="2600" dirty="0">
                <a:latin typeface="Times New Roman" panose="02020603050405020304" pitchFamily="18" charset="0"/>
                <a:ea typeface="標楷體" panose="03000509000000000000" pitchFamily="65" charset="-120"/>
              </a:rPr>
              <a:t>報名試務單位基本資料維護系統</a:t>
            </a:r>
            <a:r>
              <a:rPr lang="en-US" altLang="zh-TW" sz="2600" dirty="0">
                <a:latin typeface="Times New Roman" panose="02020603050405020304" pitchFamily="18" charset="0"/>
                <a:ea typeface="標楷體" panose="03000509000000000000" pitchFamily="65" charset="-120"/>
              </a:rPr>
              <a:t>｣</a:t>
            </a:r>
            <a:r>
              <a:rPr lang="zh-TW" altLang="en-US" sz="2600" dirty="0">
                <a:latin typeface="Times New Roman" panose="02020603050405020304" pitchFamily="18" charset="0"/>
                <a:ea typeface="標楷體" panose="03000509000000000000" pitchFamily="65" charset="-120"/>
              </a:rPr>
              <a:t>更新聯絡</a:t>
            </a:r>
            <a:r>
              <a:rPr lang="zh-TW" altLang="en-US" sz="2600" dirty="0" smtClean="0">
                <a:latin typeface="Times New Roman" panose="02020603050405020304" pitchFamily="18" charset="0"/>
                <a:ea typeface="標楷體" panose="03000509000000000000" pitchFamily="65" charset="-120"/>
              </a:rPr>
              <a:t>資訊。</a:t>
            </a:r>
            <a:r>
              <a:rPr lang="en-US" altLang="zh-TW" sz="2600" dirty="0" smtClean="0">
                <a:latin typeface="Times New Roman" panose="02020603050405020304" pitchFamily="18" charset="0"/>
                <a:ea typeface="標楷體" panose="03000509000000000000" pitchFamily="65" charset="-120"/>
              </a:rPr>
              <a:t/>
            </a:r>
            <a:br>
              <a:rPr lang="en-US" altLang="zh-TW" sz="2600" dirty="0" smtClean="0">
                <a:latin typeface="Times New Roman" panose="02020603050405020304" pitchFamily="18" charset="0"/>
                <a:ea typeface="標楷體" panose="03000509000000000000" pitchFamily="65" charset="-120"/>
              </a:rPr>
            </a:br>
            <a:r>
              <a:rPr lang="en-US" altLang="zh-TW" sz="2600" dirty="0"/>
              <a:t>(</a:t>
            </a:r>
            <a:r>
              <a:rPr lang="en-US" altLang="zh-TW" sz="2600" dirty="0">
                <a:hlinkClick r:id="rId2"/>
              </a:rPr>
              <a:t>https://sch.jctv.ntut.edu.tw/schoolinfo/login.zul</a:t>
            </a:r>
            <a:r>
              <a:rPr lang="en-US" altLang="zh-TW" sz="2600" dirty="0"/>
              <a:t>) </a:t>
            </a:r>
            <a:endParaRPr lang="zh-TW" altLang="en-US" sz="2600" dirty="0"/>
          </a:p>
        </p:txBody>
      </p:sp>
      <p:sp>
        <p:nvSpPr>
          <p:cNvPr id="4" name="投影片編號版面配置區 3"/>
          <p:cNvSpPr>
            <a:spLocks noGrp="1"/>
          </p:cNvSpPr>
          <p:nvPr>
            <p:ph type="sldNum" sz="quarter" idx="12"/>
          </p:nvPr>
        </p:nvSpPr>
        <p:spPr/>
        <p:txBody>
          <a:bodyPr/>
          <a:lstStyle/>
          <a:p>
            <a:pPr>
              <a:defRPr/>
            </a:pPr>
            <a:fld id="{E0396980-98E6-4E5D-B537-BBDCD0036471}" type="slidenum">
              <a:rPr lang="zh-TW" altLang="en-US" smtClean="0"/>
              <a:pPr>
                <a:defRPr/>
              </a:pPr>
              <a:t>25</a:t>
            </a:fld>
            <a:endParaRPr lang="en-US" altLang="zh-TW"/>
          </a:p>
        </p:txBody>
      </p:sp>
      <p:sp>
        <p:nvSpPr>
          <p:cNvPr id="5" name="標題 1"/>
          <p:cNvSpPr>
            <a:spLocks noGrp="1"/>
          </p:cNvSpPr>
          <p:nvPr>
            <p:ph type="title"/>
          </p:nvPr>
        </p:nvSpPr>
        <p:spPr>
          <a:xfrm>
            <a:off x="0" y="332656"/>
            <a:ext cx="8337104" cy="633413"/>
          </a:xfrm>
        </p:spPr>
        <p:txBody>
          <a:bodyPr/>
          <a:lstStyle/>
          <a:p>
            <a:r>
              <a:rPr lang="zh-TW" altLang="en-US" sz="3600" b="1" dirty="0">
                <a:solidFill>
                  <a:srgbClr val="0000FF"/>
                </a:solidFill>
                <a:latin typeface="標楷體" pitchFamily="65" charset="-120"/>
                <a:ea typeface="標楷體" pitchFamily="65" charset="-120"/>
              </a:rPr>
              <a:t>貳、招生作業流程</a:t>
            </a:r>
            <a:r>
              <a:rPr lang="en-US" altLang="zh-TW" sz="3600" b="1" dirty="0" smtClean="0">
                <a:solidFill>
                  <a:srgbClr val="0000FF"/>
                </a:solidFill>
                <a:latin typeface="標楷體" pitchFamily="65" charset="-120"/>
                <a:ea typeface="標楷體" pitchFamily="65" charset="-120"/>
              </a:rPr>
              <a:t>-</a:t>
            </a:r>
            <a:r>
              <a:rPr lang="zh-TW" altLang="en-US" b="1" dirty="0" smtClean="0">
                <a:solidFill>
                  <a:srgbClr val="0000FF"/>
                </a:solidFill>
                <a:latin typeface="Times New Roman" pitchFamily="18" charset="0"/>
                <a:ea typeface="標楷體" pitchFamily="65" charset="-120"/>
              </a:rPr>
              <a:t>提醒事項</a:t>
            </a:r>
            <a:endParaRPr lang="zh-TW" altLang="en-US" dirty="0"/>
          </a:p>
        </p:txBody>
      </p:sp>
    </p:spTree>
    <p:extLst>
      <p:ext uri="{BB962C8B-B14F-4D97-AF65-F5344CB8AC3E}">
        <p14:creationId xmlns:p14="http://schemas.microsoft.com/office/powerpoint/2010/main" val="42748793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E0396980-98E6-4E5D-B537-BBDCD0036471}" type="slidenum">
              <a:rPr lang="zh-TW" altLang="en-US" smtClean="0"/>
              <a:pPr>
                <a:defRPr/>
              </a:pPr>
              <a:t>26</a:t>
            </a:fld>
            <a:endParaRPr lang="en-US" altLang="zh-TW"/>
          </a:p>
        </p:txBody>
      </p:sp>
      <p:sp>
        <p:nvSpPr>
          <p:cNvPr id="5" name="標題 1"/>
          <p:cNvSpPr>
            <a:spLocks noGrp="1"/>
          </p:cNvSpPr>
          <p:nvPr>
            <p:ph type="title"/>
          </p:nvPr>
        </p:nvSpPr>
        <p:spPr>
          <a:xfrm>
            <a:off x="12882" y="928274"/>
            <a:ext cx="8820472" cy="633413"/>
          </a:xfrm>
        </p:spPr>
        <p:txBody>
          <a:bodyPr/>
          <a:lstStyle/>
          <a:p>
            <a:r>
              <a:rPr lang="zh-TW" altLang="en-US" sz="3600" b="1" dirty="0" smtClean="0">
                <a:solidFill>
                  <a:srgbClr val="800080"/>
                </a:solidFill>
                <a:latin typeface="標楷體" pitchFamily="65" charset="-120"/>
                <a:ea typeface="標楷體" pitchFamily="65" charset="-120"/>
              </a:rPr>
              <a:t>一、高職</a:t>
            </a:r>
            <a:r>
              <a:rPr lang="zh-TW" altLang="en-US" sz="3600" b="1" dirty="0">
                <a:solidFill>
                  <a:srgbClr val="800080"/>
                </a:solidFill>
                <a:latin typeface="標楷體" pitchFamily="65" charset="-120"/>
                <a:ea typeface="標楷體" pitchFamily="65" charset="-120"/>
              </a:rPr>
              <a:t>學校作業及查詢系統</a:t>
            </a:r>
            <a:r>
              <a:rPr lang="en-US" altLang="zh-TW" b="1" dirty="0">
                <a:solidFill>
                  <a:srgbClr val="800080"/>
                </a:solidFill>
                <a:latin typeface="標楷體" pitchFamily="65" charset="-120"/>
                <a:ea typeface="標楷體" pitchFamily="65" charset="-120"/>
              </a:rPr>
              <a:t>-</a:t>
            </a:r>
            <a:r>
              <a:rPr lang="zh-TW" altLang="en-US" b="1" dirty="0">
                <a:solidFill>
                  <a:srgbClr val="800080"/>
                </a:solidFill>
                <a:latin typeface="標楷體" pitchFamily="65" charset="-120"/>
                <a:ea typeface="標楷體" pitchFamily="65" charset="-120"/>
              </a:rPr>
              <a:t>系統</a:t>
            </a:r>
            <a:r>
              <a:rPr lang="zh-TW" altLang="en-US" b="1" dirty="0" smtClean="0">
                <a:solidFill>
                  <a:srgbClr val="800080"/>
                </a:solidFill>
                <a:latin typeface="標楷體" pitchFamily="65" charset="-120"/>
                <a:ea typeface="標楷體" pitchFamily="65" charset="-120"/>
              </a:rPr>
              <a:t>登入</a:t>
            </a:r>
            <a:r>
              <a:rPr lang="en-US" altLang="zh-TW" b="1" dirty="0">
                <a:solidFill>
                  <a:srgbClr val="800080"/>
                </a:solidFill>
                <a:latin typeface="Times New Roman" panose="02020603050405020304" pitchFamily="18" charset="0"/>
                <a:ea typeface="標楷體" pitchFamily="65" charset="-120"/>
                <a:cs typeface="Times New Roman" panose="02020603050405020304" pitchFamily="18" charset="0"/>
              </a:rPr>
              <a:t>(1/3)</a:t>
            </a:r>
            <a:endParaRPr lang="zh-TW" altLang="en-US" dirty="0">
              <a:solidFill>
                <a:srgbClr val="800080"/>
              </a:solidFill>
            </a:endParaRPr>
          </a:p>
        </p:txBody>
      </p:sp>
      <p:pic>
        <p:nvPicPr>
          <p:cNvPr id="6" name="圖片 5"/>
          <p:cNvPicPr>
            <a:picLocks noChangeAspect="1"/>
          </p:cNvPicPr>
          <p:nvPr/>
        </p:nvPicPr>
        <p:blipFill rotWithShape="1">
          <a:blip r:embed="rId2"/>
          <a:srcRect r="41929"/>
          <a:stretch/>
        </p:blipFill>
        <p:spPr>
          <a:xfrm>
            <a:off x="80309" y="1556792"/>
            <a:ext cx="3483579" cy="4464496"/>
          </a:xfrm>
          <a:prstGeom prst="rect">
            <a:avLst/>
          </a:prstGeom>
        </p:spPr>
      </p:pic>
      <p:pic>
        <p:nvPicPr>
          <p:cNvPr id="7" name="內容版面配置區 6"/>
          <p:cNvPicPr>
            <a:picLocks noGrp="1" noChangeAspect="1"/>
          </p:cNvPicPr>
          <p:nvPr>
            <p:ph idx="1"/>
          </p:nvPr>
        </p:nvPicPr>
        <p:blipFill>
          <a:blip r:embed="rId3"/>
          <a:stretch>
            <a:fillRect/>
          </a:stretch>
        </p:blipFill>
        <p:spPr>
          <a:xfrm>
            <a:off x="3635896" y="1556792"/>
            <a:ext cx="5472608" cy="4464496"/>
          </a:xfrm>
          <a:prstGeom prst="rect">
            <a:avLst/>
          </a:prstGeom>
        </p:spPr>
      </p:pic>
      <p:sp>
        <p:nvSpPr>
          <p:cNvPr id="8" name="向右箭號 7"/>
          <p:cNvSpPr/>
          <p:nvPr/>
        </p:nvSpPr>
        <p:spPr>
          <a:xfrm>
            <a:off x="3311860" y="3307278"/>
            <a:ext cx="648072" cy="5040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80309" y="3683206"/>
            <a:ext cx="747275" cy="21166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t>                  </a:t>
            </a:r>
            <a:endParaRPr lang="zh-TW" altLang="en-US" dirty="0"/>
          </a:p>
        </p:txBody>
      </p:sp>
      <p:sp>
        <p:nvSpPr>
          <p:cNvPr id="10" name="矩形 9"/>
          <p:cNvSpPr/>
          <p:nvPr/>
        </p:nvSpPr>
        <p:spPr>
          <a:xfrm>
            <a:off x="3563888" y="6088532"/>
            <a:ext cx="4665712" cy="430887"/>
          </a:xfrm>
          <a:prstGeom prst="rect">
            <a:avLst/>
          </a:prstGeom>
          <a:solidFill>
            <a:srgbClr val="FFFF00"/>
          </a:solidFill>
        </p:spPr>
        <p:txBody>
          <a:bodyPr wrap="square">
            <a:spAutoFit/>
          </a:bodyPr>
          <a:lstStyle/>
          <a:p>
            <a:r>
              <a:rPr lang="en-US" altLang="zh-TW" sz="2200" b="1" dirty="0">
                <a:solidFill>
                  <a:srgbClr val="0000FF"/>
                </a:solidFill>
                <a:hlinkClick r:id="rId4"/>
              </a:rPr>
              <a:t>https://www.jctv.ntut.edu.tw/star/</a:t>
            </a:r>
            <a:endParaRPr lang="zh-TW" altLang="en-US" sz="2200" b="1" dirty="0">
              <a:solidFill>
                <a:srgbClr val="0000FF"/>
              </a:solidFill>
            </a:endParaRPr>
          </a:p>
        </p:txBody>
      </p:sp>
      <p:sp>
        <p:nvSpPr>
          <p:cNvPr id="11" name="標題 1"/>
          <p:cNvSpPr txBox="1">
            <a:spLocks/>
          </p:cNvSpPr>
          <p:nvPr/>
        </p:nvSpPr>
        <p:spPr bwMode="auto">
          <a:xfrm>
            <a:off x="68867" y="86927"/>
            <a:ext cx="5071392"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r>
              <a:rPr lang="zh-TW" altLang="en-US" sz="4000" b="1" kern="0" dirty="0" smtClean="0">
                <a:solidFill>
                  <a:schemeClr val="tx1"/>
                </a:solidFill>
                <a:latin typeface="標楷體" pitchFamily="65" charset="-120"/>
                <a:ea typeface="標楷體" pitchFamily="65" charset="-120"/>
              </a:rPr>
              <a:t>參、網路作業系統</a:t>
            </a:r>
            <a:endParaRPr lang="zh-TW" altLang="en-US" sz="4000" kern="0" dirty="0">
              <a:solidFill>
                <a:schemeClr val="tx1"/>
              </a:solidFill>
            </a:endParaRPr>
          </a:p>
        </p:txBody>
      </p:sp>
    </p:spTree>
    <p:extLst>
      <p:ext uri="{BB962C8B-B14F-4D97-AF65-F5344CB8AC3E}">
        <p14:creationId xmlns:p14="http://schemas.microsoft.com/office/powerpoint/2010/main" val="245937862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5147070" y="978357"/>
            <a:ext cx="3996929" cy="5134576"/>
          </a:xfrm>
          <a:prstGeom prst="rect">
            <a:avLst/>
          </a:prstGeom>
        </p:spPr>
      </p:pic>
      <p:sp>
        <p:nvSpPr>
          <p:cNvPr id="2" name="標題 1"/>
          <p:cNvSpPr>
            <a:spLocks noGrp="1"/>
          </p:cNvSpPr>
          <p:nvPr>
            <p:ph type="title"/>
          </p:nvPr>
        </p:nvSpPr>
        <p:spPr>
          <a:xfrm>
            <a:off x="0" y="260350"/>
            <a:ext cx="8748464" cy="633413"/>
          </a:xfrm>
        </p:spPr>
        <p:txBody>
          <a:bodyPr/>
          <a:lstStyle/>
          <a:p>
            <a:r>
              <a:rPr lang="zh-TW" altLang="en-US" sz="3600" b="1" dirty="0">
                <a:solidFill>
                  <a:srgbClr val="800080"/>
                </a:solidFill>
                <a:latin typeface="標楷體" pitchFamily="65" charset="-120"/>
                <a:ea typeface="標楷體" pitchFamily="65" charset="-120"/>
              </a:rPr>
              <a:t>一、高職學校作業及查詢系統</a:t>
            </a:r>
            <a:r>
              <a:rPr lang="en-US" altLang="zh-TW" b="1" dirty="0">
                <a:solidFill>
                  <a:srgbClr val="800080"/>
                </a:solidFill>
                <a:latin typeface="標楷體" pitchFamily="65" charset="-120"/>
                <a:ea typeface="標楷體" pitchFamily="65" charset="-120"/>
              </a:rPr>
              <a:t>-</a:t>
            </a:r>
            <a:r>
              <a:rPr lang="zh-TW" altLang="en-US" b="1" dirty="0">
                <a:solidFill>
                  <a:srgbClr val="800080"/>
                </a:solidFill>
                <a:latin typeface="標楷體" pitchFamily="65" charset="-120"/>
                <a:ea typeface="標楷體" pitchFamily="65" charset="-120"/>
              </a:rPr>
              <a:t>系統</a:t>
            </a:r>
            <a:r>
              <a:rPr lang="zh-TW" altLang="en-US" b="1" dirty="0" smtClean="0">
                <a:solidFill>
                  <a:srgbClr val="800080"/>
                </a:solidFill>
                <a:latin typeface="標楷體" pitchFamily="65" charset="-120"/>
                <a:ea typeface="標楷體" pitchFamily="65" charset="-120"/>
              </a:rPr>
              <a:t>登入</a:t>
            </a:r>
            <a:r>
              <a:rPr lang="en-US" altLang="zh-TW" b="1" dirty="0" smtClean="0">
                <a:solidFill>
                  <a:srgbClr val="800080"/>
                </a:solidFill>
                <a:latin typeface="Times New Roman" panose="02020603050405020304" pitchFamily="18" charset="0"/>
                <a:ea typeface="標楷體" pitchFamily="65" charset="-120"/>
                <a:cs typeface="Times New Roman" panose="02020603050405020304" pitchFamily="18" charset="0"/>
              </a:rPr>
              <a:t>(2/3)</a:t>
            </a:r>
            <a:endParaRPr lang="zh-TW" altLang="en-US" dirty="0">
              <a:solidFill>
                <a:srgbClr val="800080"/>
              </a:solidFill>
              <a:latin typeface="Times New Roman" panose="02020603050405020304" pitchFamily="18" charset="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E0396980-98E6-4E5D-B537-BBDCD0036471}" type="slidenum">
              <a:rPr lang="zh-TW" altLang="en-US" smtClean="0"/>
              <a:pPr>
                <a:defRPr/>
              </a:pPr>
              <a:t>27</a:t>
            </a:fld>
            <a:endParaRPr lang="en-US" altLang="zh-TW"/>
          </a:p>
        </p:txBody>
      </p:sp>
      <p:pic>
        <p:nvPicPr>
          <p:cNvPr id="5" name="圖片 4"/>
          <p:cNvPicPr>
            <a:picLocks noChangeAspect="1"/>
          </p:cNvPicPr>
          <p:nvPr/>
        </p:nvPicPr>
        <p:blipFill>
          <a:blip r:embed="rId3"/>
          <a:stretch>
            <a:fillRect/>
          </a:stretch>
        </p:blipFill>
        <p:spPr>
          <a:xfrm>
            <a:off x="90737" y="993470"/>
            <a:ext cx="4938298" cy="5119463"/>
          </a:xfrm>
          <a:prstGeom prst="rect">
            <a:avLst/>
          </a:prstGeom>
        </p:spPr>
      </p:pic>
      <p:sp>
        <p:nvSpPr>
          <p:cNvPr id="6" name="矩形 5"/>
          <p:cNvSpPr/>
          <p:nvPr/>
        </p:nvSpPr>
        <p:spPr>
          <a:xfrm>
            <a:off x="1468625" y="4379334"/>
            <a:ext cx="957560" cy="211667"/>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8" name="圖片 7"/>
          <p:cNvPicPr>
            <a:picLocks noChangeAspect="1"/>
          </p:cNvPicPr>
          <p:nvPr/>
        </p:nvPicPr>
        <p:blipFill>
          <a:blip r:embed="rId4"/>
          <a:stretch>
            <a:fillRect/>
          </a:stretch>
        </p:blipFill>
        <p:spPr>
          <a:xfrm>
            <a:off x="1408834" y="4610969"/>
            <a:ext cx="2028965" cy="431694"/>
          </a:xfrm>
          <a:prstGeom prst="rect">
            <a:avLst/>
          </a:prstGeom>
        </p:spPr>
      </p:pic>
      <p:sp>
        <p:nvSpPr>
          <p:cNvPr id="12" name="向右箭號 11"/>
          <p:cNvSpPr/>
          <p:nvPr/>
        </p:nvSpPr>
        <p:spPr>
          <a:xfrm>
            <a:off x="4823035" y="4467406"/>
            <a:ext cx="648072" cy="50405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5185061" y="5884126"/>
            <a:ext cx="3924990" cy="211667"/>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圖說文字 10"/>
          <p:cNvSpPr/>
          <p:nvPr/>
        </p:nvSpPr>
        <p:spPr>
          <a:xfrm>
            <a:off x="2490274" y="5487252"/>
            <a:ext cx="2071702" cy="793748"/>
          </a:xfrm>
          <a:prstGeom prst="wedgeRectCallout">
            <a:avLst>
              <a:gd name="adj1" fmla="val 78481"/>
              <a:gd name="adj2" fmla="val 1100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b="1" dirty="0" smtClean="0">
                <a:solidFill>
                  <a:srgbClr val="FF0000"/>
                </a:solidFill>
              </a:rPr>
              <a:t>技專校院招生委員會聯合會聯絡方式</a:t>
            </a:r>
            <a:endParaRPr lang="zh-TW" altLang="en-US" b="1" dirty="0">
              <a:solidFill>
                <a:srgbClr val="FF0000"/>
              </a:solidFill>
            </a:endParaRPr>
          </a:p>
        </p:txBody>
      </p:sp>
    </p:spTree>
    <p:extLst>
      <p:ext uri="{BB962C8B-B14F-4D97-AF65-F5344CB8AC3E}">
        <p14:creationId xmlns:p14="http://schemas.microsoft.com/office/powerpoint/2010/main" val="143908732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a:blip r:embed="rId3"/>
          <a:stretch>
            <a:fillRect/>
          </a:stretch>
        </p:blipFill>
        <p:spPr>
          <a:xfrm>
            <a:off x="467544" y="980728"/>
            <a:ext cx="6696744" cy="5085184"/>
          </a:xfrm>
          <a:prstGeom prst="rect">
            <a:avLst/>
          </a:prstGeom>
        </p:spPr>
      </p:pic>
      <p:sp>
        <p:nvSpPr>
          <p:cNvPr id="39938" name="Rectangle 2"/>
          <p:cNvSpPr>
            <a:spLocks noGrp="1" noChangeArrowheads="1"/>
          </p:cNvSpPr>
          <p:nvPr>
            <p:ph type="title"/>
          </p:nvPr>
        </p:nvSpPr>
        <p:spPr>
          <a:xfrm>
            <a:off x="13008" y="188566"/>
            <a:ext cx="9036360" cy="792162"/>
          </a:xfrm>
        </p:spPr>
        <p:txBody>
          <a:bodyPr/>
          <a:lstStyle/>
          <a:p>
            <a:pPr eaLnBrk="1" hangingPunct="1"/>
            <a:r>
              <a:rPr lang="zh-TW" altLang="en-US" sz="3600" b="1" dirty="0">
                <a:solidFill>
                  <a:srgbClr val="800080"/>
                </a:solidFill>
                <a:latin typeface="標楷體" pitchFamily="65" charset="-120"/>
                <a:ea typeface="標楷體" pitchFamily="65" charset="-120"/>
              </a:rPr>
              <a:t>一、高職</a:t>
            </a:r>
            <a:r>
              <a:rPr lang="zh-TW" altLang="en-US" sz="3600" b="1" dirty="0" smtClean="0">
                <a:solidFill>
                  <a:srgbClr val="800080"/>
                </a:solidFill>
                <a:latin typeface="標楷體" pitchFamily="65" charset="-120"/>
                <a:ea typeface="標楷體" pitchFamily="65" charset="-120"/>
              </a:rPr>
              <a:t>學校作業及查詢系統</a:t>
            </a:r>
            <a:r>
              <a:rPr lang="en-US" altLang="zh-TW" sz="3600" b="1" dirty="0" smtClean="0">
                <a:solidFill>
                  <a:srgbClr val="800080"/>
                </a:solidFill>
                <a:latin typeface="標楷體" pitchFamily="65" charset="-120"/>
                <a:ea typeface="標楷體" pitchFamily="65" charset="-120"/>
              </a:rPr>
              <a:t>-</a:t>
            </a:r>
            <a:r>
              <a:rPr lang="zh-TW" altLang="en-US" b="1" dirty="0" smtClean="0">
                <a:solidFill>
                  <a:srgbClr val="800080"/>
                </a:solidFill>
                <a:latin typeface="標楷體" pitchFamily="65" charset="-120"/>
                <a:ea typeface="標楷體" pitchFamily="65" charset="-120"/>
              </a:rPr>
              <a:t>系統登入</a:t>
            </a:r>
            <a:r>
              <a:rPr lang="en-US" altLang="zh-TW" b="1" dirty="0" smtClean="0">
                <a:solidFill>
                  <a:srgbClr val="800080"/>
                </a:solidFill>
                <a:latin typeface="Times New Roman" panose="02020603050405020304" pitchFamily="18" charset="0"/>
                <a:ea typeface="標楷體" pitchFamily="65" charset="-120"/>
                <a:cs typeface="Times New Roman" panose="02020603050405020304" pitchFamily="18" charset="0"/>
              </a:rPr>
              <a:t>(3/3</a:t>
            </a:r>
            <a:r>
              <a:rPr lang="en-US" altLang="zh-TW" b="1" dirty="0">
                <a:solidFill>
                  <a:srgbClr val="800080"/>
                </a:solidFill>
                <a:latin typeface="Times New Roman" panose="02020603050405020304" pitchFamily="18" charset="0"/>
                <a:ea typeface="標楷體" pitchFamily="65" charset="-120"/>
                <a:cs typeface="Times New Roman" panose="02020603050405020304" pitchFamily="18" charset="0"/>
              </a:rPr>
              <a:t>)</a:t>
            </a:r>
            <a:endParaRPr lang="zh-TW" altLang="en-US" b="1" dirty="0" smtClean="0">
              <a:solidFill>
                <a:srgbClr val="800080"/>
              </a:solidFill>
              <a:latin typeface="標楷體" pitchFamily="65" charset="-120"/>
              <a:ea typeface="標楷體" pitchFamily="65" charset="-120"/>
            </a:endParaRPr>
          </a:p>
        </p:txBody>
      </p:sp>
      <p:sp>
        <p:nvSpPr>
          <p:cNvPr id="39939" name="投影片編號版面配置區 4"/>
          <p:cNvSpPr>
            <a:spLocks noGrp="1"/>
          </p:cNvSpPr>
          <p:nvPr>
            <p:ph type="sldNum" sz="quarter" idx="12"/>
          </p:nvPr>
        </p:nvSpPr>
        <p:spPr>
          <a:xfrm>
            <a:off x="6553200" y="6337300"/>
            <a:ext cx="2133600" cy="476250"/>
          </a:xfrm>
          <a:noFill/>
        </p:spPr>
        <p:txBody>
          <a:bodyPr/>
          <a:lstStyle/>
          <a:p>
            <a:fld id="{FD244105-E220-4FFF-9396-B4202D36306C}" type="slidenum">
              <a:rPr lang="en-US" altLang="zh-TW" smtClean="0">
                <a:latin typeface="Arial" pitchFamily="34" charset="0"/>
                <a:ea typeface="新細明體" pitchFamily="18" charset="-120"/>
              </a:rPr>
              <a:pPr/>
              <a:t>28</a:t>
            </a:fld>
            <a:endParaRPr lang="en-US" altLang="zh-TW" smtClean="0">
              <a:latin typeface="Arial" pitchFamily="34" charset="0"/>
              <a:ea typeface="新細明體" pitchFamily="18" charset="-120"/>
            </a:endParaRPr>
          </a:p>
        </p:txBody>
      </p:sp>
      <p:sp>
        <p:nvSpPr>
          <p:cNvPr id="11" name="矩形 28"/>
          <p:cNvSpPr>
            <a:spLocks noChangeArrowheads="1"/>
          </p:cNvSpPr>
          <p:nvPr/>
        </p:nvSpPr>
        <p:spPr bwMode="auto">
          <a:xfrm>
            <a:off x="2997473" y="2333910"/>
            <a:ext cx="1328827" cy="472492"/>
          </a:xfrm>
          <a:prstGeom prst="rect">
            <a:avLst/>
          </a:prstGeom>
          <a:noFill/>
          <a:ln w="38100" algn="ctr">
            <a:solidFill>
              <a:srgbClr val="FF0000"/>
            </a:solidFill>
            <a:miter lim="800000"/>
            <a:headEnd/>
            <a:tailEnd/>
          </a:ln>
        </p:spPr>
        <p:txBody>
          <a:bodyPr anchor="ctr"/>
          <a:lstStyle/>
          <a:p>
            <a:endParaRPr lang="zh-TW" altLang="en-US"/>
          </a:p>
        </p:txBody>
      </p:sp>
      <p:sp>
        <p:nvSpPr>
          <p:cNvPr id="4" name="矩形 3"/>
          <p:cNvSpPr/>
          <p:nvPr/>
        </p:nvSpPr>
        <p:spPr>
          <a:xfrm>
            <a:off x="4360333" y="2434341"/>
            <a:ext cx="859738" cy="3720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圖說文字 2"/>
          <p:cNvSpPr/>
          <p:nvPr/>
        </p:nvSpPr>
        <p:spPr bwMode="auto">
          <a:xfrm>
            <a:off x="5281524" y="2060848"/>
            <a:ext cx="3767844" cy="1872210"/>
          </a:xfrm>
          <a:prstGeom prst="wedgeRectCallout">
            <a:avLst>
              <a:gd name="adj1" fmla="val -74538"/>
              <a:gd name="adj2" fmla="val -20300"/>
            </a:avLst>
          </a:prstGeom>
          <a:solidFill>
            <a:schemeClr val="bg1"/>
          </a:solidFill>
          <a:ln w="38100">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smtClean="0">
                <a:solidFill>
                  <a:schemeClr val="tx1"/>
                </a:solidFill>
              </a:rPr>
              <a:t>登入帳號為</a:t>
            </a:r>
            <a:r>
              <a:rPr lang="zh-TW" altLang="en-US" sz="2800" b="1" dirty="0" smtClean="0">
                <a:solidFill>
                  <a:srgbClr val="FF0000"/>
                </a:solidFill>
              </a:rPr>
              <a:t>三碼</a:t>
            </a:r>
            <a:r>
              <a:rPr lang="zh-TW" altLang="en-US" dirty="0">
                <a:solidFill>
                  <a:schemeClr val="tx1"/>
                </a:solidFill>
              </a:rPr>
              <a:t>，</a:t>
            </a:r>
            <a:r>
              <a:rPr lang="zh-TW" altLang="en-US" dirty="0" smtClean="0">
                <a:solidFill>
                  <a:schemeClr val="tx1"/>
                </a:solidFill>
              </a:rPr>
              <a:t>請</a:t>
            </a:r>
            <a:r>
              <a:rPr lang="zh-TW" altLang="en-US" dirty="0">
                <a:solidFill>
                  <a:schemeClr val="tx1"/>
                </a:solidFill>
              </a:rPr>
              <a:t>先查閱本招生管道簡章附錄二之「高職學校代碼表</a:t>
            </a:r>
            <a:r>
              <a:rPr lang="zh-TW" altLang="en-US" dirty="0" smtClean="0">
                <a:solidFill>
                  <a:schemeClr val="tx1"/>
                </a:solidFill>
              </a:rPr>
              <a:t>」。</a:t>
            </a:r>
            <a:endParaRPr lang="en-US" altLang="zh-TW" dirty="0" smtClean="0">
              <a:solidFill>
                <a:schemeClr val="tx1"/>
              </a:solidFill>
            </a:endParaRPr>
          </a:p>
          <a:p>
            <a:pPr>
              <a:spcBef>
                <a:spcPts val="600"/>
              </a:spcBef>
              <a:defRPr/>
            </a:pPr>
            <a:r>
              <a:rPr lang="zh-TW" altLang="en-US" dirty="0" smtClean="0">
                <a:solidFill>
                  <a:schemeClr val="tx1"/>
                </a:solidFill>
              </a:rPr>
              <a:t>密碼為貴校於「</a:t>
            </a:r>
            <a:r>
              <a:rPr lang="zh-TW" altLang="zh-TW" dirty="0">
                <a:solidFill>
                  <a:schemeClr val="tx1"/>
                </a:solidFill>
              </a:rPr>
              <a:t>報名試務單位基本資料維護</a:t>
            </a:r>
            <a:r>
              <a:rPr lang="zh-TW" altLang="zh-TW" dirty="0" smtClean="0">
                <a:solidFill>
                  <a:schemeClr val="tx1"/>
                </a:solidFill>
              </a:rPr>
              <a:t>系統</a:t>
            </a:r>
            <a:r>
              <a:rPr lang="zh-TW" altLang="zh-TW" sz="1100" dirty="0" smtClean="0">
                <a:solidFill>
                  <a:schemeClr val="tx1"/>
                </a:solidFill>
              </a:rPr>
              <a:t>」</a:t>
            </a:r>
            <a:r>
              <a:rPr lang="zh-TW" altLang="zh-TW" dirty="0" smtClean="0">
                <a:solidFill>
                  <a:schemeClr val="tx1"/>
                </a:solidFill>
              </a:rPr>
              <a:t>設定</a:t>
            </a:r>
            <a:r>
              <a:rPr lang="zh-TW" altLang="zh-TW" dirty="0">
                <a:solidFill>
                  <a:schemeClr val="tx1"/>
                </a:solidFill>
              </a:rPr>
              <a:t>之</a:t>
            </a:r>
            <a:r>
              <a:rPr lang="zh-TW" altLang="zh-TW" dirty="0" smtClean="0">
                <a:solidFill>
                  <a:schemeClr val="tx1"/>
                </a:solidFill>
              </a:rPr>
              <a:t>密碼</a:t>
            </a:r>
            <a:r>
              <a:rPr lang="zh-TW" altLang="en-US" dirty="0" smtClean="0">
                <a:solidFill>
                  <a:schemeClr val="tx1"/>
                </a:solidFill>
              </a:rPr>
              <a:t>。</a:t>
            </a:r>
            <a:endParaRPr lang="zh-TW" altLang="en-US" dirty="0">
              <a:solidFill>
                <a:schemeClr val="tx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3"/>
          <a:srcRect t="18500" b="9050"/>
          <a:stretch/>
        </p:blipFill>
        <p:spPr>
          <a:xfrm>
            <a:off x="59904" y="1048627"/>
            <a:ext cx="8888725" cy="4968552"/>
          </a:xfrm>
          <a:prstGeom prst="rect">
            <a:avLst/>
          </a:prstGeom>
        </p:spPr>
      </p:pic>
      <p:sp>
        <p:nvSpPr>
          <p:cNvPr id="43011" name="Rectangle 2"/>
          <p:cNvSpPr>
            <a:spLocks noGrp="1" noChangeArrowheads="1"/>
          </p:cNvSpPr>
          <p:nvPr>
            <p:ph type="title"/>
          </p:nvPr>
        </p:nvSpPr>
        <p:spPr>
          <a:xfrm>
            <a:off x="0" y="115888"/>
            <a:ext cx="8480425" cy="792162"/>
          </a:xfrm>
        </p:spPr>
        <p:txBody>
          <a:bodyPr/>
          <a:lstStyle/>
          <a:p>
            <a:pPr eaLnBrk="1" hangingPunct="1"/>
            <a:r>
              <a:rPr lang="zh-TW" altLang="en-US" sz="3600" b="1" dirty="0">
                <a:solidFill>
                  <a:srgbClr val="800080"/>
                </a:solidFill>
                <a:latin typeface="標楷體" pitchFamily="65" charset="-120"/>
                <a:ea typeface="標楷體" pitchFamily="65" charset="-120"/>
              </a:rPr>
              <a:t>一、高職</a:t>
            </a:r>
            <a:r>
              <a:rPr lang="zh-TW" altLang="en-US" sz="3600" b="1" dirty="0" smtClean="0">
                <a:solidFill>
                  <a:srgbClr val="800080"/>
                </a:solidFill>
                <a:latin typeface="標楷體" pitchFamily="65" charset="-120"/>
                <a:ea typeface="標楷體" pitchFamily="65" charset="-120"/>
              </a:rPr>
              <a:t>學校作業及查詢系統</a:t>
            </a:r>
            <a:r>
              <a:rPr lang="en-US" altLang="zh-TW" sz="3600" b="1" dirty="0" smtClean="0">
                <a:solidFill>
                  <a:srgbClr val="800080"/>
                </a:solidFill>
                <a:latin typeface="標楷體" pitchFamily="65" charset="-120"/>
                <a:ea typeface="標楷體" pitchFamily="65" charset="-120"/>
              </a:rPr>
              <a:t>-</a:t>
            </a:r>
            <a:r>
              <a:rPr lang="zh-TW" altLang="en-US" b="1" dirty="0" smtClean="0">
                <a:solidFill>
                  <a:srgbClr val="800080"/>
                </a:solidFill>
                <a:latin typeface="標楷體" pitchFamily="65" charset="-120"/>
                <a:ea typeface="標楷體" pitchFamily="65" charset="-120"/>
              </a:rPr>
              <a:t>注意事項</a:t>
            </a:r>
          </a:p>
        </p:txBody>
      </p:sp>
      <p:sp>
        <p:nvSpPr>
          <p:cNvPr id="43012" name="投影片編號版面配置區 4"/>
          <p:cNvSpPr>
            <a:spLocks noGrp="1"/>
          </p:cNvSpPr>
          <p:nvPr>
            <p:ph type="sldNum" sz="quarter" idx="12"/>
          </p:nvPr>
        </p:nvSpPr>
        <p:spPr>
          <a:xfrm>
            <a:off x="6553200" y="6273800"/>
            <a:ext cx="2133600" cy="476250"/>
          </a:xfrm>
          <a:noFill/>
        </p:spPr>
        <p:txBody>
          <a:bodyPr/>
          <a:lstStyle/>
          <a:p>
            <a:fld id="{C126F8FD-31AA-48CA-B020-F4A34A9E7E6E}" type="slidenum">
              <a:rPr lang="en-US" altLang="zh-TW" smtClean="0">
                <a:latin typeface="Arial" pitchFamily="34" charset="0"/>
                <a:ea typeface="新細明體" pitchFamily="18" charset="-120"/>
              </a:rPr>
              <a:pPr/>
              <a:t>29</a:t>
            </a:fld>
            <a:endParaRPr lang="en-US" altLang="zh-TW" smtClean="0">
              <a:latin typeface="Arial" pitchFamily="34" charset="0"/>
              <a:ea typeface="新細明體" pitchFamily="18" charset="-120"/>
            </a:endParaRPr>
          </a:p>
        </p:txBody>
      </p:sp>
      <p:sp>
        <p:nvSpPr>
          <p:cNvPr id="10" name="矩形 9"/>
          <p:cNvSpPr/>
          <p:nvPr/>
        </p:nvSpPr>
        <p:spPr>
          <a:xfrm>
            <a:off x="3829850" y="5606173"/>
            <a:ext cx="1353492" cy="4413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0000"/>
              </a:solidFill>
            </a:endParaRPr>
          </a:p>
        </p:txBody>
      </p:sp>
      <p:sp>
        <p:nvSpPr>
          <p:cNvPr id="11" name="矩形圖說文字 10"/>
          <p:cNvSpPr/>
          <p:nvPr/>
        </p:nvSpPr>
        <p:spPr>
          <a:xfrm>
            <a:off x="5724525" y="2205038"/>
            <a:ext cx="2951163" cy="1008062"/>
          </a:xfrm>
          <a:prstGeom prst="wedgeRectCallout">
            <a:avLst>
              <a:gd name="adj1" fmla="val -54462"/>
              <a:gd name="adj2" fmla="val 103720"/>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請務必閱讀注意事項，閱讀完成</a:t>
            </a:r>
            <a:r>
              <a:rPr lang="zh-TW" altLang="en-US" dirty="0" smtClean="0">
                <a:solidFill>
                  <a:srgbClr val="FF0000"/>
                </a:solidFill>
              </a:rPr>
              <a:t>請選按「</a:t>
            </a:r>
            <a:r>
              <a:rPr lang="zh-TW" altLang="en-US" dirty="0">
                <a:solidFill>
                  <a:srgbClr val="FF0000"/>
                </a:solidFill>
              </a:rPr>
              <a:t>下一步，前往步驟一」</a:t>
            </a:r>
          </a:p>
        </p:txBody>
      </p:sp>
      <p:sp>
        <p:nvSpPr>
          <p:cNvPr id="8" name="圓角矩形 7"/>
          <p:cNvSpPr/>
          <p:nvPr/>
        </p:nvSpPr>
        <p:spPr>
          <a:xfrm>
            <a:off x="73025" y="1285022"/>
            <a:ext cx="1944911" cy="216696"/>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717518" y="1020974"/>
            <a:ext cx="720080" cy="21602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0000"/>
              </a:solidFill>
            </a:endParaRPr>
          </a:p>
        </p:txBody>
      </p:sp>
      <p:sp>
        <p:nvSpPr>
          <p:cNvPr id="4" name="矩形 3"/>
          <p:cNvSpPr/>
          <p:nvPr/>
        </p:nvSpPr>
        <p:spPr>
          <a:xfrm>
            <a:off x="73025" y="1268760"/>
            <a:ext cx="1944911" cy="216025"/>
          </a:xfrm>
          <a:prstGeom prst="rect">
            <a:avLst/>
          </a:prstGeom>
          <a:no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solidFill>
                  <a:srgbClr val="00B0F0"/>
                </a:solidFill>
              </a:ln>
            </a:endParaRPr>
          </a:p>
        </p:txBody>
      </p:sp>
      <p:sp>
        <p:nvSpPr>
          <p:cNvPr id="12" name="矩形圖說文字 11"/>
          <p:cNvSpPr/>
          <p:nvPr/>
        </p:nvSpPr>
        <p:spPr>
          <a:xfrm>
            <a:off x="2555776" y="1988840"/>
            <a:ext cx="2689267" cy="576065"/>
          </a:xfrm>
          <a:prstGeom prst="wedgeRectCallout">
            <a:avLst>
              <a:gd name="adj1" fmla="val -78194"/>
              <a:gd name="adj2" fmla="val -135329"/>
            </a:avLst>
          </a:prstGeom>
          <a:solidFill>
            <a:schemeClr val="bg1"/>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smtClean="0">
                <a:solidFill>
                  <a:srgbClr val="005C2A"/>
                </a:solidFill>
              </a:rPr>
              <a:t>請確認學校校名與</a:t>
            </a:r>
            <a:r>
              <a:rPr lang="en-US" altLang="zh-TW" dirty="0" err="1" smtClean="0">
                <a:solidFill>
                  <a:srgbClr val="005C2A"/>
                </a:solidFill>
              </a:rPr>
              <a:t>ip</a:t>
            </a:r>
            <a:r>
              <a:rPr lang="zh-TW" altLang="en-US" dirty="0" smtClean="0">
                <a:solidFill>
                  <a:srgbClr val="005C2A"/>
                </a:solidFill>
              </a:rPr>
              <a:t>位置</a:t>
            </a:r>
            <a:endParaRPr lang="zh-TW" altLang="en-US" dirty="0">
              <a:solidFill>
                <a:srgbClr val="005C2A"/>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323528" y="1125538"/>
            <a:ext cx="8208912" cy="5000625"/>
          </a:xfrm>
        </p:spPr>
        <p:txBody>
          <a:bodyPr/>
          <a:lstStyle/>
          <a:p>
            <a:pPr algn="just">
              <a:buFont typeface="Wingdings" panose="05000000000000000000" pitchFamily="2" charset="2"/>
              <a:buChar char="l"/>
            </a:pP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自</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學年度起科技校院繁星計畫聯合推薦甄選入學</a:t>
            </a:r>
            <a:r>
              <a:rPr lang="zh-TW" altLang="zh-TW" sz="28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錄取生</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無論放棄與否</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，一概不得參加當學年度四技二專甄選入學</a:t>
            </a:r>
            <a:r>
              <a:rPr lang="zh-TW"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1200"/>
              </a:spcBef>
              <a:buFont typeface="Wingdings" panose="05000000000000000000" pitchFamily="2" charset="2"/>
              <a:buChar char="l"/>
            </a:pPr>
            <a:r>
              <a:rPr lang="zh-TW" altLang="zh-TW" sz="2800" dirty="0" smtClean="0">
                <a:latin typeface="Times New Roman" panose="02020603050405020304" pitchFamily="18" charset="0"/>
                <a:ea typeface="標楷體" panose="03000509000000000000" pitchFamily="65" charset="-120"/>
                <a:cs typeface="Times New Roman" panose="02020603050405020304" pitchFamily="18" charset="0"/>
              </a:rPr>
              <a:t>各</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高級職業學校可推薦人數由</a:t>
            </a:r>
            <a:r>
              <a:rPr lang="en-US" altLang="zh-TW" sz="2800" dirty="0">
                <a:latin typeface="Times New Roman" panose="02020603050405020304" pitchFamily="18" charset="0"/>
                <a:ea typeface="標楷體" panose="03000509000000000000" pitchFamily="65" charset="-120"/>
                <a:cs typeface="Times New Roman" panose="02020603050405020304" pitchFamily="18" charset="0"/>
              </a:rPr>
              <a:t>12</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人增加至</a:t>
            </a:r>
            <a:r>
              <a:rPr lang="en-US" altLang="zh-TW" sz="28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15</a:t>
            </a:r>
            <a:r>
              <a:rPr lang="zh-TW" altLang="zh-TW"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人</a:t>
            </a:r>
            <a:r>
              <a:rPr lang="zh-TW" altLang="zh-TW" sz="2800" dirty="0">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p:cNvSpPr>
            <a:spLocks noGrp="1"/>
          </p:cNvSpPr>
          <p:nvPr>
            <p:ph type="sldNum" sz="quarter" idx="12"/>
          </p:nvPr>
        </p:nvSpPr>
        <p:spPr/>
        <p:txBody>
          <a:bodyPr/>
          <a:lstStyle/>
          <a:p>
            <a:pPr>
              <a:defRPr/>
            </a:pPr>
            <a:fld id="{E0396980-98E6-4E5D-B537-BBDCD0036471}" type="slidenum">
              <a:rPr lang="zh-TW" altLang="en-US" smtClean="0"/>
              <a:pPr>
                <a:defRPr/>
              </a:pPr>
              <a:t>3</a:t>
            </a:fld>
            <a:endParaRPr lang="en-US" altLang="zh-TW" dirty="0"/>
          </a:p>
        </p:txBody>
      </p:sp>
      <p:sp>
        <p:nvSpPr>
          <p:cNvPr id="5" name="標題 1"/>
          <p:cNvSpPr>
            <a:spLocks noGrp="1"/>
          </p:cNvSpPr>
          <p:nvPr>
            <p:ph type="title"/>
          </p:nvPr>
        </p:nvSpPr>
        <p:spPr>
          <a:xfrm>
            <a:off x="0" y="260648"/>
            <a:ext cx="8337104" cy="633413"/>
          </a:xfrm>
        </p:spPr>
        <p:txBody>
          <a:bodyPr/>
          <a:lstStyle/>
          <a:p>
            <a:r>
              <a:rPr lang="zh-TW" altLang="en-US" sz="3600" b="1" dirty="0" smtClean="0">
                <a:solidFill>
                  <a:srgbClr val="0000FF"/>
                </a:solidFill>
                <a:latin typeface="標楷體" panose="03000509000000000000" pitchFamily="65" charset="-120"/>
                <a:ea typeface="標楷體" panose="03000509000000000000" pitchFamily="65" charset="-120"/>
              </a:rPr>
              <a:t>壹、重大變革</a:t>
            </a:r>
          </a:p>
        </p:txBody>
      </p:sp>
    </p:spTree>
    <p:extLst>
      <p:ext uri="{BB962C8B-B14F-4D97-AF65-F5344CB8AC3E}">
        <p14:creationId xmlns:p14="http://schemas.microsoft.com/office/powerpoint/2010/main" val="62670366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262879" y="1268760"/>
            <a:ext cx="8510291" cy="4037192"/>
          </a:xfrm>
          <a:prstGeom prst="rect">
            <a:avLst/>
          </a:prstGeom>
        </p:spPr>
      </p:pic>
      <p:sp>
        <p:nvSpPr>
          <p:cNvPr id="44034"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rgbClr val="800080"/>
                </a:solidFill>
                <a:latin typeface="標楷體" pitchFamily="65" charset="-120"/>
                <a:ea typeface="標楷體" pitchFamily="65" charset="-120"/>
              </a:rPr>
              <a:t>一、高職</a:t>
            </a:r>
            <a:r>
              <a:rPr lang="zh-TW" altLang="en-US" sz="3600" b="1" dirty="0" smtClean="0">
                <a:solidFill>
                  <a:srgbClr val="800080"/>
                </a:solidFill>
                <a:latin typeface="標楷體" pitchFamily="65" charset="-120"/>
                <a:ea typeface="標楷體" pitchFamily="65" charset="-120"/>
              </a:rPr>
              <a:t>學校作業及查詢系統</a:t>
            </a:r>
            <a:r>
              <a:rPr lang="en-US" altLang="zh-TW" sz="3600" b="1" dirty="0" smtClean="0">
                <a:solidFill>
                  <a:srgbClr val="800080"/>
                </a:solidFill>
                <a:latin typeface="標楷體" pitchFamily="65" charset="-120"/>
                <a:ea typeface="標楷體" pitchFamily="65" charset="-120"/>
              </a:rPr>
              <a:t>-</a:t>
            </a:r>
            <a:r>
              <a:rPr lang="zh-TW" altLang="en-US" sz="2100" b="1" dirty="0" smtClean="0">
                <a:solidFill>
                  <a:srgbClr val="800080"/>
                </a:solidFill>
                <a:latin typeface="標楷體" pitchFamily="65" charset="-120"/>
                <a:ea typeface="標楷體" pitchFamily="65" charset="-120"/>
              </a:rPr>
              <a:t>確認學校及承辦人資訊</a:t>
            </a:r>
          </a:p>
        </p:txBody>
      </p:sp>
      <p:sp>
        <p:nvSpPr>
          <p:cNvPr id="44035" name="投影片編號版面配置區 4"/>
          <p:cNvSpPr>
            <a:spLocks noGrp="1"/>
          </p:cNvSpPr>
          <p:nvPr>
            <p:ph type="sldNum" sz="quarter" idx="12"/>
          </p:nvPr>
        </p:nvSpPr>
        <p:spPr>
          <a:xfrm>
            <a:off x="6553200" y="6337300"/>
            <a:ext cx="2133600" cy="476250"/>
          </a:xfrm>
          <a:noFill/>
        </p:spPr>
        <p:txBody>
          <a:bodyPr/>
          <a:lstStyle/>
          <a:p>
            <a:fld id="{80FE7D90-C334-4DF8-8F05-C4D416181F75}" type="slidenum">
              <a:rPr lang="en-US" altLang="zh-TW" smtClean="0">
                <a:latin typeface="Arial" pitchFamily="34" charset="0"/>
                <a:ea typeface="新細明體" pitchFamily="18" charset="-120"/>
              </a:rPr>
              <a:pPr/>
              <a:t>30</a:t>
            </a:fld>
            <a:endParaRPr lang="en-US" altLang="zh-TW" smtClean="0">
              <a:latin typeface="Arial" pitchFamily="34" charset="0"/>
              <a:ea typeface="新細明體" pitchFamily="18" charset="-120"/>
            </a:endParaRPr>
          </a:p>
        </p:txBody>
      </p:sp>
      <p:sp>
        <p:nvSpPr>
          <p:cNvPr id="3" name="矩形圖說文字 2"/>
          <p:cNvSpPr/>
          <p:nvPr/>
        </p:nvSpPr>
        <p:spPr>
          <a:xfrm>
            <a:off x="4175903" y="1980695"/>
            <a:ext cx="4510897" cy="1736337"/>
          </a:xfrm>
          <a:prstGeom prst="wedgeRectCallout">
            <a:avLst>
              <a:gd name="adj1" fmla="val -67498"/>
              <a:gd name="adj2" fmla="val 1033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600"/>
              </a:spcBef>
              <a:defRPr/>
            </a:pPr>
            <a:r>
              <a:rPr lang="zh-TW" altLang="en-US" dirty="0" smtClean="0">
                <a:solidFill>
                  <a:srgbClr val="FF0000"/>
                </a:solidFill>
              </a:rPr>
              <a:t>請確認核學校</a:t>
            </a:r>
            <a:r>
              <a:rPr lang="zh-TW" altLang="en-US" dirty="0">
                <a:solidFill>
                  <a:srgbClr val="FF0000"/>
                </a:solidFill>
              </a:rPr>
              <a:t>相關資訊，以便重要訊息通知</a:t>
            </a:r>
            <a:r>
              <a:rPr lang="zh-TW" altLang="en-US" dirty="0" smtClean="0">
                <a:solidFill>
                  <a:srgbClr val="FF0000"/>
                </a:solidFill>
              </a:rPr>
              <a:t>，</a:t>
            </a:r>
            <a:r>
              <a:rPr lang="zh-TW" altLang="en-US" dirty="0">
                <a:solidFill>
                  <a:srgbClr val="FF0000"/>
                </a:solidFill>
              </a:rPr>
              <a:t>若須修改</a:t>
            </a:r>
            <a:r>
              <a:rPr lang="zh-TW" altLang="en-US" dirty="0" smtClean="0">
                <a:solidFill>
                  <a:srgbClr val="FF0000"/>
                </a:solidFill>
              </a:rPr>
              <a:t>請至「報名試務單位基本資料維護系統」變更。</a:t>
            </a:r>
            <a:endParaRPr lang="en-US" altLang="zh-TW" dirty="0" smtClean="0">
              <a:solidFill>
                <a:srgbClr val="FF0000"/>
              </a:solidFill>
            </a:endParaRPr>
          </a:p>
          <a:p>
            <a:pPr>
              <a:spcBef>
                <a:spcPts val="600"/>
              </a:spcBef>
              <a:defRPr/>
            </a:pPr>
            <a:r>
              <a:rPr lang="zh-TW" altLang="en-US" dirty="0" smtClean="0">
                <a:solidFill>
                  <a:srgbClr val="FF0000"/>
                </a:solidFill>
              </a:rPr>
              <a:t>若無須修改，請點按「確認」及「下一步，前往步驟二</a:t>
            </a:r>
            <a:r>
              <a:rPr lang="zh-TW" altLang="en-US" dirty="0">
                <a:solidFill>
                  <a:srgbClr val="FF0000"/>
                </a:solidFill>
              </a:rPr>
              <a:t>」</a:t>
            </a:r>
          </a:p>
        </p:txBody>
      </p:sp>
      <p:sp>
        <p:nvSpPr>
          <p:cNvPr id="8" name="矩形 495"/>
          <p:cNvSpPr>
            <a:spLocks noChangeArrowheads="1"/>
          </p:cNvSpPr>
          <p:nvPr/>
        </p:nvSpPr>
        <p:spPr bwMode="auto">
          <a:xfrm>
            <a:off x="719193" y="2708920"/>
            <a:ext cx="3000396" cy="144016"/>
          </a:xfrm>
          <a:prstGeom prst="rect">
            <a:avLst/>
          </a:prstGeom>
          <a:noFill/>
          <a:ln w="28575" algn="ctr">
            <a:solidFill>
              <a:srgbClr val="0000FF"/>
            </a:solidFill>
            <a:miter lim="800000"/>
            <a:headEnd/>
            <a:tailEnd/>
          </a:ln>
        </p:spPr>
        <p:txBody>
          <a:bodyPr anchor="ctr"/>
          <a:lstStyle/>
          <a:p>
            <a:endParaRPr lang="zh-TW" altLang="en-US"/>
          </a:p>
        </p:txBody>
      </p:sp>
      <p:sp>
        <p:nvSpPr>
          <p:cNvPr id="9" name="圓角矩形 27"/>
          <p:cNvSpPr/>
          <p:nvPr/>
        </p:nvSpPr>
        <p:spPr>
          <a:xfrm>
            <a:off x="257953" y="1537535"/>
            <a:ext cx="1502394" cy="214314"/>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圓角矩形 27"/>
          <p:cNvSpPr/>
          <p:nvPr/>
        </p:nvSpPr>
        <p:spPr>
          <a:xfrm>
            <a:off x="1619672" y="2903567"/>
            <a:ext cx="576064" cy="144016"/>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179512" y="1655891"/>
            <a:ext cx="8784976" cy="3655812"/>
          </a:xfrm>
          <a:prstGeom prst="rect">
            <a:avLst/>
          </a:prstGeom>
        </p:spPr>
      </p:pic>
      <p:sp>
        <p:nvSpPr>
          <p:cNvPr id="45060" name="Rectangle 2"/>
          <p:cNvSpPr>
            <a:spLocks noGrp="1" noChangeArrowheads="1"/>
          </p:cNvSpPr>
          <p:nvPr>
            <p:ph type="title"/>
          </p:nvPr>
        </p:nvSpPr>
        <p:spPr>
          <a:xfrm>
            <a:off x="0" y="115888"/>
            <a:ext cx="9144000" cy="792162"/>
          </a:xfrm>
        </p:spPr>
        <p:txBody>
          <a:bodyPr/>
          <a:lstStyle/>
          <a:p>
            <a:pPr eaLnBrk="1" hangingPunct="1"/>
            <a:r>
              <a:rPr lang="zh-TW" altLang="en-US" sz="3600" b="1" dirty="0">
                <a:solidFill>
                  <a:srgbClr val="800080"/>
                </a:solidFill>
                <a:latin typeface="標楷體" pitchFamily="65" charset="-120"/>
                <a:ea typeface="標楷體" pitchFamily="65" charset="-120"/>
              </a:rPr>
              <a:t>一、高職</a:t>
            </a:r>
            <a:r>
              <a:rPr lang="zh-TW" altLang="en-US" sz="3600" b="1" dirty="0" smtClean="0">
                <a:solidFill>
                  <a:srgbClr val="800080"/>
                </a:solidFill>
                <a:latin typeface="標楷體" pitchFamily="65" charset="-120"/>
                <a:ea typeface="標楷體" pitchFamily="65" charset="-120"/>
              </a:rPr>
              <a:t>學校作業及查詢系統</a:t>
            </a:r>
            <a:r>
              <a:rPr lang="en-US" altLang="zh-TW" sz="3600" b="1" dirty="0" smtClean="0">
                <a:solidFill>
                  <a:srgbClr val="800080"/>
                </a:solidFill>
                <a:latin typeface="標楷體" pitchFamily="65" charset="-120"/>
                <a:ea typeface="標楷體" pitchFamily="65" charset="-120"/>
              </a:rPr>
              <a:t>-</a:t>
            </a:r>
            <a:r>
              <a:rPr lang="zh-TW" altLang="en-US" sz="2100" b="1" dirty="0" smtClean="0">
                <a:solidFill>
                  <a:srgbClr val="800080"/>
                </a:solidFill>
                <a:latin typeface="標楷體" pitchFamily="65" charset="-120"/>
                <a:ea typeface="標楷體" pitchFamily="65" charset="-120"/>
              </a:rPr>
              <a:t>確</a:t>
            </a:r>
            <a:r>
              <a:rPr lang="zh-TW" altLang="en-US" sz="2100" b="1" dirty="0">
                <a:solidFill>
                  <a:srgbClr val="800080"/>
                </a:solidFill>
                <a:latin typeface="標楷體" pitchFamily="65" charset="-120"/>
                <a:ea typeface="標楷體" pitchFamily="65" charset="-120"/>
              </a:rPr>
              <a:t>認</a:t>
            </a:r>
            <a:r>
              <a:rPr lang="zh-TW" altLang="en-US" sz="2100" b="1" dirty="0" smtClean="0">
                <a:solidFill>
                  <a:srgbClr val="800080"/>
                </a:solidFill>
                <a:latin typeface="標楷體" pitchFamily="65" charset="-120"/>
                <a:ea typeface="標楷體" pitchFamily="65" charset="-120"/>
              </a:rPr>
              <a:t>推薦學生遴選辦法</a:t>
            </a:r>
          </a:p>
        </p:txBody>
      </p:sp>
      <p:sp>
        <p:nvSpPr>
          <p:cNvPr id="45061" name="投影片編號版面配置區 4"/>
          <p:cNvSpPr>
            <a:spLocks noGrp="1"/>
          </p:cNvSpPr>
          <p:nvPr>
            <p:ph type="sldNum" sz="quarter" idx="12"/>
          </p:nvPr>
        </p:nvSpPr>
        <p:spPr>
          <a:xfrm>
            <a:off x="6553200" y="6273800"/>
            <a:ext cx="2133600" cy="476250"/>
          </a:xfrm>
          <a:noFill/>
        </p:spPr>
        <p:txBody>
          <a:bodyPr/>
          <a:lstStyle/>
          <a:p>
            <a:fld id="{8E16C845-204A-40CA-8EA5-D2FE45A0DAB0}" type="slidenum">
              <a:rPr lang="en-US" altLang="zh-TW" smtClean="0">
                <a:latin typeface="Arial" pitchFamily="34" charset="0"/>
                <a:ea typeface="新細明體" pitchFamily="18" charset="-120"/>
              </a:rPr>
              <a:pPr/>
              <a:t>31</a:t>
            </a:fld>
            <a:endParaRPr lang="en-US" altLang="zh-TW" smtClean="0">
              <a:latin typeface="Arial" pitchFamily="34" charset="0"/>
              <a:ea typeface="新細明體" pitchFamily="18" charset="-120"/>
            </a:endParaRPr>
          </a:p>
        </p:txBody>
      </p:sp>
      <p:sp>
        <p:nvSpPr>
          <p:cNvPr id="3" name="矩形圖說文字 2"/>
          <p:cNvSpPr/>
          <p:nvPr/>
        </p:nvSpPr>
        <p:spPr>
          <a:xfrm>
            <a:off x="4725032" y="2564904"/>
            <a:ext cx="4302447" cy="1119672"/>
          </a:xfrm>
          <a:prstGeom prst="wedgeRectCallout">
            <a:avLst>
              <a:gd name="adj1" fmla="val -55074"/>
              <a:gd name="adj2" fmla="val 88533"/>
            </a:avLst>
          </a:prstGeom>
          <a:solidFill>
            <a:srgbClr val="FFFF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zh-TW" dirty="0">
                <a:solidFill>
                  <a:srgbClr val="0000FF"/>
                </a:solidFill>
              </a:rPr>
              <a:t>上傳遴選辦法及公告網址作業已</a:t>
            </a:r>
            <a:r>
              <a:rPr lang="zh-TW" altLang="zh-TW" dirty="0" smtClean="0">
                <a:solidFill>
                  <a:srgbClr val="0000FF"/>
                </a:solidFill>
              </a:rPr>
              <a:t>於</a:t>
            </a:r>
            <a:r>
              <a:rPr lang="en-US" altLang="zh-TW" dirty="0" smtClean="0">
                <a:solidFill>
                  <a:srgbClr val="0000FF"/>
                </a:solidFill>
              </a:rPr>
              <a:t>107</a:t>
            </a:r>
            <a:r>
              <a:rPr lang="zh-TW" altLang="en-US" dirty="0" smtClean="0">
                <a:solidFill>
                  <a:srgbClr val="0000FF"/>
                </a:solidFill>
              </a:rPr>
              <a:t>年</a:t>
            </a:r>
            <a:r>
              <a:rPr lang="en-US" altLang="zh-TW" dirty="0" smtClean="0">
                <a:solidFill>
                  <a:srgbClr val="0000FF"/>
                </a:solidFill>
              </a:rPr>
              <a:t>11</a:t>
            </a:r>
            <a:r>
              <a:rPr lang="zh-TW" altLang="zh-TW" dirty="0" smtClean="0">
                <a:solidFill>
                  <a:srgbClr val="0000FF"/>
                </a:solidFill>
              </a:rPr>
              <a:t>月</a:t>
            </a:r>
            <a:r>
              <a:rPr lang="en-US" altLang="zh-TW" dirty="0" smtClean="0">
                <a:solidFill>
                  <a:srgbClr val="0000FF"/>
                </a:solidFill>
              </a:rPr>
              <a:t>30</a:t>
            </a:r>
            <a:r>
              <a:rPr lang="zh-TW" altLang="zh-TW" dirty="0" smtClean="0">
                <a:solidFill>
                  <a:srgbClr val="0000FF"/>
                </a:solidFill>
              </a:rPr>
              <a:t>日至</a:t>
            </a:r>
            <a:r>
              <a:rPr lang="en-US" altLang="zh-TW" dirty="0" smtClean="0">
                <a:solidFill>
                  <a:srgbClr val="0000FF"/>
                </a:solidFill>
              </a:rPr>
              <a:t>108</a:t>
            </a:r>
            <a:r>
              <a:rPr lang="zh-TW" altLang="en-US" dirty="0" smtClean="0">
                <a:solidFill>
                  <a:srgbClr val="0000FF"/>
                </a:solidFill>
              </a:rPr>
              <a:t>年</a:t>
            </a:r>
            <a:r>
              <a:rPr lang="en-US" altLang="zh-TW" dirty="0" smtClean="0">
                <a:solidFill>
                  <a:srgbClr val="0000FF"/>
                </a:solidFill>
              </a:rPr>
              <a:t>1</a:t>
            </a:r>
            <a:r>
              <a:rPr lang="zh-TW" altLang="zh-TW" dirty="0">
                <a:solidFill>
                  <a:srgbClr val="0000FF"/>
                </a:solidFill>
              </a:rPr>
              <a:t>月</a:t>
            </a:r>
            <a:r>
              <a:rPr lang="en-US" altLang="zh-TW" dirty="0" smtClean="0">
                <a:solidFill>
                  <a:srgbClr val="0000FF"/>
                </a:solidFill>
              </a:rPr>
              <a:t>10</a:t>
            </a:r>
            <a:r>
              <a:rPr lang="zh-TW" altLang="zh-TW" dirty="0" smtClean="0">
                <a:solidFill>
                  <a:srgbClr val="0000FF"/>
                </a:solidFill>
              </a:rPr>
              <a:t>日</a:t>
            </a:r>
            <a:r>
              <a:rPr lang="zh-TW" altLang="zh-TW" dirty="0">
                <a:solidFill>
                  <a:srgbClr val="0000FF"/>
                </a:solidFill>
              </a:rPr>
              <a:t>完成，</a:t>
            </a:r>
            <a:r>
              <a:rPr lang="zh-TW" altLang="zh-TW" b="1" dirty="0">
                <a:solidFill>
                  <a:srgbClr val="FF0000"/>
                </a:solidFill>
              </a:rPr>
              <a:t>請確認已上傳資料是否需更新或</a:t>
            </a:r>
            <a:r>
              <a:rPr lang="zh-TW" altLang="zh-TW" b="1" dirty="0" smtClean="0">
                <a:solidFill>
                  <a:srgbClr val="FF0000"/>
                </a:solidFill>
              </a:rPr>
              <a:t>新增</a:t>
            </a:r>
            <a:r>
              <a:rPr lang="zh-TW" altLang="en-US" b="1" dirty="0" smtClean="0">
                <a:solidFill>
                  <a:srgbClr val="FF0000"/>
                </a:solidFill>
              </a:rPr>
              <a:t>。</a:t>
            </a:r>
            <a:endParaRPr lang="zh-TW" altLang="en-US" b="1" dirty="0">
              <a:solidFill>
                <a:srgbClr val="FF0000"/>
              </a:solidFill>
            </a:endParaRPr>
          </a:p>
        </p:txBody>
      </p:sp>
      <p:sp>
        <p:nvSpPr>
          <p:cNvPr id="13" name="矩形 495"/>
          <p:cNvSpPr>
            <a:spLocks noChangeArrowheads="1"/>
          </p:cNvSpPr>
          <p:nvPr/>
        </p:nvSpPr>
        <p:spPr bwMode="auto">
          <a:xfrm>
            <a:off x="2771800" y="4149080"/>
            <a:ext cx="2304256" cy="288032"/>
          </a:xfrm>
          <a:prstGeom prst="rect">
            <a:avLst/>
          </a:prstGeom>
          <a:noFill/>
          <a:ln w="28575" algn="ctr">
            <a:solidFill>
              <a:srgbClr val="FF0000"/>
            </a:solidFill>
            <a:miter lim="800000"/>
            <a:headEnd/>
            <a:tailEnd/>
          </a:ln>
        </p:spPr>
        <p:txBody>
          <a:bodyPr anchor="ctr"/>
          <a:lstStyle/>
          <a:p>
            <a:endParaRPr lang="zh-TW" altLang="en-US"/>
          </a:p>
        </p:txBody>
      </p:sp>
      <p:sp>
        <p:nvSpPr>
          <p:cNvPr id="14" name="矩形 495"/>
          <p:cNvSpPr>
            <a:spLocks noChangeArrowheads="1"/>
          </p:cNvSpPr>
          <p:nvPr/>
        </p:nvSpPr>
        <p:spPr bwMode="auto">
          <a:xfrm>
            <a:off x="4860032" y="4901616"/>
            <a:ext cx="2424108" cy="410087"/>
          </a:xfrm>
          <a:prstGeom prst="rect">
            <a:avLst/>
          </a:prstGeom>
          <a:noFill/>
          <a:ln w="28575" algn="ctr">
            <a:solidFill>
              <a:srgbClr val="FF0000"/>
            </a:solidFill>
            <a:miter lim="800000"/>
            <a:headEnd/>
            <a:tailEnd/>
          </a:ln>
        </p:spPr>
        <p:txBody>
          <a:bodyPr anchor="ctr"/>
          <a:lstStyle/>
          <a:p>
            <a:endParaRPr lang="zh-TW" altLang="en-US"/>
          </a:p>
        </p:txBody>
      </p:sp>
      <p:sp>
        <p:nvSpPr>
          <p:cNvPr id="8" name="圓角矩形 7"/>
          <p:cNvSpPr/>
          <p:nvPr/>
        </p:nvSpPr>
        <p:spPr>
          <a:xfrm>
            <a:off x="152924" y="1897582"/>
            <a:ext cx="2022105" cy="216696"/>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2051720" y="4140557"/>
            <a:ext cx="6191242" cy="2446057"/>
          </a:xfrm>
          <a:prstGeom prst="rect">
            <a:avLst/>
          </a:prstGeom>
        </p:spPr>
      </p:pic>
      <p:pic>
        <p:nvPicPr>
          <p:cNvPr id="2" name="圖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1234174"/>
            <a:ext cx="664845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0"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rgbClr val="800080"/>
                </a:solidFill>
                <a:latin typeface="標楷體" pitchFamily="65" charset="-120"/>
                <a:ea typeface="標楷體" pitchFamily="65" charset="-120"/>
              </a:rPr>
              <a:t>一、高職</a:t>
            </a:r>
            <a:r>
              <a:rPr lang="zh-TW" altLang="en-US" sz="3600" b="1" dirty="0" smtClean="0">
                <a:solidFill>
                  <a:srgbClr val="800080"/>
                </a:solidFill>
                <a:latin typeface="標楷體" pitchFamily="65" charset="-120"/>
                <a:ea typeface="標楷體" pitchFamily="65" charset="-120"/>
              </a:rPr>
              <a:t>學校作業及查詢系統</a:t>
            </a:r>
            <a:r>
              <a:rPr lang="en-US" altLang="zh-TW" sz="3600" b="1" dirty="0" smtClean="0">
                <a:solidFill>
                  <a:srgbClr val="800080"/>
                </a:solidFill>
                <a:latin typeface="標楷體" pitchFamily="65" charset="-120"/>
                <a:ea typeface="標楷體" pitchFamily="65" charset="-120"/>
              </a:rPr>
              <a:t>-</a:t>
            </a:r>
            <a:r>
              <a:rPr lang="zh-TW" altLang="en-US" b="1" dirty="0" smtClean="0">
                <a:solidFill>
                  <a:srgbClr val="800080"/>
                </a:solidFill>
                <a:latin typeface="標楷體" pitchFamily="65" charset="-120"/>
                <a:ea typeface="標楷體" pitchFamily="65" charset="-120"/>
              </a:rPr>
              <a:t>上傳其他項目</a:t>
            </a:r>
          </a:p>
        </p:txBody>
      </p:sp>
      <p:sp>
        <p:nvSpPr>
          <p:cNvPr id="45061" name="投影片編號版面配置區 4"/>
          <p:cNvSpPr>
            <a:spLocks noGrp="1"/>
          </p:cNvSpPr>
          <p:nvPr>
            <p:ph type="sldNum" sz="quarter" idx="12"/>
          </p:nvPr>
        </p:nvSpPr>
        <p:spPr>
          <a:xfrm>
            <a:off x="6553200" y="6273800"/>
            <a:ext cx="2133600" cy="476250"/>
          </a:xfrm>
          <a:noFill/>
        </p:spPr>
        <p:txBody>
          <a:bodyPr/>
          <a:lstStyle/>
          <a:p>
            <a:fld id="{8E16C845-204A-40CA-8EA5-D2FE45A0DAB0}" type="slidenum">
              <a:rPr lang="en-US" altLang="zh-TW" smtClean="0">
                <a:latin typeface="Arial" pitchFamily="34" charset="0"/>
                <a:ea typeface="新細明體" pitchFamily="18" charset="-120"/>
              </a:rPr>
              <a:pPr/>
              <a:t>32</a:t>
            </a:fld>
            <a:endParaRPr lang="en-US" altLang="zh-TW" dirty="0" smtClean="0">
              <a:latin typeface="Arial" pitchFamily="34" charset="0"/>
              <a:ea typeface="新細明體" pitchFamily="18" charset="-120"/>
            </a:endParaRPr>
          </a:p>
        </p:txBody>
      </p:sp>
      <p:sp>
        <p:nvSpPr>
          <p:cNvPr id="13" name="矩形 495"/>
          <p:cNvSpPr>
            <a:spLocks noChangeArrowheads="1"/>
          </p:cNvSpPr>
          <p:nvPr/>
        </p:nvSpPr>
        <p:spPr bwMode="auto">
          <a:xfrm>
            <a:off x="2475124" y="2889240"/>
            <a:ext cx="682820" cy="144016"/>
          </a:xfrm>
          <a:prstGeom prst="rect">
            <a:avLst/>
          </a:prstGeom>
          <a:noFill/>
          <a:ln w="28575" algn="ctr">
            <a:solidFill>
              <a:srgbClr val="FF0000"/>
            </a:solidFill>
            <a:miter lim="800000"/>
            <a:headEnd/>
            <a:tailEnd/>
          </a:ln>
        </p:spPr>
        <p:txBody>
          <a:bodyPr anchor="ctr"/>
          <a:lstStyle/>
          <a:p>
            <a:endParaRPr lang="zh-TW" altLang="en-US"/>
          </a:p>
        </p:txBody>
      </p:sp>
      <p:sp>
        <p:nvSpPr>
          <p:cNvPr id="14" name="矩形 495"/>
          <p:cNvSpPr>
            <a:spLocks noChangeArrowheads="1"/>
          </p:cNvSpPr>
          <p:nvPr/>
        </p:nvSpPr>
        <p:spPr bwMode="auto">
          <a:xfrm>
            <a:off x="3681798" y="2871808"/>
            <a:ext cx="576064" cy="144016"/>
          </a:xfrm>
          <a:prstGeom prst="rect">
            <a:avLst/>
          </a:prstGeom>
          <a:noFill/>
          <a:ln w="28575" algn="ctr">
            <a:solidFill>
              <a:srgbClr val="FF0000"/>
            </a:solidFill>
            <a:miter lim="800000"/>
            <a:headEnd/>
            <a:tailEnd/>
          </a:ln>
        </p:spPr>
        <p:txBody>
          <a:bodyPr anchor="ctr"/>
          <a:lstStyle/>
          <a:p>
            <a:endParaRPr lang="zh-TW" altLang="en-US"/>
          </a:p>
        </p:txBody>
      </p:sp>
      <p:sp>
        <p:nvSpPr>
          <p:cNvPr id="12" name="矩形 495"/>
          <p:cNvSpPr>
            <a:spLocks noChangeArrowheads="1"/>
          </p:cNvSpPr>
          <p:nvPr/>
        </p:nvSpPr>
        <p:spPr bwMode="auto">
          <a:xfrm>
            <a:off x="4781716" y="2840629"/>
            <a:ext cx="576064" cy="144016"/>
          </a:xfrm>
          <a:prstGeom prst="rect">
            <a:avLst/>
          </a:prstGeom>
          <a:noFill/>
          <a:ln w="28575" algn="ctr">
            <a:solidFill>
              <a:srgbClr val="FF0000"/>
            </a:solidFill>
            <a:miter lim="800000"/>
            <a:headEnd/>
            <a:tailEnd/>
          </a:ln>
        </p:spPr>
        <p:txBody>
          <a:bodyPr anchor="ctr"/>
          <a:lstStyle/>
          <a:p>
            <a:endParaRPr lang="zh-TW" altLang="en-US"/>
          </a:p>
        </p:txBody>
      </p:sp>
      <p:sp>
        <p:nvSpPr>
          <p:cNvPr id="5" name="流程圖: 接點 4"/>
          <p:cNvSpPr/>
          <p:nvPr/>
        </p:nvSpPr>
        <p:spPr>
          <a:xfrm>
            <a:off x="2051720" y="2514790"/>
            <a:ext cx="216024" cy="216024"/>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a:t>
            </a:r>
            <a:endParaRPr lang="zh-TW" altLang="en-US" dirty="0">
              <a:solidFill>
                <a:srgbClr val="FF0000"/>
              </a:solidFill>
            </a:endParaRPr>
          </a:p>
        </p:txBody>
      </p:sp>
      <p:sp>
        <p:nvSpPr>
          <p:cNvPr id="15" name="流程圖: 接點 14"/>
          <p:cNvSpPr/>
          <p:nvPr/>
        </p:nvSpPr>
        <p:spPr>
          <a:xfrm>
            <a:off x="3861818" y="3033256"/>
            <a:ext cx="216024" cy="216024"/>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2</a:t>
            </a:r>
            <a:endParaRPr lang="zh-TW" altLang="en-US" dirty="0">
              <a:solidFill>
                <a:srgbClr val="FF0000"/>
              </a:solidFill>
            </a:endParaRPr>
          </a:p>
        </p:txBody>
      </p:sp>
      <p:sp>
        <p:nvSpPr>
          <p:cNvPr id="16" name="流程圖: 接點 15"/>
          <p:cNvSpPr/>
          <p:nvPr/>
        </p:nvSpPr>
        <p:spPr>
          <a:xfrm>
            <a:off x="5385016" y="2655784"/>
            <a:ext cx="216024" cy="216024"/>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solidFill>
                  <a:srgbClr val="FF0000"/>
                </a:solidFill>
              </a:rPr>
              <a:t>3</a:t>
            </a:r>
            <a:endParaRPr lang="zh-TW" altLang="en-US" dirty="0">
              <a:solidFill>
                <a:srgbClr val="FF0000"/>
              </a:solidFill>
            </a:endParaRPr>
          </a:p>
        </p:txBody>
      </p:sp>
      <p:sp>
        <p:nvSpPr>
          <p:cNvPr id="21" name="矩形 495"/>
          <p:cNvSpPr>
            <a:spLocks noChangeArrowheads="1"/>
          </p:cNvSpPr>
          <p:nvPr/>
        </p:nvSpPr>
        <p:spPr bwMode="auto">
          <a:xfrm>
            <a:off x="2181472" y="6248331"/>
            <a:ext cx="5898287" cy="223967"/>
          </a:xfrm>
          <a:prstGeom prst="rect">
            <a:avLst/>
          </a:prstGeom>
          <a:noFill/>
          <a:ln w="28575" algn="ctr">
            <a:solidFill>
              <a:srgbClr val="FF0000"/>
            </a:solidFill>
            <a:miter lim="800000"/>
            <a:headEnd/>
            <a:tailEnd/>
          </a:ln>
        </p:spPr>
        <p:txBody>
          <a:bodyPr anchor="ctr"/>
          <a:lstStyle/>
          <a:p>
            <a:endParaRPr lang="zh-TW" altLang="en-US"/>
          </a:p>
        </p:txBody>
      </p:sp>
      <p:sp>
        <p:nvSpPr>
          <p:cNvPr id="8" name="向下箭號 7"/>
          <p:cNvSpPr/>
          <p:nvPr/>
        </p:nvSpPr>
        <p:spPr>
          <a:xfrm>
            <a:off x="4257862" y="3713072"/>
            <a:ext cx="602170" cy="35630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 3"/>
          <p:cNvSpPr/>
          <p:nvPr/>
        </p:nvSpPr>
        <p:spPr>
          <a:xfrm>
            <a:off x="3059832" y="6021288"/>
            <a:ext cx="432048" cy="72008"/>
          </a:xfrm>
          <a:prstGeom prst="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5466770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555904" y="4891036"/>
            <a:ext cx="6287196" cy="1381194"/>
          </a:xfrm>
          <a:prstGeom prst="rect">
            <a:avLst/>
          </a:prstGeom>
        </p:spPr>
      </p:pic>
      <p:pic>
        <p:nvPicPr>
          <p:cNvPr id="6146" name="圖片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0825" y="1477111"/>
            <a:ext cx="7681057"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2"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rgbClr val="800080"/>
                </a:solidFill>
                <a:latin typeface="標楷體" pitchFamily="65" charset="-120"/>
                <a:ea typeface="標楷體" pitchFamily="65" charset="-120"/>
              </a:rPr>
              <a:t>一、高職</a:t>
            </a:r>
            <a:r>
              <a:rPr lang="zh-TW" altLang="en-US" sz="3600" b="1" dirty="0" smtClean="0">
                <a:solidFill>
                  <a:srgbClr val="800080"/>
                </a:solidFill>
                <a:latin typeface="標楷體" pitchFamily="65" charset="-120"/>
                <a:ea typeface="標楷體" pitchFamily="65" charset="-120"/>
              </a:rPr>
              <a:t>學校作業及查詢系統</a:t>
            </a:r>
            <a:r>
              <a:rPr lang="en-US" altLang="zh-TW" sz="3600" b="1" dirty="0" smtClean="0">
                <a:solidFill>
                  <a:srgbClr val="800080"/>
                </a:solidFill>
                <a:latin typeface="標楷體" pitchFamily="65" charset="-120"/>
                <a:ea typeface="標楷體" pitchFamily="65" charset="-120"/>
              </a:rPr>
              <a:t>-</a:t>
            </a:r>
            <a:r>
              <a:rPr lang="zh-TW" altLang="en-US" b="1" dirty="0" smtClean="0">
                <a:solidFill>
                  <a:srgbClr val="800080"/>
                </a:solidFill>
                <a:latin typeface="標楷體" pitchFamily="65" charset="-120"/>
                <a:ea typeface="標楷體" pitchFamily="65" charset="-120"/>
              </a:rPr>
              <a:t>登錄推薦資料</a:t>
            </a:r>
            <a:r>
              <a:rPr lang="en-US" altLang="zh-TW" sz="2000" b="1" dirty="0" smtClean="0">
                <a:solidFill>
                  <a:srgbClr val="800080"/>
                </a:solidFill>
                <a:latin typeface="Times New Roman" panose="02020603050405020304" pitchFamily="18" charset="0"/>
                <a:ea typeface="標楷體" pitchFamily="65" charset="-120"/>
                <a:cs typeface="Times New Roman" panose="02020603050405020304" pitchFamily="18" charset="0"/>
              </a:rPr>
              <a:t>(1/12)</a:t>
            </a:r>
            <a:endParaRPr lang="zh-TW" altLang="en-US" sz="2000" b="1" dirty="0" smtClean="0">
              <a:solidFill>
                <a:srgbClr val="800080"/>
              </a:solidFill>
              <a:latin typeface="Times New Roman" panose="02020603050405020304" pitchFamily="18" charset="0"/>
              <a:ea typeface="標楷體" pitchFamily="65" charset="-120"/>
              <a:cs typeface="Times New Roman" panose="02020603050405020304" pitchFamily="18" charset="0"/>
            </a:endParaRPr>
          </a:p>
        </p:txBody>
      </p:sp>
      <p:sp>
        <p:nvSpPr>
          <p:cNvPr id="46083" name="投影片編號版面配置區 4"/>
          <p:cNvSpPr>
            <a:spLocks noGrp="1"/>
          </p:cNvSpPr>
          <p:nvPr>
            <p:ph type="sldNum" sz="quarter" idx="12"/>
          </p:nvPr>
        </p:nvSpPr>
        <p:spPr>
          <a:xfrm>
            <a:off x="6553200" y="6273800"/>
            <a:ext cx="2133600" cy="476250"/>
          </a:xfrm>
          <a:noFill/>
        </p:spPr>
        <p:txBody>
          <a:bodyPr/>
          <a:lstStyle/>
          <a:p>
            <a:fld id="{C8082DA3-8FCB-402A-9D4D-4F12BBA35B95}" type="slidenum">
              <a:rPr lang="en-US" altLang="zh-TW" smtClean="0">
                <a:latin typeface="Arial" pitchFamily="34" charset="0"/>
                <a:ea typeface="新細明體" pitchFamily="18" charset="-120"/>
              </a:rPr>
              <a:pPr/>
              <a:t>33</a:t>
            </a:fld>
            <a:endParaRPr lang="en-US" altLang="zh-TW" smtClean="0">
              <a:latin typeface="Arial" pitchFamily="34" charset="0"/>
              <a:ea typeface="新細明體" pitchFamily="18" charset="-120"/>
            </a:endParaRPr>
          </a:p>
        </p:txBody>
      </p:sp>
      <p:sp>
        <p:nvSpPr>
          <p:cNvPr id="3" name="矩形圖說文字 2"/>
          <p:cNvSpPr/>
          <p:nvPr/>
        </p:nvSpPr>
        <p:spPr>
          <a:xfrm>
            <a:off x="3786182" y="3708408"/>
            <a:ext cx="3600450" cy="935038"/>
          </a:xfrm>
          <a:prstGeom prst="wedgeRectCallout">
            <a:avLst>
              <a:gd name="adj1" fmla="val -93981"/>
              <a:gd name="adj2" fmla="val -89396"/>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請先設定欲上傳之群別代碼及名稱，並輸入該群</a:t>
            </a:r>
            <a:r>
              <a:rPr lang="zh-TW" altLang="en-US" dirty="0" smtClean="0">
                <a:solidFill>
                  <a:srgbClr val="FF0000"/>
                </a:solidFill>
              </a:rPr>
              <a:t>別學生人</a:t>
            </a:r>
            <a:r>
              <a:rPr lang="zh-TW" altLang="en-US" dirty="0">
                <a:solidFill>
                  <a:srgbClr val="FF0000"/>
                </a:solidFill>
              </a:rPr>
              <a:t>數後</a:t>
            </a:r>
            <a:r>
              <a:rPr lang="zh-TW" altLang="en-US" dirty="0" smtClean="0">
                <a:solidFill>
                  <a:srgbClr val="FF0000"/>
                </a:solidFill>
              </a:rPr>
              <a:t>，選按「</a:t>
            </a:r>
            <a:r>
              <a:rPr lang="zh-TW" altLang="en-US" dirty="0">
                <a:solidFill>
                  <a:srgbClr val="FF0000"/>
                </a:solidFill>
              </a:rPr>
              <a:t>新增」</a:t>
            </a:r>
          </a:p>
        </p:txBody>
      </p:sp>
      <p:sp>
        <p:nvSpPr>
          <p:cNvPr id="46086" name="矩形 1"/>
          <p:cNvSpPr>
            <a:spLocks noChangeArrowheads="1"/>
          </p:cNvSpPr>
          <p:nvPr/>
        </p:nvSpPr>
        <p:spPr bwMode="auto">
          <a:xfrm>
            <a:off x="250825" y="1052513"/>
            <a:ext cx="3980577" cy="369332"/>
          </a:xfrm>
          <a:prstGeom prst="rect">
            <a:avLst/>
          </a:prstGeom>
          <a:noFill/>
          <a:ln w="9525">
            <a:noFill/>
            <a:miter lim="800000"/>
            <a:headEnd/>
            <a:tailEnd/>
          </a:ln>
        </p:spPr>
        <p:txBody>
          <a:bodyPr wrap="none">
            <a:spAutoFit/>
          </a:bodyPr>
          <a:lstStyle/>
          <a:p>
            <a:r>
              <a:rPr lang="en-US" altLang="zh-TW" b="1" dirty="0"/>
              <a:t>3-1</a:t>
            </a:r>
            <a:r>
              <a:rPr lang="zh-TW" altLang="zh-TW" b="1" dirty="0"/>
              <a:t>輸入</a:t>
            </a:r>
            <a:r>
              <a:rPr lang="zh-TW" altLang="zh-TW" b="1" dirty="0" smtClean="0"/>
              <a:t>推薦</a:t>
            </a:r>
            <a:r>
              <a:rPr lang="zh-TW" altLang="en-US" b="1" dirty="0" smtClean="0"/>
              <a:t>考</a:t>
            </a:r>
            <a:r>
              <a:rPr lang="zh-TW" altLang="zh-TW" b="1" dirty="0" smtClean="0"/>
              <a:t>生</a:t>
            </a:r>
            <a:r>
              <a:rPr lang="zh-TW" altLang="zh-TW" b="1" dirty="0"/>
              <a:t>所屬群別及學生人數</a:t>
            </a:r>
          </a:p>
        </p:txBody>
      </p:sp>
      <p:sp>
        <p:nvSpPr>
          <p:cNvPr id="46088" name="AutoShape 4"/>
          <p:cNvSpPr>
            <a:spLocks noChangeArrowheads="1"/>
          </p:cNvSpPr>
          <p:nvPr/>
        </p:nvSpPr>
        <p:spPr bwMode="auto">
          <a:xfrm>
            <a:off x="1403350" y="3605213"/>
            <a:ext cx="720725" cy="179387"/>
          </a:xfrm>
          <a:prstGeom prst="downArrow">
            <a:avLst>
              <a:gd name="adj1" fmla="val 50000"/>
              <a:gd name="adj2" fmla="val 60491"/>
            </a:avLst>
          </a:prstGeom>
          <a:solidFill>
            <a:srgbClr val="FF0000"/>
          </a:solidFill>
          <a:ln w="9525">
            <a:solidFill>
              <a:srgbClr val="FF0000"/>
            </a:solidFill>
            <a:miter lim="800000"/>
            <a:headEnd/>
            <a:tailEnd/>
          </a:ln>
        </p:spPr>
        <p:txBody>
          <a:bodyPr vert="eaVert"/>
          <a:lstStyle/>
          <a:p>
            <a:endParaRPr lang="zh-TW" altLang="en-US"/>
          </a:p>
        </p:txBody>
      </p:sp>
      <p:sp>
        <p:nvSpPr>
          <p:cNvPr id="46092" name="矩形 495"/>
          <p:cNvSpPr>
            <a:spLocks noChangeArrowheads="1"/>
          </p:cNvSpPr>
          <p:nvPr/>
        </p:nvSpPr>
        <p:spPr bwMode="auto">
          <a:xfrm>
            <a:off x="4231403" y="1609718"/>
            <a:ext cx="1924774" cy="215900"/>
          </a:xfrm>
          <a:prstGeom prst="rect">
            <a:avLst/>
          </a:prstGeom>
          <a:noFill/>
          <a:ln w="28575" algn="ctr">
            <a:solidFill>
              <a:srgbClr val="FF0000"/>
            </a:solidFill>
            <a:miter lim="800000"/>
            <a:headEnd/>
            <a:tailEnd/>
          </a:ln>
        </p:spPr>
        <p:txBody>
          <a:bodyPr anchor="ctr"/>
          <a:lstStyle/>
          <a:p>
            <a:endParaRPr lang="zh-TW" altLang="en-US"/>
          </a:p>
        </p:txBody>
      </p:sp>
      <p:sp>
        <p:nvSpPr>
          <p:cNvPr id="46093" name="矩形 495"/>
          <p:cNvSpPr>
            <a:spLocks noChangeArrowheads="1"/>
          </p:cNvSpPr>
          <p:nvPr/>
        </p:nvSpPr>
        <p:spPr bwMode="auto">
          <a:xfrm>
            <a:off x="539750" y="2074864"/>
            <a:ext cx="2160588" cy="353276"/>
          </a:xfrm>
          <a:prstGeom prst="rect">
            <a:avLst/>
          </a:prstGeom>
          <a:noFill/>
          <a:ln w="28575" algn="ctr">
            <a:solidFill>
              <a:srgbClr val="FF0000"/>
            </a:solidFill>
            <a:miter lim="800000"/>
            <a:headEnd/>
            <a:tailEnd/>
          </a:ln>
        </p:spPr>
        <p:txBody>
          <a:bodyPr anchor="ctr"/>
          <a:lstStyle/>
          <a:p>
            <a:endParaRPr lang="zh-TW" altLang="en-US"/>
          </a:p>
        </p:txBody>
      </p:sp>
      <p:sp>
        <p:nvSpPr>
          <p:cNvPr id="46094" name="矩形 495"/>
          <p:cNvSpPr>
            <a:spLocks noChangeArrowheads="1"/>
          </p:cNvSpPr>
          <p:nvPr/>
        </p:nvSpPr>
        <p:spPr bwMode="auto">
          <a:xfrm>
            <a:off x="1463658" y="2845374"/>
            <a:ext cx="574675" cy="215900"/>
          </a:xfrm>
          <a:prstGeom prst="rect">
            <a:avLst/>
          </a:prstGeom>
          <a:noFill/>
          <a:ln w="28575" algn="ctr">
            <a:solidFill>
              <a:srgbClr val="FF0000"/>
            </a:solidFill>
            <a:miter lim="800000"/>
            <a:headEnd/>
            <a:tailEnd/>
          </a:ln>
        </p:spPr>
        <p:txBody>
          <a:bodyPr anchor="ctr"/>
          <a:lstStyle/>
          <a:p>
            <a:endParaRPr lang="zh-TW" altLang="en-US"/>
          </a:p>
        </p:txBody>
      </p:sp>
      <p:pic>
        <p:nvPicPr>
          <p:cNvPr id="46095" name="圖片 1"/>
          <p:cNvPicPr>
            <a:picLocks noChangeAspect="1" noChangeArrowheads="1"/>
          </p:cNvPicPr>
          <p:nvPr/>
        </p:nvPicPr>
        <p:blipFill>
          <a:blip r:embed="rId5" cstate="print"/>
          <a:srcRect/>
          <a:stretch>
            <a:fillRect/>
          </a:stretch>
        </p:blipFill>
        <p:spPr bwMode="auto">
          <a:xfrm>
            <a:off x="323851" y="3789363"/>
            <a:ext cx="2676513" cy="787400"/>
          </a:xfrm>
          <a:prstGeom prst="rect">
            <a:avLst/>
          </a:prstGeom>
          <a:noFill/>
          <a:ln w="9525">
            <a:noFill/>
            <a:miter lim="800000"/>
            <a:headEnd/>
            <a:tailEnd/>
          </a:ln>
        </p:spPr>
      </p:pic>
      <p:sp>
        <p:nvSpPr>
          <p:cNvPr id="46096" name="AutoShape 4"/>
          <p:cNvSpPr>
            <a:spLocks noChangeArrowheads="1"/>
          </p:cNvSpPr>
          <p:nvPr/>
        </p:nvSpPr>
        <p:spPr bwMode="auto">
          <a:xfrm>
            <a:off x="2262443" y="4638734"/>
            <a:ext cx="720725" cy="179388"/>
          </a:xfrm>
          <a:prstGeom prst="downArrow">
            <a:avLst>
              <a:gd name="adj1" fmla="val 50000"/>
              <a:gd name="adj2" fmla="val 60491"/>
            </a:avLst>
          </a:prstGeom>
          <a:solidFill>
            <a:srgbClr val="FF0000"/>
          </a:solidFill>
          <a:ln w="9525">
            <a:solidFill>
              <a:srgbClr val="FF0000"/>
            </a:solidFill>
            <a:miter lim="800000"/>
            <a:headEnd/>
            <a:tailEnd/>
          </a:ln>
        </p:spPr>
        <p:txBody>
          <a:bodyPr vert="eaVert"/>
          <a:lstStyle/>
          <a:p>
            <a:endParaRPr lang="zh-TW" altLang="en-US"/>
          </a:p>
        </p:txBody>
      </p:sp>
      <p:pic>
        <p:nvPicPr>
          <p:cNvPr id="1027" name="Picture 3" descr="C:\Users\Landy\AppData\Local\Temp\vmware-Landy\VMwareDnD\ce6f11c6\螢幕快照 2016-02-19 上午10.03.09.png"/>
          <p:cNvPicPr>
            <a:picLocks noChangeAspect="1" noChangeArrowheads="1"/>
          </p:cNvPicPr>
          <p:nvPr/>
        </p:nvPicPr>
        <p:blipFill>
          <a:blip r:embed="rId6" cstate="print"/>
          <a:srcRect/>
          <a:stretch>
            <a:fillRect/>
          </a:stretch>
        </p:blipFill>
        <p:spPr bwMode="auto">
          <a:xfrm>
            <a:off x="2714612" y="2071678"/>
            <a:ext cx="1011977" cy="1398720"/>
          </a:xfrm>
          <a:prstGeom prst="rect">
            <a:avLst/>
          </a:prstGeom>
          <a:noFill/>
        </p:spPr>
      </p:pic>
      <p:sp>
        <p:nvSpPr>
          <p:cNvPr id="8" name="矩形圖說文字 7"/>
          <p:cNvSpPr/>
          <p:nvPr/>
        </p:nvSpPr>
        <p:spPr>
          <a:xfrm>
            <a:off x="7270319" y="4686743"/>
            <a:ext cx="1763688" cy="1526052"/>
          </a:xfrm>
          <a:prstGeom prst="wedgeRectCallout">
            <a:avLst>
              <a:gd name="adj1" fmla="val -84246"/>
              <a:gd name="adj2" fmla="val 26665"/>
            </a:avLst>
          </a:prstGeom>
          <a:solidFill>
            <a:srgbClr val="FFFF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0000FF"/>
                </a:solidFill>
              </a:rPr>
              <a:t>若輸入資料有誤，請整筆刪除後再新增正確資訊</a:t>
            </a:r>
          </a:p>
        </p:txBody>
      </p:sp>
      <p:sp>
        <p:nvSpPr>
          <p:cNvPr id="26" name="圓角矩形 27"/>
          <p:cNvSpPr/>
          <p:nvPr/>
        </p:nvSpPr>
        <p:spPr>
          <a:xfrm>
            <a:off x="295848" y="1642633"/>
            <a:ext cx="1852548" cy="186167"/>
          </a:xfrm>
          <a:prstGeom prst="roundRect">
            <a:avLst/>
          </a:prstGeom>
          <a:blipFill dpi="0" rotWithShape="1">
            <a:blip r:embed="rId7"/>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流程圖: 接點 3"/>
          <p:cNvSpPr/>
          <p:nvPr/>
        </p:nvSpPr>
        <p:spPr>
          <a:xfrm>
            <a:off x="3876910" y="1620309"/>
            <a:ext cx="216025" cy="190498"/>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a:t>
            </a:r>
            <a:endParaRPr lang="zh-TW" altLang="en-US" dirty="0">
              <a:solidFill>
                <a:srgbClr val="FF0000"/>
              </a:solidFill>
            </a:endParaRPr>
          </a:p>
        </p:txBody>
      </p:sp>
      <p:sp>
        <p:nvSpPr>
          <p:cNvPr id="27" name="流程圖: 接點 26"/>
          <p:cNvSpPr/>
          <p:nvPr/>
        </p:nvSpPr>
        <p:spPr>
          <a:xfrm>
            <a:off x="571685" y="2558870"/>
            <a:ext cx="255899" cy="234820"/>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2</a:t>
            </a:r>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90902" y="1475322"/>
            <a:ext cx="8460432" cy="4727647"/>
          </a:xfrm>
          <a:prstGeom prst="rect">
            <a:avLst/>
          </a:prstGeom>
        </p:spPr>
      </p:pic>
      <p:sp>
        <p:nvSpPr>
          <p:cNvPr id="47106"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rgbClr val="800080"/>
                </a:solidFill>
                <a:latin typeface="標楷體" pitchFamily="65" charset="-120"/>
                <a:ea typeface="標楷體" pitchFamily="65" charset="-120"/>
              </a:rPr>
              <a:t>一、高職</a:t>
            </a:r>
            <a:r>
              <a:rPr lang="zh-TW" altLang="en-US" sz="3600" b="1" dirty="0" smtClean="0">
                <a:solidFill>
                  <a:srgbClr val="800080"/>
                </a:solidFill>
                <a:latin typeface="標楷體" pitchFamily="65" charset="-120"/>
                <a:ea typeface="標楷體" pitchFamily="65" charset="-120"/>
              </a:rPr>
              <a:t>學校作業及查詢系統</a:t>
            </a:r>
            <a:r>
              <a:rPr lang="en-US" altLang="zh-TW" sz="3600" b="1" dirty="0" smtClean="0">
                <a:solidFill>
                  <a:srgbClr val="800080"/>
                </a:solidFill>
                <a:latin typeface="標楷體" pitchFamily="65" charset="-120"/>
                <a:ea typeface="標楷體" pitchFamily="65" charset="-120"/>
              </a:rPr>
              <a:t>-</a:t>
            </a:r>
            <a:r>
              <a:rPr lang="zh-TW" altLang="en-US" b="1" dirty="0" smtClean="0">
                <a:solidFill>
                  <a:srgbClr val="800080"/>
                </a:solidFill>
                <a:latin typeface="標楷體" pitchFamily="65" charset="-120"/>
                <a:ea typeface="標楷體" pitchFamily="65" charset="-120"/>
              </a:rPr>
              <a:t>登錄推薦資料</a:t>
            </a:r>
            <a:r>
              <a:rPr lang="en-US" altLang="zh-TW" sz="2000" b="1" dirty="0" smtClean="0">
                <a:solidFill>
                  <a:srgbClr val="800080"/>
                </a:solidFill>
                <a:latin typeface="Times New Roman" panose="02020603050405020304" pitchFamily="18" charset="0"/>
                <a:ea typeface="標楷體" pitchFamily="65" charset="-120"/>
                <a:cs typeface="Times New Roman" panose="02020603050405020304" pitchFamily="18" charset="0"/>
              </a:rPr>
              <a:t>(2/12</a:t>
            </a:r>
            <a:r>
              <a:rPr lang="en-US" altLang="zh-TW" sz="2000" b="1" dirty="0">
                <a:solidFill>
                  <a:srgbClr val="800080"/>
                </a:solidFill>
                <a:latin typeface="Times New Roman" panose="02020603050405020304" pitchFamily="18" charset="0"/>
                <a:ea typeface="標楷體" pitchFamily="65" charset="-120"/>
                <a:cs typeface="Times New Roman" panose="02020603050405020304" pitchFamily="18" charset="0"/>
              </a:rPr>
              <a:t>)</a:t>
            </a:r>
            <a:endParaRPr lang="zh-TW" altLang="en-US" sz="2000" b="1" dirty="0" smtClean="0">
              <a:solidFill>
                <a:srgbClr val="800080"/>
              </a:solidFill>
              <a:latin typeface="標楷體" pitchFamily="65" charset="-120"/>
              <a:ea typeface="標楷體" pitchFamily="65" charset="-120"/>
            </a:endParaRPr>
          </a:p>
        </p:txBody>
      </p:sp>
      <p:sp>
        <p:nvSpPr>
          <p:cNvPr id="47107" name="投影片編號版面配置區 4"/>
          <p:cNvSpPr>
            <a:spLocks noGrp="1"/>
          </p:cNvSpPr>
          <p:nvPr>
            <p:ph type="sldNum" sz="quarter" idx="12"/>
          </p:nvPr>
        </p:nvSpPr>
        <p:spPr>
          <a:xfrm>
            <a:off x="6553200" y="6273800"/>
            <a:ext cx="2133600" cy="476250"/>
          </a:xfrm>
          <a:noFill/>
        </p:spPr>
        <p:txBody>
          <a:bodyPr/>
          <a:lstStyle/>
          <a:p>
            <a:fld id="{6163C4BC-2BA5-4A71-A8BB-723376EC3C79}" type="slidenum">
              <a:rPr lang="en-US" altLang="zh-TW" smtClean="0">
                <a:latin typeface="Arial" pitchFamily="34" charset="0"/>
                <a:ea typeface="新細明體" pitchFamily="18" charset="-120"/>
              </a:rPr>
              <a:pPr/>
              <a:t>34</a:t>
            </a:fld>
            <a:endParaRPr lang="en-US" altLang="zh-TW" dirty="0" smtClean="0">
              <a:latin typeface="Arial" pitchFamily="34" charset="0"/>
              <a:ea typeface="新細明體" pitchFamily="18" charset="-120"/>
            </a:endParaRPr>
          </a:p>
        </p:txBody>
      </p:sp>
      <p:sp>
        <p:nvSpPr>
          <p:cNvPr id="47108" name="矩形 3"/>
          <p:cNvSpPr>
            <a:spLocks noChangeArrowheads="1"/>
          </p:cNvSpPr>
          <p:nvPr/>
        </p:nvSpPr>
        <p:spPr bwMode="auto">
          <a:xfrm>
            <a:off x="250825" y="1052513"/>
            <a:ext cx="4443413" cy="369887"/>
          </a:xfrm>
          <a:prstGeom prst="rect">
            <a:avLst/>
          </a:prstGeom>
          <a:noFill/>
          <a:ln w="9525">
            <a:noFill/>
            <a:miter lim="800000"/>
            <a:headEnd/>
            <a:tailEnd/>
          </a:ln>
        </p:spPr>
        <p:txBody>
          <a:bodyPr wrap="none">
            <a:spAutoFit/>
          </a:bodyPr>
          <a:lstStyle/>
          <a:p>
            <a:r>
              <a:rPr lang="en-US" altLang="zh-TW" b="1"/>
              <a:t>3-2</a:t>
            </a:r>
            <a:r>
              <a:rPr lang="zh-TW" altLang="zh-TW" b="1"/>
              <a:t>上傳推薦學生所屬群別學生成績群名次</a:t>
            </a:r>
            <a:endParaRPr lang="zh-TW" altLang="en-US" b="1"/>
          </a:p>
        </p:txBody>
      </p:sp>
      <p:sp>
        <p:nvSpPr>
          <p:cNvPr id="12" name="矩形圖說文字 11"/>
          <p:cNvSpPr/>
          <p:nvPr/>
        </p:nvSpPr>
        <p:spPr>
          <a:xfrm>
            <a:off x="3796157" y="6189091"/>
            <a:ext cx="4071966" cy="571505"/>
          </a:xfrm>
          <a:prstGeom prst="wedgeRectCallout">
            <a:avLst>
              <a:gd name="adj1" fmla="val -1296"/>
              <a:gd name="adj2" fmla="val -97206"/>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700" dirty="0" smtClean="0">
                <a:ln>
                  <a:solidFill>
                    <a:sysClr val="windowText" lastClr="000000"/>
                  </a:solidFill>
                </a:ln>
                <a:solidFill>
                  <a:sysClr val="windowText" lastClr="000000"/>
                </a:solidFill>
              </a:rPr>
              <a:t>可</a:t>
            </a:r>
            <a:r>
              <a:rPr lang="zh-TW" altLang="en-US" sz="1700" dirty="0">
                <a:ln>
                  <a:solidFill>
                    <a:sysClr val="windowText" lastClr="000000"/>
                  </a:solidFill>
                </a:ln>
                <a:solidFill>
                  <a:sysClr val="windowText" lastClr="000000"/>
                </a:solidFill>
              </a:rPr>
              <a:t>預覽已上傳資料，若資料有誤請直接重新上傳檔</a:t>
            </a:r>
            <a:r>
              <a:rPr lang="zh-TW" altLang="en-US" sz="1700" dirty="0" smtClean="0">
                <a:ln>
                  <a:solidFill>
                    <a:sysClr val="windowText" lastClr="000000"/>
                  </a:solidFill>
                </a:ln>
                <a:solidFill>
                  <a:sysClr val="windowText" lastClr="000000"/>
                </a:solidFill>
              </a:rPr>
              <a:t>案</a:t>
            </a:r>
            <a:endParaRPr lang="en-US" altLang="zh-TW" sz="1700" dirty="0" smtClean="0">
              <a:ln>
                <a:solidFill>
                  <a:sysClr val="windowText" lastClr="000000"/>
                </a:solidFill>
              </a:ln>
              <a:solidFill>
                <a:sysClr val="windowText" lastClr="000000"/>
              </a:solidFill>
            </a:endParaRPr>
          </a:p>
        </p:txBody>
      </p:sp>
      <p:sp>
        <p:nvSpPr>
          <p:cNvPr id="3" name="矩形圖說文字 2"/>
          <p:cNvSpPr/>
          <p:nvPr/>
        </p:nvSpPr>
        <p:spPr>
          <a:xfrm>
            <a:off x="4572000" y="3357562"/>
            <a:ext cx="4483970" cy="1627558"/>
          </a:xfrm>
          <a:prstGeom prst="wedgeRectCallout">
            <a:avLst>
              <a:gd name="adj1" fmla="val -70058"/>
              <a:gd name="adj2" fmla="val 63087"/>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600"/>
              </a:spcAft>
              <a:defRPr/>
            </a:pPr>
            <a:r>
              <a:rPr lang="en-US" altLang="zh-TW" dirty="0" smtClean="0">
                <a:solidFill>
                  <a:srgbClr val="FF0000"/>
                </a:solidFill>
              </a:rPr>
              <a:t>1</a:t>
            </a:r>
            <a:r>
              <a:rPr lang="zh-TW" altLang="en-US" dirty="0" smtClean="0">
                <a:solidFill>
                  <a:srgbClr val="FF0000"/>
                </a:solidFill>
              </a:rPr>
              <a:t>、步</a:t>
            </a:r>
            <a:r>
              <a:rPr lang="zh-TW" altLang="en-US" dirty="0">
                <a:solidFill>
                  <a:srgbClr val="FF0000"/>
                </a:solidFill>
              </a:rPr>
              <a:t>驟</a:t>
            </a:r>
            <a:r>
              <a:rPr lang="en-US" altLang="zh-TW" dirty="0">
                <a:solidFill>
                  <a:srgbClr val="FF0000"/>
                </a:solidFill>
              </a:rPr>
              <a:t>3-1</a:t>
            </a:r>
            <a:r>
              <a:rPr lang="zh-TW" altLang="en-US" dirty="0">
                <a:solidFill>
                  <a:srgbClr val="FF0000"/>
                </a:solidFill>
              </a:rPr>
              <a:t>已輸入之群別資料才會出現在步驟</a:t>
            </a:r>
            <a:r>
              <a:rPr lang="en-US" altLang="zh-TW" dirty="0">
                <a:solidFill>
                  <a:srgbClr val="FF0000"/>
                </a:solidFill>
              </a:rPr>
              <a:t>3-2</a:t>
            </a:r>
            <a:r>
              <a:rPr lang="zh-TW" altLang="en-US" dirty="0">
                <a:solidFill>
                  <a:srgbClr val="FF0000"/>
                </a:solidFill>
              </a:rPr>
              <a:t>，</a:t>
            </a:r>
            <a:r>
              <a:rPr lang="zh-TW" altLang="zh-TW" dirty="0">
                <a:solidFill>
                  <a:srgbClr val="FF0000"/>
                </a:solidFill>
              </a:rPr>
              <a:t>若下方無欲上傳之群別代碼、群別名稱等資訊，請回到</a:t>
            </a:r>
            <a:r>
              <a:rPr lang="en-US" altLang="zh-TW" dirty="0">
                <a:solidFill>
                  <a:srgbClr val="FF0000"/>
                </a:solidFill>
              </a:rPr>
              <a:t>3-1</a:t>
            </a:r>
            <a:r>
              <a:rPr lang="zh-TW" altLang="zh-TW" dirty="0">
                <a:solidFill>
                  <a:srgbClr val="FF0000"/>
                </a:solidFill>
              </a:rPr>
              <a:t>新增該筆資</a:t>
            </a:r>
            <a:r>
              <a:rPr lang="zh-TW" altLang="zh-TW" dirty="0" smtClean="0">
                <a:solidFill>
                  <a:srgbClr val="FF0000"/>
                </a:solidFill>
              </a:rPr>
              <a:t>訊</a:t>
            </a:r>
            <a:r>
              <a:rPr lang="zh-TW" altLang="en-US" dirty="0" smtClean="0">
                <a:solidFill>
                  <a:srgbClr val="FF0000"/>
                </a:solidFill>
              </a:rPr>
              <a:t>。</a:t>
            </a:r>
            <a:endParaRPr lang="en-US" altLang="zh-TW" dirty="0" smtClean="0">
              <a:solidFill>
                <a:srgbClr val="FF0000"/>
              </a:solidFill>
            </a:endParaRPr>
          </a:p>
          <a:p>
            <a:pPr>
              <a:spcAft>
                <a:spcPts val="600"/>
              </a:spcAft>
              <a:defRPr/>
            </a:pPr>
            <a:r>
              <a:rPr lang="en-US" altLang="zh-TW" dirty="0" smtClean="0">
                <a:solidFill>
                  <a:srgbClr val="FF0000"/>
                </a:solidFill>
              </a:rPr>
              <a:t>2</a:t>
            </a:r>
            <a:r>
              <a:rPr lang="zh-TW" altLang="en-US" dirty="0" smtClean="0">
                <a:solidFill>
                  <a:srgbClr val="FF0000"/>
                </a:solidFill>
              </a:rPr>
              <a:t>、上傳檔案格式為</a:t>
            </a:r>
            <a:r>
              <a:rPr lang="en-US" altLang="zh-TW" dirty="0" smtClean="0">
                <a:solidFill>
                  <a:srgbClr val="FF0000"/>
                </a:solidFill>
              </a:rPr>
              <a:t>Excel 97-2003</a:t>
            </a:r>
            <a:r>
              <a:rPr lang="zh-TW" altLang="en-US" dirty="0" smtClean="0">
                <a:solidFill>
                  <a:srgbClr val="FF0000"/>
                </a:solidFill>
              </a:rPr>
              <a:t>活頁簿格式。</a:t>
            </a:r>
            <a:endParaRPr lang="zh-TW" altLang="en-US" dirty="0">
              <a:solidFill>
                <a:srgbClr val="FF0000"/>
              </a:solidFill>
            </a:endParaRPr>
          </a:p>
        </p:txBody>
      </p:sp>
      <p:sp>
        <p:nvSpPr>
          <p:cNvPr id="13" name="矩形 495"/>
          <p:cNvSpPr>
            <a:spLocks noChangeArrowheads="1"/>
          </p:cNvSpPr>
          <p:nvPr/>
        </p:nvSpPr>
        <p:spPr bwMode="auto">
          <a:xfrm>
            <a:off x="4542491" y="1883039"/>
            <a:ext cx="2088232" cy="195115"/>
          </a:xfrm>
          <a:prstGeom prst="rect">
            <a:avLst/>
          </a:prstGeom>
          <a:noFill/>
          <a:ln w="28575" algn="ctr">
            <a:solidFill>
              <a:srgbClr val="FF0000"/>
            </a:solidFill>
            <a:miter lim="800000"/>
            <a:headEnd/>
            <a:tailEnd/>
          </a:ln>
        </p:spPr>
        <p:txBody>
          <a:bodyPr anchor="ctr"/>
          <a:lstStyle/>
          <a:p>
            <a:endParaRPr lang="zh-TW" altLang="en-US"/>
          </a:p>
        </p:txBody>
      </p:sp>
      <p:sp>
        <p:nvSpPr>
          <p:cNvPr id="14" name="圓角矩形 27"/>
          <p:cNvSpPr/>
          <p:nvPr/>
        </p:nvSpPr>
        <p:spPr>
          <a:xfrm>
            <a:off x="115410" y="1700807"/>
            <a:ext cx="1792294" cy="145747"/>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rgbClr val="800080"/>
                </a:solidFill>
                <a:latin typeface="標楷體" pitchFamily="65" charset="-120"/>
                <a:ea typeface="標楷體" pitchFamily="65" charset="-120"/>
              </a:rPr>
              <a:t>一、高職</a:t>
            </a:r>
            <a:r>
              <a:rPr lang="zh-TW" altLang="en-US" sz="3600" b="1" dirty="0" smtClean="0">
                <a:solidFill>
                  <a:srgbClr val="800080"/>
                </a:solidFill>
                <a:latin typeface="標楷體" pitchFamily="65" charset="-120"/>
                <a:ea typeface="標楷體" pitchFamily="65" charset="-120"/>
              </a:rPr>
              <a:t>學校作業及查詢系統</a:t>
            </a:r>
            <a:r>
              <a:rPr lang="en-US" altLang="zh-TW" sz="3600" b="1" dirty="0" smtClean="0">
                <a:solidFill>
                  <a:srgbClr val="800080"/>
                </a:solidFill>
                <a:latin typeface="標楷體" pitchFamily="65" charset="-120"/>
                <a:ea typeface="標楷體" pitchFamily="65" charset="-120"/>
              </a:rPr>
              <a:t>-</a:t>
            </a:r>
            <a:r>
              <a:rPr lang="zh-TW" altLang="en-US" b="1" dirty="0" smtClean="0">
                <a:solidFill>
                  <a:srgbClr val="800080"/>
                </a:solidFill>
                <a:latin typeface="標楷體" pitchFamily="65" charset="-120"/>
                <a:ea typeface="標楷體" pitchFamily="65" charset="-120"/>
              </a:rPr>
              <a:t>登錄推薦資料</a:t>
            </a:r>
            <a:r>
              <a:rPr lang="en-US" altLang="zh-TW" sz="2000" b="1" dirty="0" smtClean="0">
                <a:solidFill>
                  <a:srgbClr val="800080"/>
                </a:solidFill>
                <a:latin typeface="Times New Roman" panose="02020603050405020304" pitchFamily="18" charset="0"/>
                <a:ea typeface="標楷體" pitchFamily="65" charset="-120"/>
                <a:cs typeface="Times New Roman" panose="02020603050405020304" pitchFamily="18" charset="0"/>
              </a:rPr>
              <a:t>(3/12</a:t>
            </a:r>
            <a:r>
              <a:rPr lang="en-US" altLang="zh-TW" sz="2000" b="1" dirty="0">
                <a:solidFill>
                  <a:srgbClr val="800080"/>
                </a:solidFill>
                <a:latin typeface="Times New Roman" panose="02020603050405020304" pitchFamily="18" charset="0"/>
                <a:ea typeface="標楷體" pitchFamily="65" charset="-120"/>
                <a:cs typeface="Times New Roman" panose="02020603050405020304" pitchFamily="18" charset="0"/>
              </a:rPr>
              <a:t>)</a:t>
            </a:r>
            <a:endParaRPr lang="zh-TW" altLang="en-US" sz="2000" b="1" dirty="0" smtClean="0">
              <a:solidFill>
                <a:srgbClr val="800080"/>
              </a:solidFill>
              <a:latin typeface="標楷體" pitchFamily="65" charset="-120"/>
              <a:ea typeface="標楷體" pitchFamily="65" charset="-120"/>
            </a:endParaRPr>
          </a:p>
        </p:txBody>
      </p:sp>
      <p:sp>
        <p:nvSpPr>
          <p:cNvPr id="47107" name="投影片編號版面配置區 4"/>
          <p:cNvSpPr>
            <a:spLocks noGrp="1"/>
          </p:cNvSpPr>
          <p:nvPr>
            <p:ph type="sldNum" sz="quarter" idx="12"/>
          </p:nvPr>
        </p:nvSpPr>
        <p:spPr>
          <a:xfrm>
            <a:off x="6553200" y="6273800"/>
            <a:ext cx="2133600" cy="476250"/>
          </a:xfrm>
          <a:noFill/>
        </p:spPr>
        <p:txBody>
          <a:bodyPr/>
          <a:lstStyle/>
          <a:p>
            <a:fld id="{6163C4BC-2BA5-4A71-A8BB-723376EC3C79}" type="slidenum">
              <a:rPr lang="en-US" altLang="zh-TW" smtClean="0">
                <a:latin typeface="Arial" pitchFamily="34" charset="0"/>
                <a:ea typeface="新細明體" pitchFamily="18" charset="-120"/>
              </a:rPr>
              <a:pPr/>
              <a:t>35</a:t>
            </a:fld>
            <a:endParaRPr lang="en-US" altLang="zh-TW" dirty="0" smtClean="0">
              <a:latin typeface="Arial" pitchFamily="34" charset="0"/>
              <a:ea typeface="新細明體" pitchFamily="18" charset="-120"/>
            </a:endParaRPr>
          </a:p>
        </p:txBody>
      </p:sp>
      <p:sp>
        <p:nvSpPr>
          <p:cNvPr id="47108" name="矩形 3"/>
          <p:cNvSpPr>
            <a:spLocks noChangeArrowheads="1"/>
          </p:cNvSpPr>
          <p:nvPr/>
        </p:nvSpPr>
        <p:spPr bwMode="auto">
          <a:xfrm>
            <a:off x="250825" y="1052513"/>
            <a:ext cx="7109639" cy="369332"/>
          </a:xfrm>
          <a:prstGeom prst="rect">
            <a:avLst/>
          </a:prstGeom>
          <a:noFill/>
          <a:ln w="9525">
            <a:noFill/>
            <a:miter lim="800000"/>
            <a:headEnd/>
            <a:tailEnd/>
          </a:ln>
        </p:spPr>
        <p:txBody>
          <a:bodyPr wrap="none">
            <a:spAutoFit/>
          </a:bodyPr>
          <a:lstStyle/>
          <a:p>
            <a:r>
              <a:rPr lang="en-US" altLang="zh-TW" b="1" dirty="0"/>
              <a:t>3-2</a:t>
            </a:r>
            <a:r>
              <a:rPr lang="zh-TW" altLang="zh-TW" b="1" dirty="0"/>
              <a:t>上傳推薦學生所屬群別學生成績群</a:t>
            </a:r>
            <a:r>
              <a:rPr lang="zh-TW" altLang="zh-TW" b="1" dirty="0" smtClean="0"/>
              <a:t>名次</a:t>
            </a:r>
            <a:r>
              <a:rPr lang="en-US" altLang="zh-TW" b="1" dirty="0" smtClean="0">
                <a:solidFill>
                  <a:srgbClr val="0000FF"/>
                </a:solidFill>
              </a:rPr>
              <a:t>_</a:t>
            </a:r>
            <a:r>
              <a:rPr lang="zh-TW" altLang="en-US" b="1" dirty="0" smtClean="0">
                <a:solidFill>
                  <a:srgbClr val="0000FF"/>
                </a:solidFill>
              </a:rPr>
              <a:t>以群名次排名錯誤為範例</a:t>
            </a:r>
            <a:endParaRPr lang="zh-TW" altLang="en-US" b="1" dirty="0">
              <a:solidFill>
                <a:srgbClr val="0000FF"/>
              </a:solidFill>
            </a:endParaRPr>
          </a:p>
        </p:txBody>
      </p:sp>
      <p:pic>
        <p:nvPicPr>
          <p:cNvPr id="10" name="圖片 9"/>
          <p:cNvPicPr>
            <a:picLocks noChangeAspect="1"/>
          </p:cNvPicPr>
          <p:nvPr/>
        </p:nvPicPr>
        <p:blipFill>
          <a:blip r:embed="rId3"/>
          <a:stretch>
            <a:fillRect/>
          </a:stretch>
        </p:blipFill>
        <p:spPr>
          <a:xfrm>
            <a:off x="1025637" y="2494162"/>
            <a:ext cx="6984776" cy="3779638"/>
          </a:xfrm>
          <a:prstGeom prst="rect">
            <a:avLst/>
          </a:prstGeom>
        </p:spPr>
      </p:pic>
      <p:pic>
        <p:nvPicPr>
          <p:cNvPr id="11" name="圖片 10"/>
          <p:cNvPicPr>
            <a:picLocks noChangeAspect="1"/>
          </p:cNvPicPr>
          <p:nvPr/>
        </p:nvPicPr>
        <p:blipFill>
          <a:blip r:embed="rId4"/>
          <a:stretch>
            <a:fillRect/>
          </a:stretch>
        </p:blipFill>
        <p:spPr>
          <a:xfrm>
            <a:off x="570391" y="3220201"/>
            <a:ext cx="4374600" cy="1368152"/>
          </a:xfrm>
          <a:prstGeom prst="rect">
            <a:avLst/>
          </a:prstGeom>
        </p:spPr>
      </p:pic>
      <p:sp>
        <p:nvSpPr>
          <p:cNvPr id="14" name="矩形圖說文字 13"/>
          <p:cNvSpPr/>
          <p:nvPr/>
        </p:nvSpPr>
        <p:spPr>
          <a:xfrm>
            <a:off x="683567" y="1664320"/>
            <a:ext cx="7128793" cy="548346"/>
          </a:xfrm>
          <a:prstGeom prst="wedgeRectCallout">
            <a:avLst>
              <a:gd name="adj1" fmla="val -27813"/>
              <a:gd name="adj2" fmla="val 314768"/>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dirty="0" smtClean="0">
                <a:solidFill>
                  <a:srgbClr val="FF0000"/>
                </a:solidFill>
              </a:rPr>
              <a:t>系統會針對</a:t>
            </a:r>
            <a:r>
              <a:rPr lang="zh-TW" altLang="en-US" smtClean="0">
                <a:solidFill>
                  <a:srgbClr val="FF0000"/>
                </a:solidFill>
              </a:rPr>
              <a:t>上傳檔案做檢核，請依訊息說明修正檔案後再上傳</a:t>
            </a:r>
            <a:endParaRPr lang="zh-TW" altLang="en-US" dirty="0">
              <a:solidFill>
                <a:srgbClr val="FF0000"/>
              </a:solidFill>
            </a:endParaRPr>
          </a:p>
        </p:txBody>
      </p:sp>
      <p:sp>
        <p:nvSpPr>
          <p:cNvPr id="16" name="矩形 15"/>
          <p:cNvSpPr/>
          <p:nvPr/>
        </p:nvSpPr>
        <p:spPr>
          <a:xfrm>
            <a:off x="4914152" y="5589240"/>
            <a:ext cx="737968" cy="6845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向下箭號 16"/>
          <p:cNvSpPr/>
          <p:nvPr/>
        </p:nvSpPr>
        <p:spPr>
          <a:xfrm rot="3661149">
            <a:off x="6261824" y="3596309"/>
            <a:ext cx="1185980" cy="2668696"/>
          </a:xfrm>
          <a:prstGeom prst="downArrow">
            <a:avLst/>
          </a:prstGeom>
          <a:solidFill>
            <a:srgbClr val="FFFF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zh-TW" altLang="en-US" dirty="0" smtClean="0">
                <a:solidFill>
                  <a:srgbClr val="0000FF"/>
                </a:solidFill>
              </a:rPr>
              <a:t>排名錯誤，正確</a:t>
            </a:r>
            <a:r>
              <a:rPr lang="zh-TW" altLang="en-US" smtClean="0">
                <a:solidFill>
                  <a:srgbClr val="0000FF"/>
                </a:solidFill>
              </a:rPr>
              <a:t>應該</a:t>
            </a:r>
            <a:r>
              <a:rPr lang="en-US" altLang="zh-TW" dirty="0" smtClean="0">
                <a:solidFill>
                  <a:srgbClr val="0000FF"/>
                </a:solidFill>
              </a:rPr>
              <a:t>17</a:t>
            </a:r>
            <a:r>
              <a:rPr lang="zh-TW" altLang="en-US" dirty="0" smtClean="0">
                <a:solidFill>
                  <a:srgbClr val="0000FF"/>
                </a:solidFill>
              </a:rPr>
              <a:t>、</a:t>
            </a:r>
            <a:r>
              <a:rPr lang="en-US" altLang="zh-TW" dirty="0" smtClean="0">
                <a:solidFill>
                  <a:srgbClr val="0000FF"/>
                </a:solidFill>
              </a:rPr>
              <a:t>17</a:t>
            </a:r>
            <a:r>
              <a:rPr lang="zh-TW" altLang="en-US" dirty="0" smtClean="0">
                <a:solidFill>
                  <a:srgbClr val="0000FF"/>
                </a:solidFill>
              </a:rPr>
              <a:t>、</a:t>
            </a:r>
            <a:r>
              <a:rPr lang="en-US" altLang="zh-TW" dirty="0" smtClean="0">
                <a:solidFill>
                  <a:srgbClr val="0000FF"/>
                </a:solidFill>
              </a:rPr>
              <a:t>19</a:t>
            </a:r>
            <a:r>
              <a:rPr lang="zh-TW" altLang="en-US" dirty="0" smtClean="0">
                <a:solidFill>
                  <a:srgbClr val="0000FF"/>
                </a:solidFill>
              </a:rPr>
              <a:t>、</a:t>
            </a:r>
            <a:r>
              <a:rPr lang="en-US" altLang="zh-TW" dirty="0" smtClean="0">
                <a:solidFill>
                  <a:srgbClr val="0000FF"/>
                </a:solidFill>
              </a:rPr>
              <a:t>20</a:t>
            </a:r>
            <a:endParaRPr lang="zh-TW" altLang="en-US" dirty="0">
              <a:solidFill>
                <a:srgbClr val="0000FF"/>
              </a:solidFill>
            </a:endParaRPr>
          </a:p>
        </p:txBody>
      </p:sp>
    </p:spTree>
    <p:extLst>
      <p:ext uri="{BB962C8B-B14F-4D97-AF65-F5344CB8AC3E}">
        <p14:creationId xmlns:p14="http://schemas.microsoft.com/office/powerpoint/2010/main" val="32219516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rgbClr val="800080"/>
                </a:solidFill>
                <a:latin typeface="標楷體" pitchFamily="65" charset="-120"/>
                <a:ea typeface="標楷體" pitchFamily="65" charset="-120"/>
              </a:rPr>
              <a:t>一、高職</a:t>
            </a:r>
            <a:r>
              <a:rPr lang="zh-TW" altLang="en-US" sz="3600" b="1" dirty="0" smtClean="0">
                <a:solidFill>
                  <a:srgbClr val="800080"/>
                </a:solidFill>
                <a:latin typeface="標楷體" pitchFamily="65" charset="-120"/>
                <a:ea typeface="標楷體" pitchFamily="65" charset="-120"/>
              </a:rPr>
              <a:t>學校作業及查詢系統</a:t>
            </a:r>
            <a:r>
              <a:rPr lang="en-US" altLang="zh-TW" sz="3600" b="1" dirty="0" smtClean="0">
                <a:solidFill>
                  <a:srgbClr val="800080"/>
                </a:solidFill>
                <a:latin typeface="標楷體" pitchFamily="65" charset="-120"/>
                <a:ea typeface="標楷體" pitchFamily="65" charset="-120"/>
              </a:rPr>
              <a:t>-</a:t>
            </a:r>
            <a:r>
              <a:rPr lang="zh-TW" altLang="en-US" b="1" dirty="0" smtClean="0">
                <a:solidFill>
                  <a:srgbClr val="800080"/>
                </a:solidFill>
                <a:latin typeface="標楷體" pitchFamily="65" charset="-120"/>
                <a:ea typeface="標楷體" pitchFamily="65" charset="-120"/>
              </a:rPr>
              <a:t>登錄推薦資料</a:t>
            </a:r>
            <a:r>
              <a:rPr lang="en-US" altLang="zh-TW" sz="2000" b="1" dirty="0" smtClean="0">
                <a:solidFill>
                  <a:srgbClr val="800080"/>
                </a:solidFill>
                <a:latin typeface="Times New Roman" panose="02020603050405020304" pitchFamily="18" charset="0"/>
                <a:ea typeface="標楷體" pitchFamily="65" charset="-120"/>
                <a:cs typeface="Times New Roman" panose="02020603050405020304" pitchFamily="18" charset="0"/>
              </a:rPr>
              <a:t>(4/12</a:t>
            </a:r>
            <a:r>
              <a:rPr lang="en-US" altLang="zh-TW" sz="2000" b="1" dirty="0">
                <a:solidFill>
                  <a:srgbClr val="800080"/>
                </a:solidFill>
                <a:latin typeface="Times New Roman" panose="02020603050405020304" pitchFamily="18" charset="0"/>
                <a:ea typeface="標楷體" pitchFamily="65" charset="-120"/>
                <a:cs typeface="Times New Roman" panose="02020603050405020304" pitchFamily="18" charset="0"/>
              </a:rPr>
              <a:t>)</a:t>
            </a:r>
            <a:endParaRPr lang="zh-TW" altLang="en-US" sz="2000" b="1" dirty="0" smtClean="0">
              <a:solidFill>
                <a:srgbClr val="800080"/>
              </a:solidFill>
              <a:latin typeface="標楷體" pitchFamily="65" charset="-120"/>
              <a:ea typeface="標楷體" pitchFamily="65" charset="-120"/>
            </a:endParaRPr>
          </a:p>
        </p:txBody>
      </p:sp>
      <p:sp>
        <p:nvSpPr>
          <p:cNvPr id="48131" name="投影片編號版面配置區 4"/>
          <p:cNvSpPr>
            <a:spLocks noGrp="1"/>
          </p:cNvSpPr>
          <p:nvPr>
            <p:ph type="sldNum" sz="quarter" idx="12"/>
          </p:nvPr>
        </p:nvSpPr>
        <p:spPr>
          <a:xfrm>
            <a:off x="6553200" y="6273800"/>
            <a:ext cx="2133600" cy="476250"/>
          </a:xfrm>
          <a:noFill/>
        </p:spPr>
        <p:txBody>
          <a:bodyPr/>
          <a:lstStyle/>
          <a:p>
            <a:fld id="{23F20C5C-095B-4CC0-8198-EE6056D2243E}" type="slidenum">
              <a:rPr lang="en-US" altLang="zh-TW" smtClean="0">
                <a:latin typeface="Arial" pitchFamily="34" charset="0"/>
                <a:ea typeface="新細明體" pitchFamily="18" charset="-120"/>
              </a:rPr>
              <a:pPr/>
              <a:t>36</a:t>
            </a:fld>
            <a:endParaRPr lang="en-US" altLang="zh-TW" smtClean="0">
              <a:latin typeface="Arial" pitchFamily="34" charset="0"/>
              <a:ea typeface="新細明體" pitchFamily="18" charset="-120"/>
            </a:endParaRPr>
          </a:p>
        </p:txBody>
      </p:sp>
      <p:sp>
        <p:nvSpPr>
          <p:cNvPr id="48132" name="矩形 3"/>
          <p:cNvSpPr>
            <a:spLocks noChangeArrowheads="1"/>
          </p:cNvSpPr>
          <p:nvPr/>
        </p:nvSpPr>
        <p:spPr bwMode="auto">
          <a:xfrm>
            <a:off x="250825" y="1052513"/>
            <a:ext cx="4443413" cy="369887"/>
          </a:xfrm>
          <a:prstGeom prst="rect">
            <a:avLst/>
          </a:prstGeom>
          <a:noFill/>
          <a:ln w="9525">
            <a:noFill/>
            <a:miter lim="800000"/>
            <a:headEnd/>
            <a:tailEnd/>
          </a:ln>
        </p:spPr>
        <p:txBody>
          <a:bodyPr wrap="none">
            <a:spAutoFit/>
          </a:bodyPr>
          <a:lstStyle/>
          <a:p>
            <a:r>
              <a:rPr lang="en-US" altLang="zh-TW" b="1"/>
              <a:t>3-2</a:t>
            </a:r>
            <a:r>
              <a:rPr lang="zh-TW" altLang="zh-TW" b="1"/>
              <a:t>上傳推薦學生所屬群別學生成績群名次</a:t>
            </a:r>
            <a:endParaRPr lang="zh-TW" altLang="en-US" b="1"/>
          </a:p>
        </p:txBody>
      </p:sp>
      <p:sp>
        <p:nvSpPr>
          <p:cNvPr id="48133" name="矩形 7"/>
          <p:cNvSpPr>
            <a:spLocks noChangeArrowheads="1"/>
          </p:cNvSpPr>
          <p:nvPr/>
        </p:nvSpPr>
        <p:spPr bwMode="auto">
          <a:xfrm>
            <a:off x="222250" y="1989138"/>
            <a:ext cx="8670925" cy="4708525"/>
          </a:xfrm>
          <a:prstGeom prst="rect">
            <a:avLst/>
          </a:prstGeom>
          <a:noFill/>
          <a:ln w="9525">
            <a:noFill/>
            <a:miter lim="800000"/>
            <a:headEnd/>
            <a:tailEnd/>
          </a:ln>
        </p:spPr>
        <p:txBody>
          <a:bodyPr>
            <a:spAutoFit/>
          </a:bodyPr>
          <a:lstStyle/>
          <a:p>
            <a:r>
              <a:rPr lang="zh-TW" altLang="zh-TW" sz="2000" dirty="0">
                <a:latin typeface="Times New Roman" pitchFamily="18" charset="0"/>
                <a:ea typeface="標楷體" pitchFamily="65" charset="-120"/>
              </a:rPr>
              <a:t>上傳不成功時，即表上傳資料有誤，請依系統提示錯誤訊息修正後再行上傳，其錯誤訊息說明如下：</a:t>
            </a:r>
          </a:p>
          <a:p>
            <a:pPr marL="342900" lvl="1" indent="-342900">
              <a:buFont typeface="Arial" pitchFamily="34" charset="0"/>
              <a:buAutoNum type="arabicPeriod"/>
            </a:pPr>
            <a:r>
              <a:rPr lang="zh-TW" altLang="zh-TW" sz="2000" dirty="0">
                <a:latin typeface="Times New Roman" pitchFamily="18" charset="0"/>
                <a:ea typeface="標楷體" pitchFamily="65" charset="-120"/>
              </a:rPr>
              <a:t>檔案格式</a:t>
            </a:r>
            <a:r>
              <a:rPr lang="zh-TW" altLang="zh-TW" sz="2000" b="1" dirty="0">
                <a:solidFill>
                  <a:srgbClr val="FF0000"/>
                </a:solidFill>
                <a:latin typeface="Times New Roman" pitchFamily="18" charset="0"/>
                <a:ea typeface="標楷體" pitchFamily="65" charset="-120"/>
              </a:rPr>
              <a:t>非</a:t>
            </a:r>
            <a:r>
              <a:rPr lang="en-US" altLang="zh-TW" sz="2000" b="1" dirty="0">
                <a:solidFill>
                  <a:srgbClr val="FF0000"/>
                </a:solidFill>
                <a:latin typeface="Times New Roman" pitchFamily="18" charset="0"/>
                <a:ea typeface="標楷體" pitchFamily="65" charset="-120"/>
              </a:rPr>
              <a:t>Excel 97-2003</a:t>
            </a:r>
            <a:r>
              <a:rPr lang="zh-TW" altLang="zh-TW" sz="2000" b="1" dirty="0">
                <a:solidFill>
                  <a:srgbClr val="FF0000"/>
                </a:solidFill>
                <a:latin typeface="Times New Roman" pitchFamily="18" charset="0"/>
                <a:ea typeface="標楷體" pitchFamily="65" charset="-120"/>
              </a:rPr>
              <a:t>活頁簿格式</a:t>
            </a:r>
            <a:r>
              <a:rPr lang="zh-TW" altLang="zh-TW" sz="2000" dirty="0">
                <a:latin typeface="Times New Roman" pitchFamily="18" charset="0"/>
                <a:ea typeface="標楷體" pitchFamily="65" charset="-120"/>
              </a:rPr>
              <a:t>（檔案格式應為「檔名</a:t>
            </a:r>
            <a:r>
              <a:rPr lang="en-US" altLang="zh-TW" sz="2000" dirty="0">
                <a:latin typeface="Times New Roman" pitchFamily="18" charset="0"/>
                <a:ea typeface="標楷體" pitchFamily="65" charset="-120"/>
              </a:rPr>
              <a:t>.</a:t>
            </a:r>
            <a:r>
              <a:rPr lang="en-US" altLang="zh-TW" sz="2000" dirty="0" err="1">
                <a:latin typeface="Times New Roman" pitchFamily="18" charset="0"/>
                <a:ea typeface="標楷體" pitchFamily="65" charset="-120"/>
              </a:rPr>
              <a:t>xls</a:t>
            </a:r>
            <a:r>
              <a:rPr lang="zh-TW" altLang="zh-TW" sz="2000" dirty="0">
                <a:latin typeface="Times New Roman" pitchFamily="18" charset="0"/>
                <a:ea typeface="標楷體" pitchFamily="65" charset="-120"/>
              </a:rPr>
              <a:t>」，如</a:t>
            </a:r>
            <a:r>
              <a:rPr lang="en-US" altLang="zh-TW" sz="2000" dirty="0">
                <a:latin typeface="Times New Roman" pitchFamily="18" charset="0"/>
                <a:ea typeface="標楷體" pitchFamily="65" charset="-120"/>
              </a:rPr>
              <a:t>01.xls</a:t>
            </a:r>
            <a:r>
              <a:rPr lang="zh-TW" altLang="zh-TW" sz="2000" dirty="0">
                <a:latin typeface="Times New Roman" pitchFamily="18" charset="0"/>
                <a:ea typeface="標楷體" pitchFamily="65" charset="-120"/>
              </a:rPr>
              <a:t>）</a:t>
            </a:r>
            <a:endParaRPr lang="en-US" altLang="zh-TW" sz="2000" dirty="0">
              <a:latin typeface="Times New Roman" pitchFamily="18" charset="0"/>
              <a:ea typeface="標楷體" pitchFamily="65" charset="-120"/>
            </a:endParaRPr>
          </a:p>
          <a:p>
            <a:pPr marL="342900" lvl="1" indent="-342900">
              <a:buFont typeface="Arial" pitchFamily="34" charset="0"/>
              <a:buAutoNum type="arabicPeriod"/>
            </a:pPr>
            <a:r>
              <a:rPr lang="zh-TW" altLang="zh-TW" sz="2000" b="1" dirty="0">
                <a:solidFill>
                  <a:srgbClr val="FF0000"/>
                </a:solidFill>
                <a:latin typeface="Times New Roman" pitchFamily="18" charset="0"/>
                <a:ea typeface="標楷體" pitchFamily="65" charset="-120"/>
              </a:rPr>
              <a:t>檔案名稱無法對應招生群別</a:t>
            </a:r>
            <a:r>
              <a:rPr lang="zh-TW" altLang="zh-TW" sz="2000" dirty="0">
                <a:latin typeface="Times New Roman" pitchFamily="18" charset="0"/>
                <a:ea typeface="標楷體" pitchFamily="65" charset="-120"/>
              </a:rPr>
              <a:t>，請確定檔案名稱是否符合規範（機械群檔案名稱應為</a:t>
            </a:r>
            <a:r>
              <a:rPr lang="en-US" altLang="zh-TW" sz="2000" dirty="0">
                <a:latin typeface="Times New Roman" pitchFamily="18" charset="0"/>
                <a:ea typeface="標楷體" pitchFamily="65" charset="-120"/>
              </a:rPr>
              <a:t>01</a:t>
            </a:r>
            <a:r>
              <a:rPr lang="zh-TW" altLang="zh-TW" sz="2000" dirty="0">
                <a:latin typeface="Times New Roman" pitchFamily="18" charset="0"/>
                <a:ea typeface="標楷體" pitchFamily="65" charset="-120"/>
              </a:rPr>
              <a:t>，上傳檔案名稱為</a:t>
            </a:r>
            <a:r>
              <a:rPr lang="en-US" altLang="zh-TW" sz="2000" dirty="0">
                <a:latin typeface="Times New Roman" pitchFamily="18" charset="0"/>
                <a:ea typeface="標楷體" pitchFamily="65" charset="-120"/>
              </a:rPr>
              <a:t>02</a:t>
            </a:r>
            <a:r>
              <a:rPr lang="zh-TW" altLang="zh-TW" sz="2000" dirty="0">
                <a:latin typeface="Times New Roman" pitchFamily="18" charset="0"/>
                <a:ea typeface="標楷體" pitchFamily="65" charset="-120"/>
              </a:rPr>
              <a:t>，招生群別代碼可參考簡章</a:t>
            </a:r>
            <a:r>
              <a:rPr lang="zh-TW" altLang="zh-TW" sz="2000" dirty="0" smtClean="0">
                <a:latin typeface="Times New Roman" pitchFamily="18" charset="0"/>
                <a:ea typeface="標楷體" pitchFamily="65" charset="-120"/>
              </a:rPr>
              <a:t>第</a:t>
            </a:r>
            <a:r>
              <a:rPr lang="en-US" altLang="zh-TW" sz="2000" dirty="0" smtClean="0">
                <a:latin typeface="Times New Roman" pitchFamily="18" charset="0"/>
                <a:ea typeface="標楷體" pitchFamily="65" charset="-120"/>
              </a:rPr>
              <a:t>95-97</a:t>
            </a:r>
            <a:r>
              <a:rPr lang="zh-TW" altLang="zh-TW" sz="2000" dirty="0" smtClean="0">
                <a:latin typeface="Times New Roman" pitchFamily="18" charset="0"/>
                <a:ea typeface="標楷體" pitchFamily="65" charset="-120"/>
              </a:rPr>
              <a:t>頁</a:t>
            </a:r>
            <a:r>
              <a:rPr lang="zh-TW" altLang="zh-TW" sz="2000" dirty="0">
                <a:latin typeface="Times New Roman" pitchFamily="18" charset="0"/>
                <a:ea typeface="標楷體" pitchFamily="65" charset="-120"/>
              </a:rPr>
              <a:t>）。</a:t>
            </a:r>
            <a:endParaRPr lang="en-US" altLang="zh-TW" sz="2000" dirty="0">
              <a:latin typeface="Times New Roman" pitchFamily="18" charset="0"/>
              <a:ea typeface="標楷體" pitchFamily="65" charset="-120"/>
            </a:endParaRPr>
          </a:p>
          <a:p>
            <a:pPr marL="342900" lvl="1" indent="-342900">
              <a:buFont typeface="Arial" pitchFamily="34" charset="0"/>
              <a:buAutoNum type="arabicPeriod"/>
            </a:pPr>
            <a:r>
              <a:rPr lang="zh-TW" altLang="zh-TW" sz="2000" b="1" dirty="0">
                <a:solidFill>
                  <a:srgbClr val="FF0000"/>
                </a:solidFill>
                <a:latin typeface="Times New Roman" pitchFamily="18" charset="0"/>
                <a:ea typeface="標楷體" pitchFamily="65" charset="-120"/>
              </a:rPr>
              <a:t>檔案名稱錯誤</a:t>
            </a:r>
            <a:r>
              <a:rPr lang="zh-TW" altLang="zh-TW" sz="2000" dirty="0">
                <a:latin typeface="Times New Roman" pitchFamily="18" charset="0"/>
                <a:ea typeface="標楷體" pitchFamily="65" charset="-120"/>
              </a:rPr>
              <a:t>，請確定檔案名稱是否符合規範（機械群檔案名稱應為「</a:t>
            </a:r>
            <a:r>
              <a:rPr lang="en-US" altLang="zh-TW" sz="2000" dirty="0">
                <a:latin typeface="Times New Roman" pitchFamily="18" charset="0"/>
                <a:ea typeface="標楷體" pitchFamily="65" charset="-120"/>
              </a:rPr>
              <a:t>01.xls</a:t>
            </a:r>
            <a:r>
              <a:rPr lang="zh-TW" altLang="zh-TW" sz="2000" dirty="0">
                <a:latin typeface="Times New Roman" pitchFamily="18" charset="0"/>
                <a:ea typeface="標楷體" pitchFamily="65" charset="-120"/>
              </a:rPr>
              <a:t>」，不可為「機械群</a:t>
            </a:r>
            <a:r>
              <a:rPr lang="en-US" altLang="zh-TW" sz="2000" dirty="0">
                <a:latin typeface="Times New Roman" pitchFamily="18" charset="0"/>
                <a:ea typeface="標楷體" pitchFamily="65" charset="-120"/>
              </a:rPr>
              <a:t>01.xls</a:t>
            </a:r>
            <a:r>
              <a:rPr lang="zh-TW" altLang="zh-TW" sz="2000" dirty="0">
                <a:latin typeface="Times New Roman" pitchFamily="18" charset="0"/>
                <a:ea typeface="標楷體" pitchFamily="65" charset="-120"/>
              </a:rPr>
              <a:t>」）</a:t>
            </a:r>
            <a:endParaRPr lang="en-US" altLang="zh-TW" sz="2000" dirty="0">
              <a:latin typeface="Times New Roman" pitchFamily="18" charset="0"/>
              <a:ea typeface="標楷體" pitchFamily="65" charset="-120"/>
            </a:endParaRPr>
          </a:p>
          <a:p>
            <a:pPr marL="342900" lvl="1" indent="-342900">
              <a:buFont typeface="Arial" pitchFamily="34" charset="0"/>
              <a:buAutoNum type="arabicPeriod"/>
            </a:pPr>
            <a:r>
              <a:rPr lang="en-US" altLang="zh-TW" sz="2000" b="1" dirty="0">
                <a:solidFill>
                  <a:srgbClr val="FF0000"/>
                </a:solidFill>
                <a:latin typeface="Times New Roman" pitchFamily="18" charset="0"/>
                <a:ea typeface="標楷體" pitchFamily="65" charset="-120"/>
              </a:rPr>
              <a:t>Excel</a:t>
            </a:r>
            <a:r>
              <a:rPr lang="zh-TW" altLang="zh-TW" sz="2000" b="1" dirty="0">
                <a:solidFill>
                  <a:srgbClr val="FF0000"/>
                </a:solidFill>
                <a:latin typeface="Times New Roman" pitchFamily="18" charset="0"/>
                <a:ea typeface="標楷體" pitchFamily="65" charset="-120"/>
              </a:rPr>
              <a:t>內資料型態錯誤</a:t>
            </a:r>
            <a:r>
              <a:rPr lang="zh-TW" altLang="zh-TW" sz="2000" dirty="0">
                <a:latin typeface="Times New Roman" pitchFamily="18" charset="0"/>
                <a:ea typeface="標楷體" pitchFamily="65" charset="-120"/>
              </a:rPr>
              <a:t>（例如學業平均成績群名次僅能輸入數字，不可輸入英文、小數點或其他符號，可先下載「資料上傳說明」之第</a:t>
            </a:r>
            <a:r>
              <a:rPr lang="en-US" altLang="zh-TW" sz="2000" dirty="0">
                <a:latin typeface="Times New Roman" pitchFamily="18" charset="0"/>
                <a:ea typeface="標楷體" pitchFamily="65" charset="-120"/>
              </a:rPr>
              <a:t>7</a:t>
            </a:r>
            <a:r>
              <a:rPr lang="zh-TW" altLang="zh-TW" sz="2000" dirty="0">
                <a:latin typeface="Times New Roman" pitchFamily="18" charset="0"/>
                <a:ea typeface="標楷體" pitchFamily="65" charset="-120"/>
              </a:rPr>
              <a:t>項，檢視其資料型態是否正確）</a:t>
            </a:r>
            <a:endParaRPr lang="en-US" altLang="zh-TW" sz="2000" dirty="0">
              <a:latin typeface="Times New Roman" pitchFamily="18" charset="0"/>
              <a:ea typeface="標楷體" pitchFamily="65" charset="-120"/>
            </a:endParaRPr>
          </a:p>
          <a:p>
            <a:pPr marL="342900" lvl="1" indent="-342900">
              <a:buFont typeface="Arial" pitchFamily="34" charset="0"/>
              <a:buAutoNum type="arabicPeriod"/>
            </a:pPr>
            <a:r>
              <a:rPr lang="zh-TW" altLang="zh-TW" sz="2000" b="1" dirty="0">
                <a:solidFill>
                  <a:srgbClr val="FF0000"/>
                </a:solidFill>
                <a:latin typeface="Times New Roman" pitchFamily="18" charset="0"/>
                <a:ea typeface="標楷體" pitchFamily="65" charset="-120"/>
              </a:rPr>
              <a:t>學生排名錯誤</a:t>
            </a:r>
            <a:r>
              <a:rPr lang="zh-TW" altLang="zh-TW" sz="2000" dirty="0">
                <a:latin typeface="Times New Roman" pitchFamily="18" charset="0"/>
                <a:ea typeface="標楷體" pitchFamily="65" charset="-120"/>
              </a:rPr>
              <a:t>（群名次排名錯誤，例如機械群學生學業成績前四名為</a:t>
            </a:r>
            <a:r>
              <a:rPr lang="en-US" altLang="zh-TW" sz="2000" dirty="0">
                <a:latin typeface="Times New Roman" pitchFamily="18" charset="0"/>
                <a:ea typeface="標楷體" pitchFamily="65" charset="-120"/>
              </a:rPr>
              <a:t>A</a:t>
            </a:r>
            <a:r>
              <a:rPr lang="zh-TW" altLang="zh-TW" sz="2000" dirty="0">
                <a:latin typeface="Times New Roman" pitchFamily="18" charset="0"/>
                <a:ea typeface="標楷體" pitchFamily="65" charset="-120"/>
              </a:rPr>
              <a:t>生平均成績</a:t>
            </a:r>
            <a:r>
              <a:rPr lang="en-US" altLang="zh-TW" sz="2000" dirty="0">
                <a:latin typeface="Times New Roman" pitchFamily="18" charset="0"/>
                <a:ea typeface="標楷體" pitchFamily="65" charset="-120"/>
              </a:rPr>
              <a:t>98</a:t>
            </a:r>
            <a:r>
              <a:rPr lang="zh-TW" altLang="zh-TW" sz="2000" dirty="0">
                <a:latin typeface="Times New Roman" pitchFamily="18" charset="0"/>
                <a:ea typeface="標楷體" pitchFamily="65" charset="-120"/>
              </a:rPr>
              <a:t>分、</a:t>
            </a:r>
            <a:r>
              <a:rPr lang="en-US" altLang="zh-TW" sz="2000" dirty="0">
                <a:latin typeface="Times New Roman" pitchFamily="18" charset="0"/>
                <a:ea typeface="標楷體" pitchFamily="65" charset="-120"/>
              </a:rPr>
              <a:t>B</a:t>
            </a:r>
            <a:r>
              <a:rPr lang="zh-TW" altLang="zh-TW" sz="2000" dirty="0">
                <a:latin typeface="Times New Roman" pitchFamily="18" charset="0"/>
                <a:ea typeface="標楷體" pitchFamily="65" charset="-120"/>
              </a:rPr>
              <a:t>生平均成績</a:t>
            </a:r>
            <a:r>
              <a:rPr lang="en-US" altLang="zh-TW" sz="2000" dirty="0">
                <a:latin typeface="Times New Roman" pitchFamily="18" charset="0"/>
                <a:ea typeface="標楷體" pitchFamily="65" charset="-120"/>
              </a:rPr>
              <a:t>97</a:t>
            </a:r>
            <a:r>
              <a:rPr lang="zh-TW" altLang="zh-TW" sz="2000" dirty="0">
                <a:latin typeface="Times New Roman" pitchFamily="18" charset="0"/>
                <a:ea typeface="標楷體" pitchFamily="65" charset="-120"/>
              </a:rPr>
              <a:t>分、</a:t>
            </a:r>
            <a:r>
              <a:rPr lang="en-US" altLang="zh-TW" sz="2000" dirty="0">
                <a:latin typeface="Times New Roman" pitchFamily="18" charset="0"/>
                <a:ea typeface="標楷體" pitchFamily="65" charset="-120"/>
              </a:rPr>
              <a:t>C</a:t>
            </a:r>
            <a:r>
              <a:rPr lang="zh-TW" altLang="zh-TW" sz="2000" dirty="0">
                <a:latin typeface="Times New Roman" pitchFamily="18" charset="0"/>
                <a:ea typeface="標楷體" pitchFamily="65" charset="-120"/>
              </a:rPr>
              <a:t>生平均成績</a:t>
            </a:r>
            <a:r>
              <a:rPr lang="en-US" altLang="zh-TW" sz="2000" dirty="0">
                <a:latin typeface="Times New Roman" pitchFamily="18" charset="0"/>
                <a:ea typeface="標楷體" pitchFamily="65" charset="-120"/>
              </a:rPr>
              <a:t>97</a:t>
            </a:r>
            <a:r>
              <a:rPr lang="zh-TW" altLang="zh-TW" sz="2000" dirty="0">
                <a:latin typeface="Times New Roman" pitchFamily="18" charset="0"/>
                <a:ea typeface="標楷體" pitchFamily="65" charset="-120"/>
              </a:rPr>
              <a:t>分、</a:t>
            </a:r>
            <a:r>
              <a:rPr lang="en-US" altLang="zh-TW" sz="2000" dirty="0">
                <a:latin typeface="Times New Roman" pitchFamily="18" charset="0"/>
                <a:ea typeface="標楷體" pitchFamily="65" charset="-120"/>
              </a:rPr>
              <a:t>D</a:t>
            </a:r>
            <a:r>
              <a:rPr lang="zh-TW" altLang="zh-TW" sz="2000" dirty="0">
                <a:latin typeface="Times New Roman" pitchFamily="18" charset="0"/>
                <a:ea typeface="標楷體" pitchFamily="65" charset="-120"/>
              </a:rPr>
              <a:t>生平均成績</a:t>
            </a:r>
            <a:r>
              <a:rPr lang="en-US" altLang="zh-TW" sz="2000" dirty="0">
                <a:latin typeface="Times New Roman" pitchFamily="18" charset="0"/>
                <a:ea typeface="標楷體" pitchFamily="65" charset="-120"/>
              </a:rPr>
              <a:t>96</a:t>
            </a:r>
            <a:r>
              <a:rPr lang="zh-TW" altLang="zh-TW" sz="2000" dirty="0">
                <a:latin typeface="Times New Roman" pitchFamily="18" charset="0"/>
                <a:ea typeface="標楷體" pitchFamily="65" charset="-120"/>
              </a:rPr>
              <a:t>分，則名次應該為</a:t>
            </a:r>
            <a:r>
              <a:rPr lang="en-US" altLang="zh-TW" sz="2000" dirty="0">
                <a:latin typeface="Times New Roman" pitchFamily="18" charset="0"/>
                <a:ea typeface="標楷體" pitchFamily="65" charset="-120"/>
              </a:rPr>
              <a:t>1</a:t>
            </a:r>
            <a:r>
              <a:rPr lang="zh-TW" altLang="zh-TW" sz="2000" dirty="0">
                <a:latin typeface="Times New Roman" pitchFamily="18" charset="0"/>
                <a:ea typeface="標楷體" pitchFamily="65" charset="-120"/>
              </a:rPr>
              <a:t>、</a:t>
            </a:r>
            <a:r>
              <a:rPr lang="en-US" altLang="zh-TW" sz="2000" dirty="0">
                <a:latin typeface="Times New Roman" pitchFamily="18" charset="0"/>
                <a:ea typeface="標楷體" pitchFamily="65" charset="-120"/>
              </a:rPr>
              <a:t>2</a:t>
            </a:r>
            <a:r>
              <a:rPr lang="zh-TW" altLang="zh-TW" sz="2000" dirty="0">
                <a:latin typeface="Times New Roman" pitchFamily="18" charset="0"/>
                <a:ea typeface="標楷體" pitchFamily="65" charset="-120"/>
              </a:rPr>
              <a:t>、</a:t>
            </a:r>
            <a:r>
              <a:rPr lang="en-US" altLang="zh-TW" sz="2000" dirty="0">
                <a:latin typeface="Times New Roman" pitchFamily="18" charset="0"/>
                <a:ea typeface="標楷體" pitchFamily="65" charset="-120"/>
              </a:rPr>
              <a:t>2</a:t>
            </a:r>
            <a:r>
              <a:rPr lang="zh-TW" altLang="zh-TW" sz="2000" dirty="0">
                <a:latin typeface="Times New Roman" pitchFamily="18" charset="0"/>
                <a:ea typeface="標楷體" pitchFamily="65" charset="-120"/>
              </a:rPr>
              <a:t>、</a:t>
            </a:r>
            <a:r>
              <a:rPr lang="en-US" altLang="zh-TW" sz="2000" dirty="0">
                <a:latin typeface="Times New Roman" pitchFamily="18" charset="0"/>
                <a:ea typeface="標楷體" pitchFamily="65" charset="-120"/>
              </a:rPr>
              <a:t>4</a:t>
            </a:r>
            <a:r>
              <a:rPr lang="zh-TW" altLang="zh-TW" sz="2000" dirty="0">
                <a:latin typeface="Times New Roman" pitchFamily="18" charset="0"/>
                <a:ea typeface="標楷體" pitchFamily="65" charset="-120"/>
              </a:rPr>
              <a:t>）</a:t>
            </a:r>
            <a:endParaRPr lang="en-US" altLang="zh-TW" sz="2000" dirty="0">
              <a:latin typeface="Times New Roman" pitchFamily="18" charset="0"/>
              <a:ea typeface="標楷體" pitchFamily="65" charset="-120"/>
            </a:endParaRPr>
          </a:p>
          <a:p>
            <a:pPr marL="342900" lvl="1" indent="-342900">
              <a:buFont typeface="Arial" pitchFamily="34" charset="0"/>
              <a:buAutoNum type="arabicPeriod"/>
            </a:pPr>
            <a:endParaRPr lang="zh-TW" altLang="zh-TW" sz="2000" dirty="0">
              <a:latin typeface="Times New Roman" pitchFamily="18" charset="0"/>
              <a:ea typeface="標楷體" pitchFamily="65" charset="-120"/>
            </a:endParaRPr>
          </a:p>
        </p:txBody>
      </p:sp>
      <p:sp>
        <p:nvSpPr>
          <p:cNvPr id="9" name="五邊形 8"/>
          <p:cNvSpPr/>
          <p:nvPr/>
        </p:nvSpPr>
        <p:spPr>
          <a:xfrm>
            <a:off x="323850" y="1484784"/>
            <a:ext cx="2697163" cy="431800"/>
          </a:xfrm>
          <a:prstGeom prst="homePlate">
            <a:avLst/>
          </a:prstGeom>
          <a:solidFill>
            <a:srgbClr val="00B0F0"/>
          </a:solidFill>
          <a:ln>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t>上傳不成功錯誤訊息</a:t>
            </a:r>
          </a:p>
        </p:txBody>
      </p:sp>
      <p:sp>
        <p:nvSpPr>
          <p:cNvPr id="3" name="圓角矩形圖說文字 2"/>
          <p:cNvSpPr/>
          <p:nvPr/>
        </p:nvSpPr>
        <p:spPr>
          <a:xfrm>
            <a:off x="3923928" y="6057776"/>
            <a:ext cx="2160240" cy="432048"/>
          </a:xfrm>
          <a:prstGeom prst="wedgeRoundRectCallout">
            <a:avLst>
              <a:gd name="adj1" fmla="val -57694"/>
              <a:gd name="adj2" fmla="val -35375"/>
              <a:gd name="adj3" fmla="val 16667"/>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b="1" dirty="0" smtClean="0">
                <a:solidFill>
                  <a:srgbClr val="0000FF"/>
                </a:solidFill>
              </a:rPr>
              <a:t>請注意：常見錯誤</a:t>
            </a:r>
            <a:endParaRPr lang="zh-TW" altLang="en-US" b="1" dirty="0">
              <a:solidFill>
                <a:srgbClr val="0000FF"/>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rgbClr val="800080"/>
                </a:solidFill>
                <a:latin typeface="標楷體" pitchFamily="65" charset="-120"/>
                <a:ea typeface="標楷體" pitchFamily="65" charset="-120"/>
              </a:rPr>
              <a:t>一、高職</a:t>
            </a:r>
            <a:r>
              <a:rPr lang="zh-TW" altLang="en-US" sz="3600" b="1" dirty="0" smtClean="0">
                <a:solidFill>
                  <a:srgbClr val="800080"/>
                </a:solidFill>
                <a:latin typeface="標楷體" pitchFamily="65" charset="-120"/>
                <a:ea typeface="標楷體" pitchFamily="65" charset="-120"/>
              </a:rPr>
              <a:t>學校作業及查詢系統</a:t>
            </a:r>
            <a:r>
              <a:rPr lang="en-US" altLang="zh-TW" sz="3600" b="1" dirty="0" smtClean="0">
                <a:solidFill>
                  <a:srgbClr val="800080"/>
                </a:solidFill>
                <a:latin typeface="標楷體" pitchFamily="65" charset="-120"/>
                <a:ea typeface="標楷體" pitchFamily="65" charset="-120"/>
              </a:rPr>
              <a:t>-</a:t>
            </a:r>
            <a:r>
              <a:rPr lang="zh-TW" altLang="en-US" b="1" dirty="0" smtClean="0">
                <a:solidFill>
                  <a:srgbClr val="800080"/>
                </a:solidFill>
                <a:latin typeface="標楷體" pitchFamily="65" charset="-120"/>
                <a:ea typeface="標楷體" pitchFamily="65" charset="-120"/>
              </a:rPr>
              <a:t>登錄推薦資料</a:t>
            </a:r>
            <a:r>
              <a:rPr lang="en-US" altLang="zh-TW" sz="2000" b="1" dirty="0" smtClean="0">
                <a:solidFill>
                  <a:srgbClr val="800080"/>
                </a:solidFill>
                <a:latin typeface="Times New Roman" panose="02020603050405020304" pitchFamily="18" charset="0"/>
                <a:ea typeface="標楷體" pitchFamily="65" charset="-120"/>
                <a:cs typeface="Times New Roman" panose="02020603050405020304" pitchFamily="18" charset="0"/>
              </a:rPr>
              <a:t>(5/12</a:t>
            </a:r>
            <a:r>
              <a:rPr lang="en-US" altLang="zh-TW" sz="2000" b="1" dirty="0">
                <a:solidFill>
                  <a:srgbClr val="800080"/>
                </a:solidFill>
                <a:latin typeface="Times New Roman" panose="02020603050405020304" pitchFamily="18" charset="0"/>
                <a:ea typeface="標楷體" pitchFamily="65" charset="-120"/>
                <a:cs typeface="Times New Roman" panose="02020603050405020304" pitchFamily="18" charset="0"/>
              </a:rPr>
              <a:t>)</a:t>
            </a:r>
            <a:endParaRPr lang="zh-TW" altLang="en-US" sz="2000" b="1" dirty="0" smtClean="0">
              <a:solidFill>
                <a:srgbClr val="800080"/>
              </a:solidFill>
              <a:latin typeface="標楷體" pitchFamily="65" charset="-120"/>
              <a:ea typeface="標楷體" pitchFamily="65" charset="-120"/>
            </a:endParaRPr>
          </a:p>
        </p:txBody>
      </p:sp>
      <p:sp>
        <p:nvSpPr>
          <p:cNvPr id="49155" name="投影片編號版面配置區 4"/>
          <p:cNvSpPr>
            <a:spLocks noGrp="1"/>
          </p:cNvSpPr>
          <p:nvPr>
            <p:ph type="sldNum" sz="quarter" idx="12"/>
          </p:nvPr>
        </p:nvSpPr>
        <p:spPr>
          <a:xfrm>
            <a:off x="6553200" y="6273800"/>
            <a:ext cx="2133600" cy="476250"/>
          </a:xfrm>
          <a:noFill/>
        </p:spPr>
        <p:txBody>
          <a:bodyPr/>
          <a:lstStyle/>
          <a:p>
            <a:fld id="{6C008893-6A71-4CF4-9D56-162CD3850354}" type="slidenum">
              <a:rPr lang="en-US" altLang="zh-TW" smtClean="0">
                <a:latin typeface="Arial" pitchFamily="34" charset="0"/>
                <a:ea typeface="新細明體" pitchFamily="18" charset="-120"/>
              </a:rPr>
              <a:pPr/>
              <a:t>37</a:t>
            </a:fld>
            <a:endParaRPr lang="en-US" altLang="zh-TW" smtClean="0">
              <a:latin typeface="Arial" pitchFamily="34" charset="0"/>
              <a:ea typeface="新細明體" pitchFamily="18" charset="-120"/>
            </a:endParaRPr>
          </a:p>
        </p:txBody>
      </p:sp>
      <p:sp>
        <p:nvSpPr>
          <p:cNvPr id="49156" name="矩形 3"/>
          <p:cNvSpPr>
            <a:spLocks noChangeArrowheads="1"/>
          </p:cNvSpPr>
          <p:nvPr/>
        </p:nvSpPr>
        <p:spPr bwMode="auto">
          <a:xfrm>
            <a:off x="250825" y="1052513"/>
            <a:ext cx="4443413" cy="369887"/>
          </a:xfrm>
          <a:prstGeom prst="rect">
            <a:avLst/>
          </a:prstGeom>
          <a:noFill/>
          <a:ln w="9525">
            <a:noFill/>
            <a:miter lim="800000"/>
            <a:headEnd/>
            <a:tailEnd/>
          </a:ln>
        </p:spPr>
        <p:txBody>
          <a:bodyPr wrap="none">
            <a:spAutoFit/>
          </a:bodyPr>
          <a:lstStyle/>
          <a:p>
            <a:r>
              <a:rPr lang="en-US" altLang="zh-TW" b="1"/>
              <a:t>3-2</a:t>
            </a:r>
            <a:r>
              <a:rPr lang="zh-TW" altLang="zh-TW" b="1"/>
              <a:t>上傳推薦學生所屬群別學生成績群名次</a:t>
            </a:r>
            <a:endParaRPr lang="zh-TW" altLang="en-US" b="1"/>
          </a:p>
        </p:txBody>
      </p:sp>
      <p:sp>
        <p:nvSpPr>
          <p:cNvPr id="49157" name="矩形 7"/>
          <p:cNvSpPr>
            <a:spLocks noChangeArrowheads="1"/>
          </p:cNvSpPr>
          <p:nvPr/>
        </p:nvSpPr>
        <p:spPr bwMode="auto">
          <a:xfrm>
            <a:off x="222250" y="2092325"/>
            <a:ext cx="8813800" cy="3784600"/>
          </a:xfrm>
          <a:prstGeom prst="rect">
            <a:avLst/>
          </a:prstGeom>
          <a:noFill/>
          <a:ln w="9525">
            <a:noFill/>
            <a:miter lim="800000"/>
            <a:headEnd/>
            <a:tailEnd/>
          </a:ln>
        </p:spPr>
        <p:txBody>
          <a:bodyPr>
            <a:spAutoFit/>
          </a:bodyPr>
          <a:lstStyle/>
          <a:p>
            <a:pPr marL="342900" lvl="1" indent="-342900">
              <a:buFont typeface="Arial" pitchFamily="34" charset="0"/>
              <a:buAutoNum type="arabicPeriod" startAt="6"/>
            </a:pPr>
            <a:r>
              <a:rPr lang="zh-TW" altLang="zh-TW" sz="2000" b="1">
                <a:solidFill>
                  <a:srgbClr val="FF0000"/>
                </a:solidFill>
                <a:latin typeface="Times New Roman" pitchFamily="18" charset="0"/>
                <a:ea typeface="標楷體" pitchFamily="65" charset="-120"/>
              </a:rPr>
              <a:t>學生歸屬群別代碼與檔案群別代碼不同</a:t>
            </a:r>
            <a:r>
              <a:rPr lang="zh-TW" altLang="zh-TW" sz="2000">
                <a:latin typeface="Times New Roman" pitchFamily="18" charset="0"/>
                <a:ea typeface="標楷體" pitchFamily="65" charset="-120"/>
              </a:rPr>
              <a:t>（每一群別檔案內之所有學生歸屬群別碼應同於該群別代碼，例如上傳群別為機械群，則</a:t>
            </a:r>
            <a:r>
              <a:rPr lang="en-US" altLang="zh-TW" sz="2000">
                <a:latin typeface="Times New Roman" pitchFamily="18" charset="0"/>
                <a:ea typeface="標楷體" pitchFamily="65" charset="-120"/>
              </a:rPr>
              <a:t>Excel</a:t>
            </a:r>
            <a:r>
              <a:rPr lang="zh-TW" altLang="zh-TW" sz="2000">
                <a:latin typeface="Times New Roman" pitchFamily="18" charset="0"/>
                <a:ea typeface="標楷體" pitchFamily="65" charset="-120"/>
              </a:rPr>
              <a:t>內學生之群別代碼須皆為</a:t>
            </a:r>
            <a:r>
              <a:rPr lang="en-US" altLang="zh-TW" sz="2000">
                <a:latin typeface="Times New Roman" pitchFamily="18" charset="0"/>
                <a:ea typeface="標楷體" pitchFamily="65" charset="-120"/>
              </a:rPr>
              <a:t>01</a:t>
            </a:r>
            <a:r>
              <a:rPr lang="zh-TW" altLang="en-US" sz="2000">
                <a:latin typeface="Times New Roman" pitchFamily="18" charset="0"/>
                <a:ea typeface="標楷體" pitchFamily="65" charset="-120"/>
              </a:rPr>
              <a:t>）</a:t>
            </a:r>
            <a:endParaRPr lang="en-US" altLang="zh-TW" sz="2000">
              <a:latin typeface="Times New Roman" pitchFamily="18" charset="0"/>
              <a:ea typeface="標楷體" pitchFamily="65" charset="-120"/>
            </a:endParaRPr>
          </a:p>
          <a:p>
            <a:pPr marL="342900" lvl="1" indent="-342900">
              <a:buFont typeface="Arial" pitchFamily="34" charset="0"/>
              <a:buAutoNum type="arabicPeriod" startAt="6"/>
            </a:pPr>
            <a:r>
              <a:rPr lang="en-US" altLang="zh-TW" sz="2000">
                <a:latin typeface="Times New Roman" pitchFamily="18" charset="0"/>
                <a:ea typeface="標楷體" pitchFamily="65" charset="-120"/>
              </a:rPr>
              <a:t>Excel</a:t>
            </a:r>
            <a:r>
              <a:rPr lang="zh-TW" altLang="zh-TW" sz="2000">
                <a:latin typeface="Times New Roman" pitchFamily="18" charset="0"/>
                <a:ea typeface="標楷體" pitchFamily="65" charset="-120"/>
              </a:rPr>
              <a:t>內所輸入的</a:t>
            </a:r>
            <a:r>
              <a:rPr lang="zh-TW" altLang="zh-TW" sz="2000" b="1">
                <a:solidFill>
                  <a:srgbClr val="FF0000"/>
                </a:solidFill>
                <a:latin typeface="Times New Roman" pitchFamily="18" charset="0"/>
                <a:ea typeface="標楷體" pitchFamily="65" charset="-120"/>
              </a:rPr>
              <a:t>學制代碼不在學制清單內</a:t>
            </a:r>
            <a:r>
              <a:rPr lang="zh-TW" altLang="zh-TW" sz="2000">
                <a:latin typeface="Times New Roman" pitchFamily="18" charset="0"/>
                <a:ea typeface="標楷體" pitchFamily="65" charset="-120"/>
              </a:rPr>
              <a:t>（學制代碼：</a:t>
            </a:r>
            <a:r>
              <a:rPr lang="en-US" altLang="zh-TW" sz="2000">
                <a:latin typeface="Times New Roman" pitchFamily="18" charset="0"/>
                <a:ea typeface="標楷體" pitchFamily="65" charset="-120"/>
              </a:rPr>
              <a:t>1—</a:t>
            </a:r>
            <a:r>
              <a:rPr lang="zh-TW" altLang="zh-TW" sz="2000">
                <a:latin typeface="Times New Roman" pitchFamily="18" charset="0"/>
                <a:ea typeface="標楷體" pitchFamily="65" charset="-120"/>
              </a:rPr>
              <a:t>高職（含高中附設職業類科）、</a:t>
            </a:r>
            <a:r>
              <a:rPr lang="en-US" altLang="zh-TW" sz="2000">
                <a:latin typeface="Times New Roman" pitchFamily="18" charset="0"/>
                <a:ea typeface="標楷體" pitchFamily="65" charset="-120"/>
              </a:rPr>
              <a:t>2—</a:t>
            </a:r>
            <a:r>
              <a:rPr lang="zh-TW" altLang="zh-TW" sz="2000">
                <a:latin typeface="Times New Roman" pitchFamily="18" charset="0"/>
                <a:ea typeface="標楷體" pitchFamily="65" charset="-120"/>
              </a:rPr>
              <a:t>綜合高中、</a:t>
            </a:r>
            <a:r>
              <a:rPr lang="en-US" altLang="zh-TW" sz="2000">
                <a:latin typeface="Times New Roman" pitchFamily="18" charset="0"/>
                <a:ea typeface="標楷體" pitchFamily="65" charset="-120"/>
              </a:rPr>
              <a:t>3—</a:t>
            </a:r>
            <a:r>
              <a:rPr lang="zh-TW" altLang="zh-TW" sz="2000">
                <a:latin typeface="Times New Roman" pitchFamily="18" charset="0"/>
                <a:ea typeface="標楷體" pitchFamily="65" charset="-120"/>
              </a:rPr>
              <a:t>實用技能學程、</a:t>
            </a:r>
            <a:r>
              <a:rPr lang="en-US" altLang="zh-TW" sz="2000">
                <a:latin typeface="Times New Roman" pitchFamily="18" charset="0"/>
                <a:ea typeface="標楷體" pitchFamily="65" charset="-120"/>
              </a:rPr>
              <a:t>4—</a:t>
            </a:r>
            <a:r>
              <a:rPr lang="zh-TW" altLang="zh-TW" sz="2000">
                <a:latin typeface="Times New Roman" pitchFamily="18" charset="0"/>
                <a:ea typeface="標楷體" pitchFamily="65" charset="-120"/>
              </a:rPr>
              <a:t>建教班、</a:t>
            </a:r>
            <a:r>
              <a:rPr lang="en-US" altLang="zh-TW" sz="2000">
                <a:latin typeface="Times New Roman" pitchFamily="18" charset="0"/>
                <a:ea typeface="標楷體" pitchFamily="65" charset="-120"/>
              </a:rPr>
              <a:t>5—</a:t>
            </a:r>
            <a:r>
              <a:rPr lang="zh-TW" altLang="zh-TW" sz="2000">
                <a:latin typeface="Times New Roman" pitchFamily="18" charset="0"/>
                <a:ea typeface="標楷體" pitchFamily="65" charset="-120"/>
              </a:rPr>
              <a:t>日間部進修學校、</a:t>
            </a:r>
            <a:r>
              <a:rPr lang="en-US" altLang="zh-TW" sz="2000">
                <a:latin typeface="Times New Roman" pitchFamily="18" charset="0"/>
                <a:ea typeface="標楷體" pitchFamily="65" charset="-120"/>
              </a:rPr>
              <a:t>6—</a:t>
            </a:r>
            <a:r>
              <a:rPr lang="zh-TW" altLang="zh-TW" sz="2000">
                <a:latin typeface="Times New Roman" pitchFamily="18" charset="0"/>
                <a:ea typeface="標楷體" pitchFamily="65" charset="-120"/>
              </a:rPr>
              <a:t>夜間部進修學校、</a:t>
            </a:r>
            <a:r>
              <a:rPr lang="en-US" altLang="zh-TW" sz="2000">
                <a:latin typeface="Times New Roman" pitchFamily="18" charset="0"/>
                <a:ea typeface="標楷體" pitchFamily="65" charset="-120"/>
              </a:rPr>
              <a:t>9—</a:t>
            </a:r>
            <a:r>
              <a:rPr lang="zh-TW" altLang="zh-TW" sz="2000">
                <a:latin typeface="Times New Roman" pitchFamily="18" charset="0"/>
                <a:ea typeface="標楷體" pitchFamily="65" charset="-120"/>
              </a:rPr>
              <a:t>其他。）</a:t>
            </a:r>
            <a:endParaRPr lang="en-US" altLang="zh-TW" sz="2000">
              <a:latin typeface="Times New Roman" pitchFamily="18" charset="0"/>
              <a:ea typeface="標楷體" pitchFamily="65" charset="-120"/>
            </a:endParaRPr>
          </a:p>
          <a:p>
            <a:pPr marL="342900" lvl="1" indent="-342900">
              <a:buFont typeface="Arial" pitchFamily="34" charset="0"/>
              <a:buAutoNum type="arabicPeriod" startAt="6"/>
            </a:pPr>
            <a:r>
              <a:rPr lang="zh-TW" altLang="zh-TW" sz="2000" b="1">
                <a:solidFill>
                  <a:srgbClr val="FF0000"/>
                </a:solidFill>
                <a:latin typeface="Times New Roman" pitchFamily="18" charset="0"/>
                <a:ea typeface="標楷體" pitchFamily="65" charset="-120"/>
              </a:rPr>
              <a:t>學生學號重複</a:t>
            </a:r>
            <a:r>
              <a:rPr lang="zh-TW" altLang="zh-TW" sz="2000">
                <a:latin typeface="Times New Roman" pitchFamily="18" charset="0"/>
                <a:ea typeface="標楷體" pitchFamily="65" charset="-120"/>
              </a:rPr>
              <a:t>（每一學生僅能歸屬單一群別且其之學號亦為唯一值，不可重複）</a:t>
            </a:r>
            <a:endParaRPr lang="en-US" altLang="zh-TW" sz="2000">
              <a:latin typeface="Times New Roman" pitchFamily="18" charset="0"/>
              <a:ea typeface="標楷體" pitchFamily="65" charset="-120"/>
            </a:endParaRPr>
          </a:p>
          <a:p>
            <a:pPr marL="342900" lvl="1" indent="-342900">
              <a:buFont typeface="Arial" pitchFamily="34" charset="0"/>
              <a:buAutoNum type="arabicPeriod" startAt="6"/>
            </a:pPr>
            <a:r>
              <a:rPr lang="zh-TW" altLang="zh-TW" sz="2000" b="1">
                <a:solidFill>
                  <a:srgbClr val="FF0000"/>
                </a:solidFill>
                <a:latin typeface="Times New Roman" pitchFamily="18" charset="0"/>
                <a:ea typeface="標楷體" pitchFamily="65" charset="-120"/>
              </a:rPr>
              <a:t>科（組）、學程名稱或學業平均成績科（組）、學程名次排名有誤</a:t>
            </a:r>
            <a:r>
              <a:rPr lang="zh-TW" altLang="zh-TW" sz="2000">
                <a:latin typeface="Times New Roman" pitchFamily="18" charset="0"/>
                <a:ea typeface="標楷體" pitchFamily="65" charset="-120"/>
              </a:rPr>
              <a:t>，請確認後再行上傳（例如班級名稱三電腦製圖共</a:t>
            </a:r>
            <a:r>
              <a:rPr lang="en-US" altLang="zh-TW" sz="2000">
                <a:latin typeface="Times New Roman" pitchFamily="18" charset="0"/>
                <a:ea typeface="標楷體" pitchFamily="65" charset="-120"/>
              </a:rPr>
              <a:t>20</a:t>
            </a:r>
            <a:r>
              <a:rPr lang="zh-TW" altLang="zh-TW" sz="2000">
                <a:latin typeface="Times New Roman" pitchFamily="18" charset="0"/>
                <a:ea typeface="標楷體" pitchFamily="65" charset="-120"/>
              </a:rPr>
              <a:t>位學生，前四名為</a:t>
            </a:r>
            <a:r>
              <a:rPr lang="en-US" altLang="zh-TW" sz="2000">
                <a:latin typeface="Times New Roman" pitchFamily="18" charset="0"/>
                <a:ea typeface="標楷體" pitchFamily="65" charset="-120"/>
              </a:rPr>
              <a:t>A</a:t>
            </a:r>
            <a:r>
              <a:rPr lang="zh-TW" altLang="zh-TW" sz="2000">
                <a:latin typeface="Times New Roman" pitchFamily="18" charset="0"/>
                <a:ea typeface="標楷體" pitchFamily="65" charset="-120"/>
              </a:rPr>
              <a:t>生平均成績</a:t>
            </a:r>
            <a:r>
              <a:rPr lang="en-US" altLang="zh-TW" sz="2000">
                <a:latin typeface="Times New Roman" pitchFamily="18" charset="0"/>
                <a:ea typeface="標楷體" pitchFamily="65" charset="-120"/>
              </a:rPr>
              <a:t>92</a:t>
            </a:r>
            <a:r>
              <a:rPr lang="zh-TW" altLang="zh-TW" sz="2000">
                <a:latin typeface="Times New Roman" pitchFamily="18" charset="0"/>
                <a:ea typeface="標楷體" pitchFamily="65" charset="-120"/>
              </a:rPr>
              <a:t>分、</a:t>
            </a:r>
            <a:r>
              <a:rPr lang="en-US" altLang="zh-TW" sz="2000">
                <a:latin typeface="Times New Roman" pitchFamily="18" charset="0"/>
                <a:ea typeface="標楷體" pitchFamily="65" charset="-120"/>
              </a:rPr>
              <a:t>B</a:t>
            </a:r>
            <a:r>
              <a:rPr lang="zh-TW" altLang="zh-TW" sz="2000">
                <a:latin typeface="Times New Roman" pitchFamily="18" charset="0"/>
                <a:ea typeface="標楷體" pitchFamily="65" charset="-120"/>
              </a:rPr>
              <a:t>生平均成績</a:t>
            </a:r>
            <a:r>
              <a:rPr lang="en-US" altLang="zh-TW" sz="2000">
                <a:latin typeface="Times New Roman" pitchFamily="18" charset="0"/>
                <a:ea typeface="標楷體" pitchFamily="65" charset="-120"/>
              </a:rPr>
              <a:t>92</a:t>
            </a:r>
            <a:r>
              <a:rPr lang="zh-TW" altLang="zh-TW" sz="2000">
                <a:latin typeface="Times New Roman" pitchFamily="18" charset="0"/>
                <a:ea typeface="標楷體" pitchFamily="65" charset="-120"/>
              </a:rPr>
              <a:t>分、</a:t>
            </a:r>
            <a:r>
              <a:rPr lang="en-US" altLang="zh-TW" sz="2000">
                <a:latin typeface="Times New Roman" pitchFamily="18" charset="0"/>
                <a:ea typeface="標楷體" pitchFamily="65" charset="-120"/>
              </a:rPr>
              <a:t>C</a:t>
            </a:r>
            <a:r>
              <a:rPr lang="zh-TW" altLang="zh-TW" sz="2000">
                <a:latin typeface="Times New Roman" pitchFamily="18" charset="0"/>
                <a:ea typeface="標楷體" pitchFamily="65" charset="-120"/>
              </a:rPr>
              <a:t>生平均成績</a:t>
            </a:r>
            <a:r>
              <a:rPr lang="en-US" altLang="zh-TW" sz="2000">
                <a:latin typeface="Times New Roman" pitchFamily="18" charset="0"/>
                <a:ea typeface="標楷體" pitchFamily="65" charset="-120"/>
              </a:rPr>
              <a:t>88</a:t>
            </a:r>
            <a:r>
              <a:rPr lang="zh-TW" altLang="zh-TW" sz="2000">
                <a:latin typeface="Times New Roman" pitchFamily="18" charset="0"/>
                <a:ea typeface="標楷體" pitchFamily="65" charset="-120"/>
              </a:rPr>
              <a:t>分、</a:t>
            </a:r>
            <a:r>
              <a:rPr lang="en-US" altLang="zh-TW" sz="2000">
                <a:latin typeface="Times New Roman" pitchFamily="18" charset="0"/>
                <a:ea typeface="標楷體" pitchFamily="65" charset="-120"/>
              </a:rPr>
              <a:t>D</a:t>
            </a:r>
            <a:r>
              <a:rPr lang="zh-TW" altLang="zh-TW" sz="2000">
                <a:latin typeface="Times New Roman" pitchFamily="18" charset="0"/>
                <a:ea typeface="標楷體" pitchFamily="65" charset="-120"/>
              </a:rPr>
              <a:t>生平均成績</a:t>
            </a:r>
            <a:r>
              <a:rPr lang="en-US" altLang="zh-TW" sz="2000">
                <a:latin typeface="Times New Roman" pitchFamily="18" charset="0"/>
                <a:ea typeface="標楷體" pitchFamily="65" charset="-120"/>
              </a:rPr>
              <a:t>85</a:t>
            </a:r>
            <a:r>
              <a:rPr lang="zh-TW" altLang="zh-TW" sz="2000">
                <a:latin typeface="Times New Roman" pitchFamily="18" charset="0"/>
                <a:ea typeface="標楷體" pitchFamily="65" charset="-120"/>
              </a:rPr>
              <a:t>分，則名次應該</a:t>
            </a:r>
            <a:r>
              <a:rPr lang="en-US" altLang="zh-TW" sz="2000">
                <a:latin typeface="Times New Roman" pitchFamily="18" charset="0"/>
                <a:ea typeface="標楷體" pitchFamily="65" charset="-120"/>
              </a:rPr>
              <a:t>1</a:t>
            </a:r>
            <a:r>
              <a:rPr lang="zh-TW" altLang="zh-TW" sz="2000">
                <a:latin typeface="Times New Roman" pitchFamily="18" charset="0"/>
                <a:ea typeface="標楷體" pitchFamily="65" charset="-120"/>
              </a:rPr>
              <a:t>、</a:t>
            </a:r>
            <a:r>
              <a:rPr lang="en-US" altLang="zh-TW" sz="2000">
                <a:latin typeface="Times New Roman" pitchFamily="18" charset="0"/>
                <a:ea typeface="標楷體" pitchFamily="65" charset="-120"/>
              </a:rPr>
              <a:t>1</a:t>
            </a:r>
            <a:r>
              <a:rPr lang="zh-TW" altLang="zh-TW" sz="2000">
                <a:latin typeface="Times New Roman" pitchFamily="18" charset="0"/>
                <a:ea typeface="標楷體" pitchFamily="65" charset="-120"/>
              </a:rPr>
              <a:t>、</a:t>
            </a:r>
            <a:r>
              <a:rPr lang="en-US" altLang="zh-TW" sz="2000">
                <a:latin typeface="Times New Roman" pitchFamily="18" charset="0"/>
                <a:ea typeface="標楷體" pitchFamily="65" charset="-120"/>
              </a:rPr>
              <a:t>3</a:t>
            </a:r>
            <a:r>
              <a:rPr lang="zh-TW" altLang="zh-TW" sz="2000">
                <a:latin typeface="Times New Roman" pitchFamily="18" charset="0"/>
                <a:ea typeface="標楷體" pitchFamily="65" charset="-120"/>
              </a:rPr>
              <a:t>、</a:t>
            </a:r>
            <a:r>
              <a:rPr lang="en-US" altLang="zh-TW" sz="2000">
                <a:latin typeface="Times New Roman" pitchFamily="18" charset="0"/>
                <a:ea typeface="標楷體" pitchFamily="65" charset="-120"/>
              </a:rPr>
              <a:t>4</a:t>
            </a:r>
            <a:r>
              <a:rPr lang="zh-TW" altLang="zh-TW" sz="2000">
                <a:latin typeface="Times New Roman" pitchFamily="18" charset="0"/>
                <a:ea typeface="標楷體" pitchFamily="65" charset="-120"/>
              </a:rPr>
              <a:t>）</a:t>
            </a:r>
          </a:p>
        </p:txBody>
      </p:sp>
      <p:sp>
        <p:nvSpPr>
          <p:cNvPr id="9" name="五邊形 8"/>
          <p:cNvSpPr/>
          <p:nvPr/>
        </p:nvSpPr>
        <p:spPr>
          <a:xfrm>
            <a:off x="323528" y="1507595"/>
            <a:ext cx="2808312" cy="431800"/>
          </a:xfrm>
          <a:prstGeom prst="homePlate">
            <a:avLst/>
          </a:prstGeom>
          <a:solidFill>
            <a:srgbClr val="00B0F0"/>
          </a:solidFill>
          <a:ln>
            <a:solidFill>
              <a:srgbClr val="0070C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t>上傳不成功錯誤訊息</a:t>
            </a:r>
            <a:r>
              <a:rPr lang="en-US" altLang="zh-TW" b="1" dirty="0"/>
              <a:t>(</a:t>
            </a:r>
            <a:r>
              <a:rPr lang="zh-TW" altLang="en-US" b="1" dirty="0"/>
              <a:t>續</a:t>
            </a:r>
            <a:r>
              <a:rPr lang="en-US" altLang="zh-TW" b="1" dirty="0"/>
              <a:t>)</a:t>
            </a:r>
            <a:endParaRPr lang="zh-TW" altLang="en-US" b="1"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406694" y="1422400"/>
            <a:ext cx="6654598" cy="5193540"/>
          </a:xfrm>
          <a:prstGeom prst="rect">
            <a:avLst/>
          </a:prstGeom>
        </p:spPr>
      </p:pic>
      <p:sp>
        <p:nvSpPr>
          <p:cNvPr id="50178"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rgbClr val="800080"/>
                </a:solidFill>
                <a:latin typeface="標楷體" pitchFamily="65" charset="-120"/>
                <a:ea typeface="標楷體" pitchFamily="65" charset="-120"/>
              </a:rPr>
              <a:t>一、高職</a:t>
            </a:r>
            <a:r>
              <a:rPr lang="zh-TW" altLang="en-US" sz="3600" b="1" dirty="0" smtClean="0">
                <a:solidFill>
                  <a:srgbClr val="800080"/>
                </a:solidFill>
                <a:latin typeface="標楷體" pitchFamily="65" charset="-120"/>
                <a:ea typeface="標楷體" pitchFamily="65" charset="-120"/>
              </a:rPr>
              <a:t>學校作業及查詢系統</a:t>
            </a:r>
            <a:r>
              <a:rPr lang="en-US" altLang="zh-TW" sz="3600" b="1" dirty="0" smtClean="0">
                <a:solidFill>
                  <a:srgbClr val="800080"/>
                </a:solidFill>
                <a:latin typeface="標楷體" pitchFamily="65" charset="-120"/>
                <a:ea typeface="標楷體" pitchFamily="65" charset="-120"/>
              </a:rPr>
              <a:t>-</a:t>
            </a:r>
            <a:r>
              <a:rPr lang="zh-TW" altLang="en-US" b="1" dirty="0" smtClean="0">
                <a:solidFill>
                  <a:srgbClr val="800080"/>
                </a:solidFill>
                <a:latin typeface="標楷體" pitchFamily="65" charset="-120"/>
                <a:ea typeface="標楷體" pitchFamily="65" charset="-120"/>
              </a:rPr>
              <a:t>登錄推薦資料</a:t>
            </a:r>
            <a:r>
              <a:rPr lang="en-US" altLang="zh-TW" sz="2000" b="1" dirty="0" smtClean="0">
                <a:solidFill>
                  <a:srgbClr val="800080"/>
                </a:solidFill>
                <a:latin typeface="Times New Roman" panose="02020603050405020304" pitchFamily="18" charset="0"/>
                <a:ea typeface="標楷體" pitchFamily="65" charset="-120"/>
                <a:cs typeface="Times New Roman" panose="02020603050405020304" pitchFamily="18" charset="0"/>
              </a:rPr>
              <a:t>(6/12</a:t>
            </a:r>
            <a:r>
              <a:rPr lang="en-US" altLang="zh-TW" sz="2000" b="1" dirty="0">
                <a:solidFill>
                  <a:srgbClr val="800080"/>
                </a:solidFill>
                <a:latin typeface="Times New Roman" panose="02020603050405020304" pitchFamily="18" charset="0"/>
                <a:ea typeface="標楷體" pitchFamily="65" charset="-120"/>
                <a:cs typeface="Times New Roman" panose="02020603050405020304" pitchFamily="18" charset="0"/>
              </a:rPr>
              <a:t>)</a:t>
            </a:r>
            <a:endParaRPr lang="zh-TW" altLang="en-US" sz="2000" b="1" dirty="0" smtClean="0">
              <a:solidFill>
                <a:srgbClr val="800080"/>
              </a:solidFill>
              <a:latin typeface="標楷體" pitchFamily="65" charset="-120"/>
              <a:ea typeface="標楷體" pitchFamily="65" charset="-120"/>
            </a:endParaRPr>
          </a:p>
        </p:txBody>
      </p:sp>
      <p:sp>
        <p:nvSpPr>
          <p:cNvPr id="50179" name="投影片編號版面配置區 4"/>
          <p:cNvSpPr>
            <a:spLocks noGrp="1"/>
          </p:cNvSpPr>
          <p:nvPr>
            <p:ph type="sldNum" sz="quarter" idx="12"/>
          </p:nvPr>
        </p:nvSpPr>
        <p:spPr>
          <a:xfrm>
            <a:off x="6581804" y="6273800"/>
            <a:ext cx="2133600" cy="476250"/>
          </a:xfrm>
          <a:noFill/>
        </p:spPr>
        <p:txBody>
          <a:bodyPr/>
          <a:lstStyle/>
          <a:p>
            <a:fld id="{4D1EE6EC-4679-46AE-96CB-4E0170011850}" type="slidenum">
              <a:rPr lang="en-US" altLang="zh-TW" smtClean="0">
                <a:latin typeface="Arial" pitchFamily="34" charset="0"/>
                <a:ea typeface="新細明體" pitchFamily="18" charset="-120"/>
              </a:rPr>
              <a:pPr/>
              <a:t>38</a:t>
            </a:fld>
            <a:endParaRPr lang="en-US" altLang="zh-TW" dirty="0" smtClean="0">
              <a:latin typeface="Arial" pitchFamily="34" charset="0"/>
              <a:ea typeface="新細明體" pitchFamily="18" charset="-120"/>
            </a:endParaRPr>
          </a:p>
        </p:txBody>
      </p:sp>
      <p:sp>
        <p:nvSpPr>
          <p:cNvPr id="50180" name="矩形 3"/>
          <p:cNvSpPr>
            <a:spLocks noChangeArrowheads="1"/>
          </p:cNvSpPr>
          <p:nvPr/>
        </p:nvSpPr>
        <p:spPr bwMode="auto">
          <a:xfrm>
            <a:off x="250825" y="1052513"/>
            <a:ext cx="2827338" cy="369887"/>
          </a:xfrm>
          <a:prstGeom prst="rect">
            <a:avLst/>
          </a:prstGeom>
          <a:noFill/>
          <a:ln w="9525">
            <a:noFill/>
            <a:miter lim="800000"/>
            <a:headEnd/>
            <a:tailEnd/>
          </a:ln>
        </p:spPr>
        <p:txBody>
          <a:bodyPr wrap="none">
            <a:spAutoFit/>
          </a:bodyPr>
          <a:lstStyle/>
          <a:p>
            <a:r>
              <a:rPr lang="en-US" altLang="zh-TW" b="1"/>
              <a:t>3-3</a:t>
            </a:r>
            <a:r>
              <a:rPr lang="zh-TW" altLang="zh-TW" b="1"/>
              <a:t>輸入群別成績計算方式</a:t>
            </a:r>
            <a:endParaRPr lang="zh-TW" altLang="en-US" b="1"/>
          </a:p>
        </p:txBody>
      </p:sp>
      <p:grpSp>
        <p:nvGrpSpPr>
          <p:cNvPr id="50184" name="群組 20"/>
          <p:cNvGrpSpPr>
            <a:grpSpLocks/>
          </p:cNvGrpSpPr>
          <p:nvPr/>
        </p:nvGrpSpPr>
        <p:grpSpPr bwMode="auto">
          <a:xfrm>
            <a:off x="1979712" y="3429000"/>
            <a:ext cx="269875" cy="276225"/>
            <a:chOff x="6228192" y="3501007"/>
            <a:chExt cx="269626" cy="276999"/>
          </a:xfrm>
        </p:grpSpPr>
        <p:sp>
          <p:nvSpPr>
            <p:cNvPr id="22" name="橢圓 21"/>
            <p:cNvSpPr/>
            <p:nvPr/>
          </p:nvSpPr>
          <p:spPr>
            <a:xfrm>
              <a:off x="6250388" y="3523302"/>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0191" name="矩形 22"/>
            <p:cNvSpPr>
              <a:spLocks noChangeArrowheads="1"/>
            </p:cNvSpPr>
            <p:nvPr/>
          </p:nvSpPr>
          <p:spPr bwMode="auto">
            <a:xfrm>
              <a:off x="6228192" y="3501007"/>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2</a:t>
              </a:r>
              <a:endParaRPr lang="zh-TW" altLang="en-US" sz="1200" b="1" dirty="0">
                <a:solidFill>
                  <a:srgbClr val="FF0000"/>
                </a:solidFill>
              </a:endParaRPr>
            </a:p>
          </p:txBody>
        </p:sp>
      </p:grpSp>
      <p:grpSp>
        <p:nvGrpSpPr>
          <p:cNvPr id="50185" name="群組 23"/>
          <p:cNvGrpSpPr>
            <a:grpSpLocks/>
          </p:cNvGrpSpPr>
          <p:nvPr/>
        </p:nvGrpSpPr>
        <p:grpSpPr bwMode="auto">
          <a:xfrm>
            <a:off x="802825" y="2758275"/>
            <a:ext cx="269875" cy="276225"/>
            <a:chOff x="3191449" y="4621738"/>
            <a:chExt cx="269626" cy="276999"/>
          </a:xfrm>
        </p:grpSpPr>
        <p:sp>
          <p:nvSpPr>
            <p:cNvPr id="25" name="橢圓 24"/>
            <p:cNvSpPr/>
            <p:nvPr/>
          </p:nvSpPr>
          <p:spPr>
            <a:xfrm>
              <a:off x="3216186" y="4644454"/>
              <a:ext cx="215701" cy="2149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0189" name="矩形 25"/>
            <p:cNvSpPr>
              <a:spLocks noChangeArrowheads="1"/>
            </p:cNvSpPr>
            <p:nvPr/>
          </p:nvSpPr>
          <p:spPr bwMode="auto">
            <a:xfrm>
              <a:off x="3191449" y="462173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1</a:t>
              </a:r>
              <a:endParaRPr lang="zh-TW" altLang="en-US" sz="1200" b="1" dirty="0">
                <a:solidFill>
                  <a:srgbClr val="FF0000"/>
                </a:solidFill>
              </a:endParaRPr>
            </a:p>
          </p:txBody>
        </p:sp>
      </p:grpSp>
      <p:sp>
        <p:nvSpPr>
          <p:cNvPr id="27" name="矩形圖說文字 26"/>
          <p:cNvSpPr/>
          <p:nvPr/>
        </p:nvSpPr>
        <p:spPr>
          <a:xfrm>
            <a:off x="6042157" y="1071546"/>
            <a:ext cx="3017176" cy="2285446"/>
          </a:xfrm>
          <a:prstGeom prst="wedgeRectCallout">
            <a:avLst>
              <a:gd name="adj1" fmla="val -173624"/>
              <a:gd name="adj2" fmla="val 19938"/>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TW" dirty="0" smtClean="0">
                <a:solidFill>
                  <a:srgbClr val="0000FF"/>
                </a:solidFill>
              </a:rPr>
              <a:t>1.</a:t>
            </a:r>
            <a:r>
              <a:rPr lang="zh-TW" altLang="zh-TW" dirty="0" smtClean="0">
                <a:solidFill>
                  <a:srgbClr val="0000FF"/>
                </a:solidFill>
              </a:rPr>
              <a:t>點選</a:t>
            </a:r>
            <a:r>
              <a:rPr lang="zh-TW" altLang="zh-TW" dirty="0">
                <a:solidFill>
                  <a:srgbClr val="0000FF"/>
                </a:solidFill>
              </a:rPr>
              <a:t>「</a:t>
            </a:r>
            <a:r>
              <a:rPr lang="en-US" altLang="zh-TW" dirty="0">
                <a:solidFill>
                  <a:srgbClr val="0000FF"/>
                </a:solidFill>
              </a:rPr>
              <a:t>3-3</a:t>
            </a:r>
            <a:r>
              <a:rPr lang="zh-TW" altLang="zh-TW" dirty="0">
                <a:solidFill>
                  <a:srgbClr val="0000FF"/>
                </a:solidFill>
              </a:rPr>
              <a:t>輸入群別成績計算方式」，敘明「學業平均成績」、「專業及實習科目平均成績</a:t>
            </a:r>
            <a:r>
              <a:rPr lang="zh-TW" altLang="zh-TW" dirty="0" smtClean="0">
                <a:solidFill>
                  <a:srgbClr val="0000FF"/>
                </a:solidFill>
              </a:rPr>
              <a:t>」、「英文平均成績」、「</a:t>
            </a:r>
            <a:r>
              <a:rPr lang="zh-TW" altLang="zh-TW" dirty="0">
                <a:solidFill>
                  <a:srgbClr val="0000FF"/>
                </a:solidFill>
              </a:rPr>
              <a:t>國文平均成績</a:t>
            </a:r>
            <a:r>
              <a:rPr lang="zh-TW" altLang="zh-TW" dirty="0" smtClean="0">
                <a:solidFill>
                  <a:srgbClr val="0000FF"/>
                </a:solidFill>
              </a:rPr>
              <a:t>」、「</a:t>
            </a:r>
            <a:r>
              <a:rPr lang="zh-TW" altLang="zh-TW" dirty="0">
                <a:solidFill>
                  <a:srgbClr val="0000FF"/>
                </a:solidFill>
              </a:rPr>
              <a:t>數學平均成績」</a:t>
            </a:r>
            <a:r>
              <a:rPr lang="zh-TW" altLang="zh-TW" dirty="0" smtClean="0">
                <a:solidFill>
                  <a:srgbClr val="0000FF"/>
                </a:solidFill>
              </a:rPr>
              <a:t>等</a:t>
            </a:r>
            <a:r>
              <a:rPr lang="zh-TW" altLang="en-US" dirty="0" smtClean="0">
                <a:solidFill>
                  <a:srgbClr val="0000FF"/>
                </a:solidFill>
              </a:rPr>
              <a:t>比序</a:t>
            </a:r>
            <a:r>
              <a:rPr lang="zh-TW" altLang="zh-TW" dirty="0" smtClean="0">
                <a:solidFill>
                  <a:srgbClr val="0000FF"/>
                </a:solidFill>
              </a:rPr>
              <a:t>項目</a:t>
            </a:r>
            <a:r>
              <a:rPr lang="zh-TW" altLang="zh-TW" dirty="0">
                <a:solidFill>
                  <a:srgbClr val="0000FF"/>
                </a:solidFill>
              </a:rPr>
              <a:t>之計算方式</a:t>
            </a:r>
            <a:r>
              <a:rPr lang="zh-TW" altLang="en-US" dirty="0">
                <a:solidFill>
                  <a:srgbClr val="0000FF"/>
                </a:solidFill>
              </a:rPr>
              <a:t>。</a:t>
            </a:r>
          </a:p>
        </p:txBody>
      </p:sp>
      <p:sp>
        <p:nvSpPr>
          <p:cNvPr id="28" name="矩形圖說文字 27"/>
          <p:cNvSpPr/>
          <p:nvPr/>
        </p:nvSpPr>
        <p:spPr>
          <a:xfrm>
            <a:off x="4654484" y="6375258"/>
            <a:ext cx="3085867" cy="428628"/>
          </a:xfrm>
          <a:prstGeom prst="wedgeRectCallout">
            <a:avLst>
              <a:gd name="adj1" fmla="val -75357"/>
              <a:gd name="adj2" fmla="val -43489"/>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TW" dirty="0" smtClean="0">
                <a:solidFill>
                  <a:srgbClr val="FF0000"/>
                </a:solidFill>
              </a:rPr>
              <a:t>3.</a:t>
            </a:r>
            <a:r>
              <a:rPr lang="zh-TW" altLang="en-US" dirty="0" smtClean="0">
                <a:solidFill>
                  <a:srgbClr val="FF0000"/>
                </a:solidFill>
              </a:rPr>
              <a:t>填寫</a:t>
            </a:r>
            <a:r>
              <a:rPr lang="zh-TW" altLang="en-US" dirty="0">
                <a:solidFill>
                  <a:srgbClr val="FF0000"/>
                </a:solidFill>
              </a:rPr>
              <a:t>完成後</a:t>
            </a:r>
            <a:r>
              <a:rPr lang="zh-TW" altLang="en-US" dirty="0" smtClean="0">
                <a:solidFill>
                  <a:srgbClr val="FF0000"/>
                </a:solidFill>
              </a:rPr>
              <a:t>請點按「</a:t>
            </a:r>
            <a:r>
              <a:rPr lang="zh-TW" altLang="en-US" dirty="0">
                <a:solidFill>
                  <a:srgbClr val="FF0000"/>
                </a:solidFill>
              </a:rPr>
              <a:t>儲存」</a:t>
            </a:r>
          </a:p>
        </p:txBody>
      </p:sp>
      <p:sp>
        <p:nvSpPr>
          <p:cNvPr id="26" name="矩形 25"/>
          <p:cNvSpPr/>
          <p:nvPr/>
        </p:nvSpPr>
        <p:spPr>
          <a:xfrm>
            <a:off x="4020446" y="1884622"/>
            <a:ext cx="1075720" cy="1529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9" name="矩形 28"/>
          <p:cNvSpPr/>
          <p:nvPr/>
        </p:nvSpPr>
        <p:spPr>
          <a:xfrm>
            <a:off x="1901617" y="3125362"/>
            <a:ext cx="4140540" cy="310795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0" name="矩形 29"/>
          <p:cNvSpPr/>
          <p:nvPr/>
        </p:nvSpPr>
        <p:spPr>
          <a:xfrm>
            <a:off x="3462263" y="6293891"/>
            <a:ext cx="357039" cy="2143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矩形圖說文字 1"/>
          <p:cNvSpPr/>
          <p:nvPr/>
        </p:nvSpPr>
        <p:spPr>
          <a:xfrm>
            <a:off x="6406204" y="4797424"/>
            <a:ext cx="2376488" cy="917591"/>
          </a:xfrm>
          <a:prstGeom prst="wedgeRectCallout">
            <a:avLst>
              <a:gd name="adj1" fmla="val -80305"/>
              <a:gd name="adj2" fmla="val -49621"/>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TW" dirty="0" smtClean="0">
                <a:solidFill>
                  <a:srgbClr val="0000FF"/>
                </a:solidFill>
              </a:rPr>
              <a:t>2.</a:t>
            </a:r>
            <a:r>
              <a:rPr lang="zh-TW" altLang="en-US" dirty="0" smtClean="0">
                <a:solidFill>
                  <a:srgbClr val="0000FF"/>
                </a:solidFill>
              </a:rPr>
              <a:t>各</a:t>
            </a:r>
            <a:r>
              <a:rPr lang="zh-TW" altLang="en-US" dirty="0">
                <a:solidFill>
                  <a:srgbClr val="0000FF"/>
                </a:solidFill>
              </a:rPr>
              <a:t>項目之計算方式均須輸入，</a:t>
            </a:r>
            <a:r>
              <a:rPr lang="zh-TW" altLang="en-US" dirty="0">
                <a:solidFill>
                  <a:srgbClr val="FF0000"/>
                </a:solidFill>
              </a:rPr>
              <a:t>不得空</a:t>
            </a:r>
            <a:r>
              <a:rPr lang="zh-TW" altLang="en-US" dirty="0" smtClean="0">
                <a:solidFill>
                  <a:srgbClr val="FF0000"/>
                </a:solidFill>
              </a:rPr>
              <a:t>白，最多</a:t>
            </a:r>
            <a:r>
              <a:rPr lang="en-US" altLang="zh-TW" dirty="0" smtClean="0">
                <a:solidFill>
                  <a:srgbClr val="FF0000"/>
                </a:solidFill>
              </a:rPr>
              <a:t>600</a:t>
            </a:r>
            <a:r>
              <a:rPr lang="zh-TW" altLang="en-US" dirty="0" smtClean="0">
                <a:solidFill>
                  <a:srgbClr val="FF0000"/>
                </a:solidFill>
              </a:rPr>
              <a:t>字以內。</a:t>
            </a:r>
            <a:endParaRPr lang="zh-TW" altLang="en-US" dirty="0">
              <a:solidFill>
                <a:srgbClr val="FF0000"/>
              </a:solidFill>
            </a:endParaRPr>
          </a:p>
        </p:txBody>
      </p:sp>
      <p:grpSp>
        <p:nvGrpSpPr>
          <p:cNvPr id="24" name="群組 32"/>
          <p:cNvGrpSpPr>
            <a:grpSpLocks/>
          </p:cNvGrpSpPr>
          <p:nvPr/>
        </p:nvGrpSpPr>
        <p:grpSpPr bwMode="auto">
          <a:xfrm>
            <a:off x="2996539" y="6255087"/>
            <a:ext cx="269626" cy="276999"/>
            <a:chOff x="6228176" y="3501006"/>
            <a:chExt cx="269377" cy="277775"/>
          </a:xfrm>
        </p:grpSpPr>
        <p:sp>
          <p:nvSpPr>
            <p:cNvPr id="31" name="橢圓 33"/>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2" name="矩形 34"/>
            <p:cNvSpPr>
              <a:spLocks noChangeArrowheads="1"/>
            </p:cNvSpPr>
            <p:nvPr/>
          </p:nvSpPr>
          <p:spPr bwMode="auto">
            <a:xfrm>
              <a:off x="6228176" y="3501006"/>
              <a:ext cx="269377" cy="277775"/>
            </a:xfrm>
            <a:prstGeom prst="rect">
              <a:avLst/>
            </a:prstGeom>
            <a:noFill/>
            <a:ln w="9525">
              <a:noFill/>
              <a:miter lim="800000"/>
              <a:headEnd/>
              <a:tailEnd/>
            </a:ln>
          </p:spPr>
          <p:txBody>
            <a:bodyPr wrap="none">
              <a:spAutoFit/>
            </a:bodyPr>
            <a:lstStyle/>
            <a:p>
              <a:r>
                <a:rPr lang="en-US" altLang="zh-TW" sz="1200" b="1" dirty="0" smtClean="0">
                  <a:solidFill>
                    <a:srgbClr val="FF0000"/>
                  </a:solidFill>
                </a:rPr>
                <a:t>3</a:t>
              </a:r>
              <a:endParaRPr lang="zh-TW" altLang="en-US" sz="1200" b="1" dirty="0">
                <a:solidFill>
                  <a:srgbClr val="FF0000"/>
                </a:solidFill>
              </a:endParaRPr>
            </a:p>
          </p:txBody>
        </p:sp>
      </p:grpSp>
      <p:sp>
        <p:nvSpPr>
          <p:cNvPr id="35" name="圓角矩形 27"/>
          <p:cNvSpPr/>
          <p:nvPr/>
        </p:nvSpPr>
        <p:spPr>
          <a:xfrm>
            <a:off x="420369" y="1579258"/>
            <a:ext cx="1461697" cy="143010"/>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242022" y="1442990"/>
            <a:ext cx="7639273" cy="5171788"/>
          </a:xfrm>
          <a:prstGeom prst="rect">
            <a:avLst/>
          </a:prstGeom>
        </p:spPr>
      </p:pic>
      <p:sp>
        <p:nvSpPr>
          <p:cNvPr id="51203"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rgbClr val="800080"/>
                </a:solidFill>
                <a:latin typeface="標楷體" pitchFamily="65" charset="-120"/>
                <a:ea typeface="標楷體" pitchFamily="65" charset="-120"/>
              </a:rPr>
              <a:t>一、高職</a:t>
            </a:r>
            <a:r>
              <a:rPr lang="zh-TW" altLang="en-US" sz="3600" b="1" dirty="0" smtClean="0">
                <a:solidFill>
                  <a:srgbClr val="800080"/>
                </a:solidFill>
                <a:latin typeface="標楷體" pitchFamily="65" charset="-120"/>
                <a:ea typeface="標楷體" pitchFamily="65" charset="-120"/>
              </a:rPr>
              <a:t>學校作業及查詢系統</a:t>
            </a:r>
            <a:r>
              <a:rPr lang="en-US" altLang="zh-TW" sz="3600" b="1" dirty="0" smtClean="0">
                <a:solidFill>
                  <a:srgbClr val="800080"/>
                </a:solidFill>
                <a:latin typeface="標楷體" pitchFamily="65" charset="-120"/>
                <a:ea typeface="標楷體" pitchFamily="65" charset="-120"/>
              </a:rPr>
              <a:t>-</a:t>
            </a:r>
            <a:r>
              <a:rPr lang="zh-TW" altLang="en-US" b="1" dirty="0" smtClean="0">
                <a:solidFill>
                  <a:srgbClr val="800080"/>
                </a:solidFill>
                <a:latin typeface="標楷體" pitchFamily="65" charset="-120"/>
                <a:ea typeface="標楷體" pitchFamily="65" charset="-120"/>
              </a:rPr>
              <a:t>登錄推薦資料</a:t>
            </a:r>
            <a:r>
              <a:rPr lang="en-US" altLang="zh-TW" sz="2000" b="1" dirty="0" smtClean="0">
                <a:solidFill>
                  <a:srgbClr val="800080"/>
                </a:solidFill>
                <a:latin typeface="Times New Roman" panose="02020603050405020304" pitchFamily="18" charset="0"/>
                <a:ea typeface="標楷體" pitchFamily="65" charset="-120"/>
                <a:cs typeface="Times New Roman" panose="02020603050405020304" pitchFamily="18" charset="0"/>
              </a:rPr>
              <a:t>(7/12</a:t>
            </a:r>
            <a:r>
              <a:rPr lang="en-US" altLang="zh-TW" sz="2000" b="1" dirty="0">
                <a:solidFill>
                  <a:srgbClr val="800080"/>
                </a:solidFill>
                <a:latin typeface="Times New Roman" panose="02020603050405020304" pitchFamily="18" charset="0"/>
                <a:ea typeface="標楷體" pitchFamily="65" charset="-120"/>
                <a:cs typeface="Times New Roman" panose="02020603050405020304" pitchFamily="18" charset="0"/>
              </a:rPr>
              <a:t>)</a:t>
            </a:r>
            <a:endParaRPr lang="zh-TW" altLang="en-US" sz="2000" b="1" dirty="0" smtClean="0">
              <a:solidFill>
                <a:srgbClr val="800080"/>
              </a:solidFill>
              <a:latin typeface="標楷體" pitchFamily="65" charset="-120"/>
              <a:ea typeface="標楷體" pitchFamily="65" charset="-120"/>
            </a:endParaRPr>
          </a:p>
        </p:txBody>
      </p:sp>
      <p:sp>
        <p:nvSpPr>
          <p:cNvPr id="51204" name="投影片編號版面配置區 4"/>
          <p:cNvSpPr>
            <a:spLocks noGrp="1"/>
          </p:cNvSpPr>
          <p:nvPr>
            <p:ph type="sldNum" sz="quarter" idx="12"/>
          </p:nvPr>
        </p:nvSpPr>
        <p:spPr>
          <a:xfrm>
            <a:off x="6553200" y="6273800"/>
            <a:ext cx="2133600" cy="476250"/>
          </a:xfrm>
          <a:noFill/>
        </p:spPr>
        <p:txBody>
          <a:bodyPr/>
          <a:lstStyle/>
          <a:p>
            <a:fld id="{5757E13C-9EE1-488B-9B21-4095D2E34BAC}" type="slidenum">
              <a:rPr lang="en-US" altLang="zh-TW" smtClean="0">
                <a:latin typeface="Arial" pitchFamily="34" charset="0"/>
                <a:ea typeface="新細明體" pitchFamily="18" charset="-120"/>
              </a:rPr>
              <a:pPr/>
              <a:t>39</a:t>
            </a:fld>
            <a:endParaRPr lang="en-US" altLang="zh-TW" smtClean="0">
              <a:latin typeface="Arial" pitchFamily="34" charset="0"/>
              <a:ea typeface="新細明體" pitchFamily="18" charset="-120"/>
            </a:endParaRPr>
          </a:p>
        </p:txBody>
      </p:sp>
      <p:sp>
        <p:nvSpPr>
          <p:cNvPr id="51205" name="矩形 3"/>
          <p:cNvSpPr>
            <a:spLocks noChangeArrowheads="1"/>
          </p:cNvSpPr>
          <p:nvPr/>
        </p:nvSpPr>
        <p:spPr bwMode="auto">
          <a:xfrm>
            <a:off x="250825" y="1052513"/>
            <a:ext cx="2827338" cy="369887"/>
          </a:xfrm>
          <a:prstGeom prst="rect">
            <a:avLst/>
          </a:prstGeom>
          <a:noFill/>
          <a:ln w="9525">
            <a:noFill/>
            <a:miter lim="800000"/>
            <a:headEnd/>
            <a:tailEnd/>
          </a:ln>
        </p:spPr>
        <p:txBody>
          <a:bodyPr wrap="none">
            <a:spAutoFit/>
          </a:bodyPr>
          <a:lstStyle/>
          <a:p>
            <a:r>
              <a:rPr lang="en-US" altLang="zh-TW" b="1" dirty="0"/>
              <a:t>3-3</a:t>
            </a:r>
            <a:r>
              <a:rPr lang="zh-TW" altLang="zh-TW" b="1" dirty="0"/>
              <a:t>輸入群別成績計算方式</a:t>
            </a:r>
            <a:endParaRPr lang="zh-TW" altLang="en-US" b="1" dirty="0"/>
          </a:p>
        </p:txBody>
      </p:sp>
      <p:sp>
        <p:nvSpPr>
          <p:cNvPr id="2" name="矩形圖說文字 1"/>
          <p:cNvSpPr/>
          <p:nvPr/>
        </p:nvSpPr>
        <p:spPr>
          <a:xfrm>
            <a:off x="6493994" y="1124744"/>
            <a:ext cx="2542056" cy="2670566"/>
          </a:xfrm>
          <a:prstGeom prst="wedgeRectCallout">
            <a:avLst>
              <a:gd name="adj1" fmla="val -92221"/>
              <a:gd name="adj2" fmla="val -17826"/>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zh-TW" dirty="0">
                <a:solidFill>
                  <a:srgbClr val="0000FF"/>
                </a:solidFill>
              </a:rPr>
              <a:t>若欲進行第二個群別成績計算方式敘寫，請先點選欲編輯之群別，選擇要複製的群別成績計算方式資料後</a:t>
            </a:r>
            <a:r>
              <a:rPr lang="zh-TW" altLang="zh-TW" dirty="0" smtClean="0">
                <a:solidFill>
                  <a:srgbClr val="0000FF"/>
                </a:solidFill>
              </a:rPr>
              <a:t>，</a:t>
            </a:r>
            <a:r>
              <a:rPr lang="zh-TW" altLang="en-US" dirty="0" smtClean="0">
                <a:solidFill>
                  <a:srgbClr val="0000FF"/>
                </a:solidFill>
              </a:rPr>
              <a:t>點按</a:t>
            </a:r>
            <a:r>
              <a:rPr lang="zh-TW" altLang="zh-TW" dirty="0" smtClean="0">
                <a:solidFill>
                  <a:srgbClr val="0000FF"/>
                </a:solidFill>
              </a:rPr>
              <a:t>「</a:t>
            </a:r>
            <a:r>
              <a:rPr lang="zh-TW" altLang="zh-TW" b="1" dirty="0">
                <a:solidFill>
                  <a:srgbClr val="FF0000"/>
                </a:solidFill>
              </a:rPr>
              <a:t>帶入資料</a:t>
            </a:r>
            <a:r>
              <a:rPr lang="zh-TW" altLang="zh-TW" dirty="0">
                <a:solidFill>
                  <a:srgbClr val="0000FF"/>
                </a:solidFill>
              </a:rPr>
              <a:t>」後系統會帶出該群別資料，</a:t>
            </a:r>
            <a:r>
              <a:rPr lang="zh-TW" altLang="zh-TW" b="1" dirty="0">
                <a:solidFill>
                  <a:srgbClr val="FF0000"/>
                </a:solidFill>
              </a:rPr>
              <a:t>即可直接</a:t>
            </a:r>
            <a:r>
              <a:rPr lang="zh-TW" altLang="zh-TW" dirty="0">
                <a:solidFill>
                  <a:srgbClr val="0000FF"/>
                </a:solidFill>
              </a:rPr>
              <a:t>於各項目之成績計算方式欄中進行</a:t>
            </a:r>
            <a:r>
              <a:rPr lang="zh-TW" altLang="zh-TW" b="1" dirty="0">
                <a:solidFill>
                  <a:srgbClr val="FF0000"/>
                </a:solidFill>
              </a:rPr>
              <a:t>修改</a:t>
            </a:r>
            <a:endParaRPr lang="zh-TW" altLang="en-US" b="1" dirty="0">
              <a:solidFill>
                <a:srgbClr val="FF0000"/>
              </a:solidFill>
            </a:endParaRPr>
          </a:p>
        </p:txBody>
      </p:sp>
      <p:sp>
        <p:nvSpPr>
          <p:cNvPr id="3" name="矩形 2"/>
          <p:cNvSpPr/>
          <p:nvPr/>
        </p:nvSpPr>
        <p:spPr>
          <a:xfrm>
            <a:off x="875912" y="1454499"/>
            <a:ext cx="1000125" cy="2905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10"/>
          <p:cNvSpPr/>
          <p:nvPr/>
        </p:nvSpPr>
        <p:spPr>
          <a:xfrm>
            <a:off x="3871151" y="1885157"/>
            <a:ext cx="791344" cy="17541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p:cNvSpPr/>
          <p:nvPr/>
        </p:nvSpPr>
        <p:spPr>
          <a:xfrm>
            <a:off x="4807089" y="1858482"/>
            <a:ext cx="582897" cy="2159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51210" name="群組 12"/>
          <p:cNvGrpSpPr>
            <a:grpSpLocks/>
          </p:cNvGrpSpPr>
          <p:nvPr/>
        </p:nvGrpSpPr>
        <p:grpSpPr bwMode="auto">
          <a:xfrm>
            <a:off x="1241036" y="1736822"/>
            <a:ext cx="269875" cy="276225"/>
            <a:chOff x="6228184" y="3501008"/>
            <a:chExt cx="269626" cy="276999"/>
          </a:xfrm>
        </p:grpSpPr>
        <p:sp>
          <p:nvSpPr>
            <p:cNvPr id="14" name="橢圓 13"/>
            <p:cNvSpPr/>
            <p:nvPr/>
          </p:nvSpPr>
          <p:spPr>
            <a:xfrm>
              <a:off x="6250388" y="3513729"/>
              <a:ext cx="215701" cy="214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1218" name="矩形 14"/>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1</a:t>
              </a:r>
              <a:endParaRPr lang="zh-TW" altLang="en-US" sz="1200" b="1" dirty="0">
                <a:solidFill>
                  <a:srgbClr val="FF0000"/>
                </a:solidFill>
              </a:endParaRPr>
            </a:p>
          </p:txBody>
        </p:sp>
      </p:grpSp>
      <p:grpSp>
        <p:nvGrpSpPr>
          <p:cNvPr id="51211" name="群組 15"/>
          <p:cNvGrpSpPr>
            <a:grpSpLocks/>
          </p:cNvGrpSpPr>
          <p:nvPr/>
        </p:nvGrpSpPr>
        <p:grpSpPr bwMode="auto">
          <a:xfrm>
            <a:off x="3856693" y="2060575"/>
            <a:ext cx="268288" cy="276225"/>
            <a:chOff x="6228187" y="3501012"/>
            <a:chExt cx="269626" cy="276999"/>
          </a:xfrm>
        </p:grpSpPr>
        <p:sp>
          <p:nvSpPr>
            <p:cNvPr id="17" name="橢圓 16"/>
            <p:cNvSpPr/>
            <p:nvPr/>
          </p:nvSpPr>
          <p:spPr>
            <a:xfrm>
              <a:off x="6250520" y="3523295"/>
              <a:ext cx="215382"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1216" name="矩形 17"/>
            <p:cNvSpPr>
              <a:spLocks noChangeArrowheads="1"/>
            </p:cNvSpPr>
            <p:nvPr/>
          </p:nvSpPr>
          <p:spPr bwMode="auto">
            <a:xfrm>
              <a:off x="6228187" y="3501012"/>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2</a:t>
              </a:r>
              <a:endParaRPr lang="zh-TW" altLang="en-US" sz="1200" b="1" dirty="0">
                <a:solidFill>
                  <a:srgbClr val="FF0000"/>
                </a:solidFill>
              </a:endParaRPr>
            </a:p>
          </p:txBody>
        </p:sp>
      </p:grpSp>
      <p:grpSp>
        <p:nvGrpSpPr>
          <p:cNvPr id="51212" name="群組 18"/>
          <p:cNvGrpSpPr>
            <a:grpSpLocks/>
          </p:cNvGrpSpPr>
          <p:nvPr/>
        </p:nvGrpSpPr>
        <p:grpSpPr bwMode="auto">
          <a:xfrm>
            <a:off x="5014232" y="2127912"/>
            <a:ext cx="269875" cy="276225"/>
            <a:chOff x="6228184" y="3501008"/>
            <a:chExt cx="269626" cy="276999"/>
          </a:xfrm>
        </p:grpSpPr>
        <p:sp>
          <p:nvSpPr>
            <p:cNvPr id="20" name="橢圓 19"/>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1214" name="矩形 20"/>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a:solidFill>
                    <a:srgbClr val="FF0000"/>
                  </a:solidFill>
                </a:rPr>
                <a:t>3</a:t>
              </a:r>
              <a:endParaRPr lang="zh-TW" altLang="en-US" sz="1200">
                <a:solidFill>
                  <a:srgbClr val="FF0000"/>
                </a:solidFill>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4" name="直線單箭頭接點 43"/>
          <p:cNvCxnSpPr/>
          <p:nvPr/>
        </p:nvCxnSpPr>
        <p:spPr>
          <a:xfrm flipH="1">
            <a:off x="1616770" y="6148936"/>
            <a:ext cx="5336" cy="1589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p:nvPr/>
        </p:nvCxnSpPr>
        <p:spPr>
          <a:xfrm flipH="1">
            <a:off x="1622106" y="5713654"/>
            <a:ext cx="5336" cy="1589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p:nvPr/>
        </p:nvCxnSpPr>
        <p:spPr>
          <a:xfrm flipH="1">
            <a:off x="1632324" y="5269357"/>
            <a:ext cx="5336" cy="1589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 name="投影片編號版面配置區 3"/>
          <p:cNvSpPr>
            <a:spLocks noGrp="1"/>
          </p:cNvSpPr>
          <p:nvPr>
            <p:ph type="sldNum" sz="quarter" idx="12"/>
          </p:nvPr>
        </p:nvSpPr>
        <p:spPr>
          <a:xfrm>
            <a:off x="6588224" y="6550375"/>
            <a:ext cx="2133600" cy="476250"/>
          </a:xfrm>
        </p:spPr>
        <p:txBody>
          <a:bodyPr/>
          <a:lstStyle/>
          <a:p>
            <a:pPr>
              <a:defRPr/>
            </a:pPr>
            <a:fld id="{E0396980-98E6-4E5D-B537-BBDCD0036471}" type="slidenum">
              <a:rPr lang="zh-TW" altLang="en-US" smtClean="0"/>
              <a:pPr>
                <a:defRPr/>
              </a:pPr>
              <a:t>4</a:t>
            </a:fld>
            <a:endParaRPr lang="en-US" altLang="zh-TW" dirty="0"/>
          </a:p>
        </p:txBody>
      </p:sp>
      <p:sp>
        <p:nvSpPr>
          <p:cNvPr id="5" name="AutoShape 15"/>
          <p:cNvSpPr>
            <a:spLocks noChangeArrowheads="1"/>
          </p:cNvSpPr>
          <p:nvPr/>
        </p:nvSpPr>
        <p:spPr bwMode="auto">
          <a:xfrm>
            <a:off x="323529" y="1052736"/>
            <a:ext cx="2664296" cy="432048"/>
          </a:xfrm>
          <a:prstGeom prst="hexagon">
            <a:avLst>
              <a:gd name="adj" fmla="val 140278"/>
              <a:gd name="vf" fmla="val 115470"/>
            </a:avLst>
          </a:prstGeom>
          <a:solidFill>
            <a:srgbClr val="FFFFFF"/>
          </a:solidFill>
          <a:ln w="9525" algn="ctr">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spcAft>
                <a:spcPts val="0"/>
              </a:spcAft>
            </a:pPr>
            <a:r>
              <a:rPr lang="zh-TW" sz="1400" b="1" kern="0" dirty="0">
                <a:effectLst/>
                <a:latin typeface="Calibri" panose="020F0502020204030204" pitchFamily="34" charset="0"/>
                <a:ea typeface="標楷體" panose="03000509000000000000" pitchFamily="65" charset="-120"/>
                <a:cs typeface="Times New Roman" panose="02020603050405020304" pitchFamily="18" charset="0"/>
              </a:rPr>
              <a:t>招生簡章公告及下載</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6" name="AutoShape 44"/>
          <p:cNvSpPr>
            <a:spLocks noChangeArrowheads="1"/>
          </p:cNvSpPr>
          <p:nvPr/>
        </p:nvSpPr>
        <p:spPr bwMode="auto">
          <a:xfrm>
            <a:off x="384862" y="1643757"/>
            <a:ext cx="2602963" cy="489099"/>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lnSpc>
                <a:spcPts val="1500"/>
              </a:lnSpc>
            </a:pPr>
            <a:r>
              <a:rPr lang="zh-TW" altLang="zh-TW" sz="1400" b="1" dirty="0">
                <a:latin typeface="標楷體" panose="03000509000000000000" pitchFamily="65" charset="-120"/>
                <a:ea typeface="標楷體" panose="03000509000000000000" pitchFamily="65" charset="-120"/>
              </a:rPr>
              <a:t>各高級職業學校公告並上傳</a:t>
            </a:r>
            <a:endParaRPr lang="zh-TW" altLang="zh-TW" sz="1400" dirty="0">
              <a:latin typeface="標楷體" panose="03000509000000000000" pitchFamily="65" charset="-120"/>
              <a:ea typeface="標楷體" panose="03000509000000000000" pitchFamily="65" charset="-120"/>
            </a:endParaRPr>
          </a:p>
          <a:p>
            <a:pPr algn="ctr">
              <a:lnSpc>
                <a:spcPts val="1500"/>
              </a:lnSpc>
            </a:pPr>
            <a:r>
              <a:rPr lang="zh-TW" altLang="zh-TW" sz="1400" b="1" dirty="0">
                <a:latin typeface="標楷體" panose="03000509000000000000" pitchFamily="65" charset="-120"/>
                <a:ea typeface="標楷體" panose="03000509000000000000" pitchFamily="65" charset="-120"/>
              </a:rPr>
              <a:t>校內遴選辦法</a:t>
            </a:r>
            <a:endParaRPr lang="zh-TW" altLang="zh-TW" sz="1400" dirty="0">
              <a:latin typeface="標楷體" panose="03000509000000000000" pitchFamily="65" charset="-120"/>
              <a:ea typeface="標楷體" panose="03000509000000000000" pitchFamily="65" charset="-120"/>
            </a:endParaRPr>
          </a:p>
          <a:p>
            <a:endParaRPr lang="zh-TW" altLang="en-US" dirty="0"/>
          </a:p>
        </p:txBody>
      </p:sp>
      <p:sp>
        <p:nvSpPr>
          <p:cNvPr id="8" name="AutoShape 44"/>
          <p:cNvSpPr>
            <a:spLocks noChangeArrowheads="1"/>
          </p:cNvSpPr>
          <p:nvPr/>
        </p:nvSpPr>
        <p:spPr bwMode="auto">
          <a:xfrm>
            <a:off x="384862" y="2277742"/>
            <a:ext cx="2624013" cy="294364"/>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lnSpc>
                <a:spcPts val="1500"/>
              </a:lnSpc>
            </a:pPr>
            <a:r>
              <a:rPr lang="zh-TW" altLang="zh-TW" sz="1400" b="1" dirty="0">
                <a:latin typeface="標楷體" panose="03000509000000000000" pitchFamily="65" charset="-120"/>
                <a:ea typeface="標楷體" panose="03000509000000000000" pitchFamily="65" charset="-120"/>
              </a:rPr>
              <a:t>登錄被推薦考生之基本資料</a:t>
            </a:r>
          </a:p>
        </p:txBody>
      </p:sp>
      <p:sp>
        <p:nvSpPr>
          <p:cNvPr id="9" name="AutoShape 44"/>
          <p:cNvSpPr>
            <a:spLocks noChangeArrowheads="1"/>
          </p:cNvSpPr>
          <p:nvPr/>
        </p:nvSpPr>
        <p:spPr bwMode="auto">
          <a:xfrm>
            <a:off x="384862" y="2981087"/>
            <a:ext cx="2602963" cy="283608"/>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lnSpc>
                <a:spcPts val="1500"/>
              </a:lnSpc>
            </a:pPr>
            <a:r>
              <a:rPr lang="zh-TW" altLang="zh-TW" sz="1400" b="1" dirty="0">
                <a:latin typeface="標楷體" panose="03000509000000000000" pitchFamily="65" charset="-120"/>
                <a:ea typeface="標楷體" panose="03000509000000000000" pitchFamily="65" charset="-120"/>
              </a:rPr>
              <a:t>網路報名及郵寄表件</a:t>
            </a:r>
          </a:p>
        </p:txBody>
      </p:sp>
      <p:sp>
        <p:nvSpPr>
          <p:cNvPr id="10" name="AutoShape 44"/>
          <p:cNvSpPr>
            <a:spLocks noChangeArrowheads="1"/>
          </p:cNvSpPr>
          <p:nvPr/>
        </p:nvSpPr>
        <p:spPr bwMode="auto">
          <a:xfrm>
            <a:off x="365984" y="3754458"/>
            <a:ext cx="2621841" cy="489099"/>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lnSpc>
                <a:spcPts val="1500"/>
              </a:lnSpc>
            </a:pPr>
            <a:r>
              <a:rPr lang="zh-TW" altLang="zh-TW" sz="1400" b="1" dirty="0">
                <a:latin typeface="標楷體" panose="03000509000000000000" pitchFamily="65" charset="-120"/>
                <a:ea typeface="標楷體" panose="03000509000000000000" pitchFamily="65" charset="-120"/>
              </a:rPr>
              <a:t>網路查詢報名資格、</a:t>
            </a:r>
          </a:p>
          <a:p>
            <a:pPr algn="ctr">
              <a:lnSpc>
                <a:spcPts val="1500"/>
              </a:lnSpc>
            </a:pPr>
            <a:r>
              <a:rPr lang="zh-TW" altLang="zh-TW" sz="1400" b="1" dirty="0">
                <a:latin typeface="標楷體" panose="03000509000000000000" pitchFamily="65" charset="-120"/>
                <a:ea typeface="標楷體" panose="03000509000000000000" pitchFamily="65" charset="-120"/>
              </a:rPr>
              <a:t>比序成績審查結果及複查</a:t>
            </a:r>
          </a:p>
        </p:txBody>
      </p:sp>
      <p:sp>
        <p:nvSpPr>
          <p:cNvPr id="11" name="AutoShape 44"/>
          <p:cNvSpPr>
            <a:spLocks noChangeArrowheads="1"/>
          </p:cNvSpPr>
          <p:nvPr/>
        </p:nvSpPr>
        <p:spPr bwMode="auto">
          <a:xfrm>
            <a:off x="377138" y="4503944"/>
            <a:ext cx="2610687" cy="297905"/>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lnSpc>
                <a:spcPts val="1500"/>
              </a:lnSpc>
            </a:pPr>
            <a:r>
              <a:rPr lang="zh-TW" altLang="zh-TW" sz="1400" b="1" dirty="0">
                <a:latin typeface="標楷體" panose="03000509000000000000" pitchFamily="65" charset="-120"/>
                <a:ea typeface="標楷體" panose="03000509000000000000" pitchFamily="65" charset="-120"/>
              </a:rPr>
              <a:t>網路查詢排名及排名複查</a:t>
            </a:r>
          </a:p>
        </p:txBody>
      </p:sp>
      <p:sp>
        <p:nvSpPr>
          <p:cNvPr id="12" name="AutoShape 44"/>
          <p:cNvSpPr>
            <a:spLocks noChangeArrowheads="1"/>
          </p:cNvSpPr>
          <p:nvPr/>
        </p:nvSpPr>
        <p:spPr bwMode="auto">
          <a:xfrm>
            <a:off x="365984" y="4993551"/>
            <a:ext cx="2621841" cy="305156"/>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lnSpc>
                <a:spcPts val="1500"/>
              </a:lnSpc>
            </a:pPr>
            <a:r>
              <a:rPr lang="zh-TW" altLang="zh-TW" sz="1400" b="1" dirty="0">
                <a:latin typeface="標楷體" panose="03000509000000000000" pitchFamily="65" charset="-120"/>
                <a:ea typeface="標楷體" panose="03000509000000000000" pitchFamily="65" charset="-120"/>
              </a:rPr>
              <a:t>網路選填登記就讀志願序</a:t>
            </a:r>
          </a:p>
        </p:txBody>
      </p:sp>
      <p:sp>
        <p:nvSpPr>
          <p:cNvPr id="13" name="AutoShape 44"/>
          <p:cNvSpPr>
            <a:spLocks noChangeArrowheads="1"/>
          </p:cNvSpPr>
          <p:nvPr/>
        </p:nvSpPr>
        <p:spPr bwMode="auto">
          <a:xfrm>
            <a:off x="377138" y="5418578"/>
            <a:ext cx="2631737" cy="319662"/>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r>
              <a:rPr lang="zh-TW" altLang="zh-TW" sz="1400" b="1" dirty="0">
                <a:latin typeface="標楷體" panose="03000509000000000000" pitchFamily="65" charset="-120"/>
                <a:ea typeface="標楷體" panose="03000509000000000000" pitchFamily="65" charset="-120"/>
              </a:rPr>
              <a:t>錄取公告</a:t>
            </a:r>
          </a:p>
        </p:txBody>
      </p:sp>
      <p:sp>
        <p:nvSpPr>
          <p:cNvPr id="14" name="Oval 40"/>
          <p:cNvSpPr>
            <a:spLocks noChangeArrowheads="1"/>
          </p:cNvSpPr>
          <p:nvPr/>
        </p:nvSpPr>
        <p:spPr bwMode="auto">
          <a:xfrm>
            <a:off x="365984" y="6277902"/>
            <a:ext cx="2642891" cy="377497"/>
          </a:xfrm>
          <a:prstGeom prst="ellipse">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spcAft>
                <a:spcPts val="0"/>
              </a:spcAft>
            </a:pPr>
            <a:r>
              <a:rPr lang="zh-TW" sz="1400" b="1" kern="0" dirty="0">
                <a:effectLst/>
                <a:latin typeface="Calibri" panose="020F0502020204030204" pitchFamily="34" charset="0"/>
                <a:ea typeface="標楷體" panose="03000509000000000000" pitchFamily="65" charset="-120"/>
                <a:cs typeface="Times New Roman" panose="02020603050405020304" pitchFamily="18" charset="0"/>
              </a:rPr>
              <a:t>聲明放棄錄取資格</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5" name="AutoShape 44"/>
          <p:cNvSpPr>
            <a:spLocks noChangeArrowheads="1"/>
          </p:cNvSpPr>
          <p:nvPr/>
        </p:nvSpPr>
        <p:spPr bwMode="auto">
          <a:xfrm>
            <a:off x="384862" y="5881925"/>
            <a:ext cx="2624013" cy="307193"/>
          </a:xfrm>
          <a:prstGeom prst="roundRect">
            <a:avLst>
              <a:gd name="adj" fmla="val 16667"/>
            </a:avLst>
          </a:prstGeom>
          <a:solidFill>
            <a:srgbClr val="FFFFFF"/>
          </a:solidFill>
          <a:ln w="9525" algn="ctr">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ctr"/>
            <a:r>
              <a:rPr lang="zh-TW" altLang="zh-TW" sz="1400" b="1" dirty="0">
                <a:latin typeface="標楷體" panose="03000509000000000000" pitchFamily="65" charset="-120"/>
                <a:ea typeface="標楷體" panose="03000509000000000000" pitchFamily="65" charset="-120"/>
              </a:rPr>
              <a:t>分發結果複查</a:t>
            </a:r>
          </a:p>
        </p:txBody>
      </p:sp>
      <p:sp>
        <p:nvSpPr>
          <p:cNvPr id="16" name="Text Box 43"/>
          <p:cNvSpPr txBox="1">
            <a:spLocks noChangeArrowheads="1"/>
          </p:cNvSpPr>
          <p:nvPr/>
        </p:nvSpPr>
        <p:spPr bwMode="auto">
          <a:xfrm>
            <a:off x="3347864" y="1052736"/>
            <a:ext cx="5688632" cy="525780"/>
          </a:xfrm>
          <a:prstGeom prst="rect">
            <a:avLst/>
          </a:prstGeom>
          <a:solidFill>
            <a:srgbClr val="C0C0C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just">
              <a:spcAft>
                <a:spcPts val="0"/>
              </a:spcAft>
            </a:pPr>
            <a:r>
              <a:rPr lang="en-US" sz="1200" kern="100" spc="-40">
                <a:effectLst/>
                <a:latin typeface="Calibri" panose="020F0502020204030204" pitchFamily="34" charset="0"/>
                <a:ea typeface="標楷體" panose="03000509000000000000" pitchFamily="65" charset="-120"/>
                <a:cs typeface="Times New Roman" panose="02020603050405020304" pitchFamily="18" charset="0"/>
              </a:rPr>
              <a:t>107</a:t>
            </a:r>
            <a:r>
              <a:rPr lang="zh-TW" sz="1200" kern="100" spc="-40">
                <a:effectLst/>
                <a:latin typeface="Calibri" panose="020F0502020204030204" pitchFamily="34" charset="0"/>
                <a:ea typeface="標楷體" panose="03000509000000000000" pitchFamily="65" charset="-120"/>
                <a:cs typeface="Times New Roman" panose="02020603050405020304" pitchFamily="18" charset="0"/>
              </a:rPr>
              <a:t>年</a:t>
            </a:r>
            <a:r>
              <a:rPr lang="en-US" sz="1200" kern="100" spc="-40">
                <a:effectLst/>
                <a:latin typeface="Calibri" panose="020F0502020204030204" pitchFamily="34" charset="0"/>
                <a:ea typeface="標楷體" panose="03000509000000000000" pitchFamily="65" charset="-120"/>
                <a:cs typeface="Times New Roman" panose="02020603050405020304" pitchFamily="18" charset="0"/>
              </a:rPr>
              <a:t>11</a:t>
            </a:r>
            <a:r>
              <a:rPr lang="zh-TW" sz="1200" kern="100" spc="-40">
                <a:effectLst/>
                <a:latin typeface="Calibri" panose="020F0502020204030204" pitchFamily="34" charset="0"/>
                <a:ea typeface="標楷體" panose="03000509000000000000" pitchFamily="65" charset="-120"/>
                <a:cs typeface="Times New Roman" panose="02020603050405020304" pitchFamily="18" charset="0"/>
              </a:rPr>
              <a:t>月</a:t>
            </a:r>
            <a:r>
              <a:rPr lang="en-US" sz="1200" kern="100" spc="-40">
                <a:effectLst/>
                <a:latin typeface="Calibri" panose="020F0502020204030204" pitchFamily="34" charset="0"/>
                <a:ea typeface="標楷體" panose="03000509000000000000" pitchFamily="65" charset="-120"/>
                <a:cs typeface="Times New Roman" panose="02020603050405020304" pitchFamily="18" charset="0"/>
              </a:rPr>
              <a:t>29</a:t>
            </a:r>
            <a:r>
              <a:rPr lang="zh-TW" sz="1200" kern="100" spc="-40">
                <a:effectLst/>
                <a:latin typeface="Calibri" panose="020F0502020204030204" pitchFamily="34" charset="0"/>
                <a:ea typeface="標楷體" panose="03000509000000000000" pitchFamily="65" charset="-120"/>
                <a:cs typeface="Times New Roman" panose="02020603050405020304" pitchFamily="18" charset="0"/>
              </a:rPr>
              <a:t>日（星期四）</a:t>
            </a:r>
            <a:r>
              <a:rPr lang="en-US" sz="1200" kern="100" spc="-40">
                <a:effectLst/>
                <a:latin typeface="Calibri" panose="020F0502020204030204" pitchFamily="34" charset="0"/>
                <a:ea typeface="標楷體" panose="03000509000000000000" pitchFamily="65" charset="-120"/>
                <a:cs typeface="Times New Roman" panose="02020603050405020304" pitchFamily="18" charset="0"/>
              </a:rPr>
              <a:t>10</a:t>
            </a:r>
            <a:r>
              <a:rPr lang="zh-TW" sz="1200" kern="100" spc="-40">
                <a:effectLst/>
                <a:latin typeface="Calibri" panose="020F0502020204030204" pitchFamily="34" charset="0"/>
                <a:ea typeface="標楷體" panose="03000509000000000000" pitchFamily="65" charset="-120"/>
                <a:cs typeface="Times New Roman" panose="02020603050405020304" pitchFamily="18" charset="0"/>
              </a:rPr>
              <a:t>：</a:t>
            </a:r>
            <a:r>
              <a:rPr lang="en-US" sz="1200" kern="100" spc="-40">
                <a:effectLst/>
                <a:latin typeface="Calibri" panose="020F0502020204030204" pitchFamily="34" charset="0"/>
                <a:ea typeface="標楷體" panose="03000509000000000000" pitchFamily="65" charset="-120"/>
                <a:cs typeface="Times New Roman" panose="02020603050405020304" pitchFamily="18" charset="0"/>
              </a:rPr>
              <a:t>00</a:t>
            </a:r>
            <a:r>
              <a:rPr lang="zh-TW" sz="1200" kern="100" spc="-40">
                <a:effectLst/>
                <a:latin typeface="Calibri" panose="020F0502020204030204" pitchFamily="34" charset="0"/>
                <a:ea typeface="標楷體" panose="03000509000000000000" pitchFamily="65" charset="-120"/>
                <a:cs typeface="Times New Roman" panose="02020603050405020304" pitchFamily="18" charset="0"/>
              </a:rPr>
              <a:t>起請上網自行下載，網址</a:t>
            </a:r>
            <a:r>
              <a:rPr lang="en-US" sz="1200" kern="100" spc="-40">
                <a:effectLst/>
                <a:latin typeface="Calibri" panose="020F0502020204030204" pitchFamily="34" charset="0"/>
                <a:ea typeface="標楷體" panose="03000509000000000000" pitchFamily="65" charset="-120"/>
                <a:cs typeface="Times New Roman" panose="02020603050405020304" pitchFamily="18" charset="0"/>
              </a:rPr>
              <a:t>https://www.jctv.ntut.edu.tw/star/</a:t>
            </a:r>
            <a:r>
              <a:rPr lang="zh-TW" sz="1200" kern="100" spc="-40">
                <a:effectLst/>
                <a:latin typeface="Calibri" panose="020F0502020204030204" pitchFamily="34" charset="0"/>
                <a:ea typeface="標楷體" panose="03000509000000000000" pitchFamily="65" charset="-120"/>
                <a:cs typeface="Times New Roman" panose="02020603050405020304" pitchFamily="18" charset="0"/>
              </a:rPr>
              <a:t>。</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a:p>
            <a:pPr>
              <a:spcAft>
                <a:spcPts val="0"/>
              </a:spcAft>
            </a:pPr>
            <a:r>
              <a:rPr lang="en-US" sz="1200" kern="100" spc="-40">
                <a:effectLst/>
                <a:latin typeface="Calibri" panose="020F0502020204030204" pitchFamily="34" charset="0"/>
                <a:ea typeface="新細明體" panose="02020500000000000000" pitchFamily="18" charset="-120"/>
                <a:cs typeface="Times New Roman" panose="02020603050405020304" pitchFamily="18" charset="0"/>
              </a:rPr>
              <a:t> </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7" name="Text Box 47"/>
          <p:cNvSpPr txBox="1">
            <a:spLocks noChangeArrowheads="1"/>
          </p:cNvSpPr>
          <p:nvPr/>
        </p:nvSpPr>
        <p:spPr bwMode="auto">
          <a:xfrm>
            <a:off x="3347864" y="1645489"/>
            <a:ext cx="5688632" cy="487367"/>
          </a:xfrm>
          <a:prstGeom prst="rect">
            <a:avLst/>
          </a:prstGeom>
          <a:solidFill>
            <a:srgbClr val="C0C0C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just">
              <a:spcAft>
                <a:spcPts val="0"/>
              </a:spcAft>
            </a:pP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107</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年</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11</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月</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30</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日（星期五）</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10</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00</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起至</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108</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年</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月</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10</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日（星期四）</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17</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00</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止請上傳校內遴選辦法及公告網址</a:t>
            </a:r>
            <a:r>
              <a:rPr lang="zh-TW" sz="1200" kern="100" dirty="0" smtClean="0">
                <a:effectLst/>
                <a:latin typeface="Calibri" panose="020F0502020204030204" pitchFamily="34" charset="0"/>
                <a:ea typeface="標楷體" panose="03000509000000000000" pitchFamily="65"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8" name="Text Box 27"/>
          <p:cNvSpPr txBox="1">
            <a:spLocks noChangeArrowheads="1"/>
          </p:cNvSpPr>
          <p:nvPr/>
        </p:nvSpPr>
        <p:spPr bwMode="auto">
          <a:xfrm>
            <a:off x="3345323" y="2196405"/>
            <a:ext cx="5691172" cy="457038"/>
          </a:xfrm>
          <a:prstGeom prst="rect">
            <a:avLst/>
          </a:prstGeom>
          <a:solidFill>
            <a:srgbClr val="C0C0C0"/>
          </a:solidFill>
          <a:ln>
            <a:noFill/>
          </a:ln>
          <a:effectLst/>
          <a:extLst>
            <a:ext uri="{91240B29-F687-4F45-9708-019B960494DF}">
              <a14:hiddenLine xmlns:a14="http://schemas.microsoft.com/office/drawing/2010/main" w="9525" algn="ctr">
                <a:solidFill>
                  <a:srgbClr val="C0C0C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just">
              <a:spcAft>
                <a:spcPts val="0"/>
              </a:spcAft>
            </a:pPr>
            <a:r>
              <a:rPr lang="zh-TW" sz="1200" kern="100" spc="-1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考生就讀學校須於</a:t>
            </a:r>
            <a:r>
              <a:rPr lang="en-US" sz="1200" kern="100" spc="-1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108</a:t>
            </a:r>
            <a:r>
              <a:rPr lang="zh-TW" sz="1200" kern="100" spc="-1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年</a:t>
            </a:r>
            <a:r>
              <a:rPr lang="en-US" sz="1200" kern="100" spc="-1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2</a:t>
            </a:r>
            <a:r>
              <a:rPr lang="zh-TW" sz="1200" kern="100" spc="-1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月</a:t>
            </a:r>
            <a:r>
              <a:rPr lang="en-US" sz="1200" kern="100" spc="-1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21</a:t>
            </a:r>
            <a:r>
              <a:rPr lang="zh-TW" sz="1200" kern="100" spc="-1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日（星期四）</a:t>
            </a:r>
            <a:r>
              <a:rPr lang="en-US" sz="1200" kern="100" spc="-10" dirty="0" smtClean="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10</a:t>
            </a:r>
            <a:r>
              <a:rPr lang="en-US" altLang="zh-TW" sz="1200" kern="100" spc="-10" dirty="0" smtClean="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a:t>
            </a:r>
            <a:r>
              <a:rPr lang="en-US" sz="1200" kern="100" spc="-10" dirty="0" smtClean="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00</a:t>
            </a:r>
            <a:r>
              <a:rPr lang="zh-TW" sz="1200" kern="100" spc="-1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起至</a:t>
            </a:r>
            <a:r>
              <a:rPr lang="en-US" sz="1200" kern="100" spc="-1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108</a:t>
            </a:r>
            <a:r>
              <a:rPr lang="zh-TW" sz="1200" kern="100" spc="-1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年</a:t>
            </a:r>
            <a:r>
              <a:rPr lang="en-US" sz="1200" kern="100" spc="-1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3</a:t>
            </a:r>
            <a:r>
              <a:rPr lang="zh-TW" sz="1200" kern="100" spc="-1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月</a:t>
            </a:r>
            <a:r>
              <a:rPr lang="en-US" sz="1200" kern="100" spc="-1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5</a:t>
            </a:r>
            <a:r>
              <a:rPr lang="zh-TW" sz="1200" kern="100" spc="-1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日（星期二</a:t>
            </a:r>
            <a:r>
              <a:rPr lang="zh-TW" sz="1200" kern="100" spc="-10" dirty="0" smtClean="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a:t>
            </a:r>
            <a:r>
              <a:rPr lang="en-US" sz="1200" kern="100" spc="-10" dirty="0" smtClean="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17</a:t>
            </a:r>
            <a:r>
              <a:rPr lang="en-US" altLang="zh-TW" sz="1200" kern="100" spc="-10" dirty="0" smtClean="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a:t>
            </a:r>
            <a:r>
              <a:rPr lang="en-US" sz="1200" kern="100" spc="-10" dirty="0" smtClean="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00</a:t>
            </a:r>
            <a:r>
              <a:rPr lang="zh-TW" sz="1200" kern="100" spc="-1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止，上網登錄被推薦考生之基本資料，並同時上傳該校其他相關學生之成績資料。</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19" name="Text Box 19"/>
          <p:cNvSpPr txBox="1">
            <a:spLocks noChangeArrowheads="1"/>
          </p:cNvSpPr>
          <p:nvPr/>
        </p:nvSpPr>
        <p:spPr bwMode="auto">
          <a:xfrm>
            <a:off x="3345321" y="2715161"/>
            <a:ext cx="5691173" cy="826298"/>
          </a:xfrm>
          <a:prstGeom prst="rect">
            <a:avLst/>
          </a:prstGeom>
          <a:solidFill>
            <a:srgbClr val="C0C0C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114300" indent="-114300" algn="just">
              <a:spcAft>
                <a:spcPts val="0"/>
              </a:spcAft>
            </a:pP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網路報名時間：考生於</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108</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年</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3</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月</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6</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日（星期三）</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10</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00</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起至</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108</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年</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3</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月</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13</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日（星期三）</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17</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00</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止，完成網路報名。</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14300" indent="-114300" algn="just">
              <a:spcAft>
                <a:spcPts val="0"/>
              </a:spcAft>
            </a:pP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a:t>
            </a:r>
            <a:r>
              <a:rPr lang="zh-TW" sz="1200" kern="100" spc="-1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考生就讀學校</a:t>
            </a:r>
            <a:r>
              <a:rPr lang="zh-TW" sz="1200" kern="100" spc="-30" dirty="0">
                <a:effectLst/>
                <a:latin typeface="Calibri" panose="020F0502020204030204" pitchFamily="34" charset="0"/>
                <a:ea typeface="標楷體" panose="03000509000000000000" pitchFamily="65" charset="-120"/>
                <a:cs typeface="Times New Roman" panose="02020603050405020304" pitchFamily="18" charset="0"/>
              </a:rPr>
              <a:t>於</a:t>
            </a:r>
            <a:r>
              <a:rPr lang="en-US" sz="1200" kern="100" spc="-30" dirty="0">
                <a:effectLst/>
                <a:latin typeface="Calibri" panose="020F0502020204030204" pitchFamily="34" charset="0"/>
                <a:ea typeface="標楷體" panose="03000509000000000000" pitchFamily="65" charset="-120"/>
                <a:cs typeface="Times New Roman" panose="02020603050405020304" pitchFamily="18" charset="0"/>
              </a:rPr>
              <a:t>108</a:t>
            </a:r>
            <a:r>
              <a:rPr lang="zh-TW" sz="1200" kern="100" spc="-30" dirty="0">
                <a:effectLst/>
                <a:latin typeface="Calibri" panose="020F0502020204030204" pitchFamily="34" charset="0"/>
                <a:ea typeface="標楷體" panose="03000509000000000000" pitchFamily="65" charset="-120"/>
                <a:cs typeface="Times New Roman" panose="02020603050405020304" pitchFamily="18" charset="0"/>
              </a:rPr>
              <a:t>年</a:t>
            </a:r>
            <a:r>
              <a:rPr lang="en-US" sz="1200" kern="100" spc="-30" dirty="0">
                <a:effectLst/>
                <a:latin typeface="Calibri" panose="020F0502020204030204" pitchFamily="34" charset="0"/>
                <a:ea typeface="標楷體" panose="03000509000000000000" pitchFamily="65" charset="-120"/>
                <a:cs typeface="Times New Roman" panose="02020603050405020304" pitchFamily="18" charset="0"/>
              </a:rPr>
              <a:t>3</a:t>
            </a:r>
            <a:r>
              <a:rPr lang="zh-TW" sz="1200" kern="100" spc="-30" dirty="0">
                <a:effectLst/>
                <a:latin typeface="Calibri" panose="020F0502020204030204" pitchFamily="34" charset="0"/>
                <a:ea typeface="標楷體" panose="03000509000000000000" pitchFamily="65" charset="-120"/>
                <a:cs typeface="Times New Roman" panose="02020603050405020304" pitchFamily="18" charset="0"/>
              </a:rPr>
              <a:t>月</a:t>
            </a:r>
            <a:r>
              <a:rPr lang="en-US" sz="1200" kern="100" spc="-30" dirty="0">
                <a:effectLst/>
                <a:latin typeface="Calibri" panose="020F0502020204030204" pitchFamily="34" charset="0"/>
                <a:ea typeface="標楷體" panose="03000509000000000000" pitchFamily="65" charset="-120"/>
                <a:cs typeface="Times New Roman" panose="02020603050405020304" pitchFamily="18" charset="0"/>
              </a:rPr>
              <a:t>14</a:t>
            </a:r>
            <a:r>
              <a:rPr lang="zh-TW" sz="1200" kern="100" spc="-30" dirty="0">
                <a:effectLst/>
                <a:latin typeface="Calibri" panose="020F0502020204030204" pitchFamily="34" charset="0"/>
                <a:ea typeface="標楷體" panose="03000509000000000000" pitchFamily="65" charset="-120"/>
                <a:cs typeface="Times New Roman" panose="02020603050405020304" pitchFamily="18" charset="0"/>
              </a:rPr>
              <a:t>日（星期四）前統一收齊考生報名表件，以快遞或限時掛號寄至「</a:t>
            </a:r>
            <a:r>
              <a:rPr lang="en-US" sz="1200" kern="100" spc="-30" dirty="0">
                <a:effectLst/>
                <a:latin typeface="Calibri" panose="020F0502020204030204" pitchFamily="34" charset="0"/>
                <a:ea typeface="標楷體" panose="03000509000000000000" pitchFamily="65" charset="-120"/>
                <a:cs typeface="Times New Roman" panose="02020603050405020304" pitchFamily="18" charset="0"/>
              </a:rPr>
              <a:t>108</a:t>
            </a:r>
            <a:r>
              <a:rPr lang="zh-TW" sz="1200" kern="100" spc="-30" dirty="0">
                <a:effectLst/>
                <a:latin typeface="Calibri" panose="020F0502020204030204" pitchFamily="34" charset="0"/>
                <a:ea typeface="標楷體" panose="03000509000000000000" pitchFamily="65" charset="-120"/>
                <a:cs typeface="Times New Roman" panose="02020603050405020304" pitchFamily="18" charset="0"/>
              </a:rPr>
              <a:t>學年度科技校院繁星計畫聯合推薦甄選委員會」</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20" name="Text Box 23"/>
          <p:cNvSpPr txBox="1">
            <a:spLocks noChangeArrowheads="1"/>
          </p:cNvSpPr>
          <p:nvPr/>
        </p:nvSpPr>
        <p:spPr bwMode="auto">
          <a:xfrm>
            <a:off x="3345321" y="3603176"/>
            <a:ext cx="5688633" cy="779949"/>
          </a:xfrm>
          <a:prstGeom prst="rect">
            <a:avLst/>
          </a:prstGeom>
          <a:solidFill>
            <a:srgbClr val="C0C0C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114300" indent="-114300" algn="just">
              <a:spcAft>
                <a:spcPts val="0"/>
              </a:spcAft>
            </a:pP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a:t>
            </a:r>
            <a:r>
              <a:rPr lang="en-US" sz="1200" kern="100" spc="-30" dirty="0">
                <a:effectLst/>
                <a:latin typeface="Calibri" panose="020F0502020204030204" pitchFamily="34" charset="0"/>
                <a:ea typeface="標楷體" panose="03000509000000000000" pitchFamily="65" charset="-120"/>
                <a:cs typeface="Times New Roman" panose="02020603050405020304" pitchFamily="18" charset="0"/>
              </a:rPr>
              <a:t>108</a:t>
            </a:r>
            <a:r>
              <a:rPr lang="zh-TW" sz="1200" kern="100" spc="-30" dirty="0">
                <a:effectLst/>
                <a:latin typeface="Calibri" panose="020F0502020204030204" pitchFamily="34" charset="0"/>
                <a:ea typeface="標楷體" panose="03000509000000000000" pitchFamily="65" charset="-120"/>
                <a:cs typeface="Times New Roman" panose="02020603050405020304" pitchFamily="18" charset="0"/>
              </a:rPr>
              <a:t>年</a:t>
            </a:r>
            <a:r>
              <a:rPr lang="en-US" sz="1200" kern="100" spc="-30" dirty="0">
                <a:effectLst/>
                <a:latin typeface="Calibri" panose="020F0502020204030204" pitchFamily="34" charset="0"/>
                <a:ea typeface="標楷體" panose="03000509000000000000" pitchFamily="65" charset="-120"/>
                <a:cs typeface="Times New Roman" panose="02020603050405020304" pitchFamily="18" charset="0"/>
              </a:rPr>
              <a:t>4</a:t>
            </a:r>
            <a:r>
              <a:rPr lang="zh-TW" sz="1200" kern="100" spc="-30" dirty="0">
                <a:effectLst/>
                <a:latin typeface="Calibri" panose="020F0502020204030204" pitchFamily="34" charset="0"/>
                <a:ea typeface="標楷體" panose="03000509000000000000" pitchFamily="65" charset="-120"/>
                <a:cs typeface="Times New Roman" panose="02020603050405020304" pitchFamily="18" charset="0"/>
              </a:rPr>
              <a:t>月</a:t>
            </a:r>
            <a:r>
              <a:rPr lang="en-US" sz="1200" kern="100" spc="-30" dirty="0">
                <a:effectLst/>
                <a:latin typeface="Calibri" panose="020F0502020204030204" pitchFamily="34" charset="0"/>
                <a:ea typeface="標楷體" panose="03000509000000000000" pitchFamily="65" charset="-120"/>
                <a:cs typeface="Times New Roman" panose="02020603050405020304" pitchFamily="18" charset="0"/>
              </a:rPr>
              <a:t>2</a:t>
            </a:r>
            <a:r>
              <a:rPr lang="zh-TW" sz="1200" kern="100" spc="-30" dirty="0">
                <a:effectLst/>
                <a:latin typeface="Calibri" panose="020F0502020204030204" pitchFamily="34" charset="0"/>
                <a:ea typeface="標楷體" panose="03000509000000000000" pitchFamily="65" charset="-120"/>
                <a:cs typeface="Times New Roman" panose="02020603050405020304" pitchFamily="18" charset="0"/>
              </a:rPr>
              <a:t>日（星期二）</a:t>
            </a:r>
            <a:r>
              <a:rPr lang="en-US" sz="1200" kern="100" spc="-30" dirty="0">
                <a:effectLst/>
                <a:latin typeface="Calibri" panose="020F0502020204030204" pitchFamily="34" charset="0"/>
                <a:ea typeface="標楷體" panose="03000509000000000000" pitchFamily="65" charset="-120"/>
                <a:cs typeface="Times New Roman" panose="02020603050405020304" pitchFamily="18" charset="0"/>
              </a:rPr>
              <a:t>10</a:t>
            </a:r>
            <a:r>
              <a:rPr lang="zh-TW" sz="1200" kern="100" spc="-30" dirty="0">
                <a:effectLst/>
                <a:latin typeface="Calibri" panose="020F0502020204030204" pitchFamily="34" charset="0"/>
                <a:ea typeface="標楷體" panose="03000509000000000000" pitchFamily="65" charset="-120"/>
                <a:cs typeface="Times New Roman" panose="02020603050405020304" pitchFamily="18" charset="0"/>
              </a:rPr>
              <a:t>：</a:t>
            </a:r>
            <a:r>
              <a:rPr lang="en-US" sz="1200" kern="100" spc="-30" dirty="0">
                <a:effectLst/>
                <a:latin typeface="Calibri" panose="020F0502020204030204" pitchFamily="34" charset="0"/>
                <a:ea typeface="標楷體" panose="03000509000000000000" pitchFamily="65" charset="-120"/>
                <a:cs typeface="Times New Roman" panose="02020603050405020304" pitchFamily="18" charset="0"/>
              </a:rPr>
              <a:t>00</a:t>
            </a:r>
            <a:r>
              <a:rPr lang="zh-TW" sz="1200" kern="100" spc="-30" dirty="0">
                <a:effectLst/>
                <a:latin typeface="Calibri" panose="020F0502020204030204" pitchFamily="34" charset="0"/>
                <a:ea typeface="標楷體" panose="03000509000000000000" pitchFamily="65" charset="-120"/>
                <a:cs typeface="Times New Roman" panose="02020603050405020304" pitchFamily="18" charset="0"/>
              </a:rPr>
              <a:t>起本委員會提供網路查詢報名資格與比序成績審查結果。</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14300" indent="-114300" algn="just">
              <a:spcAft>
                <a:spcPts val="0"/>
              </a:spcAft>
            </a:pP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報名資格不符名單於</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108</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年</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4</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月</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日（星期二）</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12</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00</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前傳</a:t>
            </a:r>
            <a:r>
              <a:rPr lang="zh-TW" sz="12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真通知各</a:t>
            </a:r>
            <a:r>
              <a:rPr lang="zh-TW" sz="1200" kern="100" spc="-1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考生就讀學校</a:t>
            </a:r>
            <a:r>
              <a:rPr lang="zh-TW" sz="1200" kern="100" dirty="0">
                <a:solidFill>
                  <a:srgbClr val="000000"/>
                </a:solidFill>
                <a:effectLst/>
                <a:latin typeface="Calibri" panose="020F0502020204030204" pitchFamily="34" charset="0"/>
                <a:ea typeface="標楷體" panose="03000509000000000000" pitchFamily="65"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14300" indent="-114300" algn="just">
              <a:spcAft>
                <a:spcPts val="0"/>
              </a:spcAft>
            </a:pP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3.</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複查截止時間為</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108</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年</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4</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月</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3</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日（星期三）</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12</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00</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前。</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21" name="Text Box 31"/>
          <p:cNvSpPr txBox="1">
            <a:spLocks noChangeArrowheads="1"/>
          </p:cNvSpPr>
          <p:nvPr/>
        </p:nvSpPr>
        <p:spPr bwMode="auto">
          <a:xfrm>
            <a:off x="3326351" y="4444843"/>
            <a:ext cx="5691173" cy="424318"/>
          </a:xfrm>
          <a:prstGeom prst="rect">
            <a:avLst/>
          </a:prstGeom>
          <a:solidFill>
            <a:srgbClr val="C0C0C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marL="114300" indent="-114300" algn="just">
              <a:spcAft>
                <a:spcPts val="0"/>
              </a:spcAft>
            </a:pP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1.108</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年</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4</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月</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9</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日（星期二）</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10</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00</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起本委員會提供網路查詢排名。</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marL="114300" indent="-114300" algn="just">
              <a:spcAft>
                <a:spcPts val="0"/>
              </a:spcAft>
            </a:pP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2.</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排名複查截止時間為</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108</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年</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4</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月</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10</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日（星期三）</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12</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00</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前。</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22" name="Text Box 35"/>
          <p:cNvSpPr txBox="1">
            <a:spLocks noChangeArrowheads="1"/>
          </p:cNvSpPr>
          <p:nvPr/>
        </p:nvSpPr>
        <p:spPr bwMode="auto">
          <a:xfrm>
            <a:off x="3345321" y="4932854"/>
            <a:ext cx="5672203" cy="430003"/>
          </a:xfrm>
          <a:prstGeom prst="rect">
            <a:avLst/>
          </a:prstGeom>
          <a:solidFill>
            <a:srgbClr val="C0C0C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just">
              <a:spcAft>
                <a:spcPts val="0"/>
              </a:spcAft>
            </a:pP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網路登記時間：</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108</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年</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4</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月</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12</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日（星期五）</a:t>
            </a:r>
            <a:r>
              <a:rPr lang="en-US" sz="1200" kern="100" dirty="0" smtClean="0">
                <a:effectLst/>
                <a:latin typeface="Calibri" panose="020F0502020204030204" pitchFamily="34" charset="0"/>
                <a:ea typeface="標楷體" panose="03000509000000000000" pitchFamily="65" charset="-120"/>
                <a:cs typeface="Times New Roman" panose="02020603050405020304" pitchFamily="18" charset="0"/>
              </a:rPr>
              <a:t>1:00</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起至</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108</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年</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4</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月</a:t>
            </a:r>
            <a:r>
              <a:rPr lang="en-US" sz="1200" kern="100" dirty="0">
                <a:effectLst/>
                <a:latin typeface="Calibri" panose="020F0502020204030204" pitchFamily="34" charset="0"/>
                <a:ea typeface="標楷體" panose="03000509000000000000" pitchFamily="65" charset="-120"/>
                <a:cs typeface="Times New Roman" panose="02020603050405020304" pitchFamily="18" charset="0"/>
              </a:rPr>
              <a:t>16</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日（星期二</a:t>
            </a:r>
            <a:r>
              <a:rPr lang="zh-TW" sz="1200" kern="100" dirty="0" smtClean="0">
                <a:effectLst/>
                <a:latin typeface="Calibri" panose="020F0502020204030204" pitchFamily="34" charset="0"/>
                <a:ea typeface="標楷體" panose="03000509000000000000" pitchFamily="65" charset="-120"/>
                <a:cs typeface="Times New Roman" panose="02020603050405020304" pitchFamily="18" charset="0"/>
              </a:rPr>
              <a:t>）</a:t>
            </a:r>
            <a:r>
              <a:rPr lang="en-US" sz="1200" kern="100" dirty="0" smtClean="0">
                <a:effectLst/>
                <a:latin typeface="Calibri" panose="020F0502020204030204" pitchFamily="34" charset="0"/>
                <a:ea typeface="標楷體" panose="03000509000000000000" pitchFamily="65" charset="-120"/>
                <a:cs typeface="Times New Roman" panose="02020603050405020304" pitchFamily="18" charset="0"/>
              </a:rPr>
              <a:t>17</a:t>
            </a:r>
            <a:r>
              <a:rPr lang="en-US" altLang="zh-TW" sz="1200" kern="100" dirty="0" smtClean="0">
                <a:effectLst/>
                <a:latin typeface="Calibri" panose="020F0502020204030204" pitchFamily="34" charset="0"/>
                <a:ea typeface="標楷體" panose="03000509000000000000" pitchFamily="65" charset="-120"/>
                <a:cs typeface="Times New Roman" panose="02020603050405020304" pitchFamily="18" charset="0"/>
              </a:rPr>
              <a:t>:</a:t>
            </a:r>
            <a:r>
              <a:rPr lang="en-US" sz="1200" kern="100" dirty="0" smtClean="0">
                <a:effectLst/>
                <a:latin typeface="Calibri" panose="020F0502020204030204" pitchFamily="34" charset="0"/>
                <a:ea typeface="標楷體" panose="03000509000000000000" pitchFamily="65" charset="-120"/>
                <a:cs typeface="Times New Roman" panose="02020603050405020304" pitchFamily="18" charset="0"/>
              </a:rPr>
              <a:t>00</a:t>
            </a:r>
            <a:r>
              <a:rPr lang="zh-TW" sz="1200" kern="100" dirty="0">
                <a:effectLst/>
                <a:latin typeface="Calibri" panose="020F0502020204030204" pitchFamily="34" charset="0"/>
                <a:ea typeface="標楷體" panose="03000509000000000000" pitchFamily="65" charset="-120"/>
                <a:cs typeface="Times New Roman" panose="02020603050405020304" pitchFamily="18" charset="0"/>
              </a:rPr>
              <a:t>止。</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23" name="Text Box 41"/>
          <p:cNvSpPr txBox="1">
            <a:spLocks noChangeArrowheads="1"/>
          </p:cNvSpPr>
          <p:nvPr/>
        </p:nvSpPr>
        <p:spPr bwMode="auto">
          <a:xfrm>
            <a:off x="3353534" y="5446996"/>
            <a:ext cx="5672203" cy="266658"/>
          </a:xfrm>
          <a:prstGeom prst="rect">
            <a:avLst/>
          </a:prstGeom>
          <a:solidFill>
            <a:srgbClr val="C0C0C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just">
              <a:spcAft>
                <a:spcPts val="0"/>
              </a:spcAft>
            </a:pPr>
            <a:r>
              <a:rPr lang="zh-TW" sz="1200" kern="100" spc="-10">
                <a:effectLst/>
                <a:latin typeface="Calibri" panose="020F0502020204030204" pitchFamily="34" charset="0"/>
                <a:ea typeface="標楷體" panose="03000509000000000000" pitchFamily="65" charset="-120"/>
                <a:cs typeface="Times New Roman" panose="02020603050405020304" pitchFamily="18" charset="0"/>
              </a:rPr>
              <a:t>網路公告錄取名單時間：</a:t>
            </a:r>
            <a:r>
              <a:rPr lang="en-US" sz="1200" kern="100" spc="-10">
                <a:effectLst/>
                <a:latin typeface="Calibri" panose="020F0502020204030204" pitchFamily="34" charset="0"/>
                <a:ea typeface="標楷體" panose="03000509000000000000" pitchFamily="65" charset="-120"/>
                <a:cs typeface="Times New Roman" panose="02020603050405020304" pitchFamily="18" charset="0"/>
              </a:rPr>
              <a:t>108</a:t>
            </a:r>
            <a:r>
              <a:rPr lang="zh-TW" sz="1200" kern="100" spc="-10">
                <a:effectLst/>
                <a:latin typeface="Calibri" panose="020F0502020204030204" pitchFamily="34" charset="0"/>
                <a:ea typeface="標楷體" panose="03000509000000000000" pitchFamily="65" charset="-120"/>
                <a:cs typeface="Times New Roman" panose="02020603050405020304" pitchFamily="18" charset="0"/>
              </a:rPr>
              <a:t>年</a:t>
            </a:r>
            <a:r>
              <a:rPr lang="en-US" sz="1200" kern="100" spc="-10">
                <a:effectLst/>
                <a:latin typeface="Calibri" panose="020F0502020204030204" pitchFamily="34" charset="0"/>
                <a:ea typeface="標楷體" panose="03000509000000000000" pitchFamily="65" charset="-120"/>
                <a:cs typeface="Times New Roman" panose="02020603050405020304" pitchFamily="18" charset="0"/>
              </a:rPr>
              <a:t>4</a:t>
            </a:r>
            <a:r>
              <a:rPr lang="zh-TW" sz="1200" kern="100" spc="-10">
                <a:effectLst/>
                <a:latin typeface="Calibri" panose="020F0502020204030204" pitchFamily="34" charset="0"/>
                <a:ea typeface="標楷體" panose="03000509000000000000" pitchFamily="65" charset="-120"/>
                <a:cs typeface="Times New Roman" panose="02020603050405020304" pitchFamily="18" charset="0"/>
              </a:rPr>
              <a:t>月</a:t>
            </a:r>
            <a:r>
              <a:rPr lang="en-US" sz="1200" kern="100" spc="-10">
                <a:effectLst/>
                <a:latin typeface="Calibri" panose="020F0502020204030204" pitchFamily="34" charset="0"/>
                <a:ea typeface="標楷體" panose="03000509000000000000" pitchFamily="65" charset="-120"/>
                <a:cs typeface="Times New Roman" panose="02020603050405020304" pitchFamily="18" charset="0"/>
              </a:rPr>
              <a:t>24</a:t>
            </a:r>
            <a:r>
              <a:rPr lang="zh-TW" sz="1200" kern="100" spc="-10">
                <a:effectLst/>
                <a:latin typeface="Calibri" panose="020F0502020204030204" pitchFamily="34" charset="0"/>
                <a:ea typeface="標楷體" panose="03000509000000000000" pitchFamily="65" charset="-120"/>
                <a:cs typeface="Times New Roman" panose="02020603050405020304" pitchFamily="18" charset="0"/>
              </a:rPr>
              <a:t>日（星期三）</a:t>
            </a:r>
            <a:r>
              <a:rPr lang="en-US" sz="1200" kern="100" spc="-10">
                <a:effectLst/>
                <a:latin typeface="Calibri" panose="020F0502020204030204" pitchFamily="34" charset="0"/>
                <a:ea typeface="標楷體" panose="03000509000000000000" pitchFamily="65" charset="-120"/>
                <a:cs typeface="Times New Roman" panose="02020603050405020304" pitchFamily="18" charset="0"/>
              </a:rPr>
              <a:t>10</a:t>
            </a:r>
            <a:r>
              <a:rPr lang="zh-TW" sz="1200" kern="100" spc="-10">
                <a:effectLst/>
                <a:latin typeface="Calibri" panose="020F0502020204030204" pitchFamily="34" charset="0"/>
                <a:ea typeface="標楷體" panose="03000509000000000000" pitchFamily="65" charset="-120"/>
                <a:cs typeface="Times New Roman" panose="02020603050405020304" pitchFamily="18" charset="0"/>
              </a:rPr>
              <a:t>：</a:t>
            </a:r>
            <a:r>
              <a:rPr lang="en-US" sz="1200" kern="100" spc="-10">
                <a:effectLst/>
                <a:latin typeface="Calibri" panose="020F0502020204030204" pitchFamily="34" charset="0"/>
                <a:ea typeface="標楷體" panose="03000509000000000000" pitchFamily="65" charset="-120"/>
                <a:cs typeface="Times New Roman" panose="02020603050405020304" pitchFamily="18" charset="0"/>
              </a:rPr>
              <a:t>00</a:t>
            </a:r>
            <a:r>
              <a:rPr lang="zh-TW" sz="1200" kern="100" spc="-10">
                <a:effectLst/>
                <a:latin typeface="Calibri" panose="020F0502020204030204" pitchFamily="34" charset="0"/>
                <a:ea typeface="標楷體" panose="03000509000000000000" pitchFamily="65" charset="-120"/>
                <a:cs typeface="Times New Roman" panose="02020603050405020304" pitchFamily="18" charset="0"/>
              </a:rPr>
              <a:t>起。</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24" name="Text Box 6"/>
          <p:cNvSpPr txBox="1">
            <a:spLocks noChangeArrowheads="1"/>
          </p:cNvSpPr>
          <p:nvPr/>
        </p:nvSpPr>
        <p:spPr bwMode="auto">
          <a:xfrm>
            <a:off x="3361659" y="5874971"/>
            <a:ext cx="5672203" cy="273965"/>
          </a:xfrm>
          <a:prstGeom prst="rect">
            <a:avLst/>
          </a:prstGeom>
          <a:solidFill>
            <a:srgbClr val="C0C0C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just">
              <a:spcAft>
                <a:spcPts val="0"/>
              </a:spcAft>
            </a:pPr>
            <a:r>
              <a:rPr lang="zh-TW" sz="1200" kern="100">
                <a:effectLst/>
                <a:latin typeface="Calibri" panose="020F0502020204030204" pitchFamily="34" charset="0"/>
                <a:ea typeface="標楷體" panose="03000509000000000000" pitchFamily="65" charset="-120"/>
                <a:cs typeface="Times New Roman" panose="02020603050405020304" pitchFamily="18" charset="0"/>
              </a:rPr>
              <a:t>分發結果複查截止時間：</a:t>
            </a:r>
            <a:r>
              <a:rPr lang="en-US" sz="1200" kern="100">
                <a:effectLst/>
                <a:latin typeface="Calibri" panose="020F0502020204030204" pitchFamily="34" charset="0"/>
                <a:ea typeface="標楷體" panose="03000509000000000000" pitchFamily="65" charset="-120"/>
                <a:cs typeface="Times New Roman" panose="02020603050405020304" pitchFamily="18" charset="0"/>
              </a:rPr>
              <a:t>108</a:t>
            </a:r>
            <a:r>
              <a:rPr lang="zh-TW" sz="1200" kern="100">
                <a:effectLst/>
                <a:latin typeface="Calibri" panose="020F0502020204030204" pitchFamily="34" charset="0"/>
                <a:ea typeface="標楷體" panose="03000509000000000000" pitchFamily="65" charset="-120"/>
                <a:cs typeface="Times New Roman" panose="02020603050405020304" pitchFamily="18" charset="0"/>
              </a:rPr>
              <a:t>年</a:t>
            </a:r>
            <a:r>
              <a:rPr lang="en-US" sz="1200" kern="100">
                <a:effectLst/>
                <a:latin typeface="Calibri" panose="020F0502020204030204" pitchFamily="34" charset="0"/>
                <a:ea typeface="標楷體" panose="03000509000000000000" pitchFamily="65" charset="-120"/>
                <a:cs typeface="Times New Roman" panose="02020603050405020304" pitchFamily="18" charset="0"/>
              </a:rPr>
              <a:t>4</a:t>
            </a:r>
            <a:r>
              <a:rPr lang="zh-TW" sz="1200" kern="100">
                <a:effectLst/>
                <a:latin typeface="Calibri" panose="020F0502020204030204" pitchFamily="34" charset="0"/>
                <a:ea typeface="標楷體" panose="03000509000000000000" pitchFamily="65" charset="-120"/>
                <a:cs typeface="Times New Roman" panose="02020603050405020304" pitchFamily="18" charset="0"/>
              </a:rPr>
              <a:t>月</a:t>
            </a:r>
            <a:r>
              <a:rPr lang="en-US" sz="1200" kern="100">
                <a:effectLst/>
                <a:latin typeface="Calibri" panose="020F0502020204030204" pitchFamily="34" charset="0"/>
                <a:ea typeface="標楷體" panose="03000509000000000000" pitchFamily="65" charset="-120"/>
                <a:cs typeface="Times New Roman" panose="02020603050405020304" pitchFamily="18" charset="0"/>
              </a:rPr>
              <a:t>25</a:t>
            </a:r>
            <a:r>
              <a:rPr lang="zh-TW" sz="1200" kern="100">
                <a:effectLst/>
                <a:latin typeface="Calibri" panose="020F0502020204030204" pitchFamily="34" charset="0"/>
                <a:ea typeface="標楷體" panose="03000509000000000000" pitchFamily="65" charset="-120"/>
                <a:cs typeface="Times New Roman" panose="02020603050405020304" pitchFamily="18" charset="0"/>
              </a:rPr>
              <a:t>日（星期四）</a:t>
            </a:r>
            <a:r>
              <a:rPr lang="en-US" sz="1200" kern="100">
                <a:effectLst/>
                <a:latin typeface="Calibri" panose="020F0502020204030204" pitchFamily="34" charset="0"/>
                <a:ea typeface="標楷體" panose="03000509000000000000" pitchFamily="65" charset="-120"/>
                <a:cs typeface="Times New Roman" panose="02020603050405020304" pitchFamily="18" charset="0"/>
              </a:rPr>
              <a:t>12</a:t>
            </a:r>
            <a:r>
              <a:rPr lang="zh-TW" sz="1200" kern="100">
                <a:effectLst/>
                <a:latin typeface="Calibri" panose="020F0502020204030204" pitchFamily="34" charset="0"/>
                <a:ea typeface="標楷體" panose="03000509000000000000" pitchFamily="65" charset="-120"/>
                <a:cs typeface="Times New Roman" panose="02020603050405020304" pitchFamily="18" charset="0"/>
              </a:rPr>
              <a:t>：</a:t>
            </a:r>
            <a:r>
              <a:rPr lang="en-US" sz="1200" kern="100">
                <a:effectLst/>
                <a:latin typeface="Calibri" panose="020F0502020204030204" pitchFamily="34" charset="0"/>
                <a:ea typeface="標楷體" panose="03000509000000000000" pitchFamily="65" charset="-120"/>
                <a:cs typeface="Times New Roman" panose="02020603050405020304" pitchFamily="18" charset="0"/>
              </a:rPr>
              <a:t>00</a:t>
            </a:r>
            <a:r>
              <a:rPr lang="zh-TW" sz="1200" kern="100">
                <a:effectLst/>
                <a:latin typeface="Calibri" panose="020F0502020204030204" pitchFamily="34" charset="0"/>
                <a:ea typeface="標楷體" panose="03000509000000000000" pitchFamily="65" charset="-120"/>
                <a:cs typeface="Times New Roman" panose="02020603050405020304" pitchFamily="18" charset="0"/>
              </a:rPr>
              <a:t>前。</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sp>
        <p:nvSpPr>
          <p:cNvPr id="25" name="Text Box 42"/>
          <p:cNvSpPr txBox="1">
            <a:spLocks noChangeArrowheads="1"/>
          </p:cNvSpPr>
          <p:nvPr/>
        </p:nvSpPr>
        <p:spPr bwMode="auto">
          <a:xfrm>
            <a:off x="3347296" y="6309320"/>
            <a:ext cx="5686566" cy="297796"/>
          </a:xfrm>
          <a:prstGeom prst="rect">
            <a:avLst/>
          </a:prstGeom>
          <a:solidFill>
            <a:srgbClr val="C0C0C0"/>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rot="0" vert="horz" wrap="square" lIns="91440" tIns="45720" rIns="91440" bIns="45720" anchor="t" anchorCtr="0" upright="1">
            <a:noAutofit/>
          </a:bodyPr>
          <a:lstStyle/>
          <a:p>
            <a:pPr algn="just">
              <a:spcAft>
                <a:spcPts val="0"/>
              </a:spcAft>
            </a:pPr>
            <a:r>
              <a:rPr lang="zh-TW" sz="1200" kern="100">
                <a:effectLst/>
                <a:latin typeface="Calibri" panose="020F0502020204030204" pitchFamily="34" charset="0"/>
                <a:ea typeface="標楷體" panose="03000509000000000000" pitchFamily="65" charset="-120"/>
                <a:cs typeface="Times New Roman" panose="02020603050405020304" pitchFamily="18" charset="0"/>
              </a:rPr>
              <a:t>聲明放棄錄取資格截止時間：</a:t>
            </a:r>
            <a:r>
              <a:rPr lang="en-US" sz="1200" kern="100">
                <a:effectLst/>
                <a:latin typeface="Calibri" panose="020F0502020204030204" pitchFamily="34" charset="0"/>
                <a:ea typeface="標楷體" panose="03000509000000000000" pitchFamily="65" charset="-120"/>
                <a:cs typeface="Times New Roman" panose="02020603050405020304" pitchFamily="18" charset="0"/>
              </a:rPr>
              <a:t>108</a:t>
            </a:r>
            <a:r>
              <a:rPr lang="zh-TW" sz="1200" kern="100">
                <a:effectLst/>
                <a:latin typeface="Calibri" panose="020F0502020204030204" pitchFamily="34" charset="0"/>
                <a:ea typeface="標楷體" panose="03000509000000000000" pitchFamily="65" charset="-120"/>
                <a:cs typeface="Times New Roman" panose="02020603050405020304" pitchFamily="18" charset="0"/>
              </a:rPr>
              <a:t>年</a:t>
            </a:r>
            <a:r>
              <a:rPr lang="en-US" sz="1200" kern="100">
                <a:effectLst/>
                <a:latin typeface="Calibri" panose="020F0502020204030204" pitchFamily="34" charset="0"/>
                <a:ea typeface="標楷體" panose="03000509000000000000" pitchFamily="65" charset="-120"/>
                <a:cs typeface="Times New Roman" panose="02020603050405020304" pitchFamily="18" charset="0"/>
              </a:rPr>
              <a:t>5</a:t>
            </a:r>
            <a:r>
              <a:rPr lang="zh-TW" sz="1200" kern="100">
                <a:effectLst/>
                <a:latin typeface="Calibri" panose="020F0502020204030204" pitchFamily="34" charset="0"/>
                <a:ea typeface="標楷體" panose="03000509000000000000" pitchFamily="65" charset="-120"/>
                <a:cs typeface="Times New Roman" panose="02020603050405020304" pitchFamily="18" charset="0"/>
              </a:rPr>
              <a:t>月</a:t>
            </a:r>
            <a:r>
              <a:rPr lang="en-US" sz="1200" kern="100">
                <a:effectLst/>
                <a:latin typeface="Calibri" panose="020F0502020204030204" pitchFamily="34" charset="0"/>
                <a:ea typeface="標楷體" panose="03000509000000000000" pitchFamily="65" charset="-120"/>
                <a:cs typeface="Times New Roman" panose="02020603050405020304" pitchFamily="18" charset="0"/>
              </a:rPr>
              <a:t>7</a:t>
            </a:r>
            <a:r>
              <a:rPr lang="zh-TW" sz="1200" kern="100">
                <a:effectLst/>
                <a:latin typeface="Calibri" panose="020F0502020204030204" pitchFamily="34" charset="0"/>
                <a:ea typeface="標楷體" panose="03000509000000000000" pitchFamily="65" charset="-120"/>
                <a:cs typeface="Times New Roman" panose="02020603050405020304" pitchFamily="18" charset="0"/>
              </a:rPr>
              <a:t>日（星期二）</a:t>
            </a:r>
            <a:r>
              <a:rPr lang="en-US" sz="1200" kern="100">
                <a:effectLst/>
                <a:latin typeface="Calibri" panose="020F0502020204030204" pitchFamily="34" charset="0"/>
                <a:ea typeface="標楷體" panose="03000509000000000000" pitchFamily="65" charset="-120"/>
                <a:cs typeface="Times New Roman" panose="02020603050405020304" pitchFamily="18" charset="0"/>
              </a:rPr>
              <a:t>12</a:t>
            </a:r>
            <a:r>
              <a:rPr lang="zh-TW" sz="1200" kern="100">
                <a:effectLst/>
                <a:latin typeface="Calibri" panose="020F0502020204030204" pitchFamily="34" charset="0"/>
                <a:ea typeface="標楷體" panose="03000509000000000000" pitchFamily="65" charset="-120"/>
                <a:cs typeface="Times New Roman" panose="02020603050405020304" pitchFamily="18" charset="0"/>
              </a:rPr>
              <a:t>：</a:t>
            </a:r>
            <a:r>
              <a:rPr lang="en-US" sz="1200" kern="100">
                <a:effectLst/>
                <a:latin typeface="Calibri" panose="020F0502020204030204" pitchFamily="34" charset="0"/>
                <a:ea typeface="標楷體" panose="03000509000000000000" pitchFamily="65" charset="-120"/>
                <a:cs typeface="Times New Roman" panose="02020603050405020304" pitchFamily="18" charset="0"/>
              </a:rPr>
              <a:t>00</a:t>
            </a:r>
            <a:r>
              <a:rPr lang="zh-TW" sz="1200" kern="100">
                <a:effectLst/>
                <a:latin typeface="Calibri" panose="020F0502020204030204" pitchFamily="34" charset="0"/>
                <a:ea typeface="標楷體" panose="03000509000000000000" pitchFamily="65" charset="-120"/>
                <a:cs typeface="Times New Roman" panose="02020603050405020304" pitchFamily="18" charset="0"/>
              </a:rPr>
              <a:t>前。</a:t>
            </a:r>
            <a:endParaRPr lang="zh-TW" sz="1200" kern="100">
              <a:effectLst/>
              <a:latin typeface="Calibri" panose="020F0502020204030204" pitchFamily="34" charset="0"/>
              <a:ea typeface="新細明體" panose="02020500000000000000" pitchFamily="18" charset="-120"/>
              <a:cs typeface="Times New Roman" panose="02020603050405020304" pitchFamily="18" charset="0"/>
            </a:endParaRPr>
          </a:p>
        </p:txBody>
      </p:sp>
      <p:cxnSp>
        <p:nvCxnSpPr>
          <p:cNvPr id="27" name="直線單箭頭接點 26"/>
          <p:cNvCxnSpPr>
            <a:endCxn id="6" idx="0"/>
          </p:cNvCxnSpPr>
          <p:nvPr/>
        </p:nvCxnSpPr>
        <p:spPr>
          <a:xfrm flipH="1">
            <a:off x="1686344" y="1484784"/>
            <a:ext cx="5336" cy="1589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p:nvPr/>
        </p:nvCxnSpPr>
        <p:spPr>
          <a:xfrm flipH="1">
            <a:off x="1650341" y="2132856"/>
            <a:ext cx="5336" cy="1589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p:cNvCxnSpPr/>
          <p:nvPr/>
        </p:nvCxnSpPr>
        <p:spPr>
          <a:xfrm>
            <a:off x="1644650" y="2609850"/>
            <a:ext cx="1" cy="3492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a:off x="1644650" y="3283104"/>
            <a:ext cx="1014" cy="43889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p:cNvCxnSpPr/>
          <p:nvPr/>
        </p:nvCxnSpPr>
        <p:spPr>
          <a:xfrm flipH="1">
            <a:off x="1633978" y="4254500"/>
            <a:ext cx="4322" cy="2390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p:cNvCxnSpPr/>
          <p:nvPr/>
        </p:nvCxnSpPr>
        <p:spPr>
          <a:xfrm flipH="1">
            <a:off x="1628642" y="4812291"/>
            <a:ext cx="5336" cy="15897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標題 1"/>
          <p:cNvSpPr txBox="1">
            <a:spLocks/>
          </p:cNvSpPr>
          <p:nvPr/>
        </p:nvSpPr>
        <p:spPr bwMode="auto">
          <a:xfrm>
            <a:off x="0" y="250681"/>
            <a:ext cx="8229600" cy="6334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r>
              <a:rPr lang="zh-TW" altLang="en-US" sz="3600" b="1" kern="0" dirty="0" smtClean="0">
                <a:solidFill>
                  <a:srgbClr val="0000FF"/>
                </a:solidFill>
                <a:latin typeface="標楷體" pitchFamily="65" charset="-120"/>
                <a:ea typeface="標楷體" pitchFamily="65" charset="-120"/>
              </a:rPr>
              <a:t>貳、招生作業流程</a:t>
            </a:r>
            <a:r>
              <a:rPr lang="en-US" altLang="zh-TW" sz="3600" b="1" kern="0" dirty="0" smtClean="0">
                <a:solidFill>
                  <a:srgbClr val="0000FF"/>
                </a:solidFill>
                <a:latin typeface="標楷體" pitchFamily="65" charset="-120"/>
                <a:ea typeface="標楷體" pitchFamily="65" charset="-120"/>
              </a:rPr>
              <a:t>-</a:t>
            </a:r>
            <a:r>
              <a:rPr lang="zh-TW" altLang="zh-TW" b="1" kern="0" dirty="0" smtClean="0">
                <a:solidFill>
                  <a:srgbClr val="0000FF"/>
                </a:solidFill>
                <a:latin typeface="標楷體" pitchFamily="65" charset="-120"/>
                <a:ea typeface="標楷體" pitchFamily="65" charset="-120"/>
              </a:rPr>
              <a:t>整體作業流程</a:t>
            </a:r>
            <a:endParaRPr lang="zh-TW" altLang="en-US" b="1" kern="0" dirty="0">
              <a:solidFill>
                <a:srgbClr val="0000FF"/>
              </a:solidFill>
              <a:latin typeface="標楷體" pitchFamily="65" charset="-120"/>
              <a:ea typeface="標楷體" pitchFamily="65" charset="-120"/>
            </a:endParaRPr>
          </a:p>
        </p:txBody>
      </p:sp>
    </p:spTree>
    <p:extLst>
      <p:ext uri="{BB962C8B-B14F-4D97-AF65-F5344CB8AC3E}">
        <p14:creationId xmlns:p14="http://schemas.microsoft.com/office/powerpoint/2010/main" val="15969531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284735" y="1566863"/>
            <a:ext cx="7633544" cy="5038038"/>
          </a:xfrm>
          <a:prstGeom prst="rect">
            <a:avLst/>
          </a:prstGeom>
        </p:spPr>
      </p:pic>
      <p:sp>
        <p:nvSpPr>
          <p:cNvPr id="52227" name="Rectangle 2"/>
          <p:cNvSpPr>
            <a:spLocks noGrp="1" noChangeArrowheads="1"/>
          </p:cNvSpPr>
          <p:nvPr>
            <p:ph type="title"/>
          </p:nvPr>
        </p:nvSpPr>
        <p:spPr>
          <a:xfrm>
            <a:off x="0" y="166301"/>
            <a:ext cx="9067354" cy="792162"/>
          </a:xfrm>
        </p:spPr>
        <p:txBody>
          <a:bodyPr/>
          <a:lstStyle/>
          <a:p>
            <a:pPr eaLnBrk="1" hangingPunct="1"/>
            <a:r>
              <a:rPr lang="zh-TW" altLang="en-US" sz="3600" b="1" dirty="0">
                <a:solidFill>
                  <a:srgbClr val="800080"/>
                </a:solidFill>
                <a:latin typeface="標楷體" pitchFamily="65" charset="-120"/>
                <a:ea typeface="標楷體" pitchFamily="65" charset="-120"/>
              </a:rPr>
              <a:t>一、高職</a:t>
            </a:r>
            <a:r>
              <a:rPr lang="zh-TW" altLang="en-US" sz="3600" b="1" dirty="0" smtClean="0">
                <a:solidFill>
                  <a:srgbClr val="800080"/>
                </a:solidFill>
                <a:latin typeface="標楷體" pitchFamily="65" charset="-120"/>
                <a:ea typeface="標楷體" pitchFamily="65" charset="-120"/>
              </a:rPr>
              <a:t>學校作業及查詢系統</a:t>
            </a:r>
            <a:r>
              <a:rPr lang="en-US" altLang="zh-TW" sz="3600" b="1" dirty="0" smtClean="0">
                <a:solidFill>
                  <a:srgbClr val="800080"/>
                </a:solidFill>
                <a:latin typeface="標楷體" pitchFamily="65" charset="-120"/>
                <a:ea typeface="標楷體" pitchFamily="65" charset="-120"/>
              </a:rPr>
              <a:t>-</a:t>
            </a:r>
            <a:r>
              <a:rPr lang="zh-TW" altLang="en-US" b="1" dirty="0" smtClean="0">
                <a:solidFill>
                  <a:srgbClr val="800080"/>
                </a:solidFill>
                <a:latin typeface="標楷體" pitchFamily="65" charset="-120"/>
                <a:ea typeface="標楷體" pitchFamily="65" charset="-120"/>
              </a:rPr>
              <a:t>登錄推薦資料</a:t>
            </a:r>
            <a:r>
              <a:rPr lang="en-US" altLang="zh-TW" sz="2000" b="1" dirty="0" smtClean="0">
                <a:solidFill>
                  <a:srgbClr val="800080"/>
                </a:solidFill>
                <a:latin typeface="Times New Roman" panose="02020603050405020304" pitchFamily="18" charset="0"/>
                <a:ea typeface="標楷體" pitchFamily="65" charset="-120"/>
                <a:cs typeface="Times New Roman" panose="02020603050405020304" pitchFamily="18" charset="0"/>
              </a:rPr>
              <a:t>(8/12</a:t>
            </a:r>
            <a:r>
              <a:rPr lang="en-US" altLang="zh-TW" sz="2000" b="1" dirty="0">
                <a:solidFill>
                  <a:srgbClr val="800080"/>
                </a:solidFill>
                <a:latin typeface="Times New Roman" panose="02020603050405020304" pitchFamily="18" charset="0"/>
                <a:ea typeface="標楷體" pitchFamily="65" charset="-120"/>
                <a:cs typeface="Times New Roman" panose="02020603050405020304" pitchFamily="18" charset="0"/>
              </a:rPr>
              <a:t>)</a:t>
            </a:r>
            <a:endParaRPr lang="zh-TW" altLang="en-US" sz="2000" b="1" dirty="0" smtClean="0">
              <a:solidFill>
                <a:srgbClr val="800080"/>
              </a:solidFill>
              <a:latin typeface="標楷體" pitchFamily="65" charset="-120"/>
              <a:ea typeface="標楷體" pitchFamily="65" charset="-120"/>
            </a:endParaRPr>
          </a:p>
        </p:txBody>
      </p:sp>
      <p:sp>
        <p:nvSpPr>
          <p:cNvPr id="52228" name="投影片編號版面配置區 4"/>
          <p:cNvSpPr>
            <a:spLocks noGrp="1"/>
          </p:cNvSpPr>
          <p:nvPr>
            <p:ph type="sldNum" sz="quarter" idx="12"/>
          </p:nvPr>
        </p:nvSpPr>
        <p:spPr>
          <a:xfrm>
            <a:off x="6553200" y="6273800"/>
            <a:ext cx="2133600" cy="476250"/>
          </a:xfrm>
          <a:noFill/>
        </p:spPr>
        <p:txBody>
          <a:bodyPr/>
          <a:lstStyle/>
          <a:p>
            <a:fld id="{7D9EB6BF-21A9-40E8-B0D9-BEF804FB89F9}" type="slidenum">
              <a:rPr lang="en-US" altLang="zh-TW" smtClean="0">
                <a:latin typeface="Arial" pitchFamily="34" charset="0"/>
                <a:ea typeface="新細明體" pitchFamily="18" charset="-120"/>
              </a:rPr>
              <a:pPr/>
              <a:t>40</a:t>
            </a:fld>
            <a:endParaRPr lang="en-US" altLang="zh-TW" smtClean="0">
              <a:latin typeface="Arial" pitchFamily="34" charset="0"/>
              <a:ea typeface="新細明體" pitchFamily="18" charset="-120"/>
            </a:endParaRPr>
          </a:p>
        </p:txBody>
      </p:sp>
      <p:sp>
        <p:nvSpPr>
          <p:cNvPr id="52229" name="矩形 3"/>
          <p:cNvSpPr>
            <a:spLocks noChangeArrowheads="1"/>
          </p:cNvSpPr>
          <p:nvPr/>
        </p:nvSpPr>
        <p:spPr bwMode="auto">
          <a:xfrm>
            <a:off x="250825" y="1052513"/>
            <a:ext cx="2827338" cy="369887"/>
          </a:xfrm>
          <a:prstGeom prst="rect">
            <a:avLst/>
          </a:prstGeom>
          <a:noFill/>
          <a:ln w="9525">
            <a:noFill/>
            <a:miter lim="800000"/>
            <a:headEnd/>
            <a:tailEnd/>
          </a:ln>
        </p:spPr>
        <p:txBody>
          <a:bodyPr wrap="none">
            <a:spAutoFit/>
          </a:bodyPr>
          <a:lstStyle/>
          <a:p>
            <a:r>
              <a:rPr lang="en-US" altLang="zh-TW" b="1"/>
              <a:t>3-3</a:t>
            </a:r>
            <a:r>
              <a:rPr lang="zh-TW" altLang="zh-TW" b="1"/>
              <a:t>輸入群別成績計算方式</a:t>
            </a:r>
            <a:endParaRPr lang="zh-TW" altLang="en-US" b="1"/>
          </a:p>
        </p:txBody>
      </p:sp>
      <p:sp>
        <p:nvSpPr>
          <p:cNvPr id="5" name="矩形圖說文字 4"/>
          <p:cNvSpPr/>
          <p:nvPr/>
        </p:nvSpPr>
        <p:spPr>
          <a:xfrm>
            <a:off x="4860032" y="5643406"/>
            <a:ext cx="1944687" cy="719138"/>
          </a:xfrm>
          <a:prstGeom prst="wedgeRectCallout">
            <a:avLst>
              <a:gd name="adj1" fmla="val -80221"/>
              <a:gd name="adj2" fmla="val 4316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填寫完成請</a:t>
            </a:r>
            <a:r>
              <a:rPr lang="zh-TW" altLang="en-US" dirty="0" smtClean="0">
                <a:solidFill>
                  <a:srgbClr val="FF0000"/>
                </a:solidFill>
              </a:rPr>
              <a:t>務必點按「</a:t>
            </a:r>
            <a:r>
              <a:rPr lang="zh-TW" altLang="en-US" dirty="0">
                <a:solidFill>
                  <a:srgbClr val="FF0000"/>
                </a:solidFill>
              </a:rPr>
              <a:t>儲存」</a:t>
            </a:r>
          </a:p>
        </p:txBody>
      </p:sp>
      <p:sp>
        <p:nvSpPr>
          <p:cNvPr id="6" name="矩形 5"/>
          <p:cNvSpPr/>
          <p:nvPr/>
        </p:nvSpPr>
        <p:spPr>
          <a:xfrm>
            <a:off x="3742732" y="6237313"/>
            <a:ext cx="397220" cy="2735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3"/>
          <a:srcRect l="30393" r="30233"/>
          <a:stretch/>
        </p:blipFill>
        <p:spPr>
          <a:xfrm>
            <a:off x="1410775" y="1325958"/>
            <a:ext cx="6783575" cy="5395368"/>
          </a:xfrm>
          <a:prstGeom prst="rect">
            <a:avLst/>
          </a:prstGeom>
        </p:spPr>
      </p:pic>
      <p:sp>
        <p:nvSpPr>
          <p:cNvPr id="53251" name="投影片編號版面配置區 3"/>
          <p:cNvSpPr>
            <a:spLocks noGrp="1"/>
          </p:cNvSpPr>
          <p:nvPr>
            <p:ph type="sldNum" sz="quarter" idx="12"/>
          </p:nvPr>
        </p:nvSpPr>
        <p:spPr>
          <a:noFill/>
        </p:spPr>
        <p:txBody>
          <a:bodyPr/>
          <a:lstStyle/>
          <a:p>
            <a:fld id="{3A21A7CC-CFAE-4C33-A538-9DB289A56012}" type="slidenum">
              <a:rPr lang="zh-TW" altLang="en-US" smtClean="0">
                <a:latin typeface="Arial" pitchFamily="34" charset="0"/>
                <a:ea typeface="新細明體" pitchFamily="18" charset="-120"/>
              </a:rPr>
              <a:pPr/>
              <a:t>41</a:t>
            </a:fld>
            <a:endParaRPr lang="en-US" altLang="zh-TW" smtClean="0">
              <a:latin typeface="Arial" pitchFamily="34" charset="0"/>
              <a:ea typeface="新細明體" pitchFamily="18" charset="-120"/>
            </a:endParaRPr>
          </a:p>
        </p:txBody>
      </p:sp>
      <p:sp>
        <p:nvSpPr>
          <p:cNvPr id="10" name="矩形 9"/>
          <p:cNvSpPr/>
          <p:nvPr/>
        </p:nvSpPr>
        <p:spPr>
          <a:xfrm>
            <a:off x="214282" y="251570"/>
            <a:ext cx="6337300" cy="10080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3253" name="Rectangle 2"/>
          <p:cNvSpPr>
            <a:spLocks noGrp="1" noChangeArrowheads="1"/>
          </p:cNvSpPr>
          <p:nvPr>
            <p:ph type="title"/>
          </p:nvPr>
        </p:nvSpPr>
        <p:spPr>
          <a:xfrm>
            <a:off x="0" y="115888"/>
            <a:ext cx="9144000" cy="792162"/>
          </a:xfrm>
        </p:spPr>
        <p:txBody>
          <a:bodyPr/>
          <a:lstStyle/>
          <a:p>
            <a:pPr eaLnBrk="1" hangingPunct="1"/>
            <a:r>
              <a:rPr lang="zh-TW" altLang="en-US" sz="3600" b="1" dirty="0">
                <a:solidFill>
                  <a:srgbClr val="800080"/>
                </a:solidFill>
                <a:latin typeface="標楷體" pitchFamily="65" charset="-120"/>
                <a:ea typeface="標楷體" pitchFamily="65" charset="-120"/>
              </a:rPr>
              <a:t>一、高職</a:t>
            </a:r>
            <a:r>
              <a:rPr lang="zh-TW" altLang="en-US" sz="3600" b="1" dirty="0" smtClean="0">
                <a:solidFill>
                  <a:srgbClr val="800080"/>
                </a:solidFill>
                <a:latin typeface="標楷體" pitchFamily="65" charset="-120"/>
                <a:ea typeface="標楷體" pitchFamily="65" charset="-120"/>
              </a:rPr>
              <a:t>學校作業及查詢系統</a:t>
            </a:r>
            <a:r>
              <a:rPr lang="en-US" altLang="zh-TW" sz="3600" b="1" dirty="0" smtClean="0">
                <a:solidFill>
                  <a:srgbClr val="800080"/>
                </a:solidFill>
                <a:latin typeface="標楷體" pitchFamily="65" charset="-120"/>
                <a:ea typeface="標楷體" pitchFamily="65" charset="-120"/>
              </a:rPr>
              <a:t>-</a:t>
            </a:r>
            <a:r>
              <a:rPr lang="zh-TW" altLang="en-US" b="1" dirty="0" smtClean="0">
                <a:solidFill>
                  <a:srgbClr val="800080"/>
                </a:solidFill>
                <a:latin typeface="標楷體" pitchFamily="65" charset="-120"/>
                <a:ea typeface="標楷體" pitchFamily="65" charset="-120"/>
              </a:rPr>
              <a:t>登錄推薦資料</a:t>
            </a:r>
            <a:r>
              <a:rPr lang="en-US" altLang="zh-TW" sz="2000" b="1" dirty="0" smtClean="0">
                <a:solidFill>
                  <a:srgbClr val="800080"/>
                </a:solidFill>
                <a:latin typeface="Times New Roman" panose="02020603050405020304" pitchFamily="18" charset="0"/>
                <a:ea typeface="標楷體" pitchFamily="65" charset="-120"/>
                <a:cs typeface="Times New Roman" panose="02020603050405020304" pitchFamily="18" charset="0"/>
              </a:rPr>
              <a:t>(9/12</a:t>
            </a:r>
            <a:r>
              <a:rPr lang="en-US" altLang="zh-TW" sz="2000" b="1" dirty="0">
                <a:solidFill>
                  <a:srgbClr val="800080"/>
                </a:solidFill>
                <a:latin typeface="Times New Roman" panose="02020603050405020304" pitchFamily="18" charset="0"/>
                <a:ea typeface="標楷體" pitchFamily="65" charset="-120"/>
                <a:cs typeface="Times New Roman" panose="02020603050405020304" pitchFamily="18" charset="0"/>
              </a:rPr>
              <a:t>)</a:t>
            </a:r>
            <a:endParaRPr lang="zh-TW" altLang="en-US" sz="2000" b="1" dirty="0" smtClean="0">
              <a:solidFill>
                <a:srgbClr val="800080"/>
              </a:solidFill>
              <a:latin typeface="標楷體" pitchFamily="65" charset="-120"/>
              <a:ea typeface="標楷體" pitchFamily="65" charset="-120"/>
            </a:endParaRPr>
          </a:p>
        </p:txBody>
      </p:sp>
      <p:sp>
        <p:nvSpPr>
          <p:cNvPr id="14" name="矩形 13"/>
          <p:cNvSpPr/>
          <p:nvPr/>
        </p:nvSpPr>
        <p:spPr>
          <a:xfrm>
            <a:off x="4050384" y="1531295"/>
            <a:ext cx="288925" cy="19928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矩形 15"/>
          <p:cNvSpPr/>
          <p:nvPr/>
        </p:nvSpPr>
        <p:spPr>
          <a:xfrm>
            <a:off x="2166054" y="1934942"/>
            <a:ext cx="455808" cy="471352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矩形 17"/>
          <p:cNvSpPr/>
          <p:nvPr/>
        </p:nvSpPr>
        <p:spPr>
          <a:xfrm>
            <a:off x="3119640" y="1934942"/>
            <a:ext cx="930743" cy="1124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矩形 20"/>
          <p:cNvSpPr/>
          <p:nvPr/>
        </p:nvSpPr>
        <p:spPr>
          <a:xfrm>
            <a:off x="4359578" y="1934943"/>
            <a:ext cx="1364550" cy="1124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矩形圖說文字 16"/>
          <p:cNvSpPr/>
          <p:nvPr/>
        </p:nvSpPr>
        <p:spPr>
          <a:xfrm>
            <a:off x="5806466" y="2331019"/>
            <a:ext cx="3240361" cy="1657350"/>
          </a:xfrm>
          <a:prstGeom prst="wedgeRectCallout">
            <a:avLst>
              <a:gd name="adj1" fmla="val -102644"/>
              <a:gd name="adj2" fmla="val -65200"/>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TW" dirty="0" smtClean="0">
                <a:solidFill>
                  <a:srgbClr val="0000FF"/>
                </a:solidFill>
              </a:rPr>
              <a:t>2.</a:t>
            </a:r>
            <a:r>
              <a:rPr lang="zh-TW" altLang="en-US" dirty="0" smtClean="0">
                <a:solidFill>
                  <a:srgbClr val="0000FF"/>
                </a:solidFill>
              </a:rPr>
              <a:t>選擇</a:t>
            </a:r>
            <a:r>
              <a:rPr lang="zh-TW" altLang="en-US" dirty="0">
                <a:solidFill>
                  <a:srgbClr val="0000FF"/>
                </a:solidFill>
              </a:rPr>
              <a:t>被推薦考生</a:t>
            </a:r>
            <a:r>
              <a:rPr lang="zh-TW" altLang="zh-TW" dirty="0">
                <a:solidFill>
                  <a:srgbClr val="FF0000"/>
                </a:solidFill>
              </a:rPr>
              <a:t>「</a:t>
            </a:r>
            <a:r>
              <a:rPr lang="zh-TW" altLang="en-US" dirty="0">
                <a:solidFill>
                  <a:srgbClr val="FF0000"/>
                </a:solidFill>
              </a:rPr>
              <a:t>招生群別</a:t>
            </a:r>
            <a:r>
              <a:rPr lang="zh-TW" altLang="zh-TW" dirty="0">
                <a:solidFill>
                  <a:srgbClr val="FF0000"/>
                </a:solidFill>
              </a:rPr>
              <a:t>」</a:t>
            </a:r>
            <a:r>
              <a:rPr lang="en-US" altLang="zh-TW" dirty="0">
                <a:solidFill>
                  <a:srgbClr val="FF0000"/>
                </a:solidFill>
              </a:rPr>
              <a:t/>
            </a:r>
            <a:br>
              <a:rPr lang="en-US" altLang="zh-TW" dirty="0">
                <a:solidFill>
                  <a:srgbClr val="FF0000"/>
                </a:solidFill>
              </a:rPr>
            </a:br>
            <a:r>
              <a:rPr lang="zh-TW" altLang="en-US" dirty="0">
                <a:solidFill>
                  <a:srgbClr val="0000FF"/>
                </a:solidFill>
              </a:rPr>
              <a:t>，再輸入</a:t>
            </a:r>
            <a:r>
              <a:rPr lang="zh-TW" altLang="zh-TW" dirty="0">
                <a:solidFill>
                  <a:srgbClr val="FF0000"/>
                </a:solidFill>
              </a:rPr>
              <a:t>「</a:t>
            </a:r>
            <a:r>
              <a:rPr lang="zh-TW" altLang="en-US" dirty="0">
                <a:solidFill>
                  <a:srgbClr val="FF0000"/>
                </a:solidFill>
              </a:rPr>
              <a:t>學號</a:t>
            </a:r>
            <a:r>
              <a:rPr lang="zh-TW" altLang="zh-TW" dirty="0">
                <a:solidFill>
                  <a:srgbClr val="FF0000"/>
                </a:solidFill>
              </a:rPr>
              <a:t>」</a:t>
            </a:r>
            <a:r>
              <a:rPr lang="zh-TW" altLang="en-US" dirty="0">
                <a:solidFill>
                  <a:srgbClr val="0000FF"/>
                </a:solidFill>
              </a:rPr>
              <a:t>，系統會自動帶入</a:t>
            </a:r>
            <a:r>
              <a:rPr lang="zh-TW" altLang="zh-TW" dirty="0">
                <a:solidFill>
                  <a:srgbClr val="0000FF"/>
                </a:solidFill>
              </a:rPr>
              <a:t>「考生姓名」、「學制別」及「科（組）、學程</a:t>
            </a:r>
            <a:r>
              <a:rPr lang="zh-TW" altLang="zh-TW" dirty="0" smtClean="0">
                <a:solidFill>
                  <a:srgbClr val="0000FF"/>
                </a:solidFill>
              </a:rPr>
              <a:t>」</a:t>
            </a:r>
            <a:r>
              <a:rPr lang="zh-TW" altLang="en-US" dirty="0" smtClean="0">
                <a:solidFill>
                  <a:srgbClr val="0000FF"/>
                </a:solidFill>
              </a:rPr>
              <a:t>等資料。</a:t>
            </a:r>
            <a:endParaRPr lang="zh-TW" altLang="en-US" dirty="0">
              <a:solidFill>
                <a:srgbClr val="0000FF"/>
              </a:solidFill>
            </a:endParaRPr>
          </a:p>
        </p:txBody>
      </p:sp>
      <p:sp>
        <p:nvSpPr>
          <p:cNvPr id="25" name="矩形 24"/>
          <p:cNvSpPr/>
          <p:nvPr/>
        </p:nvSpPr>
        <p:spPr>
          <a:xfrm>
            <a:off x="1767190" y="1031875"/>
            <a:ext cx="2592388" cy="288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 name="矩形圖說文字 21"/>
          <p:cNvSpPr/>
          <p:nvPr/>
        </p:nvSpPr>
        <p:spPr>
          <a:xfrm>
            <a:off x="5806466" y="5885656"/>
            <a:ext cx="2382534" cy="719138"/>
          </a:xfrm>
          <a:prstGeom prst="wedgeRectCallout">
            <a:avLst>
              <a:gd name="adj1" fmla="val -84695"/>
              <a:gd name="adj2" fmla="val 59738"/>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TW" dirty="0" smtClean="0">
                <a:solidFill>
                  <a:srgbClr val="0000FF"/>
                </a:solidFill>
              </a:rPr>
              <a:t>3.</a:t>
            </a:r>
            <a:r>
              <a:rPr lang="zh-TW" altLang="en-US" dirty="0" smtClean="0">
                <a:solidFill>
                  <a:srgbClr val="0000FF"/>
                </a:solidFill>
              </a:rPr>
              <a:t>填寫</a:t>
            </a:r>
            <a:r>
              <a:rPr lang="zh-TW" altLang="en-US" dirty="0">
                <a:solidFill>
                  <a:srgbClr val="0000FF"/>
                </a:solidFill>
              </a:rPr>
              <a:t>完成請</a:t>
            </a:r>
            <a:r>
              <a:rPr lang="zh-TW" altLang="en-US" dirty="0" smtClean="0">
                <a:solidFill>
                  <a:srgbClr val="0000FF"/>
                </a:solidFill>
              </a:rPr>
              <a:t>務必點按「</a:t>
            </a:r>
            <a:r>
              <a:rPr lang="zh-TW" altLang="en-US" dirty="0">
                <a:solidFill>
                  <a:srgbClr val="0000FF"/>
                </a:solidFill>
              </a:rPr>
              <a:t>全部儲存」</a:t>
            </a:r>
          </a:p>
        </p:txBody>
      </p:sp>
      <p:sp>
        <p:nvSpPr>
          <p:cNvPr id="23" name="矩形 22"/>
          <p:cNvSpPr/>
          <p:nvPr/>
        </p:nvSpPr>
        <p:spPr>
          <a:xfrm>
            <a:off x="4388101" y="6550403"/>
            <a:ext cx="565888" cy="23285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3263" name="矩形 3"/>
          <p:cNvSpPr>
            <a:spLocks noChangeArrowheads="1"/>
          </p:cNvSpPr>
          <p:nvPr/>
        </p:nvSpPr>
        <p:spPr bwMode="auto">
          <a:xfrm>
            <a:off x="214282" y="955675"/>
            <a:ext cx="2365375" cy="369887"/>
          </a:xfrm>
          <a:prstGeom prst="rect">
            <a:avLst/>
          </a:prstGeom>
          <a:noFill/>
          <a:ln w="9525">
            <a:noFill/>
            <a:miter lim="800000"/>
            <a:headEnd/>
            <a:tailEnd/>
          </a:ln>
        </p:spPr>
        <p:txBody>
          <a:bodyPr wrap="none">
            <a:spAutoFit/>
          </a:bodyPr>
          <a:lstStyle/>
          <a:p>
            <a:r>
              <a:rPr lang="en-US" altLang="zh-TW" b="1" dirty="0"/>
              <a:t>3-4</a:t>
            </a:r>
            <a:r>
              <a:rPr lang="zh-TW" altLang="zh-TW" b="1" dirty="0"/>
              <a:t>輸入推薦考生資料</a:t>
            </a:r>
            <a:endParaRPr lang="zh-TW" altLang="en-US" b="1" dirty="0"/>
          </a:p>
        </p:txBody>
      </p:sp>
      <p:sp>
        <p:nvSpPr>
          <p:cNvPr id="13" name="矩形圖說文字 12"/>
          <p:cNvSpPr/>
          <p:nvPr/>
        </p:nvSpPr>
        <p:spPr>
          <a:xfrm>
            <a:off x="3984197" y="903661"/>
            <a:ext cx="5134769" cy="360362"/>
          </a:xfrm>
          <a:prstGeom prst="wedgeRectCallout">
            <a:avLst>
              <a:gd name="adj1" fmla="val -41923"/>
              <a:gd name="adj2" fmla="val 152239"/>
            </a:avLst>
          </a:prstGeom>
          <a:solidFill>
            <a:schemeClr val="accent5"/>
          </a:solidFill>
          <a:ln>
            <a:solidFill>
              <a:srgbClr val="0000FF"/>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US" altLang="zh-TW" dirty="0" smtClean="0">
                <a:solidFill>
                  <a:srgbClr val="0000FF"/>
                </a:solidFill>
              </a:rPr>
              <a:t>1.</a:t>
            </a:r>
            <a:r>
              <a:rPr lang="zh-TW" altLang="en-US" dirty="0" smtClean="0">
                <a:solidFill>
                  <a:srgbClr val="0000FF"/>
                </a:solidFill>
              </a:rPr>
              <a:t>請先點按「編輯」，</a:t>
            </a:r>
            <a:r>
              <a:rPr lang="zh-TW" altLang="en-US" dirty="0">
                <a:solidFill>
                  <a:srgbClr val="0000FF"/>
                </a:solidFill>
              </a:rPr>
              <a:t>才可輸入被推薦考生資料</a:t>
            </a:r>
          </a:p>
        </p:txBody>
      </p:sp>
      <p:sp>
        <p:nvSpPr>
          <p:cNvPr id="19" name="圓角矩形 27"/>
          <p:cNvSpPr/>
          <p:nvPr/>
        </p:nvSpPr>
        <p:spPr>
          <a:xfrm flipV="1">
            <a:off x="1750277" y="1993822"/>
            <a:ext cx="215683" cy="4506037"/>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矩形圖說文字 21"/>
          <p:cNvSpPr/>
          <p:nvPr/>
        </p:nvSpPr>
        <p:spPr>
          <a:xfrm>
            <a:off x="131870" y="1530386"/>
            <a:ext cx="1428760" cy="2363724"/>
          </a:xfrm>
          <a:prstGeom prst="wedgeRectCallout">
            <a:avLst>
              <a:gd name="adj1" fmla="val 92728"/>
              <a:gd name="adj2" fmla="val -19869"/>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b="1" dirty="0" smtClean="0">
                <a:solidFill>
                  <a:srgbClr val="FF0000"/>
                </a:solidFill>
              </a:rPr>
              <a:t>請注意：</a:t>
            </a:r>
            <a:endParaRPr lang="en-US" altLang="zh-TW" b="1" dirty="0" smtClean="0">
              <a:solidFill>
                <a:srgbClr val="FF0000"/>
              </a:solidFill>
            </a:endParaRPr>
          </a:p>
          <a:p>
            <a:pPr>
              <a:defRPr/>
            </a:pPr>
            <a:r>
              <a:rPr lang="zh-TW" altLang="en-US" b="1" dirty="0" smtClean="0">
                <a:solidFill>
                  <a:srgbClr val="FF0000"/>
                </a:solidFill>
              </a:rPr>
              <a:t>請依高職學校推薦順序，由上而下填入被推薦考生資料，中間不可空白跳過。</a:t>
            </a:r>
            <a:endParaRPr lang="zh-TW" altLang="en-US" b="1" dirty="0">
              <a:solidFill>
                <a:srgbClr val="FF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rotWithShape="1">
          <a:blip r:embed="rId3"/>
          <a:srcRect l="21791" t="20956" r="22176" b="4897"/>
          <a:stretch/>
        </p:blipFill>
        <p:spPr>
          <a:xfrm>
            <a:off x="799815" y="1783982"/>
            <a:ext cx="7776864" cy="4968553"/>
          </a:xfrm>
          <a:prstGeom prst="rect">
            <a:avLst/>
          </a:prstGeom>
        </p:spPr>
      </p:pic>
      <p:sp>
        <p:nvSpPr>
          <p:cNvPr id="54275" name="Rectangle 2"/>
          <p:cNvSpPr>
            <a:spLocks noGrp="1" noChangeArrowheads="1"/>
          </p:cNvSpPr>
          <p:nvPr>
            <p:ph type="title"/>
          </p:nvPr>
        </p:nvSpPr>
        <p:spPr>
          <a:xfrm>
            <a:off x="0" y="115888"/>
            <a:ext cx="9144000" cy="792162"/>
          </a:xfrm>
        </p:spPr>
        <p:txBody>
          <a:bodyPr/>
          <a:lstStyle/>
          <a:p>
            <a:pPr eaLnBrk="1" hangingPunct="1"/>
            <a:r>
              <a:rPr lang="zh-TW" altLang="en-US" sz="3600" b="1" dirty="0">
                <a:solidFill>
                  <a:srgbClr val="800080"/>
                </a:solidFill>
                <a:latin typeface="標楷體" pitchFamily="65" charset="-120"/>
                <a:ea typeface="標楷體" pitchFamily="65" charset="-120"/>
              </a:rPr>
              <a:t>一、高職</a:t>
            </a:r>
            <a:r>
              <a:rPr lang="zh-TW" altLang="en-US" sz="3600" b="1" dirty="0" smtClean="0">
                <a:solidFill>
                  <a:srgbClr val="800080"/>
                </a:solidFill>
                <a:latin typeface="標楷體" pitchFamily="65" charset="-120"/>
                <a:ea typeface="標楷體" pitchFamily="65" charset="-120"/>
              </a:rPr>
              <a:t>學校作業及查詢系統</a:t>
            </a:r>
            <a:r>
              <a:rPr lang="en-US" altLang="zh-TW" sz="3600" b="1" dirty="0" smtClean="0">
                <a:solidFill>
                  <a:srgbClr val="800080"/>
                </a:solidFill>
                <a:latin typeface="標楷體" pitchFamily="65" charset="-120"/>
                <a:ea typeface="標楷體" pitchFamily="65" charset="-120"/>
              </a:rPr>
              <a:t>-</a:t>
            </a:r>
            <a:r>
              <a:rPr lang="zh-TW" altLang="en-US" sz="2600" b="1" dirty="0" smtClean="0">
                <a:solidFill>
                  <a:srgbClr val="800080"/>
                </a:solidFill>
                <a:latin typeface="標楷體" pitchFamily="65" charset="-120"/>
                <a:ea typeface="標楷體" pitchFamily="65" charset="-120"/>
              </a:rPr>
              <a:t>登錄推薦資料</a:t>
            </a:r>
            <a:r>
              <a:rPr lang="en-US" altLang="zh-TW" sz="2000" b="1" dirty="0" smtClean="0">
                <a:solidFill>
                  <a:srgbClr val="800080"/>
                </a:solidFill>
                <a:latin typeface="Times New Roman" panose="02020603050405020304" pitchFamily="18" charset="0"/>
                <a:ea typeface="標楷體" pitchFamily="65" charset="-120"/>
                <a:cs typeface="Times New Roman" panose="02020603050405020304" pitchFamily="18" charset="0"/>
              </a:rPr>
              <a:t>(10/12</a:t>
            </a:r>
            <a:r>
              <a:rPr lang="en-US" altLang="zh-TW" sz="2000" b="1" dirty="0">
                <a:solidFill>
                  <a:srgbClr val="800080"/>
                </a:solidFill>
                <a:latin typeface="Times New Roman" panose="02020603050405020304" pitchFamily="18" charset="0"/>
                <a:ea typeface="標楷體" pitchFamily="65" charset="-120"/>
                <a:cs typeface="Times New Roman" panose="02020603050405020304" pitchFamily="18" charset="0"/>
              </a:rPr>
              <a:t>)</a:t>
            </a:r>
            <a:endParaRPr lang="zh-TW" altLang="en-US" sz="2000" b="1" dirty="0" smtClean="0">
              <a:solidFill>
                <a:srgbClr val="800080"/>
              </a:solidFill>
              <a:latin typeface="標楷體" pitchFamily="65" charset="-120"/>
              <a:ea typeface="標楷體" pitchFamily="65" charset="-120"/>
            </a:endParaRPr>
          </a:p>
        </p:txBody>
      </p:sp>
      <p:sp>
        <p:nvSpPr>
          <p:cNvPr id="54276" name="矩形 3"/>
          <p:cNvSpPr>
            <a:spLocks noChangeArrowheads="1"/>
          </p:cNvSpPr>
          <p:nvPr/>
        </p:nvSpPr>
        <p:spPr bwMode="auto">
          <a:xfrm>
            <a:off x="250825" y="1011238"/>
            <a:ext cx="2365375" cy="369887"/>
          </a:xfrm>
          <a:prstGeom prst="rect">
            <a:avLst/>
          </a:prstGeom>
          <a:noFill/>
          <a:ln w="9525">
            <a:noFill/>
            <a:miter lim="800000"/>
            <a:headEnd/>
            <a:tailEnd/>
          </a:ln>
        </p:spPr>
        <p:txBody>
          <a:bodyPr wrap="none">
            <a:spAutoFit/>
          </a:bodyPr>
          <a:lstStyle/>
          <a:p>
            <a:r>
              <a:rPr lang="en-US" altLang="zh-TW" b="1"/>
              <a:t>3-5</a:t>
            </a:r>
            <a:r>
              <a:rPr lang="zh-TW" altLang="zh-TW" b="1"/>
              <a:t>檢視推薦考生資料</a:t>
            </a:r>
            <a:endParaRPr lang="zh-TW" altLang="en-US" b="1"/>
          </a:p>
        </p:txBody>
      </p:sp>
      <p:sp>
        <p:nvSpPr>
          <p:cNvPr id="54277" name="投影片編號版面配置區 4"/>
          <p:cNvSpPr>
            <a:spLocks noGrp="1"/>
          </p:cNvSpPr>
          <p:nvPr>
            <p:ph type="sldNum" sz="quarter" idx="12"/>
          </p:nvPr>
        </p:nvSpPr>
        <p:spPr>
          <a:xfrm>
            <a:off x="6887749" y="6552528"/>
            <a:ext cx="2133600" cy="476250"/>
          </a:xfrm>
          <a:noFill/>
        </p:spPr>
        <p:txBody>
          <a:bodyPr/>
          <a:lstStyle/>
          <a:p>
            <a:fld id="{2CBB800D-0F10-4BDA-86CF-D68AAE97C225}" type="slidenum">
              <a:rPr lang="en-US" altLang="zh-TW" smtClean="0">
                <a:latin typeface="Arial" pitchFamily="34" charset="0"/>
                <a:ea typeface="新細明體" pitchFamily="18" charset="-120"/>
              </a:rPr>
              <a:pPr/>
              <a:t>42</a:t>
            </a:fld>
            <a:endParaRPr lang="en-US" altLang="zh-TW" dirty="0" smtClean="0">
              <a:latin typeface="Arial" pitchFamily="34" charset="0"/>
              <a:ea typeface="新細明體" pitchFamily="18" charset="-120"/>
            </a:endParaRPr>
          </a:p>
        </p:txBody>
      </p:sp>
      <p:sp>
        <p:nvSpPr>
          <p:cNvPr id="54281" name="Rectangle 11"/>
          <p:cNvSpPr>
            <a:spLocks noChangeArrowheads="1"/>
          </p:cNvSpPr>
          <p:nvPr/>
        </p:nvSpPr>
        <p:spPr bwMode="auto">
          <a:xfrm>
            <a:off x="7897813" y="1614488"/>
            <a:ext cx="850900" cy="576262"/>
          </a:xfrm>
          <a:prstGeom prst="rect">
            <a:avLst/>
          </a:prstGeom>
          <a:solidFill>
            <a:srgbClr val="FFFFFF"/>
          </a:solidFill>
          <a:ln w="9525">
            <a:noFill/>
            <a:miter lim="800000"/>
            <a:headEnd/>
            <a:tailEnd/>
          </a:ln>
        </p:spPr>
        <p:txBody>
          <a:bodyPr/>
          <a:lstStyle/>
          <a:p>
            <a:endParaRPr lang="zh-TW" altLang="en-US"/>
          </a:p>
        </p:txBody>
      </p:sp>
      <p:sp>
        <p:nvSpPr>
          <p:cNvPr id="12" name="矩形 11"/>
          <p:cNvSpPr/>
          <p:nvPr/>
        </p:nvSpPr>
        <p:spPr>
          <a:xfrm>
            <a:off x="4037520" y="2190749"/>
            <a:ext cx="4206888" cy="44850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矩形圖說文字 3"/>
          <p:cNvSpPr/>
          <p:nvPr/>
        </p:nvSpPr>
        <p:spPr>
          <a:xfrm>
            <a:off x="171308" y="1428933"/>
            <a:ext cx="8355012" cy="647700"/>
          </a:xfrm>
          <a:prstGeom prst="wedgeRectCallout">
            <a:avLst>
              <a:gd name="adj1" fmla="val -784"/>
              <a:gd name="adj2" fmla="val 143765"/>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zh-TW" dirty="0">
                <a:solidFill>
                  <a:srgbClr val="0000FF"/>
                </a:solidFill>
              </a:rPr>
              <a:t>請務必檢視每位推薦</a:t>
            </a:r>
            <a:r>
              <a:rPr lang="zh-TW" altLang="en-US" dirty="0">
                <a:solidFill>
                  <a:srgbClr val="0000FF"/>
                </a:solidFill>
              </a:rPr>
              <a:t>考</a:t>
            </a:r>
            <a:r>
              <a:rPr lang="zh-TW" altLang="zh-TW" dirty="0">
                <a:solidFill>
                  <a:srgbClr val="0000FF"/>
                </a:solidFill>
              </a:rPr>
              <a:t>生之推薦序、考生資料、各項平均成績群名次及群名次百分比</a:t>
            </a:r>
            <a:r>
              <a:rPr lang="zh-TW" altLang="en-US" dirty="0">
                <a:solidFill>
                  <a:srgbClr val="0000FF"/>
                </a:solidFill>
              </a:rPr>
              <a:t>。</a:t>
            </a:r>
            <a:r>
              <a:rPr lang="zh-TW" altLang="en-US" b="1" dirty="0">
                <a:solidFill>
                  <a:srgbClr val="FF0000"/>
                </a:solidFill>
              </a:rPr>
              <a:t>若須</a:t>
            </a:r>
            <a:r>
              <a:rPr lang="zh-TW" altLang="en-US" b="1" dirty="0" smtClean="0">
                <a:solidFill>
                  <a:srgbClr val="FF0000"/>
                </a:solidFill>
              </a:rPr>
              <a:t>修改推薦考生人選時</a:t>
            </a:r>
            <a:r>
              <a:rPr lang="zh-TW" altLang="en-US" b="1" dirty="0">
                <a:solidFill>
                  <a:srgbClr val="FF0000"/>
                </a:solidFill>
              </a:rPr>
              <a:t>， 請回到「</a:t>
            </a:r>
            <a:r>
              <a:rPr lang="en-US" altLang="zh-TW" b="1" dirty="0">
                <a:solidFill>
                  <a:srgbClr val="FF0000"/>
                </a:solidFill>
              </a:rPr>
              <a:t>3-4</a:t>
            </a:r>
            <a:r>
              <a:rPr lang="zh-TW" altLang="en-US" b="1" dirty="0">
                <a:solidFill>
                  <a:srgbClr val="FF0000"/>
                </a:solidFill>
              </a:rPr>
              <a:t>輸入推薦考生資料」進行修正 </a:t>
            </a:r>
          </a:p>
        </p:txBody>
      </p:sp>
      <p:sp>
        <p:nvSpPr>
          <p:cNvPr id="9" name="圓角矩形 27"/>
          <p:cNvSpPr/>
          <p:nvPr/>
        </p:nvSpPr>
        <p:spPr>
          <a:xfrm flipV="1">
            <a:off x="1917577" y="2492896"/>
            <a:ext cx="278159" cy="4059633"/>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60350"/>
            <a:ext cx="9144000" cy="633413"/>
          </a:xfrm>
        </p:spPr>
        <p:txBody>
          <a:bodyPr/>
          <a:lstStyle/>
          <a:p>
            <a:r>
              <a:rPr lang="zh-TW" altLang="en-US" sz="3600" b="1" dirty="0">
                <a:solidFill>
                  <a:srgbClr val="800080"/>
                </a:solidFill>
                <a:latin typeface="標楷體" pitchFamily="65" charset="-120"/>
                <a:ea typeface="標楷體" pitchFamily="65" charset="-120"/>
              </a:rPr>
              <a:t>一、高職學校作業及查詢系統</a:t>
            </a:r>
            <a:r>
              <a:rPr lang="en-US" altLang="zh-TW" b="1" dirty="0">
                <a:solidFill>
                  <a:srgbClr val="800080"/>
                </a:solidFill>
                <a:latin typeface="標楷體" pitchFamily="65" charset="-120"/>
                <a:ea typeface="標楷體" pitchFamily="65" charset="-120"/>
              </a:rPr>
              <a:t>-</a:t>
            </a:r>
            <a:r>
              <a:rPr lang="zh-TW" altLang="en-US" sz="2600" b="1" dirty="0">
                <a:solidFill>
                  <a:srgbClr val="800080"/>
                </a:solidFill>
                <a:latin typeface="標楷體" pitchFamily="65" charset="-120"/>
                <a:ea typeface="標楷體" pitchFamily="65" charset="-120"/>
              </a:rPr>
              <a:t>登錄推薦</a:t>
            </a:r>
            <a:r>
              <a:rPr lang="zh-TW" altLang="en-US" sz="2600" b="1" dirty="0" smtClean="0">
                <a:solidFill>
                  <a:srgbClr val="800080"/>
                </a:solidFill>
                <a:latin typeface="標楷體" pitchFamily="65" charset="-120"/>
                <a:ea typeface="標楷體" pitchFamily="65" charset="-120"/>
              </a:rPr>
              <a:t>資料</a:t>
            </a:r>
            <a:r>
              <a:rPr lang="en-US" altLang="zh-TW" sz="2000" b="1" dirty="0">
                <a:solidFill>
                  <a:srgbClr val="800080"/>
                </a:solidFill>
                <a:latin typeface="Times New Roman" panose="02020603050405020304" pitchFamily="18" charset="0"/>
                <a:ea typeface="標楷體" pitchFamily="65" charset="-120"/>
                <a:cs typeface="Times New Roman" panose="02020603050405020304" pitchFamily="18" charset="0"/>
              </a:rPr>
              <a:t>(</a:t>
            </a:r>
            <a:r>
              <a:rPr lang="en-US" altLang="zh-TW" sz="2000" b="1" dirty="0" smtClean="0">
                <a:solidFill>
                  <a:srgbClr val="800080"/>
                </a:solidFill>
                <a:latin typeface="Times New Roman" panose="02020603050405020304" pitchFamily="18" charset="0"/>
                <a:ea typeface="標楷體" pitchFamily="65" charset="-120"/>
                <a:cs typeface="Times New Roman" panose="02020603050405020304" pitchFamily="18" charset="0"/>
              </a:rPr>
              <a:t>11/12</a:t>
            </a:r>
            <a:r>
              <a:rPr lang="en-US" altLang="zh-TW" sz="2000" b="1" dirty="0">
                <a:solidFill>
                  <a:srgbClr val="800080"/>
                </a:solidFill>
                <a:latin typeface="Times New Roman" panose="02020603050405020304" pitchFamily="18" charset="0"/>
                <a:ea typeface="標楷體" pitchFamily="65" charset="-120"/>
                <a:cs typeface="Times New Roman" panose="02020603050405020304" pitchFamily="18" charset="0"/>
              </a:rPr>
              <a:t>)</a:t>
            </a:r>
            <a:endParaRPr lang="zh-TW" altLang="en-US" sz="2000" dirty="0">
              <a:solidFill>
                <a:srgbClr val="800080"/>
              </a:solidFill>
            </a:endParaRPr>
          </a:p>
        </p:txBody>
      </p:sp>
      <p:sp>
        <p:nvSpPr>
          <p:cNvPr id="4" name="投影片編號版面配置區 3"/>
          <p:cNvSpPr>
            <a:spLocks noGrp="1"/>
          </p:cNvSpPr>
          <p:nvPr>
            <p:ph type="sldNum" sz="quarter" idx="12"/>
          </p:nvPr>
        </p:nvSpPr>
        <p:spPr/>
        <p:txBody>
          <a:bodyPr/>
          <a:lstStyle/>
          <a:p>
            <a:pPr>
              <a:defRPr/>
            </a:pPr>
            <a:fld id="{E0396980-98E6-4E5D-B537-BBDCD0036471}" type="slidenum">
              <a:rPr lang="zh-TW" altLang="en-US" smtClean="0"/>
              <a:pPr>
                <a:defRPr/>
              </a:pPr>
              <a:t>43</a:t>
            </a:fld>
            <a:endParaRPr lang="en-US" altLang="zh-TW"/>
          </a:p>
        </p:txBody>
      </p:sp>
      <p:pic>
        <p:nvPicPr>
          <p:cNvPr id="6" name="圖片 5"/>
          <p:cNvPicPr>
            <a:picLocks noChangeAspect="1"/>
          </p:cNvPicPr>
          <p:nvPr/>
        </p:nvPicPr>
        <p:blipFill rotWithShape="1">
          <a:blip r:embed="rId2"/>
          <a:srcRect l="19445" t="2239" r="20463"/>
          <a:stretch/>
        </p:blipFill>
        <p:spPr>
          <a:xfrm>
            <a:off x="861494" y="1357313"/>
            <a:ext cx="7376368" cy="4377521"/>
          </a:xfrm>
          <a:prstGeom prst="rect">
            <a:avLst/>
          </a:prstGeom>
        </p:spPr>
      </p:pic>
      <p:sp>
        <p:nvSpPr>
          <p:cNvPr id="7" name="矩形 3"/>
          <p:cNvSpPr>
            <a:spLocks noChangeArrowheads="1"/>
          </p:cNvSpPr>
          <p:nvPr/>
        </p:nvSpPr>
        <p:spPr bwMode="auto">
          <a:xfrm>
            <a:off x="250825" y="987425"/>
            <a:ext cx="2365375" cy="369888"/>
          </a:xfrm>
          <a:prstGeom prst="rect">
            <a:avLst/>
          </a:prstGeom>
          <a:noFill/>
          <a:ln w="9525">
            <a:noFill/>
            <a:miter lim="800000"/>
            <a:headEnd/>
            <a:tailEnd/>
          </a:ln>
        </p:spPr>
        <p:txBody>
          <a:bodyPr wrap="none">
            <a:spAutoFit/>
          </a:bodyPr>
          <a:lstStyle/>
          <a:p>
            <a:r>
              <a:rPr lang="en-US" altLang="zh-TW" b="1" dirty="0"/>
              <a:t>3-6</a:t>
            </a:r>
            <a:r>
              <a:rPr lang="zh-TW" altLang="zh-TW" b="1" dirty="0"/>
              <a:t>確定送出推薦資料</a:t>
            </a:r>
            <a:endParaRPr lang="zh-TW" altLang="en-US" b="1" dirty="0"/>
          </a:p>
        </p:txBody>
      </p:sp>
      <p:sp>
        <p:nvSpPr>
          <p:cNvPr id="12" name="矩形 11"/>
          <p:cNvSpPr/>
          <p:nvPr/>
        </p:nvSpPr>
        <p:spPr>
          <a:xfrm>
            <a:off x="1043608" y="1928129"/>
            <a:ext cx="7012140" cy="34820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10"/>
          <p:cNvSpPr/>
          <p:nvPr/>
        </p:nvSpPr>
        <p:spPr>
          <a:xfrm>
            <a:off x="4203698" y="5445347"/>
            <a:ext cx="656334" cy="21590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圖說文字 8"/>
          <p:cNvSpPr/>
          <p:nvPr/>
        </p:nvSpPr>
        <p:spPr>
          <a:xfrm>
            <a:off x="107504" y="1569850"/>
            <a:ext cx="3096345" cy="795338"/>
          </a:xfrm>
          <a:prstGeom prst="wedgeRectCallout">
            <a:avLst>
              <a:gd name="adj1" fmla="val 38339"/>
              <a:gd name="adj2" fmla="val 49988"/>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0000FF"/>
                </a:solidFill>
              </a:rPr>
              <a:t>推薦考生相關資料請再度確認無誤</a:t>
            </a:r>
            <a:r>
              <a:rPr lang="zh-TW" altLang="en-US" dirty="0" smtClean="0">
                <a:solidFill>
                  <a:srgbClr val="0000FF"/>
                </a:solidFill>
              </a:rPr>
              <a:t>後點按「</a:t>
            </a:r>
            <a:r>
              <a:rPr lang="zh-TW" altLang="en-US" dirty="0">
                <a:solidFill>
                  <a:srgbClr val="0000FF"/>
                </a:solidFill>
              </a:rPr>
              <a:t>確定送出」</a:t>
            </a:r>
          </a:p>
        </p:txBody>
      </p:sp>
      <p:sp>
        <p:nvSpPr>
          <p:cNvPr id="10" name="矩形圖說文字 9"/>
          <p:cNvSpPr/>
          <p:nvPr/>
        </p:nvSpPr>
        <p:spPr>
          <a:xfrm>
            <a:off x="107504" y="5733306"/>
            <a:ext cx="3455987" cy="1008062"/>
          </a:xfrm>
          <a:prstGeom prst="wedgeRectCallout">
            <a:avLst>
              <a:gd name="adj1" fmla="val 68590"/>
              <a:gd name="adj2" fmla="val 19188"/>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smtClean="0">
                <a:solidFill>
                  <a:srgbClr val="0000FF"/>
                </a:solidFill>
              </a:rPr>
              <a:t>請注意！！！此一步驟</a:t>
            </a:r>
            <a:r>
              <a:rPr lang="zh-TW" altLang="en-US" b="1" dirty="0" smtClean="0">
                <a:solidFill>
                  <a:srgbClr val="FF0000"/>
                </a:solidFill>
              </a:rPr>
              <a:t>一經確定送出</a:t>
            </a:r>
            <a:r>
              <a:rPr lang="zh-TW" altLang="en-US" dirty="0" smtClean="0">
                <a:solidFill>
                  <a:srgbClr val="0000FF"/>
                </a:solidFill>
              </a:rPr>
              <a:t>，學生遴選辦法、登錄之推薦資料等內容，</a:t>
            </a:r>
            <a:r>
              <a:rPr lang="zh-TW" altLang="en-US" b="1" dirty="0" smtClean="0">
                <a:solidFill>
                  <a:srgbClr val="FF0000"/>
                </a:solidFill>
              </a:rPr>
              <a:t>即不可修改！</a:t>
            </a:r>
            <a:endParaRPr lang="zh-TW" altLang="en-US" b="1" dirty="0">
              <a:solidFill>
                <a:srgbClr val="FF0000"/>
              </a:solidFill>
            </a:endParaRPr>
          </a:p>
        </p:txBody>
      </p:sp>
      <p:pic>
        <p:nvPicPr>
          <p:cNvPr id="13" name="圖片 12"/>
          <p:cNvPicPr>
            <a:picLocks noChangeAspect="1"/>
          </p:cNvPicPr>
          <p:nvPr/>
        </p:nvPicPr>
        <p:blipFill>
          <a:blip r:embed="rId3"/>
          <a:stretch>
            <a:fillRect/>
          </a:stretch>
        </p:blipFill>
        <p:spPr>
          <a:xfrm>
            <a:off x="4203698" y="5751716"/>
            <a:ext cx="3672408" cy="1093058"/>
          </a:xfrm>
          <a:prstGeom prst="rect">
            <a:avLst/>
          </a:prstGeom>
        </p:spPr>
      </p:pic>
      <p:sp>
        <p:nvSpPr>
          <p:cNvPr id="14" name="向下箭號 13"/>
          <p:cNvSpPr/>
          <p:nvPr/>
        </p:nvSpPr>
        <p:spPr>
          <a:xfrm>
            <a:off x="4853283" y="5542237"/>
            <a:ext cx="647700" cy="38576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p:nvPr/>
        </p:nvSpPr>
        <p:spPr>
          <a:xfrm>
            <a:off x="5652120" y="6557330"/>
            <a:ext cx="387782" cy="2159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爆炸 1 17"/>
          <p:cNvSpPr/>
          <p:nvPr/>
        </p:nvSpPr>
        <p:spPr>
          <a:xfrm rot="767450">
            <a:off x="6625883" y="5056250"/>
            <a:ext cx="1817748" cy="1217836"/>
          </a:xfrm>
          <a:prstGeom prst="irregularSeal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TW" altLang="en-US" sz="3400" b="1" dirty="0" smtClean="0">
                <a:solidFill>
                  <a:srgbClr val="FF0000"/>
                </a:solidFill>
                <a:latin typeface="華康粗圓體" panose="020F0709000000000000" pitchFamily="49" charset="-120"/>
                <a:ea typeface="華康粗圓體" panose="020F0709000000000000" pitchFamily="49" charset="-120"/>
              </a:rPr>
              <a:t>注意</a:t>
            </a:r>
            <a:endParaRPr lang="zh-TW" altLang="en-US" sz="3400" b="1" dirty="0">
              <a:solidFill>
                <a:srgbClr val="FF0000"/>
              </a:solidFill>
              <a:latin typeface="華康粗圓體" panose="020F0709000000000000" pitchFamily="49" charset="-120"/>
              <a:ea typeface="華康粗圓體" panose="020F0709000000000000" pitchFamily="49" charset="-120"/>
            </a:endParaRPr>
          </a:p>
        </p:txBody>
      </p:sp>
      <p:sp>
        <p:nvSpPr>
          <p:cNvPr id="16" name="圓角矩形 27"/>
          <p:cNvSpPr/>
          <p:nvPr/>
        </p:nvSpPr>
        <p:spPr>
          <a:xfrm>
            <a:off x="1835695" y="2420888"/>
            <a:ext cx="287833" cy="2955467"/>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89607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withEffect">
                                  <p:stCondLst>
                                    <p:cond delay="0"/>
                                  </p:stCondLst>
                                  <p:childTnLst>
                                    <p:animRot by="120000">
                                      <p:cBhvr>
                                        <p:cTn id="6" dur="100" fill="hold">
                                          <p:stCondLst>
                                            <p:cond delay="0"/>
                                          </p:stCondLst>
                                        </p:cTn>
                                        <p:tgtEl>
                                          <p:spTgt spid="18"/>
                                        </p:tgtEl>
                                        <p:attrNameLst>
                                          <p:attrName>r</p:attrName>
                                        </p:attrNameLst>
                                      </p:cBhvr>
                                    </p:animRot>
                                    <p:animRot by="-240000">
                                      <p:cBhvr>
                                        <p:cTn id="7" dur="200" fill="hold">
                                          <p:stCondLst>
                                            <p:cond delay="200"/>
                                          </p:stCondLst>
                                        </p:cTn>
                                        <p:tgtEl>
                                          <p:spTgt spid="18"/>
                                        </p:tgtEl>
                                        <p:attrNameLst>
                                          <p:attrName>r</p:attrName>
                                        </p:attrNameLst>
                                      </p:cBhvr>
                                    </p:animRot>
                                    <p:animRot by="240000">
                                      <p:cBhvr>
                                        <p:cTn id="8" dur="200" fill="hold">
                                          <p:stCondLst>
                                            <p:cond delay="400"/>
                                          </p:stCondLst>
                                        </p:cTn>
                                        <p:tgtEl>
                                          <p:spTgt spid="18"/>
                                        </p:tgtEl>
                                        <p:attrNameLst>
                                          <p:attrName>r</p:attrName>
                                        </p:attrNameLst>
                                      </p:cBhvr>
                                    </p:animRot>
                                    <p:animRot by="-240000">
                                      <p:cBhvr>
                                        <p:cTn id="9" dur="200" fill="hold">
                                          <p:stCondLst>
                                            <p:cond delay="600"/>
                                          </p:stCondLst>
                                        </p:cTn>
                                        <p:tgtEl>
                                          <p:spTgt spid="18"/>
                                        </p:tgtEl>
                                        <p:attrNameLst>
                                          <p:attrName>r</p:attrName>
                                        </p:attrNameLst>
                                      </p:cBhvr>
                                    </p:animRot>
                                    <p:animRot by="120000">
                                      <p:cBhvr>
                                        <p:cTn id="10" dur="200" fill="hold">
                                          <p:stCondLst>
                                            <p:cond delay="800"/>
                                          </p:stCondLst>
                                        </p:cTn>
                                        <p:tgtEl>
                                          <p:spTgt spid="1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3006347" y="5610304"/>
            <a:ext cx="3023356" cy="1172481"/>
          </a:xfrm>
          <a:prstGeom prst="rect">
            <a:avLst/>
          </a:prstGeom>
        </p:spPr>
      </p:pic>
      <p:pic>
        <p:nvPicPr>
          <p:cNvPr id="4" name="圖片 3"/>
          <p:cNvPicPr>
            <a:picLocks noChangeAspect="1"/>
          </p:cNvPicPr>
          <p:nvPr/>
        </p:nvPicPr>
        <p:blipFill>
          <a:blip r:embed="rId4"/>
          <a:stretch>
            <a:fillRect/>
          </a:stretch>
        </p:blipFill>
        <p:spPr>
          <a:xfrm>
            <a:off x="133737" y="1439367"/>
            <a:ext cx="8489867" cy="3989615"/>
          </a:xfrm>
          <a:prstGeom prst="rect">
            <a:avLst/>
          </a:prstGeom>
        </p:spPr>
      </p:pic>
      <p:sp>
        <p:nvSpPr>
          <p:cNvPr id="56322"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rgbClr val="800080"/>
                </a:solidFill>
                <a:latin typeface="標楷體" pitchFamily="65" charset="-120"/>
                <a:ea typeface="標楷體" pitchFamily="65" charset="-120"/>
              </a:rPr>
              <a:t>一、高職</a:t>
            </a:r>
            <a:r>
              <a:rPr lang="zh-TW" altLang="en-US" sz="3600" b="1" dirty="0" smtClean="0">
                <a:solidFill>
                  <a:srgbClr val="800080"/>
                </a:solidFill>
                <a:latin typeface="標楷體" pitchFamily="65" charset="-120"/>
                <a:ea typeface="標楷體" pitchFamily="65" charset="-120"/>
              </a:rPr>
              <a:t>學校作業及查詢系統</a:t>
            </a:r>
            <a:r>
              <a:rPr lang="en-US" altLang="zh-TW" sz="3600" b="1" dirty="0" smtClean="0">
                <a:solidFill>
                  <a:srgbClr val="800080"/>
                </a:solidFill>
                <a:latin typeface="標楷體" pitchFamily="65" charset="-120"/>
                <a:ea typeface="標楷體" pitchFamily="65" charset="-120"/>
              </a:rPr>
              <a:t>-</a:t>
            </a:r>
            <a:r>
              <a:rPr lang="zh-TW" altLang="en-US" sz="2600" b="1" dirty="0" smtClean="0">
                <a:solidFill>
                  <a:srgbClr val="800080"/>
                </a:solidFill>
                <a:latin typeface="標楷體" pitchFamily="65" charset="-120"/>
                <a:ea typeface="標楷體" pitchFamily="65" charset="-120"/>
              </a:rPr>
              <a:t>登錄推薦資料</a:t>
            </a:r>
            <a:r>
              <a:rPr lang="en-US" altLang="zh-TW" sz="1800" b="1" dirty="0">
                <a:solidFill>
                  <a:srgbClr val="800080"/>
                </a:solidFill>
                <a:latin typeface="Times New Roman" panose="02020603050405020304" pitchFamily="18" charset="0"/>
                <a:ea typeface="標楷體" pitchFamily="65" charset="-120"/>
                <a:cs typeface="Times New Roman" panose="02020603050405020304" pitchFamily="18" charset="0"/>
              </a:rPr>
              <a:t>(</a:t>
            </a:r>
            <a:r>
              <a:rPr lang="en-US" altLang="zh-TW" sz="1800" b="1" dirty="0" smtClean="0">
                <a:solidFill>
                  <a:srgbClr val="800080"/>
                </a:solidFill>
                <a:latin typeface="Times New Roman" panose="02020603050405020304" pitchFamily="18" charset="0"/>
                <a:ea typeface="標楷體" pitchFamily="65" charset="-120"/>
                <a:cs typeface="Times New Roman" panose="02020603050405020304" pitchFamily="18" charset="0"/>
              </a:rPr>
              <a:t>12/12</a:t>
            </a:r>
            <a:r>
              <a:rPr lang="en-US" altLang="zh-TW" sz="1800" b="1" dirty="0">
                <a:solidFill>
                  <a:srgbClr val="800080"/>
                </a:solidFill>
                <a:latin typeface="Times New Roman" panose="02020603050405020304" pitchFamily="18" charset="0"/>
                <a:ea typeface="標楷體" pitchFamily="65" charset="-120"/>
                <a:cs typeface="Times New Roman" panose="02020603050405020304" pitchFamily="18" charset="0"/>
              </a:rPr>
              <a:t>)</a:t>
            </a:r>
            <a:endParaRPr lang="zh-TW" altLang="en-US" sz="2000" b="1" dirty="0" smtClean="0">
              <a:solidFill>
                <a:srgbClr val="800080"/>
              </a:solidFill>
              <a:latin typeface="標楷體" pitchFamily="65" charset="-120"/>
              <a:ea typeface="標楷體" pitchFamily="65" charset="-120"/>
            </a:endParaRPr>
          </a:p>
        </p:txBody>
      </p:sp>
      <p:sp>
        <p:nvSpPr>
          <p:cNvPr id="56323" name="矩形 3"/>
          <p:cNvSpPr>
            <a:spLocks noChangeArrowheads="1"/>
          </p:cNvSpPr>
          <p:nvPr/>
        </p:nvSpPr>
        <p:spPr bwMode="auto">
          <a:xfrm>
            <a:off x="250825" y="1052513"/>
            <a:ext cx="3826689" cy="369332"/>
          </a:xfrm>
          <a:prstGeom prst="rect">
            <a:avLst/>
          </a:prstGeom>
          <a:noFill/>
          <a:ln w="9525">
            <a:noFill/>
            <a:miter lim="800000"/>
            <a:headEnd/>
            <a:tailEnd/>
          </a:ln>
        </p:spPr>
        <p:txBody>
          <a:bodyPr wrap="none">
            <a:spAutoFit/>
          </a:bodyPr>
          <a:lstStyle/>
          <a:p>
            <a:r>
              <a:rPr lang="en-US" altLang="zh-TW" b="1" dirty="0"/>
              <a:t>3-6</a:t>
            </a:r>
            <a:r>
              <a:rPr lang="zh-TW" altLang="zh-TW" b="1" dirty="0"/>
              <a:t>確定送出推薦</a:t>
            </a:r>
            <a:r>
              <a:rPr lang="zh-TW" altLang="zh-TW" b="1" dirty="0" smtClean="0"/>
              <a:t>資料</a:t>
            </a:r>
            <a:r>
              <a:rPr lang="en-US" altLang="zh-TW" b="1" dirty="0" smtClean="0"/>
              <a:t>-</a:t>
            </a:r>
            <a:r>
              <a:rPr lang="zh-TW" altLang="en-US" b="1" u="sng" dirty="0" smtClean="0">
                <a:solidFill>
                  <a:srgbClr val="FF0000"/>
                </a:solidFill>
              </a:rPr>
              <a:t>無法確定送出</a:t>
            </a:r>
            <a:endParaRPr lang="zh-TW" altLang="en-US" b="1" u="sng" dirty="0">
              <a:solidFill>
                <a:srgbClr val="FF0000"/>
              </a:solidFill>
            </a:endParaRPr>
          </a:p>
        </p:txBody>
      </p:sp>
      <p:sp>
        <p:nvSpPr>
          <p:cNvPr id="56324" name="投影片編號版面配置區 4"/>
          <p:cNvSpPr>
            <a:spLocks noGrp="1"/>
          </p:cNvSpPr>
          <p:nvPr>
            <p:ph type="sldNum" sz="quarter" idx="12"/>
          </p:nvPr>
        </p:nvSpPr>
        <p:spPr>
          <a:xfrm>
            <a:off x="6553200" y="6273800"/>
            <a:ext cx="2133600" cy="476250"/>
          </a:xfrm>
          <a:noFill/>
        </p:spPr>
        <p:txBody>
          <a:bodyPr/>
          <a:lstStyle/>
          <a:p>
            <a:fld id="{0285BA22-F00D-4229-94FA-8990D735A8D2}" type="slidenum">
              <a:rPr lang="en-US" altLang="zh-TW" smtClean="0">
                <a:latin typeface="Arial" pitchFamily="34" charset="0"/>
                <a:ea typeface="新細明體" pitchFamily="18" charset="-120"/>
              </a:rPr>
              <a:pPr/>
              <a:t>44</a:t>
            </a:fld>
            <a:endParaRPr lang="en-US" altLang="zh-TW" smtClean="0">
              <a:latin typeface="Arial" pitchFamily="34" charset="0"/>
              <a:ea typeface="新細明體" pitchFamily="18" charset="-120"/>
            </a:endParaRPr>
          </a:p>
        </p:txBody>
      </p:sp>
      <p:sp>
        <p:nvSpPr>
          <p:cNvPr id="3" name="矩形 2"/>
          <p:cNvSpPr/>
          <p:nvPr/>
        </p:nvSpPr>
        <p:spPr>
          <a:xfrm>
            <a:off x="4090639" y="5073083"/>
            <a:ext cx="576064" cy="20604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圖說文字 8"/>
          <p:cNvSpPr/>
          <p:nvPr/>
        </p:nvSpPr>
        <p:spPr>
          <a:xfrm>
            <a:off x="5076056" y="4437112"/>
            <a:ext cx="3456384" cy="1024970"/>
          </a:xfrm>
          <a:prstGeom prst="wedgeRectCallout">
            <a:avLst>
              <a:gd name="adj1" fmla="val -36670"/>
              <a:gd name="adj2" fmla="val 85700"/>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chemeClr val="tx1"/>
                </a:solidFill>
              </a:rPr>
              <a:t>若遇無法確定送出時，請依系統提示之訊息，完成修（補）正後，再進行確定送出</a:t>
            </a:r>
            <a:r>
              <a:rPr lang="zh-TW" altLang="en-US" dirty="0" smtClean="0">
                <a:solidFill>
                  <a:schemeClr val="tx1"/>
                </a:solidFill>
              </a:rPr>
              <a:t>作業。</a:t>
            </a:r>
            <a:endParaRPr lang="zh-TW" altLang="en-US" dirty="0">
              <a:solidFill>
                <a:schemeClr val="tx1"/>
              </a:solidFill>
            </a:endParaRPr>
          </a:p>
        </p:txBody>
      </p:sp>
      <p:sp>
        <p:nvSpPr>
          <p:cNvPr id="6" name="向下箭號 5"/>
          <p:cNvSpPr/>
          <p:nvPr/>
        </p:nvSpPr>
        <p:spPr>
          <a:xfrm>
            <a:off x="4283968" y="5374867"/>
            <a:ext cx="382735" cy="2143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p:cNvSpPr/>
          <p:nvPr/>
        </p:nvSpPr>
        <p:spPr>
          <a:xfrm>
            <a:off x="3006347" y="1687503"/>
            <a:ext cx="2789789" cy="853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圖說文字 9"/>
          <p:cNvSpPr/>
          <p:nvPr/>
        </p:nvSpPr>
        <p:spPr>
          <a:xfrm>
            <a:off x="5076056" y="1058786"/>
            <a:ext cx="3456384" cy="647700"/>
          </a:xfrm>
          <a:prstGeom prst="wedgeRectCallout">
            <a:avLst>
              <a:gd name="adj1" fmla="val -52328"/>
              <a:gd name="adj2" fmla="val 78108"/>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smtClean="0">
                <a:solidFill>
                  <a:schemeClr val="tx1"/>
                </a:solidFill>
              </a:rPr>
              <a:t>系統會顯示學校共推薦幾名考生，請確認推薦人數是否正確</a:t>
            </a:r>
            <a:endParaRPr lang="zh-TW" altLang="en-US" dirty="0">
              <a:solidFill>
                <a:schemeClr val="tx1"/>
              </a:solidFill>
            </a:endParaRPr>
          </a:p>
        </p:txBody>
      </p:sp>
      <p:sp>
        <p:nvSpPr>
          <p:cNvPr id="7" name="橢圓 6"/>
          <p:cNvSpPr/>
          <p:nvPr/>
        </p:nvSpPr>
        <p:spPr>
          <a:xfrm>
            <a:off x="4283968" y="1772816"/>
            <a:ext cx="234057" cy="21602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rotWithShape="1">
          <a:blip r:embed="rId3"/>
          <a:srcRect l="19288" t="17762" r="20075" b="37104"/>
          <a:stretch/>
        </p:blipFill>
        <p:spPr>
          <a:xfrm>
            <a:off x="0" y="1168660"/>
            <a:ext cx="9036050" cy="3091552"/>
          </a:xfrm>
          <a:prstGeom prst="rect">
            <a:avLst/>
          </a:prstGeom>
        </p:spPr>
      </p:pic>
      <p:sp>
        <p:nvSpPr>
          <p:cNvPr id="57347"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rgbClr val="800080"/>
                </a:solidFill>
                <a:latin typeface="標楷體" pitchFamily="65" charset="-120"/>
                <a:ea typeface="標楷體" pitchFamily="65" charset="-120"/>
              </a:rPr>
              <a:t>一、高職</a:t>
            </a:r>
            <a:r>
              <a:rPr lang="zh-TW" altLang="en-US" sz="3600" b="1" dirty="0" smtClean="0">
                <a:solidFill>
                  <a:srgbClr val="800080"/>
                </a:solidFill>
                <a:latin typeface="標楷體" pitchFamily="65" charset="-120"/>
                <a:ea typeface="標楷體" pitchFamily="65" charset="-120"/>
              </a:rPr>
              <a:t>學校作業及查詢系統</a:t>
            </a:r>
            <a:r>
              <a:rPr lang="en-US" altLang="zh-TW" b="1" dirty="0" smtClean="0">
                <a:solidFill>
                  <a:srgbClr val="800080"/>
                </a:solidFill>
                <a:latin typeface="標楷體" pitchFamily="65" charset="-120"/>
                <a:ea typeface="標楷體" pitchFamily="65" charset="-120"/>
              </a:rPr>
              <a:t>-</a:t>
            </a:r>
            <a:r>
              <a:rPr lang="zh-TW" altLang="en-US" b="1" dirty="0" smtClean="0">
                <a:solidFill>
                  <a:srgbClr val="800080"/>
                </a:solidFill>
                <a:latin typeface="標楷體" pitchFamily="65" charset="-120"/>
                <a:ea typeface="標楷體" pitchFamily="65" charset="-120"/>
              </a:rPr>
              <a:t>列印表件</a:t>
            </a:r>
            <a:r>
              <a:rPr lang="en-US" altLang="zh-TW" b="1" dirty="0" smtClean="0">
                <a:solidFill>
                  <a:srgbClr val="800080"/>
                </a:solidFill>
                <a:latin typeface="Times New Roman" panose="02020603050405020304" pitchFamily="18" charset="0"/>
                <a:ea typeface="標楷體" pitchFamily="65" charset="-120"/>
                <a:cs typeface="Times New Roman" panose="02020603050405020304" pitchFamily="18" charset="0"/>
              </a:rPr>
              <a:t>(1/3)</a:t>
            </a:r>
            <a:endParaRPr lang="zh-TW" altLang="en-US" b="1" dirty="0" smtClean="0">
              <a:solidFill>
                <a:srgbClr val="800080"/>
              </a:solidFill>
              <a:latin typeface="Times New Roman" panose="02020603050405020304" pitchFamily="18" charset="0"/>
              <a:ea typeface="標楷體" pitchFamily="65" charset="-120"/>
              <a:cs typeface="Times New Roman" panose="02020603050405020304" pitchFamily="18" charset="0"/>
            </a:endParaRPr>
          </a:p>
        </p:txBody>
      </p:sp>
      <p:sp>
        <p:nvSpPr>
          <p:cNvPr id="57348" name="投影片編號版面配置區 4"/>
          <p:cNvSpPr>
            <a:spLocks noGrp="1"/>
          </p:cNvSpPr>
          <p:nvPr>
            <p:ph type="sldNum" sz="quarter" idx="12"/>
          </p:nvPr>
        </p:nvSpPr>
        <p:spPr>
          <a:xfrm>
            <a:off x="6553200" y="6273800"/>
            <a:ext cx="2133600" cy="476250"/>
          </a:xfrm>
          <a:noFill/>
        </p:spPr>
        <p:txBody>
          <a:bodyPr/>
          <a:lstStyle/>
          <a:p>
            <a:fld id="{F2EA43EC-3CD2-47F2-9323-A4D3F6AF67DC}" type="slidenum">
              <a:rPr lang="en-US" altLang="zh-TW" smtClean="0">
                <a:latin typeface="Arial" pitchFamily="34" charset="0"/>
                <a:ea typeface="新細明體" pitchFamily="18" charset="-120"/>
              </a:rPr>
              <a:pPr/>
              <a:t>45</a:t>
            </a:fld>
            <a:endParaRPr lang="en-US" altLang="zh-TW" smtClean="0">
              <a:latin typeface="Arial" pitchFamily="34" charset="0"/>
              <a:ea typeface="新細明體" pitchFamily="18" charset="-120"/>
            </a:endParaRPr>
          </a:p>
        </p:txBody>
      </p:sp>
      <p:sp>
        <p:nvSpPr>
          <p:cNvPr id="3" name="矩形 2"/>
          <p:cNvSpPr/>
          <p:nvPr/>
        </p:nvSpPr>
        <p:spPr>
          <a:xfrm>
            <a:off x="5868144" y="1133475"/>
            <a:ext cx="980331" cy="247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圓角矩形 27"/>
          <p:cNvSpPr/>
          <p:nvPr/>
        </p:nvSpPr>
        <p:spPr>
          <a:xfrm>
            <a:off x="184571" y="1400175"/>
            <a:ext cx="2034753" cy="133350"/>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1202267" y="2091267"/>
            <a:ext cx="1253066" cy="130386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圖說文字 8"/>
          <p:cNvSpPr/>
          <p:nvPr/>
        </p:nvSpPr>
        <p:spPr>
          <a:xfrm>
            <a:off x="184571" y="4019550"/>
            <a:ext cx="8168854" cy="2724150"/>
          </a:xfrm>
          <a:prstGeom prst="wedgeRectCallout">
            <a:avLst>
              <a:gd name="adj1" fmla="val -26451"/>
              <a:gd name="adj2" fmla="val -73190"/>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177800" indent="-177800">
              <a:defRPr/>
            </a:pPr>
            <a:r>
              <a:rPr lang="en-US" altLang="zh-TW" dirty="0">
                <a:solidFill>
                  <a:schemeClr val="tx1"/>
                </a:solidFill>
              </a:rPr>
              <a:t>1.</a:t>
            </a:r>
            <a:r>
              <a:rPr lang="zh-TW" altLang="en-US" b="1" dirty="0">
                <a:solidFill>
                  <a:srgbClr val="0000FF"/>
                </a:solidFill>
              </a:rPr>
              <a:t>考生甄選編號（登入帳號）通知單：</a:t>
            </a:r>
            <a:r>
              <a:rPr lang="zh-TW" altLang="en-US" dirty="0">
                <a:solidFill>
                  <a:schemeClr val="tx1"/>
                </a:solidFill>
              </a:rPr>
              <a:t>列印後轉發參加甄選之推薦考生，請考生於留存聯簽名後由高職學校留存。</a:t>
            </a:r>
            <a:r>
              <a:rPr lang="zh-TW" altLang="en-US" b="1" dirty="0">
                <a:solidFill>
                  <a:srgbClr val="FF0000"/>
                </a:solidFill>
              </a:rPr>
              <a:t>另請提醒推薦考生，第一次登入</a:t>
            </a:r>
            <a:r>
              <a:rPr lang="zh-TW" altLang="en-US" b="1" u="sng" dirty="0">
                <a:solidFill>
                  <a:srgbClr val="FF0000"/>
                </a:solidFill>
              </a:rPr>
              <a:t>網路報名系統</a:t>
            </a:r>
            <a:r>
              <a:rPr lang="zh-TW" altLang="en-US" b="1" dirty="0">
                <a:solidFill>
                  <a:srgbClr val="FF0000"/>
                </a:solidFill>
              </a:rPr>
              <a:t>須變更新密碼</a:t>
            </a:r>
            <a:r>
              <a:rPr lang="zh-TW" altLang="en-US" dirty="0">
                <a:solidFill>
                  <a:schemeClr val="tx1"/>
                </a:solidFill>
              </a:rPr>
              <a:t>，並須妥善保存新設定之密碼。</a:t>
            </a:r>
            <a:endParaRPr lang="en-US" altLang="zh-TW" dirty="0">
              <a:solidFill>
                <a:schemeClr val="tx1"/>
              </a:solidFill>
            </a:endParaRPr>
          </a:p>
          <a:p>
            <a:pPr marL="177800" indent="-177800">
              <a:defRPr/>
            </a:pPr>
            <a:r>
              <a:rPr lang="en-US" altLang="zh-TW" dirty="0">
                <a:solidFill>
                  <a:schemeClr val="tx1"/>
                </a:solidFill>
              </a:rPr>
              <a:t>2.</a:t>
            </a:r>
            <a:r>
              <a:rPr lang="zh-TW" altLang="en-US" b="1" dirty="0">
                <a:solidFill>
                  <a:srgbClr val="0000FF"/>
                </a:solidFill>
              </a:rPr>
              <a:t>考生報考證明書：</a:t>
            </a:r>
            <a:r>
              <a:rPr lang="zh-TW" altLang="en-US" dirty="0">
                <a:solidFill>
                  <a:schemeClr val="tx1"/>
                </a:solidFill>
              </a:rPr>
              <a:t>列印後由高職學校承辦人確認並填寫相關資訊，且</a:t>
            </a:r>
            <a:r>
              <a:rPr lang="zh-TW" altLang="en-US" b="1" dirty="0">
                <a:solidFill>
                  <a:srgbClr val="FF0000"/>
                </a:solidFill>
              </a:rPr>
              <a:t>逐級簽核。</a:t>
            </a:r>
            <a:endParaRPr lang="en-US" altLang="zh-TW" b="1" dirty="0">
              <a:solidFill>
                <a:srgbClr val="FF0000"/>
              </a:solidFill>
            </a:endParaRPr>
          </a:p>
          <a:p>
            <a:pPr marL="177800" lvl="1" indent="-177800">
              <a:defRPr/>
            </a:pPr>
            <a:r>
              <a:rPr lang="en-US" altLang="zh-TW" dirty="0">
                <a:solidFill>
                  <a:schemeClr val="tx1"/>
                </a:solidFill>
              </a:rPr>
              <a:t>3.</a:t>
            </a:r>
            <a:r>
              <a:rPr lang="zh-TW" altLang="zh-TW" b="1" dirty="0">
                <a:solidFill>
                  <a:srgbClr val="0000FF"/>
                </a:solidFill>
              </a:rPr>
              <a:t>高職學校推薦考生資料專用信封</a:t>
            </a:r>
            <a:r>
              <a:rPr lang="zh-TW" altLang="en-US" b="1" dirty="0">
                <a:solidFill>
                  <a:srgbClr val="0000FF"/>
                </a:solidFill>
              </a:rPr>
              <a:t>封面：</a:t>
            </a:r>
            <a:r>
              <a:rPr lang="zh-TW" altLang="en-US" dirty="0">
                <a:solidFill>
                  <a:schemeClr val="tx1"/>
                </a:solidFill>
              </a:rPr>
              <a:t>請</a:t>
            </a:r>
            <a:r>
              <a:rPr lang="zh-TW" altLang="en-US" dirty="0" smtClean="0">
                <a:solidFill>
                  <a:schemeClr val="tx1"/>
                </a:solidFill>
              </a:rPr>
              <a:t>於</a:t>
            </a:r>
            <a:r>
              <a:rPr lang="en-US" altLang="zh-TW" b="1" dirty="0" smtClean="0">
                <a:solidFill>
                  <a:srgbClr val="FF0000"/>
                </a:solidFill>
              </a:rPr>
              <a:t>108</a:t>
            </a:r>
            <a:r>
              <a:rPr lang="zh-TW" altLang="en-US" b="1" dirty="0" smtClean="0">
                <a:solidFill>
                  <a:srgbClr val="FF0000"/>
                </a:solidFill>
              </a:rPr>
              <a:t>年</a:t>
            </a:r>
            <a:r>
              <a:rPr lang="en-US" altLang="zh-TW" b="1" dirty="0" smtClean="0">
                <a:solidFill>
                  <a:srgbClr val="FF0000"/>
                </a:solidFill>
              </a:rPr>
              <a:t>3</a:t>
            </a:r>
            <a:r>
              <a:rPr lang="zh-TW" altLang="zh-TW" b="1" dirty="0" smtClean="0">
                <a:solidFill>
                  <a:srgbClr val="FF0000"/>
                </a:solidFill>
              </a:rPr>
              <a:t>月</a:t>
            </a:r>
            <a:r>
              <a:rPr lang="en-US" altLang="zh-TW" b="1" dirty="0" smtClean="0">
                <a:solidFill>
                  <a:srgbClr val="FF0000"/>
                </a:solidFill>
              </a:rPr>
              <a:t>14</a:t>
            </a:r>
            <a:r>
              <a:rPr lang="zh-TW" altLang="zh-TW" b="1" dirty="0" smtClean="0">
                <a:solidFill>
                  <a:srgbClr val="FF0000"/>
                </a:solidFill>
              </a:rPr>
              <a:t>日前</a:t>
            </a:r>
            <a:r>
              <a:rPr lang="zh-TW" altLang="zh-TW" dirty="0">
                <a:solidFill>
                  <a:schemeClr val="tx1"/>
                </a:solidFill>
              </a:rPr>
              <a:t>，由高職學校統一收齊考生報名表件，將推薦考生資料袋依推薦順序裝箱（袋），</a:t>
            </a:r>
            <a:r>
              <a:rPr lang="zh-TW" altLang="en-US" dirty="0">
                <a:solidFill>
                  <a:schemeClr val="tx1"/>
                </a:solidFill>
              </a:rPr>
              <a:t>再黏貼上所</a:t>
            </a:r>
            <a:r>
              <a:rPr lang="zh-TW" altLang="zh-TW" dirty="0">
                <a:solidFill>
                  <a:schemeClr val="tx1"/>
                </a:solidFill>
              </a:rPr>
              <a:t>列印</a:t>
            </a:r>
            <a:r>
              <a:rPr lang="zh-TW" altLang="en-US" dirty="0">
                <a:solidFill>
                  <a:schemeClr val="tx1"/>
                </a:solidFill>
              </a:rPr>
              <a:t>之</a:t>
            </a:r>
            <a:r>
              <a:rPr lang="zh-TW" altLang="zh-TW" dirty="0">
                <a:solidFill>
                  <a:schemeClr val="tx1"/>
                </a:solidFill>
              </a:rPr>
              <a:t>高職學校推薦考生資料專用信封</a:t>
            </a:r>
            <a:r>
              <a:rPr lang="zh-TW" altLang="en-US" dirty="0">
                <a:solidFill>
                  <a:schemeClr val="tx1"/>
                </a:solidFill>
              </a:rPr>
              <a:t>封面</a:t>
            </a:r>
            <a:r>
              <a:rPr lang="zh-TW" altLang="zh-TW" dirty="0">
                <a:solidFill>
                  <a:schemeClr val="tx1"/>
                </a:solidFill>
              </a:rPr>
              <a:t>，</a:t>
            </a:r>
            <a:r>
              <a:rPr lang="zh-TW" altLang="en-US" dirty="0">
                <a:solidFill>
                  <a:schemeClr val="tx1"/>
                </a:solidFill>
              </a:rPr>
              <a:t>於規定期限內以快遞或限時掛號寄出</a:t>
            </a:r>
            <a:r>
              <a:rPr lang="zh-TW" altLang="zh-TW" dirty="0">
                <a:solidFill>
                  <a:srgbClr val="FF0000"/>
                </a:solidFill>
              </a:rPr>
              <a:t>（</a:t>
            </a:r>
            <a:r>
              <a:rPr lang="zh-TW" altLang="en-US" dirty="0">
                <a:solidFill>
                  <a:srgbClr val="FF0000"/>
                </a:solidFill>
              </a:rPr>
              <a:t>郵戳為憑</a:t>
            </a:r>
            <a:r>
              <a:rPr lang="zh-TW" altLang="zh-TW" dirty="0">
                <a:solidFill>
                  <a:srgbClr val="FF0000"/>
                </a:solidFill>
              </a:rPr>
              <a:t>）</a:t>
            </a:r>
            <a:r>
              <a:rPr lang="zh-TW" altLang="en-US" dirty="0">
                <a:solidFill>
                  <a:schemeClr val="tx1"/>
                </a:solidFill>
              </a:rPr>
              <a:t>至本委員會</a:t>
            </a:r>
            <a:r>
              <a:rPr lang="zh-TW" altLang="zh-TW" dirty="0">
                <a:solidFill>
                  <a:schemeClr val="tx1"/>
                </a:solidFill>
              </a:rPr>
              <a:t>。</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rotWithShape="1">
          <a:blip r:embed="rId3"/>
          <a:srcRect l="2398" t="4851" r="3840"/>
          <a:stretch/>
        </p:blipFill>
        <p:spPr>
          <a:xfrm>
            <a:off x="157483" y="1125328"/>
            <a:ext cx="4119613" cy="5624722"/>
          </a:xfrm>
          <a:prstGeom prst="rect">
            <a:avLst/>
          </a:prstGeom>
        </p:spPr>
      </p:pic>
      <p:pic>
        <p:nvPicPr>
          <p:cNvPr id="3" name="圖片 2"/>
          <p:cNvPicPr>
            <a:picLocks noChangeAspect="1"/>
          </p:cNvPicPr>
          <p:nvPr/>
        </p:nvPicPr>
        <p:blipFill>
          <a:blip r:embed="rId4"/>
          <a:stretch>
            <a:fillRect/>
          </a:stretch>
        </p:blipFill>
        <p:spPr>
          <a:xfrm>
            <a:off x="4581538" y="1016960"/>
            <a:ext cx="4271151" cy="5733090"/>
          </a:xfrm>
          <a:prstGeom prst="rect">
            <a:avLst/>
          </a:prstGeom>
        </p:spPr>
      </p:pic>
      <p:sp>
        <p:nvSpPr>
          <p:cNvPr id="58370"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rgbClr val="800080"/>
                </a:solidFill>
                <a:latin typeface="標楷體" pitchFamily="65" charset="-120"/>
                <a:ea typeface="標楷體" pitchFamily="65" charset="-120"/>
              </a:rPr>
              <a:t>一、高職</a:t>
            </a:r>
            <a:r>
              <a:rPr lang="zh-TW" altLang="en-US" sz="3600" b="1" dirty="0" smtClean="0">
                <a:solidFill>
                  <a:srgbClr val="800080"/>
                </a:solidFill>
                <a:latin typeface="標楷體" pitchFamily="65" charset="-120"/>
                <a:ea typeface="標楷體" pitchFamily="65" charset="-120"/>
              </a:rPr>
              <a:t>學校作業及查詢系統</a:t>
            </a:r>
            <a:r>
              <a:rPr lang="en-US" altLang="zh-TW" sz="3600" b="1" dirty="0" smtClean="0">
                <a:solidFill>
                  <a:srgbClr val="800080"/>
                </a:solidFill>
                <a:latin typeface="標楷體" pitchFamily="65" charset="-120"/>
                <a:ea typeface="標楷體" pitchFamily="65" charset="-120"/>
              </a:rPr>
              <a:t>-</a:t>
            </a:r>
            <a:r>
              <a:rPr lang="zh-TW" altLang="en-US" b="1" dirty="0" smtClean="0">
                <a:solidFill>
                  <a:srgbClr val="800080"/>
                </a:solidFill>
                <a:latin typeface="標楷體" pitchFamily="65" charset="-120"/>
                <a:ea typeface="標楷體" pitchFamily="65" charset="-120"/>
              </a:rPr>
              <a:t>列印表件</a:t>
            </a:r>
            <a:r>
              <a:rPr lang="en-US" altLang="zh-TW" b="1" dirty="0" smtClean="0">
                <a:solidFill>
                  <a:srgbClr val="800080"/>
                </a:solidFill>
                <a:latin typeface="Times New Roman" panose="02020603050405020304" pitchFamily="18" charset="0"/>
                <a:ea typeface="標楷體" pitchFamily="65" charset="-120"/>
                <a:cs typeface="Times New Roman" panose="02020603050405020304" pitchFamily="18" charset="0"/>
              </a:rPr>
              <a:t>(2/3</a:t>
            </a:r>
            <a:r>
              <a:rPr lang="en-US" altLang="zh-TW" b="1" dirty="0">
                <a:solidFill>
                  <a:srgbClr val="800080"/>
                </a:solidFill>
                <a:latin typeface="Times New Roman" panose="02020603050405020304" pitchFamily="18" charset="0"/>
                <a:ea typeface="標楷體" pitchFamily="65" charset="-120"/>
                <a:cs typeface="Times New Roman" panose="02020603050405020304" pitchFamily="18" charset="0"/>
              </a:rPr>
              <a:t>)</a:t>
            </a:r>
            <a:endParaRPr lang="zh-TW" altLang="en-US" b="1" dirty="0" smtClean="0">
              <a:solidFill>
                <a:srgbClr val="800080"/>
              </a:solidFill>
              <a:latin typeface="標楷體" pitchFamily="65" charset="-120"/>
              <a:ea typeface="標楷體" pitchFamily="65" charset="-120"/>
            </a:endParaRPr>
          </a:p>
        </p:txBody>
      </p:sp>
      <p:sp>
        <p:nvSpPr>
          <p:cNvPr id="58371" name="投影片編號版面配置區 4"/>
          <p:cNvSpPr>
            <a:spLocks noGrp="1"/>
          </p:cNvSpPr>
          <p:nvPr>
            <p:ph type="sldNum" sz="quarter" idx="12"/>
          </p:nvPr>
        </p:nvSpPr>
        <p:spPr>
          <a:xfrm>
            <a:off x="6796118" y="6273800"/>
            <a:ext cx="2133600" cy="476250"/>
          </a:xfrm>
          <a:noFill/>
        </p:spPr>
        <p:txBody>
          <a:bodyPr/>
          <a:lstStyle/>
          <a:p>
            <a:fld id="{D774A687-DBC5-44A1-83CF-67EF34853DD1}" type="slidenum">
              <a:rPr lang="en-US" altLang="zh-TW" smtClean="0">
                <a:latin typeface="Arial" pitchFamily="34" charset="0"/>
                <a:ea typeface="新細明體" pitchFamily="18" charset="-120"/>
              </a:rPr>
              <a:pPr/>
              <a:t>46</a:t>
            </a:fld>
            <a:endParaRPr lang="en-US" altLang="zh-TW" dirty="0" smtClean="0">
              <a:latin typeface="Arial" pitchFamily="34" charset="0"/>
              <a:ea typeface="新細明體" pitchFamily="18" charset="-120"/>
            </a:endParaRPr>
          </a:p>
        </p:txBody>
      </p:sp>
      <p:sp>
        <p:nvSpPr>
          <p:cNvPr id="26" name="圓角矩形 25"/>
          <p:cNvSpPr/>
          <p:nvPr/>
        </p:nvSpPr>
        <p:spPr>
          <a:xfrm>
            <a:off x="2034799" y="1699410"/>
            <a:ext cx="1126035" cy="116779"/>
          </a:xfrm>
          <a:prstGeom prst="roundRect">
            <a:avLst/>
          </a:pr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圓角矩形 27"/>
          <p:cNvSpPr/>
          <p:nvPr/>
        </p:nvSpPr>
        <p:spPr>
          <a:xfrm>
            <a:off x="683568" y="2564905"/>
            <a:ext cx="1224136" cy="107930"/>
          </a:xfrm>
          <a:prstGeom prst="roundRect">
            <a:avLst/>
          </a:pr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圓角矩形 31"/>
          <p:cNvSpPr/>
          <p:nvPr/>
        </p:nvSpPr>
        <p:spPr>
          <a:xfrm>
            <a:off x="5335512" y="2825301"/>
            <a:ext cx="912887" cy="265947"/>
          </a:xfrm>
          <a:prstGeom prst="roundRect">
            <a:avLst/>
          </a:pr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圓角矩形 32"/>
          <p:cNvSpPr/>
          <p:nvPr/>
        </p:nvSpPr>
        <p:spPr>
          <a:xfrm>
            <a:off x="7655152" y="2815776"/>
            <a:ext cx="792088" cy="265947"/>
          </a:xfrm>
          <a:prstGeom prst="roundRect">
            <a:avLst/>
          </a:pr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4767393" y="3225983"/>
            <a:ext cx="3909063" cy="341657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圖說文字 6"/>
          <p:cNvSpPr/>
          <p:nvPr/>
        </p:nvSpPr>
        <p:spPr>
          <a:xfrm>
            <a:off x="8209654" y="4358207"/>
            <a:ext cx="798879" cy="1152128"/>
          </a:xfrm>
          <a:prstGeom prst="wedgeRectCallout">
            <a:avLst>
              <a:gd name="adj1" fmla="val -47552"/>
              <a:gd name="adj2" fmla="val 18136"/>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400" b="1" dirty="0" smtClean="0">
                <a:solidFill>
                  <a:srgbClr val="FF0000"/>
                </a:solidFill>
              </a:rPr>
              <a:t>請各校承辦人填寫並確實核章</a:t>
            </a:r>
            <a:endParaRPr lang="zh-TW" altLang="en-US" sz="1400" b="1" dirty="0">
              <a:solidFill>
                <a:srgbClr val="FF0000"/>
              </a:solidFill>
            </a:endParaRPr>
          </a:p>
        </p:txBody>
      </p:sp>
      <p:sp>
        <p:nvSpPr>
          <p:cNvPr id="14" name="矩形 13"/>
          <p:cNvSpPr/>
          <p:nvPr/>
        </p:nvSpPr>
        <p:spPr>
          <a:xfrm>
            <a:off x="175037" y="1124910"/>
            <a:ext cx="4084506" cy="129848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175037" y="2564905"/>
            <a:ext cx="4084506" cy="40663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圓角矩形 27"/>
          <p:cNvSpPr/>
          <p:nvPr/>
        </p:nvSpPr>
        <p:spPr>
          <a:xfrm>
            <a:off x="1825874" y="2802888"/>
            <a:ext cx="438318" cy="64340"/>
          </a:xfrm>
          <a:prstGeom prst="roundRect">
            <a:avLst/>
          </a:pr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矩形 14"/>
          <p:cNvSpPr/>
          <p:nvPr/>
        </p:nvSpPr>
        <p:spPr>
          <a:xfrm>
            <a:off x="196466" y="2667157"/>
            <a:ext cx="2124236" cy="15720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 name="矩形圖說文字 3"/>
          <p:cNvSpPr/>
          <p:nvPr/>
        </p:nvSpPr>
        <p:spPr>
          <a:xfrm>
            <a:off x="2511936" y="2736105"/>
            <a:ext cx="1647721" cy="262246"/>
          </a:xfrm>
          <a:prstGeom prst="wedgeRectCallout">
            <a:avLst>
              <a:gd name="adj1" fmla="val -61378"/>
              <a:gd name="adj2" fmla="val -45656"/>
            </a:avLst>
          </a:prstGeom>
          <a:solidFill>
            <a:srgbClr val="E1FFE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200" b="1" dirty="0" smtClean="0">
                <a:solidFill>
                  <a:schemeClr val="tx1"/>
                </a:solidFill>
              </a:rPr>
              <a:t>考生登入帳號與密碼</a:t>
            </a:r>
            <a:endParaRPr lang="zh-TW" altLang="en-US" sz="1200" b="1" dirty="0">
              <a:solidFill>
                <a:schemeClr val="tx1"/>
              </a:solidFill>
            </a:endParaRPr>
          </a:p>
        </p:txBody>
      </p:sp>
      <p:sp>
        <p:nvSpPr>
          <p:cNvPr id="10" name="橢圓形圖說文字 9"/>
          <p:cNvSpPr/>
          <p:nvPr/>
        </p:nvSpPr>
        <p:spPr>
          <a:xfrm>
            <a:off x="2727633" y="4310053"/>
            <a:ext cx="1484327" cy="703123"/>
          </a:xfrm>
          <a:prstGeom prst="wedgeEllipseCallout">
            <a:avLst>
              <a:gd name="adj1" fmla="val -32210"/>
              <a:gd name="adj2" fmla="val -85762"/>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TW" altLang="en-US" dirty="0" smtClean="0">
                <a:solidFill>
                  <a:srgbClr val="0000FF"/>
                </a:solidFill>
              </a:rPr>
              <a:t>考生</a:t>
            </a:r>
            <a:endParaRPr lang="en-US" altLang="zh-TW" dirty="0" smtClean="0">
              <a:solidFill>
                <a:srgbClr val="0000FF"/>
              </a:solidFill>
            </a:endParaRPr>
          </a:p>
          <a:p>
            <a:pPr algn="ctr"/>
            <a:r>
              <a:rPr lang="zh-TW" altLang="en-US" dirty="0" smtClean="0">
                <a:solidFill>
                  <a:srgbClr val="0000FF"/>
                </a:solidFill>
              </a:rPr>
              <a:t>留存</a:t>
            </a:r>
            <a:r>
              <a:rPr lang="zh-TW" altLang="en-US" dirty="0">
                <a:solidFill>
                  <a:srgbClr val="0000FF"/>
                </a:solidFill>
              </a:rPr>
              <a:t>聯</a:t>
            </a:r>
          </a:p>
        </p:txBody>
      </p:sp>
      <p:sp>
        <p:nvSpPr>
          <p:cNvPr id="22" name="橢圓形圖說文字 21"/>
          <p:cNvSpPr/>
          <p:nvPr/>
        </p:nvSpPr>
        <p:spPr>
          <a:xfrm>
            <a:off x="2701126" y="1464627"/>
            <a:ext cx="1528300" cy="703123"/>
          </a:xfrm>
          <a:prstGeom prst="wedgeEllipseCallout">
            <a:avLst>
              <a:gd name="adj1" fmla="val -47704"/>
              <a:gd name="adj2" fmla="val 63072"/>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zh-TW" altLang="en-US" dirty="0">
                <a:solidFill>
                  <a:srgbClr val="0000FF"/>
                </a:solidFill>
              </a:rPr>
              <a:t>高職學校留存聯</a:t>
            </a:r>
          </a:p>
        </p:txBody>
      </p:sp>
      <p:sp>
        <p:nvSpPr>
          <p:cNvPr id="20" name="圓角矩形 27"/>
          <p:cNvSpPr/>
          <p:nvPr/>
        </p:nvSpPr>
        <p:spPr>
          <a:xfrm>
            <a:off x="692446" y="2843935"/>
            <a:ext cx="288032" cy="91555"/>
          </a:xfrm>
          <a:prstGeom prst="roundRect">
            <a:avLst/>
          </a:pr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圓角矩形 27"/>
          <p:cNvSpPr/>
          <p:nvPr/>
        </p:nvSpPr>
        <p:spPr>
          <a:xfrm>
            <a:off x="1088813" y="2708920"/>
            <a:ext cx="242827" cy="73308"/>
          </a:xfrm>
          <a:prstGeom prst="roundRect">
            <a:avLst/>
          </a:pr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圓角矩形 27"/>
          <p:cNvSpPr/>
          <p:nvPr/>
        </p:nvSpPr>
        <p:spPr>
          <a:xfrm>
            <a:off x="5295028" y="1677880"/>
            <a:ext cx="262393" cy="117952"/>
          </a:xfrm>
          <a:prstGeom prst="roundRect">
            <a:avLst/>
          </a:pr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圓角矩形 27"/>
          <p:cNvSpPr/>
          <p:nvPr/>
        </p:nvSpPr>
        <p:spPr>
          <a:xfrm>
            <a:off x="6413614" y="1705081"/>
            <a:ext cx="386681" cy="88208"/>
          </a:xfrm>
          <a:prstGeom prst="roundRect">
            <a:avLst/>
          </a:pr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圖片 6"/>
          <p:cNvPicPr>
            <a:picLocks noChangeAspect="1"/>
          </p:cNvPicPr>
          <p:nvPr/>
        </p:nvPicPr>
        <p:blipFill rotWithShape="1">
          <a:blip r:embed="rId3"/>
          <a:srcRect l="2553" r="2948" b="6033"/>
          <a:stretch/>
        </p:blipFill>
        <p:spPr>
          <a:xfrm>
            <a:off x="179512" y="1102719"/>
            <a:ext cx="8640960" cy="4846561"/>
          </a:xfrm>
          <a:prstGeom prst="rect">
            <a:avLst/>
          </a:prstGeom>
        </p:spPr>
      </p:pic>
      <p:sp>
        <p:nvSpPr>
          <p:cNvPr id="59394" name="投影片編號版面配置區 3"/>
          <p:cNvSpPr>
            <a:spLocks noGrp="1"/>
          </p:cNvSpPr>
          <p:nvPr>
            <p:ph type="sldNum" sz="quarter" idx="12"/>
          </p:nvPr>
        </p:nvSpPr>
        <p:spPr>
          <a:noFill/>
        </p:spPr>
        <p:txBody>
          <a:bodyPr/>
          <a:lstStyle/>
          <a:p>
            <a:fld id="{0DE74BA5-E96F-4730-8F45-0A4B9AE91FCD}" type="slidenum">
              <a:rPr lang="zh-TW" altLang="en-US" smtClean="0">
                <a:latin typeface="Arial" pitchFamily="34" charset="0"/>
                <a:ea typeface="新細明體" pitchFamily="18" charset="-120"/>
              </a:rPr>
              <a:pPr/>
              <a:t>47</a:t>
            </a:fld>
            <a:endParaRPr lang="en-US" altLang="zh-TW" smtClean="0">
              <a:latin typeface="Arial" pitchFamily="34" charset="0"/>
              <a:ea typeface="新細明體" pitchFamily="18" charset="-120"/>
            </a:endParaRPr>
          </a:p>
        </p:txBody>
      </p:sp>
      <p:sp>
        <p:nvSpPr>
          <p:cNvPr id="59395" name="Rectangle 2"/>
          <p:cNvSpPr>
            <a:spLocks noGrp="1" noChangeArrowheads="1"/>
          </p:cNvSpPr>
          <p:nvPr>
            <p:ph type="title"/>
          </p:nvPr>
        </p:nvSpPr>
        <p:spPr>
          <a:xfrm>
            <a:off x="0" y="205058"/>
            <a:ext cx="9036050" cy="792162"/>
          </a:xfrm>
        </p:spPr>
        <p:txBody>
          <a:bodyPr/>
          <a:lstStyle/>
          <a:p>
            <a:pPr eaLnBrk="1" hangingPunct="1"/>
            <a:r>
              <a:rPr lang="zh-TW" altLang="en-US" sz="3600" b="1" dirty="0">
                <a:solidFill>
                  <a:srgbClr val="800080"/>
                </a:solidFill>
                <a:latin typeface="標楷體" pitchFamily="65" charset="-120"/>
                <a:ea typeface="標楷體" pitchFamily="65" charset="-120"/>
              </a:rPr>
              <a:t>一、高職</a:t>
            </a:r>
            <a:r>
              <a:rPr lang="zh-TW" altLang="en-US" sz="3600" b="1" dirty="0" smtClean="0">
                <a:solidFill>
                  <a:srgbClr val="800080"/>
                </a:solidFill>
                <a:latin typeface="標楷體" pitchFamily="65" charset="-120"/>
                <a:ea typeface="標楷體" pitchFamily="65" charset="-120"/>
              </a:rPr>
              <a:t>學校作業及查詢系統</a:t>
            </a:r>
            <a:r>
              <a:rPr lang="en-US" altLang="zh-TW" sz="3600" b="1" dirty="0" smtClean="0">
                <a:solidFill>
                  <a:srgbClr val="800080"/>
                </a:solidFill>
                <a:latin typeface="標楷體" pitchFamily="65" charset="-120"/>
                <a:ea typeface="標楷體" pitchFamily="65" charset="-120"/>
              </a:rPr>
              <a:t>-</a:t>
            </a:r>
            <a:r>
              <a:rPr lang="zh-TW" altLang="en-US" b="1" dirty="0" smtClean="0">
                <a:solidFill>
                  <a:srgbClr val="800080"/>
                </a:solidFill>
                <a:latin typeface="標楷體" pitchFamily="65" charset="-120"/>
                <a:ea typeface="標楷體" pitchFamily="65" charset="-120"/>
              </a:rPr>
              <a:t>列印表件</a:t>
            </a:r>
            <a:r>
              <a:rPr lang="en-US" altLang="zh-TW" b="1" dirty="0" smtClean="0">
                <a:solidFill>
                  <a:srgbClr val="800080"/>
                </a:solidFill>
                <a:latin typeface="Times New Roman" panose="02020603050405020304" pitchFamily="18" charset="0"/>
                <a:ea typeface="標楷體" pitchFamily="65" charset="-120"/>
                <a:cs typeface="Times New Roman" panose="02020603050405020304" pitchFamily="18" charset="0"/>
              </a:rPr>
              <a:t>(3/3</a:t>
            </a:r>
            <a:r>
              <a:rPr lang="en-US" altLang="zh-TW" b="1" dirty="0">
                <a:solidFill>
                  <a:srgbClr val="800080"/>
                </a:solidFill>
                <a:latin typeface="Times New Roman" panose="02020603050405020304" pitchFamily="18" charset="0"/>
                <a:ea typeface="標楷體" pitchFamily="65" charset="-120"/>
                <a:cs typeface="Times New Roman" panose="02020603050405020304" pitchFamily="18" charset="0"/>
              </a:rPr>
              <a:t>)</a:t>
            </a:r>
            <a:endParaRPr lang="zh-TW" altLang="en-US" b="1" dirty="0" smtClean="0">
              <a:solidFill>
                <a:srgbClr val="800080"/>
              </a:solidFill>
              <a:latin typeface="標楷體" pitchFamily="65" charset="-120"/>
              <a:ea typeface="標楷體" pitchFamily="65" charset="-120"/>
            </a:endParaRPr>
          </a:p>
        </p:txBody>
      </p:sp>
      <p:sp>
        <p:nvSpPr>
          <p:cNvPr id="13" name="圓角矩形 12"/>
          <p:cNvSpPr/>
          <p:nvPr/>
        </p:nvSpPr>
        <p:spPr>
          <a:xfrm>
            <a:off x="1350690" y="2174379"/>
            <a:ext cx="2221185" cy="855355"/>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4"/>
          <p:cNvSpPr/>
          <p:nvPr/>
        </p:nvSpPr>
        <p:spPr>
          <a:xfrm>
            <a:off x="1364060" y="4509120"/>
            <a:ext cx="825202" cy="26300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圖說文字 5"/>
          <p:cNvSpPr/>
          <p:nvPr/>
        </p:nvSpPr>
        <p:spPr>
          <a:xfrm>
            <a:off x="3131840" y="4772121"/>
            <a:ext cx="2536420" cy="790922"/>
          </a:xfrm>
          <a:prstGeom prst="wedgeRectCallout">
            <a:avLst>
              <a:gd name="adj1" fmla="val -83973"/>
              <a:gd name="adj2" fmla="val -69972"/>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a:solidFill>
                  <a:schemeClr val="tx1"/>
                </a:solidFill>
              </a:rPr>
              <a:t>請高職學校承辦人填寫內附報名資料份</a:t>
            </a:r>
            <a:r>
              <a:rPr lang="zh-TW" altLang="en-US" dirty="0" smtClean="0">
                <a:solidFill>
                  <a:schemeClr val="tx1"/>
                </a:solidFill>
              </a:rPr>
              <a:t>數</a:t>
            </a:r>
            <a:endParaRPr lang="zh-TW" altLang="en-US" dirty="0">
              <a:solidFill>
                <a:schemeClr val="tx1"/>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a:srcRect l="20075" t="17762" r="20863"/>
          <a:stretch/>
        </p:blipFill>
        <p:spPr>
          <a:xfrm>
            <a:off x="37777" y="1088833"/>
            <a:ext cx="8247851" cy="5610622"/>
          </a:xfrm>
          <a:prstGeom prst="rect">
            <a:avLst/>
          </a:prstGeom>
        </p:spPr>
      </p:pic>
      <p:sp>
        <p:nvSpPr>
          <p:cNvPr id="4" name="投影片編號版面配置區 3"/>
          <p:cNvSpPr>
            <a:spLocks noGrp="1"/>
          </p:cNvSpPr>
          <p:nvPr>
            <p:ph type="sldNum" sz="quarter" idx="12"/>
          </p:nvPr>
        </p:nvSpPr>
        <p:spPr/>
        <p:txBody>
          <a:bodyPr/>
          <a:lstStyle/>
          <a:p>
            <a:pPr>
              <a:defRPr/>
            </a:pPr>
            <a:fld id="{E0396980-98E6-4E5D-B537-BBDCD0036471}" type="slidenum">
              <a:rPr lang="zh-TW" altLang="en-US" smtClean="0"/>
              <a:pPr>
                <a:defRPr/>
              </a:pPr>
              <a:t>48</a:t>
            </a:fld>
            <a:endParaRPr lang="en-US" altLang="zh-TW"/>
          </a:p>
        </p:txBody>
      </p:sp>
      <p:sp>
        <p:nvSpPr>
          <p:cNvPr id="5" name="Rectangle 2"/>
          <p:cNvSpPr>
            <a:spLocks noGrp="1" noChangeArrowheads="1"/>
          </p:cNvSpPr>
          <p:nvPr>
            <p:ph type="title"/>
          </p:nvPr>
        </p:nvSpPr>
        <p:spPr>
          <a:xfrm>
            <a:off x="0" y="260350"/>
            <a:ext cx="9144000" cy="633413"/>
          </a:xfrm>
        </p:spPr>
        <p:txBody>
          <a:bodyPr/>
          <a:lstStyle/>
          <a:p>
            <a:pPr eaLnBrk="1" hangingPunct="1"/>
            <a:r>
              <a:rPr lang="zh-TW" altLang="en-US" sz="3600" b="1" dirty="0">
                <a:solidFill>
                  <a:srgbClr val="800080"/>
                </a:solidFill>
                <a:latin typeface="標楷體" pitchFamily="65" charset="-120"/>
                <a:ea typeface="標楷體" pitchFamily="65" charset="-120"/>
              </a:rPr>
              <a:t>一、高職</a:t>
            </a:r>
            <a:r>
              <a:rPr lang="zh-TW" altLang="en-US" sz="3600" b="1" dirty="0" smtClean="0">
                <a:solidFill>
                  <a:srgbClr val="800080"/>
                </a:solidFill>
                <a:latin typeface="標楷體" pitchFamily="65" charset="-120"/>
                <a:ea typeface="標楷體" pitchFamily="65" charset="-120"/>
              </a:rPr>
              <a:t>學校作業及查詢系統</a:t>
            </a:r>
            <a:r>
              <a:rPr lang="en-US" altLang="zh-TW" sz="3600" b="1" dirty="0" smtClean="0">
                <a:solidFill>
                  <a:srgbClr val="800080"/>
                </a:solidFill>
                <a:latin typeface="標楷體" pitchFamily="65" charset="-120"/>
                <a:ea typeface="標楷體" pitchFamily="65" charset="-120"/>
              </a:rPr>
              <a:t>-</a:t>
            </a:r>
            <a:r>
              <a:rPr lang="zh-TW" altLang="en-US" b="1" dirty="0">
                <a:solidFill>
                  <a:srgbClr val="800080"/>
                </a:solidFill>
                <a:latin typeface="標楷體" pitchFamily="65" charset="-120"/>
                <a:ea typeface="標楷體" pitchFamily="65" charset="-120"/>
              </a:rPr>
              <a:t>考生資料</a:t>
            </a:r>
            <a:r>
              <a:rPr lang="zh-TW" altLang="en-US" b="1" dirty="0" smtClean="0">
                <a:solidFill>
                  <a:srgbClr val="800080"/>
                </a:solidFill>
                <a:latin typeface="標楷體" pitchFamily="65" charset="-120"/>
                <a:ea typeface="標楷體" pitchFamily="65" charset="-120"/>
              </a:rPr>
              <a:t>審查</a:t>
            </a:r>
            <a:r>
              <a:rPr lang="en-US" altLang="zh-TW" sz="2400" b="1" dirty="0" smtClean="0">
                <a:solidFill>
                  <a:srgbClr val="800080"/>
                </a:solidFill>
                <a:latin typeface="Times New Roman" panose="02020603050405020304" pitchFamily="18" charset="0"/>
                <a:ea typeface="標楷體" pitchFamily="65" charset="-120"/>
                <a:cs typeface="Times New Roman" panose="02020603050405020304" pitchFamily="18" charset="0"/>
              </a:rPr>
              <a:t>(1/6)</a:t>
            </a:r>
            <a:endParaRPr lang="zh-TW" altLang="en-US" sz="2400" b="1" dirty="0" smtClean="0">
              <a:solidFill>
                <a:srgbClr val="800080"/>
              </a:solidFill>
              <a:latin typeface="Times New Roman" panose="02020603050405020304" pitchFamily="18" charset="0"/>
              <a:ea typeface="標楷體" pitchFamily="65" charset="-120"/>
              <a:cs typeface="Times New Roman" panose="02020603050405020304" pitchFamily="18" charset="0"/>
            </a:endParaRPr>
          </a:p>
        </p:txBody>
      </p:sp>
      <p:sp>
        <p:nvSpPr>
          <p:cNvPr id="7" name="圓角矩形 27"/>
          <p:cNvSpPr/>
          <p:nvPr/>
        </p:nvSpPr>
        <p:spPr>
          <a:xfrm>
            <a:off x="37777" y="1327814"/>
            <a:ext cx="1838647" cy="156970"/>
          </a:xfrm>
          <a:prstGeom prst="roundRect">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bwMode="auto">
          <a:xfrm>
            <a:off x="6314232" y="1071557"/>
            <a:ext cx="685056" cy="2169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矩形 9"/>
          <p:cNvSpPr/>
          <p:nvPr/>
        </p:nvSpPr>
        <p:spPr>
          <a:xfrm>
            <a:off x="4161702" y="2803990"/>
            <a:ext cx="1080120" cy="39405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圓角矩形 27"/>
          <p:cNvSpPr/>
          <p:nvPr/>
        </p:nvSpPr>
        <p:spPr>
          <a:xfrm>
            <a:off x="1588392" y="3316505"/>
            <a:ext cx="391320" cy="3382950"/>
          </a:xfrm>
          <a:prstGeom prst="roundRect">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5352490" y="2803990"/>
            <a:ext cx="1235734" cy="394054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矩形圖說文字 11"/>
          <p:cNvSpPr/>
          <p:nvPr/>
        </p:nvSpPr>
        <p:spPr>
          <a:xfrm>
            <a:off x="6804335" y="3588504"/>
            <a:ext cx="2160240" cy="1872208"/>
          </a:xfrm>
          <a:prstGeom prst="wedgeRectCallout">
            <a:avLst>
              <a:gd name="adj1" fmla="val -66562"/>
              <a:gd name="adj2" fmla="val -19495"/>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r>
              <a:rPr lang="zh-TW" altLang="en-US" dirty="0" smtClean="0">
                <a:solidFill>
                  <a:schemeClr val="tx1"/>
                </a:solidFill>
                <a:latin typeface="Times New Roman" panose="02020603050405020304" pitchFamily="18" charset="0"/>
                <a:ea typeface="標楷體" panose="03000509000000000000" pitchFamily="65" charset="-120"/>
              </a:rPr>
              <a:t>此表可輔助檢核考生所填之第</a:t>
            </a:r>
            <a:r>
              <a:rPr lang="en-US" altLang="zh-TW" dirty="0" smtClean="0">
                <a:solidFill>
                  <a:schemeClr val="tx1"/>
                </a:solidFill>
                <a:latin typeface="Times New Roman" panose="02020603050405020304" pitchFamily="18" charset="0"/>
                <a:ea typeface="標楷體" panose="03000509000000000000" pitchFamily="65" charset="-120"/>
              </a:rPr>
              <a:t>6</a:t>
            </a:r>
            <a:r>
              <a:rPr lang="zh-TW" altLang="en-US" dirty="0" smtClean="0">
                <a:solidFill>
                  <a:schemeClr val="tx1"/>
                </a:solidFill>
                <a:latin typeface="Times New Roman" panose="02020603050405020304" pitchFamily="18" charset="0"/>
                <a:ea typeface="標楷體" panose="03000509000000000000" pitchFamily="65" charset="-120"/>
              </a:rPr>
              <a:t>、</a:t>
            </a:r>
            <a:r>
              <a:rPr lang="en-US" altLang="zh-TW" dirty="0" smtClean="0">
                <a:solidFill>
                  <a:schemeClr val="tx1"/>
                </a:solidFill>
                <a:latin typeface="Times New Roman" panose="02020603050405020304" pitchFamily="18" charset="0"/>
                <a:ea typeface="標楷體" panose="03000509000000000000" pitchFamily="65" charset="-120"/>
              </a:rPr>
              <a:t>7</a:t>
            </a:r>
            <a:r>
              <a:rPr lang="zh-TW" altLang="en-US" dirty="0" smtClean="0">
                <a:solidFill>
                  <a:schemeClr val="tx1"/>
                </a:solidFill>
                <a:latin typeface="Times New Roman" panose="02020603050405020304" pitchFamily="18" charset="0"/>
                <a:ea typeface="標楷體" panose="03000509000000000000" pitchFamily="65" charset="-120"/>
              </a:rPr>
              <a:t>比序是否正確。</a:t>
            </a:r>
            <a:endParaRPr lang="en-US" altLang="zh-TW" dirty="0" smtClean="0">
              <a:solidFill>
                <a:schemeClr val="tx1"/>
              </a:solidFill>
              <a:latin typeface="Times New Roman" panose="02020603050405020304" pitchFamily="18" charset="0"/>
              <a:ea typeface="標楷體" panose="03000509000000000000" pitchFamily="65" charset="-120"/>
            </a:endParaRPr>
          </a:p>
          <a:p>
            <a:r>
              <a:rPr lang="zh-TW" altLang="en-US" dirty="0" smtClean="0">
                <a:solidFill>
                  <a:srgbClr val="FF0000"/>
                </a:solidFill>
                <a:latin typeface="Times New Roman" panose="02020603050405020304" pitchFamily="18" charset="0"/>
                <a:ea typeface="標楷體" panose="03000509000000000000" pitchFamily="65" charset="-120"/>
              </a:rPr>
              <a:t>本表僅供高職學</a:t>
            </a:r>
            <a:r>
              <a:rPr lang="zh-TW" altLang="en-US" dirty="0">
                <a:solidFill>
                  <a:srgbClr val="FF0000"/>
                </a:solidFill>
                <a:latin typeface="Times New Roman" panose="02020603050405020304" pitchFamily="18" charset="0"/>
                <a:ea typeface="標楷體" panose="03000509000000000000" pitchFamily="65" charset="-120"/>
              </a:rPr>
              <a:t>校</a:t>
            </a:r>
            <a:r>
              <a:rPr lang="zh-TW" altLang="en-US" dirty="0" smtClean="0">
                <a:solidFill>
                  <a:srgbClr val="FF0000"/>
                </a:solidFill>
                <a:latin typeface="Times New Roman" panose="02020603050405020304" pitchFamily="18" charset="0"/>
                <a:ea typeface="標楷體" panose="03000509000000000000" pitchFamily="65" charset="-120"/>
              </a:rPr>
              <a:t>審核使用，請勿當做正式報名文件寄出。</a:t>
            </a:r>
            <a:endParaRPr lang="zh-TW" altLang="en-US" dirty="0">
              <a:solidFill>
                <a:srgbClr val="FF0000"/>
              </a:solidFill>
              <a:latin typeface="Times New Roman" panose="02020603050405020304" pitchFamily="18" charset="0"/>
              <a:ea typeface="標楷體" panose="03000509000000000000" pitchFamily="65" charset="-120"/>
            </a:endParaRPr>
          </a:p>
        </p:txBody>
      </p:sp>
      <p:sp>
        <p:nvSpPr>
          <p:cNvPr id="9" name="矩形圖說文字 8"/>
          <p:cNvSpPr/>
          <p:nvPr/>
        </p:nvSpPr>
        <p:spPr>
          <a:xfrm>
            <a:off x="1115615" y="3583583"/>
            <a:ext cx="2673515" cy="2104564"/>
          </a:xfrm>
          <a:prstGeom prst="wedgeRectCallout">
            <a:avLst>
              <a:gd name="adj1" fmla="val 65816"/>
              <a:gd name="adj2" fmla="val -20201"/>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pPr>
            <a:r>
              <a:rPr lang="en-US" altLang="zh-TW" dirty="0" smtClean="0">
                <a:solidFill>
                  <a:schemeClr val="tx1"/>
                </a:solidFill>
                <a:latin typeface="Times New Roman" panose="02020603050405020304" pitchFamily="18" charset="0"/>
                <a:ea typeface="標楷體" panose="03000509000000000000" pitchFamily="65" charset="-120"/>
              </a:rPr>
              <a:t>108</a:t>
            </a:r>
            <a:r>
              <a:rPr lang="zh-TW" altLang="en-US" dirty="0" smtClean="0">
                <a:solidFill>
                  <a:schemeClr val="tx1"/>
                </a:solidFill>
                <a:latin typeface="Times New Roman" panose="02020603050405020304" pitchFamily="18" charset="0"/>
                <a:ea typeface="標楷體" panose="03000509000000000000" pitchFamily="65" charset="-120"/>
              </a:rPr>
              <a:t>年</a:t>
            </a:r>
            <a:r>
              <a:rPr lang="en-US" altLang="zh-TW" dirty="0" smtClean="0">
                <a:solidFill>
                  <a:schemeClr val="tx1"/>
                </a:solidFill>
                <a:latin typeface="Times New Roman" panose="02020603050405020304" pitchFamily="18" charset="0"/>
                <a:ea typeface="標楷體" panose="03000509000000000000" pitchFamily="65" charset="-120"/>
              </a:rPr>
              <a:t>3</a:t>
            </a:r>
            <a:r>
              <a:rPr lang="zh-TW" altLang="en-US" dirty="0" smtClean="0">
                <a:solidFill>
                  <a:schemeClr val="tx1"/>
                </a:solidFill>
                <a:latin typeface="Times New Roman" panose="02020603050405020304" pitchFamily="18" charset="0"/>
                <a:ea typeface="標楷體" panose="03000509000000000000" pitchFamily="65" charset="-120"/>
              </a:rPr>
              <a:t>月</a:t>
            </a:r>
            <a:r>
              <a:rPr lang="en-US" altLang="zh-TW" dirty="0" smtClean="0">
                <a:solidFill>
                  <a:schemeClr val="tx1"/>
                </a:solidFill>
                <a:latin typeface="Times New Roman" panose="02020603050405020304" pitchFamily="18" charset="0"/>
                <a:ea typeface="標楷體" panose="03000509000000000000" pitchFamily="65" charset="-120"/>
              </a:rPr>
              <a:t>6</a:t>
            </a:r>
            <a:r>
              <a:rPr lang="zh-TW" altLang="en-US" dirty="0" smtClean="0">
                <a:solidFill>
                  <a:schemeClr val="tx1"/>
                </a:solidFill>
                <a:latin typeface="Times New Roman" panose="02020603050405020304" pitchFamily="18" charset="0"/>
                <a:ea typeface="標楷體" panose="03000509000000000000" pitchFamily="65" charset="-120"/>
              </a:rPr>
              <a:t>日</a:t>
            </a:r>
            <a:r>
              <a:rPr lang="en-US" altLang="zh-TW" dirty="0" smtClean="0">
                <a:solidFill>
                  <a:schemeClr val="tx1"/>
                </a:solidFill>
                <a:latin typeface="Times New Roman" panose="02020603050405020304" pitchFamily="18" charset="0"/>
                <a:ea typeface="標楷體" panose="03000509000000000000" pitchFamily="65" charset="-120"/>
              </a:rPr>
              <a:t>10:00</a:t>
            </a:r>
            <a:r>
              <a:rPr lang="zh-TW" altLang="en-US" dirty="0" smtClean="0">
                <a:solidFill>
                  <a:schemeClr val="tx1"/>
                </a:solidFill>
                <a:latin typeface="Times New Roman" panose="02020603050405020304" pitchFamily="18" charset="0"/>
                <a:ea typeface="標楷體" panose="03000509000000000000" pitchFamily="65" charset="-120"/>
              </a:rPr>
              <a:t>起即可審核考生已於網路報名系統填寫並送出之資料</a:t>
            </a:r>
            <a:r>
              <a:rPr lang="zh-TW" altLang="en-US" dirty="0" smtClean="0">
                <a:solidFill>
                  <a:srgbClr val="0000FF"/>
                </a:solidFill>
                <a:latin typeface="Times New Roman" panose="02020603050405020304" pitchFamily="18" charset="0"/>
                <a:ea typeface="標楷體" panose="03000509000000000000" pitchFamily="65" charset="-120"/>
              </a:rPr>
              <a:t>。</a:t>
            </a:r>
            <a:endParaRPr lang="en-US" altLang="zh-TW" dirty="0" smtClean="0">
              <a:solidFill>
                <a:srgbClr val="0000FF"/>
              </a:solidFill>
              <a:latin typeface="Times New Roman" panose="02020603050405020304" pitchFamily="18" charset="0"/>
              <a:ea typeface="標楷體" panose="03000509000000000000" pitchFamily="65" charset="-120"/>
            </a:endParaRPr>
          </a:p>
          <a:p>
            <a:pPr>
              <a:spcAft>
                <a:spcPts val="600"/>
              </a:spcAft>
            </a:pPr>
            <a:r>
              <a:rPr lang="en-US" altLang="zh-TW" b="1" u="sng" dirty="0" smtClean="0">
                <a:solidFill>
                  <a:srgbClr val="FF0000"/>
                </a:solidFill>
                <a:latin typeface="Times New Roman" panose="02020603050405020304" pitchFamily="18" charset="0"/>
                <a:ea typeface="標楷體" panose="03000509000000000000" pitchFamily="65" charset="-120"/>
              </a:rPr>
              <a:t>108</a:t>
            </a:r>
            <a:r>
              <a:rPr lang="zh-TW" altLang="en-US" b="1" u="sng" dirty="0" smtClean="0">
                <a:solidFill>
                  <a:srgbClr val="FF0000"/>
                </a:solidFill>
                <a:latin typeface="Times New Roman" panose="02020603050405020304" pitchFamily="18" charset="0"/>
                <a:ea typeface="標楷體" panose="03000509000000000000" pitchFamily="65" charset="-120"/>
              </a:rPr>
              <a:t>年</a:t>
            </a:r>
            <a:r>
              <a:rPr lang="en-US" altLang="zh-TW" b="1" u="sng" dirty="0" smtClean="0">
                <a:solidFill>
                  <a:srgbClr val="FF0000"/>
                </a:solidFill>
                <a:latin typeface="Times New Roman" panose="02020603050405020304" pitchFamily="18" charset="0"/>
                <a:ea typeface="標楷體" panose="03000509000000000000" pitchFamily="65" charset="-120"/>
              </a:rPr>
              <a:t>3</a:t>
            </a:r>
            <a:r>
              <a:rPr lang="zh-TW" altLang="en-US" b="1" u="sng" dirty="0" smtClean="0">
                <a:solidFill>
                  <a:srgbClr val="FF0000"/>
                </a:solidFill>
                <a:latin typeface="Times New Roman" panose="02020603050405020304" pitchFamily="18" charset="0"/>
                <a:ea typeface="標楷體" panose="03000509000000000000" pitchFamily="65" charset="-120"/>
              </a:rPr>
              <a:t>月</a:t>
            </a:r>
            <a:r>
              <a:rPr lang="en-US" altLang="zh-TW" b="1" u="sng" dirty="0" smtClean="0">
                <a:solidFill>
                  <a:srgbClr val="FF0000"/>
                </a:solidFill>
                <a:latin typeface="Times New Roman" panose="02020603050405020304" pitchFamily="18" charset="0"/>
                <a:ea typeface="標楷體" panose="03000509000000000000" pitchFamily="65" charset="-120"/>
              </a:rPr>
              <a:t>14</a:t>
            </a:r>
            <a:r>
              <a:rPr lang="zh-TW" altLang="en-US" b="1" u="sng" dirty="0" smtClean="0">
                <a:solidFill>
                  <a:srgbClr val="FF0000"/>
                </a:solidFill>
                <a:latin typeface="Times New Roman" panose="02020603050405020304" pitchFamily="18" charset="0"/>
                <a:ea typeface="標楷體" panose="03000509000000000000" pitchFamily="65" charset="-120"/>
              </a:rPr>
              <a:t>日</a:t>
            </a:r>
            <a:r>
              <a:rPr lang="en-US" altLang="zh-TW" b="1" u="sng" dirty="0" smtClean="0">
                <a:solidFill>
                  <a:srgbClr val="FF0000"/>
                </a:solidFill>
                <a:latin typeface="Times New Roman" panose="02020603050405020304" pitchFamily="18" charset="0"/>
                <a:ea typeface="標楷體" panose="03000509000000000000" pitchFamily="65" charset="-120"/>
              </a:rPr>
              <a:t>17:00</a:t>
            </a:r>
            <a:r>
              <a:rPr lang="zh-TW" altLang="en-US" b="1" u="sng" dirty="0" smtClean="0">
                <a:solidFill>
                  <a:srgbClr val="FF0000"/>
                </a:solidFill>
                <a:latin typeface="Times New Roman" panose="02020603050405020304" pitchFamily="18" charset="0"/>
                <a:ea typeface="標楷體" panose="03000509000000000000" pitchFamily="65" charset="-120"/>
              </a:rPr>
              <a:t>系統關閉</a:t>
            </a:r>
            <a:r>
              <a:rPr lang="zh-TW" altLang="en-US" dirty="0" smtClean="0">
                <a:solidFill>
                  <a:srgbClr val="FF0000"/>
                </a:solidFill>
                <a:latin typeface="Times New Roman" panose="02020603050405020304" pitchFamily="18" charset="0"/>
                <a:ea typeface="標楷體" panose="03000509000000000000" pitchFamily="65" charset="-120"/>
              </a:rPr>
              <a:t>，請提早審核，務必於截止時間前，全數審核完成。</a:t>
            </a:r>
            <a:endParaRPr lang="zh-TW" altLang="en-US" dirty="0">
              <a:solidFill>
                <a:srgbClr val="FF0000"/>
              </a:solidFill>
              <a:latin typeface="Times New Roman" panose="02020603050405020304" pitchFamily="18" charset="0"/>
              <a:ea typeface="標楷體" panose="03000509000000000000" pitchFamily="65" charset="-120"/>
            </a:endParaRPr>
          </a:p>
        </p:txBody>
      </p:sp>
      <p:sp>
        <p:nvSpPr>
          <p:cNvPr id="14" name="圓角矩形 27"/>
          <p:cNvSpPr/>
          <p:nvPr/>
        </p:nvSpPr>
        <p:spPr>
          <a:xfrm>
            <a:off x="323123" y="3316505"/>
            <a:ext cx="391320" cy="3382950"/>
          </a:xfrm>
          <a:prstGeom prst="roundRect">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71696136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圖片 5"/>
          <p:cNvPicPr>
            <a:picLocks noChangeAspect="1"/>
          </p:cNvPicPr>
          <p:nvPr/>
        </p:nvPicPr>
        <p:blipFill>
          <a:blip r:embed="rId2"/>
          <a:stretch>
            <a:fillRect/>
          </a:stretch>
        </p:blipFill>
        <p:spPr>
          <a:xfrm>
            <a:off x="4355976" y="3404781"/>
            <a:ext cx="4608512" cy="3347278"/>
          </a:xfrm>
          <a:prstGeom prst="rect">
            <a:avLst/>
          </a:prstGeom>
        </p:spPr>
      </p:pic>
      <p:sp>
        <p:nvSpPr>
          <p:cNvPr id="2" name="標題 1"/>
          <p:cNvSpPr>
            <a:spLocks noGrp="1"/>
          </p:cNvSpPr>
          <p:nvPr>
            <p:ph type="title"/>
          </p:nvPr>
        </p:nvSpPr>
        <p:spPr>
          <a:xfrm>
            <a:off x="-1" y="260350"/>
            <a:ext cx="9112117" cy="633413"/>
          </a:xfrm>
        </p:spPr>
        <p:txBody>
          <a:bodyPr/>
          <a:lstStyle/>
          <a:p>
            <a:r>
              <a:rPr lang="zh-TW" altLang="en-US" sz="3600" b="1" dirty="0">
                <a:solidFill>
                  <a:srgbClr val="800080"/>
                </a:solidFill>
                <a:latin typeface="標楷體" pitchFamily="65" charset="-120"/>
                <a:ea typeface="標楷體" pitchFamily="65" charset="-120"/>
              </a:rPr>
              <a:t>一、高職學校作業及查詢系統</a:t>
            </a:r>
            <a:r>
              <a:rPr lang="en-US" altLang="zh-TW" b="1" dirty="0">
                <a:solidFill>
                  <a:srgbClr val="800080"/>
                </a:solidFill>
                <a:latin typeface="標楷體" pitchFamily="65" charset="-120"/>
                <a:ea typeface="標楷體" pitchFamily="65" charset="-120"/>
              </a:rPr>
              <a:t>-</a:t>
            </a:r>
            <a:r>
              <a:rPr lang="zh-TW" altLang="en-US" b="1" dirty="0">
                <a:solidFill>
                  <a:srgbClr val="800080"/>
                </a:solidFill>
                <a:latin typeface="標楷體" pitchFamily="65" charset="-120"/>
                <a:ea typeface="標楷體" pitchFamily="65" charset="-120"/>
              </a:rPr>
              <a:t>考生資料</a:t>
            </a:r>
            <a:r>
              <a:rPr lang="zh-TW" altLang="en-US" b="1" dirty="0" smtClean="0">
                <a:solidFill>
                  <a:srgbClr val="800080"/>
                </a:solidFill>
                <a:latin typeface="標楷體" pitchFamily="65" charset="-120"/>
                <a:ea typeface="標楷體" pitchFamily="65" charset="-120"/>
              </a:rPr>
              <a:t>審查</a:t>
            </a:r>
            <a:r>
              <a:rPr lang="en-US" altLang="zh-TW" sz="2400" b="1" dirty="0" smtClean="0">
                <a:solidFill>
                  <a:srgbClr val="800080"/>
                </a:solidFill>
                <a:latin typeface="Times New Roman" panose="02020603050405020304" pitchFamily="18" charset="0"/>
                <a:ea typeface="標楷體" pitchFamily="65" charset="-120"/>
                <a:cs typeface="Times New Roman" panose="02020603050405020304" pitchFamily="18" charset="0"/>
              </a:rPr>
              <a:t>(2/6</a:t>
            </a:r>
            <a:r>
              <a:rPr lang="en-US" altLang="zh-TW" sz="2400" b="1" dirty="0">
                <a:solidFill>
                  <a:srgbClr val="800080"/>
                </a:solidFill>
                <a:latin typeface="Times New Roman" panose="02020603050405020304" pitchFamily="18" charset="0"/>
                <a:ea typeface="標楷體" pitchFamily="65" charset="-120"/>
                <a:cs typeface="Times New Roman" panose="02020603050405020304" pitchFamily="18" charset="0"/>
              </a:rPr>
              <a:t>)</a:t>
            </a:r>
            <a:endParaRPr lang="zh-TW" altLang="en-US" sz="2400" dirty="0">
              <a:solidFill>
                <a:srgbClr val="800080"/>
              </a:solidFill>
            </a:endParaRPr>
          </a:p>
        </p:txBody>
      </p:sp>
      <p:pic>
        <p:nvPicPr>
          <p:cNvPr id="5" name="內容版面配置區 4"/>
          <p:cNvPicPr>
            <a:picLocks noGrp="1" noChangeAspect="1"/>
          </p:cNvPicPr>
          <p:nvPr>
            <p:ph idx="1"/>
          </p:nvPr>
        </p:nvPicPr>
        <p:blipFill>
          <a:blip r:embed="rId3"/>
          <a:stretch>
            <a:fillRect/>
          </a:stretch>
        </p:blipFill>
        <p:spPr>
          <a:xfrm>
            <a:off x="35496" y="3432648"/>
            <a:ext cx="4392488" cy="3347278"/>
          </a:xfrm>
          <a:prstGeom prst="rect">
            <a:avLst/>
          </a:prstGeom>
        </p:spPr>
      </p:pic>
      <p:sp>
        <p:nvSpPr>
          <p:cNvPr id="4" name="投影片編號版面配置區 3"/>
          <p:cNvSpPr>
            <a:spLocks noGrp="1"/>
          </p:cNvSpPr>
          <p:nvPr>
            <p:ph type="sldNum" sz="quarter" idx="12"/>
          </p:nvPr>
        </p:nvSpPr>
        <p:spPr/>
        <p:txBody>
          <a:bodyPr/>
          <a:lstStyle/>
          <a:p>
            <a:pPr>
              <a:defRPr/>
            </a:pPr>
            <a:fld id="{E0396980-98E6-4E5D-B537-BBDCD0036471}" type="slidenum">
              <a:rPr lang="zh-TW" altLang="en-US" smtClean="0"/>
              <a:pPr>
                <a:defRPr/>
              </a:pPr>
              <a:t>49</a:t>
            </a:fld>
            <a:endParaRPr lang="en-US" altLang="zh-TW"/>
          </a:p>
        </p:txBody>
      </p:sp>
      <p:pic>
        <p:nvPicPr>
          <p:cNvPr id="7" name="圖片 6"/>
          <p:cNvPicPr>
            <a:picLocks noChangeAspect="1"/>
          </p:cNvPicPr>
          <p:nvPr/>
        </p:nvPicPr>
        <p:blipFill rotWithShape="1">
          <a:blip r:embed="rId4"/>
          <a:srcRect l="21726" t="21532" r="21575" b="40344"/>
          <a:stretch/>
        </p:blipFill>
        <p:spPr>
          <a:xfrm>
            <a:off x="575556" y="991724"/>
            <a:ext cx="7704856" cy="2308175"/>
          </a:xfrm>
          <a:prstGeom prst="rect">
            <a:avLst/>
          </a:prstGeom>
        </p:spPr>
      </p:pic>
      <p:sp>
        <p:nvSpPr>
          <p:cNvPr id="8" name="矩形 7"/>
          <p:cNvSpPr/>
          <p:nvPr/>
        </p:nvSpPr>
        <p:spPr>
          <a:xfrm>
            <a:off x="5364088" y="2370667"/>
            <a:ext cx="1189112" cy="33825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向下箭號 8"/>
          <p:cNvSpPr/>
          <p:nvPr/>
        </p:nvSpPr>
        <p:spPr>
          <a:xfrm>
            <a:off x="3851920" y="3327766"/>
            <a:ext cx="792088" cy="4735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 9"/>
          <p:cNvSpPr/>
          <p:nvPr/>
        </p:nvSpPr>
        <p:spPr>
          <a:xfrm>
            <a:off x="107504" y="6145097"/>
            <a:ext cx="4176464" cy="52426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圖說文字 11"/>
          <p:cNvSpPr/>
          <p:nvPr/>
        </p:nvSpPr>
        <p:spPr>
          <a:xfrm>
            <a:off x="6538321" y="1024928"/>
            <a:ext cx="2573796" cy="1307231"/>
          </a:xfrm>
          <a:prstGeom prst="wedgeRoundRectCallout">
            <a:avLst>
              <a:gd name="adj1" fmla="val -47478"/>
              <a:gd name="adj2" fmla="val 69213"/>
              <a:gd name="adj3" fmla="val 16667"/>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600" b="1" dirty="0" smtClean="0">
                <a:solidFill>
                  <a:schemeClr val="tx1"/>
                </a:solidFill>
              </a:rPr>
              <a:t>新增第</a:t>
            </a:r>
            <a:r>
              <a:rPr lang="en-US" altLang="zh-TW" sz="1600" b="1" dirty="0" smtClean="0">
                <a:solidFill>
                  <a:schemeClr val="tx1"/>
                </a:solidFill>
              </a:rPr>
              <a:t>6</a:t>
            </a:r>
            <a:r>
              <a:rPr lang="zh-TW" altLang="en-US" sz="1600" b="1" dirty="0" smtClean="0">
                <a:solidFill>
                  <a:schemeClr val="tx1"/>
                </a:solidFill>
              </a:rPr>
              <a:t>、</a:t>
            </a:r>
            <a:r>
              <a:rPr lang="en-US" altLang="zh-TW" sz="1600" b="1" dirty="0" smtClean="0">
                <a:solidFill>
                  <a:schemeClr val="tx1"/>
                </a:solidFill>
              </a:rPr>
              <a:t>7</a:t>
            </a:r>
            <a:r>
              <a:rPr lang="zh-TW" altLang="en-US" sz="1600" b="1" dirty="0" smtClean="0">
                <a:solidFill>
                  <a:schemeClr val="tx1"/>
                </a:solidFill>
              </a:rPr>
              <a:t>比序檢核表功能，提供高職學校檢核考生資料。</a:t>
            </a:r>
            <a:endParaRPr lang="en-US" altLang="zh-TW" sz="1600" b="1" dirty="0" smtClean="0">
              <a:solidFill>
                <a:schemeClr val="tx1"/>
              </a:solidFill>
            </a:endParaRPr>
          </a:p>
          <a:p>
            <a:r>
              <a:rPr lang="zh-TW" altLang="en-US" sz="1600" b="1" dirty="0" smtClean="0">
                <a:solidFill>
                  <a:srgbClr val="FF0000"/>
                </a:solidFill>
              </a:rPr>
              <a:t>此非正式報名資料表件！</a:t>
            </a:r>
            <a:endParaRPr lang="zh-TW" altLang="en-US" sz="1600" b="1" dirty="0">
              <a:solidFill>
                <a:srgbClr val="FF0000"/>
              </a:solidFill>
            </a:endParaRPr>
          </a:p>
        </p:txBody>
      </p:sp>
      <p:sp>
        <p:nvSpPr>
          <p:cNvPr id="11" name="圓角矩形 27"/>
          <p:cNvSpPr/>
          <p:nvPr/>
        </p:nvSpPr>
        <p:spPr>
          <a:xfrm>
            <a:off x="2124708" y="2439776"/>
            <a:ext cx="391320" cy="797746"/>
          </a:xfrm>
          <a:prstGeom prst="roundRect">
            <a:avLst/>
          </a:pr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圓角矩形 27"/>
          <p:cNvSpPr/>
          <p:nvPr/>
        </p:nvSpPr>
        <p:spPr>
          <a:xfrm>
            <a:off x="958812" y="2439775"/>
            <a:ext cx="391320" cy="797746"/>
          </a:xfrm>
          <a:prstGeom prst="roundRect">
            <a:avLst/>
          </a:pr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501025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投影片編號版面配置區 5"/>
          <p:cNvSpPr txBox="1">
            <a:spLocks noGrp="1"/>
          </p:cNvSpPr>
          <p:nvPr/>
        </p:nvSpPr>
        <p:spPr bwMode="auto">
          <a:xfrm>
            <a:off x="6863556" y="6381750"/>
            <a:ext cx="2133600" cy="476250"/>
          </a:xfrm>
          <a:prstGeom prst="rect">
            <a:avLst/>
          </a:prstGeom>
          <a:noFill/>
          <a:ln w="9525">
            <a:noFill/>
            <a:miter lim="800000"/>
            <a:headEnd/>
            <a:tailEnd/>
          </a:ln>
        </p:spPr>
        <p:txBody>
          <a:bodyPr/>
          <a:lstStyle/>
          <a:p>
            <a:pPr algn="r"/>
            <a:fld id="{C64FDC99-5705-4506-9F19-193F4AFF4839}" type="slidenum">
              <a:rPr lang="en-US" altLang="zh-TW" sz="1400"/>
              <a:pPr algn="r"/>
              <a:t>5</a:t>
            </a:fld>
            <a:endParaRPr lang="en-US" altLang="zh-TW" sz="1400"/>
          </a:p>
        </p:txBody>
      </p:sp>
      <p:grpSp>
        <p:nvGrpSpPr>
          <p:cNvPr id="22531" name="群組 37"/>
          <p:cNvGrpSpPr>
            <a:grpSpLocks/>
          </p:cNvGrpSpPr>
          <p:nvPr/>
        </p:nvGrpSpPr>
        <p:grpSpPr bwMode="auto">
          <a:xfrm>
            <a:off x="6459538" y="161925"/>
            <a:ext cx="2628900" cy="1214438"/>
            <a:chOff x="6516216" y="188640"/>
            <a:chExt cx="2627784" cy="1214437"/>
          </a:xfrm>
        </p:grpSpPr>
        <p:grpSp>
          <p:nvGrpSpPr>
            <p:cNvPr id="22547" name="群組 57"/>
            <p:cNvGrpSpPr>
              <a:grpSpLocks/>
            </p:cNvGrpSpPr>
            <p:nvPr/>
          </p:nvGrpSpPr>
          <p:grpSpPr bwMode="auto">
            <a:xfrm>
              <a:off x="6977063" y="188640"/>
              <a:ext cx="2166937" cy="1214437"/>
              <a:chOff x="6690632" y="1071546"/>
              <a:chExt cx="2167648" cy="1214446"/>
            </a:xfrm>
          </p:grpSpPr>
          <p:sp>
            <p:nvSpPr>
              <p:cNvPr id="23" name="圓角矩形 22"/>
              <p:cNvSpPr/>
              <p:nvPr/>
            </p:nvSpPr>
            <p:spPr bwMode="auto">
              <a:xfrm>
                <a:off x="6689964"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網路報名</a:t>
                </a:r>
              </a:p>
            </p:txBody>
          </p:sp>
          <p:sp>
            <p:nvSpPr>
              <p:cNvPr id="25" name="圓角矩形 24"/>
              <p:cNvSpPr/>
              <p:nvPr/>
            </p:nvSpPr>
            <p:spPr bwMode="auto">
              <a:xfrm>
                <a:off x="7137596"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資格審查</a:t>
                </a:r>
              </a:p>
            </p:txBody>
          </p:sp>
          <p:sp>
            <p:nvSpPr>
              <p:cNvPr id="26" name="圓角矩形 25"/>
              <p:cNvSpPr/>
              <p:nvPr/>
            </p:nvSpPr>
            <p:spPr bwMode="auto">
              <a:xfrm>
                <a:off x="7588402" y="1071546"/>
                <a:ext cx="358740"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排名查詢</a:t>
                </a:r>
              </a:p>
            </p:txBody>
          </p:sp>
          <p:sp>
            <p:nvSpPr>
              <p:cNvPr id="27" name="圓角矩形 26"/>
              <p:cNvSpPr/>
              <p:nvPr/>
            </p:nvSpPr>
            <p:spPr bwMode="auto">
              <a:xfrm>
                <a:off x="8051908"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網路登記志願</a:t>
                </a:r>
              </a:p>
            </p:txBody>
          </p:sp>
          <p:sp>
            <p:nvSpPr>
              <p:cNvPr id="28" name="圓角矩形 27"/>
              <p:cNvSpPr/>
              <p:nvPr/>
            </p:nvSpPr>
            <p:spPr bwMode="auto">
              <a:xfrm>
                <a:off x="8501126" y="1071546"/>
                <a:ext cx="357154"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分發結果公告</a:t>
                </a:r>
              </a:p>
            </p:txBody>
          </p:sp>
          <p:cxnSp>
            <p:nvCxnSpPr>
              <p:cNvPr id="29" name="直線單箭頭接點 28"/>
              <p:cNvCxnSpPr>
                <a:stCxn id="23" idx="3"/>
                <a:endCxn id="25" idx="1"/>
              </p:cNvCxnSpPr>
              <p:nvPr/>
            </p:nvCxnSpPr>
            <p:spPr bwMode="auto">
              <a:xfrm>
                <a:off x="7047117" y="1679563"/>
                <a:ext cx="90479"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0" name="直線單箭頭接點 29"/>
              <p:cNvCxnSpPr>
                <a:stCxn id="25" idx="3"/>
                <a:endCxn id="26" idx="1"/>
              </p:cNvCxnSpPr>
              <p:nvPr/>
            </p:nvCxnSpPr>
            <p:spPr bwMode="auto">
              <a:xfrm>
                <a:off x="7494748" y="1679563"/>
                <a:ext cx="93654"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1" name="直線單箭頭接點 30"/>
              <p:cNvCxnSpPr>
                <a:stCxn id="26" idx="3"/>
                <a:endCxn id="27" idx="1"/>
              </p:cNvCxnSpPr>
              <p:nvPr/>
            </p:nvCxnSpPr>
            <p:spPr bwMode="auto">
              <a:xfrm>
                <a:off x="7947143" y="1679563"/>
                <a:ext cx="104765"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2" name="直線單箭頭接點 31"/>
              <p:cNvCxnSpPr>
                <a:stCxn id="27" idx="3"/>
                <a:endCxn id="28" idx="1"/>
              </p:cNvCxnSpPr>
              <p:nvPr/>
            </p:nvCxnSpPr>
            <p:spPr bwMode="auto">
              <a:xfrm>
                <a:off x="8409060" y="1679563"/>
                <a:ext cx="92066"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33" name="圓角矩形 32"/>
            <p:cNvSpPr/>
            <p:nvPr/>
          </p:nvSpPr>
          <p:spPr bwMode="auto">
            <a:xfrm>
              <a:off x="6516216" y="188640"/>
              <a:ext cx="357035" cy="1214437"/>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上傳登錄資料</a:t>
              </a:r>
            </a:p>
          </p:txBody>
        </p:sp>
        <p:cxnSp>
          <p:nvCxnSpPr>
            <p:cNvPr id="34" name="直線單箭頭接點 33"/>
            <p:cNvCxnSpPr>
              <a:stCxn id="33" idx="3"/>
            </p:cNvCxnSpPr>
            <p:nvPr/>
          </p:nvCxnSpPr>
          <p:spPr bwMode="auto">
            <a:xfrm>
              <a:off x="6873251" y="796652"/>
              <a:ext cx="93623"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36" name="Rectangle 2"/>
          <p:cNvSpPr txBox="1">
            <a:spLocks noChangeArrowheads="1"/>
          </p:cNvSpPr>
          <p:nvPr/>
        </p:nvSpPr>
        <p:spPr bwMode="auto">
          <a:xfrm>
            <a:off x="41275" y="260648"/>
            <a:ext cx="6238875" cy="666750"/>
          </a:xfrm>
          <a:prstGeom prst="rect">
            <a:avLst/>
          </a:prstGeom>
          <a:noFill/>
          <a:ln w="9525">
            <a:noFill/>
            <a:miter lim="800000"/>
            <a:headEnd/>
            <a:tailEnd/>
          </a:ln>
        </p:spPr>
        <p:txBody>
          <a:bodyPr anchor="ctr"/>
          <a:lstStyle/>
          <a:p>
            <a:pPr>
              <a:defRPr/>
            </a:pPr>
            <a:r>
              <a:rPr lang="zh-TW" altLang="en-US" sz="3600" b="1" dirty="0" smtClean="0">
                <a:solidFill>
                  <a:srgbClr val="0000FF"/>
                </a:solidFill>
                <a:latin typeface="標楷體" pitchFamily="65" charset="-120"/>
                <a:ea typeface="標楷體" pitchFamily="65" charset="-120"/>
              </a:rPr>
              <a:t>貳、招生作業流程</a:t>
            </a:r>
            <a:r>
              <a:rPr lang="en-US" altLang="zh-TW" sz="2800" b="1" dirty="0" smtClean="0">
                <a:solidFill>
                  <a:srgbClr val="0000FF"/>
                </a:solidFill>
                <a:latin typeface="標楷體" pitchFamily="65" charset="-120"/>
                <a:ea typeface="標楷體" pitchFamily="65" charset="-120"/>
                <a:cs typeface="+mj-cs"/>
              </a:rPr>
              <a:t>-</a:t>
            </a:r>
            <a:r>
              <a:rPr lang="zh-TW" altLang="en-US" sz="2800" b="1" dirty="0">
                <a:solidFill>
                  <a:srgbClr val="0000FF"/>
                </a:solidFill>
                <a:latin typeface="標楷體" pitchFamily="65" charset="-120"/>
                <a:ea typeface="標楷體" pitchFamily="65" charset="-120"/>
                <a:cs typeface="+mj-cs"/>
              </a:rPr>
              <a:t>推薦</a:t>
            </a:r>
            <a:r>
              <a:rPr lang="zh-TW" altLang="en-US" sz="2800" b="1" dirty="0" smtClean="0">
                <a:solidFill>
                  <a:srgbClr val="0000FF"/>
                </a:solidFill>
                <a:latin typeface="標楷體" pitchFamily="65" charset="-120"/>
                <a:ea typeface="標楷體" pitchFamily="65" charset="-120"/>
                <a:cs typeface="+mj-cs"/>
              </a:rPr>
              <a:t>資格</a:t>
            </a:r>
            <a:r>
              <a:rPr lang="en-US" altLang="zh-TW" sz="2800" b="1" dirty="0" smtClean="0">
                <a:solidFill>
                  <a:srgbClr val="0000FF"/>
                </a:solidFill>
                <a:latin typeface="Times New Roman" panose="02020603050405020304" pitchFamily="18" charset="0"/>
                <a:ea typeface="標楷體" pitchFamily="65" charset="-120"/>
                <a:cs typeface="Times New Roman" panose="02020603050405020304" pitchFamily="18" charset="0"/>
              </a:rPr>
              <a:t>(1/2)</a:t>
            </a:r>
            <a:endParaRPr lang="en-US" altLang="zh-TW" sz="2800" b="1" dirty="0">
              <a:solidFill>
                <a:srgbClr val="0000FF"/>
              </a:solidFill>
              <a:latin typeface="Times New Roman" panose="02020603050405020304" pitchFamily="18" charset="0"/>
              <a:ea typeface="標楷體" pitchFamily="65" charset="-120"/>
              <a:cs typeface="Times New Roman" panose="02020603050405020304" pitchFamily="18" charset="0"/>
            </a:endParaRPr>
          </a:p>
        </p:txBody>
      </p:sp>
      <p:graphicFrame>
        <p:nvGraphicFramePr>
          <p:cNvPr id="18" name="表格 17"/>
          <p:cNvGraphicFramePr>
            <a:graphicFrameLocks noGrp="1"/>
          </p:cNvGraphicFramePr>
          <p:nvPr>
            <p:extLst>
              <p:ext uri="{D42A27DB-BD31-4B8C-83A1-F6EECF244321}">
                <p14:modId xmlns:p14="http://schemas.microsoft.com/office/powerpoint/2010/main" val="3528593041"/>
              </p:ext>
            </p:extLst>
          </p:nvPr>
        </p:nvGraphicFramePr>
        <p:xfrm>
          <a:off x="707669" y="1528145"/>
          <a:ext cx="7776989" cy="4239478"/>
        </p:xfrm>
        <a:graphic>
          <a:graphicData uri="http://schemas.openxmlformats.org/drawingml/2006/table">
            <a:tbl>
              <a:tblPr firstRow="1" bandRow="1">
                <a:effectLst/>
                <a:tableStyleId>{5C22544A-7EE6-4342-B048-85BDC9FD1C3A}</a:tableStyleId>
              </a:tblPr>
              <a:tblGrid>
                <a:gridCol w="1976120"/>
                <a:gridCol w="5800869"/>
              </a:tblGrid>
              <a:tr h="770225">
                <a:tc>
                  <a:txBody>
                    <a:bodyPr/>
                    <a:lstStyle/>
                    <a:p>
                      <a:pPr algn="ctr"/>
                      <a:r>
                        <a:rPr lang="zh-TW" altLang="en-US" sz="2000" b="1" dirty="0" smtClean="0">
                          <a:solidFill>
                            <a:srgbClr val="FF3300"/>
                          </a:solidFill>
                          <a:latin typeface="標楷體" pitchFamily="65" charset="-120"/>
                          <a:ea typeface="標楷體" pitchFamily="65" charset="-120"/>
                        </a:rPr>
                        <a:t>應屆</a:t>
                      </a:r>
                      <a:r>
                        <a:rPr lang="en-US" altLang="zh-TW" sz="2000" b="1" dirty="0" smtClean="0">
                          <a:solidFill>
                            <a:srgbClr val="FF3300"/>
                          </a:solidFill>
                          <a:latin typeface="標楷體" pitchFamily="65" charset="-120"/>
                          <a:ea typeface="標楷體" pitchFamily="65" charset="-120"/>
                        </a:rPr>
                        <a:t/>
                      </a:r>
                      <a:br>
                        <a:rPr lang="en-US" altLang="zh-TW" sz="2000" b="1" dirty="0" smtClean="0">
                          <a:solidFill>
                            <a:srgbClr val="FF3300"/>
                          </a:solidFill>
                          <a:latin typeface="標楷體" pitchFamily="65" charset="-120"/>
                          <a:ea typeface="標楷體" pitchFamily="65" charset="-120"/>
                        </a:rPr>
                      </a:br>
                      <a:r>
                        <a:rPr lang="zh-TW" altLang="en-US" sz="2000" b="1" dirty="0" smtClean="0">
                          <a:solidFill>
                            <a:srgbClr val="FF3300"/>
                          </a:solidFill>
                          <a:latin typeface="標楷體" pitchFamily="65" charset="-120"/>
                          <a:ea typeface="標楷體" pitchFamily="65" charset="-120"/>
                        </a:rPr>
                        <a:t>畢業生</a:t>
                      </a:r>
                      <a:endParaRPr lang="zh-TW" altLang="en-US" sz="2000" b="1" dirty="0">
                        <a:solidFill>
                          <a:srgbClr val="FF3300"/>
                        </a:solidFill>
                        <a:latin typeface="標楷體" pitchFamily="65" charset="-120"/>
                        <a:ea typeface="標楷體" pitchFamily="65" charset="-120"/>
                      </a:endParaRPr>
                    </a:p>
                  </a:txBody>
                  <a:tcPr marL="91443" marR="91443" marT="45723" marB="45723" anchor="ctr">
                    <a:solidFill>
                      <a:srgbClr val="BFE0E3"/>
                    </a:solidFill>
                  </a:tcPr>
                </a:tc>
                <a:tc>
                  <a:txBody>
                    <a:bodyPr/>
                    <a:lstStyle/>
                    <a:p>
                      <a:pPr marL="266700" indent="-266700" algn="l">
                        <a:buFont typeface="Wingdings" pitchFamily="2" charset="2"/>
                        <a:buChar char="Ø"/>
                      </a:pPr>
                      <a:r>
                        <a:rPr lang="zh-TW" altLang="en-US" sz="2000" b="0" dirty="0" smtClean="0">
                          <a:solidFill>
                            <a:schemeClr val="tx1"/>
                          </a:solidFill>
                          <a:latin typeface="Times New Roman" pitchFamily="18" charset="0"/>
                          <a:ea typeface="標楷體" pitchFamily="65" charset="-120"/>
                          <a:cs typeface="Times New Roman" pitchFamily="18" charset="0"/>
                        </a:rPr>
                        <a:t>各高職學校</a:t>
                      </a:r>
                      <a:r>
                        <a:rPr lang="en-US" altLang="zh-TW" sz="2000" b="0" dirty="0" smtClean="0">
                          <a:solidFill>
                            <a:schemeClr val="tx1"/>
                          </a:solidFill>
                          <a:latin typeface="Times New Roman" pitchFamily="18" charset="0"/>
                          <a:ea typeface="標楷體" pitchFamily="65" charset="-120"/>
                          <a:cs typeface="Times New Roman" pitchFamily="18" charset="0"/>
                        </a:rPr>
                        <a:t>107</a:t>
                      </a:r>
                      <a:r>
                        <a:rPr lang="zh-TW" altLang="en-US" sz="2000" b="0" dirty="0" smtClean="0">
                          <a:solidFill>
                            <a:schemeClr val="tx1"/>
                          </a:solidFill>
                          <a:latin typeface="Times New Roman" pitchFamily="18" charset="0"/>
                          <a:ea typeface="標楷體" pitchFamily="65" charset="-120"/>
                          <a:cs typeface="Times New Roman" pitchFamily="18" charset="0"/>
                        </a:rPr>
                        <a:t>學年度應屆畢業生</a:t>
                      </a:r>
                      <a:r>
                        <a:rPr lang="zh-TW" altLang="en-US" sz="2000" b="0" kern="1200" dirty="0" smtClean="0">
                          <a:solidFill>
                            <a:schemeClr val="tx1"/>
                          </a:solidFill>
                          <a:latin typeface="Times New Roman" pitchFamily="18" charset="0"/>
                          <a:ea typeface="標楷體" pitchFamily="65" charset="-120"/>
                          <a:cs typeface="Times New Roman" pitchFamily="18" charset="0"/>
                        </a:rPr>
                        <a:t>。</a:t>
                      </a:r>
                      <a:endParaRPr lang="en-US" altLang="zh-TW" sz="2000" b="0" dirty="0" smtClean="0">
                        <a:solidFill>
                          <a:schemeClr val="tx1"/>
                        </a:solidFill>
                        <a:latin typeface="Times New Roman" pitchFamily="18" charset="0"/>
                        <a:ea typeface="標楷體" pitchFamily="65" charset="-120"/>
                        <a:cs typeface="Times New Roman" pitchFamily="18" charset="0"/>
                      </a:endParaRPr>
                    </a:p>
                    <a:p>
                      <a:pPr marL="266700" indent="-266700" algn="l">
                        <a:buFont typeface="Wingdings" pitchFamily="2" charset="2"/>
                        <a:buChar char="Ø"/>
                      </a:pPr>
                      <a:r>
                        <a:rPr lang="zh-TW" altLang="en-US" sz="2000" b="0" spc="0" baseline="0" dirty="0" smtClean="0">
                          <a:solidFill>
                            <a:schemeClr val="tx1"/>
                          </a:solidFill>
                          <a:latin typeface="Times New Roman" pitchFamily="18" charset="0"/>
                          <a:ea typeface="標楷體" pitchFamily="65" charset="-120"/>
                          <a:cs typeface="Times New Roman" pitchFamily="18" charset="0"/>
                        </a:rPr>
                        <a:t>綜合高中修畢專門學程科目</a:t>
                      </a:r>
                      <a:r>
                        <a:rPr lang="en-US" altLang="zh-TW" sz="2000" b="0" spc="0" baseline="0" dirty="0" smtClean="0">
                          <a:solidFill>
                            <a:schemeClr val="tx1"/>
                          </a:solidFill>
                          <a:latin typeface="Times New Roman" pitchFamily="18" charset="0"/>
                          <a:ea typeface="標楷體" pitchFamily="65" charset="-120"/>
                          <a:cs typeface="Times New Roman" pitchFamily="18" charset="0"/>
                        </a:rPr>
                        <a:t>25</a:t>
                      </a:r>
                      <a:r>
                        <a:rPr lang="zh-TW" altLang="en-US" sz="2000" b="0" spc="0" baseline="0" dirty="0" smtClean="0">
                          <a:solidFill>
                            <a:schemeClr val="tx1"/>
                          </a:solidFill>
                          <a:latin typeface="Times New Roman" pitchFamily="18" charset="0"/>
                          <a:ea typeface="標楷體" pitchFamily="65" charset="-120"/>
                          <a:cs typeface="Times New Roman" pitchFamily="18" charset="0"/>
                        </a:rPr>
                        <a:t>學分以上</a:t>
                      </a:r>
                      <a:r>
                        <a:rPr lang="zh-TW" altLang="en-US" sz="2000" b="0" kern="1200" dirty="0" smtClean="0">
                          <a:solidFill>
                            <a:schemeClr val="tx1"/>
                          </a:solidFill>
                          <a:latin typeface="Times New Roman" pitchFamily="18" charset="0"/>
                          <a:ea typeface="標楷體" pitchFamily="65" charset="-120"/>
                          <a:cs typeface="Times New Roman" pitchFamily="18" charset="0"/>
                        </a:rPr>
                        <a:t>。</a:t>
                      </a:r>
                      <a:endParaRPr lang="zh-TW" altLang="en-US" sz="2000" b="0" spc="0" baseline="0" dirty="0">
                        <a:solidFill>
                          <a:schemeClr val="tx1"/>
                        </a:solidFill>
                        <a:latin typeface="Times New Roman" pitchFamily="18" charset="0"/>
                        <a:ea typeface="標楷體" pitchFamily="65" charset="-120"/>
                        <a:cs typeface="Times New Roman" pitchFamily="18" charset="0"/>
                      </a:endParaRPr>
                    </a:p>
                  </a:txBody>
                  <a:tcPr marL="91443" marR="91443" marT="45723" marB="45723" anchor="ctr">
                    <a:solidFill>
                      <a:srgbClr val="BFE0E3"/>
                    </a:solidFill>
                  </a:tcPr>
                </a:tc>
              </a:tr>
              <a:tr h="1244207">
                <a:tc>
                  <a:txBody>
                    <a:bodyPr/>
                    <a:lstStyle/>
                    <a:p>
                      <a:pPr algn="ctr"/>
                      <a:r>
                        <a:rPr lang="zh-TW" altLang="en-US" sz="2000" b="1" dirty="0" smtClean="0">
                          <a:solidFill>
                            <a:srgbClr val="FF3300"/>
                          </a:solidFill>
                          <a:latin typeface="標楷體" pitchFamily="65" charset="-120"/>
                          <a:ea typeface="標楷體" pitchFamily="65" charset="-120"/>
                        </a:rPr>
                        <a:t>學業成績</a:t>
                      </a:r>
                      <a:r>
                        <a:rPr lang="en-US" altLang="zh-TW" sz="2000" b="1" dirty="0" smtClean="0">
                          <a:solidFill>
                            <a:srgbClr val="FF3300"/>
                          </a:solidFill>
                          <a:latin typeface="標楷體" pitchFamily="65" charset="-120"/>
                          <a:ea typeface="標楷體" pitchFamily="65" charset="-120"/>
                        </a:rPr>
                        <a:t/>
                      </a:r>
                      <a:br>
                        <a:rPr lang="en-US" altLang="zh-TW" sz="2000" b="1" dirty="0" smtClean="0">
                          <a:solidFill>
                            <a:srgbClr val="FF3300"/>
                          </a:solidFill>
                          <a:latin typeface="標楷體" pitchFamily="65" charset="-120"/>
                          <a:ea typeface="標楷體" pitchFamily="65" charset="-120"/>
                        </a:rPr>
                      </a:br>
                      <a:r>
                        <a:rPr lang="zh-TW" altLang="en-US" sz="2000" b="1" dirty="0" smtClean="0">
                          <a:solidFill>
                            <a:srgbClr val="FF3300"/>
                          </a:solidFill>
                          <a:latin typeface="標楷體" pitchFamily="65" charset="-120"/>
                          <a:ea typeface="標楷體" pitchFamily="65" charset="-120"/>
                        </a:rPr>
                        <a:t>前</a:t>
                      </a:r>
                      <a:r>
                        <a:rPr lang="en-US" altLang="zh-TW" sz="2000" b="1" dirty="0" smtClean="0">
                          <a:solidFill>
                            <a:srgbClr val="FF3300"/>
                          </a:solidFill>
                          <a:latin typeface="Times New Roman" panose="02020603050405020304" pitchFamily="18" charset="0"/>
                          <a:ea typeface="標楷體" pitchFamily="65" charset="-120"/>
                          <a:cs typeface="Times New Roman" panose="02020603050405020304" pitchFamily="18" charset="0"/>
                        </a:rPr>
                        <a:t>30%</a:t>
                      </a:r>
                      <a:r>
                        <a:rPr lang="zh-TW" altLang="en-US" sz="2000" b="1" dirty="0" smtClean="0">
                          <a:solidFill>
                            <a:srgbClr val="FF3300"/>
                          </a:solidFill>
                          <a:latin typeface="標楷體" pitchFamily="65" charset="-120"/>
                          <a:ea typeface="標楷體" pitchFamily="65" charset="-120"/>
                        </a:rPr>
                        <a:t>以內</a:t>
                      </a:r>
                      <a:endParaRPr lang="zh-TW" altLang="en-US" sz="2000" b="1" dirty="0">
                        <a:solidFill>
                          <a:srgbClr val="FF3300"/>
                        </a:solidFill>
                        <a:latin typeface="標楷體" pitchFamily="65" charset="-120"/>
                        <a:ea typeface="標楷體" pitchFamily="65" charset="-120"/>
                      </a:endParaRPr>
                    </a:p>
                  </a:txBody>
                  <a:tcPr marL="91443" marR="91443" marT="45723" marB="45723" anchor="ctr"/>
                </a:tc>
                <a:tc>
                  <a:txBody>
                    <a:bodyPr/>
                    <a:lstStyle/>
                    <a:p>
                      <a:pPr marL="266700" indent="-266700" algn="l" defTabSz="914400" rtl="0" eaLnBrk="1" latinLnBrk="0" hangingPunct="1">
                        <a:buFont typeface="Wingdings" pitchFamily="2" charset="2"/>
                        <a:buChar char="Ø"/>
                      </a:pPr>
                      <a:r>
                        <a:rPr lang="zh-TW" altLang="en-US" sz="2000" b="1" kern="1200" spc="0" baseline="0" dirty="0" smtClean="0">
                          <a:solidFill>
                            <a:schemeClr val="tx1"/>
                          </a:solidFill>
                          <a:latin typeface="Times New Roman" pitchFamily="18" charset="0"/>
                          <a:ea typeface="標楷體" pitchFamily="65" charset="-120"/>
                          <a:cs typeface="Times New Roman" pitchFamily="18" charset="0"/>
                        </a:rPr>
                        <a:t>在校</a:t>
                      </a:r>
                      <a:r>
                        <a:rPr lang="zh-TW" altLang="en-US" sz="2000" b="1" u="sng" kern="1200" spc="0" baseline="0" dirty="0" smtClean="0">
                          <a:solidFill>
                            <a:srgbClr val="0000FF"/>
                          </a:solidFill>
                          <a:latin typeface="Times New Roman" pitchFamily="18" charset="0"/>
                          <a:ea typeface="標楷體" pitchFamily="65" charset="-120"/>
                          <a:cs typeface="Times New Roman" pitchFamily="18" charset="0"/>
                        </a:rPr>
                        <a:t>學業成績排名在各科（組）、學程前</a:t>
                      </a:r>
                      <a:r>
                        <a:rPr lang="en-US" altLang="zh-TW" sz="2000" b="1" u="sng" kern="1200" spc="0" baseline="0" dirty="0" smtClean="0">
                          <a:solidFill>
                            <a:srgbClr val="0000FF"/>
                          </a:solidFill>
                          <a:latin typeface="Times New Roman" pitchFamily="18" charset="0"/>
                          <a:ea typeface="標楷體" pitchFamily="65" charset="-120"/>
                          <a:cs typeface="Times New Roman" pitchFamily="18" charset="0"/>
                        </a:rPr>
                        <a:t>30%</a:t>
                      </a:r>
                      <a:r>
                        <a:rPr lang="zh-TW" altLang="en-US" sz="2000" b="1" u="sng" kern="1200" spc="0" baseline="0" dirty="0" smtClean="0">
                          <a:solidFill>
                            <a:srgbClr val="0000FF"/>
                          </a:solidFill>
                          <a:latin typeface="Times New Roman" pitchFamily="18" charset="0"/>
                          <a:ea typeface="標楷體" pitchFamily="65" charset="-120"/>
                          <a:cs typeface="Times New Roman" pitchFamily="18" charset="0"/>
                        </a:rPr>
                        <a:t>以內</a:t>
                      </a:r>
                      <a:r>
                        <a:rPr lang="zh-TW" altLang="en-US" sz="2000" b="1" kern="1200" spc="0" baseline="0" dirty="0" smtClean="0">
                          <a:solidFill>
                            <a:schemeClr val="tx1"/>
                          </a:solidFill>
                          <a:latin typeface="Times New Roman" pitchFamily="18" charset="0"/>
                          <a:ea typeface="標楷體" pitchFamily="65" charset="-120"/>
                          <a:cs typeface="Times New Roman" pitchFamily="18" charset="0"/>
                        </a:rPr>
                        <a:t>。（</a:t>
                      </a:r>
                      <a:r>
                        <a:rPr lang="zh-TW" altLang="en-US" sz="2000" b="1" u="sng" kern="1200" spc="0" baseline="0" dirty="0" smtClean="0">
                          <a:solidFill>
                            <a:srgbClr val="FF0000"/>
                          </a:solidFill>
                          <a:latin typeface="Times New Roman" pitchFamily="18" charset="0"/>
                          <a:ea typeface="標楷體" pitchFamily="65" charset="-120"/>
                          <a:cs typeface="Times New Roman" pitchFamily="18" charset="0"/>
                        </a:rPr>
                        <a:t>非該推薦生所屬群前</a:t>
                      </a:r>
                      <a:r>
                        <a:rPr lang="en-US" altLang="zh-TW" sz="2000" b="1" u="sng" kern="1200" spc="0" baseline="0" dirty="0" smtClean="0">
                          <a:solidFill>
                            <a:srgbClr val="FF0000"/>
                          </a:solidFill>
                          <a:latin typeface="Times New Roman" pitchFamily="18" charset="0"/>
                          <a:ea typeface="標楷體" pitchFamily="65" charset="-120"/>
                          <a:cs typeface="Times New Roman" pitchFamily="18" charset="0"/>
                        </a:rPr>
                        <a:t>30%</a:t>
                      </a:r>
                      <a:r>
                        <a:rPr lang="zh-TW" altLang="en-US" sz="2000" b="1" u="sng" kern="1200" spc="0" baseline="0" dirty="0" smtClean="0">
                          <a:solidFill>
                            <a:srgbClr val="FF0000"/>
                          </a:solidFill>
                          <a:latin typeface="Times New Roman" pitchFamily="18" charset="0"/>
                          <a:ea typeface="標楷體" pitchFamily="65" charset="-120"/>
                          <a:cs typeface="Times New Roman" pitchFamily="18" charset="0"/>
                        </a:rPr>
                        <a:t>，請特別注意</a:t>
                      </a:r>
                      <a:r>
                        <a:rPr lang="en-US" altLang="zh-TW" sz="2000" b="1" u="sng" kern="1200" spc="0" baseline="0" dirty="0" smtClean="0">
                          <a:solidFill>
                            <a:srgbClr val="FF0000"/>
                          </a:solidFill>
                          <a:latin typeface="Times New Roman" pitchFamily="18" charset="0"/>
                          <a:ea typeface="標楷體" pitchFamily="65" charset="-120"/>
                          <a:cs typeface="Times New Roman" pitchFamily="18" charset="0"/>
                        </a:rPr>
                        <a:t>!</a:t>
                      </a:r>
                      <a:r>
                        <a:rPr lang="zh-TW" altLang="en-US" sz="2000" b="1" kern="1200" spc="0" baseline="0" dirty="0" smtClean="0">
                          <a:solidFill>
                            <a:schemeClr val="tx1"/>
                          </a:solidFill>
                          <a:latin typeface="Times New Roman" pitchFamily="18" charset="0"/>
                          <a:ea typeface="標楷體" pitchFamily="65" charset="-120"/>
                          <a:cs typeface="Times New Roman" pitchFamily="18" charset="0"/>
                        </a:rPr>
                        <a:t>）</a:t>
                      </a:r>
                      <a:endParaRPr lang="en-US" altLang="zh-TW" sz="2000" b="1" kern="1200" spc="0" baseline="0" dirty="0" smtClean="0">
                        <a:solidFill>
                          <a:schemeClr val="tx1"/>
                        </a:solidFill>
                        <a:latin typeface="Times New Roman" pitchFamily="18" charset="0"/>
                        <a:ea typeface="標楷體" pitchFamily="65" charset="-120"/>
                        <a:cs typeface="Times New Roman" pitchFamily="18" charset="0"/>
                      </a:endParaRPr>
                    </a:p>
                    <a:p>
                      <a:pPr marL="266700" marR="0" indent="-266700" algn="l" defTabSz="914400" rtl="0" eaLnBrk="1" fontAlgn="auto" latinLnBrk="0" hangingPunct="1">
                        <a:lnSpc>
                          <a:spcPct val="100000"/>
                        </a:lnSpc>
                        <a:spcBef>
                          <a:spcPts val="0"/>
                        </a:spcBef>
                        <a:spcAft>
                          <a:spcPts val="0"/>
                        </a:spcAft>
                        <a:buClrTx/>
                        <a:buSzTx/>
                        <a:buFont typeface="Wingdings" pitchFamily="2" charset="2"/>
                        <a:buChar char="Ø"/>
                        <a:tabLst/>
                        <a:defRPr/>
                      </a:pPr>
                      <a:r>
                        <a:rPr lang="zh-TW" altLang="en-US" sz="2000" b="0" kern="1200" spc="-40" baseline="0" dirty="0" smtClean="0">
                          <a:solidFill>
                            <a:schemeClr val="tx1"/>
                          </a:solidFill>
                          <a:latin typeface="Times New Roman" pitchFamily="18" charset="0"/>
                          <a:ea typeface="標楷體" pitchFamily="65" charset="-120"/>
                          <a:cs typeface="Times New Roman" pitchFamily="18" charset="0"/>
                        </a:rPr>
                        <a:t>採計至畢業前一學期之各學期學業成績平均。</a:t>
                      </a:r>
                      <a:endParaRPr lang="zh-TW" altLang="en-US" sz="2000" b="0" kern="1200" spc="0" baseline="0" dirty="0">
                        <a:solidFill>
                          <a:schemeClr val="tx1"/>
                        </a:solidFill>
                        <a:latin typeface="Times New Roman" pitchFamily="18" charset="0"/>
                        <a:ea typeface="標楷體" pitchFamily="65" charset="-120"/>
                        <a:cs typeface="Times New Roman" pitchFamily="18" charset="0"/>
                      </a:endParaRPr>
                    </a:p>
                  </a:txBody>
                  <a:tcPr marL="91443" marR="91443" marT="45723" marB="45723" anchor="ctr"/>
                </a:tc>
              </a:tr>
              <a:tr h="2192171">
                <a:tc>
                  <a:txBody>
                    <a:bodyPr/>
                    <a:lstStyle/>
                    <a:p>
                      <a:pPr marL="0" algn="ctr" defTabSz="914400" rtl="0" eaLnBrk="1" latinLnBrk="0" hangingPunct="1"/>
                      <a:r>
                        <a:rPr lang="zh-TW" altLang="en-US" sz="2000" b="1" kern="1200" dirty="0" smtClean="0">
                          <a:solidFill>
                            <a:srgbClr val="FF3300"/>
                          </a:solidFill>
                          <a:latin typeface="標楷體" pitchFamily="65" charset="-120"/>
                          <a:ea typeface="標楷體" pitchFamily="65" charset="-120"/>
                          <a:cs typeface="+mn-cs"/>
                        </a:rPr>
                        <a:t>全程就讀</a:t>
                      </a:r>
                      <a:r>
                        <a:rPr lang="en-US" altLang="zh-TW" sz="2000" b="1" kern="1200" dirty="0" smtClean="0">
                          <a:solidFill>
                            <a:srgbClr val="FF3300"/>
                          </a:solidFill>
                          <a:latin typeface="標楷體" pitchFamily="65" charset="-120"/>
                          <a:ea typeface="標楷體" pitchFamily="65" charset="-120"/>
                          <a:cs typeface="+mn-cs"/>
                        </a:rPr>
                        <a:t/>
                      </a:r>
                      <a:br>
                        <a:rPr lang="en-US" altLang="zh-TW" sz="2000" b="1" kern="1200" dirty="0" smtClean="0">
                          <a:solidFill>
                            <a:srgbClr val="FF3300"/>
                          </a:solidFill>
                          <a:latin typeface="標楷體" pitchFamily="65" charset="-120"/>
                          <a:ea typeface="標楷體" pitchFamily="65" charset="-120"/>
                          <a:cs typeface="+mn-cs"/>
                        </a:rPr>
                      </a:br>
                      <a:r>
                        <a:rPr lang="zh-TW" altLang="en-US" sz="2000" b="1" kern="1200" dirty="0" smtClean="0">
                          <a:solidFill>
                            <a:srgbClr val="FF3300"/>
                          </a:solidFill>
                          <a:latin typeface="標楷體" pitchFamily="65" charset="-120"/>
                          <a:ea typeface="標楷體" pitchFamily="65" charset="-120"/>
                          <a:cs typeface="+mn-cs"/>
                        </a:rPr>
                        <a:t>同一學校</a:t>
                      </a:r>
                      <a:endParaRPr lang="zh-TW" altLang="en-US" sz="2000" b="1" kern="1200" dirty="0">
                        <a:solidFill>
                          <a:srgbClr val="FF3300"/>
                        </a:solidFill>
                        <a:latin typeface="標楷體" pitchFamily="65" charset="-120"/>
                        <a:ea typeface="標楷體" pitchFamily="65" charset="-120"/>
                        <a:cs typeface="+mn-cs"/>
                      </a:endParaRPr>
                    </a:p>
                  </a:txBody>
                  <a:tcPr marL="91443" marR="91443" marT="45723" marB="45723" anchor="ctr">
                    <a:solidFill>
                      <a:srgbClr val="BFE0E3"/>
                    </a:solidFill>
                  </a:tcPr>
                </a:tc>
                <a:tc>
                  <a:txBody>
                    <a:bodyPr/>
                    <a:lstStyle/>
                    <a:p>
                      <a:pPr marL="266700" indent="-266700" algn="l" defTabSz="914400" rtl="0" eaLnBrk="1" latinLnBrk="0" hangingPunct="1">
                        <a:buFont typeface="Wingdings" pitchFamily="2" charset="2"/>
                        <a:buChar char="Ø"/>
                      </a:pPr>
                      <a:r>
                        <a:rPr lang="zh-TW" altLang="en-US" sz="2000" b="0" kern="1200" dirty="0" smtClean="0">
                          <a:solidFill>
                            <a:schemeClr val="tx1"/>
                          </a:solidFill>
                          <a:latin typeface="Times New Roman" pitchFamily="18" charset="0"/>
                          <a:ea typeface="標楷體" pitchFamily="65" charset="-120"/>
                          <a:cs typeface="Times New Roman" pitchFamily="18" charset="0"/>
                        </a:rPr>
                        <a:t>含同一學校不同學制間之轉換。</a:t>
                      </a:r>
                      <a:endParaRPr lang="en-US" altLang="zh-TW" sz="2000" b="0" kern="1200" dirty="0" smtClean="0">
                        <a:solidFill>
                          <a:schemeClr val="tx1"/>
                        </a:solidFill>
                        <a:latin typeface="Times New Roman" pitchFamily="18" charset="0"/>
                        <a:ea typeface="標楷體" pitchFamily="65" charset="-120"/>
                        <a:cs typeface="Times New Roman" pitchFamily="18" charset="0"/>
                      </a:endParaRPr>
                    </a:p>
                    <a:p>
                      <a:pPr marL="266700" indent="0" algn="l" defTabSz="914400" rtl="0" eaLnBrk="1" latinLnBrk="0" hangingPunct="1">
                        <a:buFont typeface="Wingdings" pitchFamily="2" charset="2"/>
                        <a:buNone/>
                      </a:pPr>
                      <a:r>
                        <a:rPr lang="zh-TW" altLang="zh-TW" sz="2000" kern="1200" dirty="0" smtClean="0">
                          <a:solidFill>
                            <a:schemeClr val="dk1"/>
                          </a:solidFill>
                          <a:effectLst/>
                          <a:latin typeface="標楷體" panose="03000509000000000000" pitchFamily="65" charset="-120"/>
                          <a:ea typeface="標楷體" panose="03000509000000000000" pitchFamily="65" charset="-120"/>
                          <a:cs typeface="+mn-cs"/>
                        </a:rPr>
                        <a:t>係指學生高一、高二及</a:t>
                      </a:r>
                      <a:r>
                        <a:rPr lang="zh-TW" altLang="zh-TW" sz="2000" b="0" kern="1200" dirty="0" smtClean="0">
                          <a:solidFill>
                            <a:schemeClr val="tx1"/>
                          </a:solidFill>
                          <a:effectLst/>
                          <a:latin typeface="標楷體" panose="03000509000000000000" pitchFamily="65" charset="-120"/>
                          <a:ea typeface="標楷體" panose="03000509000000000000" pitchFamily="65" charset="-120"/>
                          <a:cs typeface="+mn-cs"/>
                        </a:rPr>
                        <a:t>高三</a:t>
                      </a:r>
                      <a:r>
                        <a:rPr lang="zh-TW" altLang="zh-TW" sz="2000" b="1" kern="1200" dirty="0" smtClean="0">
                          <a:solidFill>
                            <a:srgbClr val="FF0000"/>
                          </a:solidFill>
                          <a:effectLst/>
                          <a:latin typeface="標楷體" panose="03000509000000000000" pitchFamily="65" charset="-120"/>
                          <a:ea typeface="標楷體" panose="03000509000000000000" pitchFamily="65" charset="-120"/>
                          <a:cs typeface="+mn-cs"/>
                        </a:rPr>
                        <a:t>全程學籍</a:t>
                      </a:r>
                      <a:r>
                        <a:rPr lang="zh-TW" altLang="zh-TW" sz="2000" kern="1200" dirty="0" smtClean="0">
                          <a:solidFill>
                            <a:schemeClr val="dk1"/>
                          </a:solidFill>
                          <a:effectLst/>
                          <a:latin typeface="標楷體" panose="03000509000000000000" pitchFamily="65" charset="-120"/>
                          <a:ea typeface="標楷體" panose="03000509000000000000" pitchFamily="65" charset="-120"/>
                          <a:cs typeface="+mn-cs"/>
                        </a:rPr>
                        <a:t>均於國內同一學校或</a:t>
                      </a:r>
                      <a:r>
                        <a:rPr lang="zh-TW" altLang="zh-TW" sz="2000" b="1" kern="1200" dirty="0" smtClean="0">
                          <a:solidFill>
                            <a:srgbClr val="FF0000"/>
                          </a:solidFill>
                          <a:effectLst/>
                          <a:latin typeface="標楷體" panose="03000509000000000000" pitchFamily="65" charset="-120"/>
                          <a:ea typeface="標楷體" panose="03000509000000000000" pitchFamily="65" charset="-120"/>
                          <a:cs typeface="+mn-cs"/>
                        </a:rPr>
                        <a:t>全程實際就讀</a:t>
                      </a:r>
                      <a:r>
                        <a:rPr lang="zh-TW" altLang="zh-TW" sz="2000" kern="1200" dirty="0" smtClean="0">
                          <a:solidFill>
                            <a:schemeClr val="dk1"/>
                          </a:solidFill>
                          <a:effectLst/>
                          <a:latin typeface="標楷體" panose="03000509000000000000" pitchFamily="65" charset="-120"/>
                          <a:ea typeface="標楷體" panose="03000509000000000000" pitchFamily="65" charset="-120"/>
                          <a:cs typeface="+mn-cs"/>
                        </a:rPr>
                        <a:t>同一學校之事實（以高三下學期學籍學校為推薦學校），其在校學業成績表現及基本學科表現</a:t>
                      </a:r>
                      <a:r>
                        <a:rPr lang="zh-TW" altLang="en-US" sz="2000" kern="1200" dirty="0" smtClean="0">
                          <a:solidFill>
                            <a:schemeClr val="dk1"/>
                          </a:solidFill>
                          <a:effectLst/>
                          <a:latin typeface="標楷體" panose="03000509000000000000" pitchFamily="65" charset="-120"/>
                          <a:ea typeface="標楷體" panose="03000509000000000000" pitchFamily="65" charset="-120"/>
                          <a:cs typeface="+mn-cs"/>
                        </a:rPr>
                        <a:t>，</a:t>
                      </a:r>
                      <a:r>
                        <a:rPr lang="zh-TW" altLang="zh-TW" sz="2000" kern="1200" dirty="0" smtClean="0">
                          <a:solidFill>
                            <a:schemeClr val="dk1"/>
                          </a:solidFill>
                          <a:effectLst/>
                          <a:latin typeface="標楷體" panose="03000509000000000000" pitchFamily="65" charset="-120"/>
                          <a:ea typeface="標楷體" panose="03000509000000000000" pitchFamily="65" charset="-120"/>
                          <a:cs typeface="+mn-cs"/>
                        </a:rPr>
                        <a:t>均經校內推薦機制相關會議審議與所有在校畢業生一致者，並於相關會議決議其為該校推薦生。</a:t>
                      </a:r>
                      <a:endParaRPr lang="en-US" altLang="zh-TW" sz="2000" b="0" kern="1200" dirty="0" smtClean="0">
                        <a:solidFill>
                          <a:schemeClr val="tx1"/>
                        </a:solidFill>
                        <a:latin typeface="標楷體" panose="03000509000000000000" pitchFamily="65" charset="-120"/>
                        <a:ea typeface="標楷體" panose="03000509000000000000" pitchFamily="65" charset="-120"/>
                        <a:cs typeface="Times New Roman" pitchFamily="18" charset="0"/>
                      </a:endParaRPr>
                    </a:p>
                  </a:txBody>
                  <a:tcPr marL="91443" marR="91443" marT="45723" marB="45723" anchor="ctr">
                    <a:solidFill>
                      <a:srgbClr val="BFE0E3"/>
                    </a:solidFill>
                  </a:tcPr>
                </a:tc>
              </a:tr>
            </a:tbl>
          </a:graphicData>
        </a:graphic>
      </p:graphicFrame>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2"/>
          <a:srcRect l="21650" t="20986" r="21651" b="2872"/>
          <a:stretch/>
        </p:blipFill>
        <p:spPr>
          <a:xfrm>
            <a:off x="251520" y="1014127"/>
            <a:ext cx="7704856" cy="5054900"/>
          </a:xfrm>
          <a:prstGeom prst="rect">
            <a:avLst/>
          </a:prstGeom>
        </p:spPr>
      </p:pic>
      <p:sp>
        <p:nvSpPr>
          <p:cNvPr id="4" name="投影片編號版面配置區 3"/>
          <p:cNvSpPr>
            <a:spLocks noGrp="1"/>
          </p:cNvSpPr>
          <p:nvPr>
            <p:ph type="sldNum" sz="quarter" idx="12"/>
          </p:nvPr>
        </p:nvSpPr>
        <p:spPr/>
        <p:txBody>
          <a:bodyPr/>
          <a:lstStyle/>
          <a:p>
            <a:pPr>
              <a:defRPr/>
            </a:pPr>
            <a:fld id="{E0396980-98E6-4E5D-B537-BBDCD0036471}" type="slidenum">
              <a:rPr lang="zh-TW" altLang="en-US" smtClean="0"/>
              <a:pPr>
                <a:defRPr/>
              </a:pPr>
              <a:t>50</a:t>
            </a:fld>
            <a:endParaRPr lang="en-US" altLang="zh-TW"/>
          </a:p>
        </p:txBody>
      </p:sp>
      <p:sp>
        <p:nvSpPr>
          <p:cNvPr id="5" name="Rectangle 2"/>
          <p:cNvSpPr>
            <a:spLocks noGrp="1" noChangeArrowheads="1"/>
          </p:cNvSpPr>
          <p:nvPr>
            <p:ph type="title"/>
          </p:nvPr>
        </p:nvSpPr>
        <p:spPr>
          <a:xfrm>
            <a:off x="0" y="260350"/>
            <a:ext cx="9144000" cy="633413"/>
          </a:xfrm>
          <a:noFill/>
        </p:spPr>
        <p:txBody>
          <a:bodyPr/>
          <a:lstStyle/>
          <a:p>
            <a:pPr eaLnBrk="1" hangingPunct="1"/>
            <a:r>
              <a:rPr lang="zh-TW" altLang="en-US" sz="3600" b="1" dirty="0">
                <a:solidFill>
                  <a:srgbClr val="800080"/>
                </a:solidFill>
                <a:latin typeface="標楷體" pitchFamily="65" charset="-120"/>
                <a:ea typeface="標楷體" pitchFamily="65" charset="-120"/>
              </a:rPr>
              <a:t>一、高職</a:t>
            </a:r>
            <a:r>
              <a:rPr lang="zh-TW" altLang="en-US" sz="3600" b="1" dirty="0" smtClean="0">
                <a:solidFill>
                  <a:srgbClr val="800080"/>
                </a:solidFill>
                <a:latin typeface="標楷體" pitchFamily="65" charset="-120"/>
                <a:ea typeface="標楷體" pitchFamily="65" charset="-120"/>
              </a:rPr>
              <a:t>學校作業及查詢系統</a:t>
            </a:r>
            <a:r>
              <a:rPr lang="en-US" altLang="zh-TW" sz="3600" b="1" dirty="0" smtClean="0">
                <a:solidFill>
                  <a:srgbClr val="800080"/>
                </a:solidFill>
                <a:latin typeface="標楷體" pitchFamily="65" charset="-120"/>
                <a:ea typeface="標楷體" pitchFamily="65" charset="-120"/>
              </a:rPr>
              <a:t>-</a:t>
            </a:r>
            <a:r>
              <a:rPr lang="zh-TW" altLang="en-US" b="1" dirty="0">
                <a:solidFill>
                  <a:srgbClr val="800080"/>
                </a:solidFill>
                <a:latin typeface="標楷體" pitchFamily="65" charset="-120"/>
                <a:ea typeface="標楷體" pitchFamily="65" charset="-120"/>
              </a:rPr>
              <a:t>考生資料</a:t>
            </a:r>
            <a:r>
              <a:rPr lang="zh-TW" altLang="en-US" b="1" dirty="0" smtClean="0">
                <a:solidFill>
                  <a:srgbClr val="800080"/>
                </a:solidFill>
                <a:latin typeface="標楷體" pitchFamily="65" charset="-120"/>
                <a:ea typeface="標楷體" pitchFamily="65" charset="-120"/>
              </a:rPr>
              <a:t>審查</a:t>
            </a:r>
            <a:r>
              <a:rPr lang="en-US" altLang="zh-TW" sz="2400" b="1" dirty="0" smtClean="0">
                <a:solidFill>
                  <a:srgbClr val="800080"/>
                </a:solidFill>
                <a:latin typeface="Times New Roman" panose="02020603050405020304" pitchFamily="18" charset="0"/>
                <a:ea typeface="標楷體" pitchFamily="65" charset="-120"/>
                <a:cs typeface="Times New Roman" panose="02020603050405020304" pitchFamily="18" charset="0"/>
              </a:rPr>
              <a:t>(3/6</a:t>
            </a:r>
            <a:r>
              <a:rPr lang="en-US" altLang="zh-TW" sz="2400" b="1" dirty="0">
                <a:solidFill>
                  <a:srgbClr val="800080"/>
                </a:solidFill>
                <a:latin typeface="Times New Roman" panose="02020603050405020304" pitchFamily="18" charset="0"/>
                <a:ea typeface="標楷體" pitchFamily="65" charset="-120"/>
                <a:cs typeface="Times New Roman" panose="02020603050405020304" pitchFamily="18" charset="0"/>
              </a:rPr>
              <a:t>)</a:t>
            </a:r>
            <a:endParaRPr lang="zh-TW" altLang="en-US" sz="2400" b="1" dirty="0" smtClean="0">
              <a:solidFill>
                <a:srgbClr val="800080"/>
              </a:solidFill>
              <a:latin typeface="標楷體" pitchFamily="65" charset="-120"/>
              <a:ea typeface="標楷體" pitchFamily="65" charset="-120"/>
            </a:endParaRPr>
          </a:p>
        </p:txBody>
      </p:sp>
      <p:sp>
        <p:nvSpPr>
          <p:cNvPr id="9" name="矩形圖說文字 8"/>
          <p:cNvSpPr/>
          <p:nvPr/>
        </p:nvSpPr>
        <p:spPr>
          <a:xfrm>
            <a:off x="4549926" y="2179800"/>
            <a:ext cx="3982514" cy="805072"/>
          </a:xfrm>
          <a:prstGeom prst="wedgeRectCallout">
            <a:avLst>
              <a:gd name="adj1" fmla="val -63175"/>
              <a:gd name="adj2" fmla="val 19881"/>
            </a:avLst>
          </a:prstGeom>
          <a:solidFill>
            <a:srgbClr val="CCFFCC"/>
          </a:solid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solidFill>
                  <a:schemeClr val="tx1"/>
                </a:solidFill>
                <a:latin typeface="Times New Roman" panose="02020603050405020304" pitchFamily="18" charset="0"/>
                <a:ea typeface="標楷體" panose="03000509000000000000" pitchFamily="65" charset="-120"/>
              </a:rPr>
              <a:t>推薦生</a:t>
            </a:r>
            <a:r>
              <a:rPr lang="zh-TW" altLang="zh-TW" dirty="0">
                <a:solidFill>
                  <a:schemeClr val="tx1"/>
                </a:solidFill>
                <a:latin typeface="Times New Roman" panose="02020603050405020304" pitchFamily="18" charset="0"/>
                <a:ea typeface="標楷體" panose="03000509000000000000" pitchFamily="65" charset="-120"/>
              </a:rPr>
              <a:t>已登入網路報名系統填報且已確定送出</a:t>
            </a:r>
            <a:r>
              <a:rPr lang="zh-TW" altLang="en-US" dirty="0" smtClean="0">
                <a:solidFill>
                  <a:schemeClr val="tx1"/>
                </a:solidFill>
                <a:latin typeface="Times New Roman" panose="02020603050405020304" pitchFamily="18" charset="0"/>
                <a:ea typeface="標楷體" panose="03000509000000000000" pitchFamily="65" charset="-120"/>
              </a:rPr>
              <a:t>，待所屬學校審查</a:t>
            </a:r>
            <a:endParaRPr lang="zh-TW" altLang="en-US" dirty="0">
              <a:solidFill>
                <a:schemeClr val="tx1"/>
              </a:solidFill>
              <a:latin typeface="Times New Roman" panose="02020603050405020304" pitchFamily="18" charset="0"/>
              <a:ea typeface="標楷體" panose="03000509000000000000" pitchFamily="65" charset="-120"/>
            </a:endParaRPr>
          </a:p>
        </p:txBody>
      </p:sp>
      <p:sp>
        <p:nvSpPr>
          <p:cNvPr id="3" name="矩形 2"/>
          <p:cNvSpPr/>
          <p:nvPr/>
        </p:nvSpPr>
        <p:spPr>
          <a:xfrm>
            <a:off x="2300322" y="2606612"/>
            <a:ext cx="1695614" cy="284510"/>
          </a:xfrm>
          <a:prstGeom prst="rect">
            <a:avLst/>
          </a:prstGeom>
          <a:noFill/>
          <a:ln>
            <a:solidFill>
              <a:srgbClr val="33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矩形 12"/>
          <p:cNvSpPr/>
          <p:nvPr/>
        </p:nvSpPr>
        <p:spPr>
          <a:xfrm>
            <a:off x="2300322" y="3520035"/>
            <a:ext cx="1695614" cy="327532"/>
          </a:xfrm>
          <a:prstGeom prst="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圖說文字 13"/>
          <p:cNvSpPr/>
          <p:nvPr/>
        </p:nvSpPr>
        <p:spPr>
          <a:xfrm>
            <a:off x="4574848" y="3062397"/>
            <a:ext cx="3957592" cy="906592"/>
          </a:xfrm>
          <a:prstGeom prst="wedgeRectCallout">
            <a:avLst>
              <a:gd name="adj1" fmla="val -63175"/>
              <a:gd name="adj2" fmla="val 19881"/>
            </a:avLst>
          </a:prstGeom>
          <a:solidFill>
            <a:srgbClr val="FFCCFF"/>
          </a:solid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solidFill>
                  <a:schemeClr val="tx1"/>
                </a:solidFill>
                <a:latin typeface="Times New Roman" panose="02020603050405020304" pitchFamily="18" charset="0"/>
                <a:ea typeface="標楷體" panose="03000509000000000000" pitchFamily="65" charset="-120"/>
              </a:rPr>
              <a:t>推薦生</a:t>
            </a:r>
            <a:r>
              <a:rPr lang="zh-TW" altLang="zh-TW" dirty="0" smtClean="0">
                <a:solidFill>
                  <a:schemeClr val="tx1"/>
                </a:solidFill>
                <a:latin typeface="Times New Roman" panose="02020603050405020304" pitchFamily="18" charset="0"/>
                <a:ea typeface="標楷體" panose="03000509000000000000" pitchFamily="65" charset="-120"/>
              </a:rPr>
              <a:t>已</a:t>
            </a:r>
            <a:r>
              <a:rPr lang="zh-TW" altLang="zh-TW" dirty="0">
                <a:solidFill>
                  <a:schemeClr val="tx1"/>
                </a:solidFill>
                <a:latin typeface="Times New Roman" panose="02020603050405020304" pitchFamily="18" charset="0"/>
                <a:ea typeface="標楷體" panose="03000509000000000000" pitchFamily="65" charset="-120"/>
              </a:rPr>
              <a:t>登入網路報名系統填報且已確定送出，惟經審查資料有誤由所屬高職學校系統退回</a:t>
            </a:r>
            <a:endParaRPr lang="zh-TW" altLang="en-US" dirty="0">
              <a:solidFill>
                <a:schemeClr val="tx1"/>
              </a:solidFill>
              <a:latin typeface="Times New Roman" panose="02020603050405020304" pitchFamily="18" charset="0"/>
              <a:ea typeface="標楷體" panose="03000509000000000000" pitchFamily="65" charset="-120"/>
            </a:endParaRPr>
          </a:p>
        </p:txBody>
      </p:sp>
      <p:sp>
        <p:nvSpPr>
          <p:cNvPr id="15" name="矩形 14"/>
          <p:cNvSpPr/>
          <p:nvPr/>
        </p:nvSpPr>
        <p:spPr>
          <a:xfrm>
            <a:off x="2331869" y="4491080"/>
            <a:ext cx="1736075" cy="299405"/>
          </a:xfrm>
          <a:prstGeom prst="rect">
            <a:avLst/>
          </a:prstGeom>
          <a:no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圖說文字 15"/>
          <p:cNvSpPr/>
          <p:nvPr/>
        </p:nvSpPr>
        <p:spPr>
          <a:xfrm>
            <a:off x="4540606" y="4359923"/>
            <a:ext cx="3991834" cy="1424055"/>
          </a:xfrm>
          <a:prstGeom prst="wedgeRectCallout">
            <a:avLst>
              <a:gd name="adj1" fmla="val -62974"/>
              <a:gd name="adj2" fmla="val -30213"/>
            </a:avLst>
          </a:prstGeom>
          <a:solidFill>
            <a:srgbClr val="FFCC99"/>
          </a:solidFill>
          <a:ln>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zh-TW" dirty="0">
                <a:solidFill>
                  <a:schemeClr val="tx1"/>
                </a:solidFill>
                <a:latin typeface="Times New Roman" panose="02020603050405020304" pitchFamily="18" charset="0"/>
                <a:ea typeface="標楷體" panose="03000509000000000000" pitchFamily="65" charset="-120"/>
              </a:rPr>
              <a:t>已登入網路報名系統填報且已確定</a:t>
            </a:r>
            <a:r>
              <a:rPr lang="zh-TW" altLang="zh-TW" dirty="0" smtClean="0">
                <a:solidFill>
                  <a:schemeClr val="tx1"/>
                </a:solidFill>
                <a:latin typeface="Times New Roman" panose="02020603050405020304" pitchFamily="18" charset="0"/>
                <a:ea typeface="標楷體" panose="03000509000000000000" pitchFamily="65" charset="-120"/>
              </a:rPr>
              <a:t>送出</a:t>
            </a:r>
            <a:r>
              <a:rPr lang="zh-TW" altLang="en-US" dirty="0" smtClean="0">
                <a:solidFill>
                  <a:schemeClr val="tx1"/>
                </a:solidFill>
                <a:latin typeface="Times New Roman" panose="02020603050405020304" pitchFamily="18" charset="0"/>
                <a:ea typeface="標楷體" panose="03000509000000000000" pitchFamily="65" charset="-120"/>
              </a:rPr>
              <a:t>，所屬學校</a:t>
            </a:r>
            <a:r>
              <a:rPr lang="zh-TW" altLang="zh-TW" dirty="0" smtClean="0">
                <a:solidFill>
                  <a:schemeClr val="tx1"/>
                </a:solidFill>
                <a:latin typeface="Times New Roman" panose="02020603050405020304" pitchFamily="18" charset="0"/>
                <a:ea typeface="標楷體" panose="03000509000000000000" pitchFamily="65" charset="-120"/>
              </a:rPr>
              <a:t>已</a:t>
            </a:r>
            <a:r>
              <a:rPr lang="zh-TW" altLang="zh-TW" dirty="0">
                <a:solidFill>
                  <a:schemeClr val="tx1"/>
                </a:solidFill>
                <a:latin typeface="Times New Roman" panose="02020603050405020304" pitchFamily="18" charset="0"/>
                <a:ea typeface="標楷體" panose="03000509000000000000" pitchFamily="65" charset="-120"/>
              </a:rPr>
              <a:t>依據考生檢附紙本資料進行審核，確認無誤後進行確定送出完成網路報名，即不得修改，僅得檢視考生資料。</a:t>
            </a:r>
            <a:endParaRPr lang="zh-TW" altLang="en-US" dirty="0">
              <a:solidFill>
                <a:schemeClr val="tx1"/>
              </a:solidFill>
              <a:latin typeface="Times New Roman" panose="02020603050405020304" pitchFamily="18" charset="0"/>
              <a:ea typeface="標楷體" panose="03000509000000000000" pitchFamily="65" charset="-120"/>
            </a:endParaRPr>
          </a:p>
        </p:txBody>
      </p:sp>
      <p:sp>
        <p:nvSpPr>
          <p:cNvPr id="11" name="圓角矩形 27"/>
          <p:cNvSpPr/>
          <p:nvPr/>
        </p:nvSpPr>
        <p:spPr>
          <a:xfrm>
            <a:off x="1798324" y="2663523"/>
            <a:ext cx="391320" cy="3405503"/>
          </a:xfrm>
          <a:prstGeom prst="roundRect">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27"/>
          <p:cNvSpPr/>
          <p:nvPr/>
        </p:nvSpPr>
        <p:spPr>
          <a:xfrm>
            <a:off x="633602" y="2606612"/>
            <a:ext cx="391320" cy="3405503"/>
          </a:xfrm>
          <a:prstGeom prst="roundRect">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36152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圖片 8"/>
          <p:cNvPicPr>
            <a:picLocks noChangeAspect="1"/>
          </p:cNvPicPr>
          <p:nvPr/>
        </p:nvPicPr>
        <p:blipFill rotWithShape="1">
          <a:blip r:embed="rId2"/>
          <a:srcRect l="21650" t="20985" r="21651" b="12195"/>
          <a:stretch/>
        </p:blipFill>
        <p:spPr>
          <a:xfrm>
            <a:off x="899592" y="1042044"/>
            <a:ext cx="7704856" cy="4436043"/>
          </a:xfrm>
          <a:prstGeom prst="rect">
            <a:avLst/>
          </a:prstGeom>
        </p:spPr>
      </p:pic>
      <p:sp>
        <p:nvSpPr>
          <p:cNvPr id="4" name="投影片編號版面配置區 3"/>
          <p:cNvSpPr>
            <a:spLocks noGrp="1"/>
          </p:cNvSpPr>
          <p:nvPr>
            <p:ph type="sldNum" sz="quarter" idx="12"/>
          </p:nvPr>
        </p:nvSpPr>
        <p:spPr/>
        <p:txBody>
          <a:bodyPr/>
          <a:lstStyle/>
          <a:p>
            <a:pPr>
              <a:defRPr/>
            </a:pPr>
            <a:fld id="{E0396980-98E6-4E5D-B537-BBDCD0036471}" type="slidenum">
              <a:rPr lang="zh-TW" altLang="en-US" smtClean="0"/>
              <a:pPr>
                <a:defRPr/>
              </a:pPr>
              <a:t>51</a:t>
            </a:fld>
            <a:endParaRPr lang="en-US" altLang="zh-TW"/>
          </a:p>
        </p:txBody>
      </p:sp>
      <p:sp>
        <p:nvSpPr>
          <p:cNvPr id="5" name="Rectangle 2"/>
          <p:cNvSpPr>
            <a:spLocks noGrp="1" noChangeArrowheads="1"/>
          </p:cNvSpPr>
          <p:nvPr>
            <p:ph type="title"/>
          </p:nvPr>
        </p:nvSpPr>
        <p:spPr>
          <a:xfrm>
            <a:off x="0" y="260350"/>
            <a:ext cx="9144000" cy="633413"/>
          </a:xfrm>
          <a:noFill/>
        </p:spPr>
        <p:txBody>
          <a:bodyPr/>
          <a:lstStyle/>
          <a:p>
            <a:pPr eaLnBrk="1" hangingPunct="1"/>
            <a:r>
              <a:rPr lang="zh-TW" altLang="en-US" sz="3600" b="1" dirty="0">
                <a:solidFill>
                  <a:srgbClr val="800080"/>
                </a:solidFill>
                <a:latin typeface="標楷體" pitchFamily="65" charset="-120"/>
                <a:ea typeface="標楷體" pitchFamily="65" charset="-120"/>
              </a:rPr>
              <a:t>一、高職</a:t>
            </a:r>
            <a:r>
              <a:rPr lang="zh-TW" altLang="en-US" sz="3600" b="1" dirty="0" smtClean="0">
                <a:solidFill>
                  <a:srgbClr val="800080"/>
                </a:solidFill>
                <a:latin typeface="標楷體" pitchFamily="65" charset="-120"/>
                <a:ea typeface="標楷體" pitchFamily="65" charset="-120"/>
              </a:rPr>
              <a:t>學校作業及查詢系統</a:t>
            </a:r>
            <a:r>
              <a:rPr lang="en-US" altLang="zh-TW" sz="3600" b="1" dirty="0" smtClean="0">
                <a:solidFill>
                  <a:srgbClr val="800080"/>
                </a:solidFill>
                <a:latin typeface="標楷體" pitchFamily="65" charset="-120"/>
                <a:ea typeface="標楷體" pitchFamily="65" charset="-120"/>
              </a:rPr>
              <a:t>-</a:t>
            </a:r>
            <a:r>
              <a:rPr lang="zh-TW" altLang="en-US" b="1" dirty="0">
                <a:solidFill>
                  <a:srgbClr val="800080"/>
                </a:solidFill>
                <a:latin typeface="標楷體" pitchFamily="65" charset="-120"/>
                <a:ea typeface="標楷體" pitchFamily="65" charset="-120"/>
              </a:rPr>
              <a:t>考生資料</a:t>
            </a:r>
            <a:r>
              <a:rPr lang="zh-TW" altLang="en-US" b="1" dirty="0" smtClean="0">
                <a:solidFill>
                  <a:srgbClr val="800080"/>
                </a:solidFill>
                <a:latin typeface="標楷體" pitchFamily="65" charset="-120"/>
                <a:ea typeface="標楷體" pitchFamily="65" charset="-120"/>
              </a:rPr>
              <a:t>審查</a:t>
            </a:r>
            <a:r>
              <a:rPr lang="en-US" altLang="zh-TW" sz="2400" b="1" dirty="0" smtClean="0">
                <a:solidFill>
                  <a:srgbClr val="800080"/>
                </a:solidFill>
                <a:latin typeface="Times New Roman" panose="02020603050405020304" pitchFamily="18" charset="0"/>
                <a:ea typeface="標楷體" pitchFamily="65" charset="-120"/>
                <a:cs typeface="Times New Roman" panose="02020603050405020304" pitchFamily="18" charset="0"/>
              </a:rPr>
              <a:t>(4/6</a:t>
            </a:r>
            <a:r>
              <a:rPr lang="en-US" altLang="zh-TW" sz="2400" b="1" dirty="0">
                <a:solidFill>
                  <a:srgbClr val="800080"/>
                </a:solidFill>
                <a:latin typeface="Times New Roman" panose="02020603050405020304" pitchFamily="18" charset="0"/>
                <a:ea typeface="標楷體" pitchFamily="65" charset="-120"/>
                <a:cs typeface="Times New Roman" panose="02020603050405020304" pitchFamily="18" charset="0"/>
              </a:rPr>
              <a:t>)</a:t>
            </a:r>
            <a:endParaRPr lang="zh-TW" altLang="en-US" sz="2400" b="1" dirty="0" smtClean="0">
              <a:solidFill>
                <a:srgbClr val="800080"/>
              </a:solidFill>
              <a:latin typeface="標楷體" pitchFamily="65" charset="-120"/>
              <a:ea typeface="標楷體" pitchFamily="65" charset="-120"/>
            </a:endParaRPr>
          </a:p>
        </p:txBody>
      </p:sp>
      <p:sp>
        <p:nvSpPr>
          <p:cNvPr id="7" name="矩形 6"/>
          <p:cNvSpPr/>
          <p:nvPr/>
        </p:nvSpPr>
        <p:spPr>
          <a:xfrm>
            <a:off x="4758005" y="2606184"/>
            <a:ext cx="849776"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向下箭號 9"/>
          <p:cNvSpPr/>
          <p:nvPr/>
        </p:nvSpPr>
        <p:spPr>
          <a:xfrm>
            <a:off x="4499992" y="5626368"/>
            <a:ext cx="792088" cy="72447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圓角矩形 27"/>
          <p:cNvSpPr/>
          <p:nvPr/>
        </p:nvSpPr>
        <p:spPr>
          <a:xfrm>
            <a:off x="2437479" y="2625174"/>
            <a:ext cx="391320" cy="2852913"/>
          </a:xfrm>
          <a:prstGeom prst="roundRect">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27"/>
          <p:cNvSpPr/>
          <p:nvPr/>
        </p:nvSpPr>
        <p:spPr>
          <a:xfrm>
            <a:off x="1288061" y="2625174"/>
            <a:ext cx="391320" cy="2852913"/>
          </a:xfrm>
          <a:prstGeom prst="roundRect">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573055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60350"/>
            <a:ext cx="9144000" cy="633413"/>
          </a:xfrm>
        </p:spPr>
        <p:txBody>
          <a:bodyPr/>
          <a:lstStyle/>
          <a:p>
            <a:r>
              <a:rPr lang="zh-TW" altLang="en-US" sz="3600" b="1" dirty="0">
                <a:solidFill>
                  <a:srgbClr val="800080"/>
                </a:solidFill>
                <a:latin typeface="標楷體" pitchFamily="65" charset="-120"/>
                <a:ea typeface="標楷體" pitchFamily="65" charset="-120"/>
              </a:rPr>
              <a:t>一、高職學校作業及查詢系統</a:t>
            </a:r>
            <a:r>
              <a:rPr lang="en-US" altLang="zh-TW" b="1" dirty="0">
                <a:solidFill>
                  <a:srgbClr val="800080"/>
                </a:solidFill>
                <a:latin typeface="標楷體" pitchFamily="65" charset="-120"/>
                <a:ea typeface="標楷體" pitchFamily="65" charset="-120"/>
              </a:rPr>
              <a:t>-</a:t>
            </a:r>
            <a:r>
              <a:rPr lang="zh-TW" altLang="en-US" b="1" dirty="0">
                <a:solidFill>
                  <a:srgbClr val="800080"/>
                </a:solidFill>
                <a:latin typeface="標楷體" pitchFamily="65" charset="-120"/>
                <a:ea typeface="標楷體" pitchFamily="65" charset="-120"/>
              </a:rPr>
              <a:t>考生資料</a:t>
            </a:r>
            <a:r>
              <a:rPr lang="zh-TW" altLang="en-US" b="1" dirty="0" smtClean="0">
                <a:solidFill>
                  <a:srgbClr val="800080"/>
                </a:solidFill>
                <a:latin typeface="標楷體" pitchFamily="65" charset="-120"/>
                <a:ea typeface="標楷體" pitchFamily="65" charset="-120"/>
              </a:rPr>
              <a:t>審查</a:t>
            </a:r>
            <a:r>
              <a:rPr lang="en-US" altLang="zh-TW" sz="2400" b="1" dirty="0" smtClean="0">
                <a:solidFill>
                  <a:srgbClr val="800080"/>
                </a:solidFill>
                <a:latin typeface="Times New Roman" panose="02020603050405020304" pitchFamily="18" charset="0"/>
                <a:ea typeface="標楷體" pitchFamily="65" charset="-120"/>
                <a:cs typeface="Times New Roman" panose="02020603050405020304" pitchFamily="18" charset="0"/>
              </a:rPr>
              <a:t>(5/6</a:t>
            </a:r>
            <a:r>
              <a:rPr lang="en-US" altLang="zh-TW" sz="2400" b="1" dirty="0">
                <a:solidFill>
                  <a:srgbClr val="800080"/>
                </a:solidFill>
                <a:latin typeface="Times New Roman" panose="02020603050405020304" pitchFamily="18" charset="0"/>
                <a:ea typeface="標楷體" pitchFamily="65" charset="-120"/>
                <a:cs typeface="Times New Roman" panose="02020603050405020304" pitchFamily="18" charset="0"/>
              </a:rPr>
              <a:t>)</a:t>
            </a:r>
            <a:endParaRPr lang="zh-TW" altLang="en-US" sz="2400" dirty="0">
              <a:solidFill>
                <a:srgbClr val="800080"/>
              </a:solidFill>
            </a:endParaRPr>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p:txBody>
          <a:bodyPr/>
          <a:lstStyle/>
          <a:p>
            <a:pPr>
              <a:defRPr/>
            </a:pPr>
            <a:fld id="{E0396980-98E6-4E5D-B537-BBDCD0036471}" type="slidenum">
              <a:rPr lang="zh-TW" altLang="en-US" smtClean="0"/>
              <a:pPr>
                <a:defRPr/>
              </a:pPr>
              <a:t>52</a:t>
            </a:fld>
            <a:endParaRPr lang="en-US" altLang="zh-TW"/>
          </a:p>
        </p:txBody>
      </p:sp>
      <p:pic>
        <p:nvPicPr>
          <p:cNvPr id="5" name="圖片 4"/>
          <p:cNvPicPr>
            <a:picLocks noChangeAspect="1"/>
          </p:cNvPicPr>
          <p:nvPr/>
        </p:nvPicPr>
        <p:blipFill rotWithShape="1">
          <a:blip r:embed="rId2"/>
          <a:srcRect l="23589" t="10892" r="24402" b="12958"/>
          <a:stretch/>
        </p:blipFill>
        <p:spPr>
          <a:xfrm>
            <a:off x="1401496" y="1031950"/>
            <a:ext cx="6341007" cy="4319686"/>
          </a:xfrm>
          <a:prstGeom prst="rect">
            <a:avLst/>
          </a:prstGeom>
        </p:spPr>
      </p:pic>
      <p:sp>
        <p:nvSpPr>
          <p:cNvPr id="6" name="八角星形 5"/>
          <p:cNvSpPr/>
          <p:nvPr/>
        </p:nvSpPr>
        <p:spPr>
          <a:xfrm rot="655767">
            <a:off x="6336738" y="1479267"/>
            <a:ext cx="2352061" cy="1374813"/>
          </a:xfrm>
          <a:prstGeom prst="star8">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3200" b="1" dirty="0" smtClean="0">
                <a:solidFill>
                  <a:srgbClr val="FF0000"/>
                </a:solidFill>
              </a:rPr>
              <a:t>考生資料退回</a:t>
            </a:r>
            <a:endParaRPr lang="zh-TW" altLang="en-US" sz="3200" b="1" dirty="0">
              <a:solidFill>
                <a:srgbClr val="FF0000"/>
              </a:solidFill>
            </a:endParaRPr>
          </a:p>
        </p:txBody>
      </p:sp>
      <p:sp>
        <p:nvSpPr>
          <p:cNvPr id="7" name="矩形 6"/>
          <p:cNvSpPr/>
          <p:nvPr/>
        </p:nvSpPr>
        <p:spPr>
          <a:xfrm>
            <a:off x="4427984" y="5020445"/>
            <a:ext cx="849776"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0" name="圖片 9"/>
          <p:cNvPicPr>
            <a:picLocks noChangeAspect="1"/>
          </p:cNvPicPr>
          <p:nvPr/>
        </p:nvPicPr>
        <p:blipFill>
          <a:blip r:embed="rId3"/>
          <a:stretch>
            <a:fillRect/>
          </a:stretch>
        </p:blipFill>
        <p:spPr>
          <a:xfrm>
            <a:off x="2631017" y="5531446"/>
            <a:ext cx="4587725" cy="1247060"/>
          </a:xfrm>
          <a:prstGeom prst="rect">
            <a:avLst/>
          </a:prstGeom>
        </p:spPr>
      </p:pic>
      <p:sp>
        <p:nvSpPr>
          <p:cNvPr id="11" name="向下箭號 10"/>
          <p:cNvSpPr/>
          <p:nvPr/>
        </p:nvSpPr>
        <p:spPr>
          <a:xfrm>
            <a:off x="4456828" y="5351636"/>
            <a:ext cx="792088" cy="4735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圖說文字 7"/>
          <p:cNvSpPr/>
          <p:nvPr/>
        </p:nvSpPr>
        <p:spPr>
          <a:xfrm>
            <a:off x="5652120" y="3755729"/>
            <a:ext cx="3384376" cy="1595907"/>
          </a:xfrm>
          <a:prstGeom prst="wedgeRectCallout">
            <a:avLst>
              <a:gd name="adj1" fmla="val -41165"/>
              <a:gd name="adj2" fmla="val 82622"/>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dirty="0" smtClean="0">
                <a:solidFill>
                  <a:schemeClr val="tx1"/>
                </a:solidFill>
                <a:latin typeface="Times New Roman" panose="02020603050405020304" pitchFamily="18" charset="0"/>
                <a:ea typeface="標楷體" panose="03000509000000000000" pitchFamily="65" charset="-120"/>
              </a:rPr>
              <a:t>「確定」送出後，</a:t>
            </a:r>
            <a:r>
              <a:rPr lang="zh-TW" altLang="zh-TW" dirty="0">
                <a:solidFill>
                  <a:schemeClr val="tx1"/>
                </a:solidFill>
                <a:latin typeface="Times New Roman" panose="02020603050405020304" pitchFamily="18" charset="0"/>
                <a:ea typeface="標楷體" panose="03000509000000000000" pitchFamily="65" charset="-120"/>
              </a:rPr>
              <a:t>考生可再登入網路報名系統資料輸入頁</a:t>
            </a:r>
            <a:r>
              <a:rPr lang="zh-TW" altLang="zh-TW" dirty="0" smtClean="0">
                <a:solidFill>
                  <a:schemeClr val="tx1"/>
                </a:solidFill>
                <a:latin typeface="Times New Roman" panose="02020603050405020304" pitchFamily="18" charset="0"/>
                <a:ea typeface="標楷體" panose="03000509000000000000" pitchFamily="65" charset="-120"/>
              </a:rPr>
              <a:t>面</a:t>
            </a:r>
            <a:r>
              <a:rPr lang="zh-TW" altLang="en-US" dirty="0" smtClean="0">
                <a:solidFill>
                  <a:schemeClr val="tx1"/>
                </a:solidFill>
                <a:latin typeface="Times New Roman" panose="02020603050405020304" pitchFamily="18" charset="0"/>
                <a:ea typeface="標楷體" panose="03000509000000000000" pitchFamily="65" charset="-120"/>
              </a:rPr>
              <a:t>。</a:t>
            </a:r>
            <a:endParaRPr lang="en-US" altLang="zh-TW" dirty="0" smtClean="0">
              <a:solidFill>
                <a:schemeClr val="tx1"/>
              </a:solidFill>
              <a:latin typeface="Times New Roman" panose="02020603050405020304" pitchFamily="18" charset="0"/>
              <a:ea typeface="標楷體" panose="03000509000000000000" pitchFamily="65" charset="-120"/>
            </a:endParaRPr>
          </a:p>
          <a:p>
            <a:r>
              <a:rPr lang="zh-TW" altLang="zh-TW" dirty="0" smtClean="0">
                <a:solidFill>
                  <a:schemeClr val="tx1"/>
                </a:solidFill>
                <a:latin typeface="Times New Roman" panose="02020603050405020304" pitchFamily="18" charset="0"/>
                <a:ea typeface="標楷體" panose="03000509000000000000" pitchFamily="65" charset="-120"/>
              </a:rPr>
              <a:t>請</a:t>
            </a:r>
            <a:r>
              <a:rPr lang="zh-TW" altLang="zh-TW" dirty="0">
                <a:solidFill>
                  <a:schemeClr val="tx1"/>
                </a:solidFill>
                <a:latin typeface="Times New Roman" panose="02020603050405020304" pitchFamily="18" charset="0"/>
                <a:ea typeface="標楷體" panose="03000509000000000000" pitchFamily="65" charset="-120"/>
              </a:rPr>
              <a:t>學校承辦人員協助考生確實修改正確定，再進行資料確定送出作業</a:t>
            </a:r>
            <a:r>
              <a:rPr lang="zh-TW" altLang="zh-TW" dirty="0" smtClean="0">
                <a:solidFill>
                  <a:schemeClr val="tx1"/>
                </a:solidFill>
                <a:latin typeface="Times New Roman" panose="02020603050405020304" pitchFamily="18" charset="0"/>
                <a:ea typeface="標楷體" panose="03000509000000000000" pitchFamily="65" charset="-120"/>
              </a:rPr>
              <a:t>。</a:t>
            </a:r>
            <a:endParaRPr lang="zh-TW" altLang="zh-TW" dirty="0">
              <a:solidFill>
                <a:schemeClr val="tx1"/>
              </a:solidFill>
              <a:latin typeface="Times New Roman" panose="02020603050405020304" pitchFamily="18" charset="0"/>
              <a:ea typeface="標楷體" panose="03000509000000000000" pitchFamily="65" charset="-120"/>
            </a:endParaRPr>
          </a:p>
        </p:txBody>
      </p:sp>
      <p:sp>
        <p:nvSpPr>
          <p:cNvPr id="12" name="圓角矩形 27"/>
          <p:cNvSpPr/>
          <p:nvPr/>
        </p:nvSpPr>
        <p:spPr>
          <a:xfrm>
            <a:off x="2239697" y="1235467"/>
            <a:ext cx="391320" cy="299770"/>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圓角矩形 27"/>
          <p:cNvSpPr/>
          <p:nvPr/>
        </p:nvSpPr>
        <p:spPr>
          <a:xfrm>
            <a:off x="5301362" y="1649295"/>
            <a:ext cx="710798" cy="267538"/>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圓角矩形 27"/>
          <p:cNvSpPr/>
          <p:nvPr/>
        </p:nvSpPr>
        <p:spPr>
          <a:xfrm>
            <a:off x="2491850" y="2024976"/>
            <a:ext cx="1360070" cy="179888"/>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圓角矩形 27"/>
          <p:cNvSpPr/>
          <p:nvPr/>
        </p:nvSpPr>
        <p:spPr>
          <a:xfrm>
            <a:off x="2240754" y="1736945"/>
            <a:ext cx="1360070" cy="179888"/>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2520582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60350"/>
            <a:ext cx="9144000" cy="633413"/>
          </a:xfrm>
        </p:spPr>
        <p:txBody>
          <a:bodyPr/>
          <a:lstStyle/>
          <a:p>
            <a:r>
              <a:rPr lang="zh-TW" altLang="en-US" sz="3600" b="1" dirty="0">
                <a:solidFill>
                  <a:srgbClr val="800080"/>
                </a:solidFill>
                <a:latin typeface="標楷體" pitchFamily="65" charset="-120"/>
                <a:ea typeface="標楷體" pitchFamily="65" charset="-120"/>
              </a:rPr>
              <a:t>一、高職學校作業及查詢系統</a:t>
            </a:r>
            <a:r>
              <a:rPr lang="en-US" altLang="zh-TW" b="1" dirty="0">
                <a:solidFill>
                  <a:srgbClr val="800080"/>
                </a:solidFill>
                <a:latin typeface="標楷體" pitchFamily="65" charset="-120"/>
                <a:ea typeface="標楷體" pitchFamily="65" charset="-120"/>
              </a:rPr>
              <a:t>-</a:t>
            </a:r>
            <a:r>
              <a:rPr lang="zh-TW" altLang="en-US" b="1" dirty="0">
                <a:solidFill>
                  <a:srgbClr val="800080"/>
                </a:solidFill>
                <a:latin typeface="標楷體" pitchFamily="65" charset="-120"/>
                <a:ea typeface="標楷體" pitchFamily="65" charset="-120"/>
              </a:rPr>
              <a:t>考生資料</a:t>
            </a:r>
            <a:r>
              <a:rPr lang="zh-TW" altLang="en-US" b="1" dirty="0" smtClean="0">
                <a:solidFill>
                  <a:srgbClr val="800080"/>
                </a:solidFill>
                <a:latin typeface="標楷體" pitchFamily="65" charset="-120"/>
                <a:ea typeface="標楷體" pitchFamily="65" charset="-120"/>
              </a:rPr>
              <a:t>審查</a:t>
            </a:r>
            <a:r>
              <a:rPr lang="en-US" altLang="zh-TW" sz="2400" b="1" dirty="0" smtClean="0">
                <a:solidFill>
                  <a:srgbClr val="800080"/>
                </a:solidFill>
                <a:latin typeface="Times New Roman" panose="02020603050405020304" pitchFamily="18" charset="0"/>
                <a:ea typeface="標楷體" pitchFamily="65" charset="-120"/>
                <a:cs typeface="Times New Roman" panose="02020603050405020304" pitchFamily="18" charset="0"/>
              </a:rPr>
              <a:t>(6/6</a:t>
            </a:r>
            <a:r>
              <a:rPr lang="en-US" altLang="zh-TW" sz="2400" b="1" dirty="0">
                <a:solidFill>
                  <a:srgbClr val="800080"/>
                </a:solidFill>
                <a:latin typeface="Times New Roman" panose="02020603050405020304" pitchFamily="18" charset="0"/>
                <a:ea typeface="標楷體" pitchFamily="65" charset="-120"/>
                <a:cs typeface="Times New Roman" panose="02020603050405020304" pitchFamily="18" charset="0"/>
              </a:rPr>
              <a:t>)</a:t>
            </a:r>
            <a:endParaRPr lang="zh-TW" altLang="en-US" sz="2400" dirty="0">
              <a:solidFill>
                <a:srgbClr val="800080"/>
              </a:solidFill>
            </a:endParaRPr>
          </a:p>
        </p:txBody>
      </p:sp>
      <p:sp>
        <p:nvSpPr>
          <p:cNvPr id="4" name="投影片編號版面配置區 3"/>
          <p:cNvSpPr>
            <a:spLocks noGrp="1"/>
          </p:cNvSpPr>
          <p:nvPr>
            <p:ph type="sldNum" sz="quarter" idx="12"/>
          </p:nvPr>
        </p:nvSpPr>
        <p:spPr/>
        <p:txBody>
          <a:bodyPr/>
          <a:lstStyle/>
          <a:p>
            <a:pPr>
              <a:defRPr/>
            </a:pPr>
            <a:fld id="{E0396980-98E6-4E5D-B537-BBDCD0036471}" type="slidenum">
              <a:rPr lang="zh-TW" altLang="en-US" smtClean="0"/>
              <a:pPr>
                <a:defRPr/>
              </a:pPr>
              <a:t>53</a:t>
            </a:fld>
            <a:endParaRPr lang="en-US" altLang="zh-TW"/>
          </a:p>
        </p:txBody>
      </p:sp>
      <p:pic>
        <p:nvPicPr>
          <p:cNvPr id="7" name="圖片 6"/>
          <p:cNvPicPr>
            <a:picLocks noChangeAspect="1"/>
          </p:cNvPicPr>
          <p:nvPr/>
        </p:nvPicPr>
        <p:blipFill>
          <a:blip r:embed="rId2"/>
          <a:stretch>
            <a:fillRect/>
          </a:stretch>
        </p:blipFill>
        <p:spPr>
          <a:xfrm>
            <a:off x="610828" y="1052736"/>
            <a:ext cx="7668344" cy="3936139"/>
          </a:xfrm>
          <a:prstGeom prst="rect">
            <a:avLst/>
          </a:prstGeom>
        </p:spPr>
      </p:pic>
      <p:sp>
        <p:nvSpPr>
          <p:cNvPr id="8" name="矩形 7"/>
          <p:cNvSpPr/>
          <p:nvPr/>
        </p:nvSpPr>
        <p:spPr>
          <a:xfrm>
            <a:off x="3200318" y="4647912"/>
            <a:ext cx="1117682" cy="2880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向下箭號 11"/>
          <p:cNvSpPr/>
          <p:nvPr/>
        </p:nvSpPr>
        <p:spPr>
          <a:xfrm>
            <a:off x="3396981" y="5013244"/>
            <a:ext cx="792088" cy="47357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3" name="圖片 12"/>
          <p:cNvPicPr>
            <a:picLocks noChangeAspect="1"/>
          </p:cNvPicPr>
          <p:nvPr/>
        </p:nvPicPr>
        <p:blipFill>
          <a:blip r:embed="rId3"/>
          <a:stretch>
            <a:fillRect/>
          </a:stretch>
        </p:blipFill>
        <p:spPr>
          <a:xfrm>
            <a:off x="1907704" y="5503334"/>
            <a:ext cx="4495724" cy="1286934"/>
          </a:xfrm>
          <a:prstGeom prst="rect">
            <a:avLst/>
          </a:prstGeom>
        </p:spPr>
      </p:pic>
      <p:sp>
        <p:nvSpPr>
          <p:cNvPr id="14" name="矩形圖說文字 13"/>
          <p:cNvSpPr/>
          <p:nvPr/>
        </p:nvSpPr>
        <p:spPr>
          <a:xfrm>
            <a:off x="5796136" y="3789040"/>
            <a:ext cx="3096344" cy="1440160"/>
          </a:xfrm>
          <a:prstGeom prst="wedgeRectCallout">
            <a:avLst>
              <a:gd name="adj1" fmla="val -53308"/>
              <a:gd name="adj2" fmla="val 8719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zh-TW" altLang="en-US" sz="2000" b="1" dirty="0">
                <a:solidFill>
                  <a:srgbClr val="FF0000"/>
                </a:solidFill>
                <a:latin typeface="標楷體" panose="03000509000000000000" pitchFamily="65" charset="-120"/>
                <a:ea typeface="標楷體" panose="03000509000000000000" pitchFamily="65" charset="-120"/>
              </a:rPr>
              <a:t>注意： 「確定」送出後，</a:t>
            </a:r>
            <a:r>
              <a:rPr lang="zh-TW" altLang="en-US" sz="2000" b="1" u="sng" dirty="0">
                <a:solidFill>
                  <a:srgbClr val="FF0000"/>
                </a:solidFill>
                <a:latin typeface="標楷體" panose="03000509000000000000" pitchFamily="65" charset="-120"/>
                <a:ea typeface="標楷體" panose="03000509000000000000" pitchFamily="65" charset="-120"/>
              </a:rPr>
              <a:t>即不得修改</a:t>
            </a:r>
            <a:r>
              <a:rPr lang="zh-TW" altLang="en-US" sz="2000" b="1" dirty="0" smtClean="0">
                <a:solidFill>
                  <a:srgbClr val="FF0000"/>
                </a:solidFill>
                <a:latin typeface="標楷體" panose="03000509000000000000" pitchFamily="65" charset="-120"/>
                <a:ea typeface="標楷體" panose="03000509000000000000" pitchFamily="65" charset="-120"/>
              </a:rPr>
              <a:t>！</a:t>
            </a:r>
            <a:endParaRPr lang="en-US" altLang="zh-TW" sz="2000" b="1" dirty="0" smtClean="0">
              <a:solidFill>
                <a:srgbClr val="FF0000"/>
              </a:solidFill>
              <a:latin typeface="標楷體" panose="03000509000000000000" pitchFamily="65" charset="-120"/>
              <a:ea typeface="標楷體" panose="03000509000000000000" pitchFamily="65" charset="-120"/>
            </a:endParaRPr>
          </a:p>
          <a:p>
            <a:pPr>
              <a:spcBef>
                <a:spcPts val="600"/>
              </a:spcBef>
              <a:spcAft>
                <a:spcPts val="600"/>
              </a:spcAft>
            </a:pPr>
            <a:r>
              <a:rPr lang="zh-TW" altLang="en-US" b="1" dirty="0" smtClean="0">
                <a:solidFill>
                  <a:schemeClr val="tx1"/>
                </a:solidFill>
                <a:latin typeface="標楷體" panose="03000509000000000000" pitchFamily="65" charset="-120"/>
                <a:ea typeface="標楷體" panose="03000509000000000000" pitchFamily="65" charset="-120"/>
              </a:rPr>
              <a:t>送出後考生可列印</a:t>
            </a:r>
            <a:r>
              <a:rPr lang="zh-TW" altLang="en-US" b="1" dirty="0">
                <a:solidFill>
                  <a:schemeClr val="tx1"/>
                </a:solidFill>
                <a:latin typeface="標楷體" panose="03000509000000000000" pitchFamily="65" charset="-120"/>
                <a:ea typeface="標楷體" panose="03000509000000000000" pitchFamily="65" charset="-120"/>
              </a:rPr>
              <a:t>相關表件交予學校用印審核</a:t>
            </a:r>
            <a:r>
              <a:rPr lang="zh-TW" altLang="en-US" b="1" dirty="0" smtClean="0">
                <a:solidFill>
                  <a:schemeClr val="tx1"/>
                </a:solidFill>
                <a:latin typeface="標楷體" panose="03000509000000000000" pitchFamily="65" charset="-120"/>
                <a:ea typeface="標楷體" panose="03000509000000000000" pitchFamily="65" charset="-120"/>
              </a:rPr>
              <a:t>。</a:t>
            </a:r>
            <a:endParaRPr lang="zh-TW" altLang="en-US" dirty="0">
              <a:solidFill>
                <a:srgbClr val="FF0000"/>
              </a:solidFill>
              <a:latin typeface="標楷體" panose="03000509000000000000" pitchFamily="65" charset="-120"/>
              <a:ea typeface="標楷體" panose="03000509000000000000" pitchFamily="65" charset="-120"/>
            </a:endParaRPr>
          </a:p>
        </p:txBody>
      </p:sp>
      <p:sp>
        <p:nvSpPr>
          <p:cNvPr id="9" name="圓角矩形 27"/>
          <p:cNvSpPr/>
          <p:nvPr/>
        </p:nvSpPr>
        <p:spPr>
          <a:xfrm>
            <a:off x="1619672" y="1268761"/>
            <a:ext cx="432048" cy="432048"/>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圓角矩形 27"/>
          <p:cNvSpPr/>
          <p:nvPr/>
        </p:nvSpPr>
        <p:spPr>
          <a:xfrm>
            <a:off x="5364088" y="1844823"/>
            <a:ext cx="720080" cy="144017"/>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圓角矩形 27"/>
          <p:cNvSpPr/>
          <p:nvPr/>
        </p:nvSpPr>
        <p:spPr>
          <a:xfrm>
            <a:off x="1627388" y="1868094"/>
            <a:ext cx="1360070" cy="179888"/>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6975808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16934" y="1165668"/>
            <a:ext cx="4572000" cy="5218783"/>
          </a:xfrm>
          <a:prstGeom prst="rect">
            <a:avLst/>
          </a:prstGeom>
        </p:spPr>
      </p:pic>
      <p:pic>
        <p:nvPicPr>
          <p:cNvPr id="11" name="圖片 10"/>
          <p:cNvPicPr>
            <a:picLocks noChangeAspect="1"/>
          </p:cNvPicPr>
          <p:nvPr/>
        </p:nvPicPr>
        <p:blipFill>
          <a:blip r:embed="rId3"/>
          <a:stretch>
            <a:fillRect/>
          </a:stretch>
        </p:blipFill>
        <p:spPr>
          <a:xfrm>
            <a:off x="4737720" y="1174134"/>
            <a:ext cx="4169197" cy="5157192"/>
          </a:xfrm>
          <a:prstGeom prst="rect">
            <a:avLst/>
          </a:prstGeom>
        </p:spPr>
      </p:pic>
      <p:sp>
        <p:nvSpPr>
          <p:cNvPr id="4" name="投影片編號版面配置區 3"/>
          <p:cNvSpPr>
            <a:spLocks noGrp="1"/>
          </p:cNvSpPr>
          <p:nvPr>
            <p:ph type="sldNum" sz="quarter" idx="12"/>
          </p:nvPr>
        </p:nvSpPr>
        <p:spPr>
          <a:xfrm>
            <a:off x="6880699" y="6525344"/>
            <a:ext cx="2133600" cy="476250"/>
          </a:xfrm>
        </p:spPr>
        <p:txBody>
          <a:bodyPr/>
          <a:lstStyle/>
          <a:p>
            <a:pPr>
              <a:defRPr/>
            </a:pPr>
            <a:fld id="{E0396980-98E6-4E5D-B537-BBDCD0036471}" type="slidenum">
              <a:rPr lang="zh-TW" altLang="en-US" smtClean="0"/>
              <a:pPr>
                <a:defRPr/>
              </a:pPr>
              <a:t>54</a:t>
            </a:fld>
            <a:endParaRPr lang="en-US" altLang="zh-TW" dirty="0"/>
          </a:p>
        </p:txBody>
      </p:sp>
      <p:sp>
        <p:nvSpPr>
          <p:cNvPr id="5" name="Rectangle 2"/>
          <p:cNvSpPr>
            <a:spLocks noGrp="1" noChangeArrowheads="1"/>
          </p:cNvSpPr>
          <p:nvPr>
            <p:ph type="title"/>
          </p:nvPr>
        </p:nvSpPr>
        <p:spPr>
          <a:xfrm>
            <a:off x="0" y="44624"/>
            <a:ext cx="8964488" cy="936104"/>
          </a:xfrm>
          <a:noFill/>
        </p:spPr>
        <p:txBody>
          <a:bodyPr/>
          <a:lstStyle/>
          <a:p>
            <a:pPr eaLnBrk="1" hangingPunct="1"/>
            <a:r>
              <a:rPr lang="zh-TW" altLang="en-US" sz="3600" b="1" dirty="0">
                <a:solidFill>
                  <a:srgbClr val="800080"/>
                </a:solidFill>
                <a:latin typeface="標楷體" pitchFamily="65" charset="-120"/>
                <a:ea typeface="標楷體" pitchFamily="65" charset="-120"/>
              </a:rPr>
              <a:t>一、高職</a:t>
            </a:r>
            <a:r>
              <a:rPr lang="zh-TW" altLang="en-US" sz="3600" b="1" dirty="0" smtClean="0">
                <a:solidFill>
                  <a:srgbClr val="800080"/>
                </a:solidFill>
                <a:latin typeface="標楷體" pitchFamily="65" charset="-120"/>
                <a:ea typeface="標楷體" pitchFamily="65" charset="-120"/>
              </a:rPr>
              <a:t>學校作業及查詢系統</a:t>
            </a:r>
            <a:r>
              <a:rPr lang="en-US" altLang="zh-TW" sz="3600" b="1" dirty="0" smtClean="0">
                <a:solidFill>
                  <a:srgbClr val="800080"/>
                </a:solidFill>
                <a:latin typeface="標楷體" pitchFamily="65" charset="-120"/>
                <a:ea typeface="標楷體" pitchFamily="65" charset="-120"/>
              </a:rPr>
              <a:t>-</a:t>
            </a:r>
            <a:r>
              <a:rPr lang="zh-TW" altLang="en-US" sz="2200" b="1" dirty="0" smtClean="0">
                <a:solidFill>
                  <a:srgbClr val="800080"/>
                </a:solidFill>
                <a:latin typeface="標楷體" pitchFamily="65" charset="-120"/>
                <a:ea typeface="標楷體" pitchFamily="65" charset="-120"/>
              </a:rPr>
              <a:t>查詢考生報名資格及</a:t>
            </a:r>
            <a:r>
              <a:rPr lang="en-US" altLang="zh-TW" sz="2200" b="1" dirty="0" smtClean="0">
                <a:solidFill>
                  <a:srgbClr val="800080"/>
                </a:solidFill>
                <a:latin typeface="標楷體" pitchFamily="65" charset="-120"/>
                <a:ea typeface="標楷體" pitchFamily="65" charset="-120"/>
              </a:rPr>
              <a:t/>
            </a:r>
            <a:br>
              <a:rPr lang="en-US" altLang="zh-TW" sz="2200" b="1" dirty="0" smtClean="0">
                <a:solidFill>
                  <a:srgbClr val="800080"/>
                </a:solidFill>
                <a:latin typeface="標楷體" pitchFamily="65" charset="-120"/>
                <a:ea typeface="標楷體" pitchFamily="65" charset="-120"/>
              </a:rPr>
            </a:br>
            <a:r>
              <a:rPr lang="en-US" altLang="zh-TW" sz="2200" b="1" dirty="0" smtClean="0">
                <a:solidFill>
                  <a:srgbClr val="800080"/>
                </a:solidFill>
                <a:latin typeface="標楷體" pitchFamily="65" charset="-120"/>
                <a:ea typeface="標楷體" pitchFamily="65" charset="-120"/>
              </a:rPr>
              <a:t>                              </a:t>
            </a:r>
            <a:r>
              <a:rPr lang="zh-TW" altLang="en-US" sz="2200" b="1" dirty="0" smtClean="0">
                <a:solidFill>
                  <a:srgbClr val="800080"/>
                </a:solidFill>
                <a:latin typeface="標楷體" pitchFamily="65" charset="-120"/>
                <a:ea typeface="標楷體" pitchFamily="65" charset="-120"/>
              </a:rPr>
              <a:t>              第</a:t>
            </a:r>
            <a:r>
              <a:rPr lang="en-US" altLang="zh-TW" sz="2200" b="1" dirty="0" smtClean="0">
                <a:solidFill>
                  <a:srgbClr val="800080"/>
                </a:solidFill>
                <a:latin typeface="Times New Roman" panose="02020603050405020304" pitchFamily="18" charset="0"/>
                <a:ea typeface="標楷體" pitchFamily="65" charset="-120"/>
                <a:cs typeface="Times New Roman" panose="02020603050405020304" pitchFamily="18" charset="0"/>
              </a:rPr>
              <a:t>6</a:t>
            </a:r>
            <a:r>
              <a:rPr lang="zh-TW" altLang="en-US" sz="2200" b="1" dirty="0" smtClean="0">
                <a:solidFill>
                  <a:srgbClr val="800080"/>
                </a:solidFill>
                <a:latin typeface="Times New Roman" panose="02020603050405020304" pitchFamily="18" charset="0"/>
                <a:ea typeface="標楷體" pitchFamily="65" charset="-120"/>
                <a:cs typeface="Times New Roman" panose="02020603050405020304" pitchFamily="18" charset="0"/>
              </a:rPr>
              <a:t>、</a:t>
            </a:r>
            <a:r>
              <a:rPr lang="en-US" altLang="zh-TW" sz="2200" b="1" dirty="0" smtClean="0">
                <a:solidFill>
                  <a:srgbClr val="800080"/>
                </a:solidFill>
                <a:latin typeface="Times New Roman" panose="02020603050405020304" pitchFamily="18" charset="0"/>
                <a:ea typeface="標楷體" pitchFamily="65" charset="-120"/>
                <a:cs typeface="Times New Roman" panose="02020603050405020304" pitchFamily="18" charset="0"/>
              </a:rPr>
              <a:t>7</a:t>
            </a:r>
            <a:r>
              <a:rPr lang="zh-TW" altLang="en-US" sz="2200" b="1" dirty="0" smtClean="0">
                <a:solidFill>
                  <a:srgbClr val="800080"/>
                </a:solidFill>
                <a:latin typeface="Times New Roman" panose="02020603050405020304" pitchFamily="18" charset="0"/>
                <a:ea typeface="標楷體" pitchFamily="65" charset="-120"/>
                <a:cs typeface="Times New Roman" panose="02020603050405020304" pitchFamily="18" charset="0"/>
              </a:rPr>
              <a:t>比序審</a:t>
            </a:r>
            <a:r>
              <a:rPr lang="zh-TW" altLang="en-US" sz="2200" b="1" dirty="0" smtClean="0">
                <a:solidFill>
                  <a:srgbClr val="800080"/>
                </a:solidFill>
                <a:latin typeface="標楷體" pitchFamily="65" charset="-120"/>
                <a:ea typeface="標楷體" pitchFamily="65" charset="-120"/>
              </a:rPr>
              <a:t>查結果</a:t>
            </a:r>
          </a:p>
        </p:txBody>
      </p:sp>
      <p:sp>
        <p:nvSpPr>
          <p:cNvPr id="17" name="矩形 16"/>
          <p:cNvSpPr/>
          <p:nvPr/>
        </p:nvSpPr>
        <p:spPr>
          <a:xfrm>
            <a:off x="4148667" y="2839946"/>
            <a:ext cx="254000"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向右箭號 7"/>
          <p:cNvSpPr/>
          <p:nvPr/>
        </p:nvSpPr>
        <p:spPr>
          <a:xfrm>
            <a:off x="4482245" y="2983962"/>
            <a:ext cx="465428" cy="4320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3618148" y="2348881"/>
            <a:ext cx="864096" cy="40603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27"/>
          <p:cNvSpPr/>
          <p:nvPr/>
        </p:nvSpPr>
        <p:spPr>
          <a:xfrm>
            <a:off x="827584" y="2839945"/>
            <a:ext cx="432048" cy="3544505"/>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 name="圓角矩形 27"/>
          <p:cNvSpPr/>
          <p:nvPr/>
        </p:nvSpPr>
        <p:spPr>
          <a:xfrm>
            <a:off x="121450" y="2839946"/>
            <a:ext cx="274086" cy="3491380"/>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矩形圖說文字 9"/>
          <p:cNvSpPr/>
          <p:nvPr/>
        </p:nvSpPr>
        <p:spPr>
          <a:xfrm>
            <a:off x="251520" y="5744843"/>
            <a:ext cx="3236715" cy="996525"/>
          </a:xfrm>
          <a:prstGeom prst="wedgeRectCallout">
            <a:avLst>
              <a:gd name="adj1" fmla="val 63011"/>
              <a:gd name="adj2" fmla="val -54984"/>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TW" dirty="0" smtClean="0">
                <a:solidFill>
                  <a:schemeClr val="tx1"/>
                </a:solidFill>
                <a:latin typeface="Times New Roman" panose="02020603050405020304" pitchFamily="18" charset="0"/>
                <a:ea typeface="標楷體" panose="03000509000000000000" pitchFamily="65" charset="-120"/>
              </a:rPr>
              <a:t>108</a:t>
            </a:r>
            <a:r>
              <a:rPr lang="zh-TW" altLang="en-US" dirty="0" smtClean="0">
                <a:solidFill>
                  <a:schemeClr val="tx1"/>
                </a:solidFill>
                <a:latin typeface="Times New Roman" panose="02020603050405020304" pitchFamily="18" charset="0"/>
                <a:ea typeface="標楷體" panose="03000509000000000000" pitchFamily="65" charset="-120"/>
              </a:rPr>
              <a:t>年</a:t>
            </a:r>
            <a:r>
              <a:rPr lang="en-US" altLang="zh-TW" dirty="0">
                <a:solidFill>
                  <a:schemeClr val="tx1"/>
                </a:solidFill>
                <a:latin typeface="Times New Roman" panose="02020603050405020304" pitchFamily="18" charset="0"/>
                <a:ea typeface="標楷體" panose="03000509000000000000" pitchFamily="65" charset="-120"/>
              </a:rPr>
              <a:t>4</a:t>
            </a:r>
            <a:r>
              <a:rPr lang="zh-TW" altLang="en-US" dirty="0" smtClean="0">
                <a:solidFill>
                  <a:schemeClr val="tx1"/>
                </a:solidFill>
                <a:latin typeface="Times New Roman" panose="02020603050405020304" pitchFamily="18" charset="0"/>
                <a:ea typeface="標楷體" panose="03000509000000000000" pitchFamily="65" charset="-120"/>
              </a:rPr>
              <a:t>月</a:t>
            </a:r>
            <a:r>
              <a:rPr lang="en-US" altLang="zh-TW" dirty="0">
                <a:solidFill>
                  <a:schemeClr val="tx1"/>
                </a:solidFill>
                <a:latin typeface="Times New Roman" panose="02020603050405020304" pitchFamily="18" charset="0"/>
                <a:ea typeface="標楷體" panose="03000509000000000000" pitchFamily="65" charset="-120"/>
              </a:rPr>
              <a:t>2</a:t>
            </a:r>
            <a:r>
              <a:rPr lang="zh-TW" altLang="en-US" dirty="0" smtClean="0">
                <a:solidFill>
                  <a:schemeClr val="tx1"/>
                </a:solidFill>
                <a:latin typeface="Times New Roman" panose="02020603050405020304" pitchFamily="18" charset="0"/>
                <a:ea typeface="標楷體" panose="03000509000000000000" pitchFamily="65" charset="-120"/>
              </a:rPr>
              <a:t>日</a:t>
            </a:r>
            <a:r>
              <a:rPr lang="en-US" altLang="zh-TW" dirty="0" smtClean="0">
                <a:solidFill>
                  <a:schemeClr val="tx1"/>
                </a:solidFill>
                <a:latin typeface="Times New Roman" panose="02020603050405020304" pitchFamily="18" charset="0"/>
                <a:ea typeface="標楷體" panose="03000509000000000000" pitchFamily="65" charset="-120"/>
              </a:rPr>
              <a:t>10:00</a:t>
            </a:r>
            <a:r>
              <a:rPr lang="zh-TW" altLang="en-US" dirty="0" smtClean="0">
                <a:solidFill>
                  <a:schemeClr val="tx1"/>
                </a:solidFill>
                <a:latin typeface="Times New Roman" panose="02020603050405020304" pitchFamily="18" charset="0"/>
                <a:ea typeface="標楷體" panose="03000509000000000000" pitchFamily="65" charset="-120"/>
              </a:rPr>
              <a:t>起，即可查詢考生資格及第</a:t>
            </a:r>
            <a:r>
              <a:rPr lang="en-US" altLang="zh-TW" dirty="0" smtClean="0">
                <a:solidFill>
                  <a:schemeClr val="tx1"/>
                </a:solidFill>
                <a:latin typeface="Times New Roman" panose="02020603050405020304" pitchFamily="18" charset="0"/>
                <a:ea typeface="標楷體" panose="03000509000000000000" pitchFamily="65" charset="-120"/>
              </a:rPr>
              <a:t>6</a:t>
            </a:r>
            <a:r>
              <a:rPr lang="zh-TW" altLang="en-US" dirty="0" smtClean="0">
                <a:solidFill>
                  <a:schemeClr val="tx1"/>
                </a:solidFill>
                <a:latin typeface="Times New Roman" panose="02020603050405020304" pitchFamily="18" charset="0"/>
                <a:ea typeface="標楷體" panose="03000509000000000000" pitchFamily="65" charset="-120"/>
              </a:rPr>
              <a:t>、</a:t>
            </a:r>
            <a:r>
              <a:rPr lang="en-US" altLang="zh-TW" dirty="0" smtClean="0">
                <a:solidFill>
                  <a:schemeClr val="tx1"/>
                </a:solidFill>
                <a:latin typeface="Times New Roman" panose="02020603050405020304" pitchFamily="18" charset="0"/>
                <a:ea typeface="標楷體" panose="03000509000000000000" pitchFamily="65" charset="-120"/>
              </a:rPr>
              <a:t>7</a:t>
            </a:r>
            <a:r>
              <a:rPr lang="zh-TW" altLang="en-US" dirty="0" smtClean="0">
                <a:solidFill>
                  <a:schemeClr val="tx1"/>
                </a:solidFill>
                <a:latin typeface="Times New Roman" panose="02020603050405020304" pitchFamily="18" charset="0"/>
                <a:ea typeface="標楷體" panose="03000509000000000000" pitchFamily="65" charset="-120"/>
              </a:rPr>
              <a:t>比序審查結果。</a:t>
            </a:r>
            <a:endParaRPr lang="en-US" altLang="zh-TW" dirty="0" smtClean="0">
              <a:solidFill>
                <a:schemeClr val="tx1"/>
              </a:solidFill>
              <a:latin typeface="Times New Roman" panose="02020603050405020304" pitchFamily="18" charset="0"/>
              <a:ea typeface="標楷體" panose="03000509000000000000" pitchFamily="65" charset="-120"/>
            </a:endParaRPr>
          </a:p>
        </p:txBody>
      </p:sp>
      <p:sp>
        <p:nvSpPr>
          <p:cNvPr id="14" name="圓角矩形 27"/>
          <p:cNvSpPr/>
          <p:nvPr/>
        </p:nvSpPr>
        <p:spPr>
          <a:xfrm>
            <a:off x="5652120" y="1979719"/>
            <a:ext cx="864090" cy="88777"/>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圓角矩形 27"/>
          <p:cNvSpPr/>
          <p:nvPr/>
        </p:nvSpPr>
        <p:spPr>
          <a:xfrm>
            <a:off x="7287090" y="1981199"/>
            <a:ext cx="347706" cy="69543"/>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圓角矩形 27"/>
          <p:cNvSpPr/>
          <p:nvPr/>
        </p:nvSpPr>
        <p:spPr>
          <a:xfrm>
            <a:off x="8220725" y="1991557"/>
            <a:ext cx="347706" cy="69543"/>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7743425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189235" y="1052736"/>
            <a:ext cx="8091703" cy="5701047"/>
          </a:xfrm>
          <a:prstGeom prst="rect">
            <a:avLst/>
          </a:prstGeom>
        </p:spPr>
      </p:pic>
      <p:sp>
        <p:nvSpPr>
          <p:cNvPr id="60418" name="Rectangle 2"/>
          <p:cNvSpPr>
            <a:spLocks noGrp="1" noChangeArrowheads="1"/>
          </p:cNvSpPr>
          <p:nvPr>
            <p:ph type="title"/>
          </p:nvPr>
        </p:nvSpPr>
        <p:spPr>
          <a:xfrm>
            <a:off x="0" y="115888"/>
            <a:ext cx="9036050" cy="792162"/>
          </a:xfrm>
          <a:noFill/>
          <a:ln>
            <a:noFill/>
          </a:ln>
        </p:spPr>
        <p:txBody>
          <a:bodyPr/>
          <a:lstStyle/>
          <a:p>
            <a:pPr eaLnBrk="1" hangingPunct="1"/>
            <a:r>
              <a:rPr lang="zh-TW" altLang="en-US" sz="3600" b="1" dirty="0">
                <a:solidFill>
                  <a:srgbClr val="800080"/>
                </a:solidFill>
                <a:latin typeface="標楷體" pitchFamily="65" charset="-120"/>
                <a:ea typeface="標楷體" pitchFamily="65" charset="-120"/>
              </a:rPr>
              <a:t>一、高職</a:t>
            </a:r>
            <a:r>
              <a:rPr lang="zh-TW" altLang="en-US" sz="3600" b="1" dirty="0" smtClean="0">
                <a:solidFill>
                  <a:srgbClr val="800080"/>
                </a:solidFill>
                <a:latin typeface="標楷體" pitchFamily="65" charset="-120"/>
                <a:ea typeface="標楷體" pitchFamily="65" charset="-120"/>
              </a:rPr>
              <a:t>學校作業及查詢系統</a:t>
            </a:r>
            <a:r>
              <a:rPr lang="en-US" altLang="zh-TW" sz="3600" b="1" dirty="0" smtClean="0">
                <a:solidFill>
                  <a:srgbClr val="800080"/>
                </a:solidFill>
                <a:latin typeface="標楷體" pitchFamily="65" charset="-120"/>
                <a:ea typeface="標楷體" pitchFamily="65" charset="-120"/>
              </a:rPr>
              <a:t>-</a:t>
            </a:r>
            <a:r>
              <a:rPr lang="zh-TW" altLang="en-US" b="1" dirty="0" smtClean="0">
                <a:solidFill>
                  <a:srgbClr val="800080"/>
                </a:solidFill>
                <a:latin typeface="標楷體" pitchFamily="65" charset="-120"/>
                <a:ea typeface="標楷體" pitchFamily="65" charset="-120"/>
              </a:rPr>
              <a:t>查詢</a:t>
            </a:r>
          </a:p>
        </p:txBody>
      </p:sp>
      <p:sp>
        <p:nvSpPr>
          <p:cNvPr id="60419" name="投影片編號版面配置區 4"/>
          <p:cNvSpPr>
            <a:spLocks noGrp="1"/>
          </p:cNvSpPr>
          <p:nvPr>
            <p:ph type="sldNum" sz="quarter" idx="12"/>
          </p:nvPr>
        </p:nvSpPr>
        <p:spPr>
          <a:xfrm>
            <a:off x="6653242" y="6273800"/>
            <a:ext cx="2133600" cy="476250"/>
          </a:xfrm>
          <a:noFill/>
        </p:spPr>
        <p:txBody>
          <a:bodyPr/>
          <a:lstStyle/>
          <a:p>
            <a:fld id="{6565A7EA-BB78-4C08-A92E-C0B17BA20F58}" type="slidenum">
              <a:rPr lang="en-US" altLang="zh-TW" smtClean="0">
                <a:latin typeface="Arial" pitchFamily="34" charset="0"/>
                <a:ea typeface="新細明體" pitchFamily="18" charset="-120"/>
              </a:rPr>
              <a:pPr/>
              <a:t>55</a:t>
            </a:fld>
            <a:endParaRPr lang="en-US" altLang="zh-TW" dirty="0" smtClean="0">
              <a:latin typeface="Arial" pitchFamily="34" charset="0"/>
              <a:ea typeface="新細明體" pitchFamily="18" charset="-120"/>
            </a:endParaRPr>
          </a:p>
        </p:txBody>
      </p:sp>
      <p:sp>
        <p:nvSpPr>
          <p:cNvPr id="2" name="矩形 1"/>
          <p:cNvSpPr/>
          <p:nvPr/>
        </p:nvSpPr>
        <p:spPr bwMode="auto">
          <a:xfrm>
            <a:off x="1802185" y="2637148"/>
            <a:ext cx="6351215" cy="41277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矩形圖說文字 3"/>
          <p:cNvSpPr/>
          <p:nvPr/>
        </p:nvSpPr>
        <p:spPr bwMode="auto">
          <a:xfrm>
            <a:off x="2882981" y="5807603"/>
            <a:ext cx="5145404" cy="720725"/>
          </a:xfrm>
          <a:prstGeom prst="wedgeRectCallout">
            <a:avLst>
              <a:gd name="adj1" fmla="val -21406"/>
              <a:gd name="adj2" fmla="val -123553"/>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b="1" dirty="0">
                <a:solidFill>
                  <a:schemeClr val="tx1"/>
                </a:solidFill>
              </a:rPr>
              <a:t>可查詢學生是否已進行網路報名、資格審查結果、其群別及不分群排名、分發結果等相關資訊</a:t>
            </a:r>
          </a:p>
        </p:txBody>
      </p:sp>
      <p:sp>
        <p:nvSpPr>
          <p:cNvPr id="14" name="矩形 13"/>
          <p:cNvSpPr/>
          <p:nvPr/>
        </p:nvSpPr>
        <p:spPr bwMode="auto">
          <a:xfrm>
            <a:off x="6992443" y="1023603"/>
            <a:ext cx="497851" cy="21696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圓角矩形 27"/>
          <p:cNvSpPr/>
          <p:nvPr/>
        </p:nvSpPr>
        <p:spPr>
          <a:xfrm>
            <a:off x="191537" y="1283722"/>
            <a:ext cx="1814816" cy="136706"/>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2682115" y="1700808"/>
            <a:ext cx="2952303"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圓角矩形 27"/>
          <p:cNvSpPr/>
          <p:nvPr/>
        </p:nvSpPr>
        <p:spPr>
          <a:xfrm>
            <a:off x="1356807" y="2726923"/>
            <a:ext cx="347706" cy="3949085"/>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27"/>
          <p:cNvSpPr/>
          <p:nvPr/>
        </p:nvSpPr>
        <p:spPr>
          <a:xfrm>
            <a:off x="386846" y="2726923"/>
            <a:ext cx="347706" cy="3949085"/>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圖片 24"/>
          <p:cNvPicPr>
            <a:picLocks noChangeAspect="1"/>
          </p:cNvPicPr>
          <p:nvPr/>
        </p:nvPicPr>
        <p:blipFill rotWithShape="1">
          <a:blip r:embed="rId2"/>
          <a:srcRect l="22734" r="22929" b="17358"/>
          <a:stretch/>
        </p:blipFill>
        <p:spPr>
          <a:xfrm>
            <a:off x="4675062" y="1019369"/>
            <a:ext cx="4409600" cy="4922366"/>
          </a:xfrm>
          <a:prstGeom prst="rect">
            <a:avLst/>
          </a:prstGeom>
        </p:spPr>
      </p:pic>
      <p:pic>
        <p:nvPicPr>
          <p:cNvPr id="3" name="圖片 2"/>
          <p:cNvPicPr>
            <a:picLocks noChangeAspect="1"/>
          </p:cNvPicPr>
          <p:nvPr/>
        </p:nvPicPr>
        <p:blipFill>
          <a:blip r:embed="rId3"/>
          <a:stretch>
            <a:fillRect/>
          </a:stretch>
        </p:blipFill>
        <p:spPr>
          <a:xfrm>
            <a:off x="49152" y="1308901"/>
            <a:ext cx="4594856" cy="4204028"/>
          </a:xfrm>
          <a:prstGeom prst="rect">
            <a:avLst/>
          </a:prstGeom>
        </p:spPr>
      </p:pic>
      <p:sp>
        <p:nvSpPr>
          <p:cNvPr id="4" name="Slide Number Placeholder 3"/>
          <p:cNvSpPr>
            <a:spLocks noGrp="1"/>
          </p:cNvSpPr>
          <p:nvPr>
            <p:ph type="sldNum" sz="quarter" idx="12"/>
          </p:nvPr>
        </p:nvSpPr>
        <p:spPr/>
        <p:txBody>
          <a:bodyPr/>
          <a:lstStyle/>
          <a:p>
            <a:pPr>
              <a:defRPr/>
            </a:pPr>
            <a:fld id="{E0396980-98E6-4E5D-B537-BBDCD0036471}" type="slidenum">
              <a:rPr lang="zh-TW" altLang="en-US" smtClean="0"/>
              <a:pPr>
                <a:defRPr/>
              </a:pPr>
              <a:t>56</a:t>
            </a:fld>
            <a:endParaRPr lang="en-US" altLang="zh-TW"/>
          </a:p>
        </p:txBody>
      </p:sp>
      <p:sp>
        <p:nvSpPr>
          <p:cNvPr id="5" name="Rectangle 2"/>
          <p:cNvSpPr>
            <a:spLocks noGrp="1" noChangeArrowheads="1"/>
          </p:cNvSpPr>
          <p:nvPr>
            <p:ph type="title"/>
          </p:nvPr>
        </p:nvSpPr>
        <p:spPr>
          <a:xfrm>
            <a:off x="11583" y="115888"/>
            <a:ext cx="8468842" cy="792162"/>
          </a:xfrm>
        </p:spPr>
        <p:txBody>
          <a:bodyPr/>
          <a:lstStyle/>
          <a:p>
            <a:pPr eaLnBrk="1" hangingPunct="1"/>
            <a:r>
              <a:rPr lang="zh-TW" altLang="en-US" sz="3600" b="1" dirty="0" smtClean="0">
                <a:solidFill>
                  <a:schemeClr val="accent1">
                    <a:lumMod val="25000"/>
                  </a:schemeClr>
                </a:solidFill>
                <a:latin typeface="標楷體" pitchFamily="65" charset="-120"/>
                <a:ea typeface="標楷體" pitchFamily="65" charset="-120"/>
              </a:rPr>
              <a:t>二、網路報名系統</a:t>
            </a:r>
            <a:r>
              <a:rPr lang="en-US" altLang="zh-TW" sz="3600" b="1" dirty="0" smtClean="0">
                <a:solidFill>
                  <a:schemeClr val="accent1">
                    <a:lumMod val="25000"/>
                  </a:schemeClr>
                </a:solidFill>
                <a:latin typeface="標楷體" pitchFamily="65" charset="-120"/>
                <a:ea typeface="標楷體" pitchFamily="65" charset="-120"/>
              </a:rPr>
              <a:t>-</a:t>
            </a:r>
            <a:r>
              <a:rPr lang="zh-TW" altLang="en-US" b="1" dirty="0" smtClean="0">
                <a:solidFill>
                  <a:schemeClr val="accent1">
                    <a:lumMod val="25000"/>
                  </a:schemeClr>
                </a:solidFill>
                <a:latin typeface="標楷體" pitchFamily="65" charset="-120"/>
                <a:ea typeface="標楷體" pitchFamily="65" charset="-120"/>
              </a:rPr>
              <a:t>系統登入</a:t>
            </a:r>
            <a:r>
              <a:rPr lang="en-US" altLang="zh-TW" b="1" dirty="0" smtClean="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(1/5)</a:t>
            </a:r>
            <a:endParaRPr lang="zh-TW" altLang="en-US" b="1" dirty="0" smtClean="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endParaRPr>
          </a:p>
        </p:txBody>
      </p:sp>
      <p:sp>
        <p:nvSpPr>
          <p:cNvPr id="20" name="矩形圖說文字 10"/>
          <p:cNvSpPr/>
          <p:nvPr/>
        </p:nvSpPr>
        <p:spPr>
          <a:xfrm>
            <a:off x="2451032" y="5594087"/>
            <a:ext cx="2071702" cy="793748"/>
          </a:xfrm>
          <a:prstGeom prst="wedgeRectCallout">
            <a:avLst>
              <a:gd name="adj1" fmla="val 67346"/>
              <a:gd name="adj2" fmla="val -25392"/>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b="1" dirty="0" smtClean="0">
                <a:solidFill>
                  <a:schemeClr val="tx1"/>
                </a:solidFill>
              </a:rPr>
              <a:t>技專校院招生委員會聯合會聯絡方式</a:t>
            </a:r>
            <a:endParaRPr lang="zh-TW" altLang="en-US" b="1" dirty="0">
              <a:solidFill>
                <a:schemeClr val="tx1"/>
              </a:solidFill>
            </a:endParaRPr>
          </a:p>
        </p:txBody>
      </p:sp>
      <p:sp>
        <p:nvSpPr>
          <p:cNvPr id="7" name="向右箭號 4"/>
          <p:cNvSpPr/>
          <p:nvPr/>
        </p:nvSpPr>
        <p:spPr>
          <a:xfrm>
            <a:off x="4302352" y="3154083"/>
            <a:ext cx="432048" cy="4320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solidFill>
                  <a:srgbClr val="FF0000"/>
                </a:solidFill>
              </a:ln>
              <a:solidFill>
                <a:srgbClr val="FF0000"/>
              </a:solidFill>
            </a:endParaRPr>
          </a:p>
        </p:txBody>
      </p:sp>
      <p:sp>
        <p:nvSpPr>
          <p:cNvPr id="19" name="矩形 11"/>
          <p:cNvSpPr/>
          <p:nvPr/>
        </p:nvSpPr>
        <p:spPr>
          <a:xfrm>
            <a:off x="4900947" y="5690116"/>
            <a:ext cx="4038059" cy="2040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流程圖: 接點 6"/>
          <p:cNvSpPr/>
          <p:nvPr/>
        </p:nvSpPr>
        <p:spPr>
          <a:xfrm>
            <a:off x="3852333" y="1959769"/>
            <a:ext cx="256306" cy="216024"/>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n>
                  <a:solidFill>
                    <a:srgbClr val="FF0000"/>
                  </a:solidFill>
                </a:ln>
                <a:solidFill>
                  <a:srgbClr val="FF0000"/>
                </a:solidFill>
              </a:rPr>
              <a:t>1</a:t>
            </a:r>
            <a:endParaRPr lang="zh-TW" altLang="en-US" dirty="0">
              <a:ln>
                <a:solidFill>
                  <a:srgbClr val="FF0000"/>
                </a:solidFill>
              </a:ln>
              <a:solidFill>
                <a:srgbClr val="FF0000"/>
              </a:solidFill>
            </a:endParaRPr>
          </a:p>
        </p:txBody>
      </p:sp>
      <p:pic>
        <p:nvPicPr>
          <p:cNvPr id="12" name="圖片 11"/>
          <p:cNvPicPr>
            <a:picLocks noChangeAspect="1"/>
          </p:cNvPicPr>
          <p:nvPr/>
        </p:nvPicPr>
        <p:blipFill>
          <a:blip r:embed="rId4"/>
          <a:stretch>
            <a:fillRect/>
          </a:stretch>
        </p:blipFill>
        <p:spPr>
          <a:xfrm>
            <a:off x="1229436" y="3392031"/>
            <a:ext cx="1368063" cy="283473"/>
          </a:xfrm>
          <a:prstGeom prst="rect">
            <a:avLst/>
          </a:prstGeom>
          <a:ln w="28575">
            <a:solidFill>
              <a:srgbClr val="FF0000"/>
            </a:solidFill>
          </a:ln>
        </p:spPr>
      </p:pic>
      <p:sp>
        <p:nvSpPr>
          <p:cNvPr id="13" name="矩形 12"/>
          <p:cNvSpPr/>
          <p:nvPr/>
        </p:nvSpPr>
        <p:spPr>
          <a:xfrm>
            <a:off x="11583" y="5197381"/>
            <a:ext cx="835083" cy="2573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4148667" y="1785557"/>
            <a:ext cx="453734" cy="2573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矩形 22"/>
          <p:cNvSpPr/>
          <p:nvPr/>
        </p:nvSpPr>
        <p:spPr>
          <a:xfrm>
            <a:off x="1414662" y="3066226"/>
            <a:ext cx="498806" cy="257329"/>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流程圖: 接點 6"/>
          <p:cNvSpPr/>
          <p:nvPr/>
        </p:nvSpPr>
        <p:spPr>
          <a:xfrm>
            <a:off x="2029872" y="3101484"/>
            <a:ext cx="256306" cy="216024"/>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n>
                  <a:solidFill>
                    <a:srgbClr val="FF0000"/>
                  </a:solidFill>
                </a:ln>
                <a:solidFill>
                  <a:srgbClr val="FF0000"/>
                </a:solidFill>
              </a:rPr>
              <a:t>2</a:t>
            </a:r>
            <a:endParaRPr lang="zh-TW" altLang="en-US" dirty="0">
              <a:ln>
                <a:solidFill>
                  <a:srgbClr val="FF0000"/>
                </a:solidFill>
              </a:ln>
              <a:solidFill>
                <a:srgbClr val="FF0000"/>
              </a:solidFill>
            </a:endParaRPr>
          </a:p>
        </p:txBody>
      </p:sp>
      <p:sp>
        <p:nvSpPr>
          <p:cNvPr id="15" name="圓角矩形 27"/>
          <p:cNvSpPr/>
          <p:nvPr/>
        </p:nvSpPr>
        <p:spPr>
          <a:xfrm>
            <a:off x="4734400" y="1993521"/>
            <a:ext cx="405582" cy="182272"/>
          </a:xfrm>
          <a:prstGeom prst="roundRect">
            <a:avLst/>
          </a:pr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182629" y="1052736"/>
            <a:ext cx="8133787" cy="5720597"/>
          </a:xfrm>
          <a:prstGeom prst="rect">
            <a:avLst/>
          </a:prstGeom>
        </p:spPr>
      </p:pic>
      <p:sp>
        <p:nvSpPr>
          <p:cNvPr id="62467" name="投影片編號版面配置區 3"/>
          <p:cNvSpPr>
            <a:spLocks noGrp="1"/>
          </p:cNvSpPr>
          <p:nvPr>
            <p:ph type="sldNum" sz="quarter" idx="12"/>
          </p:nvPr>
        </p:nvSpPr>
        <p:spPr>
          <a:noFill/>
        </p:spPr>
        <p:txBody>
          <a:bodyPr/>
          <a:lstStyle/>
          <a:p>
            <a:fld id="{12E26910-AE6D-4803-BCD8-8629BCB7FD67}" type="slidenum">
              <a:rPr lang="zh-TW" altLang="en-US" smtClean="0">
                <a:latin typeface="Arial" pitchFamily="34" charset="0"/>
                <a:ea typeface="新細明體" pitchFamily="18" charset="-120"/>
              </a:rPr>
              <a:pPr/>
              <a:t>57</a:t>
            </a:fld>
            <a:endParaRPr lang="en-US" altLang="zh-TW" smtClean="0">
              <a:latin typeface="Arial" pitchFamily="34" charset="0"/>
              <a:ea typeface="新細明體" pitchFamily="18" charset="-120"/>
            </a:endParaRPr>
          </a:p>
        </p:txBody>
      </p:sp>
      <p:sp>
        <p:nvSpPr>
          <p:cNvPr id="62468"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chemeClr val="accent1">
                    <a:lumMod val="25000"/>
                  </a:schemeClr>
                </a:solidFill>
                <a:latin typeface="標楷體" pitchFamily="65" charset="-120"/>
                <a:ea typeface="標楷體" pitchFamily="65" charset="-120"/>
              </a:rPr>
              <a:t>二、網路</a:t>
            </a:r>
            <a:r>
              <a:rPr lang="zh-TW" altLang="en-US" sz="3600" b="1" dirty="0" smtClean="0">
                <a:solidFill>
                  <a:schemeClr val="accent1">
                    <a:lumMod val="25000"/>
                  </a:schemeClr>
                </a:solidFill>
                <a:latin typeface="標楷體" pitchFamily="65" charset="-120"/>
                <a:ea typeface="標楷體" pitchFamily="65" charset="-120"/>
              </a:rPr>
              <a:t>報名系統</a:t>
            </a:r>
            <a:r>
              <a:rPr lang="en-US" altLang="zh-TW" sz="3600" b="1" dirty="0" smtClean="0">
                <a:solidFill>
                  <a:schemeClr val="accent1">
                    <a:lumMod val="25000"/>
                  </a:schemeClr>
                </a:solidFill>
                <a:latin typeface="標楷體" pitchFamily="65" charset="-120"/>
                <a:ea typeface="標楷體" pitchFamily="65" charset="-120"/>
              </a:rPr>
              <a:t>-</a:t>
            </a:r>
            <a:r>
              <a:rPr lang="zh-TW" altLang="en-US" b="1" dirty="0" smtClean="0">
                <a:solidFill>
                  <a:schemeClr val="accent1">
                    <a:lumMod val="25000"/>
                  </a:schemeClr>
                </a:solidFill>
                <a:latin typeface="標楷體" pitchFamily="65" charset="-120"/>
                <a:ea typeface="標楷體" pitchFamily="65" charset="-120"/>
              </a:rPr>
              <a:t>系統登入</a:t>
            </a:r>
            <a:r>
              <a:rPr lang="en-US" altLang="zh-TW" b="1" dirty="0" smtClean="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(2/5</a:t>
            </a:r>
            <a:r>
              <a:rPr lang="en-US" altLang="zh-TW" b="1" dirty="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a:t>
            </a:r>
            <a:endParaRPr lang="zh-TW" altLang="en-US" b="1" dirty="0" smtClean="0">
              <a:solidFill>
                <a:schemeClr val="accent1">
                  <a:lumMod val="25000"/>
                </a:schemeClr>
              </a:solidFill>
              <a:latin typeface="標楷體" pitchFamily="65" charset="-120"/>
              <a:ea typeface="標楷體" pitchFamily="65" charset="-120"/>
            </a:endParaRPr>
          </a:p>
        </p:txBody>
      </p:sp>
      <p:sp>
        <p:nvSpPr>
          <p:cNvPr id="7" name="矩形 6"/>
          <p:cNvSpPr/>
          <p:nvPr/>
        </p:nvSpPr>
        <p:spPr>
          <a:xfrm>
            <a:off x="467544" y="2537859"/>
            <a:ext cx="7493025" cy="375568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圖說文字 8"/>
          <p:cNvSpPr/>
          <p:nvPr/>
        </p:nvSpPr>
        <p:spPr>
          <a:xfrm>
            <a:off x="5049837" y="1473973"/>
            <a:ext cx="3636963" cy="647700"/>
          </a:xfrm>
          <a:prstGeom prst="wedgeRectCallout">
            <a:avLst>
              <a:gd name="adj1" fmla="val -36741"/>
              <a:gd name="adj2" fmla="val 115046"/>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chemeClr val="tx1"/>
                </a:solidFill>
              </a:rPr>
              <a:t>請考生先閱讀報名重要注意事項後，點選「登入」</a:t>
            </a:r>
          </a:p>
        </p:txBody>
      </p:sp>
      <p:sp>
        <p:nvSpPr>
          <p:cNvPr id="10" name="矩形 9"/>
          <p:cNvSpPr/>
          <p:nvPr/>
        </p:nvSpPr>
        <p:spPr>
          <a:xfrm>
            <a:off x="1938867" y="2161475"/>
            <a:ext cx="976949" cy="27034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圓角矩形 12"/>
          <p:cNvSpPr/>
          <p:nvPr/>
        </p:nvSpPr>
        <p:spPr>
          <a:xfrm>
            <a:off x="211667" y="2202571"/>
            <a:ext cx="719666" cy="176562"/>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流程圖: 接點 6"/>
          <p:cNvSpPr/>
          <p:nvPr/>
        </p:nvSpPr>
        <p:spPr>
          <a:xfrm>
            <a:off x="4179859" y="2852936"/>
            <a:ext cx="256306" cy="216024"/>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n>
                  <a:solidFill>
                    <a:srgbClr val="FF0000"/>
                  </a:solidFill>
                </a:ln>
                <a:solidFill>
                  <a:srgbClr val="FF0000"/>
                </a:solidFill>
              </a:rPr>
              <a:t>1</a:t>
            </a:r>
            <a:endParaRPr lang="zh-TW" altLang="en-US" dirty="0">
              <a:ln>
                <a:solidFill>
                  <a:srgbClr val="FF0000"/>
                </a:solidFill>
              </a:ln>
              <a:solidFill>
                <a:srgbClr val="FF0000"/>
              </a:solidFill>
            </a:endParaRPr>
          </a:p>
        </p:txBody>
      </p:sp>
      <p:sp>
        <p:nvSpPr>
          <p:cNvPr id="14" name="流程圖: 接點 6"/>
          <p:cNvSpPr/>
          <p:nvPr/>
        </p:nvSpPr>
        <p:spPr>
          <a:xfrm>
            <a:off x="2003925" y="2192536"/>
            <a:ext cx="256306" cy="216024"/>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n>
                  <a:solidFill>
                    <a:srgbClr val="FF0000"/>
                  </a:solidFill>
                </a:ln>
                <a:solidFill>
                  <a:srgbClr val="FF0000"/>
                </a:solidFill>
              </a:rPr>
              <a:t>2</a:t>
            </a:r>
            <a:endParaRPr lang="zh-TW" altLang="en-US" dirty="0">
              <a:ln>
                <a:solidFill>
                  <a:srgbClr val="FF0000"/>
                </a:solidFill>
              </a:ln>
              <a:solidFill>
                <a:srgbClr val="FF0000"/>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225128" y="1247533"/>
            <a:ext cx="8388424" cy="4714901"/>
          </a:xfrm>
          <a:prstGeom prst="rect">
            <a:avLst/>
          </a:prstGeom>
        </p:spPr>
      </p:pic>
      <p:sp>
        <p:nvSpPr>
          <p:cNvPr id="65539"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chemeClr val="accent1">
                    <a:lumMod val="25000"/>
                  </a:schemeClr>
                </a:solidFill>
                <a:latin typeface="標楷體" pitchFamily="65" charset="-120"/>
                <a:ea typeface="標楷體" pitchFamily="65" charset="-120"/>
              </a:rPr>
              <a:t>二、網路</a:t>
            </a:r>
            <a:r>
              <a:rPr lang="zh-TW" altLang="en-US" sz="3600" b="1" dirty="0" smtClean="0">
                <a:solidFill>
                  <a:schemeClr val="accent1">
                    <a:lumMod val="25000"/>
                  </a:schemeClr>
                </a:solidFill>
                <a:latin typeface="標楷體" pitchFamily="65" charset="-120"/>
                <a:ea typeface="標楷體" pitchFamily="65" charset="-120"/>
              </a:rPr>
              <a:t>報名系統</a:t>
            </a:r>
            <a:r>
              <a:rPr lang="en-US" altLang="zh-TW" sz="3600" b="1" dirty="0" smtClean="0">
                <a:solidFill>
                  <a:schemeClr val="accent1">
                    <a:lumMod val="25000"/>
                  </a:schemeClr>
                </a:solidFill>
                <a:latin typeface="標楷體" pitchFamily="65" charset="-120"/>
                <a:ea typeface="標楷體" pitchFamily="65" charset="-120"/>
              </a:rPr>
              <a:t>-</a:t>
            </a:r>
            <a:r>
              <a:rPr lang="zh-TW" altLang="en-US" b="1" dirty="0" smtClean="0">
                <a:solidFill>
                  <a:schemeClr val="accent1">
                    <a:lumMod val="25000"/>
                  </a:schemeClr>
                </a:solidFill>
                <a:latin typeface="標楷體" pitchFamily="65" charset="-120"/>
                <a:ea typeface="標楷體" pitchFamily="65" charset="-120"/>
              </a:rPr>
              <a:t>系統登入</a:t>
            </a:r>
            <a:r>
              <a:rPr lang="en-US" altLang="zh-TW" b="1" dirty="0" smtClean="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(3/5</a:t>
            </a:r>
            <a:r>
              <a:rPr lang="en-US" altLang="zh-TW" b="1" dirty="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a:t>
            </a:r>
            <a:endParaRPr lang="zh-TW" altLang="en-US" b="1" dirty="0" smtClean="0">
              <a:solidFill>
                <a:schemeClr val="accent1">
                  <a:lumMod val="25000"/>
                </a:schemeClr>
              </a:solidFill>
              <a:latin typeface="標楷體" pitchFamily="65" charset="-120"/>
              <a:ea typeface="標楷體" pitchFamily="65" charset="-120"/>
            </a:endParaRPr>
          </a:p>
        </p:txBody>
      </p:sp>
      <p:sp>
        <p:nvSpPr>
          <p:cNvPr id="65540" name="投影片編號版面配置區 4"/>
          <p:cNvSpPr>
            <a:spLocks noGrp="1"/>
          </p:cNvSpPr>
          <p:nvPr>
            <p:ph type="sldNum" sz="quarter" idx="12"/>
          </p:nvPr>
        </p:nvSpPr>
        <p:spPr>
          <a:xfrm>
            <a:off x="6553200" y="6381774"/>
            <a:ext cx="2133600" cy="476250"/>
          </a:xfrm>
          <a:noFill/>
        </p:spPr>
        <p:txBody>
          <a:bodyPr/>
          <a:lstStyle/>
          <a:p>
            <a:fld id="{9C9CA8A1-79AF-49B1-9210-66B8D66AB359}" type="slidenum">
              <a:rPr lang="en-US" altLang="zh-TW" smtClean="0">
                <a:latin typeface="Arial" pitchFamily="34" charset="0"/>
                <a:ea typeface="新細明體" pitchFamily="18" charset="-120"/>
              </a:rPr>
              <a:pPr/>
              <a:t>58</a:t>
            </a:fld>
            <a:endParaRPr lang="en-US" altLang="zh-TW" dirty="0" smtClean="0">
              <a:latin typeface="Arial" pitchFamily="34" charset="0"/>
              <a:ea typeface="新細明體" pitchFamily="18" charset="-120"/>
            </a:endParaRPr>
          </a:p>
        </p:txBody>
      </p:sp>
      <p:sp>
        <p:nvSpPr>
          <p:cNvPr id="2" name="矩形 1"/>
          <p:cNvSpPr/>
          <p:nvPr/>
        </p:nvSpPr>
        <p:spPr>
          <a:xfrm>
            <a:off x="4402667" y="2237359"/>
            <a:ext cx="1312333" cy="73444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圖說文字 8"/>
          <p:cNvSpPr/>
          <p:nvPr/>
        </p:nvSpPr>
        <p:spPr>
          <a:xfrm>
            <a:off x="5399541" y="4394128"/>
            <a:ext cx="3450084" cy="1656630"/>
          </a:xfrm>
          <a:prstGeom prst="wedgeRectCallout">
            <a:avLst>
              <a:gd name="adj1" fmla="val -42108"/>
              <a:gd name="adj2" fmla="val -138835"/>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b="1" dirty="0">
                <a:solidFill>
                  <a:schemeClr val="tx1"/>
                </a:solidFill>
              </a:rPr>
              <a:t>首次登入，請輸入各高職學校發予考生之</a:t>
            </a:r>
            <a:r>
              <a:rPr lang="zh-TW" altLang="en-US" b="1" dirty="0">
                <a:solidFill>
                  <a:srgbClr val="FF0000"/>
                </a:solidFill>
              </a:rPr>
              <a:t>「甄選編號（登入帳號）通知單」</a:t>
            </a:r>
            <a:r>
              <a:rPr lang="zh-TW" altLang="en-US" b="1" dirty="0">
                <a:solidFill>
                  <a:schemeClr val="tx1"/>
                </a:solidFill>
              </a:rPr>
              <a:t>上之</a:t>
            </a:r>
            <a:r>
              <a:rPr lang="zh-TW" altLang="en-US" b="1" dirty="0">
                <a:solidFill>
                  <a:srgbClr val="FF0000"/>
                </a:solidFill>
              </a:rPr>
              <a:t>甄選編號及預設密碼</a:t>
            </a:r>
            <a:r>
              <a:rPr lang="zh-TW" altLang="en-US" b="1" dirty="0">
                <a:solidFill>
                  <a:schemeClr val="tx1"/>
                </a:solidFill>
              </a:rPr>
              <a:t>，並輸入畫面上之驗證碼進行</a:t>
            </a:r>
            <a:r>
              <a:rPr lang="zh-TW" altLang="en-US" b="1" dirty="0">
                <a:solidFill>
                  <a:srgbClr val="FF0000"/>
                </a:solidFill>
              </a:rPr>
              <a:t>密碼變更</a:t>
            </a:r>
            <a:r>
              <a:rPr lang="zh-TW" altLang="en-US" b="1" dirty="0" smtClean="0">
                <a:solidFill>
                  <a:schemeClr val="tx1"/>
                </a:solidFill>
              </a:rPr>
              <a:t>作業。</a:t>
            </a:r>
            <a:endParaRPr lang="zh-TW" altLang="en-US" b="1" dirty="0">
              <a:solidFill>
                <a:schemeClr val="tx1"/>
              </a:solidFill>
            </a:endParaRPr>
          </a:p>
        </p:txBody>
      </p:sp>
      <p:sp>
        <p:nvSpPr>
          <p:cNvPr id="11" name="矩形 10"/>
          <p:cNvSpPr/>
          <p:nvPr/>
        </p:nvSpPr>
        <p:spPr>
          <a:xfrm>
            <a:off x="4180149" y="5113130"/>
            <a:ext cx="504056" cy="28803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p:cNvSpPr/>
          <p:nvPr/>
        </p:nvSpPr>
        <p:spPr>
          <a:xfrm>
            <a:off x="2046222" y="1265525"/>
            <a:ext cx="1008112" cy="3099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3" name="群組 12"/>
          <p:cNvGrpSpPr>
            <a:grpSpLocks/>
          </p:cNvGrpSpPr>
          <p:nvPr/>
        </p:nvGrpSpPr>
        <p:grpSpPr bwMode="auto">
          <a:xfrm>
            <a:off x="2106546" y="1286355"/>
            <a:ext cx="269875" cy="276225"/>
            <a:chOff x="6228184" y="3501008"/>
            <a:chExt cx="269626" cy="276999"/>
          </a:xfrm>
        </p:grpSpPr>
        <p:sp>
          <p:nvSpPr>
            <p:cNvPr id="14" name="橢圓 13"/>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1</a:t>
              </a:r>
              <a:endParaRPr lang="zh-TW" altLang="en-US" sz="1200" b="1" dirty="0">
                <a:solidFill>
                  <a:srgbClr val="FF0000"/>
                </a:solidFill>
              </a:endParaRPr>
            </a:p>
          </p:txBody>
        </p:sp>
      </p:grpSp>
      <p:grpSp>
        <p:nvGrpSpPr>
          <p:cNvPr id="16" name="群組 15"/>
          <p:cNvGrpSpPr>
            <a:grpSpLocks/>
          </p:cNvGrpSpPr>
          <p:nvPr/>
        </p:nvGrpSpPr>
        <p:grpSpPr bwMode="auto">
          <a:xfrm>
            <a:off x="5287021" y="1981465"/>
            <a:ext cx="268288" cy="276225"/>
            <a:chOff x="6228184" y="3501008"/>
            <a:chExt cx="269626" cy="276999"/>
          </a:xfrm>
        </p:grpSpPr>
        <p:sp>
          <p:nvSpPr>
            <p:cNvPr id="17" name="橢圓 16"/>
            <p:cNvSpPr/>
            <p:nvPr/>
          </p:nvSpPr>
          <p:spPr>
            <a:xfrm>
              <a:off x="6250520" y="3523295"/>
              <a:ext cx="215382"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矩形 17"/>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2</a:t>
              </a:r>
              <a:endParaRPr lang="zh-TW" altLang="en-US" sz="1200" b="1" dirty="0">
                <a:solidFill>
                  <a:srgbClr val="FF0000"/>
                </a:solidFill>
              </a:endParaRPr>
            </a:p>
          </p:txBody>
        </p:sp>
      </p:grpSp>
      <p:grpSp>
        <p:nvGrpSpPr>
          <p:cNvPr id="19" name="群組 18"/>
          <p:cNvGrpSpPr>
            <a:grpSpLocks/>
          </p:cNvGrpSpPr>
          <p:nvPr/>
        </p:nvGrpSpPr>
        <p:grpSpPr bwMode="auto">
          <a:xfrm>
            <a:off x="3901808" y="5135400"/>
            <a:ext cx="269875" cy="276225"/>
            <a:chOff x="6228184" y="3501008"/>
            <a:chExt cx="269626" cy="276999"/>
          </a:xfrm>
        </p:grpSpPr>
        <p:sp>
          <p:nvSpPr>
            <p:cNvPr id="20" name="橢圓 19"/>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矩形 20"/>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3</a:t>
              </a:r>
              <a:endParaRPr lang="zh-TW" altLang="en-US" sz="1200" dirty="0">
                <a:solidFill>
                  <a:srgbClr val="FF0000"/>
                </a:solidFill>
              </a:endParaRPr>
            </a:p>
          </p:txBody>
        </p:sp>
      </p:grpSp>
      <p:sp>
        <p:nvSpPr>
          <p:cNvPr id="22" name="圓角矩形 21"/>
          <p:cNvSpPr/>
          <p:nvPr/>
        </p:nvSpPr>
        <p:spPr>
          <a:xfrm>
            <a:off x="237067" y="1322773"/>
            <a:ext cx="677333" cy="195309"/>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207991" y="1124744"/>
            <a:ext cx="7452320" cy="3082441"/>
          </a:xfrm>
          <a:prstGeom prst="rect">
            <a:avLst/>
          </a:prstGeom>
        </p:spPr>
      </p:pic>
      <p:sp>
        <p:nvSpPr>
          <p:cNvPr id="66563"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chemeClr val="accent1">
                    <a:lumMod val="25000"/>
                  </a:schemeClr>
                </a:solidFill>
                <a:latin typeface="標楷體" pitchFamily="65" charset="-120"/>
                <a:ea typeface="標楷體" pitchFamily="65" charset="-120"/>
              </a:rPr>
              <a:t>二、網路</a:t>
            </a:r>
            <a:r>
              <a:rPr lang="zh-TW" altLang="en-US" sz="3600" b="1" dirty="0" smtClean="0">
                <a:solidFill>
                  <a:schemeClr val="accent1">
                    <a:lumMod val="25000"/>
                  </a:schemeClr>
                </a:solidFill>
                <a:latin typeface="標楷體" pitchFamily="65" charset="-120"/>
                <a:ea typeface="標楷體" pitchFamily="65" charset="-120"/>
              </a:rPr>
              <a:t>報名系統</a:t>
            </a:r>
            <a:r>
              <a:rPr lang="en-US" altLang="zh-TW" sz="3600" b="1" dirty="0" smtClean="0">
                <a:solidFill>
                  <a:schemeClr val="accent1">
                    <a:lumMod val="25000"/>
                  </a:schemeClr>
                </a:solidFill>
                <a:latin typeface="標楷體" pitchFamily="65" charset="-120"/>
                <a:ea typeface="標楷體" pitchFamily="65" charset="-120"/>
              </a:rPr>
              <a:t>-</a:t>
            </a:r>
            <a:r>
              <a:rPr lang="zh-TW" altLang="en-US" b="1" dirty="0" smtClean="0">
                <a:solidFill>
                  <a:schemeClr val="accent1">
                    <a:lumMod val="25000"/>
                  </a:schemeClr>
                </a:solidFill>
                <a:latin typeface="標楷體" pitchFamily="65" charset="-120"/>
                <a:ea typeface="標楷體" pitchFamily="65" charset="-120"/>
              </a:rPr>
              <a:t>系統登入</a:t>
            </a:r>
            <a:r>
              <a:rPr lang="en-US" altLang="zh-TW" b="1" dirty="0" smtClean="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(4/5</a:t>
            </a:r>
            <a:r>
              <a:rPr lang="en-US" altLang="zh-TW" b="1" dirty="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a:t>
            </a:r>
            <a:endParaRPr lang="zh-TW" altLang="en-US" b="1" dirty="0" smtClean="0">
              <a:solidFill>
                <a:schemeClr val="accent1">
                  <a:lumMod val="25000"/>
                </a:schemeClr>
              </a:solidFill>
              <a:latin typeface="標楷體" pitchFamily="65" charset="-120"/>
              <a:ea typeface="標楷體" pitchFamily="65" charset="-120"/>
            </a:endParaRPr>
          </a:p>
        </p:txBody>
      </p:sp>
      <p:sp>
        <p:nvSpPr>
          <p:cNvPr id="66564" name="投影片編號版面配置區 4"/>
          <p:cNvSpPr>
            <a:spLocks noGrp="1"/>
          </p:cNvSpPr>
          <p:nvPr>
            <p:ph type="sldNum" sz="quarter" idx="12"/>
          </p:nvPr>
        </p:nvSpPr>
        <p:spPr>
          <a:xfrm>
            <a:off x="6553200" y="6273800"/>
            <a:ext cx="2133600" cy="476250"/>
          </a:xfrm>
          <a:noFill/>
        </p:spPr>
        <p:txBody>
          <a:bodyPr/>
          <a:lstStyle/>
          <a:p>
            <a:fld id="{A8945C99-6684-4365-B234-0B4731373CE3}" type="slidenum">
              <a:rPr lang="en-US" altLang="zh-TW" smtClean="0">
                <a:latin typeface="Arial" pitchFamily="34" charset="0"/>
                <a:ea typeface="新細明體" pitchFamily="18" charset="-120"/>
              </a:rPr>
              <a:pPr/>
              <a:t>59</a:t>
            </a:fld>
            <a:endParaRPr lang="en-US" altLang="zh-TW" smtClean="0">
              <a:latin typeface="Arial" pitchFamily="34" charset="0"/>
              <a:ea typeface="新細明體" pitchFamily="18" charset="-120"/>
            </a:endParaRPr>
          </a:p>
        </p:txBody>
      </p:sp>
      <p:sp>
        <p:nvSpPr>
          <p:cNvPr id="66572" name="Rectangle 12"/>
          <p:cNvSpPr>
            <a:spLocks noChangeArrowheads="1"/>
          </p:cNvSpPr>
          <p:nvPr/>
        </p:nvSpPr>
        <p:spPr bwMode="auto">
          <a:xfrm>
            <a:off x="3545342" y="3574847"/>
            <a:ext cx="432048" cy="288032"/>
          </a:xfrm>
          <a:prstGeom prst="rect">
            <a:avLst/>
          </a:prstGeom>
          <a:no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zh-TW" altLang="en-US"/>
          </a:p>
        </p:txBody>
      </p:sp>
      <p:grpSp>
        <p:nvGrpSpPr>
          <p:cNvPr id="13" name="群組 12"/>
          <p:cNvGrpSpPr>
            <a:grpSpLocks/>
          </p:cNvGrpSpPr>
          <p:nvPr/>
        </p:nvGrpSpPr>
        <p:grpSpPr bwMode="auto">
          <a:xfrm>
            <a:off x="3977390" y="2358954"/>
            <a:ext cx="269875" cy="276225"/>
            <a:chOff x="6221315" y="3492252"/>
            <a:chExt cx="269626" cy="276999"/>
          </a:xfrm>
        </p:grpSpPr>
        <p:sp>
          <p:nvSpPr>
            <p:cNvPr id="14" name="橢圓 13"/>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a:spLocks noChangeArrowheads="1"/>
            </p:cNvSpPr>
            <p:nvPr/>
          </p:nvSpPr>
          <p:spPr bwMode="auto">
            <a:xfrm>
              <a:off x="6221315" y="3492252"/>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1</a:t>
              </a:r>
              <a:endParaRPr lang="zh-TW" altLang="en-US" sz="1200" b="1" dirty="0">
                <a:solidFill>
                  <a:srgbClr val="FF0000"/>
                </a:solidFill>
              </a:endParaRPr>
            </a:p>
          </p:txBody>
        </p:sp>
      </p:grpSp>
      <p:grpSp>
        <p:nvGrpSpPr>
          <p:cNvPr id="16" name="群組 15"/>
          <p:cNvGrpSpPr>
            <a:grpSpLocks/>
          </p:cNvGrpSpPr>
          <p:nvPr/>
        </p:nvGrpSpPr>
        <p:grpSpPr bwMode="auto">
          <a:xfrm>
            <a:off x="3277054" y="3607964"/>
            <a:ext cx="268288" cy="276225"/>
            <a:chOff x="6228184" y="3501008"/>
            <a:chExt cx="269626" cy="276999"/>
          </a:xfrm>
        </p:grpSpPr>
        <p:sp>
          <p:nvSpPr>
            <p:cNvPr id="17" name="橢圓 16"/>
            <p:cNvSpPr/>
            <p:nvPr/>
          </p:nvSpPr>
          <p:spPr>
            <a:xfrm>
              <a:off x="6250520" y="3523295"/>
              <a:ext cx="215382"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矩形 17"/>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2</a:t>
              </a:r>
              <a:endParaRPr lang="zh-TW" altLang="en-US" sz="1200" b="1" dirty="0">
                <a:solidFill>
                  <a:srgbClr val="FF0000"/>
                </a:solidFill>
              </a:endParaRPr>
            </a:p>
          </p:txBody>
        </p:sp>
      </p:grpSp>
      <p:sp>
        <p:nvSpPr>
          <p:cNvPr id="21" name="圓角矩形 20"/>
          <p:cNvSpPr/>
          <p:nvPr/>
        </p:nvSpPr>
        <p:spPr>
          <a:xfrm>
            <a:off x="301842" y="1239319"/>
            <a:ext cx="590856" cy="217867"/>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圓角矩形 21"/>
          <p:cNvSpPr/>
          <p:nvPr/>
        </p:nvSpPr>
        <p:spPr>
          <a:xfrm>
            <a:off x="3424197" y="2390185"/>
            <a:ext cx="368033" cy="181475"/>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 name="矩形 1"/>
          <p:cNvSpPr/>
          <p:nvPr/>
        </p:nvSpPr>
        <p:spPr>
          <a:xfrm>
            <a:off x="3333449" y="2595608"/>
            <a:ext cx="1287882" cy="8640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 name="矩形圖說文字 18"/>
          <p:cNvSpPr/>
          <p:nvPr/>
        </p:nvSpPr>
        <p:spPr>
          <a:xfrm>
            <a:off x="5130643" y="2108134"/>
            <a:ext cx="2664296" cy="1728192"/>
          </a:xfrm>
          <a:prstGeom prst="wedgeRectCallout">
            <a:avLst>
              <a:gd name="adj1" fmla="val -68249"/>
              <a:gd name="adj2" fmla="val -5208"/>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FF0000"/>
                </a:solidFill>
              </a:rPr>
              <a:t>請輸入原預設密碼，並設定新</a:t>
            </a:r>
            <a:r>
              <a:rPr lang="zh-TW" altLang="en-US" dirty="0" smtClean="0">
                <a:solidFill>
                  <a:srgbClr val="FF0000"/>
                </a:solidFill>
              </a:rPr>
              <a:t>密碼長度為</a:t>
            </a:r>
            <a:r>
              <a:rPr lang="en-US" altLang="zh-TW" dirty="0" smtClean="0">
                <a:solidFill>
                  <a:srgbClr val="FF0000"/>
                </a:solidFill>
              </a:rPr>
              <a:t>8~12</a:t>
            </a:r>
            <a:r>
              <a:rPr lang="zh-TW" altLang="en-US" dirty="0">
                <a:solidFill>
                  <a:srgbClr val="FF0000"/>
                </a:solidFill>
              </a:rPr>
              <a:t>字元，須</a:t>
            </a:r>
            <a:r>
              <a:rPr lang="zh-TW" altLang="en-US" dirty="0" smtClean="0">
                <a:solidFill>
                  <a:srgbClr val="FF0000"/>
                </a:solidFill>
              </a:rPr>
              <a:t>包含英文（大小寫不限）及數字，</a:t>
            </a:r>
            <a:r>
              <a:rPr lang="zh-TW" altLang="en-US" dirty="0">
                <a:solidFill>
                  <a:srgbClr val="FF0000"/>
                </a:solidFill>
              </a:rPr>
              <a:t>請將新密碼妥善保存</a:t>
            </a:r>
            <a:r>
              <a:rPr lang="zh-TW" altLang="en-US" dirty="0" smtClean="0">
                <a:solidFill>
                  <a:srgbClr val="FF0000"/>
                </a:solidFill>
              </a:rPr>
              <a:t>。</a:t>
            </a:r>
            <a:endParaRPr lang="zh-TW" altLang="en-US" dirty="0">
              <a:solidFill>
                <a:srgbClr val="FF0000"/>
              </a:solidFill>
            </a:endParaRPr>
          </a:p>
        </p:txBody>
      </p:sp>
      <p:sp>
        <p:nvSpPr>
          <p:cNvPr id="4" name="矩形圖說文字 3"/>
          <p:cNvSpPr/>
          <p:nvPr/>
        </p:nvSpPr>
        <p:spPr>
          <a:xfrm>
            <a:off x="2348887" y="4301717"/>
            <a:ext cx="2824957" cy="486803"/>
          </a:xfrm>
          <a:prstGeom prst="wedgeRectCallout">
            <a:avLst>
              <a:gd name="adj1" fmla="val -2331"/>
              <a:gd name="adj2" fmla="val -142157"/>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dirty="0" smtClean="0">
                <a:solidFill>
                  <a:schemeClr val="tx1"/>
                </a:solidFill>
              </a:rPr>
              <a:t>輸入</a:t>
            </a:r>
            <a:r>
              <a:rPr lang="zh-TW" altLang="en-US" dirty="0">
                <a:solidFill>
                  <a:schemeClr val="tx1"/>
                </a:solidFill>
              </a:rPr>
              <a:t>完成後點按「送出」 </a:t>
            </a:r>
          </a:p>
        </p:txBody>
      </p:sp>
      <p:pic>
        <p:nvPicPr>
          <p:cNvPr id="6" name="圖片 5"/>
          <p:cNvPicPr>
            <a:picLocks noChangeAspect="1"/>
          </p:cNvPicPr>
          <p:nvPr/>
        </p:nvPicPr>
        <p:blipFill>
          <a:blip r:embed="rId5"/>
          <a:stretch>
            <a:fillRect/>
          </a:stretch>
        </p:blipFill>
        <p:spPr>
          <a:xfrm>
            <a:off x="2740886" y="5357209"/>
            <a:ext cx="4904762" cy="1171429"/>
          </a:xfrm>
          <a:prstGeom prst="rect">
            <a:avLst/>
          </a:prstGeom>
        </p:spPr>
      </p:pic>
      <p:sp>
        <p:nvSpPr>
          <p:cNvPr id="7" name="向下箭號 6"/>
          <p:cNvSpPr/>
          <p:nvPr/>
        </p:nvSpPr>
        <p:spPr>
          <a:xfrm>
            <a:off x="4627143" y="4862169"/>
            <a:ext cx="687801" cy="4820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表格 5"/>
          <p:cNvGraphicFramePr>
            <a:graphicFrameLocks noGrp="1"/>
          </p:cNvGraphicFramePr>
          <p:nvPr>
            <p:extLst>
              <p:ext uri="{D42A27DB-BD31-4B8C-83A1-F6EECF244321}">
                <p14:modId xmlns:p14="http://schemas.microsoft.com/office/powerpoint/2010/main" val="4196793881"/>
              </p:ext>
            </p:extLst>
          </p:nvPr>
        </p:nvGraphicFramePr>
        <p:xfrm>
          <a:off x="273050" y="1455738"/>
          <a:ext cx="8569325" cy="4372685"/>
        </p:xfrm>
        <a:graphic>
          <a:graphicData uri="http://schemas.openxmlformats.org/drawingml/2006/table">
            <a:tbl>
              <a:tblPr firstRow="1" bandRow="1">
                <a:tableStyleId>{5C22544A-7EE6-4342-B048-85BDC9FD1C3A}</a:tableStyleId>
              </a:tblPr>
              <a:tblGrid>
                <a:gridCol w="2016312"/>
                <a:gridCol w="6553013"/>
              </a:tblGrid>
              <a:tr h="533778">
                <a:tc>
                  <a:txBody>
                    <a:bodyPr/>
                    <a:lstStyle/>
                    <a:p>
                      <a:pPr algn="ctr"/>
                      <a:r>
                        <a:rPr lang="zh-TW" altLang="en-US" sz="2600" b="0" dirty="0" smtClean="0">
                          <a:solidFill>
                            <a:schemeClr val="tx1"/>
                          </a:solidFill>
                          <a:latin typeface="Times New Roman" pitchFamily="18" charset="0"/>
                          <a:ea typeface="標楷體" pitchFamily="65" charset="-120"/>
                          <a:cs typeface="Times New Roman" pitchFamily="18" charset="0"/>
                        </a:rPr>
                        <a:t>可推薦人數</a:t>
                      </a:r>
                      <a:endParaRPr lang="zh-TW" altLang="en-US" sz="2600" b="0" dirty="0">
                        <a:solidFill>
                          <a:schemeClr val="tx1"/>
                        </a:solidFill>
                        <a:latin typeface="Times New Roman" pitchFamily="18" charset="0"/>
                        <a:ea typeface="標楷體" pitchFamily="65" charset="-120"/>
                        <a:cs typeface="Times New Roman" pitchFamily="18" charset="0"/>
                      </a:endParaRPr>
                    </a:p>
                  </a:txBody>
                  <a:tcPr marL="91444" marR="91444" marT="45718" marB="45718" anchor="ctr">
                    <a:solidFill>
                      <a:schemeClr val="accent1">
                        <a:lumMod val="90000"/>
                      </a:schemeClr>
                    </a:solidFill>
                  </a:tcPr>
                </a:tc>
                <a:tc>
                  <a:txBody>
                    <a:bodyPr/>
                    <a:lstStyle/>
                    <a:p>
                      <a:pPr marL="808038" indent="-808038">
                        <a:buNone/>
                      </a:pPr>
                      <a:r>
                        <a:rPr lang="zh-TW" altLang="zh-TW" sz="2600" b="0" dirty="0" smtClean="0">
                          <a:solidFill>
                            <a:schemeClr val="tx1"/>
                          </a:solidFill>
                          <a:latin typeface="Times New Roman" pitchFamily="18" charset="0"/>
                          <a:ea typeface="標楷體" pitchFamily="65" charset="-120"/>
                          <a:cs typeface="Times New Roman" pitchFamily="18" charset="0"/>
                        </a:rPr>
                        <a:t>各高職學校</a:t>
                      </a:r>
                      <a:r>
                        <a:rPr lang="zh-TW" altLang="zh-TW" sz="2600" b="1" u="none" dirty="0" smtClean="0">
                          <a:solidFill>
                            <a:srgbClr val="FF0000"/>
                          </a:solidFill>
                          <a:latin typeface="Times New Roman" pitchFamily="18" charset="0"/>
                          <a:ea typeface="標楷體" pitchFamily="65" charset="-120"/>
                          <a:cs typeface="Times New Roman" pitchFamily="18" charset="0"/>
                        </a:rPr>
                        <a:t>至多可推薦</a:t>
                      </a:r>
                      <a:r>
                        <a:rPr lang="en-US" altLang="zh-TW" sz="2600" b="1" u="none" dirty="0" smtClean="0">
                          <a:solidFill>
                            <a:srgbClr val="FF0000"/>
                          </a:solidFill>
                          <a:latin typeface="Times New Roman" pitchFamily="18" charset="0"/>
                          <a:ea typeface="標楷體" pitchFamily="65" charset="-120"/>
                          <a:cs typeface="Times New Roman" pitchFamily="18" charset="0"/>
                        </a:rPr>
                        <a:t>15</a:t>
                      </a:r>
                      <a:r>
                        <a:rPr lang="zh-TW" altLang="zh-TW" sz="2600" b="1" u="none" dirty="0" smtClean="0">
                          <a:solidFill>
                            <a:srgbClr val="FF0000"/>
                          </a:solidFill>
                          <a:latin typeface="Times New Roman" pitchFamily="18" charset="0"/>
                          <a:ea typeface="標楷體" pitchFamily="65" charset="-120"/>
                          <a:cs typeface="Times New Roman" pitchFamily="18" charset="0"/>
                        </a:rPr>
                        <a:t>名</a:t>
                      </a:r>
                      <a:r>
                        <a:rPr lang="zh-TW" altLang="zh-TW" sz="2600" b="0" dirty="0" smtClean="0">
                          <a:solidFill>
                            <a:schemeClr val="tx1"/>
                          </a:solidFill>
                          <a:latin typeface="Times New Roman" pitchFamily="18" charset="0"/>
                          <a:ea typeface="標楷體" pitchFamily="65" charset="-120"/>
                          <a:cs typeface="Times New Roman" pitchFamily="18" charset="0"/>
                        </a:rPr>
                        <a:t>考生。</a:t>
                      </a:r>
                      <a:endParaRPr lang="zh-TW" altLang="zh-TW" sz="2600" b="0" dirty="0">
                        <a:solidFill>
                          <a:schemeClr val="tx1"/>
                        </a:solidFill>
                        <a:latin typeface="Times New Roman" pitchFamily="18" charset="0"/>
                        <a:ea typeface="標楷體" pitchFamily="65" charset="-120"/>
                        <a:cs typeface="Times New Roman" pitchFamily="18" charset="0"/>
                      </a:endParaRPr>
                    </a:p>
                  </a:txBody>
                  <a:tcPr marL="91444" marR="91444" marT="45718" marB="45718" anchor="ctr">
                    <a:solidFill>
                      <a:schemeClr val="accent1">
                        <a:lumMod val="90000"/>
                      </a:schemeClr>
                    </a:solidFill>
                  </a:tcPr>
                </a:tc>
              </a:tr>
              <a:tr h="1766271">
                <a:tc>
                  <a:txBody>
                    <a:bodyPr/>
                    <a:lstStyle/>
                    <a:p>
                      <a:pPr algn="ctr"/>
                      <a:r>
                        <a:rPr lang="zh-TW" altLang="en-US" sz="2600" b="0" dirty="0" smtClean="0">
                          <a:solidFill>
                            <a:schemeClr val="tx1"/>
                          </a:solidFill>
                          <a:latin typeface="Times New Roman" pitchFamily="18" charset="0"/>
                          <a:ea typeface="標楷體" pitchFamily="65" charset="-120"/>
                          <a:cs typeface="Times New Roman" pitchFamily="18" charset="0"/>
                        </a:rPr>
                        <a:t>推薦順序</a:t>
                      </a:r>
                      <a:r>
                        <a:rPr lang="en-US" altLang="zh-TW" sz="2600" b="0" dirty="0" smtClean="0">
                          <a:solidFill>
                            <a:schemeClr val="tx1"/>
                          </a:solidFill>
                          <a:latin typeface="Times New Roman" pitchFamily="18" charset="0"/>
                          <a:ea typeface="標楷體" pitchFamily="65" charset="-120"/>
                          <a:cs typeface="Times New Roman" pitchFamily="18" charset="0"/>
                        </a:rPr>
                        <a:t/>
                      </a:r>
                      <a:br>
                        <a:rPr lang="en-US" altLang="zh-TW" sz="2600" b="0" dirty="0" smtClean="0">
                          <a:solidFill>
                            <a:schemeClr val="tx1"/>
                          </a:solidFill>
                          <a:latin typeface="Times New Roman" pitchFamily="18" charset="0"/>
                          <a:ea typeface="標楷體" pitchFamily="65" charset="-120"/>
                          <a:cs typeface="Times New Roman" pitchFamily="18" charset="0"/>
                        </a:rPr>
                      </a:br>
                      <a:r>
                        <a:rPr lang="zh-TW" altLang="en-US" sz="2600" b="0" dirty="0" smtClean="0">
                          <a:solidFill>
                            <a:schemeClr val="tx1"/>
                          </a:solidFill>
                          <a:latin typeface="Times New Roman" pitchFamily="18" charset="0"/>
                          <a:ea typeface="標楷體" pitchFamily="65" charset="-120"/>
                          <a:cs typeface="Times New Roman" pitchFamily="18" charset="0"/>
                        </a:rPr>
                        <a:t>作用</a:t>
                      </a:r>
                      <a:endParaRPr lang="zh-TW" altLang="en-US" sz="2600" b="0" dirty="0">
                        <a:solidFill>
                          <a:schemeClr val="tx1"/>
                        </a:solidFill>
                        <a:latin typeface="Times New Roman" pitchFamily="18" charset="0"/>
                        <a:ea typeface="標楷體" pitchFamily="65" charset="-120"/>
                        <a:cs typeface="Times New Roman" pitchFamily="18" charset="0"/>
                      </a:endParaRPr>
                    </a:p>
                  </a:txBody>
                  <a:tcPr marL="91444" marR="91444" marT="45718" marB="45718" anchor="ctr"/>
                </a:tc>
                <a:tc>
                  <a:txBody>
                    <a:bodyPr/>
                    <a:lstStyle/>
                    <a:p>
                      <a:r>
                        <a:rPr lang="zh-TW" altLang="zh-TW" sz="2600" b="0" dirty="0" smtClean="0">
                          <a:latin typeface="Times New Roman" pitchFamily="18" charset="0"/>
                          <a:ea typeface="標楷體" pitchFamily="65" charset="-120"/>
                          <a:cs typeface="Times New Roman" pitchFamily="18" charset="0"/>
                        </a:rPr>
                        <a:t>各</a:t>
                      </a:r>
                      <a:r>
                        <a:rPr lang="zh-TW" altLang="zh-TW" sz="2600" b="0" dirty="0" smtClean="0">
                          <a:solidFill>
                            <a:schemeClr val="tx1"/>
                          </a:solidFill>
                          <a:latin typeface="Times New Roman" pitchFamily="18" charset="0"/>
                          <a:ea typeface="標楷體" pitchFamily="65" charset="-120"/>
                          <a:cs typeface="Times New Roman" pitchFamily="18" charset="0"/>
                        </a:rPr>
                        <a:t>高職學校須提供被推薦考生之不同</a:t>
                      </a:r>
                      <a:r>
                        <a:rPr lang="zh-TW" altLang="zh-TW" sz="2600" b="1" dirty="0" smtClean="0">
                          <a:solidFill>
                            <a:srgbClr val="0000FF"/>
                          </a:solidFill>
                          <a:latin typeface="Times New Roman" pitchFamily="18" charset="0"/>
                          <a:ea typeface="標楷體" pitchFamily="65" charset="-120"/>
                          <a:cs typeface="Times New Roman" pitchFamily="18" charset="0"/>
                        </a:rPr>
                        <a:t>推薦順序，</a:t>
                      </a:r>
                      <a:r>
                        <a:rPr lang="zh-TW" altLang="zh-TW" sz="2600" b="1" kern="1200" dirty="0" smtClean="0">
                          <a:solidFill>
                            <a:srgbClr val="0000FF"/>
                          </a:solidFill>
                          <a:latin typeface="Times New Roman" pitchFamily="18" charset="0"/>
                          <a:ea typeface="標楷體" pitchFamily="65" charset="-120"/>
                          <a:cs typeface="Times New Roman" pitchFamily="18" charset="0"/>
                        </a:rPr>
                        <a:t>作為同一高職學校考生之比序排名名次（含同名次參酌）相同，於前三輪取單一高職</a:t>
                      </a:r>
                      <a:r>
                        <a:rPr lang="en-US" altLang="zh-TW" sz="2600" b="1" kern="1200" dirty="0" smtClean="0">
                          <a:solidFill>
                            <a:srgbClr val="0000FF"/>
                          </a:solidFill>
                          <a:latin typeface="Times New Roman" pitchFamily="18" charset="0"/>
                          <a:ea typeface="標楷體" pitchFamily="65" charset="-120"/>
                          <a:cs typeface="Times New Roman" pitchFamily="18" charset="0"/>
                        </a:rPr>
                        <a:t>1</a:t>
                      </a:r>
                      <a:r>
                        <a:rPr lang="zh-TW" altLang="zh-TW" sz="2600" b="1" kern="1200" dirty="0" smtClean="0">
                          <a:solidFill>
                            <a:srgbClr val="0000FF"/>
                          </a:solidFill>
                          <a:latin typeface="Times New Roman" pitchFamily="18" charset="0"/>
                          <a:ea typeface="標楷體" pitchFamily="65" charset="-120"/>
                          <a:cs typeface="Times New Roman" pitchFamily="18" charset="0"/>
                        </a:rPr>
                        <a:t>位考生分發及第四輪分發錄取同一科技校院之優先順序。</a:t>
                      </a:r>
                      <a:endParaRPr lang="zh-TW" altLang="zh-TW" sz="2600" b="1" kern="1200" dirty="0">
                        <a:solidFill>
                          <a:srgbClr val="0000FF"/>
                        </a:solidFill>
                        <a:latin typeface="Times New Roman" pitchFamily="18" charset="0"/>
                        <a:ea typeface="標楷體" pitchFamily="65" charset="-120"/>
                        <a:cs typeface="Times New Roman" pitchFamily="18" charset="0"/>
                      </a:endParaRPr>
                    </a:p>
                  </a:txBody>
                  <a:tcPr marL="91444" marR="91444" marT="45718" marB="45718" anchor="ctr"/>
                </a:tc>
              </a:tr>
              <a:tr h="1766271">
                <a:tc>
                  <a:txBody>
                    <a:bodyPr/>
                    <a:lstStyle/>
                    <a:p>
                      <a:pPr algn="ctr"/>
                      <a:r>
                        <a:rPr lang="zh-TW" altLang="en-US" sz="2600" b="0" dirty="0" smtClean="0">
                          <a:solidFill>
                            <a:schemeClr val="tx1"/>
                          </a:solidFill>
                          <a:latin typeface="Times New Roman" pitchFamily="18" charset="0"/>
                          <a:ea typeface="標楷體" pitchFamily="65" charset="-120"/>
                          <a:cs typeface="Times New Roman" pitchFamily="18" charset="0"/>
                        </a:rPr>
                        <a:t>甄選方式</a:t>
                      </a:r>
                      <a:endParaRPr lang="zh-TW" altLang="en-US" sz="2600" b="0" dirty="0">
                        <a:solidFill>
                          <a:schemeClr val="tx1"/>
                        </a:solidFill>
                        <a:latin typeface="Times New Roman" pitchFamily="18" charset="0"/>
                        <a:ea typeface="標楷體" pitchFamily="65" charset="-120"/>
                        <a:cs typeface="Times New Roman" pitchFamily="18" charset="0"/>
                      </a:endParaRPr>
                    </a:p>
                  </a:txBody>
                  <a:tcPr marL="91444" marR="91444" marT="45718" marB="45718" anchor="ctr">
                    <a:solidFill>
                      <a:schemeClr val="accent1">
                        <a:lumMod val="90000"/>
                      </a:schemeClr>
                    </a:solidFill>
                  </a:tcPr>
                </a:tc>
                <a:tc>
                  <a:txBody>
                    <a:bodyPr/>
                    <a:lstStyle/>
                    <a:p>
                      <a:pPr marL="0" indent="0" algn="l" defTabSz="914400" rtl="0" eaLnBrk="1" latinLnBrk="0" hangingPunct="1">
                        <a:buNone/>
                      </a:pPr>
                      <a:r>
                        <a:rPr lang="zh-TW" altLang="zh-TW" sz="2600" b="0" kern="1200" dirty="0" smtClean="0">
                          <a:solidFill>
                            <a:schemeClr val="tx1"/>
                          </a:solidFill>
                          <a:latin typeface="Times New Roman" pitchFamily="18" charset="0"/>
                          <a:ea typeface="標楷體" pitchFamily="65" charset="-120"/>
                          <a:cs typeface="Times New Roman" pitchFamily="18" charset="0"/>
                        </a:rPr>
                        <a:t>以規定比序項目之比序排名、各校系（組）、學程招生名額、考生所選填登記就讀志願</a:t>
                      </a:r>
                      <a:r>
                        <a:rPr lang="zh-TW" altLang="en-US" sz="2600" b="0" kern="1200" dirty="0" smtClean="0">
                          <a:solidFill>
                            <a:schemeClr val="tx1"/>
                          </a:solidFill>
                          <a:latin typeface="Times New Roman" pitchFamily="18" charset="0"/>
                          <a:ea typeface="標楷體" pitchFamily="65" charset="-120"/>
                          <a:cs typeface="Times New Roman" pitchFamily="18" charset="0"/>
                        </a:rPr>
                        <a:t>序</a:t>
                      </a:r>
                      <a:r>
                        <a:rPr lang="zh-TW" altLang="zh-TW" sz="2600" b="0" kern="1200" dirty="0" smtClean="0">
                          <a:solidFill>
                            <a:schemeClr val="tx1"/>
                          </a:solidFill>
                          <a:latin typeface="Times New Roman" pitchFamily="18" charset="0"/>
                          <a:ea typeface="標楷體" pitchFamily="65" charset="-120"/>
                          <a:cs typeface="Times New Roman" pitchFamily="18" charset="0"/>
                        </a:rPr>
                        <a:t>及各高職學校推薦順序，進行</a:t>
                      </a:r>
                      <a:r>
                        <a:rPr lang="zh-TW" altLang="en-US" sz="2600" b="0" kern="1200" dirty="0" smtClean="0">
                          <a:solidFill>
                            <a:schemeClr val="tx1"/>
                          </a:solidFill>
                          <a:latin typeface="Times New Roman" pitchFamily="18" charset="0"/>
                          <a:ea typeface="標楷體" pitchFamily="65" charset="-120"/>
                          <a:cs typeface="Times New Roman" pitchFamily="18" charset="0"/>
                        </a:rPr>
                        <a:t>四</a:t>
                      </a:r>
                      <a:r>
                        <a:rPr lang="zh-TW" altLang="zh-TW" sz="2600" b="0" kern="1200" dirty="0" smtClean="0">
                          <a:solidFill>
                            <a:schemeClr val="tx1"/>
                          </a:solidFill>
                          <a:latin typeface="Times New Roman" pitchFamily="18" charset="0"/>
                          <a:ea typeface="標楷體" pitchFamily="65" charset="-120"/>
                          <a:cs typeface="Times New Roman" pitchFamily="18" charset="0"/>
                        </a:rPr>
                        <a:t>輪分發錄取作業</a:t>
                      </a:r>
                      <a:r>
                        <a:rPr lang="zh-TW" altLang="en-US" sz="2600" b="0" kern="1200" dirty="0" smtClean="0">
                          <a:solidFill>
                            <a:schemeClr val="tx1"/>
                          </a:solidFill>
                          <a:latin typeface="Times New Roman" pitchFamily="18" charset="0"/>
                          <a:ea typeface="標楷體" pitchFamily="65" charset="-120"/>
                          <a:cs typeface="Times New Roman" pitchFamily="18" charset="0"/>
                        </a:rPr>
                        <a:t>。</a:t>
                      </a:r>
                      <a:endParaRPr lang="en-US" altLang="zh-TW" sz="2600" b="0" kern="1200" dirty="0" smtClean="0">
                        <a:solidFill>
                          <a:schemeClr val="tx1"/>
                        </a:solidFill>
                        <a:latin typeface="Times New Roman" pitchFamily="18" charset="0"/>
                        <a:ea typeface="標楷體" pitchFamily="65" charset="-120"/>
                        <a:cs typeface="Times New Roman" pitchFamily="18" charset="0"/>
                      </a:endParaRPr>
                    </a:p>
                  </a:txBody>
                  <a:tcPr marL="91444" marR="91444" marT="45718" marB="45718" anchor="ctr">
                    <a:solidFill>
                      <a:schemeClr val="accent1">
                        <a:lumMod val="90000"/>
                      </a:schemeClr>
                    </a:solidFill>
                  </a:tcPr>
                </a:tc>
              </a:tr>
            </a:tbl>
          </a:graphicData>
        </a:graphic>
      </p:graphicFrame>
      <p:sp>
        <p:nvSpPr>
          <p:cNvPr id="10" name="Rectangle 2"/>
          <p:cNvSpPr txBox="1">
            <a:spLocks noChangeArrowheads="1"/>
          </p:cNvSpPr>
          <p:nvPr/>
        </p:nvSpPr>
        <p:spPr bwMode="auto">
          <a:xfrm>
            <a:off x="51967" y="260648"/>
            <a:ext cx="6228184" cy="666750"/>
          </a:xfrm>
          <a:prstGeom prst="rect">
            <a:avLst/>
          </a:prstGeom>
          <a:noFill/>
          <a:ln w="9525">
            <a:noFill/>
            <a:miter lim="800000"/>
            <a:headEnd/>
            <a:tailEnd/>
          </a:ln>
        </p:spPr>
        <p:txBody>
          <a:bodyPr anchor="ctr"/>
          <a:lstStyle/>
          <a:p>
            <a:pPr>
              <a:defRPr/>
            </a:pPr>
            <a:r>
              <a:rPr lang="zh-TW" altLang="en-US" sz="3600" b="1" dirty="0" smtClean="0">
                <a:solidFill>
                  <a:srgbClr val="0000FF"/>
                </a:solidFill>
                <a:latin typeface="標楷體" pitchFamily="65" charset="-120"/>
                <a:ea typeface="標楷體" pitchFamily="65" charset="-120"/>
              </a:rPr>
              <a:t>貳、招生作業流程</a:t>
            </a:r>
            <a:r>
              <a:rPr lang="en-US" altLang="zh-TW" sz="2800" b="1" dirty="0" smtClean="0">
                <a:solidFill>
                  <a:srgbClr val="0000FF"/>
                </a:solidFill>
                <a:latin typeface="標楷體" pitchFamily="65" charset="-120"/>
                <a:ea typeface="標楷體" pitchFamily="65" charset="-120"/>
                <a:cs typeface="+mj-cs"/>
              </a:rPr>
              <a:t>-</a:t>
            </a:r>
            <a:r>
              <a:rPr lang="zh-TW" altLang="en-US" sz="2800" b="1" dirty="0">
                <a:solidFill>
                  <a:srgbClr val="0000FF"/>
                </a:solidFill>
                <a:latin typeface="標楷體" pitchFamily="65" charset="-120"/>
                <a:ea typeface="標楷體" pitchFamily="65" charset="-120"/>
                <a:cs typeface="+mj-cs"/>
              </a:rPr>
              <a:t>推薦</a:t>
            </a:r>
            <a:r>
              <a:rPr lang="zh-TW" altLang="en-US" sz="2800" b="1" dirty="0" smtClean="0">
                <a:solidFill>
                  <a:srgbClr val="0000FF"/>
                </a:solidFill>
                <a:latin typeface="標楷體" pitchFamily="65" charset="-120"/>
                <a:ea typeface="標楷體" pitchFamily="65" charset="-120"/>
                <a:cs typeface="+mj-cs"/>
              </a:rPr>
              <a:t>資格</a:t>
            </a:r>
            <a:r>
              <a:rPr lang="en-US" altLang="zh-TW" sz="2800" b="1" dirty="0" smtClean="0">
                <a:solidFill>
                  <a:srgbClr val="0000FF"/>
                </a:solidFill>
                <a:latin typeface="Times New Roman" panose="02020603050405020304" pitchFamily="18" charset="0"/>
                <a:ea typeface="標楷體" pitchFamily="65" charset="-120"/>
                <a:cs typeface="Times New Roman" panose="02020603050405020304" pitchFamily="18" charset="0"/>
              </a:rPr>
              <a:t>(2/2)</a:t>
            </a:r>
            <a:endParaRPr lang="en-US" altLang="zh-TW" sz="2800" b="1" dirty="0">
              <a:solidFill>
                <a:srgbClr val="0000FF"/>
              </a:solidFill>
              <a:latin typeface="Times New Roman" panose="02020603050405020304" pitchFamily="18" charset="0"/>
              <a:ea typeface="標楷體" pitchFamily="65" charset="-120"/>
              <a:cs typeface="Times New Roman" panose="02020603050405020304" pitchFamily="18" charset="0"/>
            </a:endParaRPr>
          </a:p>
        </p:txBody>
      </p:sp>
      <p:grpSp>
        <p:nvGrpSpPr>
          <p:cNvPr id="24594" name="群組 37"/>
          <p:cNvGrpSpPr>
            <a:grpSpLocks/>
          </p:cNvGrpSpPr>
          <p:nvPr/>
        </p:nvGrpSpPr>
        <p:grpSpPr bwMode="auto">
          <a:xfrm>
            <a:off x="6459538" y="161925"/>
            <a:ext cx="2628900" cy="1214438"/>
            <a:chOff x="6516216" y="188640"/>
            <a:chExt cx="2627784" cy="1214437"/>
          </a:xfrm>
        </p:grpSpPr>
        <p:grpSp>
          <p:nvGrpSpPr>
            <p:cNvPr id="24595" name="群組 57"/>
            <p:cNvGrpSpPr>
              <a:grpSpLocks/>
            </p:cNvGrpSpPr>
            <p:nvPr/>
          </p:nvGrpSpPr>
          <p:grpSpPr bwMode="auto">
            <a:xfrm>
              <a:off x="6977063" y="188640"/>
              <a:ext cx="2166937" cy="1214437"/>
              <a:chOff x="6690632" y="1071546"/>
              <a:chExt cx="2167648" cy="1214446"/>
            </a:xfrm>
          </p:grpSpPr>
          <p:sp>
            <p:nvSpPr>
              <p:cNvPr id="15" name="圓角矩形 14"/>
              <p:cNvSpPr/>
              <p:nvPr/>
            </p:nvSpPr>
            <p:spPr bwMode="auto">
              <a:xfrm>
                <a:off x="6689964"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網路報名</a:t>
                </a:r>
              </a:p>
            </p:txBody>
          </p:sp>
          <p:sp>
            <p:nvSpPr>
              <p:cNvPr id="16" name="圓角矩形 15"/>
              <p:cNvSpPr/>
              <p:nvPr/>
            </p:nvSpPr>
            <p:spPr bwMode="auto">
              <a:xfrm>
                <a:off x="7137596"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資格審查</a:t>
                </a:r>
              </a:p>
            </p:txBody>
          </p:sp>
          <p:sp>
            <p:nvSpPr>
              <p:cNvPr id="17" name="圓角矩形 16"/>
              <p:cNvSpPr/>
              <p:nvPr/>
            </p:nvSpPr>
            <p:spPr bwMode="auto">
              <a:xfrm>
                <a:off x="7588402" y="1071546"/>
                <a:ext cx="358740"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排名查詢</a:t>
                </a:r>
              </a:p>
            </p:txBody>
          </p:sp>
          <p:sp>
            <p:nvSpPr>
              <p:cNvPr id="18" name="圓角矩形 17"/>
              <p:cNvSpPr/>
              <p:nvPr/>
            </p:nvSpPr>
            <p:spPr bwMode="auto">
              <a:xfrm>
                <a:off x="8051908"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網路登記志願</a:t>
                </a:r>
              </a:p>
            </p:txBody>
          </p:sp>
          <p:sp>
            <p:nvSpPr>
              <p:cNvPr id="19" name="圓角矩形 18"/>
              <p:cNvSpPr/>
              <p:nvPr/>
            </p:nvSpPr>
            <p:spPr bwMode="auto">
              <a:xfrm>
                <a:off x="8501126" y="1071546"/>
                <a:ext cx="357154"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分發結果公告</a:t>
                </a:r>
              </a:p>
            </p:txBody>
          </p:sp>
          <p:cxnSp>
            <p:nvCxnSpPr>
              <p:cNvPr id="20" name="直線單箭頭接點 19"/>
              <p:cNvCxnSpPr>
                <a:stCxn id="15" idx="3"/>
                <a:endCxn id="16" idx="1"/>
              </p:cNvCxnSpPr>
              <p:nvPr/>
            </p:nvCxnSpPr>
            <p:spPr bwMode="auto">
              <a:xfrm>
                <a:off x="7047117" y="1679563"/>
                <a:ext cx="90479"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21" name="直線單箭頭接點 20"/>
              <p:cNvCxnSpPr>
                <a:stCxn id="16" idx="3"/>
                <a:endCxn id="17" idx="1"/>
              </p:cNvCxnSpPr>
              <p:nvPr/>
            </p:nvCxnSpPr>
            <p:spPr bwMode="auto">
              <a:xfrm>
                <a:off x="7494748" y="1679563"/>
                <a:ext cx="93654"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22" name="直線單箭頭接點 21"/>
              <p:cNvCxnSpPr>
                <a:stCxn id="17" idx="3"/>
                <a:endCxn id="18" idx="1"/>
              </p:cNvCxnSpPr>
              <p:nvPr/>
            </p:nvCxnSpPr>
            <p:spPr bwMode="auto">
              <a:xfrm>
                <a:off x="7947143" y="1679563"/>
                <a:ext cx="104765"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23" name="直線單箭頭接點 22"/>
              <p:cNvCxnSpPr>
                <a:stCxn id="18" idx="3"/>
                <a:endCxn id="19" idx="1"/>
              </p:cNvCxnSpPr>
              <p:nvPr/>
            </p:nvCxnSpPr>
            <p:spPr bwMode="auto">
              <a:xfrm>
                <a:off x="8409060" y="1679563"/>
                <a:ext cx="92066"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13" name="圓角矩形 12"/>
            <p:cNvSpPr/>
            <p:nvPr/>
          </p:nvSpPr>
          <p:spPr bwMode="auto">
            <a:xfrm>
              <a:off x="6516216" y="188640"/>
              <a:ext cx="357035" cy="1214437"/>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上傳登錄資料</a:t>
              </a:r>
            </a:p>
          </p:txBody>
        </p:sp>
        <p:cxnSp>
          <p:nvCxnSpPr>
            <p:cNvPr id="14" name="直線單箭頭接點 13"/>
            <p:cNvCxnSpPr>
              <a:stCxn id="13" idx="3"/>
            </p:cNvCxnSpPr>
            <p:nvPr/>
          </p:nvCxnSpPr>
          <p:spPr bwMode="auto">
            <a:xfrm>
              <a:off x="6873251" y="796652"/>
              <a:ext cx="93623"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24578" name="投影片編號版面配置區 3"/>
          <p:cNvSpPr>
            <a:spLocks noGrp="1"/>
          </p:cNvSpPr>
          <p:nvPr>
            <p:ph type="sldNum" sz="quarter" idx="12"/>
          </p:nvPr>
        </p:nvSpPr>
        <p:spPr>
          <a:noFill/>
        </p:spPr>
        <p:txBody>
          <a:bodyPr/>
          <a:lstStyle/>
          <a:p>
            <a:fld id="{EBBAFDED-CD59-4DE0-96FE-B30043BD571B}" type="slidenum">
              <a:rPr lang="zh-TW" altLang="en-US" smtClean="0">
                <a:latin typeface="Arial" pitchFamily="34" charset="0"/>
                <a:ea typeface="新細明體" pitchFamily="18" charset="-120"/>
              </a:rPr>
              <a:pPr/>
              <a:t>6</a:t>
            </a:fld>
            <a:endParaRPr lang="en-US" altLang="zh-TW" smtClean="0">
              <a:latin typeface="Arial" pitchFamily="34" charset="0"/>
              <a:ea typeface="新細明體" pitchFamily="18" charset="-120"/>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a:blip r:embed="rId3"/>
          <a:stretch>
            <a:fillRect/>
          </a:stretch>
        </p:blipFill>
        <p:spPr>
          <a:xfrm>
            <a:off x="208195" y="1222133"/>
            <a:ext cx="8388424" cy="4714901"/>
          </a:xfrm>
          <a:prstGeom prst="rect">
            <a:avLst/>
          </a:prstGeom>
        </p:spPr>
      </p:pic>
      <p:sp>
        <p:nvSpPr>
          <p:cNvPr id="67587"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chemeClr val="accent1">
                    <a:lumMod val="25000"/>
                  </a:schemeClr>
                </a:solidFill>
                <a:latin typeface="標楷體" pitchFamily="65" charset="-120"/>
                <a:ea typeface="標楷體" pitchFamily="65" charset="-120"/>
              </a:rPr>
              <a:t>二、網路</a:t>
            </a:r>
            <a:r>
              <a:rPr lang="zh-TW" altLang="en-US" sz="3600" b="1" dirty="0" smtClean="0">
                <a:solidFill>
                  <a:schemeClr val="accent1">
                    <a:lumMod val="25000"/>
                  </a:schemeClr>
                </a:solidFill>
                <a:latin typeface="標楷體" pitchFamily="65" charset="-120"/>
                <a:ea typeface="標楷體" pitchFamily="65" charset="-120"/>
              </a:rPr>
              <a:t>報名系統</a:t>
            </a:r>
            <a:r>
              <a:rPr lang="en-US" altLang="zh-TW" sz="3600" b="1" dirty="0" smtClean="0">
                <a:solidFill>
                  <a:schemeClr val="accent1">
                    <a:lumMod val="25000"/>
                  </a:schemeClr>
                </a:solidFill>
                <a:latin typeface="標楷體" pitchFamily="65" charset="-120"/>
                <a:ea typeface="標楷體" pitchFamily="65" charset="-120"/>
              </a:rPr>
              <a:t>-</a:t>
            </a:r>
            <a:r>
              <a:rPr lang="zh-TW" altLang="en-US" b="1" dirty="0" smtClean="0">
                <a:solidFill>
                  <a:schemeClr val="accent1">
                    <a:lumMod val="25000"/>
                  </a:schemeClr>
                </a:solidFill>
                <a:latin typeface="標楷體" pitchFamily="65" charset="-120"/>
                <a:ea typeface="標楷體" pitchFamily="65" charset="-120"/>
              </a:rPr>
              <a:t>系統登入</a:t>
            </a:r>
            <a:r>
              <a:rPr lang="en-US" altLang="zh-TW" b="1" dirty="0" smtClean="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(5/5</a:t>
            </a:r>
            <a:r>
              <a:rPr lang="en-US" altLang="zh-TW" b="1" dirty="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a:t>
            </a:r>
            <a:endParaRPr lang="zh-TW" altLang="en-US" b="1" dirty="0" smtClean="0">
              <a:solidFill>
                <a:schemeClr val="accent1">
                  <a:lumMod val="25000"/>
                </a:schemeClr>
              </a:solidFill>
              <a:latin typeface="標楷體" pitchFamily="65" charset="-120"/>
              <a:ea typeface="標楷體" pitchFamily="65" charset="-120"/>
            </a:endParaRPr>
          </a:p>
        </p:txBody>
      </p:sp>
      <p:sp>
        <p:nvSpPr>
          <p:cNvPr id="67588" name="投影片編號版面配置區 4"/>
          <p:cNvSpPr>
            <a:spLocks noGrp="1"/>
          </p:cNvSpPr>
          <p:nvPr>
            <p:ph type="sldNum" sz="quarter" idx="12"/>
          </p:nvPr>
        </p:nvSpPr>
        <p:spPr>
          <a:xfrm>
            <a:off x="6553200" y="6273800"/>
            <a:ext cx="2133600" cy="476250"/>
          </a:xfrm>
          <a:noFill/>
        </p:spPr>
        <p:txBody>
          <a:bodyPr/>
          <a:lstStyle/>
          <a:p>
            <a:fld id="{92841673-BF88-4CAD-930C-FE758D2DA2EA}" type="slidenum">
              <a:rPr lang="en-US" altLang="zh-TW" smtClean="0">
                <a:latin typeface="Arial" pitchFamily="34" charset="0"/>
                <a:ea typeface="新細明體" pitchFamily="18" charset="-120"/>
              </a:rPr>
              <a:pPr/>
              <a:t>60</a:t>
            </a:fld>
            <a:endParaRPr lang="en-US" altLang="zh-TW" smtClean="0">
              <a:latin typeface="Arial" pitchFamily="34" charset="0"/>
              <a:ea typeface="新細明體" pitchFamily="18" charset="-120"/>
            </a:endParaRPr>
          </a:p>
        </p:txBody>
      </p:sp>
      <p:sp>
        <p:nvSpPr>
          <p:cNvPr id="2" name="矩形 1"/>
          <p:cNvSpPr/>
          <p:nvPr/>
        </p:nvSpPr>
        <p:spPr>
          <a:xfrm>
            <a:off x="4347690" y="2216964"/>
            <a:ext cx="1422963" cy="8349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Rectangle 12"/>
          <p:cNvSpPr>
            <a:spLocks noChangeArrowheads="1"/>
          </p:cNvSpPr>
          <p:nvPr/>
        </p:nvSpPr>
        <p:spPr bwMode="auto">
          <a:xfrm>
            <a:off x="4190271" y="5097065"/>
            <a:ext cx="432048" cy="288032"/>
          </a:xfrm>
          <a:prstGeom prst="rect">
            <a:avLst/>
          </a:prstGeom>
          <a:noFill/>
          <a:ln w="28575">
            <a:solidFill>
              <a:srgbClr val="FF0000"/>
            </a:solidFill>
            <a:miter lim="800000"/>
            <a:headEnd/>
            <a:tailEnd/>
          </a:ln>
        </p:spPr>
        <p:txBody>
          <a:bodyPr vert="horz" wrap="square" lIns="91440" tIns="45720" rIns="91440" bIns="45720" numCol="1" anchor="t" anchorCtr="0" compatLnSpc="1">
            <a:prstTxWarp prst="textNoShape">
              <a:avLst/>
            </a:prstTxWarp>
          </a:bodyPr>
          <a:lstStyle/>
          <a:p>
            <a:endParaRPr lang="zh-TW" altLang="en-US"/>
          </a:p>
        </p:txBody>
      </p:sp>
      <p:grpSp>
        <p:nvGrpSpPr>
          <p:cNvPr id="12" name="群組 11"/>
          <p:cNvGrpSpPr>
            <a:grpSpLocks/>
          </p:cNvGrpSpPr>
          <p:nvPr/>
        </p:nvGrpSpPr>
        <p:grpSpPr bwMode="auto">
          <a:xfrm>
            <a:off x="3607048" y="2256365"/>
            <a:ext cx="269875" cy="276225"/>
            <a:chOff x="6228184" y="3501008"/>
            <a:chExt cx="269626" cy="276999"/>
          </a:xfrm>
        </p:grpSpPr>
        <p:sp>
          <p:nvSpPr>
            <p:cNvPr id="13" name="橢圓 12"/>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1</a:t>
              </a:r>
              <a:endParaRPr lang="zh-TW" altLang="en-US" sz="1200" b="1" dirty="0">
                <a:solidFill>
                  <a:srgbClr val="FF0000"/>
                </a:solidFill>
              </a:endParaRPr>
            </a:p>
          </p:txBody>
        </p:sp>
      </p:grpSp>
      <p:grpSp>
        <p:nvGrpSpPr>
          <p:cNvPr id="15" name="群組 14"/>
          <p:cNvGrpSpPr>
            <a:grpSpLocks/>
          </p:cNvGrpSpPr>
          <p:nvPr/>
        </p:nvGrpSpPr>
        <p:grpSpPr bwMode="auto">
          <a:xfrm>
            <a:off x="3902555" y="5113997"/>
            <a:ext cx="268288" cy="276225"/>
            <a:chOff x="6228184" y="3501008"/>
            <a:chExt cx="269626" cy="276999"/>
          </a:xfrm>
        </p:grpSpPr>
        <p:sp>
          <p:nvSpPr>
            <p:cNvPr id="16" name="橢圓 15"/>
            <p:cNvSpPr/>
            <p:nvPr/>
          </p:nvSpPr>
          <p:spPr>
            <a:xfrm>
              <a:off x="6250520" y="3523295"/>
              <a:ext cx="215382"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矩形 16"/>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2</a:t>
              </a:r>
              <a:endParaRPr lang="zh-TW" altLang="en-US" sz="1200" b="1" dirty="0">
                <a:solidFill>
                  <a:srgbClr val="FF0000"/>
                </a:solidFill>
              </a:endParaRPr>
            </a:p>
          </p:txBody>
        </p:sp>
      </p:grpSp>
      <p:sp>
        <p:nvSpPr>
          <p:cNvPr id="18" name="圓角矩形 17"/>
          <p:cNvSpPr/>
          <p:nvPr/>
        </p:nvSpPr>
        <p:spPr>
          <a:xfrm>
            <a:off x="237067" y="1307270"/>
            <a:ext cx="705601" cy="165930"/>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 name="矩形圖說文字 18"/>
          <p:cNvSpPr/>
          <p:nvPr/>
        </p:nvSpPr>
        <p:spPr>
          <a:xfrm>
            <a:off x="6115948" y="3087594"/>
            <a:ext cx="2786082" cy="1357322"/>
          </a:xfrm>
          <a:prstGeom prst="wedgeRectCallout">
            <a:avLst>
              <a:gd name="adj1" fmla="val -69161"/>
              <a:gd name="adj2" fmla="val -51991"/>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zh-TW" dirty="0" smtClean="0">
                <a:solidFill>
                  <a:schemeClr val="tx1"/>
                </a:solidFill>
              </a:rPr>
              <a:t>請輸入「甄選編號」、變更後之「密碼」及「驗證碼」後點按「送出」，進入報名系統</a:t>
            </a:r>
            <a:endParaRPr lang="zh-TW" altLang="en-US" dirty="0">
              <a:solidFill>
                <a:schemeClr val="tx1"/>
              </a:solidFill>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圖片 18"/>
          <p:cNvPicPr>
            <a:picLocks noChangeAspect="1"/>
          </p:cNvPicPr>
          <p:nvPr/>
        </p:nvPicPr>
        <p:blipFill rotWithShape="1">
          <a:blip r:embed="rId3"/>
          <a:srcRect l="22144" t="16150" r="22338" b="14678"/>
          <a:stretch/>
        </p:blipFill>
        <p:spPr>
          <a:xfrm>
            <a:off x="-36328" y="1609093"/>
            <a:ext cx="8800570" cy="4412195"/>
          </a:xfrm>
          <a:prstGeom prst="rect">
            <a:avLst/>
          </a:prstGeom>
        </p:spPr>
      </p:pic>
      <p:sp>
        <p:nvSpPr>
          <p:cNvPr id="68611"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chemeClr val="accent1">
                    <a:lumMod val="25000"/>
                  </a:schemeClr>
                </a:solidFill>
                <a:latin typeface="標楷體" pitchFamily="65" charset="-120"/>
                <a:ea typeface="標楷體" pitchFamily="65" charset="-120"/>
              </a:rPr>
              <a:t>二、網路</a:t>
            </a:r>
            <a:r>
              <a:rPr lang="zh-TW" altLang="en-US" sz="3600" b="1" dirty="0" smtClean="0">
                <a:solidFill>
                  <a:schemeClr val="accent1">
                    <a:lumMod val="25000"/>
                  </a:schemeClr>
                </a:solidFill>
                <a:latin typeface="標楷體" pitchFamily="65" charset="-120"/>
                <a:ea typeface="標楷體" pitchFamily="65" charset="-120"/>
              </a:rPr>
              <a:t>報名系統</a:t>
            </a:r>
            <a:r>
              <a:rPr lang="en-US" altLang="zh-TW" sz="3600" b="1" dirty="0" smtClean="0">
                <a:solidFill>
                  <a:schemeClr val="accent1">
                    <a:lumMod val="25000"/>
                  </a:schemeClr>
                </a:solidFill>
                <a:latin typeface="標楷體" pitchFamily="65" charset="-120"/>
                <a:ea typeface="標楷體" pitchFamily="65" charset="-120"/>
              </a:rPr>
              <a:t>-</a:t>
            </a:r>
            <a:r>
              <a:rPr lang="zh-TW" altLang="en-US" b="1" dirty="0" smtClean="0">
                <a:solidFill>
                  <a:schemeClr val="accent1">
                    <a:lumMod val="25000"/>
                  </a:schemeClr>
                </a:solidFill>
                <a:latin typeface="標楷體" pitchFamily="65" charset="-120"/>
                <a:ea typeface="標楷體" pitchFamily="65" charset="-120"/>
              </a:rPr>
              <a:t>報名注意事項</a:t>
            </a:r>
          </a:p>
        </p:txBody>
      </p:sp>
      <p:sp>
        <p:nvSpPr>
          <p:cNvPr id="68612" name="投影片編號版面配置區 4"/>
          <p:cNvSpPr>
            <a:spLocks noGrp="1"/>
          </p:cNvSpPr>
          <p:nvPr>
            <p:ph type="sldNum" sz="quarter" idx="12"/>
          </p:nvPr>
        </p:nvSpPr>
        <p:spPr>
          <a:xfrm>
            <a:off x="6553200" y="6273800"/>
            <a:ext cx="2133600" cy="476250"/>
          </a:xfrm>
          <a:noFill/>
        </p:spPr>
        <p:txBody>
          <a:bodyPr/>
          <a:lstStyle/>
          <a:p>
            <a:fld id="{8D8EE8EB-90AF-4280-BBF2-27D0AF551A2A}" type="slidenum">
              <a:rPr lang="en-US" altLang="zh-TW" smtClean="0">
                <a:latin typeface="Arial" pitchFamily="34" charset="0"/>
                <a:ea typeface="新細明體" pitchFamily="18" charset="-120"/>
              </a:rPr>
              <a:pPr/>
              <a:t>61</a:t>
            </a:fld>
            <a:endParaRPr lang="en-US" altLang="zh-TW" smtClean="0">
              <a:latin typeface="Arial" pitchFamily="34" charset="0"/>
              <a:ea typeface="新細明體" pitchFamily="18" charset="-120"/>
            </a:endParaRPr>
          </a:p>
        </p:txBody>
      </p:sp>
      <p:sp>
        <p:nvSpPr>
          <p:cNvPr id="2" name="矩形 1"/>
          <p:cNvSpPr/>
          <p:nvPr/>
        </p:nvSpPr>
        <p:spPr>
          <a:xfrm>
            <a:off x="357581" y="2339854"/>
            <a:ext cx="8030843" cy="321343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矩形圖說文字 3"/>
          <p:cNvSpPr/>
          <p:nvPr/>
        </p:nvSpPr>
        <p:spPr>
          <a:xfrm>
            <a:off x="4775688" y="5805264"/>
            <a:ext cx="2988246" cy="976398"/>
          </a:xfrm>
          <a:prstGeom prst="wedgeRectCallout">
            <a:avLst>
              <a:gd name="adj1" fmla="val -33027"/>
              <a:gd name="adj2" fmla="val -86283"/>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chemeClr val="tx1"/>
                </a:solidFill>
              </a:rPr>
              <a:t>請務必閱讀報名注意事項，並勾選核取方塊後</a:t>
            </a:r>
            <a:r>
              <a:rPr lang="zh-TW" altLang="en-US" dirty="0" smtClean="0">
                <a:solidFill>
                  <a:schemeClr val="tx1"/>
                </a:solidFill>
              </a:rPr>
              <a:t>，點按</a:t>
            </a:r>
            <a:r>
              <a:rPr lang="zh-TW" altLang="en-US" dirty="0">
                <a:solidFill>
                  <a:schemeClr val="tx1"/>
                </a:solidFill>
              </a:rPr>
              <a:t>「下一步」</a:t>
            </a:r>
          </a:p>
        </p:txBody>
      </p:sp>
      <p:sp>
        <p:nvSpPr>
          <p:cNvPr id="10" name="矩形 9"/>
          <p:cNvSpPr/>
          <p:nvPr/>
        </p:nvSpPr>
        <p:spPr>
          <a:xfrm>
            <a:off x="4081097" y="5661247"/>
            <a:ext cx="565719" cy="25229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1" name="群組 10"/>
          <p:cNvGrpSpPr>
            <a:grpSpLocks/>
          </p:cNvGrpSpPr>
          <p:nvPr/>
        </p:nvGrpSpPr>
        <p:grpSpPr bwMode="auto">
          <a:xfrm>
            <a:off x="852780" y="2103316"/>
            <a:ext cx="269875" cy="276225"/>
            <a:chOff x="6228184" y="3501008"/>
            <a:chExt cx="269626" cy="276999"/>
          </a:xfrm>
        </p:grpSpPr>
        <p:sp>
          <p:nvSpPr>
            <p:cNvPr id="12" name="橢圓 11"/>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1</a:t>
              </a:r>
              <a:endParaRPr lang="zh-TW" altLang="en-US" sz="1200" b="1" dirty="0">
                <a:solidFill>
                  <a:srgbClr val="FF0000"/>
                </a:solidFill>
              </a:endParaRPr>
            </a:p>
          </p:txBody>
        </p:sp>
      </p:grpSp>
      <p:grpSp>
        <p:nvGrpSpPr>
          <p:cNvPr id="14" name="群組 13"/>
          <p:cNvGrpSpPr>
            <a:grpSpLocks/>
          </p:cNvGrpSpPr>
          <p:nvPr/>
        </p:nvGrpSpPr>
        <p:grpSpPr bwMode="auto">
          <a:xfrm>
            <a:off x="3817179" y="5637319"/>
            <a:ext cx="268288" cy="276225"/>
            <a:chOff x="6228184" y="3501008"/>
            <a:chExt cx="269626" cy="276999"/>
          </a:xfrm>
        </p:grpSpPr>
        <p:sp>
          <p:nvSpPr>
            <p:cNvPr id="15" name="橢圓 14"/>
            <p:cNvSpPr/>
            <p:nvPr/>
          </p:nvSpPr>
          <p:spPr>
            <a:xfrm>
              <a:off x="6250520" y="3523295"/>
              <a:ext cx="215382"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矩形 15"/>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2</a:t>
              </a:r>
              <a:endParaRPr lang="zh-TW" altLang="en-US" sz="1200" b="1" dirty="0">
                <a:solidFill>
                  <a:srgbClr val="FF0000"/>
                </a:solidFill>
              </a:endParaRPr>
            </a:p>
          </p:txBody>
        </p:sp>
      </p:grpSp>
      <p:sp>
        <p:nvSpPr>
          <p:cNvPr id="17" name="圓角矩形 16"/>
          <p:cNvSpPr/>
          <p:nvPr/>
        </p:nvSpPr>
        <p:spPr>
          <a:xfrm>
            <a:off x="179513" y="1651598"/>
            <a:ext cx="965696" cy="121218"/>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5"/>
          <p:cNvSpPr/>
          <p:nvPr/>
        </p:nvSpPr>
        <p:spPr>
          <a:xfrm>
            <a:off x="107503" y="1609093"/>
            <a:ext cx="1069363" cy="2534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矩形圖說文字 17"/>
          <p:cNvSpPr/>
          <p:nvPr/>
        </p:nvSpPr>
        <p:spPr>
          <a:xfrm>
            <a:off x="378514" y="999900"/>
            <a:ext cx="2056742" cy="375978"/>
          </a:xfrm>
          <a:prstGeom prst="wedgeRectCallout">
            <a:avLst>
              <a:gd name="adj1" fmla="val -35886"/>
              <a:gd name="adj2" fmla="val 108814"/>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smtClean="0">
                <a:solidFill>
                  <a:schemeClr val="tx1"/>
                </a:solidFill>
              </a:rPr>
              <a:t>甄選編號及登入</a:t>
            </a:r>
            <a:r>
              <a:rPr lang="en-US" altLang="zh-TW" dirty="0" smtClean="0">
                <a:solidFill>
                  <a:schemeClr val="tx1"/>
                </a:solidFill>
              </a:rPr>
              <a:t>IP</a:t>
            </a:r>
            <a:endParaRPr lang="zh-TW" altLang="en-US" dirty="0">
              <a:solidFill>
                <a:schemeClr val="tx1"/>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圖片 20"/>
          <p:cNvPicPr>
            <a:picLocks noChangeAspect="1"/>
          </p:cNvPicPr>
          <p:nvPr/>
        </p:nvPicPr>
        <p:blipFill rotWithShape="1">
          <a:blip r:embed="rId3"/>
          <a:srcRect l="22665" t="16027" r="22998" b="15082"/>
          <a:stretch/>
        </p:blipFill>
        <p:spPr>
          <a:xfrm>
            <a:off x="186325" y="1041400"/>
            <a:ext cx="8418123" cy="5291667"/>
          </a:xfrm>
          <a:prstGeom prst="rect">
            <a:avLst/>
          </a:prstGeom>
        </p:spPr>
      </p:pic>
      <p:sp>
        <p:nvSpPr>
          <p:cNvPr id="69635"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chemeClr val="accent1">
                    <a:lumMod val="25000"/>
                  </a:schemeClr>
                </a:solidFill>
                <a:latin typeface="標楷體" pitchFamily="65" charset="-120"/>
                <a:ea typeface="標楷體" pitchFamily="65" charset="-120"/>
              </a:rPr>
              <a:t>二、網路</a:t>
            </a:r>
            <a:r>
              <a:rPr lang="zh-TW" altLang="en-US" sz="3600" b="1" dirty="0" smtClean="0">
                <a:solidFill>
                  <a:schemeClr val="accent1">
                    <a:lumMod val="25000"/>
                  </a:schemeClr>
                </a:solidFill>
                <a:latin typeface="標楷體" pitchFamily="65" charset="-120"/>
                <a:ea typeface="標楷體" pitchFamily="65" charset="-120"/>
              </a:rPr>
              <a:t>報名系統</a:t>
            </a:r>
            <a:r>
              <a:rPr lang="en-US" altLang="zh-TW" sz="3600" b="1" dirty="0" smtClean="0">
                <a:solidFill>
                  <a:schemeClr val="accent1">
                    <a:lumMod val="25000"/>
                  </a:schemeClr>
                </a:solidFill>
                <a:latin typeface="標楷體" pitchFamily="65" charset="-120"/>
                <a:ea typeface="標楷體" pitchFamily="65" charset="-120"/>
              </a:rPr>
              <a:t>-</a:t>
            </a:r>
            <a:r>
              <a:rPr lang="zh-TW" altLang="zh-TW" b="1" dirty="0" smtClean="0">
                <a:solidFill>
                  <a:schemeClr val="accent1">
                    <a:lumMod val="25000"/>
                  </a:schemeClr>
                </a:solidFill>
                <a:latin typeface="標楷體" pitchFamily="65" charset="-120"/>
                <a:ea typeface="標楷體" pitchFamily="65" charset="-120"/>
              </a:rPr>
              <a:t>隱私權保護政策聲明</a:t>
            </a:r>
            <a:endParaRPr lang="zh-TW" altLang="en-US" b="1" dirty="0" smtClean="0">
              <a:solidFill>
                <a:schemeClr val="accent1">
                  <a:lumMod val="25000"/>
                </a:schemeClr>
              </a:solidFill>
              <a:latin typeface="標楷體" pitchFamily="65" charset="-120"/>
              <a:ea typeface="標楷體" pitchFamily="65" charset="-120"/>
            </a:endParaRPr>
          </a:p>
        </p:txBody>
      </p:sp>
      <p:sp>
        <p:nvSpPr>
          <p:cNvPr id="69636" name="投影片編號版面配置區 4"/>
          <p:cNvSpPr>
            <a:spLocks noGrp="1"/>
          </p:cNvSpPr>
          <p:nvPr>
            <p:ph type="sldNum" sz="quarter" idx="12"/>
          </p:nvPr>
        </p:nvSpPr>
        <p:spPr>
          <a:xfrm>
            <a:off x="6553200" y="6273800"/>
            <a:ext cx="2133600" cy="476250"/>
          </a:xfrm>
          <a:noFill/>
        </p:spPr>
        <p:txBody>
          <a:bodyPr/>
          <a:lstStyle/>
          <a:p>
            <a:fld id="{AED5D8C8-EE5E-4AED-914C-FE2443D468EF}" type="slidenum">
              <a:rPr lang="en-US" altLang="zh-TW" smtClean="0">
                <a:latin typeface="Arial" pitchFamily="34" charset="0"/>
                <a:ea typeface="新細明體" pitchFamily="18" charset="-120"/>
              </a:rPr>
              <a:pPr/>
              <a:t>62</a:t>
            </a:fld>
            <a:endParaRPr lang="en-US" altLang="zh-TW" smtClean="0">
              <a:latin typeface="Arial" pitchFamily="34" charset="0"/>
              <a:ea typeface="新細明體" pitchFamily="18" charset="-120"/>
            </a:endParaRPr>
          </a:p>
        </p:txBody>
      </p:sp>
      <p:sp>
        <p:nvSpPr>
          <p:cNvPr id="2" name="矩形 1"/>
          <p:cNvSpPr/>
          <p:nvPr/>
        </p:nvSpPr>
        <p:spPr>
          <a:xfrm>
            <a:off x="602882" y="1735666"/>
            <a:ext cx="7785541" cy="37761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矩形圖說文字 3"/>
          <p:cNvSpPr/>
          <p:nvPr/>
        </p:nvSpPr>
        <p:spPr>
          <a:xfrm>
            <a:off x="4239771" y="3624734"/>
            <a:ext cx="4074452" cy="1487480"/>
          </a:xfrm>
          <a:prstGeom prst="wedgeRectCallout">
            <a:avLst>
              <a:gd name="adj1" fmla="val -37232"/>
              <a:gd name="adj2" fmla="val 80103"/>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Bef>
                <a:spcPts val="0"/>
              </a:spcBef>
              <a:spcAft>
                <a:spcPts val="600"/>
              </a:spcAft>
              <a:defRPr/>
            </a:pPr>
            <a:r>
              <a:rPr lang="en-US" altLang="zh-TW" sz="1600" dirty="0" smtClean="0">
                <a:solidFill>
                  <a:schemeClr val="tx1"/>
                </a:solidFill>
              </a:rPr>
              <a:t>1.</a:t>
            </a:r>
            <a:r>
              <a:rPr lang="zh-TW" altLang="zh-TW" sz="1600" dirty="0" smtClean="0">
                <a:solidFill>
                  <a:schemeClr val="tx1"/>
                </a:solidFill>
              </a:rPr>
              <a:t>請</a:t>
            </a:r>
            <a:r>
              <a:rPr lang="zh-TW" altLang="zh-TW" sz="1600" b="1" dirty="0">
                <a:solidFill>
                  <a:schemeClr val="tx1"/>
                </a:solidFill>
              </a:rPr>
              <a:t>閱讀</a:t>
            </a:r>
            <a:r>
              <a:rPr lang="zh-TW" altLang="zh-TW" sz="1600" dirty="0">
                <a:solidFill>
                  <a:schemeClr val="tx1"/>
                </a:solidFill>
              </a:rPr>
              <a:t>「隱私權保護政策聲明」</a:t>
            </a:r>
            <a:r>
              <a:rPr lang="zh-TW" altLang="zh-TW" sz="1600" dirty="0" smtClean="0">
                <a:solidFill>
                  <a:schemeClr val="tx1"/>
                </a:solidFill>
              </a:rPr>
              <a:t>內容</a:t>
            </a:r>
            <a:r>
              <a:rPr lang="zh-TW" altLang="en-US" sz="1600" dirty="0" smtClean="0">
                <a:solidFill>
                  <a:schemeClr val="tx1"/>
                </a:solidFill>
              </a:rPr>
              <a:t>。</a:t>
            </a:r>
            <a:endParaRPr lang="en-US" altLang="zh-TW" sz="1600" dirty="0" smtClean="0">
              <a:solidFill>
                <a:schemeClr val="tx1"/>
              </a:solidFill>
            </a:endParaRPr>
          </a:p>
          <a:p>
            <a:pPr>
              <a:spcBef>
                <a:spcPts val="0"/>
              </a:spcBef>
              <a:spcAft>
                <a:spcPts val="600"/>
              </a:spcAft>
              <a:defRPr/>
            </a:pPr>
            <a:r>
              <a:rPr lang="en-US" altLang="zh-TW" sz="1600" dirty="0" smtClean="0">
                <a:solidFill>
                  <a:schemeClr val="tx1"/>
                </a:solidFill>
              </a:rPr>
              <a:t>2.</a:t>
            </a:r>
            <a:r>
              <a:rPr lang="zh-TW" altLang="zh-TW" sz="1600" b="1" dirty="0" smtClean="0">
                <a:solidFill>
                  <a:schemeClr val="tx1"/>
                </a:solidFill>
              </a:rPr>
              <a:t>勾</a:t>
            </a:r>
            <a:r>
              <a:rPr lang="zh-TW" altLang="zh-TW" sz="1600" b="1" dirty="0">
                <a:solidFill>
                  <a:schemeClr val="tx1"/>
                </a:solidFill>
              </a:rPr>
              <a:t>選</a:t>
            </a:r>
            <a:r>
              <a:rPr lang="zh-TW" altLang="zh-TW" sz="1600" dirty="0">
                <a:solidFill>
                  <a:schemeClr val="tx1"/>
                </a:solidFill>
              </a:rPr>
              <a:t>「同意提供本人之個人資料予技專校院招生委員會聯合會作為招生相關工作目的使用」核取</a:t>
            </a:r>
            <a:r>
              <a:rPr lang="zh-TW" altLang="zh-TW" sz="1600" dirty="0" smtClean="0">
                <a:solidFill>
                  <a:schemeClr val="tx1"/>
                </a:solidFill>
              </a:rPr>
              <a:t>方塊</a:t>
            </a:r>
            <a:r>
              <a:rPr lang="zh-TW" altLang="en-US" sz="1600" dirty="0" smtClean="0">
                <a:solidFill>
                  <a:schemeClr val="tx1"/>
                </a:solidFill>
              </a:rPr>
              <a:t>。</a:t>
            </a:r>
            <a:endParaRPr lang="en-US" altLang="zh-TW" sz="1600" dirty="0" smtClean="0">
              <a:solidFill>
                <a:schemeClr val="tx1"/>
              </a:solidFill>
            </a:endParaRPr>
          </a:p>
          <a:p>
            <a:pPr>
              <a:spcBef>
                <a:spcPts val="0"/>
              </a:spcBef>
              <a:spcAft>
                <a:spcPts val="600"/>
              </a:spcAft>
              <a:defRPr/>
            </a:pPr>
            <a:r>
              <a:rPr lang="en-US" altLang="zh-TW" sz="1600" dirty="0" smtClean="0">
                <a:solidFill>
                  <a:schemeClr val="tx1"/>
                </a:solidFill>
              </a:rPr>
              <a:t>3.</a:t>
            </a:r>
            <a:r>
              <a:rPr lang="zh-TW" altLang="en-US" sz="1600" dirty="0" smtClean="0">
                <a:solidFill>
                  <a:schemeClr val="tx1"/>
                </a:solidFill>
              </a:rPr>
              <a:t>點</a:t>
            </a:r>
            <a:r>
              <a:rPr lang="zh-TW" altLang="zh-TW" sz="1600" dirty="0" smtClean="0">
                <a:solidFill>
                  <a:schemeClr val="tx1"/>
                </a:solidFill>
              </a:rPr>
              <a:t>按</a:t>
            </a:r>
            <a:r>
              <a:rPr lang="zh-TW" altLang="zh-TW" sz="1600" b="1" dirty="0">
                <a:solidFill>
                  <a:schemeClr val="tx1"/>
                </a:solidFill>
              </a:rPr>
              <a:t>「下一步</a:t>
            </a:r>
            <a:r>
              <a:rPr lang="zh-TW" altLang="zh-TW" sz="1600" b="1" dirty="0" smtClean="0">
                <a:solidFill>
                  <a:schemeClr val="tx1"/>
                </a:solidFill>
              </a:rPr>
              <a:t>」</a:t>
            </a:r>
            <a:r>
              <a:rPr lang="zh-TW" altLang="en-US" sz="1600" dirty="0" smtClean="0">
                <a:solidFill>
                  <a:schemeClr val="tx1"/>
                </a:solidFill>
              </a:rPr>
              <a:t>。</a:t>
            </a:r>
            <a:endParaRPr lang="zh-TW" altLang="en-US" sz="1600" dirty="0">
              <a:solidFill>
                <a:schemeClr val="tx1"/>
              </a:solidFill>
            </a:endParaRPr>
          </a:p>
        </p:txBody>
      </p:sp>
      <p:sp>
        <p:nvSpPr>
          <p:cNvPr id="8" name="矩形 7"/>
          <p:cNvSpPr/>
          <p:nvPr/>
        </p:nvSpPr>
        <p:spPr>
          <a:xfrm>
            <a:off x="3657600" y="5909734"/>
            <a:ext cx="593176" cy="3047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9" name="群組 8"/>
          <p:cNvGrpSpPr>
            <a:grpSpLocks/>
          </p:cNvGrpSpPr>
          <p:nvPr/>
        </p:nvGrpSpPr>
        <p:grpSpPr bwMode="auto">
          <a:xfrm>
            <a:off x="281682" y="3479564"/>
            <a:ext cx="269875" cy="276225"/>
            <a:chOff x="6228184" y="3501008"/>
            <a:chExt cx="269626" cy="276999"/>
          </a:xfrm>
        </p:grpSpPr>
        <p:sp>
          <p:nvSpPr>
            <p:cNvPr id="10" name="橢圓 9"/>
            <p:cNvSpPr/>
            <p:nvPr/>
          </p:nvSpPr>
          <p:spPr>
            <a:xfrm>
              <a:off x="6250387"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10"/>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1</a:t>
              </a:r>
              <a:endParaRPr lang="zh-TW" altLang="en-US" sz="1200" b="1" dirty="0">
                <a:solidFill>
                  <a:srgbClr val="FF0000"/>
                </a:solidFill>
              </a:endParaRPr>
            </a:p>
          </p:txBody>
        </p:sp>
      </p:grpSp>
      <p:grpSp>
        <p:nvGrpSpPr>
          <p:cNvPr id="12" name="群組 11"/>
          <p:cNvGrpSpPr>
            <a:grpSpLocks/>
          </p:cNvGrpSpPr>
          <p:nvPr/>
        </p:nvGrpSpPr>
        <p:grpSpPr bwMode="auto">
          <a:xfrm>
            <a:off x="2047776" y="5549538"/>
            <a:ext cx="268288" cy="276225"/>
            <a:chOff x="6228185" y="3501008"/>
            <a:chExt cx="269626" cy="276999"/>
          </a:xfrm>
        </p:grpSpPr>
        <p:sp>
          <p:nvSpPr>
            <p:cNvPr id="13" name="橢圓 12"/>
            <p:cNvSpPr/>
            <p:nvPr/>
          </p:nvSpPr>
          <p:spPr>
            <a:xfrm>
              <a:off x="6250520" y="3523295"/>
              <a:ext cx="215382"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4" name="矩形 13"/>
            <p:cNvSpPr>
              <a:spLocks noChangeArrowheads="1"/>
            </p:cNvSpPr>
            <p:nvPr/>
          </p:nvSpPr>
          <p:spPr bwMode="auto">
            <a:xfrm>
              <a:off x="6228185"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2</a:t>
              </a:r>
              <a:endParaRPr lang="zh-TW" altLang="en-US" sz="1200" b="1" dirty="0">
                <a:solidFill>
                  <a:srgbClr val="FF0000"/>
                </a:solidFill>
              </a:endParaRPr>
            </a:p>
          </p:txBody>
        </p:sp>
      </p:grpSp>
      <p:sp>
        <p:nvSpPr>
          <p:cNvPr id="15" name="圓角矩形 14"/>
          <p:cNvSpPr/>
          <p:nvPr/>
        </p:nvSpPr>
        <p:spPr>
          <a:xfrm>
            <a:off x="303906" y="1098242"/>
            <a:ext cx="972742" cy="180142"/>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2328334" y="5528734"/>
            <a:ext cx="4377266" cy="30479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8" name="群組 17"/>
          <p:cNvGrpSpPr>
            <a:grpSpLocks/>
          </p:cNvGrpSpPr>
          <p:nvPr/>
        </p:nvGrpSpPr>
        <p:grpSpPr bwMode="auto">
          <a:xfrm>
            <a:off x="3368576" y="5922071"/>
            <a:ext cx="268288" cy="276225"/>
            <a:chOff x="6228185" y="3501008"/>
            <a:chExt cx="269626" cy="276999"/>
          </a:xfrm>
        </p:grpSpPr>
        <p:sp>
          <p:nvSpPr>
            <p:cNvPr id="19" name="橢圓 18"/>
            <p:cNvSpPr/>
            <p:nvPr/>
          </p:nvSpPr>
          <p:spPr>
            <a:xfrm>
              <a:off x="6250520" y="3523295"/>
              <a:ext cx="215382"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矩形 19"/>
            <p:cNvSpPr>
              <a:spLocks noChangeArrowheads="1"/>
            </p:cNvSpPr>
            <p:nvPr/>
          </p:nvSpPr>
          <p:spPr bwMode="auto">
            <a:xfrm>
              <a:off x="6228185" y="3501008"/>
              <a:ext cx="269626" cy="276999"/>
            </a:xfrm>
            <a:prstGeom prst="rect">
              <a:avLst/>
            </a:prstGeom>
            <a:noFill/>
            <a:ln w="9525">
              <a:noFill/>
              <a:miter lim="800000"/>
              <a:headEnd/>
              <a:tailEnd/>
            </a:ln>
          </p:spPr>
          <p:txBody>
            <a:bodyPr wrap="none">
              <a:spAutoFit/>
            </a:bodyPr>
            <a:lstStyle/>
            <a:p>
              <a:r>
                <a:rPr lang="en-US" altLang="zh-TW" sz="1200" b="1" dirty="0" smtClean="0">
                  <a:solidFill>
                    <a:srgbClr val="FF0000"/>
                  </a:solidFill>
                </a:rPr>
                <a:t>3</a:t>
              </a:r>
              <a:endParaRPr lang="zh-TW" altLang="en-US" sz="1200" b="1" dirty="0">
                <a:solidFill>
                  <a:srgbClr val="FF0000"/>
                </a:solidFill>
              </a:endParaRPr>
            </a:p>
          </p:txBody>
        </p:sp>
      </p:gr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圖片 27"/>
          <p:cNvPicPr>
            <a:picLocks noChangeAspect="1"/>
          </p:cNvPicPr>
          <p:nvPr/>
        </p:nvPicPr>
        <p:blipFill rotWithShape="1">
          <a:blip r:embed="rId3"/>
          <a:srcRect l="22986" t="16025" r="22917" b="10793"/>
          <a:stretch/>
        </p:blipFill>
        <p:spPr>
          <a:xfrm>
            <a:off x="208711" y="1398888"/>
            <a:ext cx="7816717" cy="4690123"/>
          </a:xfrm>
          <a:prstGeom prst="rect">
            <a:avLst/>
          </a:prstGeom>
        </p:spPr>
      </p:pic>
      <p:sp>
        <p:nvSpPr>
          <p:cNvPr id="70658" name="Rectangle 2"/>
          <p:cNvSpPr>
            <a:spLocks noGrp="1" noChangeArrowheads="1"/>
          </p:cNvSpPr>
          <p:nvPr>
            <p:ph type="title"/>
          </p:nvPr>
        </p:nvSpPr>
        <p:spPr>
          <a:xfrm>
            <a:off x="0" y="173843"/>
            <a:ext cx="9036050" cy="792162"/>
          </a:xfrm>
        </p:spPr>
        <p:txBody>
          <a:bodyPr/>
          <a:lstStyle/>
          <a:p>
            <a:pPr eaLnBrk="1" hangingPunct="1"/>
            <a:r>
              <a:rPr lang="zh-TW" altLang="en-US" sz="3600" b="1" dirty="0">
                <a:solidFill>
                  <a:schemeClr val="accent1">
                    <a:lumMod val="25000"/>
                  </a:schemeClr>
                </a:solidFill>
                <a:latin typeface="標楷體" pitchFamily="65" charset="-120"/>
                <a:ea typeface="標楷體" pitchFamily="65" charset="-120"/>
              </a:rPr>
              <a:t>二、網路</a:t>
            </a:r>
            <a:r>
              <a:rPr lang="zh-TW" altLang="en-US" sz="3600" b="1" dirty="0" smtClean="0">
                <a:solidFill>
                  <a:schemeClr val="accent1">
                    <a:lumMod val="25000"/>
                  </a:schemeClr>
                </a:solidFill>
                <a:latin typeface="標楷體" pitchFamily="65" charset="-120"/>
                <a:ea typeface="標楷體" pitchFamily="65" charset="-120"/>
              </a:rPr>
              <a:t>報名系統</a:t>
            </a:r>
            <a:r>
              <a:rPr lang="en-US" altLang="zh-TW" sz="3600" b="1" dirty="0" smtClean="0">
                <a:solidFill>
                  <a:schemeClr val="accent1">
                    <a:lumMod val="25000"/>
                  </a:schemeClr>
                </a:solidFill>
                <a:latin typeface="標楷體" pitchFamily="65" charset="-120"/>
                <a:ea typeface="標楷體" pitchFamily="65" charset="-120"/>
              </a:rPr>
              <a:t>-</a:t>
            </a:r>
            <a:r>
              <a:rPr lang="zh-TW" altLang="en-US" b="1" dirty="0" smtClean="0">
                <a:solidFill>
                  <a:schemeClr val="accent1">
                    <a:lumMod val="25000"/>
                  </a:schemeClr>
                </a:solidFill>
                <a:latin typeface="標楷體" pitchFamily="65" charset="-120"/>
                <a:ea typeface="標楷體" pitchFamily="65" charset="-120"/>
              </a:rPr>
              <a:t>網路報名作業</a:t>
            </a:r>
            <a:r>
              <a:rPr lang="en-US" altLang="zh-TW" b="1" dirty="0" smtClean="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(1/12)</a:t>
            </a:r>
            <a:endParaRPr lang="zh-TW" altLang="en-US" b="1" dirty="0" smtClean="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endParaRPr>
          </a:p>
        </p:txBody>
      </p:sp>
      <p:sp>
        <p:nvSpPr>
          <p:cNvPr id="70659" name="投影片編號版面配置區 4"/>
          <p:cNvSpPr>
            <a:spLocks noGrp="1"/>
          </p:cNvSpPr>
          <p:nvPr>
            <p:ph type="sldNum" sz="quarter" idx="12"/>
          </p:nvPr>
        </p:nvSpPr>
        <p:spPr>
          <a:xfrm>
            <a:off x="6553200" y="6080106"/>
            <a:ext cx="2133600" cy="476250"/>
          </a:xfrm>
          <a:noFill/>
        </p:spPr>
        <p:txBody>
          <a:bodyPr/>
          <a:lstStyle/>
          <a:p>
            <a:fld id="{140F915D-6291-48F9-9E53-C92F755BD0D7}" type="slidenum">
              <a:rPr lang="en-US" altLang="zh-TW" smtClean="0">
                <a:latin typeface="Arial" pitchFamily="34" charset="0"/>
                <a:ea typeface="新細明體" pitchFamily="18" charset="-120"/>
              </a:rPr>
              <a:pPr/>
              <a:t>63</a:t>
            </a:fld>
            <a:endParaRPr lang="en-US" altLang="zh-TW" smtClean="0">
              <a:latin typeface="Arial" pitchFamily="34" charset="0"/>
              <a:ea typeface="新細明體" pitchFamily="18" charset="-120"/>
            </a:endParaRPr>
          </a:p>
        </p:txBody>
      </p:sp>
      <p:sp>
        <p:nvSpPr>
          <p:cNvPr id="70665" name="矩形 3"/>
          <p:cNvSpPr>
            <a:spLocks noChangeArrowheads="1"/>
          </p:cNvSpPr>
          <p:nvPr/>
        </p:nvSpPr>
        <p:spPr bwMode="auto">
          <a:xfrm>
            <a:off x="250825" y="987966"/>
            <a:ext cx="1762021" cy="369332"/>
          </a:xfrm>
          <a:prstGeom prst="rect">
            <a:avLst/>
          </a:prstGeom>
          <a:noFill/>
          <a:ln w="9525">
            <a:noFill/>
            <a:miter lim="800000"/>
            <a:headEnd/>
            <a:tailEnd/>
          </a:ln>
        </p:spPr>
        <p:txBody>
          <a:bodyPr wrap="none">
            <a:spAutoFit/>
          </a:bodyPr>
          <a:lstStyle/>
          <a:p>
            <a:r>
              <a:rPr lang="en-US" altLang="zh-TW" b="1" dirty="0" smtClean="0"/>
              <a:t>1</a:t>
            </a:r>
            <a:r>
              <a:rPr lang="en-US" altLang="zh-TW" b="1" dirty="0"/>
              <a:t>.</a:t>
            </a:r>
            <a:r>
              <a:rPr lang="zh-TW" altLang="en-US" b="1" dirty="0" smtClean="0"/>
              <a:t>輸入報名</a:t>
            </a:r>
            <a:r>
              <a:rPr lang="zh-TW" altLang="en-US" b="1" dirty="0"/>
              <a:t>資料</a:t>
            </a:r>
          </a:p>
        </p:txBody>
      </p:sp>
      <p:sp>
        <p:nvSpPr>
          <p:cNvPr id="15" name="矩形 14"/>
          <p:cNvSpPr/>
          <p:nvPr/>
        </p:nvSpPr>
        <p:spPr>
          <a:xfrm>
            <a:off x="338668" y="2277533"/>
            <a:ext cx="6808688" cy="284188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7" name="矩形 16"/>
          <p:cNvSpPr/>
          <p:nvPr/>
        </p:nvSpPr>
        <p:spPr>
          <a:xfrm>
            <a:off x="3883149" y="5703697"/>
            <a:ext cx="504056" cy="2623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矩形 17"/>
          <p:cNvSpPr/>
          <p:nvPr/>
        </p:nvSpPr>
        <p:spPr>
          <a:xfrm>
            <a:off x="5224429" y="1391611"/>
            <a:ext cx="906577" cy="2873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9" name="群組 18"/>
          <p:cNvGrpSpPr>
            <a:grpSpLocks/>
          </p:cNvGrpSpPr>
          <p:nvPr/>
        </p:nvGrpSpPr>
        <p:grpSpPr bwMode="auto">
          <a:xfrm>
            <a:off x="5484436" y="1121213"/>
            <a:ext cx="269875" cy="276225"/>
            <a:chOff x="6228184" y="3501014"/>
            <a:chExt cx="269626" cy="276999"/>
          </a:xfrm>
        </p:grpSpPr>
        <p:sp>
          <p:nvSpPr>
            <p:cNvPr id="20" name="橢圓 19"/>
            <p:cNvSpPr/>
            <p:nvPr/>
          </p:nvSpPr>
          <p:spPr>
            <a:xfrm>
              <a:off x="6250384"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矩形 20"/>
            <p:cNvSpPr>
              <a:spLocks noChangeArrowheads="1"/>
            </p:cNvSpPr>
            <p:nvPr/>
          </p:nvSpPr>
          <p:spPr bwMode="auto">
            <a:xfrm>
              <a:off x="6228184" y="3501014"/>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1</a:t>
              </a:r>
              <a:endParaRPr lang="zh-TW" altLang="en-US" sz="1200" b="1" dirty="0">
                <a:solidFill>
                  <a:srgbClr val="FF0000"/>
                </a:solidFill>
              </a:endParaRPr>
            </a:p>
          </p:txBody>
        </p:sp>
      </p:grpSp>
      <p:grpSp>
        <p:nvGrpSpPr>
          <p:cNvPr id="22" name="群組 21"/>
          <p:cNvGrpSpPr>
            <a:grpSpLocks/>
          </p:cNvGrpSpPr>
          <p:nvPr/>
        </p:nvGrpSpPr>
        <p:grpSpPr bwMode="auto">
          <a:xfrm>
            <a:off x="454244" y="2632967"/>
            <a:ext cx="268288" cy="276225"/>
            <a:chOff x="6228184" y="3509498"/>
            <a:chExt cx="269626" cy="276999"/>
          </a:xfrm>
        </p:grpSpPr>
        <p:sp>
          <p:nvSpPr>
            <p:cNvPr id="23" name="橢圓 22"/>
            <p:cNvSpPr/>
            <p:nvPr/>
          </p:nvSpPr>
          <p:spPr>
            <a:xfrm>
              <a:off x="6250520" y="3523295"/>
              <a:ext cx="215382"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4" name="矩形 23"/>
            <p:cNvSpPr>
              <a:spLocks noChangeArrowheads="1"/>
            </p:cNvSpPr>
            <p:nvPr/>
          </p:nvSpPr>
          <p:spPr bwMode="auto">
            <a:xfrm>
              <a:off x="6228184" y="350949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2</a:t>
              </a:r>
              <a:endParaRPr lang="zh-TW" altLang="en-US" sz="1200" b="1" dirty="0">
                <a:solidFill>
                  <a:srgbClr val="FF0000"/>
                </a:solidFill>
              </a:endParaRPr>
            </a:p>
          </p:txBody>
        </p:sp>
      </p:grpSp>
      <p:grpSp>
        <p:nvGrpSpPr>
          <p:cNvPr id="25" name="群組 24"/>
          <p:cNvGrpSpPr>
            <a:grpSpLocks/>
          </p:cNvGrpSpPr>
          <p:nvPr/>
        </p:nvGrpSpPr>
        <p:grpSpPr bwMode="auto">
          <a:xfrm>
            <a:off x="3603857" y="5689865"/>
            <a:ext cx="269875" cy="276225"/>
            <a:chOff x="6228184" y="3501008"/>
            <a:chExt cx="269626" cy="276999"/>
          </a:xfrm>
        </p:grpSpPr>
        <p:sp>
          <p:nvSpPr>
            <p:cNvPr id="26" name="橢圓 25"/>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7" name="矩形 26"/>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3</a:t>
              </a:r>
              <a:endParaRPr lang="zh-TW" altLang="en-US" sz="1200" dirty="0">
                <a:solidFill>
                  <a:srgbClr val="FF0000"/>
                </a:solidFill>
              </a:endParaRPr>
            </a:p>
          </p:txBody>
        </p:sp>
      </p:grpSp>
      <p:sp>
        <p:nvSpPr>
          <p:cNvPr id="4" name="矩形圖說文字 3"/>
          <p:cNvSpPr/>
          <p:nvPr/>
        </p:nvSpPr>
        <p:spPr>
          <a:xfrm>
            <a:off x="6358468" y="1194128"/>
            <a:ext cx="2607734" cy="1893606"/>
          </a:xfrm>
          <a:prstGeom prst="wedgeRectCallout">
            <a:avLst>
              <a:gd name="adj1" fmla="val -39973"/>
              <a:gd name="adj2" fmla="val 94207"/>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en-US" altLang="zh-TW" sz="1600" b="1" dirty="0" smtClean="0">
                <a:solidFill>
                  <a:schemeClr val="tx1"/>
                </a:solidFill>
                <a:latin typeface="+mj-ea"/>
                <a:ea typeface="+mj-ea"/>
                <a:cs typeface="Times New Roman" panose="02020603050405020304" pitchFamily="18" charset="0"/>
              </a:rPr>
              <a:t>1.</a:t>
            </a:r>
            <a:r>
              <a:rPr lang="zh-TW" altLang="en-US" sz="1600" b="1" dirty="0" smtClean="0">
                <a:solidFill>
                  <a:schemeClr val="tx1"/>
                </a:solidFill>
                <a:latin typeface="+mj-ea"/>
                <a:ea typeface="+mj-ea"/>
                <a:cs typeface="Times New Roman" panose="02020603050405020304" pitchFamily="18" charset="0"/>
              </a:rPr>
              <a:t>點選</a:t>
            </a:r>
            <a:r>
              <a:rPr lang="zh-TW" altLang="en-US" sz="1600" b="1" dirty="0">
                <a:solidFill>
                  <a:schemeClr val="tx1"/>
                </a:solidFill>
                <a:latin typeface="+mj-ea"/>
                <a:ea typeface="+mj-ea"/>
                <a:cs typeface="Times New Roman" panose="02020603050405020304" pitchFamily="18" charset="0"/>
              </a:rPr>
              <a:t>「網路</a:t>
            </a:r>
            <a:r>
              <a:rPr lang="zh-TW" altLang="en-US" sz="1600" b="1" dirty="0">
                <a:solidFill>
                  <a:schemeClr val="tx1"/>
                </a:solidFill>
                <a:latin typeface="+mj-ea"/>
                <a:ea typeface="+mj-ea"/>
              </a:rPr>
              <a:t>報名作業」並輸入考生報名資料</a:t>
            </a:r>
            <a:r>
              <a:rPr lang="zh-TW" altLang="en-US" sz="1600" b="1" dirty="0" smtClean="0">
                <a:solidFill>
                  <a:schemeClr val="tx1"/>
                </a:solidFill>
                <a:latin typeface="+mj-ea"/>
                <a:ea typeface="+mj-ea"/>
              </a:rPr>
              <a:t>，請</a:t>
            </a:r>
            <a:r>
              <a:rPr lang="zh-TW" altLang="en-US" sz="1600" b="1" dirty="0">
                <a:solidFill>
                  <a:schemeClr val="tx1"/>
                </a:solidFill>
                <a:latin typeface="+mj-ea"/>
                <a:ea typeface="+mj-ea"/>
              </a:rPr>
              <a:t>確認各項資料是否正確，</a:t>
            </a:r>
            <a:r>
              <a:rPr lang="zh-TW" altLang="en-US" sz="1600" b="1" dirty="0">
                <a:solidFill>
                  <a:srgbClr val="0000FF"/>
                </a:solidFill>
                <a:latin typeface="+mj-ea"/>
                <a:ea typeface="+mj-ea"/>
              </a:rPr>
              <a:t>校內群名次由就讀學校提供，由系統自動換算群名次百分比，如資料有誤請向就讀學校反應</a:t>
            </a:r>
            <a:r>
              <a:rPr lang="zh-TW" altLang="en-US" sz="1600" b="1" dirty="0" smtClean="0">
                <a:solidFill>
                  <a:schemeClr val="tx1"/>
                </a:solidFill>
                <a:latin typeface="+mj-ea"/>
                <a:ea typeface="+mj-ea"/>
              </a:rPr>
              <a:t>。</a:t>
            </a:r>
            <a:endParaRPr lang="zh-TW" altLang="en-US" sz="1600" b="1" dirty="0">
              <a:solidFill>
                <a:schemeClr val="tx1"/>
              </a:solidFill>
              <a:latin typeface="+mj-ea"/>
              <a:ea typeface="+mj-ea"/>
            </a:endParaRPr>
          </a:p>
        </p:txBody>
      </p:sp>
      <p:sp>
        <p:nvSpPr>
          <p:cNvPr id="30" name="圓角矩形 29"/>
          <p:cNvSpPr/>
          <p:nvPr/>
        </p:nvSpPr>
        <p:spPr>
          <a:xfrm>
            <a:off x="337352" y="1449529"/>
            <a:ext cx="821116" cy="148452"/>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矩形圖說文字 2"/>
          <p:cNvSpPr/>
          <p:nvPr/>
        </p:nvSpPr>
        <p:spPr>
          <a:xfrm>
            <a:off x="76198" y="5811496"/>
            <a:ext cx="3496735" cy="885638"/>
          </a:xfrm>
          <a:prstGeom prst="wedgeRectCallout">
            <a:avLst>
              <a:gd name="adj1" fmla="val 38549"/>
              <a:gd name="adj2" fmla="val -130200"/>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600"/>
              </a:spcAft>
              <a:defRPr/>
            </a:pPr>
            <a:r>
              <a:rPr lang="en-US" altLang="zh-TW" sz="1600" b="1" dirty="0" smtClean="0">
                <a:solidFill>
                  <a:srgbClr val="FF0000"/>
                </a:solidFill>
                <a:latin typeface="+mj-ea"/>
                <a:ea typeface="+mj-ea"/>
                <a:cs typeface="Times New Roman" panose="02020603050405020304" pitchFamily="18" charset="0"/>
              </a:rPr>
              <a:t>2.</a:t>
            </a:r>
            <a:r>
              <a:rPr lang="zh-TW" altLang="en-US" sz="1600" b="1" dirty="0" smtClean="0">
                <a:solidFill>
                  <a:srgbClr val="FF0000"/>
                </a:solidFill>
                <a:latin typeface="+mj-ea"/>
                <a:ea typeface="+mj-ea"/>
                <a:cs typeface="Times New Roman" panose="02020603050405020304" pitchFamily="18" charset="0"/>
              </a:rPr>
              <a:t>請</a:t>
            </a:r>
            <a:r>
              <a:rPr lang="zh-TW" altLang="en-US" sz="1600" b="1" dirty="0">
                <a:solidFill>
                  <a:srgbClr val="FF0000"/>
                </a:solidFill>
                <a:latin typeface="+mj-ea"/>
                <a:ea typeface="+mj-ea"/>
                <a:cs typeface="Times New Roman" panose="02020603050405020304" pitchFamily="18" charset="0"/>
              </a:rPr>
              <a:t>考生確實填寫通訊欄等相關資料，以利本會通知或聯絡相關訊息</a:t>
            </a:r>
            <a:r>
              <a:rPr lang="zh-TW" altLang="en-US" sz="1600" b="1" dirty="0" smtClean="0">
                <a:solidFill>
                  <a:schemeClr val="tx1"/>
                </a:solidFill>
                <a:latin typeface="+mj-ea"/>
                <a:ea typeface="+mj-ea"/>
                <a:cs typeface="Times New Roman" panose="02020603050405020304" pitchFamily="18" charset="0"/>
              </a:rPr>
              <a:t>。</a:t>
            </a:r>
            <a:endParaRPr lang="en-US" altLang="zh-TW" sz="1600" b="1" dirty="0" smtClean="0">
              <a:solidFill>
                <a:schemeClr val="tx1"/>
              </a:solidFill>
              <a:latin typeface="+mj-ea"/>
              <a:ea typeface="+mj-ea"/>
              <a:cs typeface="Times New Roman" panose="02020603050405020304" pitchFamily="18" charset="0"/>
            </a:endParaRPr>
          </a:p>
          <a:p>
            <a:pPr>
              <a:spcAft>
                <a:spcPts val="600"/>
              </a:spcAft>
              <a:defRPr/>
            </a:pPr>
            <a:r>
              <a:rPr lang="en-US" altLang="zh-TW" sz="1600" b="1" dirty="0" smtClean="0">
                <a:solidFill>
                  <a:schemeClr val="tx1"/>
                </a:solidFill>
                <a:latin typeface="+mj-ea"/>
                <a:ea typeface="+mj-ea"/>
                <a:cs typeface="Times New Roman" panose="02020603050405020304" pitchFamily="18" charset="0"/>
              </a:rPr>
              <a:t>3.</a:t>
            </a:r>
            <a:r>
              <a:rPr lang="zh-TW" altLang="en-US" sz="1600" b="1" dirty="0" smtClean="0">
                <a:solidFill>
                  <a:schemeClr val="tx1"/>
                </a:solidFill>
                <a:latin typeface="+mj-ea"/>
                <a:ea typeface="+mj-ea"/>
                <a:cs typeface="Times New Roman" panose="02020603050405020304" pitchFamily="18" charset="0"/>
              </a:rPr>
              <a:t>輸入</a:t>
            </a:r>
            <a:r>
              <a:rPr lang="zh-TW" altLang="en-US" sz="1600" b="1" dirty="0">
                <a:solidFill>
                  <a:schemeClr val="tx1"/>
                </a:solidFill>
                <a:latin typeface="+mj-ea"/>
                <a:ea typeface="+mj-ea"/>
                <a:cs typeface="Times New Roman" panose="02020603050405020304" pitchFamily="18" charset="0"/>
              </a:rPr>
              <a:t>完成後點按「下一步」</a:t>
            </a:r>
            <a:r>
              <a:rPr lang="zh-TW" altLang="en-US" sz="1600" b="1" dirty="0" smtClean="0">
                <a:solidFill>
                  <a:schemeClr val="tx1"/>
                </a:solidFill>
                <a:latin typeface="+mj-ea"/>
                <a:ea typeface="+mj-ea"/>
                <a:cs typeface="Times New Roman" panose="02020603050405020304" pitchFamily="18" charset="0"/>
              </a:rPr>
              <a:t>。</a:t>
            </a:r>
            <a:endParaRPr lang="zh-TW" altLang="en-US" sz="1600" b="1" dirty="0">
              <a:solidFill>
                <a:schemeClr val="tx1"/>
              </a:solidFill>
              <a:latin typeface="+mj-ea"/>
              <a:ea typeface="+mj-ea"/>
              <a:cs typeface="Times New Roman" panose="02020603050405020304" pitchFamily="18" charset="0"/>
            </a:endParaRPr>
          </a:p>
        </p:txBody>
      </p:sp>
      <p:sp>
        <p:nvSpPr>
          <p:cNvPr id="29" name="圓角矩形 28"/>
          <p:cNvSpPr/>
          <p:nvPr/>
        </p:nvSpPr>
        <p:spPr>
          <a:xfrm>
            <a:off x="1309016" y="3240350"/>
            <a:ext cx="1274386" cy="142042"/>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圓角矩形 27"/>
          <p:cNvSpPr/>
          <p:nvPr/>
        </p:nvSpPr>
        <p:spPr>
          <a:xfrm>
            <a:off x="1285786" y="2327428"/>
            <a:ext cx="347706" cy="270029"/>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rotWithShape="1">
          <a:blip r:embed="rId3"/>
          <a:srcRect l="22639" t="20986" r="22917" b="35493"/>
          <a:stretch/>
        </p:blipFill>
        <p:spPr>
          <a:xfrm>
            <a:off x="179512" y="3348633"/>
            <a:ext cx="8112659" cy="3168239"/>
          </a:xfrm>
          <a:prstGeom prst="rect">
            <a:avLst/>
          </a:prstGeom>
        </p:spPr>
      </p:pic>
      <p:sp>
        <p:nvSpPr>
          <p:cNvPr id="61444" name="投影片編號版面配置區 3"/>
          <p:cNvSpPr>
            <a:spLocks noGrp="1"/>
          </p:cNvSpPr>
          <p:nvPr>
            <p:ph type="sldNum" sz="quarter" idx="12"/>
          </p:nvPr>
        </p:nvSpPr>
        <p:spPr>
          <a:noFill/>
        </p:spPr>
        <p:txBody>
          <a:bodyPr/>
          <a:lstStyle/>
          <a:p>
            <a:fld id="{822FB185-6ACD-4AAF-9DEA-A3A669A79EB4}" type="slidenum">
              <a:rPr lang="zh-TW" altLang="en-US" smtClean="0">
                <a:latin typeface="Arial" pitchFamily="34" charset="0"/>
                <a:ea typeface="新細明體" pitchFamily="18" charset="-120"/>
              </a:rPr>
              <a:pPr/>
              <a:t>64</a:t>
            </a:fld>
            <a:endParaRPr lang="en-US" altLang="zh-TW" smtClean="0">
              <a:latin typeface="Arial" pitchFamily="34" charset="0"/>
              <a:ea typeface="新細明體" pitchFamily="18" charset="-120"/>
            </a:endParaRPr>
          </a:p>
        </p:txBody>
      </p:sp>
      <p:sp>
        <p:nvSpPr>
          <p:cNvPr id="7" name="矩形 3"/>
          <p:cNvSpPr>
            <a:spLocks noChangeArrowheads="1"/>
          </p:cNvSpPr>
          <p:nvPr/>
        </p:nvSpPr>
        <p:spPr bwMode="auto">
          <a:xfrm>
            <a:off x="250825" y="1052513"/>
            <a:ext cx="3634328" cy="369332"/>
          </a:xfrm>
          <a:prstGeom prst="rect">
            <a:avLst/>
          </a:prstGeom>
          <a:noFill/>
          <a:ln w="9525">
            <a:noFill/>
            <a:miter lim="800000"/>
            <a:headEnd/>
            <a:tailEnd/>
          </a:ln>
        </p:spPr>
        <p:txBody>
          <a:bodyPr wrap="none">
            <a:spAutoFit/>
          </a:bodyPr>
          <a:lstStyle/>
          <a:p>
            <a:r>
              <a:rPr lang="en-US" altLang="zh-TW" b="1" dirty="0" smtClean="0"/>
              <a:t>2.</a:t>
            </a:r>
            <a:r>
              <a:rPr lang="zh-TW" altLang="zh-TW" b="1" dirty="0" smtClean="0"/>
              <a:t>輸入</a:t>
            </a:r>
            <a:r>
              <a:rPr lang="zh-TW" altLang="zh-TW" b="1" dirty="0"/>
              <a:t>第</a:t>
            </a:r>
            <a:r>
              <a:rPr lang="en-US" altLang="zh-TW" b="1" dirty="0"/>
              <a:t>6</a:t>
            </a:r>
            <a:r>
              <a:rPr lang="zh-TW" altLang="zh-TW" b="1" dirty="0"/>
              <a:t>比序與第</a:t>
            </a:r>
            <a:r>
              <a:rPr lang="en-US" altLang="zh-TW" b="1" dirty="0"/>
              <a:t>7</a:t>
            </a:r>
            <a:r>
              <a:rPr lang="zh-TW" altLang="zh-TW" b="1" dirty="0"/>
              <a:t>比序採計</a:t>
            </a:r>
            <a:r>
              <a:rPr lang="zh-TW" altLang="zh-TW" b="1" dirty="0" smtClean="0"/>
              <a:t>項</a:t>
            </a:r>
            <a:r>
              <a:rPr lang="zh-TW" altLang="en-US" b="1" dirty="0" smtClean="0"/>
              <a:t>目</a:t>
            </a:r>
            <a:endParaRPr lang="zh-TW" altLang="en-US" b="1" dirty="0"/>
          </a:p>
        </p:txBody>
      </p:sp>
      <p:sp>
        <p:nvSpPr>
          <p:cNvPr id="8"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chemeClr val="accent1">
                    <a:lumMod val="25000"/>
                  </a:schemeClr>
                </a:solidFill>
                <a:latin typeface="標楷體" pitchFamily="65" charset="-120"/>
                <a:ea typeface="標楷體" pitchFamily="65" charset="-120"/>
              </a:rPr>
              <a:t>二、網路</a:t>
            </a:r>
            <a:r>
              <a:rPr lang="zh-TW" altLang="en-US" sz="3600" b="1" dirty="0" smtClean="0">
                <a:solidFill>
                  <a:schemeClr val="accent1">
                    <a:lumMod val="25000"/>
                  </a:schemeClr>
                </a:solidFill>
                <a:latin typeface="標楷體" pitchFamily="65" charset="-120"/>
                <a:ea typeface="標楷體" pitchFamily="65" charset="-120"/>
              </a:rPr>
              <a:t>報名系統</a:t>
            </a:r>
            <a:r>
              <a:rPr lang="en-US" altLang="zh-TW" sz="3600" b="1" dirty="0" smtClean="0">
                <a:solidFill>
                  <a:schemeClr val="accent1">
                    <a:lumMod val="25000"/>
                  </a:schemeClr>
                </a:solidFill>
                <a:latin typeface="標楷體" pitchFamily="65" charset="-120"/>
                <a:ea typeface="標楷體" pitchFamily="65" charset="-120"/>
              </a:rPr>
              <a:t>-</a:t>
            </a:r>
            <a:r>
              <a:rPr lang="zh-TW" altLang="en-US" b="1" dirty="0" smtClean="0">
                <a:solidFill>
                  <a:schemeClr val="accent1">
                    <a:lumMod val="25000"/>
                  </a:schemeClr>
                </a:solidFill>
                <a:latin typeface="標楷體" pitchFamily="65" charset="-120"/>
                <a:ea typeface="標楷體" pitchFamily="65" charset="-120"/>
              </a:rPr>
              <a:t>網路報名作業</a:t>
            </a:r>
            <a:r>
              <a:rPr lang="en-US" altLang="zh-TW" b="1" dirty="0" smtClean="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(2/12</a:t>
            </a:r>
            <a:r>
              <a:rPr lang="en-US" altLang="zh-TW" b="1" dirty="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a:t>
            </a:r>
            <a:endParaRPr lang="zh-TW" altLang="en-US" b="1" dirty="0" smtClean="0">
              <a:solidFill>
                <a:schemeClr val="accent1">
                  <a:lumMod val="25000"/>
                </a:schemeClr>
              </a:solidFill>
              <a:latin typeface="標楷體" pitchFamily="65" charset="-120"/>
              <a:ea typeface="標楷體" pitchFamily="65" charset="-120"/>
            </a:endParaRPr>
          </a:p>
        </p:txBody>
      </p:sp>
      <p:sp>
        <p:nvSpPr>
          <p:cNvPr id="9" name="矩形 3"/>
          <p:cNvSpPr>
            <a:spLocks noChangeArrowheads="1"/>
          </p:cNvSpPr>
          <p:nvPr/>
        </p:nvSpPr>
        <p:spPr bwMode="auto">
          <a:xfrm>
            <a:off x="467544" y="1460931"/>
            <a:ext cx="2787943" cy="369332"/>
          </a:xfrm>
          <a:prstGeom prst="rect">
            <a:avLst/>
          </a:prstGeom>
          <a:noFill/>
          <a:ln w="9525">
            <a:noFill/>
            <a:miter lim="800000"/>
            <a:headEnd/>
            <a:tailEnd/>
          </a:ln>
        </p:spPr>
        <p:txBody>
          <a:bodyPr wrap="none">
            <a:spAutoFit/>
          </a:bodyPr>
          <a:lstStyle/>
          <a:p>
            <a:r>
              <a:rPr lang="en-US" altLang="zh-TW" b="1" dirty="0" smtClean="0">
                <a:solidFill>
                  <a:srgbClr val="0000FF"/>
                </a:solidFill>
              </a:rPr>
              <a:t>A.</a:t>
            </a:r>
            <a:r>
              <a:rPr lang="zh-TW" altLang="en-US" b="1" dirty="0" smtClean="0">
                <a:solidFill>
                  <a:srgbClr val="0000FF"/>
                </a:solidFill>
              </a:rPr>
              <a:t> 點選「新增比序</a:t>
            </a:r>
            <a:r>
              <a:rPr lang="zh-TW" altLang="zh-TW" b="1" dirty="0" smtClean="0">
                <a:solidFill>
                  <a:srgbClr val="0000FF"/>
                </a:solidFill>
              </a:rPr>
              <a:t>項</a:t>
            </a:r>
            <a:r>
              <a:rPr lang="zh-TW" altLang="en-US" b="1" dirty="0" smtClean="0">
                <a:solidFill>
                  <a:srgbClr val="0000FF"/>
                </a:solidFill>
              </a:rPr>
              <a:t>目」</a:t>
            </a:r>
            <a:endParaRPr lang="zh-TW" altLang="en-US" b="1" dirty="0">
              <a:solidFill>
                <a:srgbClr val="0000FF"/>
              </a:solidFill>
            </a:endParaRPr>
          </a:p>
        </p:txBody>
      </p:sp>
      <p:sp>
        <p:nvSpPr>
          <p:cNvPr id="22" name="矩形圖說文字 21"/>
          <p:cNvSpPr/>
          <p:nvPr/>
        </p:nvSpPr>
        <p:spPr>
          <a:xfrm>
            <a:off x="2411760" y="1802749"/>
            <a:ext cx="6408713" cy="1545884"/>
          </a:xfrm>
          <a:prstGeom prst="wedgeRectCallout">
            <a:avLst>
              <a:gd name="adj1" fmla="val 2362"/>
              <a:gd name="adj2" fmla="val 88495"/>
            </a:avLst>
          </a:prstGeom>
          <a:solidFill>
            <a:schemeClr val="accent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zh-TW" altLang="en-US" sz="1600" b="1" dirty="0" smtClean="0">
                <a:solidFill>
                  <a:srgbClr val="FF0000"/>
                </a:solidFill>
              </a:rPr>
              <a:t>第</a:t>
            </a:r>
            <a:r>
              <a:rPr lang="en-US" altLang="zh-TW" sz="1600" b="1" dirty="0" smtClean="0">
                <a:solidFill>
                  <a:srgbClr val="FF0000"/>
                </a:solidFill>
              </a:rPr>
              <a:t>6</a:t>
            </a:r>
            <a:r>
              <a:rPr lang="zh-TW" altLang="en-US" sz="1600" b="1" dirty="0" smtClean="0">
                <a:solidFill>
                  <a:srgbClr val="FF0000"/>
                </a:solidFill>
              </a:rPr>
              <a:t>比序及第</a:t>
            </a:r>
            <a:r>
              <a:rPr lang="en-US" altLang="zh-TW" sz="1600" b="1" dirty="0" smtClean="0">
                <a:solidFill>
                  <a:srgbClr val="FF0000"/>
                </a:solidFill>
              </a:rPr>
              <a:t>7</a:t>
            </a:r>
            <a:r>
              <a:rPr lang="zh-TW" altLang="en-US" sz="1600" b="1" dirty="0" smtClean="0">
                <a:solidFill>
                  <a:srgbClr val="FF0000"/>
                </a:solidFill>
              </a:rPr>
              <a:t>比序</a:t>
            </a:r>
            <a:r>
              <a:rPr lang="zh-TW" altLang="zh-TW" sz="1600" b="1" dirty="0" smtClean="0">
                <a:solidFill>
                  <a:srgbClr val="FF0000"/>
                </a:solidFill>
              </a:rPr>
              <a:t>所有</a:t>
            </a:r>
            <a:r>
              <a:rPr lang="zh-TW" altLang="zh-TW" sz="1600" b="1" dirty="0">
                <a:solidFill>
                  <a:srgbClr val="FF0000"/>
                </a:solidFill>
              </a:rPr>
              <a:t>採計項目及計分標準詳如簡章</a:t>
            </a:r>
            <a:r>
              <a:rPr lang="zh-TW" altLang="zh-TW" sz="1600" b="1" dirty="0" smtClean="0">
                <a:solidFill>
                  <a:srgbClr val="FF0000"/>
                </a:solidFill>
              </a:rPr>
              <a:t>第</a:t>
            </a:r>
            <a:r>
              <a:rPr lang="en-US" altLang="zh-TW" sz="1600" b="1" dirty="0" smtClean="0">
                <a:solidFill>
                  <a:srgbClr val="FF0000"/>
                </a:solidFill>
              </a:rPr>
              <a:t>10</a:t>
            </a:r>
            <a:r>
              <a:rPr lang="zh-TW" altLang="zh-TW" sz="1600" b="1" dirty="0" smtClean="0">
                <a:solidFill>
                  <a:srgbClr val="FF0000"/>
                </a:solidFill>
              </a:rPr>
              <a:t>頁</a:t>
            </a:r>
            <a:r>
              <a:rPr lang="zh-TW" altLang="zh-TW" sz="1600" b="1" dirty="0">
                <a:solidFill>
                  <a:srgbClr val="FF0000"/>
                </a:solidFill>
              </a:rPr>
              <a:t>至第</a:t>
            </a:r>
            <a:r>
              <a:rPr lang="en-US" altLang="zh-TW" sz="1600" b="1" dirty="0" smtClean="0">
                <a:solidFill>
                  <a:srgbClr val="FF0000"/>
                </a:solidFill>
              </a:rPr>
              <a:t>12</a:t>
            </a:r>
            <a:r>
              <a:rPr lang="zh-TW" altLang="zh-TW" sz="1600" b="1" dirty="0" smtClean="0">
                <a:solidFill>
                  <a:srgbClr val="FF0000"/>
                </a:solidFill>
              </a:rPr>
              <a:t>頁</a:t>
            </a:r>
            <a:r>
              <a:rPr lang="zh-TW" altLang="zh-TW" sz="1600" b="1" dirty="0">
                <a:solidFill>
                  <a:srgbClr val="FF0000"/>
                </a:solidFill>
              </a:rPr>
              <a:t>之附表一及附表二</a:t>
            </a:r>
            <a:r>
              <a:rPr lang="zh-TW" altLang="zh-TW" sz="1600" dirty="0">
                <a:solidFill>
                  <a:schemeClr val="tx1"/>
                </a:solidFill>
              </a:rPr>
              <a:t>所示</a:t>
            </a:r>
            <a:r>
              <a:rPr lang="zh-TW" altLang="zh-TW" sz="1600" dirty="0" smtClean="0">
                <a:solidFill>
                  <a:schemeClr val="tx1"/>
                </a:solidFill>
              </a:rPr>
              <a:t>。</a:t>
            </a:r>
            <a:endParaRPr lang="en-US" altLang="zh-TW" sz="1600" dirty="0" smtClean="0">
              <a:solidFill>
                <a:schemeClr val="tx1"/>
              </a:solidFill>
            </a:endParaRPr>
          </a:p>
          <a:p>
            <a:pPr algn="just">
              <a:defRPr/>
            </a:pPr>
            <a:r>
              <a:rPr lang="zh-TW" altLang="zh-TW" sz="1600" dirty="0" smtClean="0">
                <a:solidFill>
                  <a:schemeClr val="tx1"/>
                </a:solidFill>
              </a:rPr>
              <a:t>請考生點選</a:t>
            </a:r>
            <a:r>
              <a:rPr lang="zh-TW" altLang="zh-TW" sz="1600" dirty="0">
                <a:solidFill>
                  <a:schemeClr val="tx1"/>
                </a:solidFill>
              </a:rPr>
              <a:t>登錄持有之項目，並將採計項目之相關證明影本寄至本委員會審查，其他</a:t>
            </a:r>
            <a:r>
              <a:rPr lang="zh-TW" altLang="zh-TW" sz="1600" b="1" dirty="0">
                <a:solidFill>
                  <a:srgbClr val="FF0000"/>
                </a:solidFill>
              </a:rPr>
              <a:t>未在採計表列項目或未於網路報名系統項目之資料概不予採計</a:t>
            </a:r>
            <a:r>
              <a:rPr lang="zh-TW" altLang="zh-TW" sz="1600" dirty="0">
                <a:solidFill>
                  <a:schemeClr val="tx1"/>
                </a:solidFill>
              </a:rPr>
              <a:t>，亦無須寄</a:t>
            </a:r>
            <a:r>
              <a:rPr lang="zh-TW" altLang="zh-TW" sz="1600" dirty="0" smtClean="0">
                <a:solidFill>
                  <a:schemeClr val="tx1"/>
                </a:solidFill>
              </a:rPr>
              <a:t>出</a:t>
            </a:r>
            <a:r>
              <a:rPr lang="zh-TW" altLang="zh-TW" sz="1600" b="1" dirty="0" smtClean="0">
                <a:solidFill>
                  <a:srgbClr val="FF0000"/>
                </a:solidFill>
              </a:rPr>
              <a:t>；</a:t>
            </a:r>
            <a:r>
              <a:rPr lang="zh-TW" altLang="zh-TW" sz="1600" b="1" dirty="0">
                <a:solidFill>
                  <a:srgbClr val="FF0000"/>
                </a:solidFill>
              </a:rPr>
              <a:t>未依規定辦理者，概不予採計。</a:t>
            </a:r>
            <a:endParaRPr lang="zh-TW" altLang="en-US" sz="1600" b="1" dirty="0">
              <a:solidFill>
                <a:srgbClr val="FF0000"/>
              </a:solidFill>
            </a:endParaRPr>
          </a:p>
        </p:txBody>
      </p:sp>
      <p:sp>
        <p:nvSpPr>
          <p:cNvPr id="15" name="矩形 14"/>
          <p:cNvSpPr/>
          <p:nvPr/>
        </p:nvSpPr>
        <p:spPr>
          <a:xfrm>
            <a:off x="421018" y="4066320"/>
            <a:ext cx="1280781" cy="2623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圖說文字 10"/>
          <p:cNvSpPr/>
          <p:nvPr/>
        </p:nvSpPr>
        <p:spPr>
          <a:xfrm>
            <a:off x="2067989" y="4005064"/>
            <a:ext cx="1840858" cy="852126"/>
          </a:xfrm>
          <a:prstGeom prst="wedgeRectCallout">
            <a:avLst>
              <a:gd name="adj1" fmla="val -68227"/>
              <a:gd name="adj2" fmla="val -28159"/>
            </a:avLst>
          </a:prstGeom>
          <a:solidFill>
            <a:srgbClr val="FFFF66"/>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zh-TW" dirty="0">
                <a:solidFill>
                  <a:srgbClr val="0000FF"/>
                </a:solidFill>
              </a:rPr>
              <a:t>點選「新增比序項目</a:t>
            </a:r>
            <a:r>
              <a:rPr lang="zh-TW" altLang="zh-TW" dirty="0" smtClean="0">
                <a:solidFill>
                  <a:srgbClr val="0000FF"/>
                </a:solidFill>
              </a:rPr>
              <a:t>」</a:t>
            </a:r>
            <a:endParaRPr lang="zh-TW" altLang="en-US" dirty="0">
              <a:solidFill>
                <a:srgbClr val="0000FF"/>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3"/>
          <a:stretch>
            <a:fillRect/>
          </a:stretch>
        </p:blipFill>
        <p:spPr>
          <a:xfrm>
            <a:off x="827584" y="1532598"/>
            <a:ext cx="6599842" cy="5237294"/>
          </a:xfrm>
          <a:prstGeom prst="rect">
            <a:avLst/>
          </a:prstGeom>
        </p:spPr>
      </p:pic>
      <p:sp>
        <p:nvSpPr>
          <p:cNvPr id="61444" name="投影片編號版面配置區 3"/>
          <p:cNvSpPr>
            <a:spLocks noGrp="1"/>
          </p:cNvSpPr>
          <p:nvPr>
            <p:ph type="sldNum" sz="quarter" idx="12"/>
          </p:nvPr>
        </p:nvSpPr>
        <p:spPr>
          <a:xfrm>
            <a:off x="6553200" y="6238898"/>
            <a:ext cx="2133600" cy="476250"/>
          </a:xfrm>
          <a:noFill/>
        </p:spPr>
        <p:txBody>
          <a:bodyPr/>
          <a:lstStyle/>
          <a:p>
            <a:fld id="{822FB185-6ACD-4AAF-9DEA-A3A669A79EB4}" type="slidenum">
              <a:rPr lang="zh-TW" altLang="en-US" smtClean="0">
                <a:latin typeface="Arial" pitchFamily="34" charset="0"/>
                <a:ea typeface="新細明體" pitchFamily="18" charset="-120"/>
              </a:rPr>
              <a:pPr/>
              <a:t>65</a:t>
            </a:fld>
            <a:endParaRPr lang="en-US" altLang="zh-TW" dirty="0" smtClean="0">
              <a:latin typeface="Arial" pitchFamily="34" charset="0"/>
              <a:ea typeface="新細明體" pitchFamily="18" charset="-120"/>
            </a:endParaRPr>
          </a:p>
        </p:txBody>
      </p:sp>
      <p:sp>
        <p:nvSpPr>
          <p:cNvPr id="7" name="矩形 3"/>
          <p:cNvSpPr>
            <a:spLocks noChangeArrowheads="1"/>
          </p:cNvSpPr>
          <p:nvPr/>
        </p:nvSpPr>
        <p:spPr bwMode="auto">
          <a:xfrm>
            <a:off x="107504" y="931076"/>
            <a:ext cx="3634328" cy="369332"/>
          </a:xfrm>
          <a:prstGeom prst="rect">
            <a:avLst/>
          </a:prstGeom>
          <a:noFill/>
          <a:ln w="9525">
            <a:noFill/>
            <a:miter lim="800000"/>
            <a:headEnd/>
            <a:tailEnd/>
          </a:ln>
        </p:spPr>
        <p:txBody>
          <a:bodyPr wrap="none">
            <a:spAutoFit/>
          </a:bodyPr>
          <a:lstStyle/>
          <a:p>
            <a:r>
              <a:rPr lang="en-US" altLang="zh-TW" b="1" dirty="0" smtClean="0"/>
              <a:t>2.</a:t>
            </a:r>
            <a:r>
              <a:rPr lang="zh-TW" altLang="zh-TW" b="1" dirty="0" smtClean="0"/>
              <a:t>輸入</a:t>
            </a:r>
            <a:r>
              <a:rPr lang="zh-TW" altLang="zh-TW" b="1" dirty="0"/>
              <a:t>第</a:t>
            </a:r>
            <a:r>
              <a:rPr lang="en-US" altLang="zh-TW" b="1" dirty="0"/>
              <a:t>6</a:t>
            </a:r>
            <a:r>
              <a:rPr lang="zh-TW" altLang="zh-TW" b="1" dirty="0"/>
              <a:t>比序與第</a:t>
            </a:r>
            <a:r>
              <a:rPr lang="en-US" altLang="zh-TW" b="1" dirty="0"/>
              <a:t>7</a:t>
            </a:r>
            <a:r>
              <a:rPr lang="zh-TW" altLang="zh-TW" b="1" dirty="0"/>
              <a:t>比序採計</a:t>
            </a:r>
            <a:r>
              <a:rPr lang="zh-TW" altLang="zh-TW" b="1" dirty="0" smtClean="0"/>
              <a:t>項</a:t>
            </a:r>
            <a:r>
              <a:rPr lang="zh-TW" altLang="en-US" b="1" dirty="0" smtClean="0"/>
              <a:t>目</a:t>
            </a:r>
            <a:endParaRPr lang="zh-TW" altLang="en-US" b="1" dirty="0"/>
          </a:p>
        </p:txBody>
      </p:sp>
      <p:sp>
        <p:nvSpPr>
          <p:cNvPr id="8"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chemeClr val="accent1">
                    <a:lumMod val="25000"/>
                  </a:schemeClr>
                </a:solidFill>
                <a:latin typeface="標楷體" pitchFamily="65" charset="-120"/>
                <a:ea typeface="標楷體" pitchFamily="65" charset="-120"/>
              </a:rPr>
              <a:t>二、網路</a:t>
            </a:r>
            <a:r>
              <a:rPr lang="zh-TW" altLang="en-US" sz="3600" b="1" dirty="0" smtClean="0">
                <a:solidFill>
                  <a:schemeClr val="accent1">
                    <a:lumMod val="25000"/>
                  </a:schemeClr>
                </a:solidFill>
                <a:latin typeface="標楷體" pitchFamily="65" charset="-120"/>
                <a:ea typeface="標楷體" pitchFamily="65" charset="-120"/>
              </a:rPr>
              <a:t>報名系統</a:t>
            </a:r>
            <a:r>
              <a:rPr lang="en-US" altLang="zh-TW" sz="3600" b="1" dirty="0" smtClean="0">
                <a:solidFill>
                  <a:schemeClr val="accent1">
                    <a:lumMod val="25000"/>
                  </a:schemeClr>
                </a:solidFill>
                <a:latin typeface="標楷體" pitchFamily="65" charset="-120"/>
                <a:ea typeface="標楷體" pitchFamily="65" charset="-120"/>
              </a:rPr>
              <a:t>-</a:t>
            </a:r>
            <a:r>
              <a:rPr lang="zh-TW" altLang="en-US" b="1" dirty="0" smtClean="0">
                <a:solidFill>
                  <a:schemeClr val="accent1">
                    <a:lumMod val="25000"/>
                  </a:schemeClr>
                </a:solidFill>
                <a:latin typeface="標楷體" pitchFamily="65" charset="-120"/>
                <a:ea typeface="標楷體" pitchFamily="65" charset="-120"/>
              </a:rPr>
              <a:t>網路報名作業</a:t>
            </a:r>
            <a:r>
              <a:rPr lang="en-US" altLang="zh-TW" b="1" dirty="0" smtClean="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(3/12</a:t>
            </a:r>
            <a:r>
              <a:rPr lang="en-US" altLang="zh-TW" b="1" dirty="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a:t>
            </a:r>
            <a:endParaRPr lang="zh-TW" altLang="en-US" b="1" dirty="0" smtClean="0">
              <a:solidFill>
                <a:schemeClr val="accent1">
                  <a:lumMod val="25000"/>
                </a:schemeClr>
              </a:solidFill>
              <a:latin typeface="標楷體" pitchFamily="65" charset="-120"/>
              <a:ea typeface="標楷體" pitchFamily="65" charset="-120"/>
            </a:endParaRPr>
          </a:p>
        </p:txBody>
      </p:sp>
      <p:sp>
        <p:nvSpPr>
          <p:cNvPr id="9" name="矩形 3"/>
          <p:cNvSpPr>
            <a:spLocks noChangeArrowheads="1"/>
          </p:cNvSpPr>
          <p:nvPr/>
        </p:nvSpPr>
        <p:spPr bwMode="auto">
          <a:xfrm>
            <a:off x="467544" y="1187460"/>
            <a:ext cx="4634602" cy="369332"/>
          </a:xfrm>
          <a:prstGeom prst="rect">
            <a:avLst/>
          </a:prstGeom>
          <a:noFill/>
          <a:ln w="9525">
            <a:noFill/>
            <a:miter lim="800000"/>
            <a:headEnd/>
            <a:tailEnd/>
          </a:ln>
        </p:spPr>
        <p:txBody>
          <a:bodyPr wrap="none">
            <a:spAutoFit/>
          </a:bodyPr>
          <a:lstStyle/>
          <a:p>
            <a:r>
              <a:rPr lang="en-US" altLang="zh-TW" b="1" dirty="0" smtClean="0">
                <a:solidFill>
                  <a:srgbClr val="0000FF"/>
                </a:solidFill>
              </a:rPr>
              <a:t>B.</a:t>
            </a:r>
            <a:r>
              <a:rPr lang="zh-TW" altLang="en-US" b="1" dirty="0" smtClean="0">
                <a:solidFill>
                  <a:srgbClr val="0000FF"/>
                </a:solidFill>
              </a:rPr>
              <a:t> 點選</a:t>
            </a:r>
            <a:r>
              <a:rPr lang="zh-TW" altLang="zh-TW" b="1" dirty="0" smtClean="0">
                <a:solidFill>
                  <a:srgbClr val="0000FF"/>
                </a:solidFill>
              </a:rPr>
              <a:t>項</a:t>
            </a:r>
            <a:r>
              <a:rPr lang="zh-TW" altLang="en-US" b="1" dirty="0" smtClean="0">
                <a:solidFill>
                  <a:srgbClr val="0000FF"/>
                </a:solidFill>
              </a:rPr>
              <a:t>目與採計種類（以登錄競賽為例）</a:t>
            </a:r>
            <a:endParaRPr lang="zh-TW" altLang="en-US" b="1" dirty="0">
              <a:solidFill>
                <a:srgbClr val="0000FF"/>
              </a:solidFill>
            </a:endParaRPr>
          </a:p>
        </p:txBody>
      </p:sp>
      <p:sp>
        <p:nvSpPr>
          <p:cNvPr id="22" name="矩形圖說文字 21"/>
          <p:cNvSpPr/>
          <p:nvPr/>
        </p:nvSpPr>
        <p:spPr>
          <a:xfrm>
            <a:off x="5292080" y="1111798"/>
            <a:ext cx="3628205" cy="1268670"/>
          </a:xfrm>
          <a:prstGeom prst="wedgeRectCallout">
            <a:avLst>
              <a:gd name="adj1" fmla="val -66067"/>
              <a:gd name="adj2" fmla="val 35115"/>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zh-TW" b="1" dirty="0">
                <a:solidFill>
                  <a:schemeClr val="tx1"/>
                </a:solidFill>
              </a:rPr>
              <a:t>點選「類型」</a:t>
            </a:r>
            <a:r>
              <a:rPr lang="zh-TW" altLang="zh-TW" dirty="0">
                <a:solidFill>
                  <a:schemeClr val="tx1"/>
                </a:solidFill>
              </a:rPr>
              <a:t>後，項目會</a:t>
            </a:r>
            <a:r>
              <a:rPr lang="zh-TW" altLang="zh-TW" b="1" dirty="0">
                <a:solidFill>
                  <a:schemeClr val="tx1"/>
                </a:solidFill>
              </a:rPr>
              <a:t>帶出採計項目</a:t>
            </a:r>
            <a:r>
              <a:rPr lang="zh-TW" altLang="zh-TW" dirty="0">
                <a:solidFill>
                  <a:schemeClr val="tx1"/>
                </a:solidFill>
              </a:rPr>
              <a:t>，</a:t>
            </a:r>
            <a:r>
              <a:rPr lang="zh-TW" altLang="zh-TW" b="1" dirty="0">
                <a:solidFill>
                  <a:schemeClr val="tx1"/>
                </a:solidFill>
              </a:rPr>
              <a:t>選擇採計之名次或等級</a:t>
            </a:r>
            <a:r>
              <a:rPr lang="zh-TW" altLang="zh-TW" dirty="0">
                <a:solidFill>
                  <a:schemeClr val="tx1"/>
                </a:solidFill>
              </a:rPr>
              <a:t>後，</a:t>
            </a:r>
            <a:r>
              <a:rPr lang="zh-TW" altLang="zh-TW" b="1" dirty="0">
                <a:solidFill>
                  <a:schemeClr val="tx1"/>
                </a:solidFill>
              </a:rPr>
              <a:t>登錄</a:t>
            </a:r>
            <a:r>
              <a:rPr lang="zh-TW" altLang="zh-TW" dirty="0" smtClean="0">
                <a:solidFill>
                  <a:schemeClr val="tx1"/>
                </a:solidFill>
              </a:rPr>
              <a:t>所</a:t>
            </a:r>
            <a:r>
              <a:rPr lang="zh-TW" altLang="en-US" dirty="0" smtClean="0">
                <a:solidFill>
                  <a:schemeClr val="tx1"/>
                </a:solidFill>
              </a:rPr>
              <a:t>持競賽</a:t>
            </a:r>
            <a:r>
              <a:rPr lang="zh-TW" altLang="zh-TW" dirty="0" smtClean="0">
                <a:solidFill>
                  <a:schemeClr val="tx1"/>
                </a:solidFill>
              </a:rPr>
              <a:t>之</a:t>
            </a:r>
            <a:r>
              <a:rPr lang="zh-TW" altLang="zh-TW" b="1" dirty="0">
                <a:solidFill>
                  <a:schemeClr val="tx1"/>
                </a:solidFill>
              </a:rPr>
              <a:t>職類</a:t>
            </a:r>
            <a:r>
              <a:rPr lang="zh-TW" altLang="zh-TW" dirty="0">
                <a:solidFill>
                  <a:schemeClr val="tx1"/>
                </a:solidFill>
              </a:rPr>
              <a:t>（項目內容）與</a:t>
            </a:r>
            <a:r>
              <a:rPr lang="zh-TW" altLang="zh-TW" b="1" dirty="0">
                <a:solidFill>
                  <a:schemeClr val="tx1"/>
                </a:solidFill>
              </a:rPr>
              <a:t>發證日期</a:t>
            </a:r>
            <a:r>
              <a:rPr lang="zh-TW" altLang="zh-TW" dirty="0">
                <a:solidFill>
                  <a:schemeClr val="tx1"/>
                </a:solidFill>
              </a:rPr>
              <a:t>後，點選「儲存</a:t>
            </a:r>
            <a:r>
              <a:rPr lang="zh-TW" altLang="zh-TW" dirty="0" smtClean="0">
                <a:solidFill>
                  <a:schemeClr val="tx1"/>
                </a:solidFill>
              </a:rPr>
              <a:t>」</a:t>
            </a:r>
            <a:r>
              <a:rPr lang="zh-TW" altLang="en-US" dirty="0" smtClean="0">
                <a:solidFill>
                  <a:schemeClr val="tx1"/>
                </a:solidFill>
              </a:rPr>
              <a:t>。</a:t>
            </a:r>
            <a:endParaRPr lang="zh-TW" altLang="en-US" dirty="0">
              <a:solidFill>
                <a:schemeClr val="tx1"/>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AutoShape 2"/>
          <p:cNvSpPr>
            <a:spLocks noChangeArrowheads="1"/>
          </p:cNvSpPr>
          <p:nvPr/>
        </p:nvSpPr>
        <p:spPr bwMode="auto">
          <a:xfrm>
            <a:off x="3967361" y="1416968"/>
            <a:ext cx="720080" cy="654710"/>
          </a:xfrm>
          <a:prstGeom prst="downArrow">
            <a:avLst>
              <a:gd name="adj1" fmla="val 50000"/>
              <a:gd name="adj2" fmla="val 48088"/>
            </a:avLst>
          </a:prstGeom>
          <a:solidFill>
            <a:srgbClr val="FF0000"/>
          </a:solidFill>
          <a:ln w="9525">
            <a:solidFill>
              <a:srgbClr val="FF0000"/>
            </a:solidFill>
            <a:miter lim="800000"/>
            <a:headEnd/>
            <a:tailEnd/>
          </a:ln>
        </p:spPr>
        <p:txBody>
          <a:bodyPr vert="eaVert" wrap="square" lIns="91440" tIns="45720" rIns="91440" bIns="45720" numCol="1" anchor="t" anchorCtr="0" compatLnSpc="1">
            <a:prstTxWarp prst="textNoShape">
              <a:avLst/>
            </a:prstTxWarp>
          </a:bodyPr>
          <a:lstStyle/>
          <a:p>
            <a:endParaRPr lang="zh-TW" altLang="en-US"/>
          </a:p>
        </p:txBody>
      </p:sp>
      <p:sp>
        <p:nvSpPr>
          <p:cNvPr id="61444" name="投影片編號版面配置區 3"/>
          <p:cNvSpPr>
            <a:spLocks noGrp="1"/>
          </p:cNvSpPr>
          <p:nvPr>
            <p:ph type="sldNum" sz="quarter" idx="12"/>
          </p:nvPr>
        </p:nvSpPr>
        <p:spPr>
          <a:noFill/>
        </p:spPr>
        <p:txBody>
          <a:bodyPr/>
          <a:lstStyle/>
          <a:p>
            <a:fld id="{822FB185-6ACD-4AAF-9DEA-A3A669A79EB4}" type="slidenum">
              <a:rPr lang="zh-TW" altLang="en-US" smtClean="0">
                <a:latin typeface="Arial" pitchFamily="34" charset="0"/>
                <a:ea typeface="新細明體" pitchFamily="18" charset="-120"/>
              </a:rPr>
              <a:pPr/>
              <a:t>66</a:t>
            </a:fld>
            <a:endParaRPr lang="en-US" altLang="zh-TW" smtClean="0">
              <a:latin typeface="Arial" pitchFamily="34" charset="0"/>
              <a:ea typeface="新細明體" pitchFamily="18" charset="-120"/>
            </a:endParaRPr>
          </a:p>
        </p:txBody>
      </p:sp>
      <p:sp>
        <p:nvSpPr>
          <p:cNvPr id="7" name="矩形 3"/>
          <p:cNvSpPr>
            <a:spLocks noChangeArrowheads="1"/>
          </p:cNvSpPr>
          <p:nvPr/>
        </p:nvSpPr>
        <p:spPr bwMode="auto">
          <a:xfrm>
            <a:off x="250825" y="1052513"/>
            <a:ext cx="3634328" cy="369332"/>
          </a:xfrm>
          <a:prstGeom prst="rect">
            <a:avLst/>
          </a:prstGeom>
          <a:noFill/>
          <a:ln w="9525">
            <a:noFill/>
            <a:miter lim="800000"/>
            <a:headEnd/>
            <a:tailEnd/>
          </a:ln>
        </p:spPr>
        <p:txBody>
          <a:bodyPr wrap="none">
            <a:spAutoFit/>
          </a:bodyPr>
          <a:lstStyle/>
          <a:p>
            <a:r>
              <a:rPr lang="en-US" altLang="zh-TW" b="1" dirty="0" smtClean="0"/>
              <a:t>2.</a:t>
            </a:r>
            <a:r>
              <a:rPr lang="zh-TW" altLang="zh-TW" b="1" dirty="0" smtClean="0"/>
              <a:t>輸入</a:t>
            </a:r>
            <a:r>
              <a:rPr lang="zh-TW" altLang="zh-TW" b="1" dirty="0"/>
              <a:t>第</a:t>
            </a:r>
            <a:r>
              <a:rPr lang="en-US" altLang="zh-TW" b="1" dirty="0"/>
              <a:t>6</a:t>
            </a:r>
            <a:r>
              <a:rPr lang="zh-TW" altLang="zh-TW" b="1" dirty="0"/>
              <a:t>比序與第</a:t>
            </a:r>
            <a:r>
              <a:rPr lang="en-US" altLang="zh-TW" b="1" dirty="0"/>
              <a:t>7</a:t>
            </a:r>
            <a:r>
              <a:rPr lang="zh-TW" altLang="zh-TW" b="1" dirty="0"/>
              <a:t>比序採計</a:t>
            </a:r>
            <a:r>
              <a:rPr lang="zh-TW" altLang="zh-TW" b="1" dirty="0" smtClean="0"/>
              <a:t>項</a:t>
            </a:r>
            <a:r>
              <a:rPr lang="zh-TW" altLang="en-US" b="1" dirty="0" smtClean="0"/>
              <a:t>目</a:t>
            </a:r>
            <a:endParaRPr lang="zh-TW" altLang="en-US" b="1" dirty="0"/>
          </a:p>
        </p:txBody>
      </p:sp>
      <p:sp>
        <p:nvSpPr>
          <p:cNvPr id="8"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chemeClr val="accent1">
                    <a:lumMod val="25000"/>
                  </a:schemeClr>
                </a:solidFill>
                <a:latin typeface="標楷體" pitchFamily="65" charset="-120"/>
                <a:ea typeface="標楷體" pitchFamily="65" charset="-120"/>
              </a:rPr>
              <a:t>二、網路</a:t>
            </a:r>
            <a:r>
              <a:rPr lang="zh-TW" altLang="en-US" sz="3600" b="1" dirty="0" smtClean="0">
                <a:solidFill>
                  <a:schemeClr val="accent1">
                    <a:lumMod val="25000"/>
                  </a:schemeClr>
                </a:solidFill>
                <a:latin typeface="標楷體" pitchFamily="65" charset="-120"/>
                <a:ea typeface="標楷體" pitchFamily="65" charset="-120"/>
              </a:rPr>
              <a:t>報名系統</a:t>
            </a:r>
            <a:r>
              <a:rPr lang="en-US" altLang="zh-TW" sz="3600" b="1" dirty="0" smtClean="0">
                <a:solidFill>
                  <a:schemeClr val="accent1">
                    <a:lumMod val="25000"/>
                  </a:schemeClr>
                </a:solidFill>
                <a:latin typeface="標楷體" pitchFamily="65" charset="-120"/>
                <a:ea typeface="標楷體" pitchFamily="65" charset="-120"/>
              </a:rPr>
              <a:t>-</a:t>
            </a:r>
            <a:r>
              <a:rPr lang="zh-TW" altLang="en-US" b="1" dirty="0" smtClean="0">
                <a:solidFill>
                  <a:schemeClr val="accent1">
                    <a:lumMod val="25000"/>
                  </a:schemeClr>
                </a:solidFill>
                <a:latin typeface="標楷體" pitchFamily="65" charset="-120"/>
                <a:ea typeface="標楷體" pitchFamily="65" charset="-120"/>
              </a:rPr>
              <a:t>網路報名作業</a:t>
            </a:r>
            <a:r>
              <a:rPr lang="en-US" altLang="zh-TW" b="1" dirty="0" smtClean="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(4/12</a:t>
            </a:r>
            <a:r>
              <a:rPr lang="en-US" altLang="zh-TW" b="1" dirty="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a:t>
            </a:r>
            <a:endParaRPr lang="zh-TW" altLang="en-US" b="1" dirty="0" smtClean="0">
              <a:solidFill>
                <a:schemeClr val="accent1">
                  <a:lumMod val="25000"/>
                </a:schemeClr>
              </a:solidFill>
              <a:latin typeface="標楷體" pitchFamily="65" charset="-120"/>
              <a:ea typeface="標楷體" pitchFamily="65" charset="-120"/>
            </a:endParaRPr>
          </a:p>
        </p:txBody>
      </p:sp>
      <p:sp>
        <p:nvSpPr>
          <p:cNvPr id="9" name="矩形 3"/>
          <p:cNvSpPr>
            <a:spLocks noChangeArrowheads="1"/>
          </p:cNvSpPr>
          <p:nvPr/>
        </p:nvSpPr>
        <p:spPr bwMode="auto">
          <a:xfrm>
            <a:off x="1675533" y="4143380"/>
            <a:ext cx="5968301" cy="646331"/>
          </a:xfrm>
          <a:prstGeom prst="rect">
            <a:avLst/>
          </a:prstGeom>
          <a:noFill/>
          <a:ln w="9525">
            <a:noFill/>
            <a:miter lim="800000"/>
            <a:headEnd/>
            <a:tailEnd/>
          </a:ln>
        </p:spPr>
        <p:txBody>
          <a:bodyPr wrap="none">
            <a:spAutoFit/>
          </a:bodyPr>
          <a:lstStyle/>
          <a:p>
            <a:r>
              <a:rPr lang="en-US" altLang="zh-TW" b="1" dirty="0" smtClean="0">
                <a:solidFill>
                  <a:srgbClr val="0000FF"/>
                </a:solidFill>
              </a:rPr>
              <a:t>C. </a:t>
            </a:r>
            <a:r>
              <a:rPr lang="zh-TW" altLang="zh-TW" b="1" dirty="0" smtClean="0">
                <a:solidFill>
                  <a:srgbClr val="0000FF"/>
                </a:solidFill>
              </a:rPr>
              <a:t>重</a:t>
            </a:r>
            <a:r>
              <a:rPr lang="zh-TW" altLang="zh-TW" b="1" dirty="0">
                <a:solidFill>
                  <a:srgbClr val="0000FF"/>
                </a:solidFill>
              </a:rPr>
              <a:t>覆</a:t>
            </a:r>
            <a:r>
              <a:rPr lang="en-US" altLang="zh-TW" b="1" dirty="0" smtClean="0">
                <a:solidFill>
                  <a:srgbClr val="0000FF"/>
                </a:solidFill>
              </a:rPr>
              <a:t>A(</a:t>
            </a:r>
            <a:r>
              <a:rPr lang="zh-TW" altLang="en-US" b="1" dirty="0" smtClean="0">
                <a:solidFill>
                  <a:srgbClr val="0000FF"/>
                </a:solidFill>
              </a:rPr>
              <a:t>新增比序</a:t>
            </a:r>
            <a:r>
              <a:rPr lang="zh-TW" altLang="zh-TW" b="1" dirty="0" smtClean="0">
                <a:solidFill>
                  <a:srgbClr val="0000FF"/>
                </a:solidFill>
              </a:rPr>
              <a:t>項</a:t>
            </a:r>
            <a:r>
              <a:rPr lang="zh-TW" altLang="en-US" b="1" dirty="0" smtClean="0">
                <a:solidFill>
                  <a:srgbClr val="0000FF"/>
                </a:solidFill>
              </a:rPr>
              <a:t>目</a:t>
            </a:r>
            <a:r>
              <a:rPr lang="en-US" altLang="zh-TW" b="1" dirty="0" smtClean="0">
                <a:solidFill>
                  <a:srgbClr val="0000FF"/>
                </a:solidFill>
              </a:rPr>
              <a:t>)</a:t>
            </a:r>
            <a:r>
              <a:rPr lang="zh-TW" altLang="zh-TW" b="1" dirty="0" smtClean="0">
                <a:solidFill>
                  <a:srgbClr val="0000FF"/>
                </a:solidFill>
              </a:rPr>
              <a:t>、</a:t>
            </a:r>
            <a:r>
              <a:rPr lang="en-US" altLang="zh-TW" b="1" dirty="0" smtClean="0">
                <a:solidFill>
                  <a:srgbClr val="0000FF"/>
                </a:solidFill>
              </a:rPr>
              <a:t>B(</a:t>
            </a:r>
            <a:r>
              <a:rPr lang="zh-TW" altLang="en-US" b="1" dirty="0" smtClean="0">
                <a:solidFill>
                  <a:srgbClr val="0000FF"/>
                </a:solidFill>
              </a:rPr>
              <a:t>點選</a:t>
            </a:r>
            <a:r>
              <a:rPr lang="zh-TW" altLang="zh-TW" b="1" dirty="0" smtClean="0">
                <a:solidFill>
                  <a:srgbClr val="0000FF"/>
                </a:solidFill>
              </a:rPr>
              <a:t>項</a:t>
            </a:r>
            <a:r>
              <a:rPr lang="zh-TW" altLang="en-US" b="1" dirty="0" smtClean="0">
                <a:solidFill>
                  <a:srgbClr val="0000FF"/>
                </a:solidFill>
              </a:rPr>
              <a:t>目與採計種類</a:t>
            </a:r>
            <a:r>
              <a:rPr lang="en-US" altLang="zh-TW" b="1" dirty="0" smtClean="0">
                <a:solidFill>
                  <a:srgbClr val="0000FF"/>
                </a:solidFill>
              </a:rPr>
              <a:t>)</a:t>
            </a:r>
            <a:r>
              <a:rPr lang="zh-TW" altLang="en-US" b="1" dirty="0" smtClean="0">
                <a:solidFill>
                  <a:srgbClr val="0000FF"/>
                </a:solidFill>
              </a:rPr>
              <a:t>兩</a:t>
            </a:r>
            <a:r>
              <a:rPr lang="zh-TW" altLang="zh-TW" b="1" dirty="0" smtClean="0">
                <a:solidFill>
                  <a:srgbClr val="0000FF"/>
                </a:solidFill>
              </a:rPr>
              <a:t>步驟</a:t>
            </a:r>
            <a:endParaRPr lang="en-US" altLang="zh-TW" b="1" dirty="0" smtClean="0">
              <a:solidFill>
                <a:srgbClr val="0000FF"/>
              </a:solidFill>
            </a:endParaRPr>
          </a:p>
          <a:p>
            <a:r>
              <a:rPr lang="en-US" altLang="zh-TW" b="1" dirty="0" smtClean="0">
                <a:solidFill>
                  <a:srgbClr val="0000FF"/>
                </a:solidFill>
              </a:rPr>
              <a:t>    </a:t>
            </a:r>
            <a:r>
              <a:rPr lang="zh-TW" altLang="zh-TW" b="1" dirty="0" smtClean="0">
                <a:solidFill>
                  <a:srgbClr val="0000FF"/>
                </a:solidFill>
              </a:rPr>
              <a:t>直</a:t>
            </a:r>
            <a:r>
              <a:rPr lang="zh-TW" altLang="zh-TW" b="1" dirty="0">
                <a:solidFill>
                  <a:srgbClr val="0000FF"/>
                </a:solidFill>
              </a:rPr>
              <a:t>至所有第</a:t>
            </a:r>
            <a:r>
              <a:rPr lang="en-US" altLang="zh-TW" b="1" dirty="0">
                <a:solidFill>
                  <a:srgbClr val="0000FF"/>
                </a:solidFill>
              </a:rPr>
              <a:t>6</a:t>
            </a:r>
            <a:r>
              <a:rPr lang="zh-TW" altLang="zh-TW" b="1" dirty="0">
                <a:solidFill>
                  <a:srgbClr val="0000FF"/>
                </a:solidFill>
              </a:rPr>
              <a:t>比序與第</a:t>
            </a:r>
            <a:r>
              <a:rPr lang="en-US" altLang="zh-TW" b="1" dirty="0">
                <a:solidFill>
                  <a:srgbClr val="0000FF"/>
                </a:solidFill>
              </a:rPr>
              <a:t>7</a:t>
            </a:r>
            <a:r>
              <a:rPr lang="zh-TW" altLang="zh-TW" b="1" dirty="0">
                <a:solidFill>
                  <a:srgbClr val="0000FF"/>
                </a:solidFill>
              </a:rPr>
              <a:t>比序採計項目登錄完成</a:t>
            </a:r>
            <a:endParaRPr lang="zh-TW" altLang="en-US" b="1" dirty="0">
              <a:solidFill>
                <a:srgbClr val="0000FF"/>
              </a:solidFill>
            </a:endParaRPr>
          </a:p>
        </p:txBody>
      </p:sp>
      <p:pic>
        <p:nvPicPr>
          <p:cNvPr id="33" name="圖片 32"/>
          <p:cNvPicPr/>
          <p:nvPr/>
        </p:nvPicPr>
        <p:blipFill>
          <a:blip r:embed="rId3" cstate="print"/>
          <a:srcRect/>
          <a:stretch>
            <a:fillRect/>
          </a:stretch>
        </p:blipFill>
        <p:spPr bwMode="auto">
          <a:xfrm>
            <a:off x="2339752" y="2143116"/>
            <a:ext cx="3910472" cy="1248144"/>
          </a:xfrm>
          <a:prstGeom prst="rect">
            <a:avLst/>
          </a:prstGeom>
          <a:noFill/>
          <a:ln w="9525">
            <a:noFill/>
            <a:miter lim="800000"/>
            <a:headEnd/>
            <a:tailEnd/>
          </a:ln>
        </p:spPr>
      </p:pic>
      <p:sp>
        <p:nvSpPr>
          <p:cNvPr id="36" name="AutoShape 2"/>
          <p:cNvSpPr>
            <a:spLocks noChangeArrowheads="1"/>
          </p:cNvSpPr>
          <p:nvPr/>
        </p:nvSpPr>
        <p:spPr bwMode="auto">
          <a:xfrm>
            <a:off x="3976886" y="3500438"/>
            <a:ext cx="720080" cy="684665"/>
          </a:xfrm>
          <a:prstGeom prst="downArrow">
            <a:avLst>
              <a:gd name="adj1" fmla="val 50000"/>
              <a:gd name="adj2" fmla="val 48088"/>
            </a:avLst>
          </a:prstGeom>
          <a:solidFill>
            <a:srgbClr val="FF0000"/>
          </a:solidFill>
          <a:ln w="9525">
            <a:solidFill>
              <a:srgbClr val="FF0000"/>
            </a:solidFill>
            <a:miter lim="800000"/>
            <a:headEnd/>
            <a:tailEnd/>
          </a:ln>
        </p:spPr>
        <p:txBody>
          <a:bodyPr vert="eaVert" wrap="square" lIns="91440" tIns="45720" rIns="91440" bIns="45720" numCol="1" anchor="t" anchorCtr="0" compatLnSpc="1">
            <a:prstTxWarp prst="textNoShape">
              <a:avLst/>
            </a:prstTxWarp>
          </a:bodyPr>
          <a:lstStyle/>
          <a:p>
            <a:endParaRPr lang="zh-TW" altLang="en-US"/>
          </a:p>
        </p:txBody>
      </p:sp>
      <p:sp>
        <p:nvSpPr>
          <p:cNvPr id="39" name="Rectangle 6"/>
          <p:cNvSpPr>
            <a:spLocks/>
          </p:cNvSpPr>
          <p:nvPr/>
        </p:nvSpPr>
        <p:spPr bwMode="auto">
          <a:xfrm>
            <a:off x="4067944" y="2928934"/>
            <a:ext cx="504056" cy="303934"/>
          </a:xfrm>
          <a:prstGeom prst="rect">
            <a:avLst/>
          </a:prstGeom>
          <a:noFill/>
          <a:ln w="25400">
            <a:solidFill>
              <a:srgbClr val="FF0000"/>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43" name="AutoShape 2"/>
          <p:cNvSpPr>
            <a:spLocks noChangeArrowheads="1"/>
          </p:cNvSpPr>
          <p:nvPr/>
        </p:nvSpPr>
        <p:spPr bwMode="auto">
          <a:xfrm>
            <a:off x="3976886" y="5454749"/>
            <a:ext cx="720080" cy="720080"/>
          </a:xfrm>
          <a:prstGeom prst="downArrow">
            <a:avLst>
              <a:gd name="adj1" fmla="val 50000"/>
              <a:gd name="adj2" fmla="val 48088"/>
            </a:avLst>
          </a:prstGeom>
          <a:solidFill>
            <a:srgbClr val="FF0000"/>
          </a:solidFill>
          <a:ln w="9525">
            <a:solidFill>
              <a:srgbClr val="FF0000"/>
            </a:solidFill>
            <a:miter lim="800000"/>
            <a:headEnd/>
            <a:tailEnd/>
          </a:ln>
        </p:spPr>
        <p:txBody>
          <a:bodyPr vert="eaVert" wrap="square" lIns="91440" tIns="45720" rIns="91440" bIns="45720" numCol="1" anchor="t" anchorCtr="0" compatLnSpc="1">
            <a:prstTxWarp prst="textNoShape">
              <a:avLst/>
            </a:prstTxWarp>
          </a:bodyPr>
          <a:lstStyle/>
          <a:p>
            <a:endParaRPr lang="zh-TW" altLang="en-US"/>
          </a:p>
        </p:txBody>
      </p:sp>
      <p:sp>
        <p:nvSpPr>
          <p:cNvPr id="46" name="文字方塊 45"/>
          <p:cNvSpPr txBox="1"/>
          <p:nvPr/>
        </p:nvSpPr>
        <p:spPr>
          <a:xfrm>
            <a:off x="4067944" y="4725144"/>
            <a:ext cx="923330" cy="720080"/>
          </a:xfrm>
          <a:prstGeom prst="rect">
            <a:avLst/>
          </a:prstGeom>
          <a:noFill/>
        </p:spPr>
        <p:txBody>
          <a:bodyPr vert="eaVert" wrap="square" rtlCol="0">
            <a:spAutoFit/>
          </a:bodyPr>
          <a:lstStyle/>
          <a:p>
            <a:pPr algn="ctr"/>
            <a:r>
              <a:rPr lang="en-US" altLang="zh-TW" sz="4800" dirty="0" smtClean="0">
                <a:solidFill>
                  <a:srgbClr val="0000FF"/>
                </a:solidFill>
              </a:rPr>
              <a:t>…</a:t>
            </a:r>
            <a:endParaRPr lang="zh-TW" altLang="en-US" sz="4800" dirty="0">
              <a:solidFill>
                <a:srgbClr val="0000FF"/>
              </a:solidFill>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320456" y="1926571"/>
            <a:ext cx="7635920" cy="4794904"/>
          </a:xfrm>
          <a:prstGeom prst="rect">
            <a:avLst/>
          </a:prstGeom>
        </p:spPr>
      </p:pic>
      <p:sp>
        <p:nvSpPr>
          <p:cNvPr id="156675" name="Rectangle 3"/>
          <p:cNvSpPr>
            <a:spLocks/>
          </p:cNvSpPr>
          <p:nvPr/>
        </p:nvSpPr>
        <p:spPr bwMode="auto">
          <a:xfrm>
            <a:off x="320456" y="2709590"/>
            <a:ext cx="7705551" cy="3535635"/>
          </a:xfrm>
          <a:prstGeom prst="rect">
            <a:avLst/>
          </a:prstGeom>
          <a:noFill/>
          <a:ln w="25400">
            <a:solidFill>
              <a:srgbClr val="FF0000"/>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
        <p:nvSpPr>
          <p:cNvPr id="61444" name="投影片編號版面配置區 3"/>
          <p:cNvSpPr>
            <a:spLocks noGrp="1"/>
          </p:cNvSpPr>
          <p:nvPr>
            <p:ph type="sldNum" sz="quarter" idx="12"/>
          </p:nvPr>
        </p:nvSpPr>
        <p:spPr>
          <a:noFill/>
        </p:spPr>
        <p:txBody>
          <a:bodyPr/>
          <a:lstStyle/>
          <a:p>
            <a:fld id="{822FB185-6ACD-4AAF-9DEA-A3A669A79EB4}" type="slidenum">
              <a:rPr lang="zh-TW" altLang="en-US" smtClean="0">
                <a:latin typeface="Arial" pitchFamily="34" charset="0"/>
                <a:ea typeface="新細明體" pitchFamily="18" charset="-120"/>
              </a:rPr>
              <a:pPr/>
              <a:t>67</a:t>
            </a:fld>
            <a:endParaRPr lang="en-US" altLang="zh-TW" smtClean="0">
              <a:latin typeface="Arial" pitchFamily="34" charset="0"/>
              <a:ea typeface="新細明體" pitchFamily="18" charset="-120"/>
            </a:endParaRPr>
          </a:p>
        </p:txBody>
      </p:sp>
      <p:sp>
        <p:nvSpPr>
          <p:cNvPr id="7" name="矩形 3"/>
          <p:cNvSpPr>
            <a:spLocks noChangeArrowheads="1"/>
          </p:cNvSpPr>
          <p:nvPr/>
        </p:nvSpPr>
        <p:spPr bwMode="auto">
          <a:xfrm>
            <a:off x="250825" y="1052513"/>
            <a:ext cx="3634328" cy="369332"/>
          </a:xfrm>
          <a:prstGeom prst="rect">
            <a:avLst/>
          </a:prstGeom>
          <a:noFill/>
          <a:ln w="9525">
            <a:noFill/>
            <a:miter lim="800000"/>
            <a:headEnd/>
            <a:tailEnd/>
          </a:ln>
        </p:spPr>
        <p:txBody>
          <a:bodyPr wrap="none">
            <a:spAutoFit/>
          </a:bodyPr>
          <a:lstStyle/>
          <a:p>
            <a:r>
              <a:rPr lang="en-US" altLang="zh-TW" b="1" dirty="0" smtClean="0"/>
              <a:t>2.</a:t>
            </a:r>
            <a:r>
              <a:rPr lang="zh-TW" altLang="zh-TW" b="1" dirty="0" smtClean="0"/>
              <a:t>輸入</a:t>
            </a:r>
            <a:r>
              <a:rPr lang="zh-TW" altLang="zh-TW" b="1" dirty="0"/>
              <a:t>第</a:t>
            </a:r>
            <a:r>
              <a:rPr lang="en-US" altLang="zh-TW" b="1" dirty="0"/>
              <a:t>6</a:t>
            </a:r>
            <a:r>
              <a:rPr lang="zh-TW" altLang="zh-TW" b="1" dirty="0"/>
              <a:t>比序與第</a:t>
            </a:r>
            <a:r>
              <a:rPr lang="en-US" altLang="zh-TW" b="1" dirty="0"/>
              <a:t>7</a:t>
            </a:r>
            <a:r>
              <a:rPr lang="zh-TW" altLang="zh-TW" b="1" dirty="0"/>
              <a:t>比序採計</a:t>
            </a:r>
            <a:r>
              <a:rPr lang="zh-TW" altLang="zh-TW" b="1" dirty="0" smtClean="0"/>
              <a:t>項</a:t>
            </a:r>
            <a:r>
              <a:rPr lang="zh-TW" altLang="en-US" b="1" dirty="0" smtClean="0"/>
              <a:t>目</a:t>
            </a:r>
            <a:endParaRPr lang="zh-TW" altLang="en-US" b="1" dirty="0"/>
          </a:p>
        </p:txBody>
      </p:sp>
      <p:sp>
        <p:nvSpPr>
          <p:cNvPr id="8"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chemeClr val="accent1">
                    <a:lumMod val="25000"/>
                  </a:schemeClr>
                </a:solidFill>
                <a:latin typeface="標楷體" pitchFamily="65" charset="-120"/>
                <a:ea typeface="標楷體" pitchFamily="65" charset="-120"/>
              </a:rPr>
              <a:t>二、網路</a:t>
            </a:r>
            <a:r>
              <a:rPr lang="zh-TW" altLang="en-US" sz="3600" b="1" dirty="0" smtClean="0">
                <a:solidFill>
                  <a:schemeClr val="accent1">
                    <a:lumMod val="25000"/>
                  </a:schemeClr>
                </a:solidFill>
                <a:latin typeface="標楷體" pitchFamily="65" charset="-120"/>
                <a:ea typeface="標楷體" pitchFamily="65" charset="-120"/>
              </a:rPr>
              <a:t>報名系統</a:t>
            </a:r>
            <a:r>
              <a:rPr lang="en-US" altLang="zh-TW" sz="3600" b="1" dirty="0" smtClean="0">
                <a:solidFill>
                  <a:schemeClr val="accent1">
                    <a:lumMod val="25000"/>
                  </a:schemeClr>
                </a:solidFill>
                <a:latin typeface="標楷體" pitchFamily="65" charset="-120"/>
                <a:ea typeface="標楷體" pitchFamily="65" charset="-120"/>
              </a:rPr>
              <a:t>-</a:t>
            </a:r>
            <a:r>
              <a:rPr lang="zh-TW" altLang="en-US" b="1" dirty="0" smtClean="0">
                <a:solidFill>
                  <a:schemeClr val="accent1">
                    <a:lumMod val="25000"/>
                  </a:schemeClr>
                </a:solidFill>
                <a:latin typeface="標楷體" pitchFamily="65" charset="-120"/>
                <a:ea typeface="標楷體" pitchFamily="65" charset="-120"/>
              </a:rPr>
              <a:t>網路報名作業</a:t>
            </a:r>
            <a:r>
              <a:rPr lang="en-US" altLang="zh-TW" b="1" dirty="0" smtClean="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(5/12</a:t>
            </a:r>
            <a:r>
              <a:rPr lang="en-US" altLang="zh-TW" b="1" dirty="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a:t>
            </a:r>
            <a:endParaRPr lang="zh-TW" altLang="en-US" b="1" dirty="0" smtClean="0">
              <a:solidFill>
                <a:schemeClr val="accent1">
                  <a:lumMod val="25000"/>
                </a:schemeClr>
              </a:solidFill>
              <a:latin typeface="標楷體" pitchFamily="65" charset="-120"/>
              <a:ea typeface="標楷體" pitchFamily="65" charset="-120"/>
            </a:endParaRPr>
          </a:p>
        </p:txBody>
      </p:sp>
      <p:sp>
        <p:nvSpPr>
          <p:cNvPr id="9" name="矩形 3"/>
          <p:cNvSpPr>
            <a:spLocks noChangeArrowheads="1"/>
          </p:cNvSpPr>
          <p:nvPr/>
        </p:nvSpPr>
        <p:spPr bwMode="auto">
          <a:xfrm>
            <a:off x="467544" y="1412776"/>
            <a:ext cx="3672800" cy="369332"/>
          </a:xfrm>
          <a:prstGeom prst="rect">
            <a:avLst/>
          </a:prstGeom>
          <a:noFill/>
          <a:ln w="9525">
            <a:noFill/>
            <a:miter lim="800000"/>
            <a:headEnd/>
            <a:tailEnd/>
          </a:ln>
        </p:spPr>
        <p:txBody>
          <a:bodyPr wrap="none">
            <a:spAutoFit/>
          </a:bodyPr>
          <a:lstStyle/>
          <a:p>
            <a:r>
              <a:rPr lang="en-US" altLang="zh-TW" b="1" dirty="0" smtClean="0">
                <a:solidFill>
                  <a:srgbClr val="0000FF"/>
                </a:solidFill>
              </a:rPr>
              <a:t>D.</a:t>
            </a:r>
            <a:r>
              <a:rPr lang="zh-TW" altLang="zh-TW" b="1" dirty="0">
                <a:solidFill>
                  <a:srgbClr val="0000FF"/>
                </a:solidFill>
              </a:rPr>
              <a:t>送出第</a:t>
            </a:r>
            <a:r>
              <a:rPr lang="en-US" altLang="zh-TW" b="1" dirty="0">
                <a:solidFill>
                  <a:srgbClr val="0000FF"/>
                </a:solidFill>
              </a:rPr>
              <a:t>6</a:t>
            </a:r>
            <a:r>
              <a:rPr lang="zh-TW" altLang="zh-TW" b="1" dirty="0">
                <a:solidFill>
                  <a:srgbClr val="0000FF"/>
                </a:solidFill>
              </a:rPr>
              <a:t>比序與第</a:t>
            </a:r>
            <a:r>
              <a:rPr lang="en-US" altLang="zh-TW" b="1" dirty="0">
                <a:solidFill>
                  <a:srgbClr val="0000FF"/>
                </a:solidFill>
              </a:rPr>
              <a:t>7</a:t>
            </a:r>
            <a:r>
              <a:rPr lang="zh-TW" altLang="zh-TW" b="1" dirty="0">
                <a:solidFill>
                  <a:srgbClr val="0000FF"/>
                </a:solidFill>
              </a:rPr>
              <a:t>比序登錄</a:t>
            </a:r>
            <a:r>
              <a:rPr lang="zh-TW" altLang="zh-TW" b="1" dirty="0" smtClean="0">
                <a:solidFill>
                  <a:srgbClr val="0000FF"/>
                </a:solidFill>
              </a:rPr>
              <a:t>項</a:t>
            </a:r>
            <a:r>
              <a:rPr lang="zh-TW" altLang="en-US" b="1" dirty="0" smtClean="0">
                <a:solidFill>
                  <a:srgbClr val="0000FF"/>
                </a:solidFill>
              </a:rPr>
              <a:t>目</a:t>
            </a:r>
            <a:endParaRPr lang="zh-TW" altLang="en-US" b="1" dirty="0">
              <a:solidFill>
                <a:srgbClr val="0000FF"/>
              </a:solidFill>
            </a:endParaRPr>
          </a:p>
        </p:txBody>
      </p:sp>
      <p:sp>
        <p:nvSpPr>
          <p:cNvPr id="22" name="矩形圖說文字 21"/>
          <p:cNvSpPr/>
          <p:nvPr/>
        </p:nvSpPr>
        <p:spPr>
          <a:xfrm>
            <a:off x="4518025" y="1064116"/>
            <a:ext cx="4464050" cy="1860828"/>
          </a:xfrm>
          <a:prstGeom prst="wedgeRectCallout">
            <a:avLst>
              <a:gd name="adj1" fmla="val 1471"/>
              <a:gd name="adj2" fmla="val 79386"/>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spcAft>
                <a:spcPts val="600"/>
              </a:spcAft>
              <a:defRPr/>
            </a:pPr>
            <a:r>
              <a:rPr lang="en-US" altLang="zh-TW" sz="1700" dirty="0" smtClean="0">
                <a:solidFill>
                  <a:schemeClr val="tx1"/>
                </a:solidFill>
              </a:rPr>
              <a:t>1.</a:t>
            </a:r>
            <a:r>
              <a:rPr lang="zh-TW" altLang="zh-TW" sz="1700" dirty="0" smtClean="0">
                <a:solidFill>
                  <a:schemeClr val="tx1"/>
                </a:solidFill>
              </a:rPr>
              <a:t>完成</a:t>
            </a:r>
            <a:r>
              <a:rPr lang="zh-TW" altLang="zh-TW" sz="1700" dirty="0">
                <a:solidFill>
                  <a:schemeClr val="tx1"/>
                </a:solidFill>
              </a:rPr>
              <a:t>第</a:t>
            </a:r>
            <a:r>
              <a:rPr lang="en-US" altLang="zh-TW" sz="1700" dirty="0">
                <a:solidFill>
                  <a:schemeClr val="tx1"/>
                </a:solidFill>
              </a:rPr>
              <a:t>6</a:t>
            </a:r>
            <a:r>
              <a:rPr lang="zh-TW" altLang="zh-TW" sz="1700" dirty="0">
                <a:solidFill>
                  <a:schemeClr val="tx1"/>
                </a:solidFill>
              </a:rPr>
              <a:t>比序與第</a:t>
            </a:r>
            <a:r>
              <a:rPr lang="en-US" altLang="zh-TW" sz="1700" dirty="0">
                <a:solidFill>
                  <a:schemeClr val="tx1"/>
                </a:solidFill>
              </a:rPr>
              <a:t>7</a:t>
            </a:r>
            <a:r>
              <a:rPr lang="zh-TW" altLang="zh-TW" sz="1700" dirty="0">
                <a:solidFill>
                  <a:schemeClr val="tx1"/>
                </a:solidFill>
              </a:rPr>
              <a:t>比序登錄項目後，請檢視登錄項目是否</a:t>
            </a:r>
            <a:r>
              <a:rPr lang="zh-TW" altLang="zh-TW" sz="1700" dirty="0" smtClean="0">
                <a:solidFill>
                  <a:schemeClr val="tx1"/>
                </a:solidFill>
              </a:rPr>
              <a:t>正確</a:t>
            </a:r>
            <a:r>
              <a:rPr lang="zh-TW" altLang="en-US" sz="1700" dirty="0" smtClean="0">
                <a:solidFill>
                  <a:schemeClr val="tx1"/>
                </a:solidFill>
              </a:rPr>
              <a:t>。</a:t>
            </a:r>
            <a:endParaRPr lang="en-US" altLang="zh-TW" sz="1700" dirty="0" smtClean="0">
              <a:solidFill>
                <a:schemeClr val="tx1"/>
              </a:solidFill>
            </a:endParaRPr>
          </a:p>
          <a:p>
            <a:pPr algn="just">
              <a:spcAft>
                <a:spcPts val="600"/>
              </a:spcAft>
              <a:defRPr/>
            </a:pPr>
            <a:r>
              <a:rPr lang="en-US" altLang="zh-TW" sz="1700" dirty="0" smtClean="0">
                <a:solidFill>
                  <a:schemeClr val="tx1"/>
                </a:solidFill>
              </a:rPr>
              <a:t>2.</a:t>
            </a:r>
            <a:r>
              <a:rPr lang="zh-TW" altLang="zh-TW" sz="1700" dirty="0" smtClean="0">
                <a:solidFill>
                  <a:schemeClr val="tx1"/>
                </a:solidFill>
              </a:rPr>
              <a:t>經</a:t>
            </a:r>
            <a:r>
              <a:rPr lang="zh-TW" altLang="zh-TW" sz="1700" dirty="0">
                <a:solidFill>
                  <a:schemeClr val="tx1"/>
                </a:solidFill>
              </a:rPr>
              <a:t>核對正確無誤</a:t>
            </a:r>
            <a:r>
              <a:rPr lang="zh-TW" altLang="zh-TW" sz="1700" dirty="0" smtClean="0">
                <a:solidFill>
                  <a:schemeClr val="tx1"/>
                </a:solidFill>
              </a:rPr>
              <a:t>後</a:t>
            </a:r>
            <a:r>
              <a:rPr lang="zh-TW" altLang="en-US" sz="1700" dirty="0" smtClean="0">
                <a:solidFill>
                  <a:schemeClr val="tx1"/>
                </a:solidFill>
              </a:rPr>
              <a:t>，勾選「本人已核對確認第</a:t>
            </a:r>
            <a:r>
              <a:rPr lang="en-US" altLang="zh-TW" sz="1700" dirty="0" smtClean="0">
                <a:solidFill>
                  <a:schemeClr val="tx1"/>
                </a:solidFill>
              </a:rPr>
              <a:t>6</a:t>
            </a:r>
            <a:r>
              <a:rPr lang="zh-TW" altLang="en-US" sz="1700" dirty="0" smtClean="0">
                <a:solidFill>
                  <a:schemeClr val="tx1"/>
                </a:solidFill>
              </a:rPr>
              <a:t>比序與第</a:t>
            </a:r>
            <a:r>
              <a:rPr lang="en-US" altLang="zh-TW" sz="1700" dirty="0" smtClean="0">
                <a:solidFill>
                  <a:schemeClr val="tx1"/>
                </a:solidFill>
              </a:rPr>
              <a:t>7</a:t>
            </a:r>
            <a:r>
              <a:rPr lang="zh-TW" altLang="en-US" sz="1700" dirty="0" smtClean="0">
                <a:solidFill>
                  <a:schemeClr val="tx1"/>
                </a:solidFill>
              </a:rPr>
              <a:t>比序登入項目（含未登錄任何項目）。」核取方塊。</a:t>
            </a:r>
            <a:endParaRPr lang="en-US" altLang="zh-TW" sz="1700" dirty="0" smtClean="0">
              <a:solidFill>
                <a:schemeClr val="tx1"/>
              </a:solidFill>
            </a:endParaRPr>
          </a:p>
          <a:p>
            <a:pPr algn="just">
              <a:spcAft>
                <a:spcPts val="600"/>
              </a:spcAft>
              <a:defRPr/>
            </a:pPr>
            <a:r>
              <a:rPr lang="en-US" altLang="zh-TW" sz="1700" dirty="0" smtClean="0">
                <a:solidFill>
                  <a:schemeClr val="tx1"/>
                </a:solidFill>
              </a:rPr>
              <a:t>3.</a:t>
            </a:r>
            <a:r>
              <a:rPr lang="zh-TW" altLang="zh-TW" sz="1700" dirty="0" smtClean="0">
                <a:solidFill>
                  <a:schemeClr val="tx1"/>
                </a:solidFill>
              </a:rPr>
              <a:t>點選</a:t>
            </a:r>
            <a:r>
              <a:rPr lang="zh-TW" altLang="zh-TW" sz="1700" dirty="0">
                <a:solidFill>
                  <a:schemeClr val="tx1"/>
                </a:solidFill>
              </a:rPr>
              <a:t>「下一步</a:t>
            </a:r>
            <a:r>
              <a:rPr lang="zh-TW" altLang="zh-TW" sz="1700" dirty="0" smtClean="0">
                <a:solidFill>
                  <a:schemeClr val="tx1"/>
                </a:solidFill>
              </a:rPr>
              <a:t>」</a:t>
            </a:r>
            <a:r>
              <a:rPr lang="zh-TW" altLang="en-US" sz="1700" dirty="0" smtClean="0">
                <a:solidFill>
                  <a:schemeClr val="tx1"/>
                </a:solidFill>
              </a:rPr>
              <a:t>。</a:t>
            </a:r>
            <a:endParaRPr lang="zh-TW" altLang="en-US" sz="1700" dirty="0">
              <a:solidFill>
                <a:schemeClr val="tx1"/>
              </a:solidFill>
            </a:endParaRPr>
          </a:p>
        </p:txBody>
      </p:sp>
      <p:sp>
        <p:nvSpPr>
          <p:cNvPr id="42" name="Rectangle 6"/>
          <p:cNvSpPr>
            <a:spLocks/>
          </p:cNvSpPr>
          <p:nvPr/>
        </p:nvSpPr>
        <p:spPr bwMode="auto">
          <a:xfrm>
            <a:off x="4138416" y="6482626"/>
            <a:ext cx="504056" cy="208111"/>
          </a:xfrm>
          <a:prstGeom prst="rect">
            <a:avLst/>
          </a:prstGeom>
          <a:noFill/>
          <a:ln w="25400">
            <a:solidFill>
              <a:srgbClr val="FF0000"/>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2492555" y="815450"/>
            <a:ext cx="5751854" cy="6042549"/>
          </a:xfrm>
          <a:prstGeom prst="rect">
            <a:avLst/>
          </a:prstGeom>
        </p:spPr>
      </p:pic>
      <p:sp>
        <p:nvSpPr>
          <p:cNvPr id="8"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chemeClr val="accent1">
                    <a:lumMod val="25000"/>
                  </a:schemeClr>
                </a:solidFill>
                <a:latin typeface="標楷體" pitchFamily="65" charset="-120"/>
                <a:ea typeface="標楷體" pitchFamily="65" charset="-120"/>
              </a:rPr>
              <a:t>二、網路</a:t>
            </a:r>
            <a:r>
              <a:rPr lang="zh-TW" altLang="en-US" sz="3600" b="1" dirty="0" smtClean="0">
                <a:solidFill>
                  <a:schemeClr val="accent1">
                    <a:lumMod val="25000"/>
                  </a:schemeClr>
                </a:solidFill>
                <a:latin typeface="標楷體" pitchFamily="65" charset="-120"/>
                <a:ea typeface="標楷體" pitchFamily="65" charset="-120"/>
              </a:rPr>
              <a:t>報名系統</a:t>
            </a:r>
            <a:r>
              <a:rPr lang="en-US" altLang="zh-TW" sz="3600" b="1" dirty="0" smtClean="0">
                <a:solidFill>
                  <a:schemeClr val="accent1">
                    <a:lumMod val="25000"/>
                  </a:schemeClr>
                </a:solidFill>
                <a:latin typeface="標楷體" pitchFamily="65" charset="-120"/>
                <a:ea typeface="標楷體" pitchFamily="65" charset="-120"/>
              </a:rPr>
              <a:t>-</a:t>
            </a:r>
            <a:r>
              <a:rPr lang="zh-TW" altLang="en-US" b="1" dirty="0" smtClean="0">
                <a:solidFill>
                  <a:schemeClr val="accent1">
                    <a:lumMod val="25000"/>
                  </a:schemeClr>
                </a:solidFill>
                <a:latin typeface="標楷體" pitchFamily="65" charset="-120"/>
                <a:ea typeface="標楷體" pitchFamily="65" charset="-120"/>
              </a:rPr>
              <a:t>網路報名作業</a:t>
            </a:r>
            <a:r>
              <a:rPr lang="en-US" altLang="zh-TW" b="1" dirty="0" smtClean="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(6/12</a:t>
            </a:r>
            <a:r>
              <a:rPr lang="en-US" altLang="zh-TW" b="1" dirty="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a:t>
            </a:r>
            <a:endParaRPr lang="zh-TW" altLang="en-US" b="1" dirty="0" smtClean="0">
              <a:solidFill>
                <a:schemeClr val="accent1">
                  <a:lumMod val="25000"/>
                </a:schemeClr>
              </a:solidFill>
              <a:latin typeface="標楷體" pitchFamily="65" charset="-120"/>
              <a:ea typeface="標楷體" pitchFamily="65" charset="-120"/>
            </a:endParaRPr>
          </a:p>
        </p:txBody>
      </p:sp>
      <p:sp>
        <p:nvSpPr>
          <p:cNvPr id="9" name="矩形 3"/>
          <p:cNvSpPr>
            <a:spLocks noChangeArrowheads="1"/>
          </p:cNvSpPr>
          <p:nvPr/>
        </p:nvSpPr>
        <p:spPr bwMode="auto">
          <a:xfrm>
            <a:off x="250825" y="1052513"/>
            <a:ext cx="2223686" cy="369332"/>
          </a:xfrm>
          <a:prstGeom prst="rect">
            <a:avLst/>
          </a:prstGeom>
          <a:noFill/>
          <a:ln w="9525">
            <a:noFill/>
            <a:miter lim="800000"/>
            <a:headEnd/>
            <a:tailEnd/>
          </a:ln>
        </p:spPr>
        <p:txBody>
          <a:bodyPr wrap="none">
            <a:spAutoFit/>
          </a:bodyPr>
          <a:lstStyle/>
          <a:p>
            <a:r>
              <a:rPr lang="en-US" altLang="zh-TW" b="1" dirty="0" smtClean="0"/>
              <a:t>3.</a:t>
            </a:r>
            <a:r>
              <a:rPr lang="zh-TW" altLang="en-US" b="1" dirty="0"/>
              <a:t>報名資料確定送出</a:t>
            </a:r>
          </a:p>
        </p:txBody>
      </p:sp>
      <p:sp>
        <p:nvSpPr>
          <p:cNvPr id="4" name="投影片編號版面配置區 3"/>
          <p:cNvSpPr>
            <a:spLocks noGrp="1"/>
          </p:cNvSpPr>
          <p:nvPr>
            <p:ph type="sldNum" sz="quarter" idx="12"/>
          </p:nvPr>
        </p:nvSpPr>
        <p:spPr/>
        <p:txBody>
          <a:bodyPr/>
          <a:lstStyle/>
          <a:p>
            <a:pPr>
              <a:defRPr/>
            </a:pPr>
            <a:fld id="{E0396980-98E6-4E5D-B537-BBDCD0036471}" type="slidenum">
              <a:rPr lang="zh-TW" altLang="en-US" smtClean="0"/>
              <a:pPr>
                <a:defRPr/>
              </a:pPr>
              <a:t>68</a:t>
            </a:fld>
            <a:endParaRPr lang="en-US" altLang="zh-TW"/>
          </a:p>
        </p:txBody>
      </p:sp>
      <p:sp>
        <p:nvSpPr>
          <p:cNvPr id="14" name="矩形 13"/>
          <p:cNvSpPr/>
          <p:nvPr/>
        </p:nvSpPr>
        <p:spPr>
          <a:xfrm>
            <a:off x="2473616" y="793998"/>
            <a:ext cx="5770793" cy="515528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圖說文字 14"/>
          <p:cNvSpPr/>
          <p:nvPr/>
        </p:nvSpPr>
        <p:spPr>
          <a:xfrm>
            <a:off x="251520" y="1628800"/>
            <a:ext cx="1881857" cy="3384376"/>
          </a:xfrm>
          <a:prstGeom prst="wedgeRectCallout">
            <a:avLst>
              <a:gd name="adj1" fmla="val 74476"/>
              <a:gd name="adj2" fmla="val -42826"/>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zh-TW" b="1" dirty="0">
                <a:solidFill>
                  <a:schemeClr val="tx1"/>
                </a:solidFill>
              </a:rPr>
              <a:t>請檢視報名資料，若仍</a:t>
            </a:r>
            <a:r>
              <a:rPr lang="zh-TW" altLang="zh-TW" b="1" dirty="0">
                <a:solidFill>
                  <a:srgbClr val="0000FF"/>
                </a:solidFill>
              </a:rPr>
              <a:t>須修改資料時，請點選「上一步」</a:t>
            </a:r>
            <a:r>
              <a:rPr lang="zh-TW" altLang="zh-TW" b="1" dirty="0">
                <a:solidFill>
                  <a:schemeClr val="tx1"/>
                </a:solidFill>
              </a:rPr>
              <a:t>；經核對</a:t>
            </a:r>
            <a:r>
              <a:rPr lang="zh-TW" altLang="zh-TW" b="1" dirty="0">
                <a:solidFill>
                  <a:srgbClr val="0000FF"/>
                </a:solidFill>
              </a:rPr>
              <a:t>正確無誤後，請勾選「已確認填寫資料無誤」核取方塊，並點選「確定送出」</a:t>
            </a:r>
            <a:r>
              <a:rPr lang="zh-TW" altLang="zh-TW" b="1" dirty="0">
                <a:solidFill>
                  <a:schemeClr val="tx1"/>
                </a:solidFill>
              </a:rPr>
              <a:t>進行確定送出報名</a:t>
            </a:r>
            <a:r>
              <a:rPr lang="zh-TW" altLang="zh-TW" b="1" dirty="0" smtClean="0">
                <a:solidFill>
                  <a:schemeClr val="tx1"/>
                </a:solidFill>
              </a:rPr>
              <a:t>資料</a:t>
            </a:r>
            <a:r>
              <a:rPr lang="zh-TW" altLang="en-US" b="1" dirty="0">
                <a:solidFill>
                  <a:schemeClr val="tx1"/>
                </a:solidFill>
              </a:rPr>
              <a:t>。</a:t>
            </a:r>
          </a:p>
        </p:txBody>
      </p:sp>
      <p:sp>
        <p:nvSpPr>
          <p:cNvPr id="16" name="Rectangle 6"/>
          <p:cNvSpPr>
            <a:spLocks/>
          </p:cNvSpPr>
          <p:nvPr/>
        </p:nvSpPr>
        <p:spPr bwMode="auto">
          <a:xfrm>
            <a:off x="4268991" y="6487068"/>
            <a:ext cx="2253022" cy="280081"/>
          </a:xfrm>
          <a:prstGeom prst="rect">
            <a:avLst/>
          </a:prstGeom>
          <a:noFill/>
          <a:ln w="25400">
            <a:solidFill>
              <a:srgbClr val="FF0000"/>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grpSp>
        <p:nvGrpSpPr>
          <p:cNvPr id="17" name="群組 16"/>
          <p:cNvGrpSpPr>
            <a:grpSpLocks/>
          </p:cNvGrpSpPr>
          <p:nvPr/>
        </p:nvGrpSpPr>
        <p:grpSpPr bwMode="auto">
          <a:xfrm>
            <a:off x="2222389" y="3537013"/>
            <a:ext cx="270166" cy="276225"/>
            <a:chOff x="6250388" y="3492252"/>
            <a:chExt cx="269917" cy="276999"/>
          </a:xfrm>
        </p:grpSpPr>
        <p:sp>
          <p:nvSpPr>
            <p:cNvPr id="18" name="橢圓 17"/>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9" name="矩形 18"/>
            <p:cNvSpPr>
              <a:spLocks noChangeArrowheads="1"/>
            </p:cNvSpPr>
            <p:nvPr/>
          </p:nvSpPr>
          <p:spPr bwMode="auto">
            <a:xfrm>
              <a:off x="6250679" y="3492252"/>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1</a:t>
              </a:r>
              <a:endParaRPr lang="zh-TW" altLang="en-US" sz="1200" b="1" dirty="0">
                <a:solidFill>
                  <a:srgbClr val="FF0000"/>
                </a:solidFill>
              </a:endParaRPr>
            </a:p>
          </p:txBody>
        </p:sp>
      </p:grpSp>
      <p:grpSp>
        <p:nvGrpSpPr>
          <p:cNvPr id="20" name="群組 19"/>
          <p:cNvGrpSpPr>
            <a:grpSpLocks/>
          </p:cNvGrpSpPr>
          <p:nvPr/>
        </p:nvGrpSpPr>
        <p:grpSpPr bwMode="auto">
          <a:xfrm>
            <a:off x="3879310" y="6525975"/>
            <a:ext cx="268288" cy="276225"/>
            <a:chOff x="6228184" y="3501008"/>
            <a:chExt cx="269626" cy="276999"/>
          </a:xfrm>
        </p:grpSpPr>
        <p:sp>
          <p:nvSpPr>
            <p:cNvPr id="21" name="橢圓 20"/>
            <p:cNvSpPr/>
            <p:nvPr/>
          </p:nvSpPr>
          <p:spPr>
            <a:xfrm>
              <a:off x="6250520" y="3523295"/>
              <a:ext cx="215382"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2" name="矩形 21"/>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2</a:t>
              </a:r>
              <a:endParaRPr lang="zh-TW" altLang="en-US" sz="1200" b="1" dirty="0">
                <a:solidFill>
                  <a:srgbClr val="FF0000"/>
                </a:solidFill>
              </a:endParaRPr>
            </a:p>
          </p:txBody>
        </p:sp>
      </p:grpSp>
      <p:sp>
        <p:nvSpPr>
          <p:cNvPr id="25" name="圓角矩形 24"/>
          <p:cNvSpPr/>
          <p:nvPr/>
        </p:nvSpPr>
        <p:spPr>
          <a:xfrm>
            <a:off x="6092113" y="1503298"/>
            <a:ext cx="581620" cy="154932"/>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圓角矩形 25"/>
          <p:cNvSpPr/>
          <p:nvPr/>
        </p:nvSpPr>
        <p:spPr>
          <a:xfrm>
            <a:off x="3244358" y="1700768"/>
            <a:ext cx="1258138" cy="160565"/>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圓角矩形 23"/>
          <p:cNvSpPr/>
          <p:nvPr/>
        </p:nvSpPr>
        <p:spPr>
          <a:xfrm>
            <a:off x="4502496" y="2852936"/>
            <a:ext cx="613079" cy="216024"/>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圓角矩形 26"/>
          <p:cNvSpPr/>
          <p:nvPr/>
        </p:nvSpPr>
        <p:spPr>
          <a:xfrm>
            <a:off x="5891626" y="2492896"/>
            <a:ext cx="661574" cy="235760"/>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圓角矩形 22"/>
          <p:cNvSpPr/>
          <p:nvPr/>
        </p:nvSpPr>
        <p:spPr>
          <a:xfrm>
            <a:off x="3244358" y="973276"/>
            <a:ext cx="581620" cy="150796"/>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圓角矩形 27"/>
          <p:cNvSpPr/>
          <p:nvPr/>
        </p:nvSpPr>
        <p:spPr>
          <a:xfrm>
            <a:off x="3244358" y="1490820"/>
            <a:ext cx="751578" cy="167410"/>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p:cNvPicPr>
            <a:picLocks noChangeAspect="1"/>
          </p:cNvPicPr>
          <p:nvPr/>
        </p:nvPicPr>
        <p:blipFill>
          <a:blip r:embed="rId3"/>
          <a:stretch>
            <a:fillRect/>
          </a:stretch>
        </p:blipFill>
        <p:spPr>
          <a:xfrm>
            <a:off x="3493892" y="4581128"/>
            <a:ext cx="4390476" cy="1476190"/>
          </a:xfrm>
          <a:prstGeom prst="rect">
            <a:avLst/>
          </a:prstGeom>
        </p:spPr>
      </p:pic>
      <p:pic>
        <p:nvPicPr>
          <p:cNvPr id="12" name="圖片 11"/>
          <p:cNvPicPr>
            <a:picLocks noChangeAspect="1"/>
          </p:cNvPicPr>
          <p:nvPr/>
        </p:nvPicPr>
        <p:blipFill>
          <a:blip r:embed="rId4"/>
          <a:stretch>
            <a:fillRect/>
          </a:stretch>
        </p:blipFill>
        <p:spPr>
          <a:xfrm>
            <a:off x="179512" y="1544096"/>
            <a:ext cx="5472608" cy="2276484"/>
          </a:xfrm>
          <a:prstGeom prst="rect">
            <a:avLst/>
          </a:prstGeom>
        </p:spPr>
      </p:pic>
      <p:sp>
        <p:nvSpPr>
          <p:cNvPr id="71682"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chemeClr val="accent1">
                    <a:lumMod val="25000"/>
                  </a:schemeClr>
                </a:solidFill>
                <a:latin typeface="標楷體" pitchFamily="65" charset="-120"/>
                <a:ea typeface="標楷體" pitchFamily="65" charset="-120"/>
              </a:rPr>
              <a:t>二、網路</a:t>
            </a:r>
            <a:r>
              <a:rPr lang="zh-TW" altLang="en-US" sz="3600" b="1" dirty="0" smtClean="0">
                <a:solidFill>
                  <a:schemeClr val="accent1">
                    <a:lumMod val="25000"/>
                  </a:schemeClr>
                </a:solidFill>
                <a:latin typeface="標楷體" pitchFamily="65" charset="-120"/>
                <a:ea typeface="標楷體" pitchFamily="65" charset="-120"/>
              </a:rPr>
              <a:t>報名系統</a:t>
            </a:r>
            <a:r>
              <a:rPr lang="en-US" altLang="zh-TW" sz="3600" b="1" dirty="0" smtClean="0">
                <a:solidFill>
                  <a:schemeClr val="accent1">
                    <a:lumMod val="25000"/>
                  </a:schemeClr>
                </a:solidFill>
                <a:latin typeface="標楷體" pitchFamily="65" charset="-120"/>
                <a:ea typeface="標楷體" pitchFamily="65" charset="-120"/>
              </a:rPr>
              <a:t>-</a:t>
            </a:r>
            <a:r>
              <a:rPr lang="zh-TW" altLang="en-US" b="1" dirty="0" smtClean="0">
                <a:solidFill>
                  <a:schemeClr val="accent1">
                    <a:lumMod val="25000"/>
                  </a:schemeClr>
                </a:solidFill>
                <a:latin typeface="標楷體" pitchFamily="65" charset="-120"/>
                <a:ea typeface="標楷體" pitchFamily="65" charset="-120"/>
              </a:rPr>
              <a:t>網路報名作業</a:t>
            </a:r>
            <a:r>
              <a:rPr lang="en-US" altLang="zh-TW" b="1" dirty="0" smtClean="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(7/12</a:t>
            </a:r>
            <a:r>
              <a:rPr lang="en-US" altLang="zh-TW" b="1" dirty="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a:t>
            </a:r>
            <a:endParaRPr lang="zh-TW" altLang="en-US" b="1" dirty="0" smtClean="0">
              <a:solidFill>
                <a:schemeClr val="accent1">
                  <a:lumMod val="25000"/>
                </a:schemeClr>
              </a:solidFill>
              <a:latin typeface="標楷體" pitchFamily="65" charset="-120"/>
              <a:ea typeface="標楷體" pitchFamily="65" charset="-120"/>
            </a:endParaRPr>
          </a:p>
        </p:txBody>
      </p:sp>
      <p:sp>
        <p:nvSpPr>
          <p:cNvPr id="71683" name="投影片編號版面配置區 4"/>
          <p:cNvSpPr>
            <a:spLocks noGrp="1"/>
          </p:cNvSpPr>
          <p:nvPr>
            <p:ph type="sldNum" sz="quarter" idx="12"/>
          </p:nvPr>
        </p:nvSpPr>
        <p:spPr>
          <a:xfrm>
            <a:off x="6553200" y="6273800"/>
            <a:ext cx="2133600" cy="476250"/>
          </a:xfrm>
          <a:noFill/>
        </p:spPr>
        <p:txBody>
          <a:bodyPr/>
          <a:lstStyle/>
          <a:p>
            <a:fld id="{BFDB6342-E1E7-4AB7-A6C6-7204F0568A05}" type="slidenum">
              <a:rPr lang="en-US" altLang="zh-TW" smtClean="0">
                <a:latin typeface="Arial" pitchFamily="34" charset="0"/>
                <a:ea typeface="新細明體" pitchFamily="18" charset="-120"/>
              </a:rPr>
              <a:pPr/>
              <a:t>69</a:t>
            </a:fld>
            <a:endParaRPr lang="en-US" altLang="zh-TW" smtClean="0">
              <a:latin typeface="Arial" pitchFamily="34" charset="0"/>
              <a:ea typeface="新細明體" pitchFamily="18" charset="-120"/>
            </a:endParaRPr>
          </a:p>
        </p:txBody>
      </p:sp>
      <p:sp>
        <p:nvSpPr>
          <p:cNvPr id="71686" name="矩形 3"/>
          <p:cNvSpPr>
            <a:spLocks noChangeArrowheads="1"/>
          </p:cNvSpPr>
          <p:nvPr/>
        </p:nvSpPr>
        <p:spPr bwMode="auto">
          <a:xfrm>
            <a:off x="250825" y="1052513"/>
            <a:ext cx="2223686" cy="369332"/>
          </a:xfrm>
          <a:prstGeom prst="rect">
            <a:avLst/>
          </a:prstGeom>
          <a:noFill/>
          <a:ln w="9525">
            <a:noFill/>
            <a:miter lim="800000"/>
            <a:headEnd/>
            <a:tailEnd/>
          </a:ln>
        </p:spPr>
        <p:txBody>
          <a:bodyPr wrap="none">
            <a:spAutoFit/>
          </a:bodyPr>
          <a:lstStyle/>
          <a:p>
            <a:r>
              <a:rPr lang="en-US" altLang="zh-TW" b="1" dirty="0" smtClean="0"/>
              <a:t>3.</a:t>
            </a:r>
            <a:r>
              <a:rPr lang="zh-TW" altLang="en-US" b="1" dirty="0"/>
              <a:t>報名資料確定送出</a:t>
            </a:r>
          </a:p>
        </p:txBody>
      </p:sp>
      <p:sp>
        <p:nvSpPr>
          <p:cNvPr id="7" name="向下箭號 6"/>
          <p:cNvSpPr/>
          <p:nvPr/>
        </p:nvSpPr>
        <p:spPr>
          <a:xfrm>
            <a:off x="3635896" y="3917410"/>
            <a:ext cx="419100" cy="504825"/>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矩形圖說文字 7"/>
          <p:cNvSpPr/>
          <p:nvPr/>
        </p:nvSpPr>
        <p:spPr>
          <a:xfrm>
            <a:off x="467544" y="4580479"/>
            <a:ext cx="2639821" cy="1476839"/>
          </a:xfrm>
          <a:prstGeom prst="wedgeRectCallout">
            <a:avLst>
              <a:gd name="adj1" fmla="val 127898"/>
              <a:gd name="adj2" fmla="val 3017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b="1" dirty="0">
                <a:solidFill>
                  <a:srgbClr val="FF0000"/>
                </a:solidFill>
              </a:rPr>
              <a:t>請注意！！</a:t>
            </a:r>
            <a:r>
              <a:rPr lang="zh-TW" altLang="en-US" b="1" dirty="0" smtClean="0">
                <a:solidFill>
                  <a:srgbClr val="FF0000"/>
                </a:solidFill>
              </a:rPr>
              <a:t>！</a:t>
            </a:r>
            <a:endParaRPr lang="en-US" altLang="zh-TW" b="1" dirty="0" smtClean="0">
              <a:solidFill>
                <a:srgbClr val="FF0000"/>
              </a:solidFill>
            </a:endParaRPr>
          </a:p>
          <a:p>
            <a:pPr>
              <a:defRPr/>
            </a:pPr>
            <a:r>
              <a:rPr lang="zh-TW" altLang="en-US" dirty="0" smtClean="0">
                <a:solidFill>
                  <a:srgbClr val="FF0000"/>
                </a:solidFill>
              </a:rPr>
              <a:t>此</a:t>
            </a:r>
            <a:r>
              <a:rPr lang="zh-TW" altLang="en-US" dirty="0">
                <a:solidFill>
                  <a:srgbClr val="FF0000"/>
                </a:solidFill>
              </a:rPr>
              <a:t>步驟一經確定送出</a:t>
            </a:r>
            <a:r>
              <a:rPr lang="zh-TW" altLang="en-US" dirty="0" smtClean="0">
                <a:solidFill>
                  <a:srgbClr val="FF0000"/>
                </a:solidFill>
              </a:rPr>
              <a:t>，所有填報資料將送至所屬學校系統進行審查。</a:t>
            </a:r>
            <a:endParaRPr lang="zh-TW" altLang="en-US" dirty="0">
              <a:solidFill>
                <a:srgbClr val="FF0000"/>
              </a:solidFill>
            </a:endParaRPr>
          </a:p>
        </p:txBody>
      </p:sp>
      <p:sp>
        <p:nvSpPr>
          <p:cNvPr id="16" name="八角星形 15"/>
          <p:cNvSpPr/>
          <p:nvPr/>
        </p:nvSpPr>
        <p:spPr>
          <a:xfrm rot="655767">
            <a:off x="6327990" y="3162946"/>
            <a:ext cx="1789112" cy="1223962"/>
          </a:xfrm>
          <a:prstGeom prst="star8">
            <a:avLst/>
          </a:prstGeom>
          <a:solidFill>
            <a:srgbClr val="FFFF66"/>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4000" b="1" dirty="0">
                <a:solidFill>
                  <a:srgbClr val="FF0000"/>
                </a:solidFill>
              </a:rPr>
              <a:t>注意</a:t>
            </a:r>
          </a:p>
        </p:txBody>
      </p:sp>
      <p:sp>
        <p:nvSpPr>
          <p:cNvPr id="10" name="圓角矩形 9"/>
          <p:cNvSpPr/>
          <p:nvPr/>
        </p:nvSpPr>
        <p:spPr>
          <a:xfrm>
            <a:off x="2573798" y="2362619"/>
            <a:ext cx="308739" cy="110615"/>
          </a:xfrm>
          <a:prstGeom prst="roundRect">
            <a:avLst/>
          </a:pr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Rectangle 6"/>
          <p:cNvSpPr>
            <a:spLocks/>
          </p:cNvSpPr>
          <p:nvPr/>
        </p:nvSpPr>
        <p:spPr bwMode="auto">
          <a:xfrm>
            <a:off x="2231185" y="3386816"/>
            <a:ext cx="581684" cy="280081"/>
          </a:xfrm>
          <a:prstGeom prst="rect">
            <a:avLst/>
          </a:prstGeom>
          <a:noFill/>
          <a:ln w="25400">
            <a:solidFill>
              <a:srgbClr val="FF0000"/>
            </a:solidFill>
            <a:miter lim="800000"/>
            <a:headEnd/>
            <a:tailEnd/>
          </a:ln>
        </p:spPr>
        <p:txBody>
          <a:bodyPr vert="horz" wrap="square" lIns="91440" tIns="45720" rIns="91440" bIns="45720" numCol="1" anchor="ctr" anchorCtr="0" compatLnSpc="1">
            <a:prstTxWarp prst="textNoShape">
              <a:avLst/>
            </a:prstTxWarp>
          </a:bodyPr>
          <a:lstStyle/>
          <a:p>
            <a:endParaRPr lang="zh-TW" alt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投影片編號版面配置區 2"/>
          <p:cNvSpPr>
            <a:spLocks noGrp="1"/>
          </p:cNvSpPr>
          <p:nvPr>
            <p:ph type="sldNum" sz="quarter" idx="12"/>
          </p:nvPr>
        </p:nvSpPr>
        <p:spPr>
          <a:noFill/>
        </p:spPr>
        <p:txBody>
          <a:bodyPr/>
          <a:lstStyle/>
          <a:p>
            <a:fld id="{6EF284AF-5F7B-47A4-A603-554821003D13}" type="slidenum">
              <a:rPr lang="en-US" altLang="zh-TW" smtClean="0">
                <a:latin typeface="Arial" pitchFamily="34" charset="0"/>
                <a:ea typeface="新細明體" pitchFamily="18" charset="-120"/>
              </a:rPr>
              <a:pPr/>
              <a:t>7</a:t>
            </a:fld>
            <a:endParaRPr lang="en-US" altLang="zh-TW" smtClean="0">
              <a:latin typeface="Arial" pitchFamily="34" charset="0"/>
              <a:ea typeface="新細明體" pitchFamily="18" charset="-120"/>
            </a:endParaRPr>
          </a:p>
        </p:txBody>
      </p:sp>
      <p:sp>
        <p:nvSpPr>
          <p:cNvPr id="25603" name="Text Box 6"/>
          <p:cNvSpPr txBox="1">
            <a:spLocks noChangeArrowheads="1"/>
          </p:cNvSpPr>
          <p:nvPr/>
        </p:nvSpPr>
        <p:spPr bwMode="auto">
          <a:xfrm>
            <a:off x="179388" y="4799013"/>
            <a:ext cx="8856662" cy="1815882"/>
          </a:xfrm>
          <a:prstGeom prst="rect">
            <a:avLst/>
          </a:prstGeom>
          <a:noFill/>
          <a:ln w="9525">
            <a:noFill/>
            <a:miter lim="800000"/>
            <a:headEnd/>
            <a:tailEnd/>
          </a:ln>
        </p:spPr>
        <p:txBody>
          <a:bodyPr>
            <a:spAutoFit/>
          </a:bodyPr>
          <a:lstStyle/>
          <a:p>
            <a:pPr marL="285750" indent="-285750">
              <a:buFont typeface="Wingdings" panose="05000000000000000000" pitchFamily="2" charset="2"/>
              <a:buChar char="l"/>
            </a:pPr>
            <a:r>
              <a:rPr lang="zh-TW" altLang="en-US" sz="1600" b="1" dirty="0">
                <a:solidFill>
                  <a:srgbClr val="C00000"/>
                </a:solidFill>
                <a:latin typeface="Times New Roman" panose="02020603050405020304" pitchFamily="18" charset="0"/>
                <a:ea typeface="標楷體" pitchFamily="65" charset="-120"/>
                <a:cs typeface="Times New Roman" panose="02020603050405020304" pitchFamily="18" charset="0"/>
              </a:rPr>
              <a:t>依被推薦考生之就讀科（組）、學程歸屬群別，上傳該群別之所有應屆畢業生之群名次表（檔）</a:t>
            </a:r>
            <a:r>
              <a:rPr lang="en-US" altLang="zh-TW" sz="1600" b="1" dirty="0">
                <a:solidFill>
                  <a:srgbClr val="C00000"/>
                </a:solidFill>
                <a:latin typeface="Times New Roman" panose="02020603050405020304" pitchFamily="18" charset="0"/>
                <a:ea typeface="標楷體" pitchFamily="65" charset="-120"/>
                <a:cs typeface="Times New Roman" panose="02020603050405020304" pitchFamily="18" charset="0"/>
              </a:rPr>
              <a:t/>
            </a:r>
            <a:br>
              <a:rPr lang="en-US" altLang="zh-TW" sz="1600" b="1" dirty="0">
                <a:solidFill>
                  <a:srgbClr val="C00000"/>
                </a:solidFill>
                <a:latin typeface="Times New Roman" panose="02020603050405020304" pitchFamily="18" charset="0"/>
                <a:ea typeface="標楷體" pitchFamily="65" charset="-120"/>
                <a:cs typeface="Times New Roman" panose="02020603050405020304" pitchFamily="18" charset="0"/>
              </a:rPr>
            </a:br>
            <a:r>
              <a:rPr lang="zh-TW" altLang="en-US" sz="1600" b="1" dirty="0">
                <a:solidFill>
                  <a:srgbClr val="C00000"/>
                </a:solidFill>
                <a:latin typeface="Times New Roman" panose="02020603050405020304" pitchFamily="18" charset="0"/>
                <a:ea typeface="標楷體" pitchFamily="65" charset="-120"/>
                <a:cs typeface="Times New Roman" panose="02020603050405020304" pitchFamily="18" charset="0"/>
              </a:rPr>
              <a:t>，每一群別以對應之群別代碼為其檔名，自成單一檔</a:t>
            </a:r>
            <a:r>
              <a:rPr lang="zh-TW" altLang="en-US" sz="1600" b="1" dirty="0" smtClean="0">
                <a:solidFill>
                  <a:srgbClr val="C00000"/>
                </a:solidFill>
                <a:latin typeface="Times New Roman" panose="02020603050405020304" pitchFamily="18" charset="0"/>
                <a:ea typeface="標楷體" pitchFamily="65" charset="-120"/>
                <a:cs typeface="Times New Roman" panose="02020603050405020304" pitchFamily="18" charset="0"/>
              </a:rPr>
              <a:t>。</a:t>
            </a:r>
            <a:endParaRPr lang="en-US" altLang="zh-TW" sz="1600" b="1" dirty="0" smtClean="0">
              <a:solidFill>
                <a:srgbClr val="C00000"/>
              </a:solidFill>
              <a:latin typeface="Times New Roman" panose="02020603050405020304" pitchFamily="18" charset="0"/>
              <a:ea typeface="標楷體" pitchFamily="65" charset="-120"/>
              <a:cs typeface="Times New Roman" panose="02020603050405020304" pitchFamily="18" charset="0"/>
            </a:endParaRPr>
          </a:p>
          <a:p>
            <a:pPr marL="285750" indent="-285750">
              <a:buFont typeface="Wingdings" panose="05000000000000000000" pitchFamily="2" charset="2"/>
              <a:buChar char="l"/>
            </a:pPr>
            <a:r>
              <a:rPr lang="zh-TW" altLang="en-US" sz="1600" b="1" dirty="0" smtClean="0">
                <a:solidFill>
                  <a:srgbClr val="0000FF"/>
                </a:solidFill>
                <a:latin typeface="Times New Roman" panose="02020603050405020304" pitchFamily="18" charset="0"/>
                <a:ea typeface="標楷體" pitchFamily="65" charset="-120"/>
                <a:cs typeface="Times New Roman" panose="02020603050405020304" pitchFamily="18" charset="0"/>
              </a:rPr>
              <a:t>以</a:t>
            </a:r>
            <a:r>
              <a:rPr lang="zh-TW" altLang="en-US" sz="1600" b="1" dirty="0">
                <a:solidFill>
                  <a:srgbClr val="0000FF"/>
                </a:solidFill>
                <a:latin typeface="Times New Roman" panose="02020603050405020304" pitchFamily="18" charset="0"/>
                <a:ea typeface="標楷體" pitchFamily="65" charset="-120"/>
                <a:cs typeface="Times New Roman" panose="02020603050405020304" pitchFamily="18" charset="0"/>
              </a:rPr>
              <a:t>群別代碼為檔名，如</a:t>
            </a:r>
            <a:r>
              <a:rPr lang="en-US" altLang="zh-TW" sz="1600" b="1" dirty="0">
                <a:latin typeface="Times New Roman" panose="02020603050405020304" pitchFamily="18" charset="0"/>
                <a:ea typeface="標楷體" pitchFamily="65" charset="-120"/>
                <a:cs typeface="Times New Roman" panose="02020603050405020304" pitchFamily="18" charset="0"/>
              </a:rPr>
              <a:t>01.xls</a:t>
            </a:r>
            <a:r>
              <a:rPr lang="zh-TW" altLang="en-US" sz="1600" b="1" dirty="0">
                <a:solidFill>
                  <a:srgbClr val="0000FF"/>
                </a:solidFill>
                <a:latin typeface="Times New Roman" panose="02020603050405020304" pitchFamily="18" charset="0"/>
                <a:ea typeface="標楷體" pitchFamily="65" charset="-120"/>
                <a:cs typeface="Times New Roman" panose="02020603050405020304" pitchFamily="18" charset="0"/>
              </a:rPr>
              <a:t>、</a:t>
            </a:r>
            <a:r>
              <a:rPr lang="en-US" altLang="zh-TW" sz="1600" b="1" dirty="0">
                <a:latin typeface="Times New Roman" panose="02020603050405020304" pitchFamily="18" charset="0"/>
                <a:ea typeface="標楷體" pitchFamily="65" charset="-120"/>
                <a:cs typeface="Times New Roman" panose="02020603050405020304" pitchFamily="18" charset="0"/>
              </a:rPr>
              <a:t>02.xls</a:t>
            </a:r>
            <a:r>
              <a:rPr lang="zh-TW" altLang="en-US" sz="1600" b="1" dirty="0">
                <a:solidFill>
                  <a:srgbClr val="0000FF"/>
                </a:solidFill>
                <a:latin typeface="Times New Roman" panose="02020603050405020304" pitchFamily="18" charset="0"/>
                <a:ea typeface="標楷體" pitchFamily="65" charset="-120"/>
                <a:cs typeface="Times New Roman" panose="02020603050405020304" pitchFamily="18" charset="0"/>
              </a:rPr>
              <a:t>、</a:t>
            </a:r>
            <a:r>
              <a:rPr lang="en-US" altLang="zh-TW" sz="1600" b="1" dirty="0">
                <a:solidFill>
                  <a:srgbClr val="0000FF"/>
                </a:solidFill>
                <a:latin typeface="Times New Roman" panose="02020603050405020304" pitchFamily="18" charset="0"/>
                <a:ea typeface="標楷體" pitchFamily="65" charset="-120"/>
                <a:cs typeface="Times New Roman" panose="02020603050405020304" pitchFamily="18" charset="0"/>
              </a:rPr>
              <a:t>…</a:t>
            </a:r>
            <a:r>
              <a:rPr lang="zh-TW" altLang="en-US" sz="1600" b="1" dirty="0">
                <a:solidFill>
                  <a:srgbClr val="0000FF"/>
                </a:solidFill>
                <a:latin typeface="Times New Roman" panose="02020603050405020304" pitchFamily="18" charset="0"/>
                <a:ea typeface="標楷體" pitchFamily="65" charset="-120"/>
                <a:cs typeface="Times New Roman" panose="02020603050405020304" pitchFamily="18" charset="0"/>
              </a:rPr>
              <a:t>、</a:t>
            </a:r>
            <a:r>
              <a:rPr lang="en-US" altLang="zh-TW" sz="1600" b="1" dirty="0">
                <a:latin typeface="Times New Roman" panose="02020603050405020304" pitchFamily="18" charset="0"/>
                <a:ea typeface="標楷體" pitchFamily="65" charset="-120"/>
                <a:cs typeface="Times New Roman" panose="02020603050405020304" pitchFamily="18" charset="0"/>
              </a:rPr>
              <a:t>15.xls</a:t>
            </a:r>
            <a:r>
              <a:rPr lang="zh-TW" altLang="en-US" sz="1600" b="1" dirty="0">
                <a:solidFill>
                  <a:srgbClr val="0000FF"/>
                </a:solidFill>
                <a:latin typeface="Times New Roman" panose="02020603050405020304" pitchFamily="18" charset="0"/>
                <a:ea typeface="標楷體" pitchFamily="65" charset="-120"/>
                <a:cs typeface="Times New Roman" panose="02020603050405020304" pitchFamily="18" charset="0"/>
              </a:rPr>
              <a:t>，至多上傳</a:t>
            </a:r>
            <a:r>
              <a:rPr lang="en-US" altLang="zh-TW" sz="1600" b="1" dirty="0">
                <a:solidFill>
                  <a:srgbClr val="0000FF"/>
                </a:solidFill>
                <a:latin typeface="Times New Roman" panose="02020603050405020304" pitchFamily="18" charset="0"/>
                <a:ea typeface="標楷體" pitchFamily="65" charset="-120"/>
                <a:cs typeface="Times New Roman" panose="02020603050405020304" pitchFamily="18" charset="0"/>
              </a:rPr>
              <a:t>15</a:t>
            </a:r>
            <a:r>
              <a:rPr lang="zh-TW" altLang="en-US" sz="1600" b="1" dirty="0">
                <a:solidFill>
                  <a:srgbClr val="0000FF"/>
                </a:solidFill>
                <a:latin typeface="Times New Roman" panose="02020603050405020304" pitchFamily="18" charset="0"/>
                <a:ea typeface="標楷體" pitchFamily="65" charset="-120"/>
                <a:cs typeface="Times New Roman" panose="02020603050405020304" pitchFamily="18" charset="0"/>
              </a:rPr>
              <a:t>個群別。</a:t>
            </a:r>
            <a:endParaRPr lang="en-US" altLang="zh-TW" sz="1600" b="1" dirty="0">
              <a:solidFill>
                <a:srgbClr val="0000FF"/>
              </a:solidFill>
              <a:latin typeface="Times New Roman" panose="02020603050405020304" pitchFamily="18" charset="0"/>
              <a:ea typeface="標楷體" pitchFamily="65" charset="-120"/>
              <a:cs typeface="Times New Roman" panose="02020603050405020304" pitchFamily="18" charset="0"/>
            </a:endParaRPr>
          </a:p>
          <a:p>
            <a:pPr marL="285750" indent="-285750">
              <a:buFont typeface="Wingdings" panose="05000000000000000000" pitchFamily="2" charset="2"/>
              <a:buChar char="l"/>
            </a:pPr>
            <a:r>
              <a:rPr lang="zh-TW" altLang="zh-TW" sz="1600" b="1" dirty="0" smtClean="0">
                <a:latin typeface="Times New Roman" panose="02020603050405020304" pitchFamily="18" charset="0"/>
                <a:ea typeface="標楷體" pitchFamily="65" charset="-120"/>
                <a:cs typeface="Times New Roman" panose="02020603050405020304" pitchFamily="18" charset="0"/>
              </a:rPr>
              <a:t>學制</a:t>
            </a:r>
            <a:r>
              <a:rPr lang="zh-TW" altLang="zh-TW" sz="1600" b="1" dirty="0">
                <a:latin typeface="Times New Roman" panose="02020603050405020304" pitchFamily="18" charset="0"/>
                <a:ea typeface="標楷體" pitchFamily="65" charset="-120"/>
                <a:cs typeface="Times New Roman" panose="02020603050405020304" pitchFamily="18" charset="0"/>
              </a:rPr>
              <a:t>代碼：</a:t>
            </a:r>
            <a:r>
              <a:rPr lang="en-US" altLang="zh-TW" sz="1600" b="1" dirty="0">
                <a:latin typeface="Times New Roman" panose="02020603050405020304" pitchFamily="18" charset="0"/>
                <a:ea typeface="標楷體" pitchFamily="65" charset="-120"/>
                <a:cs typeface="Times New Roman" panose="02020603050405020304" pitchFamily="18" charset="0"/>
              </a:rPr>
              <a:t>1—</a:t>
            </a:r>
            <a:r>
              <a:rPr lang="zh-TW" altLang="zh-TW" sz="1600" b="1" dirty="0">
                <a:latin typeface="Times New Roman" panose="02020603050405020304" pitchFamily="18" charset="0"/>
                <a:ea typeface="標楷體" pitchFamily="65" charset="-120"/>
                <a:cs typeface="Times New Roman" panose="02020603050405020304" pitchFamily="18" charset="0"/>
              </a:rPr>
              <a:t>高職（含高中附設職業類科）、</a:t>
            </a:r>
            <a:r>
              <a:rPr lang="en-US" altLang="zh-TW" sz="1600" b="1" dirty="0">
                <a:latin typeface="Times New Roman" panose="02020603050405020304" pitchFamily="18" charset="0"/>
                <a:ea typeface="標楷體" pitchFamily="65" charset="-120"/>
                <a:cs typeface="Times New Roman" panose="02020603050405020304" pitchFamily="18" charset="0"/>
              </a:rPr>
              <a:t>2—</a:t>
            </a:r>
            <a:r>
              <a:rPr lang="zh-TW" altLang="zh-TW" sz="1600" b="1" dirty="0">
                <a:latin typeface="Times New Roman" panose="02020603050405020304" pitchFamily="18" charset="0"/>
                <a:ea typeface="標楷體" pitchFamily="65" charset="-120"/>
                <a:cs typeface="Times New Roman" panose="02020603050405020304" pitchFamily="18" charset="0"/>
              </a:rPr>
              <a:t>綜合高中、</a:t>
            </a:r>
            <a:r>
              <a:rPr lang="en-US" altLang="zh-TW" sz="1600" b="1" dirty="0">
                <a:latin typeface="Times New Roman" panose="02020603050405020304" pitchFamily="18" charset="0"/>
                <a:ea typeface="標楷體" pitchFamily="65" charset="-120"/>
                <a:cs typeface="Times New Roman" panose="02020603050405020304" pitchFamily="18" charset="0"/>
              </a:rPr>
              <a:t>3—</a:t>
            </a:r>
            <a:r>
              <a:rPr lang="zh-TW" altLang="zh-TW" sz="1600" b="1" dirty="0">
                <a:latin typeface="Times New Roman" panose="02020603050405020304" pitchFamily="18" charset="0"/>
                <a:ea typeface="標楷體" pitchFamily="65" charset="-120"/>
                <a:cs typeface="Times New Roman" panose="02020603050405020304" pitchFamily="18" charset="0"/>
              </a:rPr>
              <a:t>實用技能學程、</a:t>
            </a:r>
            <a:r>
              <a:rPr lang="en-US" altLang="zh-TW" sz="1600" b="1" dirty="0">
                <a:latin typeface="Times New Roman" panose="02020603050405020304" pitchFamily="18" charset="0"/>
                <a:ea typeface="標楷體" pitchFamily="65" charset="-120"/>
                <a:cs typeface="Times New Roman" panose="02020603050405020304" pitchFamily="18" charset="0"/>
              </a:rPr>
              <a:t>4—</a:t>
            </a:r>
            <a:r>
              <a:rPr lang="zh-TW" altLang="zh-TW" sz="1600" b="1" dirty="0">
                <a:latin typeface="Times New Roman" panose="02020603050405020304" pitchFamily="18" charset="0"/>
                <a:ea typeface="標楷體" pitchFamily="65" charset="-120"/>
                <a:cs typeface="Times New Roman" panose="02020603050405020304" pitchFamily="18" charset="0"/>
              </a:rPr>
              <a:t>建教班、</a:t>
            </a:r>
            <a:r>
              <a:rPr lang="en-US" altLang="zh-TW" sz="1600" b="1" dirty="0">
                <a:latin typeface="Times New Roman" panose="02020603050405020304" pitchFamily="18" charset="0"/>
                <a:ea typeface="標楷體" pitchFamily="65" charset="-120"/>
                <a:cs typeface="Times New Roman" panose="02020603050405020304" pitchFamily="18" charset="0"/>
              </a:rPr>
              <a:t>5—</a:t>
            </a:r>
            <a:r>
              <a:rPr lang="zh-TW" altLang="zh-TW" sz="1600" b="1" dirty="0">
                <a:latin typeface="Times New Roman" panose="02020603050405020304" pitchFamily="18" charset="0"/>
                <a:ea typeface="標楷體" pitchFamily="65" charset="-120"/>
                <a:cs typeface="Times New Roman" panose="02020603050405020304" pitchFamily="18" charset="0"/>
              </a:rPr>
              <a:t>日間部進修學校、</a:t>
            </a:r>
            <a:r>
              <a:rPr lang="en-US" altLang="zh-TW" sz="1600" b="1" dirty="0">
                <a:latin typeface="Times New Roman" panose="02020603050405020304" pitchFamily="18" charset="0"/>
                <a:ea typeface="標楷體" pitchFamily="65" charset="-120"/>
                <a:cs typeface="Times New Roman" panose="02020603050405020304" pitchFamily="18" charset="0"/>
              </a:rPr>
              <a:t>6—</a:t>
            </a:r>
            <a:r>
              <a:rPr lang="zh-TW" altLang="zh-TW" sz="1600" b="1" dirty="0">
                <a:latin typeface="Times New Roman" panose="02020603050405020304" pitchFamily="18" charset="0"/>
                <a:ea typeface="標楷體" pitchFamily="65" charset="-120"/>
                <a:cs typeface="Times New Roman" panose="02020603050405020304" pitchFamily="18" charset="0"/>
              </a:rPr>
              <a:t>夜間部進修學校、</a:t>
            </a:r>
            <a:r>
              <a:rPr lang="en-US" altLang="zh-TW" sz="1600" b="1" dirty="0">
                <a:latin typeface="Times New Roman" panose="02020603050405020304" pitchFamily="18" charset="0"/>
                <a:ea typeface="標楷體" pitchFamily="65" charset="-120"/>
                <a:cs typeface="Times New Roman" panose="02020603050405020304" pitchFamily="18" charset="0"/>
              </a:rPr>
              <a:t>9—</a:t>
            </a:r>
            <a:r>
              <a:rPr lang="zh-TW" altLang="zh-TW" sz="1600" b="1" dirty="0">
                <a:latin typeface="Times New Roman" panose="02020603050405020304" pitchFamily="18" charset="0"/>
                <a:ea typeface="標楷體" pitchFamily="65" charset="-120"/>
                <a:cs typeface="Times New Roman" panose="02020603050405020304" pitchFamily="18" charset="0"/>
              </a:rPr>
              <a:t>其他</a:t>
            </a:r>
            <a:r>
              <a:rPr lang="zh-TW" altLang="en-US" sz="1600" b="1" dirty="0">
                <a:latin typeface="Times New Roman" panose="02020603050405020304" pitchFamily="18" charset="0"/>
                <a:ea typeface="標楷體" pitchFamily="65" charset="-120"/>
                <a:cs typeface="Times New Roman" panose="02020603050405020304" pitchFamily="18" charset="0"/>
              </a:rPr>
              <a:t>。</a:t>
            </a:r>
            <a:endParaRPr lang="en-US" altLang="zh-TW" sz="1600" b="1" dirty="0">
              <a:solidFill>
                <a:srgbClr val="0000FF"/>
              </a:solidFill>
              <a:latin typeface="Times New Roman" panose="02020603050405020304" pitchFamily="18" charset="0"/>
              <a:ea typeface="標楷體" pitchFamily="65" charset="-120"/>
              <a:cs typeface="Times New Roman" panose="02020603050405020304" pitchFamily="18" charset="0"/>
            </a:endParaRPr>
          </a:p>
          <a:p>
            <a:pPr marL="285750" indent="-285750">
              <a:buFont typeface="Wingdings" panose="05000000000000000000" pitchFamily="2" charset="2"/>
              <a:buChar char="l"/>
            </a:pPr>
            <a:r>
              <a:rPr lang="zh-TW" altLang="en-US" sz="1600" b="1" dirty="0" smtClean="0">
                <a:latin typeface="Times New Roman" panose="02020603050405020304" pitchFamily="18" charset="0"/>
                <a:ea typeface="標楷體" pitchFamily="65" charset="-120"/>
                <a:cs typeface="Times New Roman" panose="02020603050405020304" pitchFamily="18" charset="0"/>
              </a:rPr>
              <a:t>學業</a:t>
            </a:r>
            <a:r>
              <a:rPr lang="zh-TW" altLang="en-US" sz="1600" b="1" dirty="0">
                <a:latin typeface="Times New Roman" panose="02020603050405020304" pitchFamily="18" charset="0"/>
                <a:ea typeface="標楷體" pitchFamily="65" charset="-120"/>
                <a:cs typeface="Times New Roman" panose="02020603050405020304" pitchFamily="18" charset="0"/>
              </a:rPr>
              <a:t>平均成績</a:t>
            </a:r>
            <a:r>
              <a:rPr lang="zh-TW" altLang="en-US" sz="1600" b="1" dirty="0">
                <a:solidFill>
                  <a:srgbClr val="FF0000"/>
                </a:solidFill>
                <a:latin typeface="Times New Roman" panose="02020603050405020304" pitchFamily="18" charset="0"/>
                <a:ea typeface="標楷體" pitchFamily="65" charset="-120"/>
                <a:cs typeface="Times New Roman" panose="02020603050405020304" pitchFamily="18" charset="0"/>
              </a:rPr>
              <a:t>科</a:t>
            </a:r>
            <a:r>
              <a:rPr lang="en-US" altLang="zh-TW" sz="1600"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1600" b="1" dirty="0">
                <a:solidFill>
                  <a:srgbClr val="FF0000"/>
                </a:solidFill>
                <a:latin typeface="Times New Roman" panose="02020603050405020304" pitchFamily="18" charset="0"/>
                <a:ea typeface="標楷體" pitchFamily="65" charset="-120"/>
                <a:cs typeface="Times New Roman" panose="02020603050405020304" pitchFamily="18" charset="0"/>
              </a:rPr>
              <a:t>組</a:t>
            </a:r>
            <a:r>
              <a:rPr lang="en-US" altLang="zh-TW" sz="1600" b="1" dirty="0">
                <a:solidFill>
                  <a:srgbClr val="FF0000"/>
                </a:solidFill>
                <a:latin typeface="Times New Roman" panose="02020603050405020304" pitchFamily="18" charset="0"/>
                <a:ea typeface="標楷體" pitchFamily="65" charset="-120"/>
                <a:cs typeface="Times New Roman" panose="02020603050405020304" pitchFamily="18" charset="0"/>
              </a:rPr>
              <a:t>)</a:t>
            </a:r>
            <a:r>
              <a:rPr lang="zh-TW" altLang="en-US" sz="1600" b="1" dirty="0">
                <a:solidFill>
                  <a:srgbClr val="FF0000"/>
                </a:solidFill>
                <a:latin typeface="Times New Roman" panose="02020603050405020304" pitchFamily="18" charset="0"/>
                <a:ea typeface="標楷體" pitchFamily="65" charset="-120"/>
                <a:cs typeface="Times New Roman" panose="02020603050405020304" pitchFamily="18" charset="0"/>
              </a:rPr>
              <a:t>、學程名次</a:t>
            </a:r>
            <a:r>
              <a:rPr lang="zh-TW" altLang="zh-TW" sz="1600" b="1" dirty="0">
                <a:latin typeface="Times New Roman" panose="02020603050405020304" pitchFamily="18" charset="0"/>
                <a:ea typeface="標楷體" pitchFamily="65" charset="-120"/>
                <a:cs typeface="Times New Roman" panose="02020603050405020304" pitchFamily="18" charset="0"/>
              </a:rPr>
              <a:t>，</a:t>
            </a:r>
            <a:r>
              <a:rPr lang="zh-TW" altLang="en-US" sz="1600" b="1" dirty="0">
                <a:latin typeface="Times New Roman" panose="02020603050405020304" pitchFamily="18" charset="0"/>
                <a:ea typeface="標楷體" pitchFamily="65" charset="-120"/>
                <a:cs typeface="Times New Roman" panose="02020603050405020304" pitchFamily="18" charset="0"/>
              </a:rPr>
              <a:t>與學業平均成績</a:t>
            </a:r>
            <a:r>
              <a:rPr lang="zh-TW" altLang="en-US" sz="1600" b="1" dirty="0">
                <a:solidFill>
                  <a:srgbClr val="FF0000"/>
                </a:solidFill>
                <a:latin typeface="Times New Roman" panose="02020603050405020304" pitchFamily="18" charset="0"/>
                <a:ea typeface="標楷體" pitchFamily="65" charset="-120"/>
                <a:cs typeface="Times New Roman" panose="02020603050405020304" pitchFamily="18" charset="0"/>
              </a:rPr>
              <a:t>群名次</a:t>
            </a:r>
            <a:r>
              <a:rPr lang="zh-TW" altLang="en-US" sz="1600" b="1" dirty="0">
                <a:latin typeface="Times New Roman" panose="02020603050405020304" pitchFamily="18" charset="0"/>
                <a:ea typeface="標楷體" pitchFamily="65" charset="-120"/>
                <a:cs typeface="Times New Roman" panose="02020603050405020304" pitchFamily="18" charset="0"/>
              </a:rPr>
              <a:t>不同，請老師特別注意。</a:t>
            </a:r>
            <a:endParaRPr lang="zh-TW" altLang="zh-TW" sz="1600" b="1" dirty="0">
              <a:latin typeface="Times New Roman" panose="02020603050405020304" pitchFamily="18" charset="0"/>
              <a:ea typeface="標楷體" pitchFamily="65" charset="-120"/>
              <a:cs typeface="Times New Roman" panose="02020603050405020304" pitchFamily="18" charset="0"/>
            </a:endParaRPr>
          </a:p>
          <a:p>
            <a:pPr marL="285750" indent="-285750">
              <a:buFont typeface="Wingdings" pitchFamily="2" charset="2"/>
              <a:buChar char="p"/>
            </a:pPr>
            <a:endParaRPr lang="zh-TW" altLang="en-US" sz="1600" b="1" dirty="0">
              <a:solidFill>
                <a:srgbClr val="0000FF"/>
              </a:solidFill>
              <a:latin typeface="標楷體" pitchFamily="65" charset="-120"/>
              <a:ea typeface="標楷體" pitchFamily="65" charset="-120"/>
            </a:endParaRPr>
          </a:p>
        </p:txBody>
      </p:sp>
      <p:sp>
        <p:nvSpPr>
          <p:cNvPr id="25604" name="Rectangle 2"/>
          <p:cNvSpPr>
            <a:spLocks noGrp="1" noChangeArrowheads="1"/>
          </p:cNvSpPr>
          <p:nvPr>
            <p:ph type="title"/>
          </p:nvPr>
        </p:nvSpPr>
        <p:spPr>
          <a:xfrm>
            <a:off x="1" y="139700"/>
            <a:ext cx="4305300" cy="944563"/>
          </a:xfrm>
        </p:spPr>
        <p:txBody>
          <a:bodyPr/>
          <a:lstStyle/>
          <a:p>
            <a:pPr eaLnBrk="1" hangingPunct="1"/>
            <a:r>
              <a:rPr lang="zh-TW" altLang="en-US" sz="3600" b="1" dirty="0" smtClean="0">
                <a:solidFill>
                  <a:srgbClr val="0000FF"/>
                </a:solidFill>
                <a:latin typeface="標楷體" pitchFamily="65" charset="-120"/>
                <a:ea typeface="標楷體" pitchFamily="65" charset="-120"/>
              </a:rPr>
              <a:t>貳、招生作業流程</a:t>
            </a:r>
            <a:r>
              <a:rPr lang="en-US" altLang="zh-TW" sz="3600" b="1" dirty="0" smtClean="0">
                <a:solidFill>
                  <a:srgbClr val="0000FF"/>
                </a:solidFill>
                <a:latin typeface="標楷體" pitchFamily="65" charset="-120"/>
                <a:ea typeface="標楷體" pitchFamily="65" charset="-120"/>
              </a:rPr>
              <a:t>-</a:t>
            </a:r>
            <a:endParaRPr lang="zh-TW" altLang="en-US" b="1" dirty="0" smtClean="0">
              <a:solidFill>
                <a:srgbClr val="0000FF"/>
              </a:solidFill>
              <a:latin typeface="標楷體" pitchFamily="65" charset="-120"/>
              <a:ea typeface="標楷體" pitchFamily="65" charset="-120"/>
            </a:endParaRPr>
          </a:p>
        </p:txBody>
      </p:sp>
      <p:graphicFrame>
        <p:nvGraphicFramePr>
          <p:cNvPr id="6" name="內容版面配置區 4"/>
          <p:cNvGraphicFramePr>
            <a:graphicFrameLocks noGrp="1"/>
          </p:cNvGraphicFramePr>
          <p:nvPr>
            <p:extLst>
              <p:ext uri="{D42A27DB-BD31-4B8C-83A1-F6EECF244321}">
                <p14:modId xmlns:p14="http://schemas.microsoft.com/office/powerpoint/2010/main" val="3260183038"/>
              </p:ext>
            </p:extLst>
          </p:nvPr>
        </p:nvGraphicFramePr>
        <p:xfrm>
          <a:off x="212725" y="1065213"/>
          <a:ext cx="8679754" cy="3725610"/>
        </p:xfrm>
        <a:graphic>
          <a:graphicData uri="http://schemas.openxmlformats.org/drawingml/2006/table">
            <a:tbl>
              <a:tblPr/>
              <a:tblGrid>
                <a:gridCol w="295756"/>
                <a:gridCol w="632635"/>
                <a:gridCol w="474477"/>
                <a:gridCol w="395397"/>
                <a:gridCol w="395397"/>
                <a:gridCol w="711715"/>
                <a:gridCol w="418598"/>
                <a:gridCol w="999746"/>
                <a:gridCol w="999746"/>
                <a:gridCol w="1071156"/>
                <a:gridCol w="785514"/>
                <a:gridCol w="785514"/>
                <a:gridCol w="714103"/>
              </a:tblGrid>
              <a:tr h="500797">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0000"/>
                          </a:solidFill>
                          <a:effectLst/>
                          <a:latin typeface="Times New Roman" pitchFamily="18" charset="0"/>
                          <a:ea typeface="新細明體" pitchFamily="18" charset="-120"/>
                        </a:rPr>
                        <a:t>序號</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學號</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學生</a:t>
                      </a:r>
                      <a: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t/>
                      </a:r>
                      <a:b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b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姓名</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群別代碼</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學制代碼</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科</a:t>
                      </a:r>
                      <a: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t>(</a:t>
                      </a: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組</a:t>
                      </a:r>
                      <a: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t>)</a:t>
                      </a: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、學程名稱</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班級</a:t>
                      </a:r>
                      <a: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t/>
                      </a:r>
                      <a:b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b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名稱</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學業平均成績</a:t>
                      </a:r>
                      <a:r>
                        <a:rPr kumimoji="0" lang="zh-TW" altLang="en-US" sz="1200" b="1" i="0" u="none" strike="noStrike" cap="none" normalizeH="0" baseline="0" dirty="0" smtClean="0">
                          <a:ln>
                            <a:noFill/>
                          </a:ln>
                          <a:solidFill>
                            <a:srgbClr val="FF0000"/>
                          </a:solidFill>
                          <a:effectLst/>
                          <a:latin typeface="Times New Roman" pitchFamily="18" charset="0"/>
                          <a:ea typeface="新細明體" pitchFamily="18" charset="-120"/>
                        </a:rPr>
                        <a:t>科</a:t>
                      </a:r>
                      <a:r>
                        <a:rPr kumimoji="0" lang="en-US" altLang="zh-TW" sz="1200" b="1" i="0" u="none" strike="noStrike" cap="none" normalizeH="0" baseline="0" dirty="0" smtClean="0">
                          <a:ln>
                            <a:noFill/>
                          </a:ln>
                          <a:solidFill>
                            <a:srgbClr val="FF0000"/>
                          </a:solidFill>
                          <a:effectLst/>
                          <a:latin typeface="Times New Roman" pitchFamily="18" charset="0"/>
                          <a:ea typeface="新細明體" pitchFamily="18" charset="-120"/>
                        </a:rPr>
                        <a:t>(</a:t>
                      </a:r>
                      <a:r>
                        <a:rPr kumimoji="0" lang="zh-TW" altLang="en-US" sz="1200" b="1" i="0" u="none" strike="noStrike" cap="none" normalizeH="0" baseline="0" dirty="0" smtClean="0">
                          <a:ln>
                            <a:noFill/>
                          </a:ln>
                          <a:solidFill>
                            <a:srgbClr val="FF0000"/>
                          </a:solidFill>
                          <a:effectLst/>
                          <a:latin typeface="Times New Roman" pitchFamily="18" charset="0"/>
                          <a:ea typeface="新細明體" pitchFamily="18" charset="-120"/>
                        </a:rPr>
                        <a:t>組</a:t>
                      </a:r>
                      <a:r>
                        <a:rPr kumimoji="0" lang="en-US" altLang="zh-TW" sz="1200" b="1" i="0" u="none" strike="noStrike" cap="none" normalizeH="0" baseline="0" dirty="0" smtClean="0">
                          <a:ln>
                            <a:noFill/>
                          </a:ln>
                          <a:solidFill>
                            <a:srgbClr val="FF0000"/>
                          </a:solidFill>
                          <a:effectLst/>
                          <a:latin typeface="Times New Roman" pitchFamily="18" charset="0"/>
                          <a:ea typeface="新細明體" pitchFamily="18" charset="-120"/>
                        </a:rPr>
                        <a:t>)</a:t>
                      </a:r>
                      <a:r>
                        <a:rPr kumimoji="0" lang="zh-TW" altLang="en-US" sz="1200" b="1" i="0" u="none" strike="noStrike" cap="none" normalizeH="0" baseline="0" dirty="0" smtClean="0">
                          <a:ln>
                            <a:noFill/>
                          </a:ln>
                          <a:solidFill>
                            <a:srgbClr val="FF0000"/>
                          </a:solidFill>
                          <a:effectLst/>
                          <a:latin typeface="Times New Roman" pitchFamily="18" charset="0"/>
                          <a:ea typeface="新細明體" pitchFamily="18" charset="-120"/>
                        </a:rPr>
                        <a:t>、學程名次</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0000"/>
                          </a:solidFill>
                          <a:effectLst/>
                          <a:latin typeface="Times New Roman" pitchFamily="18" charset="0"/>
                          <a:ea typeface="新細明體" pitchFamily="18" charset="-120"/>
                        </a:rPr>
                        <a:t>學業平均成績</a:t>
                      </a:r>
                      <a:r>
                        <a:rPr kumimoji="0" lang="en-US" altLang="zh-TW" sz="1200" b="1" i="0" u="none" strike="noStrike" cap="none" normalizeH="0" baseline="0" dirty="0" smtClean="0">
                          <a:ln>
                            <a:noFill/>
                          </a:ln>
                          <a:solidFill>
                            <a:srgbClr val="000000"/>
                          </a:solidFill>
                          <a:effectLst/>
                          <a:latin typeface="Times New Roman" pitchFamily="18" charset="0"/>
                          <a:ea typeface="新細明體" pitchFamily="18" charset="-120"/>
                        </a:rPr>
                        <a:t/>
                      </a:r>
                      <a:br>
                        <a:rPr kumimoji="0" lang="en-US" altLang="zh-TW" sz="1200" b="1" i="0" u="none" strike="noStrike" cap="none" normalizeH="0" baseline="0" dirty="0" smtClean="0">
                          <a:ln>
                            <a:noFill/>
                          </a:ln>
                          <a:solidFill>
                            <a:srgbClr val="000000"/>
                          </a:solidFill>
                          <a:effectLst/>
                          <a:latin typeface="Times New Roman" pitchFamily="18" charset="0"/>
                          <a:ea typeface="新細明體" pitchFamily="18" charset="-120"/>
                        </a:rPr>
                      </a:br>
                      <a:r>
                        <a:rPr kumimoji="0" lang="zh-TW" altLang="en-US" sz="1200" b="1" i="0" u="none" strike="noStrike" cap="none" normalizeH="0" baseline="0" dirty="0" smtClean="0">
                          <a:ln>
                            <a:noFill/>
                          </a:ln>
                          <a:solidFill>
                            <a:srgbClr val="FF0000"/>
                          </a:solidFill>
                          <a:effectLst/>
                          <a:latin typeface="Times New Roman" pitchFamily="18" charset="0"/>
                          <a:ea typeface="新細明體" pitchFamily="18" charset="-120"/>
                        </a:rPr>
                        <a:t>群名次</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專業及實習科目平均成績</a:t>
                      </a: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
                      </a:r>
                      <a:b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b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群名次</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英文</a:t>
                      </a:r>
                      <a:endPar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平均成績</a:t>
                      </a:r>
                      <a:endPar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群名次</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國文</a:t>
                      </a: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
                      </a:r>
                      <a:b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b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平均成績</a:t>
                      </a: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
                      </a:r>
                      <a:b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b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群名次</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數學</a:t>
                      </a: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
                      </a:r>
                      <a:b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b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平均成績</a:t>
                      </a: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
                      </a:r>
                      <a:b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b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群名次</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4217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900" b="0" i="0" u="none" strike="noStrike" cap="none" normalizeH="0" baseline="0" smtClean="0">
                          <a:ln>
                            <a:noFill/>
                          </a:ln>
                          <a:solidFill>
                            <a:srgbClr val="000000"/>
                          </a:solidFill>
                          <a:effectLst/>
                          <a:latin typeface="Times New Roman" pitchFamily="18" charset="0"/>
                          <a:ea typeface="新細明體" pitchFamily="18" charset="-120"/>
                        </a:rPr>
                        <a:t>97854321</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周生</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01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製圖學程</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三孝</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endPar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5</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5</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6</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Times New Roman" pitchFamily="18" charset="0"/>
                          <a:ea typeface="新細明體" pitchFamily="18" charset="-120"/>
                        </a:rPr>
                        <a:t>8</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15</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4217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900" b="0" i="0" u="none" strike="noStrike" cap="none" normalizeH="0" baseline="0" smtClean="0">
                          <a:ln>
                            <a:noFill/>
                          </a:ln>
                          <a:solidFill>
                            <a:srgbClr val="000000"/>
                          </a:solidFill>
                          <a:effectLst/>
                          <a:latin typeface="Times New Roman" pitchFamily="18" charset="0"/>
                          <a:ea typeface="新細明體" pitchFamily="18" charset="-120"/>
                        </a:rPr>
                        <a:t>97666321</a:t>
                      </a:r>
                      <a:endParaRPr kumimoji="0" lang="zh-TW" altLang="en-US" sz="9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朱生</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01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模具科</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三忠</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endPar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16</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12</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8</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Times New Roman" pitchFamily="18" charset="0"/>
                          <a:ea typeface="新細明體" pitchFamily="18" charset="-120"/>
                        </a:rPr>
                        <a:t>5</a:t>
                      </a:r>
                      <a:r>
                        <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22</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4217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4217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4</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4217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5</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4217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6</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4217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7</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4217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8</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4217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9</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4217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10</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97654321</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rPr>
                        <a:t>張生</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01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endPar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rPr>
                        <a:t>機械科</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dirty="0" smtClean="0">
                          <a:ln>
                            <a:noFill/>
                          </a:ln>
                          <a:solidFill>
                            <a:schemeClr val="tx1"/>
                          </a:solidFill>
                          <a:effectLst/>
                          <a:latin typeface="Times New Roman" pitchFamily="18" charset="0"/>
                          <a:ea typeface="新細明體" pitchFamily="18" charset="-120"/>
                        </a:rPr>
                        <a:t>三甲</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2</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2</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2</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3</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chemeClr val="tx1"/>
                          </a:solidFill>
                          <a:effectLst/>
                          <a:latin typeface="Times New Roman" pitchFamily="18" charset="0"/>
                          <a:ea typeface="新細明體" pitchFamily="18" charset="-120"/>
                        </a:rPr>
                        <a:t>2</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69762">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11</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97654322</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rPr>
                        <a:t>林生</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Times New Roman" pitchFamily="18" charset="0"/>
                          <a:ea typeface="新細明體" pitchFamily="18" charset="-120"/>
                        </a:rPr>
                        <a:t>01</a:t>
                      </a:r>
                      <a:endPar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機械科</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rPr>
                        <a:t>三甲</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3</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r>
              <a:tr h="14217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12</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4217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13</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4217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4217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4217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28</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4217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29</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4217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30</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4217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31</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r h="142176">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32</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altLang="zh-TW" sz="900" b="0" i="0" u="none" strike="noStrike" cap="none" normalizeH="0" baseline="0" smtClean="0">
                          <a:ln>
                            <a:noFill/>
                          </a:ln>
                          <a:solidFill>
                            <a:srgbClr val="000000"/>
                          </a:solidFill>
                          <a:effectLst/>
                          <a:latin typeface="Times New Roman" pitchFamily="18" charset="0"/>
                          <a:ea typeface="新細明體" pitchFamily="18" charset="-120"/>
                        </a:rPr>
                        <a:t>97888999</a:t>
                      </a:r>
                      <a:endParaRPr kumimoji="0" lang="zh-TW" altLang="en-US" sz="9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陳生</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01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板金科</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三金</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endPar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25</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18</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15</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Times New Roman" pitchFamily="18" charset="0"/>
                          <a:ea typeface="新細明體" pitchFamily="18" charset="-120"/>
                        </a:rPr>
                        <a:t>13</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90"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sp>
        <p:nvSpPr>
          <p:cNvPr id="7" name="Rectangle 2"/>
          <p:cNvSpPr txBox="1">
            <a:spLocks noChangeArrowheads="1"/>
          </p:cNvSpPr>
          <p:nvPr/>
        </p:nvSpPr>
        <p:spPr bwMode="auto">
          <a:xfrm>
            <a:off x="4067944" y="134938"/>
            <a:ext cx="4643437" cy="944562"/>
          </a:xfrm>
          <a:prstGeom prst="rect">
            <a:avLst/>
          </a:prstGeom>
          <a:noFill/>
          <a:ln w="9525">
            <a:noFill/>
            <a:miter lim="800000"/>
            <a:headEnd/>
            <a:tailEnd/>
          </a:ln>
        </p:spPr>
        <p:txBody>
          <a:bodyPr anchor="ctr"/>
          <a:lstStyle/>
          <a:p>
            <a:pPr>
              <a:defRPr/>
            </a:pPr>
            <a:r>
              <a:rPr lang="zh-TW" altLang="en-US" sz="2600" b="1" kern="0" dirty="0">
                <a:solidFill>
                  <a:srgbClr val="0000FF"/>
                </a:solidFill>
                <a:latin typeface="標楷體" pitchFamily="65" charset="-120"/>
                <a:ea typeface="標楷體" pitchFamily="65" charset="-120"/>
                <a:cs typeface="+mj-cs"/>
              </a:rPr>
              <a:t>上傳推薦學生所屬群名次表</a:t>
            </a:r>
            <a:r>
              <a:rPr lang="en-US" altLang="zh-TW" sz="2600" b="1" kern="0" dirty="0">
                <a:solidFill>
                  <a:srgbClr val="0000FF"/>
                </a:solidFill>
                <a:latin typeface="標楷體" pitchFamily="65" charset="-120"/>
                <a:ea typeface="標楷體" pitchFamily="65" charset="-120"/>
                <a:cs typeface="+mj-cs"/>
              </a:rPr>
              <a:t/>
            </a:r>
            <a:br>
              <a:rPr lang="en-US" altLang="zh-TW" sz="2600" b="1" kern="0" dirty="0">
                <a:solidFill>
                  <a:srgbClr val="0000FF"/>
                </a:solidFill>
                <a:latin typeface="標楷體" pitchFamily="65" charset="-120"/>
                <a:ea typeface="標楷體" pitchFamily="65" charset="-120"/>
                <a:cs typeface="+mj-cs"/>
              </a:rPr>
            </a:br>
            <a:r>
              <a:rPr lang="en-US" altLang="zh-TW" sz="2000" b="1" kern="0" dirty="0">
                <a:solidFill>
                  <a:srgbClr val="0000FF"/>
                </a:solidFill>
                <a:latin typeface="標楷體" pitchFamily="65" charset="-120"/>
                <a:ea typeface="標楷體" pitchFamily="65" charset="-120"/>
                <a:cs typeface="+mj-cs"/>
              </a:rPr>
              <a:t>(</a:t>
            </a:r>
            <a:r>
              <a:rPr lang="zh-TW" altLang="en-US" sz="2000" b="1" kern="0" dirty="0">
                <a:solidFill>
                  <a:srgbClr val="0000FF"/>
                </a:solidFill>
                <a:latin typeface="標楷體" pitchFamily="65" charset="-120"/>
                <a:ea typeface="標楷體" pitchFamily="65" charset="-120"/>
                <a:cs typeface="+mj-cs"/>
              </a:rPr>
              <a:t>機械群學生群名次表範例</a:t>
            </a:r>
            <a:r>
              <a:rPr lang="en-US" altLang="zh-TW" sz="2000" b="1" kern="0" dirty="0">
                <a:solidFill>
                  <a:srgbClr val="0000FF"/>
                </a:solidFill>
                <a:latin typeface="標楷體" pitchFamily="65" charset="-120"/>
                <a:ea typeface="標楷體" pitchFamily="65" charset="-120"/>
                <a:cs typeface="+mj-cs"/>
              </a:rPr>
              <a:t>)</a:t>
            </a:r>
            <a:endParaRPr lang="zh-TW" altLang="en-US" sz="2000" b="1" kern="0" dirty="0">
              <a:solidFill>
                <a:srgbClr val="0000FF"/>
              </a:solidFill>
              <a:latin typeface="標楷體" pitchFamily="65" charset="-120"/>
              <a:ea typeface="標楷體" pitchFamily="65" charset="-120"/>
              <a:cs typeface="+mj-cs"/>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內容版面配置區 5"/>
          <p:cNvPicPr>
            <a:picLocks noGrp="1" noChangeAspect="1"/>
          </p:cNvPicPr>
          <p:nvPr>
            <p:ph idx="1"/>
          </p:nvPr>
        </p:nvPicPr>
        <p:blipFill>
          <a:blip r:embed="rId2"/>
          <a:stretch>
            <a:fillRect/>
          </a:stretch>
        </p:blipFill>
        <p:spPr>
          <a:xfrm>
            <a:off x="251520" y="1076325"/>
            <a:ext cx="7005380" cy="5000625"/>
          </a:xfrm>
          <a:prstGeom prst="rect">
            <a:avLst/>
          </a:prstGeom>
        </p:spPr>
      </p:pic>
      <p:sp>
        <p:nvSpPr>
          <p:cNvPr id="4" name="投影片編號版面配置區 3"/>
          <p:cNvSpPr>
            <a:spLocks noGrp="1"/>
          </p:cNvSpPr>
          <p:nvPr>
            <p:ph type="sldNum" sz="quarter" idx="12"/>
          </p:nvPr>
        </p:nvSpPr>
        <p:spPr/>
        <p:txBody>
          <a:bodyPr/>
          <a:lstStyle/>
          <a:p>
            <a:pPr>
              <a:defRPr/>
            </a:pPr>
            <a:fld id="{E0396980-98E6-4E5D-B537-BBDCD0036471}" type="slidenum">
              <a:rPr lang="zh-TW" altLang="en-US" smtClean="0"/>
              <a:pPr>
                <a:defRPr/>
              </a:pPr>
              <a:t>70</a:t>
            </a:fld>
            <a:endParaRPr lang="en-US" altLang="zh-TW"/>
          </a:p>
        </p:txBody>
      </p:sp>
      <p:sp>
        <p:nvSpPr>
          <p:cNvPr id="5"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chemeClr val="accent1">
                    <a:lumMod val="25000"/>
                  </a:schemeClr>
                </a:solidFill>
                <a:latin typeface="標楷體" pitchFamily="65" charset="-120"/>
                <a:ea typeface="標楷體" pitchFamily="65" charset="-120"/>
              </a:rPr>
              <a:t>二、網路</a:t>
            </a:r>
            <a:r>
              <a:rPr lang="zh-TW" altLang="en-US" sz="3600" b="1" dirty="0" smtClean="0">
                <a:solidFill>
                  <a:schemeClr val="accent1">
                    <a:lumMod val="25000"/>
                  </a:schemeClr>
                </a:solidFill>
                <a:latin typeface="標楷體" pitchFamily="65" charset="-120"/>
                <a:ea typeface="標楷體" pitchFamily="65" charset="-120"/>
              </a:rPr>
              <a:t>報名系統</a:t>
            </a:r>
            <a:r>
              <a:rPr lang="en-US" altLang="zh-TW" sz="3600" b="1" dirty="0" smtClean="0">
                <a:solidFill>
                  <a:schemeClr val="accent1">
                    <a:lumMod val="25000"/>
                  </a:schemeClr>
                </a:solidFill>
                <a:latin typeface="標楷體" pitchFamily="65" charset="-120"/>
                <a:ea typeface="標楷體" pitchFamily="65" charset="-120"/>
              </a:rPr>
              <a:t>-</a:t>
            </a:r>
            <a:r>
              <a:rPr lang="zh-TW" altLang="en-US" b="1" dirty="0" smtClean="0">
                <a:solidFill>
                  <a:schemeClr val="accent1">
                    <a:lumMod val="25000"/>
                  </a:schemeClr>
                </a:solidFill>
                <a:latin typeface="標楷體" pitchFamily="65" charset="-120"/>
                <a:ea typeface="標楷體" pitchFamily="65" charset="-120"/>
              </a:rPr>
              <a:t>網路報名作業</a:t>
            </a:r>
            <a:r>
              <a:rPr lang="en-US" altLang="zh-TW" b="1" dirty="0" smtClean="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(8/12</a:t>
            </a:r>
            <a:r>
              <a:rPr lang="en-US" altLang="zh-TW" b="1" dirty="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a:t>
            </a:r>
            <a:endParaRPr lang="zh-TW" altLang="en-US" b="1" dirty="0" smtClean="0">
              <a:solidFill>
                <a:schemeClr val="accent1">
                  <a:lumMod val="25000"/>
                </a:schemeClr>
              </a:solidFill>
              <a:latin typeface="標楷體" pitchFamily="65" charset="-120"/>
              <a:ea typeface="標楷體" pitchFamily="65" charset="-120"/>
            </a:endParaRPr>
          </a:p>
        </p:txBody>
      </p:sp>
      <p:sp>
        <p:nvSpPr>
          <p:cNvPr id="7" name="圓角矩形 6"/>
          <p:cNvSpPr/>
          <p:nvPr/>
        </p:nvSpPr>
        <p:spPr>
          <a:xfrm>
            <a:off x="323528" y="1124744"/>
            <a:ext cx="864096" cy="144016"/>
          </a:xfrm>
          <a:prstGeom prst="roundRect">
            <a:avLst/>
          </a:prstGeom>
          <a:blipFill dpi="0" rotWithShape="1">
            <a:blip r:embed="rId3"/>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2915816" y="1988840"/>
            <a:ext cx="1800200" cy="216024"/>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圖說文字 7"/>
          <p:cNvSpPr/>
          <p:nvPr/>
        </p:nvSpPr>
        <p:spPr>
          <a:xfrm>
            <a:off x="5796136" y="1844824"/>
            <a:ext cx="3168352" cy="1080120"/>
          </a:xfrm>
          <a:prstGeom prst="wedgeRectCallout">
            <a:avLst>
              <a:gd name="adj1" fmla="val -83338"/>
              <a:gd name="adj2" fmla="val -32545"/>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b="1" dirty="0" smtClean="0">
                <a:solidFill>
                  <a:schemeClr val="tx1"/>
                </a:solidFill>
              </a:rPr>
              <a:t>經所屬高職學校審查完成，才可列印報名表件，可至</a:t>
            </a:r>
            <a:r>
              <a:rPr lang="en-US" altLang="zh-TW" b="1" dirty="0" smtClean="0">
                <a:solidFill>
                  <a:schemeClr val="tx1"/>
                </a:solidFill>
              </a:rPr>
              <a:t>4.</a:t>
            </a:r>
            <a:r>
              <a:rPr lang="zh-TW" altLang="en-US" b="1" dirty="0" smtClean="0">
                <a:solidFill>
                  <a:schemeClr val="tx1"/>
                </a:solidFill>
              </a:rPr>
              <a:t>列印報名資料查詢審查進度。</a:t>
            </a:r>
            <a:endParaRPr lang="zh-TW" altLang="en-US" b="1" dirty="0">
              <a:solidFill>
                <a:schemeClr val="tx1"/>
              </a:solidFill>
            </a:endParaRPr>
          </a:p>
        </p:txBody>
      </p:sp>
    </p:spTree>
    <p:extLst>
      <p:ext uri="{BB962C8B-B14F-4D97-AF65-F5344CB8AC3E}">
        <p14:creationId xmlns:p14="http://schemas.microsoft.com/office/powerpoint/2010/main" val="287316809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2"/>
          <a:stretch>
            <a:fillRect/>
          </a:stretch>
        </p:blipFill>
        <p:spPr>
          <a:xfrm>
            <a:off x="521520" y="1340768"/>
            <a:ext cx="7763919" cy="4927541"/>
          </a:xfrm>
          <a:prstGeom prst="rect">
            <a:avLst/>
          </a:prstGeom>
        </p:spPr>
      </p:pic>
      <p:sp>
        <p:nvSpPr>
          <p:cNvPr id="4" name="投影片編號版面配置區 3"/>
          <p:cNvSpPr>
            <a:spLocks noGrp="1"/>
          </p:cNvSpPr>
          <p:nvPr>
            <p:ph type="sldNum" sz="quarter" idx="12"/>
          </p:nvPr>
        </p:nvSpPr>
        <p:spPr/>
        <p:txBody>
          <a:bodyPr/>
          <a:lstStyle/>
          <a:p>
            <a:pPr>
              <a:defRPr/>
            </a:pPr>
            <a:fld id="{E0396980-98E6-4E5D-B537-BBDCD0036471}" type="slidenum">
              <a:rPr lang="zh-TW" altLang="en-US" smtClean="0"/>
              <a:pPr>
                <a:defRPr/>
              </a:pPr>
              <a:t>71</a:t>
            </a:fld>
            <a:endParaRPr lang="en-US" altLang="zh-TW"/>
          </a:p>
        </p:txBody>
      </p:sp>
      <p:sp>
        <p:nvSpPr>
          <p:cNvPr id="5"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chemeClr val="accent1">
                    <a:lumMod val="25000"/>
                  </a:schemeClr>
                </a:solidFill>
                <a:latin typeface="標楷體" pitchFamily="65" charset="-120"/>
                <a:ea typeface="標楷體" pitchFamily="65" charset="-120"/>
              </a:rPr>
              <a:t>二、網路</a:t>
            </a:r>
            <a:r>
              <a:rPr lang="zh-TW" altLang="en-US" sz="3600" b="1" dirty="0" smtClean="0">
                <a:solidFill>
                  <a:schemeClr val="accent1">
                    <a:lumMod val="25000"/>
                  </a:schemeClr>
                </a:solidFill>
                <a:latin typeface="標楷體" pitchFamily="65" charset="-120"/>
                <a:ea typeface="標楷體" pitchFamily="65" charset="-120"/>
              </a:rPr>
              <a:t>報名系統</a:t>
            </a:r>
            <a:r>
              <a:rPr lang="en-US" altLang="zh-TW" sz="3600" b="1" dirty="0" smtClean="0">
                <a:solidFill>
                  <a:schemeClr val="accent1">
                    <a:lumMod val="25000"/>
                  </a:schemeClr>
                </a:solidFill>
                <a:latin typeface="標楷體" pitchFamily="65" charset="-120"/>
                <a:ea typeface="標楷體" pitchFamily="65" charset="-120"/>
              </a:rPr>
              <a:t>-</a:t>
            </a:r>
            <a:r>
              <a:rPr lang="zh-TW" altLang="en-US" b="1" dirty="0" smtClean="0">
                <a:solidFill>
                  <a:schemeClr val="accent1">
                    <a:lumMod val="25000"/>
                  </a:schemeClr>
                </a:solidFill>
                <a:latin typeface="標楷體" pitchFamily="65" charset="-120"/>
                <a:ea typeface="標楷體" pitchFamily="65" charset="-120"/>
              </a:rPr>
              <a:t>網路報名作業</a:t>
            </a:r>
            <a:r>
              <a:rPr lang="en-US" altLang="zh-TW" b="1" dirty="0" smtClean="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(9/12</a:t>
            </a:r>
            <a:r>
              <a:rPr lang="en-US" altLang="zh-TW" b="1" dirty="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a:t>
            </a:r>
            <a:endParaRPr lang="zh-TW" altLang="en-US" b="1" dirty="0" smtClean="0">
              <a:solidFill>
                <a:schemeClr val="accent1">
                  <a:lumMod val="25000"/>
                </a:schemeClr>
              </a:solidFill>
              <a:latin typeface="標楷體" pitchFamily="65" charset="-120"/>
              <a:ea typeface="標楷體" pitchFamily="65" charset="-120"/>
            </a:endParaRPr>
          </a:p>
        </p:txBody>
      </p:sp>
      <p:sp>
        <p:nvSpPr>
          <p:cNvPr id="9" name="矩形 8"/>
          <p:cNvSpPr/>
          <p:nvPr/>
        </p:nvSpPr>
        <p:spPr>
          <a:xfrm>
            <a:off x="4089046" y="1916832"/>
            <a:ext cx="690820" cy="288032"/>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圖說文字 7"/>
          <p:cNvSpPr/>
          <p:nvPr/>
        </p:nvSpPr>
        <p:spPr>
          <a:xfrm>
            <a:off x="5361390" y="1788513"/>
            <a:ext cx="3191919" cy="756084"/>
          </a:xfrm>
          <a:prstGeom prst="wedgeRectCallout">
            <a:avLst>
              <a:gd name="adj1" fmla="val -67545"/>
              <a:gd name="adj2" fmla="val -8999"/>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b="1" dirty="0" smtClean="0">
                <a:solidFill>
                  <a:schemeClr val="tx1"/>
                </a:solidFill>
              </a:rPr>
              <a:t>經所屬高職學校審查完成，始可列印報名表件</a:t>
            </a:r>
            <a:endParaRPr lang="zh-TW" altLang="en-US" b="1" dirty="0">
              <a:solidFill>
                <a:schemeClr val="tx1"/>
              </a:solidFill>
            </a:endParaRPr>
          </a:p>
        </p:txBody>
      </p:sp>
      <p:sp>
        <p:nvSpPr>
          <p:cNvPr id="10" name="矩形 3"/>
          <p:cNvSpPr>
            <a:spLocks noChangeArrowheads="1"/>
          </p:cNvSpPr>
          <p:nvPr/>
        </p:nvSpPr>
        <p:spPr bwMode="auto">
          <a:xfrm>
            <a:off x="250825" y="1052513"/>
            <a:ext cx="1762021" cy="369332"/>
          </a:xfrm>
          <a:prstGeom prst="rect">
            <a:avLst/>
          </a:prstGeom>
          <a:noFill/>
          <a:ln w="9525">
            <a:noFill/>
            <a:miter lim="800000"/>
            <a:headEnd/>
            <a:tailEnd/>
          </a:ln>
        </p:spPr>
        <p:txBody>
          <a:bodyPr wrap="none">
            <a:spAutoFit/>
          </a:bodyPr>
          <a:lstStyle/>
          <a:p>
            <a:r>
              <a:rPr lang="en-US" altLang="zh-TW" b="1" dirty="0" smtClean="0"/>
              <a:t>4.</a:t>
            </a:r>
            <a:r>
              <a:rPr lang="zh-TW" altLang="en-US" b="1" dirty="0"/>
              <a:t>列印報名資料</a:t>
            </a:r>
          </a:p>
        </p:txBody>
      </p:sp>
      <p:sp>
        <p:nvSpPr>
          <p:cNvPr id="11" name="矩形 10"/>
          <p:cNvSpPr/>
          <p:nvPr/>
        </p:nvSpPr>
        <p:spPr>
          <a:xfrm>
            <a:off x="824714" y="3589065"/>
            <a:ext cx="2376263" cy="164013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2" name="矩形 11"/>
          <p:cNvSpPr/>
          <p:nvPr/>
        </p:nvSpPr>
        <p:spPr>
          <a:xfrm>
            <a:off x="824714" y="5278142"/>
            <a:ext cx="2367949" cy="599129"/>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圖說文字 12"/>
          <p:cNvSpPr/>
          <p:nvPr/>
        </p:nvSpPr>
        <p:spPr>
          <a:xfrm>
            <a:off x="3682078" y="4191836"/>
            <a:ext cx="3160713" cy="677324"/>
          </a:xfrm>
          <a:prstGeom prst="wedgeRectCallout">
            <a:avLst>
              <a:gd name="adj1" fmla="val -64969"/>
              <a:gd name="adj2" fmla="val -10582"/>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b="1" dirty="0">
                <a:solidFill>
                  <a:srgbClr val="FF0000"/>
                </a:solidFill>
              </a:rPr>
              <a:t>請下載列印相關表件</a:t>
            </a:r>
          </a:p>
        </p:txBody>
      </p:sp>
      <p:sp>
        <p:nvSpPr>
          <p:cNvPr id="14" name="矩形圖說文字 13"/>
          <p:cNvSpPr/>
          <p:nvPr/>
        </p:nvSpPr>
        <p:spPr>
          <a:xfrm>
            <a:off x="1403647" y="6010996"/>
            <a:ext cx="6881791" cy="647700"/>
          </a:xfrm>
          <a:prstGeom prst="wedgeRectCallout">
            <a:avLst>
              <a:gd name="adj1" fmla="val -36088"/>
              <a:gd name="adj2" fmla="val -96230"/>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TW" dirty="0">
                <a:solidFill>
                  <a:schemeClr val="tx1"/>
                </a:solidFill>
              </a:rPr>
              <a:t>1.</a:t>
            </a:r>
            <a:r>
              <a:rPr lang="zh-TW" altLang="en-US" dirty="0">
                <a:solidFill>
                  <a:schemeClr val="tx1"/>
                </a:solidFill>
              </a:rPr>
              <a:t>若有無法繕打之罕見字請</a:t>
            </a:r>
            <a:r>
              <a:rPr lang="zh-TW" altLang="en-US" dirty="0" smtClean="0">
                <a:solidFill>
                  <a:schemeClr val="tx1"/>
                </a:solidFill>
              </a:rPr>
              <a:t>下載造字申請表</a:t>
            </a:r>
            <a:r>
              <a:rPr lang="zh-TW" altLang="en-US" dirty="0">
                <a:solidFill>
                  <a:schemeClr val="tx1"/>
                </a:solidFill>
              </a:rPr>
              <a:t>寄回本</a:t>
            </a:r>
            <a:r>
              <a:rPr lang="zh-TW" altLang="en-US" dirty="0" smtClean="0">
                <a:solidFill>
                  <a:schemeClr val="tx1"/>
                </a:solidFill>
              </a:rPr>
              <a:t>委員會。</a:t>
            </a:r>
            <a:endParaRPr lang="en-US" altLang="zh-TW" dirty="0">
              <a:solidFill>
                <a:schemeClr val="tx1"/>
              </a:solidFill>
            </a:endParaRPr>
          </a:p>
          <a:p>
            <a:pPr>
              <a:defRPr/>
            </a:pPr>
            <a:r>
              <a:rPr lang="en-US" altLang="zh-TW" dirty="0">
                <a:solidFill>
                  <a:schemeClr val="tx1"/>
                </a:solidFill>
              </a:rPr>
              <a:t>2.</a:t>
            </a:r>
            <a:r>
              <a:rPr lang="zh-TW" altLang="en-US" dirty="0">
                <a:solidFill>
                  <a:schemeClr val="tx1"/>
                </a:solidFill>
              </a:rPr>
              <a:t>可查詢由高職學校寄出之審查資料，本委員會是否已收件</a:t>
            </a:r>
            <a:r>
              <a:rPr lang="zh-TW" altLang="en-US" dirty="0" smtClean="0">
                <a:solidFill>
                  <a:schemeClr val="tx1"/>
                </a:solidFill>
              </a:rPr>
              <a:t>確認。</a:t>
            </a:r>
            <a:endParaRPr lang="zh-TW" altLang="en-US" dirty="0">
              <a:solidFill>
                <a:schemeClr val="tx1"/>
              </a:solidFill>
            </a:endParaRPr>
          </a:p>
        </p:txBody>
      </p:sp>
    </p:spTree>
    <p:extLst>
      <p:ext uri="{BB962C8B-B14F-4D97-AF65-F5344CB8AC3E}">
        <p14:creationId xmlns:p14="http://schemas.microsoft.com/office/powerpoint/2010/main" val="226308148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圖片 7"/>
          <p:cNvPicPr>
            <a:picLocks noChangeAspect="1"/>
          </p:cNvPicPr>
          <p:nvPr/>
        </p:nvPicPr>
        <p:blipFill>
          <a:blip r:embed="rId3"/>
          <a:stretch>
            <a:fillRect/>
          </a:stretch>
        </p:blipFill>
        <p:spPr>
          <a:xfrm>
            <a:off x="5311060" y="1148736"/>
            <a:ext cx="3794004" cy="4859198"/>
          </a:xfrm>
          <a:prstGeom prst="rect">
            <a:avLst/>
          </a:prstGeom>
        </p:spPr>
      </p:pic>
      <p:pic>
        <p:nvPicPr>
          <p:cNvPr id="6" name="圖片 5"/>
          <p:cNvPicPr>
            <a:picLocks noChangeAspect="1"/>
          </p:cNvPicPr>
          <p:nvPr/>
        </p:nvPicPr>
        <p:blipFill rotWithShape="1">
          <a:blip r:embed="rId4"/>
          <a:srcRect l="1809" b="10151"/>
          <a:stretch/>
        </p:blipFill>
        <p:spPr>
          <a:xfrm>
            <a:off x="175320" y="1556542"/>
            <a:ext cx="5118636" cy="3556285"/>
          </a:xfrm>
          <a:prstGeom prst="rect">
            <a:avLst/>
          </a:prstGeom>
        </p:spPr>
      </p:pic>
      <p:sp>
        <p:nvSpPr>
          <p:cNvPr id="73732"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chemeClr val="accent1">
                    <a:lumMod val="25000"/>
                  </a:schemeClr>
                </a:solidFill>
                <a:latin typeface="標楷體" pitchFamily="65" charset="-120"/>
                <a:ea typeface="標楷體" pitchFamily="65" charset="-120"/>
              </a:rPr>
              <a:t>二、網路</a:t>
            </a:r>
            <a:r>
              <a:rPr lang="zh-TW" altLang="en-US" sz="3600" b="1" dirty="0" smtClean="0">
                <a:solidFill>
                  <a:schemeClr val="accent1">
                    <a:lumMod val="25000"/>
                  </a:schemeClr>
                </a:solidFill>
                <a:latin typeface="標楷體" pitchFamily="65" charset="-120"/>
                <a:ea typeface="標楷體" pitchFamily="65" charset="-120"/>
              </a:rPr>
              <a:t>報名系統</a:t>
            </a:r>
            <a:r>
              <a:rPr lang="en-US" altLang="zh-TW" sz="3600" b="1" dirty="0" smtClean="0">
                <a:solidFill>
                  <a:schemeClr val="accent1">
                    <a:lumMod val="25000"/>
                  </a:schemeClr>
                </a:solidFill>
                <a:latin typeface="標楷體" pitchFamily="65" charset="-120"/>
                <a:ea typeface="標楷體" pitchFamily="65" charset="-120"/>
              </a:rPr>
              <a:t>-</a:t>
            </a:r>
            <a:r>
              <a:rPr lang="zh-TW" altLang="en-US" b="1" dirty="0" smtClean="0">
                <a:solidFill>
                  <a:schemeClr val="accent1">
                    <a:lumMod val="25000"/>
                  </a:schemeClr>
                </a:solidFill>
                <a:latin typeface="標楷體" pitchFamily="65" charset="-120"/>
                <a:ea typeface="標楷體" pitchFamily="65" charset="-120"/>
              </a:rPr>
              <a:t>網路報名作業</a:t>
            </a:r>
            <a:r>
              <a:rPr lang="en-US" altLang="zh-TW" b="1" dirty="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a:t>
            </a:r>
            <a:r>
              <a:rPr lang="en-US" altLang="zh-TW" b="1" dirty="0" smtClean="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10/12</a:t>
            </a:r>
            <a:r>
              <a:rPr lang="en-US" altLang="zh-TW" b="1" dirty="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a:t>
            </a:r>
            <a:endParaRPr lang="zh-TW" altLang="en-US" b="1" dirty="0" smtClean="0">
              <a:solidFill>
                <a:schemeClr val="accent1">
                  <a:lumMod val="25000"/>
                </a:schemeClr>
              </a:solidFill>
              <a:latin typeface="標楷體" pitchFamily="65" charset="-120"/>
              <a:ea typeface="標楷體" pitchFamily="65" charset="-120"/>
            </a:endParaRPr>
          </a:p>
        </p:txBody>
      </p:sp>
      <p:sp>
        <p:nvSpPr>
          <p:cNvPr id="73734" name="矩形 3"/>
          <p:cNvSpPr>
            <a:spLocks noChangeArrowheads="1"/>
          </p:cNvSpPr>
          <p:nvPr/>
        </p:nvSpPr>
        <p:spPr bwMode="auto">
          <a:xfrm>
            <a:off x="250825" y="971436"/>
            <a:ext cx="1762021" cy="369332"/>
          </a:xfrm>
          <a:prstGeom prst="rect">
            <a:avLst/>
          </a:prstGeom>
          <a:noFill/>
          <a:ln w="9525">
            <a:noFill/>
            <a:miter lim="800000"/>
            <a:headEnd/>
            <a:tailEnd/>
          </a:ln>
        </p:spPr>
        <p:txBody>
          <a:bodyPr wrap="none">
            <a:spAutoFit/>
          </a:bodyPr>
          <a:lstStyle/>
          <a:p>
            <a:r>
              <a:rPr lang="en-US" altLang="zh-TW" b="1" dirty="0" smtClean="0"/>
              <a:t>4.</a:t>
            </a:r>
            <a:r>
              <a:rPr lang="zh-TW" altLang="en-US" b="1" dirty="0"/>
              <a:t>列印報名資料</a:t>
            </a:r>
          </a:p>
        </p:txBody>
      </p:sp>
      <p:sp>
        <p:nvSpPr>
          <p:cNvPr id="3" name="矩形 2"/>
          <p:cNvSpPr/>
          <p:nvPr/>
        </p:nvSpPr>
        <p:spPr>
          <a:xfrm>
            <a:off x="4250337" y="1666757"/>
            <a:ext cx="864096" cy="611287"/>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3" name="矩形 12"/>
          <p:cNvSpPr/>
          <p:nvPr/>
        </p:nvSpPr>
        <p:spPr>
          <a:xfrm>
            <a:off x="323528" y="3396343"/>
            <a:ext cx="3478212" cy="714102"/>
          </a:xfrm>
          <a:prstGeom prst="rect">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矩形圖說文字 6"/>
          <p:cNvSpPr/>
          <p:nvPr/>
        </p:nvSpPr>
        <p:spPr>
          <a:xfrm>
            <a:off x="827584" y="4929198"/>
            <a:ext cx="2756584" cy="648072"/>
          </a:xfrm>
          <a:prstGeom prst="wedgeRectCallout">
            <a:avLst>
              <a:gd name="adj1" fmla="val 17118"/>
              <a:gd name="adj2" fmla="val -177408"/>
            </a:avLst>
          </a:prstGeom>
          <a:solidFill>
            <a:srgbClr val="FFCC99"/>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smtClean="0">
                <a:solidFill>
                  <a:srgbClr val="FF0000"/>
                </a:solidFill>
              </a:rPr>
              <a:t>請考生勾</a:t>
            </a:r>
            <a:r>
              <a:rPr lang="zh-TW" altLang="en-US" dirty="0">
                <a:solidFill>
                  <a:srgbClr val="FF0000"/>
                </a:solidFill>
              </a:rPr>
              <a:t>選應繳寄資料清單， </a:t>
            </a:r>
            <a:r>
              <a:rPr lang="zh-TW" altLang="en-US" dirty="0" smtClean="0">
                <a:solidFill>
                  <a:srgbClr val="FF0000"/>
                </a:solidFill>
              </a:rPr>
              <a:t>並簽名確認。</a:t>
            </a:r>
            <a:endParaRPr lang="en-US" altLang="zh-TW" dirty="0" smtClean="0">
              <a:solidFill>
                <a:srgbClr val="FF0000"/>
              </a:solidFill>
            </a:endParaRPr>
          </a:p>
        </p:txBody>
      </p:sp>
      <p:grpSp>
        <p:nvGrpSpPr>
          <p:cNvPr id="29" name="群組 28"/>
          <p:cNvGrpSpPr>
            <a:grpSpLocks/>
          </p:cNvGrpSpPr>
          <p:nvPr/>
        </p:nvGrpSpPr>
        <p:grpSpPr bwMode="auto">
          <a:xfrm>
            <a:off x="2083272" y="3106740"/>
            <a:ext cx="269875" cy="276225"/>
            <a:chOff x="6228184" y="3501008"/>
            <a:chExt cx="269626" cy="276999"/>
          </a:xfrm>
        </p:grpSpPr>
        <p:sp>
          <p:nvSpPr>
            <p:cNvPr id="30" name="橢圓 29"/>
            <p:cNvSpPr/>
            <p:nvPr/>
          </p:nvSpPr>
          <p:spPr>
            <a:xfrm>
              <a:off x="6250388" y="3523295"/>
              <a:ext cx="215701" cy="214913"/>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6600"/>
                </a:solidFill>
              </a:endParaRPr>
            </a:p>
          </p:txBody>
        </p:sp>
        <p:sp>
          <p:nvSpPr>
            <p:cNvPr id="31" name="矩形 30"/>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6600"/>
                  </a:solidFill>
                </a:rPr>
                <a:t>1</a:t>
              </a:r>
              <a:endParaRPr lang="zh-TW" altLang="en-US" sz="1200" b="1" dirty="0">
                <a:solidFill>
                  <a:srgbClr val="FF6600"/>
                </a:solidFill>
              </a:endParaRPr>
            </a:p>
          </p:txBody>
        </p:sp>
      </p:grpSp>
      <p:grpSp>
        <p:nvGrpSpPr>
          <p:cNvPr id="32" name="群組 31"/>
          <p:cNvGrpSpPr>
            <a:grpSpLocks/>
          </p:cNvGrpSpPr>
          <p:nvPr/>
        </p:nvGrpSpPr>
        <p:grpSpPr bwMode="auto">
          <a:xfrm>
            <a:off x="3974335" y="1858262"/>
            <a:ext cx="268288" cy="276225"/>
            <a:chOff x="6228184" y="3501008"/>
            <a:chExt cx="269626" cy="276999"/>
          </a:xfrm>
        </p:grpSpPr>
        <p:sp>
          <p:nvSpPr>
            <p:cNvPr id="33" name="橢圓 32"/>
            <p:cNvSpPr/>
            <p:nvPr/>
          </p:nvSpPr>
          <p:spPr>
            <a:xfrm>
              <a:off x="6250520" y="3523295"/>
              <a:ext cx="215382" cy="214913"/>
            </a:xfrm>
            <a:prstGeom prst="ellipse">
              <a:avLst/>
            </a:prstGeom>
            <a:no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6600"/>
                </a:solidFill>
              </a:endParaRPr>
            </a:p>
          </p:txBody>
        </p:sp>
        <p:sp>
          <p:nvSpPr>
            <p:cNvPr id="34" name="矩形 33"/>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6600"/>
                  </a:solidFill>
                </a:rPr>
                <a:t>2</a:t>
              </a:r>
              <a:endParaRPr lang="zh-TW" altLang="en-US" sz="1200" b="1" dirty="0">
                <a:solidFill>
                  <a:srgbClr val="FF6600"/>
                </a:solidFill>
              </a:endParaRPr>
            </a:p>
          </p:txBody>
        </p:sp>
      </p:grpSp>
      <p:grpSp>
        <p:nvGrpSpPr>
          <p:cNvPr id="40" name="群組 39"/>
          <p:cNvGrpSpPr>
            <a:grpSpLocks/>
          </p:cNvGrpSpPr>
          <p:nvPr/>
        </p:nvGrpSpPr>
        <p:grpSpPr bwMode="auto">
          <a:xfrm>
            <a:off x="5228446" y="5607929"/>
            <a:ext cx="268288" cy="276225"/>
            <a:chOff x="6228184" y="3501008"/>
            <a:chExt cx="269626" cy="276999"/>
          </a:xfrm>
        </p:grpSpPr>
        <p:sp>
          <p:nvSpPr>
            <p:cNvPr id="41" name="橢圓 40"/>
            <p:cNvSpPr/>
            <p:nvPr/>
          </p:nvSpPr>
          <p:spPr>
            <a:xfrm>
              <a:off x="6250520" y="3523295"/>
              <a:ext cx="215382"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2" name="矩形 41"/>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2</a:t>
              </a:r>
              <a:endParaRPr lang="zh-TW" altLang="en-US" sz="1200" b="1" dirty="0">
                <a:solidFill>
                  <a:srgbClr val="FF0000"/>
                </a:solidFill>
              </a:endParaRPr>
            </a:p>
          </p:txBody>
        </p:sp>
      </p:grpSp>
      <p:sp>
        <p:nvSpPr>
          <p:cNvPr id="47" name="矩形 3"/>
          <p:cNvSpPr>
            <a:spLocks noChangeArrowheads="1"/>
          </p:cNvSpPr>
          <p:nvPr/>
        </p:nvSpPr>
        <p:spPr bwMode="auto">
          <a:xfrm>
            <a:off x="467544" y="1268760"/>
            <a:ext cx="5057795" cy="369332"/>
          </a:xfrm>
          <a:prstGeom prst="rect">
            <a:avLst/>
          </a:prstGeom>
          <a:noFill/>
          <a:ln w="9525">
            <a:noFill/>
            <a:miter lim="800000"/>
            <a:headEnd/>
            <a:tailEnd/>
          </a:ln>
        </p:spPr>
        <p:txBody>
          <a:bodyPr wrap="none">
            <a:spAutoFit/>
          </a:bodyPr>
          <a:lstStyle/>
          <a:p>
            <a:r>
              <a:rPr lang="en-US" altLang="zh-TW" b="1" dirty="0" smtClean="0">
                <a:solidFill>
                  <a:srgbClr val="0000FF"/>
                </a:solidFill>
              </a:rPr>
              <a:t>A.</a:t>
            </a:r>
            <a:r>
              <a:rPr lang="zh-TW" altLang="en-US" b="1" dirty="0" smtClean="0">
                <a:solidFill>
                  <a:srgbClr val="0000FF"/>
                </a:solidFill>
              </a:rPr>
              <a:t>考生報名資料袋專用信封封面   </a:t>
            </a:r>
            <a:r>
              <a:rPr lang="en-US" altLang="zh-TW" b="1" dirty="0" smtClean="0">
                <a:solidFill>
                  <a:srgbClr val="0000FF"/>
                </a:solidFill>
              </a:rPr>
              <a:t>B.</a:t>
            </a:r>
            <a:r>
              <a:rPr lang="zh-TW" altLang="en-US" b="1" dirty="0" smtClean="0">
                <a:solidFill>
                  <a:srgbClr val="0000FF"/>
                </a:solidFill>
              </a:rPr>
              <a:t>考生報名表</a:t>
            </a:r>
            <a:endParaRPr lang="zh-TW" altLang="en-US" b="1" dirty="0">
              <a:solidFill>
                <a:srgbClr val="0000FF"/>
              </a:solidFill>
            </a:endParaRPr>
          </a:p>
        </p:txBody>
      </p:sp>
      <p:sp>
        <p:nvSpPr>
          <p:cNvPr id="73733" name="投影片編號版面配置區 4"/>
          <p:cNvSpPr>
            <a:spLocks noGrp="1"/>
          </p:cNvSpPr>
          <p:nvPr>
            <p:ph type="sldNum" sz="quarter" idx="12"/>
          </p:nvPr>
        </p:nvSpPr>
        <p:spPr>
          <a:xfrm>
            <a:off x="6553200" y="6273800"/>
            <a:ext cx="2133600" cy="476250"/>
          </a:xfrm>
          <a:noFill/>
        </p:spPr>
        <p:txBody>
          <a:bodyPr/>
          <a:lstStyle/>
          <a:p>
            <a:fld id="{046CB242-95B2-4C50-9E49-4972B3A40934}" type="slidenum">
              <a:rPr lang="en-US" altLang="zh-TW" smtClean="0">
                <a:latin typeface="Arial" pitchFamily="34" charset="0"/>
                <a:ea typeface="新細明體" pitchFamily="18" charset="-120"/>
              </a:rPr>
              <a:pPr/>
              <a:t>72</a:t>
            </a:fld>
            <a:endParaRPr lang="en-US" altLang="zh-TW" dirty="0" smtClean="0">
              <a:latin typeface="Arial" pitchFamily="34" charset="0"/>
              <a:ea typeface="新細明體" pitchFamily="18" charset="-120"/>
            </a:endParaRPr>
          </a:p>
        </p:txBody>
      </p:sp>
      <p:grpSp>
        <p:nvGrpSpPr>
          <p:cNvPr id="37" name="群組 36"/>
          <p:cNvGrpSpPr>
            <a:grpSpLocks/>
          </p:cNvGrpSpPr>
          <p:nvPr/>
        </p:nvGrpSpPr>
        <p:grpSpPr bwMode="auto">
          <a:xfrm>
            <a:off x="7119177" y="4963872"/>
            <a:ext cx="269875" cy="276225"/>
            <a:chOff x="6228184" y="3501008"/>
            <a:chExt cx="269626" cy="276999"/>
          </a:xfrm>
        </p:grpSpPr>
        <p:sp>
          <p:nvSpPr>
            <p:cNvPr id="38" name="橢圓 37"/>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9" name="矩形 38"/>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1</a:t>
              </a:r>
              <a:endParaRPr lang="zh-TW" altLang="en-US" sz="1200" b="1" dirty="0">
                <a:solidFill>
                  <a:srgbClr val="FF0000"/>
                </a:solidFill>
              </a:endParaRPr>
            </a:p>
          </p:txBody>
        </p:sp>
      </p:grpSp>
      <p:sp>
        <p:nvSpPr>
          <p:cNvPr id="36" name="矩形 35"/>
          <p:cNvSpPr/>
          <p:nvPr/>
        </p:nvSpPr>
        <p:spPr>
          <a:xfrm>
            <a:off x="7417706" y="4943548"/>
            <a:ext cx="1512168" cy="30699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矩形 3"/>
          <p:cNvSpPr/>
          <p:nvPr/>
        </p:nvSpPr>
        <p:spPr>
          <a:xfrm>
            <a:off x="5521947" y="5272763"/>
            <a:ext cx="3380306" cy="66429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矩形圖說文字 8"/>
          <p:cNvSpPr/>
          <p:nvPr/>
        </p:nvSpPr>
        <p:spPr>
          <a:xfrm>
            <a:off x="827584" y="5715016"/>
            <a:ext cx="4176713" cy="647700"/>
          </a:xfrm>
          <a:prstGeom prst="wedgeRectCallout">
            <a:avLst>
              <a:gd name="adj1" fmla="val 89965"/>
              <a:gd name="adj2" fmla="val -114506"/>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rgbClr val="0000FF"/>
                </a:solidFill>
              </a:rPr>
              <a:t>請</a:t>
            </a:r>
            <a:r>
              <a:rPr lang="zh-TW" altLang="en-US" b="1" dirty="0">
                <a:solidFill>
                  <a:srgbClr val="FF0000"/>
                </a:solidFill>
              </a:rPr>
              <a:t>考生</a:t>
            </a:r>
            <a:r>
              <a:rPr lang="zh-TW" altLang="en-US" dirty="0">
                <a:solidFill>
                  <a:srgbClr val="0000FF"/>
                </a:solidFill>
              </a:rPr>
              <a:t>確認報名表資料正確無誤後</a:t>
            </a:r>
            <a:r>
              <a:rPr lang="zh-TW" altLang="en-US" b="1" dirty="0">
                <a:solidFill>
                  <a:srgbClr val="FF0000"/>
                </a:solidFill>
              </a:rPr>
              <a:t>簽章</a:t>
            </a:r>
            <a:r>
              <a:rPr lang="zh-TW" altLang="en-US" dirty="0">
                <a:solidFill>
                  <a:srgbClr val="0000FF"/>
                </a:solidFill>
              </a:rPr>
              <a:t>，並交予</a:t>
            </a:r>
            <a:r>
              <a:rPr lang="zh-TW" altLang="en-US" b="1" dirty="0">
                <a:solidFill>
                  <a:srgbClr val="FF0000"/>
                </a:solidFill>
              </a:rPr>
              <a:t>高職學校承辦人逐級送</a:t>
            </a:r>
            <a:r>
              <a:rPr lang="zh-TW" altLang="en-US" b="1" dirty="0" smtClean="0">
                <a:solidFill>
                  <a:srgbClr val="FF0000"/>
                </a:solidFill>
              </a:rPr>
              <a:t>核。</a:t>
            </a:r>
            <a:endParaRPr lang="en-US" altLang="zh-TW" b="1" dirty="0" smtClean="0">
              <a:solidFill>
                <a:srgbClr val="FF0000"/>
              </a:solidFill>
            </a:endParaRPr>
          </a:p>
        </p:txBody>
      </p:sp>
      <p:sp>
        <p:nvSpPr>
          <p:cNvPr id="45" name="圓角矩形 44"/>
          <p:cNvSpPr/>
          <p:nvPr/>
        </p:nvSpPr>
        <p:spPr>
          <a:xfrm>
            <a:off x="1190010" y="2179422"/>
            <a:ext cx="1102267" cy="263414"/>
          </a:xfrm>
          <a:prstGeom prst="roundRect">
            <a:avLst/>
          </a:pr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圓角矩形 42"/>
          <p:cNvSpPr/>
          <p:nvPr/>
        </p:nvSpPr>
        <p:spPr>
          <a:xfrm>
            <a:off x="908420" y="1873412"/>
            <a:ext cx="1102267" cy="180561"/>
          </a:xfrm>
          <a:prstGeom prst="roundRect">
            <a:avLst/>
          </a:pr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圓角矩形 43"/>
          <p:cNvSpPr/>
          <p:nvPr/>
        </p:nvSpPr>
        <p:spPr>
          <a:xfrm>
            <a:off x="8224122" y="2214485"/>
            <a:ext cx="506321" cy="82861"/>
          </a:xfrm>
          <a:prstGeom prst="roundRect">
            <a:avLst/>
          </a:pr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圓角矩形 52"/>
          <p:cNvSpPr/>
          <p:nvPr/>
        </p:nvSpPr>
        <p:spPr>
          <a:xfrm>
            <a:off x="6892955" y="2379709"/>
            <a:ext cx="815246" cy="70575"/>
          </a:xfrm>
          <a:prstGeom prst="roundRect">
            <a:avLst/>
          </a:pr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 name="圓角矩形 53"/>
          <p:cNvSpPr/>
          <p:nvPr/>
        </p:nvSpPr>
        <p:spPr>
          <a:xfrm>
            <a:off x="6897456" y="2223254"/>
            <a:ext cx="506321" cy="82861"/>
          </a:xfrm>
          <a:prstGeom prst="roundRect">
            <a:avLst/>
          </a:pr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圓角矩形 47"/>
          <p:cNvSpPr/>
          <p:nvPr/>
        </p:nvSpPr>
        <p:spPr>
          <a:xfrm>
            <a:off x="916451" y="1976295"/>
            <a:ext cx="1102267" cy="180561"/>
          </a:xfrm>
          <a:prstGeom prst="roundRect">
            <a:avLst/>
          </a:pr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圓角矩形 54"/>
          <p:cNvSpPr/>
          <p:nvPr/>
        </p:nvSpPr>
        <p:spPr>
          <a:xfrm>
            <a:off x="1049170" y="2112689"/>
            <a:ext cx="1102267" cy="180561"/>
          </a:xfrm>
          <a:prstGeom prst="roundRect">
            <a:avLst/>
          </a:pr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圓角矩形 55"/>
          <p:cNvSpPr/>
          <p:nvPr/>
        </p:nvSpPr>
        <p:spPr>
          <a:xfrm>
            <a:off x="6897455" y="2059381"/>
            <a:ext cx="506321" cy="82861"/>
          </a:xfrm>
          <a:prstGeom prst="roundRect">
            <a:avLst/>
          </a:pr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圓角矩形 34"/>
          <p:cNvSpPr/>
          <p:nvPr/>
        </p:nvSpPr>
        <p:spPr>
          <a:xfrm>
            <a:off x="895177" y="3114038"/>
            <a:ext cx="672365" cy="134259"/>
          </a:xfrm>
          <a:prstGeom prst="roundRect">
            <a:avLst/>
          </a:pr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圓角矩形 27"/>
          <p:cNvSpPr/>
          <p:nvPr/>
        </p:nvSpPr>
        <p:spPr>
          <a:xfrm>
            <a:off x="6894810" y="1894543"/>
            <a:ext cx="347706" cy="85178"/>
          </a:xfrm>
          <a:prstGeom prst="roundRect">
            <a:avLst/>
          </a:pr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圖片 21"/>
          <p:cNvPicPr>
            <a:picLocks noChangeAspect="1"/>
          </p:cNvPicPr>
          <p:nvPr/>
        </p:nvPicPr>
        <p:blipFill>
          <a:blip r:embed="rId3"/>
          <a:stretch>
            <a:fillRect/>
          </a:stretch>
        </p:blipFill>
        <p:spPr>
          <a:xfrm>
            <a:off x="6822312" y="1160045"/>
            <a:ext cx="2249601" cy="2996952"/>
          </a:xfrm>
          <a:prstGeom prst="rect">
            <a:avLst/>
          </a:prstGeom>
        </p:spPr>
      </p:pic>
      <p:pic>
        <p:nvPicPr>
          <p:cNvPr id="10" name="圖片 9"/>
          <p:cNvPicPr>
            <a:picLocks noChangeAspect="1"/>
          </p:cNvPicPr>
          <p:nvPr/>
        </p:nvPicPr>
        <p:blipFill>
          <a:blip r:embed="rId4"/>
          <a:stretch>
            <a:fillRect/>
          </a:stretch>
        </p:blipFill>
        <p:spPr>
          <a:xfrm>
            <a:off x="5476808" y="1650530"/>
            <a:ext cx="2094037" cy="2848431"/>
          </a:xfrm>
          <a:prstGeom prst="rect">
            <a:avLst/>
          </a:prstGeom>
          <a:ln>
            <a:solidFill>
              <a:schemeClr val="tx1"/>
            </a:solidFill>
          </a:ln>
        </p:spPr>
      </p:pic>
      <p:pic>
        <p:nvPicPr>
          <p:cNvPr id="20" name="圖片 19"/>
          <p:cNvPicPr>
            <a:picLocks noChangeAspect="1"/>
          </p:cNvPicPr>
          <p:nvPr/>
        </p:nvPicPr>
        <p:blipFill>
          <a:blip r:embed="rId5"/>
          <a:stretch>
            <a:fillRect/>
          </a:stretch>
        </p:blipFill>
        <p:spPr>
          <a:xfrm>
            <a:off x="88957" y="1638092"/>
            <a:ext cx="3553824" cy="4841788"/>
          </a:xfrm>
          <a:prstGeom prst="rect">
            <a:avLst/>
          </a:prstGeom>
        </p:spPr>
      </p:pic>
      <p:pic>
        <p:nvPicPr>
          <p:cNvPr id="21" name="圖片 20"/>
          <p:cNvPicPr>
            <a:picLocks noChangeAspect="1"/>
          </p:cNvPicPr>
          <p:nvPr/>
        </p:nvPicPr>
        <p:blipFill>
          <a:blip r:embed="rId6"/>
          <a:stretch>
            <a:fillRect/>
          </a:stretch>
        </p:blipFill>
        <p:spPr>
          <a:xfrm>
            <a:off x="3676903" y="1943028"/>
            <a:ext cx="2136345" cy="2884426"/>
          </a:xfrm>
          <a:prstGeom prst="rect">
            <a:avLst/>
          </a:prstGeom>
        </p:spPr>
      </p:pic>
      <p:sp>
        <p:nvSpPr>
          <p:cNvPr id="74756"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chemeClr val="accent1">
                    <a:lumMod val="25000"/>
                  </a:schemeClr>
                </a:solidFill>
                <a:latin typeface="標楷體" pitchFamily="65" charset="-120"/>
                <a:ea typeface="標楷體" pitchFamily="65" charset="-120"/>
              </a:rPr>
              <a:t>二、網路</a:t>
            </a:r>
            <a:r>
              <a:rPr lang="zh-TW" altLang="en-US" sz="3600" b="1" dirty="0" smtClean="0">
                <a:solidFill>
                  <a:schemeClr val="accent1">
                    <a:lumMod val="25000"/>
                  </a:schemeClr>
                </a:solidFill>
                <a:latin typeface="標楷體" pitchFamily="65" charset="-120"/>
                <a:ea typeface="標楷體" pitchFamily="65" charset="-120"/>
              </a:rPr>
              <a:t>報名系統</a:t>
            </a:r>
            <a:r>
              <a:rPr lang="en-US" altLang="zh-TW" sz="3600" b="1" dirty="0" smtClean="0">
                <a:solidFill>
                  <a:schemeClr val="accent1">
                    <a:lumMod val="25000"/>
                  </a:schemeClr>
                </a:solidFill>
                <a:latin typeface="標楷體" pitchFamily="65" charset="-120"/>
                <a:ea typeface="標楷體" pitchFamily="65" charset="-120"/>
              </a:rPr>
              <a:t>-</a:t>
            </a:r>
            <a:r>
              <a:rPr lang="zh-TW" altLang="en-US" b="1" dirty="0" smtClean="0">
                <a:solidFill>
                  <a:schemeClr val="accent1">
                    <a:lumMod val="25000"/>
                  </a:schemeClr>
                </a:solidFill>
                <a:latin typeface="標楷體" pitchFamily="65" charset="-120"/>
                <a:ea typeface="標楷體" pitchFamily="65" charset="-120"/>
              </a:rPr>
              <a:t>網路報名作業</a:t>
            </a:r>
            <a:r>
              <a:rPr lang="en-US" altLang="zh-TW" b="1" dirty="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a:t>
            </a:r>
            <a:r>
              <a:rPr lang="en-US" altLang="zh-TW" b="1" dirty="0" smtClean="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11/12</a:t>
            </a:r>
            <a:r>
              <a:rPr lang="en-US" altLang="zh-TW" b="1" dirty="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a:t>
            </a:r>
            <a:endParaRPr lang="zh-TW" altLang="en-US" b="1" dirty="0" smtClean="0">
              <a:solidFill>
                <a:schemeClr val="accent1">
                  <a:lumMod val="25000"/>
                </a:schemeClr>
              </a:solidFill>
              <a:latin typeface="標楷體" pitchFamily="65" charset="-120"/>
              <a:ea typeface="標楷體" pitchFamily="65" charset="-120"/>
            </a:endParaRPr>
          </a:p>
        </p:txBody>
      </p:sp>
      <p:sp>
        <p:nvSpPr>
          <p:cNvPr id="74757" name="投影片編號版面配置區 4"/>
          <p:cNvSpPr>
            <a:spLocks noGrp="1"/>
          </p:cNvSpPr>
          <p:nvPr>
            <p:ph type="sldNum" sz="quarter" idx="12"/>
          </p:nvPr>
        </p:nvSpPr>
        <p:spPr>
          <a:xfrm>
            <a:off x="6553200" y="6273800"/>
            <a:ext cx="2133600" cy="476250"/>
          </a:xfrm>
          <a:noFill/>
        </p:spPr>
        <p:txBody>
          <a:bodyPr/>
          <a:lstStyle/>
          <a:p>
            <a:fld id="{A22AA61A-B8B4-42DE-8002-6F0B80BE8CB5}" type="slidenum">
              <a:rPr lang="en-US" altLang="zh-TW" smtClean="0">
                <a:latin typeface="Arial" pitchFamily="34" charset="0"/>
                <a:ea typeface="新細明體" pitchFamily="18" charset="-120"/>
              </a:rPr>
              <a:pPr/>
              <a:t>73</a:t>
            </a:fld>
            <a:endParaRPr lang="en-US" altLang="zh-TW" smtClean="0">
              <a:latin typeface="Arial" pitchFamily="34" charset="0"/>
              <a:ea typeface="新細明體" pitchFamily="18" charset="-120"/>
            </a:endParaRPr>
          </a:p>
        </p:txBody>
      </p:sp>
      <p:sp>
        <p:nvSpPr>
          <p:cNvPr id="74758" name="矩形 3"/>
          <p:cNvSpPr>
            <a:spLocks noChangeArrowheads="1"/>
          </p:cNvSpPr>
          <p:nvPr/>
        </p:nvSpPr>
        <p:spPr bwMode="auto">
          <a:xfrm>
            <a:off x="250825" y="971828"/>
            <a:ext cx="1762021" cy="369332"/>
          </a:xfrm>
          <a:prstGeom prst="rect">
            <a:avLst/>
          </a:prstGeom>
          <a:noFill/>
          <a:ln w="9525">
            <a:noFill/>
            <a:miter lim="800000"/>
            <a:headEnd/>
            <a:tailEnd/>
          </a:ln>
        </p:spPr>
        <p:txBody>
          <a:bodyPr wrap="none">
            <a:spAutoFit/>
          </a:bodyPr>
          <a:lstStyle/>
          <a:p>
            <a:r>
              <a:rPr lang="en-US" altLang="zh-TW" b="1" dirty="0" smtClean="0"/>
              <a:t>4.</a:t>
            </a:r>
            <a:r>
              <a:rPr lang="zh-TW" altLang="en-US" b="1" dirty="0"/>
              <a:t>列印報名資料</a:t>
            </a:r>
          </a:p>
        </p:txBody>
      </p:sp>
      <p:sp>
        <p:nvSpPr>
          <p:cNvPr id="54" name="矩形 3"/>
          <p:cNvSpPr>
            <a:spLocks noChangeArrowheads="1"/>
          </p:cNvSpPr>
          <p:nvPr/>
        </p:nvSpPr>
        <p:spPr bwMode="auto">
          <a:xfrm>
            <a:off x="467544" y="1268760"/>
            <a:ext cx="5032147" cy="369332"/>
          </a:xfrm>
          <a:prstGeom prst="rect">
            <a:avLst/>
          </a:prstGeom>
          <a:noFill/>
          <a:ln w="9525">
            <a:noFill/>
            <a:miter lim="800000"/>
            <a:headEnd/>
            <a:tailEnd/>
          </a:ln>
        </p:spPr>
        <p:txBody>
          <a:bodyPr wrap="none">
            <a:spAutoFit/>
          </a:bodyPr>
          <a:lstStyle/>
          <a:p>
            <a:r>
              <a:rPr lang="en-US" altLang="zh-TW" b="1" dirty="0" smtClean="0">
                <a:solidFill>
                  <a:srgbClr val="0000FF"/>
                </a:solidFill>
              </a:rPr>
              <a:t>C.</a:t>
            </a:r>
            <a:r>
              <a:rPr lang="zh-TW" altLang="en-US" b="1" dirty="0" smtClean="0">
                <a:solidFill>
                  <a:srgbClr val="0000FF"/>
                </a:solidFill>
              </a:rPr>
              <a:t>競賽、證照及語文能力檢定之彙整表及黏貼單</a:t>
            </a:r>
            <a:endParaRPr lang="zh-TW" altLang="en-US" b="1" dirty="0">
              <a:solidFill>
                <a:srgbClr val="0000FF"/>
              </a:solidFill>
            </a:endParaRPr>
          </a:p>
        </p:txBody>
      </p:sp>
      <p:sp>
        <p:nvSpPr>
          <p:cNvPr id="63" name="矩形 62"/>
          <p:cNvSpPr/>
          <p:nvPr/>
        </p:nvSpPr>
        <p:spPr>
          <a:xfrm>
            <a:off x="179547" y="2846771"/>
            <a:ext cx="3312333" cy="120950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64" name="矩形 63"/>
          <p:cNvSpPr/>
          <p:nvPr/>
        </p:nvSpPr>
        <p:spPr>
          <a:xfrm>
            <a:off x="250825" y="5334317"/>
            <a:ext cx="3041094" cy="9394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1" name="圓角矩形 30"/>
          <p:cNvSpPr/>
          <p:nvPr/>
        </p:nvSpPr>
        <p:spPr>
          <a:xfrm>
            <a:off x="573141" y="1899808"/>
            <a:ext cx="864096" cy="319764"/>
          </a:xfrm>
          <a:prstGeom prst="roundRect">
            <a:avLst/>
          </a:prstGeom>
          <a:blipFill dpi="0" rotWithShape="1">
            <a:blip r:embed="rId7"/>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圓角矩形 23"/>
          <p:cNvSpPr/>
          <p:nvPr/>
        </p:nvSpPr>
        <p:spPr>
          <a:xfrm>
            <a:off x="5707370" y="1715152"/>
            <a:ext cx="644839" cy="251761"/>
          </a:xfrm>
          <a:prstGeom prst="roundRect">
            <a:avLst/>
          </a:prstGeom>
          <a:blipFill dpi="0" rotWithShape="1">
            <a:blip r:embed="rId7"/>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圓角矩形 22"/>
          <p:cNvSpPr/>
          <p:nvPr/>
        </p:nvSpPr>
        <p:spPr>
          <a:xfrm>
            <a:off x="3964200" y="1985963"/>
            <a:ext cx="644839" cy="280987"/>
          </a:xfrm>
          <a:prstGeom prst="roundRect">
            <a:avLst/>
          </a:prstGeom>
          <a:blipFill dpi="0" rotWithShape="1">
            <a:blip r:embed="rId7"/>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圓角矩形 24"/>
          <p:cNvSpPr/>
          <p:nvPr/>
        </p:nvSpPr>
        <p:spPr>
          <a:xfrm>
            <a:off x="7150937" y="1228726"/>
            <a:ext cx="644839" cy="242888"/>
          </a:xfrm>
          <a:prstGeom prst="roundRect">
            <a:avLst/>
          </a:prstGeom>
          <a:blipFill dpi="0" rotWithShape="1">
            <a:blip r:embed="rId7"/>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圖說文字 4"/>
          <p:cNvSpPr/>
          <p:nvPr/>
        </p:nvSpPr>
        <p:spPr>
          <a:xfrm>
            <a:off x="3351294" y="5014995"/>
            <a:ext cx="4978422" cy="1714512"/>
          </a:xfrm>
          <a:prstGeom prst="wedgeRectCallout">
            <a:avLst>
              <a:gd name="adj1" fmla="val -6432"/>
              <a:gd name="adj2" fmla="val -92590"/>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zh-TW" b="1" dirty="0" smtClean="0">
                <a:solidFill>
                  <a:schemeClr val="tx1"/>
                </a:solidFill>
              </a:rPr>
              <a:t>請</a:t>
            </a:r>
            <a:r>
              <a:rPr lang="zh-TW" altLang="en-US" b="1" dirty="0" smtClean="0">
                <a:solidFill>
                  <a:schemeClr val="tx1"/>
                </a:solidFill>
              </a:rPr>
              <a:t>考生</a:t>
            </a:r>
            <a:r>
              <a:rPr lang="zh-TW" altLang="zh-TW" b="1" dirty="0" smtClean="0">
                <a:solidFill>
                  <a:srgbClr val="FF0000"/>
                </a:solidFill>
              </a:rPr>
              <a:t>依</a:t>
            </a:r>
            <a:r>
              <a:rPr lang="zh-TW" altLang="zh-TW" b="1" dirty="0">
                <a:solidFill>
                  <a:srgbClr val="FF0000"/>
                </a:solidFill>
              </a:rPr>
              <a:t>彙整表項次順序</a:t>
            </a:r>
            <a:r>
              <a:rPr lang="zh-TW" altLang="zh-TW" b="1" dirty="0">
                <a:solidFill>
                  <a:schemeClr val="tx1"/>
                </a:solidFill>
              </a:rPr>
              <a:t>，將</a:t>
            </a:r>
            <a:r>
              <a:rPr lang="zh-TW" altLang="zh-TW" b="1" dirty="0">
                <a:solidFill>
                  <a:srgbClr val="FF0000"/>
                </a:solidFill>
              </a:rPr>
              <a:t>相關證明文件浮</a:t>
            </a:r>
            <a:r>
              <a:rPr lang="zh-TW" altLang="zh-TW" b="1" dirty="0" smtClean="0">
                <a:solidFill>
                  <a:srgbClr val="FF0000"/>
                </a:solidFill>
              </a:rPr>
              <a:t>貼</a:t>
            </a:r>
            <a:r>
              <a:rPr lang="zh-TW" altLang="en-US" b="1" dirty="0" smtClean="0">
                <a:solidFill>
                  <a:srgbClr val="FF0000"/>
                </a:solidFill>
              </a:rPr>
              <a:t>或直接裝訂</a:t>
            </a:r>
            <a:r>
              <a:rPr lang="zh-TW" altLang="zh-TW" b="1" dirty="0" smtClean="0">
                <a:solidFill>
                  <a:srgbClr val="FF0000"/>
                </a:solidFill>
              </a:rPr>
              <a:t>於</a:t>
            </a:r>
            <a:r>
              <a:rPr lang="zh-TW" altLang="zh-TW" b="1" dirty="0">
                <a:solidFill>
                  <a:srgbClr val="FF0000"/>
                </a:solidFill>
              </a:rPr>
              <a:t>系統產出之黏貼單</a:t>
            </a:r>
            <a:r>
              <a:rPr lang="zh-TW" altLang="zh-TW" b="1" dirty="0">
                <a:solidFill>
                  <a:schemeClr val="tx1"/>
                </a:solidFill>
              </a:rPr>
              <a:t>後簽名，並</a:t>
            </a:r>
            <a:r>
              <a:rPr lang="zh-TW" altLang="zh-TW" b="1" dirty="0">
                <a:solidFill>
                  <a:srgbClr val="0000FF"/>
                </a:solidFill>
              </a:rPr>
              <a:t>交由所屬就讀高職學校查核</a:t>
            </a:r>
            <a:r>
              <a:rPr lang="zh-TW" altLang="zh-TW" b="1" dirty="0">
                <a:solidFill>
                  <a:schemeClr val="tx1"/>
                </a:solidFill>
              </a:rPr>
              <a:t>（影本須皆由原就讀學校加蓋「本件核與原件相符」戳章</a:t>
            </a:r>
            <a:r>
              <a:rPr lang="zh-TW" altLang="zh-TW" b="1" dirty="0" smtClean="0">
                <a:solidFill>
                  <a:schemeClr val="tx1"/>
                </a:solidFill>
              </a:rPr>
              <a:t>），</a:t>
            </a:r>
            <a:r>
              <a:rPr lang="zh-TW" altLang="zh-TW" b="1" dirty="0">
                <a:solidFill>
                  <a:srgbClr val="0000FF"/>
                </a:solidFill>
              </a:rPr>
              <a:t>由各校承辦人於彙整表上加蓋審查單位戳章、承辦人員</a:t>
            </a:r>
            <a:r>
              <a:rPr lang="zh-TW" altLang="zh-TW" b="1" dirty="0" smtClean="0">
                <a:solidFill>
                  <a:srgbClr val="0000FF"/>
                </a:solidFill>
              </a:rPr>
              <a:t>簽章</a:t>
            </a:r>
            <a:r>
              <a:rPr lang="zh-TW" altLang="en-US" b="1" dirty="0" smtClean="0">
                <a:solidFill>
                  <a:schemeClr val="tx1"/>
                </a:solidFill>
              </a:rPr>
              <a:t>。</a:t>
            </a:r>
            <a:endParaRPr lang="zh-TW" altLang="en-US" b="1" dirty="0">
              <a:solidFill>
                <a:schemeClr val="tx1"/>
              </a:solidFill>
            </a:endParaRPr>
          </a:p>
        </p:txBody>
      </p:sp>
      <p:sp>
        <p:nvSpPr>
          <p:cNvPr id="27" name="流程圖: 接點 26"/>
          <p:cNvSpPr/>
          <p:nvPr/>
        </p:nvSpPr>
        <p:spPr>
          <a:xfrm>
            <a:off x="7092280" y="2618215"/>
            <a:ext cx="342029" cy="288032"/>
          </a:xfrm>
          <a:prstGeom prst="flowChartConnector">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n>
                  <a:solidFill>
                    <a:srgbClr val="0000FF"/>
                  </a:solidFill>
                </a:ln>
                <a:solidFill>
                  <a:srgbClr val="0000FF"/>
                </a:solidFill>
              </a:rPr>
              <a:t>3</a:t>
            </a:r>
            <a:endParaRPr lang="zh-TW" altLang="en-US" dirty="0">
              <a:ln>
                <a:solidFill>
                  <a:srgbClr val="0000FF"/>
                </a:solidFill>
              </a:ln>
              <a:solidFill>
                <a:srgbClr val="0000FF"/>
              </a:solidFill>
            </a:endParaRPr>
          </a:p>
        </p:txBody>
      </p:sp>
      <p:sp>
        <p:nvSpPr>
          <p:cNvPr id="28" name="文字方塊 27"/>
          <p:cNvSpPr txBox="1"/>
          <p:nvPr/>
        </p:nvSpPr>
        <p:spPr>
          <a:xfrm>
            <a:off x="6319375" y="2909807"/>
            <a:ext cx="1192081" cy="646331"/>
          </a:xfrm>
          <a:prstGeom prst="rect">
            <a:avLst/>
          </a:prstGeom>
          <a:noFill/>
        </p:spPr>
        <p:txBody>
          <a:bodyPr wrap="square" rtlCol="0">
            <a:spAutoFit/>
          </a:bodyPr>
          <a:lstStyle/>
          <a:p>
            <a:pPr algn="ctr"/>
            <a:r>
              <a:rPr lang="zh-TW" altLang="en-US" dirty="0" smtClean="0">
                <a:solidFill>
                  <a:srgbClr val="0000FF"/>
                </a:solidFill>
                <a:latin typeface="標楷體" panose="03000509000000000000" pitchFamily="65" charset="-120"/>
                <a:ea typeface="標楷體" panose="03000509000000000000" pitchFamily="65" charset="-120"/>
              </a:rPr>
              <a:t>證</a:t>
            </a:r>
            <a:r>
              <a:rPr lang="zh-TW" altLang="en-US" dirty="0">
                <a:solidFill>
                  <a:srgbClr val="0000FF"/>
                </a:solidFill>
                <a:latin typeface="標楷體" panose="03000509000000000000" pitchFamily="65" charset="-120"/>
                <a:ea typeface="標楷體" panose="03000509000000000000" pitchFamily="65" charset="-120"/>
              </a:rPr>
              <a:t>照</a:t>
            </a:r>
            <a:r>
              <a:rPr lang="zh-TW" altLang="en-US" dirty="0" smtClean="0">
                <a:solidFill>
                  <a:srgbClr val="0000FF"/>
                </a:solidFill>
                <a:latin typeface="標楷體" panose="03000509000000000000" pitchFamily="65" charset="-120"/>
                <a:ea typeface="標楷體" panose="03000509000000000000" pitchFamily="65" charset="-120"/>
              </a:rPr>
              <a:t>證明黏貼</a:t>
            </a:r>
            <a:r>
              <a:rPr lang="zh-TW" altLang="en-US" dirty="0">
                <a:solidFill>
                  <a:srgbClr val="0000FF"/>
                </a:solidFill>
                <a:latin typeface="標楷體" panose="03000509000000000000" pitchFamily="65" charset="-120"/>
                <a:ea typeface="標楷體" panose="03000509000000000000" pitchFamily="65" charset="-120"/>
              </a:rPr>
              <a:t>單</a:t>
            </a:r>
          </a:p>
        </p:txBody>
      </p:sp>
      <p:sp>
        <p:nvSpPr>
          <p:cNvPr id="29" name="流程圖: 接點 28"/>
          <p:cNvSpPr/>
          <p:nvPr/>
        </p:nvSpPr>
        <p:spPr>
          <a:xfrm>
            <a:off x="8617533" y="2132856"/>
            <a:ext cx="342029" cy="288032"/>
          </a:xfrm>
          <a:prstGeom prst="flowChartConnector">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n>
                  <a:solidFill>
                    <a:srgbClr val="0000FF"/>
                  </a:solidFill>
                </a:ln>
                <a:solidFill>
                  <a:srgbClr val="0000FF"/>
                </a:solidFill>
              </a:rPr>
              <a:t>4</a:t>
            </a:r>
            <a:endParaRPr lang="zh-TW" altLang="en-US" dirty="0">
              <a:ln>
                <a:solidFill>
                  <a:srgbClr val="0000FF"/>
                </a:solidFill>
              </a:ln>
              <a:solidFill>
                <a:srgbClr val="0000FF"/>
              </a:solidFill>
            </a:endParaRPr>
          </a:p>
        </p:txBody>
      </p:sp>
      <p:sp>
        <p:nvSpPr>
          <p:cNvPr id="32" name="文字方塊 31"/>
          <p:cNvSpPr txBox="1"/>
          <p:nvPr/>
        </p:nvSpPr>
        <p:spPr>
          <a:xfrm>
            <a:off x="7923045" y="2418828"/>
            <a:ext cx="1192081" cy="923330"/>
          </a:xfrm>
          <a:prstGeom prst="rect">
            <a:avLst/>
          </a:prstGeom>
          <a:noFill/>
        </p:spPr>
        <p:txBody>
          <a:bodyPr wrap="square" rtlCol="0">
            <a:spAutoFit/>
          </a:bodyPr>
          <a:lstStyle/>
          <a:p>
            <a:pPr algn="ctr"/>
            <a:r>
              <a:rPr lang="zh-TW" altLang="en-US" dirty="0" smtClean="0">
                <a:solidFill>
                  <a:srgbClr val="0000FF"/>
                </a:solidFill>
                <a:latin typeface="標楷體" panose="03000509000000000000" pitchFamily="65" charset="-120"/>
                <a:ea typeface="標楷體" panose="03000509000000000000" pitchFamily="65" charset="-120"/>
              </a:rPr>
              <a:t>語文能力檢定證明黏貼</a:t>
            </a:r>
            <a:r>
              <a:rPr lang="zh-TW" altLang="en-US" dirty="0">
                <a:solidFill>
                  <a:srgbClr val="0000FF"/>
                </a:solidFill>
                <a:latin typeface="標楷體" panose="03000509000000000000" pitchFamily="65" charset="-120"/>
                <a:ea typeface="標楷體" panose="03000509000000000000" pitchFamily="65" charset="-120"/>
              </a:rPr>
              <a:t>單</a:t>
            </a:r>
          </a:p>
        </p:txBody>
      </p:sp>
      <p:sp>
        <p:nvSpPr>
          <p:cNvPr id="34" name="文字方塊 33"/>
          <p:cNvSpPr txBox="1"/>
          <p:nvPr/>
        </p:nvSpPr>
        <p:spPr>
          <a:xfrm>
            <a:off x="2377117" y="4480409"/>
            <a:ext cx="943488" cy="636516"/>
          </a:xfrm>
          <a:prstGeom prst="rect">
            <a:avLst/>
          </a:prstGeom>
          <a:solidFill>
            <a:schemeClr val="bg1"/>
          </a:solidFill>
        </p:spPr>
        <p:txBody>
          <a:bodyPr wrap="square" lIns="36000" tIns="36000" rIns="36000" bIns="36000" rtlCol="0">
            <a:spAutoFit/>
          </a:bodyPr>
          <a:lstStyle/>
          <a:p>
            <a:pPr algn="ctr"/>
            <a:r>
              <a:rPr lang="zh-TW" altLang="en-US" dirty="0" smtClean="0">
                <a:solidFill>
                  <a:srgbClr val="0000FF"/>
                </a:solidFill>
                <a:latin typeface="+mj-lt"/>
                <a:ea typeface="標楷體" panose="03000509000000000000" pitchFamily="65" charset="-120"/>
              </a:rPr>
              <a:t>第</a:t>
            </a:r>
            <a:r>
              <a:rPr lang="en-US" altLang="zh-TW" dirty="0" smtClean="0">
                <a:solidFill>
                  <a:srgbClr val="0000FF"/>
                </a:solidFill>
                <a:latin typeface="+mj-lt"/>
                <a:ea typeface="標楷體" panose="03000509000000000000" pitchFamily="65" charset="-120"/>
              </a:rPr>
              <a:t>6</a:t>
            </a:r>
            <a:r>
              <a:rPr lang="zh-TW" altLang="en-US" dirty="0" smtClean="0">
                <a:solidFill>
                  <a:srgbClr val="0000FF"/>
                </a:solidFill>
                <a:latin typeface="+mj-lt"/>
                <a:ea typeface="標楷體" panose="03000509000000000000" pitchFamily="65" charset="-120"/>
              </a:rPr>
              <a:t>比序彙整表</a:t>
            </a:r>
            <a:endParaRPr lang="zh-TW" altLang="en-US" dirty="0">
              <a:solidFill>
                <a:srgbClr val="0000FF"/>
              </a:solidFill>
              <a:latin typeface="+mj-lt"/>
              <a:ea typeface="標楷體" panose="03000509000000000000" pitchFamily="65" charset="-120"/>
            </a:endParaRPr>
          </a:p>
        </p:txBody>
      </p:sp>
      <p:sp>
        <p:nvSpPr>
          <p:cNvPr id="33" name="流程圖: 接點 32"/>
          <p:cNvSpPr/>
          <p:nvPr/>
        </p:nvSpPr>
        <p:spPr>
          <a:xfrm>
            <a:off x="2731616" y="4181567"/>
            <a:ext cx="342029" cy="288032"/>
          </a:xfrm>
          <a:prstGeom prst="flowChartConnector">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n>
                  <a:solidFill>
                    <a:srgbClr val="0000FF"/>
                  </a:solidFill>
                </a:ln>
                <a:solidFill>
                  <a:srgbClr val="0000FF"/>
                </a:solidFill>
              </a:rPr>
              <a:t>1</a:t>
            </a:r>
            <a:endParaRPr lang="zh-TW" altLang="en-US" dirty="0">
              <a:ln>
                <a:solidFill>
                  <a:srgbClr val="0000FF"/>
                </a:solidFill>
              </a:ln>
              <a:solidFill>
                <a:srgbClr val="0000FF"/>
              </a:solidFill>
            </a:endParaRPr>
          </a:p>
        </p:txBody>
      </p:sp>
      <p:sp>
        <p:nvSpPr>
          <p:cNvPr id="42" name="流程圖: 接點 41"/>
          <p:cNvSpPr/>
          <p:nvPr/>
        </p:nvSpPr>
        <p:spPr>
          <a:xfrm>
            <a:off x="5170953" y="2990899"/>
            <a:ext cx="342029" cy="288032"/>
          </a:xfrm>
          <a:prstGeom prst="flowChartConnector">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n>
                  <a:solidFill>
                    <a:srgbClr val="0000FF"/>
                  </a:solidFill>
                </a:ln>
                <a:solidFill>
                  <a:srgbClr val="0000FF"/>
                </a:solidFill>
              </a:rPr>
              <a:t>2</a:t>
            </a:r>
            <a:endParaRPr lang="zh-TW" altLang="en-US" dirty="0">
              <a:ln>
                <a:solidFill>
                  <a:srgbClr val="0000FF"/>
                </a:solidFill>
              </a:ln>
              <a:solidFill>
                <a:srgbClr val="0000FF"/>
              </a:solidFill>
            </a:endParaRPr>
          </a:p>
        </p:txBody>
      </p:sp>
      <p:sp>
        <p:nvSpPr>
          <p:cNvPr id="2" name="文字方塊 1"/>
          <p:cNvSpPr txBox="1"/>
          <p:nvPr/>
        </p:nvSpPr>
        <p:spPr>
          <a:xfrm>
            <a:off x="4557807" y="3257555"/>
            <a:ext cx="1192081" cy="646331"/>
          </a:xfrm>
          <a:prstGeom prst="rect">
            <a:avLst/>
          </a:prstGeom>
          <a:noFill/>
        </p:spPr>
        <p:txBody>
          <a:bodyPr wrap="square" rtlCol="0">
            <a:spAutoFit/>
          </a:bodyPr>
          <a:lstStyle/>
          <a:p>
            <a:pPr algn="ctr"/>
            <a:r>
              <a:rPr lang="zh-TW" altLang="en-US" dirty="0" smtClean="0">
                <a:solidFill>
                  <a:srgbClr val="0000FF"/>
                </a:solidFill>
                <a:latin typeface="標楷體" panose="03000509000000000000" pitchFamily="65" charset="-120"/>
                <a:ea typeface="標楷體" panose="03000509000000000000" pitchFamily="65" charset="-120"/>
              </a:rPr>
              <a:t>競賽證明黏貼</a:t>
            </a:r>
            <a:r>
              <a:rPr lang="zh-TW" altLang="en-US" dirty="0">
                <a:solidFill>
                  <a:srgbClr val="0000FF"/>
                </a:solidFill>
                <a:latin typeface="標楷體" panose="03000509000000000000" pitchFamily="65" charset="-120"/>
                <a:ea typeface="標楷體" panose="03000509000000000000" pitchFamily="65" charset="-120"/>
              </a:rPr>
              <a:t>單</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圖片 30"/>
          <p:cNvPicPr>
            <a:picLocks noChangeAspect="1"/>
          </p:cNvPicPr>
          <p:nvPr/>
        </p:nvPicPr>
        <p:blipFill>
          <a:blip r:embed="rId3"/>
          <a:stretch>
            <a:fillRect/>
          </a:stretch>
        </p:blipFill>
        <p:spPr>
          <a:xfrm>
            <a:off x="7022566" y="1268760"/>
            <a:ext cx="2150836" cy="2858755"/>
          </a:xfrm>
          <a:prstGeom prst="rect">
            <a:avLst/>
          </a:prstGeom>
        </p:spPr>
      </p:pic>
      <p:pic>
        <p:nvPicPr>
          <p:cNvPr id="30" name="圖片 29"/>
          <p:cNvPicPr>
            <a:picLocks noChangeAspect="1"/>
          </p:cNvPicPr>
          <p:nvPr/>
        </p:nvPicPr>
        <p:blipFill>
          <a:blip r:embed="rId4"/>
          <a:stretch>
            <a:fillRect/>
          </a:stretch>
        </p:blipFill>
        <p:spPr>
          <a:xfrm>
            <a:off x="5443086" y="1665239"/>
            <a:ext cx="2176914" cy="2874549"/>
          </a:xfrm>
          <a:prstGeom prst="rect">
            <a:avLst/>
          </a:prstGeom>
        </p:spPr>
      </p:pic>
      <p:pic>
        <p:nvPicPr>
          <p:cNvPr id="29" name="圖片 28"/>
          <p:cNvPicPr>
            <a:picLocks noChangeAspect="1"/>
          </p:cNvPicPr>
          <p:nvPr/>
        </p:nvPicPr>
        <p:blipFill>
          <a:blip r:embed="rId5"/>
          <a:stretch>
            <a:fillRect/>
          </a:stretch>
        </p:blipFill>
        <p:spPr>
          <a:xfrm>
            <a:off x="65245" y="1938098"/>
            <a:ext cx="3739096" cy="4785569"/>
          </a:xfrm>
          <a:prstGeom prst="rect">
            <a:avLst/>
          </a:prstGeom>
        </p:spPr>
      </p:pic>
      <p:sp>
        <p:nvSpPr>
          <p:cNvPr id="74756"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chemeClr val="accent1">
                    <a:lumMod val="25000"/>
                  </a:schemeClr>
                </a:solidFill>
                <a:latin typeface="標楷體" pitchFamily="65" charset="-120"/>
                <a:ea typeface="標楷體" pitchFamily="65" charset="-120"/>
              </a:rPr>
              <a:t>二、網路</a:t>
            </a:r>
            <a:r>
              <a:rPr lang="zh-TW" altLang="en-US" sz="3600" b="1" dirty="0" smtClean="0">
                <a:solidFill>
                  <a:schemeClr val="accent1">
                    <a:lumMod val="25000"/>
                  </a:schemeClr>
                </a:solidFill>
                <a:latin typeface="標楷體" pitchFamily="65" charset="-120"/>
                <a:ea typeface="標楷體" pitchFamily="65" charset="-120"/>
              </a:rPr>
              <a:t>報名系統</a:t>
            </a:r>
            <a:r>
              <a:rPr lang="en-US" altLang="zh-TW" sz="3600" b="1" dirty="0" smtClean="0">
                <a:solidFill>
                  <a:schemeClr val="accent1">
                    <a:lumMod val="25000"/>
                  </a:schemeClr>
                </a:solidFill>
                <a:latin typeface="標楷體" pitchFamily="65" charset="-120"/>
                <a:ea typeface="標楷體" pitchFamily="65" charset="-120"/>
              </a:rPr>
              <a:t>-</a:t>
            </a:r>
            <a:r>
              <a:rPr lang="zh-TW" altLang="en-US" b="1" dirty="0" smtClean="0">
                <a:solidFill>
                  <a:schemeClr val="accent1">
                    <a:lumMod val="25000"/>
                  </a:schemeClr>
                </a:solidFill>
                <a:latin typeface="標楷體" pitchFamily="65" charset="-120"/>
                <a:ea typeface="標楷體" pitchFamily="65" charset="-120"/>
              </a:rPr>
              <a:t>網路報名作業</a:t>
            </a:r>
            <a:r>
              <a:rPr lang="en-US" altLang="zh-TW" b="1" dirty="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a:t>
            </a:r>
            <a:r>
              <a:rPr lang="en-US" altLang="zh-TW" b="1" dirty="0" smtClean="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12/12</a:t>
            </a:r>
            <a:r>
              <a:rPr lang="en-US" altLang="zh-TW" b="1" dirty="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a:t>
            </a:r>
            <a:endParaRPr lang="zh-TW" altLang="en-US" b="1" dirty="0" smtClean="0">
              <a:solidFill>
                <a:schemeClr val="accent1">
                  <a:lumMod val="25000"/>
                </a:schemeClr>
              </a:solidFill>
              <a:latin typeface="標楷體" pitchFamily="65" charset="-120"/>
              <a:ea typeface="標楷體" pitchFamily="65" charset="-120"/>
            </a:endParaRPr>
          </a:p>
        </p:txBody>
      </p:sp>
      <p:sp>
        <p:nvSpPr>
          <p:cNvPr id="74757" name="投影片編號版面配置區 4"/>
          <p:cNvSpPr>
            <a:spLocks noGrp="1"/>
          </p:cNvSpPr>
          <p:nvPr>
            <p:ph type="sldNum" sz="quarter" idx="12"/>
          </p:nvPr>
        </p:nvSpPr>
        <p:spPr>
          <a:xfrm>
            <a:off x="6553200" y="6273800"/>
            <a:ext cx="2133600" cy="476250"/>
          </a:xfrm>
          <a:noFill/>
        </p:spPr>
        <p:txBody>
          <a:bodyPr/>
          <a:lstStyle/>
          <a:p>
            <a:fld id="{A22AA61A-B8B4-42DE-8002-6F0B80BE8CB5}" type="slidenum">
              <a:rPr lang="en-US" altLang="zh-TW" smtClean="0">
                <a:latin typeface="Arial" pitchFamily="34" charset="0"/>
                <a:ea typeface="新細明體" pitchFamily="18" charset="-120"/>
              </a:rPr>
              <a:pPr/>
              <a:t>74</a:t>
            </a:fld>
            <a:endParaRPr lang="en-US" altLang="zh-TW" smtClean="0">
              <a:latin typeface="Arial" pitchFamily="34" charset="0"/>
              <a:ea typeface="新細明體" pitchFamily="18" charset="-120"/>
            </a:endParaRPr>
          </a:p>
        </p:txBody>
      </p:sp>
      <p:sp>
        <p:nvSpPr>
          <p:cNvPr id="74758" name="矩形 3"/>
          <p:cNvSpPr>
            <a:spLocks noChangeArrowheads="1"/>
          </p:cNvSpPr>
          <p:nvPr/>
        </p:nvSpPr>
        <p:spPr bwMode="auto">
          <a:xfrm>
            <a:off x="250825" y="971828"/>
            <a:ext cx="1762021" cy="369332"/>
          </a:xfrm>
          <a:prstGeom prst="rect">
            <a:avLst/>
          </a:prstGeom>
          <a:noFill/>
          <a:ln w="9525">
            <a:noFill/>
            <a:miter lim="800000"/>
            <a:headEnd/>
            <a:tailEnd/>
          </a:ln>
        </p:spPr>
        <p:txBody>
          <a:bodyPr wrap="none">
            <a:spAutoFit/>
          </a:bodyPr>
          <a:lstStyle/>
          <a:p>
            <a:r>
              <a:rPr lang="en-US" altLang="zh-TW" b="1" dirty="0" smtClean="0"/>
              <a:t>4.</a:t>
            </a:r>
            <a:r>
              <a:rPr lang="zh-TW" altLang="en-US" b="1" dirty="0"/>
              <a:t>列印報名資料</a:t>
            </a:r>
          </a:p>
        </p:txBody>
      </p:sp>
      <p:sp>
        <p:nvSpPr>
          <p:cNvPr id="15" name="矩形 14"/>
          <p:cNvSpPr/>
          <p:nvPr/>
        </p:nvSpPr>
        <p:spPr>
          <a:xfrm>
            <a:off x="207997" y="5579821"/>
            <a:ext cx="3519272" cy="111706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8" name="矩形 27"/>
          <p:cNvSpPr/>
          <p:nvPr/>
        </p:nvSpPr>
        <p:spPr>
          <a:xfrm>
            <a:off x="193948" y="3099537"/>
            <a:ext cx="3503872" cy="11935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4" name="矩形 3"/>
          <p:cNvSpPr>
            <a:spLocks noChangeArrowheads="1"/>
          </p:cNvSpPr>
          <p:nvPr/>
        </p:nvSpPr>
        <p:spPr bwMode="auto">
          <a:xfrm>
            <a:off x="467544" y="1268760"/>
            <a:ext cx="5112568" cy="646331"/>
          </a:xfrm>
          <a:prstGeom prst="rect">
            <a:avLst/>
          </a:prstGeom>
          <a:noFill/>
          <a:ln w="9525">
            <a:noFill/>
            <a:miter lim="800000"/>
            <a:headEnd/>
            <a:tailEnd/>
          </a:ln>
        </p:spPr>
        <p:txBody>
          <a:bodyPr wrap="square">
            <a:spAutoFit/>
          </a:bodyPr>
          <a:lstStyle/>
          <a:p>
            <a:r>
              <a:rPr lang="en-US" altLang="zh-TW" b="1" dirty="0" smtClean="0">
                <a:solidFill>
                  <a:srgbClr val="0000FF"/>
                </a:solidFill>
              </a:rPr>
              <a:t>D.</a:t>
            </a:r>
            <a:r>
              <a:rPr lang="zh-TW" altLang="en-US" b="1" dirty="0" smtClean="0">
                <a:solidFill>
                  <a:srgbClr val="0000FF"/>
                </a:solidFill>
              </a:rPr>
              <a:t>學校幹部、志工、社會服務及社團參與 彙整表及黏貼單</a:t>
            </a:r>
            <a:endParaRPr lang="zh-TW" altLang="en-US" b="1" dirty="0">
              <a:solidFill>
                <a:srgbClr val="0000FF"/>
              </a:solidFill>
            </a:endParaRPr>
          </a:p>
        </p:txBody>
      </p:sp>
      <p:sp>
        <p:nvSpPr>
          <p:cNvPr id="49" name="圓角矩形 48"/>
          <p:cNvSpPr/>
          <p:nvPr/>
        </p:nvSpPr>
        <p:spPr>
          <a:xfrm>
            <a:off x="632807" y="2227710"/>
            <a:ext cx="986865" cy="297775"/>
          </a:xfrm>
          <a:prstGeom prst="roundRect">
            <a:avLst/>
          </a:prstGeom>
          <a:blipFill dpi="0" rotWithShape="1">
            <a:blip r:embed="rId6"/>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圓角矩形 43"/>
          <p:cNvSpPr/>
          <p:nvPr/>
        </p:nvSpPr>
        <p:spPr>
          <a:xfrm>
            <a:off x="5780537" y="1746318"/>
            <a:ext cx="744192" cy="165858"/>
          </a:xfrm>
          <a:prstGeom prst="roundRect">
            <a:avLst/>
          </a:prstGeom>
          <a:blipFill dpi="0" rotWithShape="1">
            <a:blip r:embed="rId6"/>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2" name="圖片 31"/>
          <p:cNvPicPr>
            <a:picLocks noChangeAspect="1"/>
          </p:cNvPicPr>
          <p:nvPr/>
        </p:nvPicPr>
        <p:blipFill>
          <a:blip r:embed="rId7"/>
          <a:stretch>
            <a:fillRect/>
          </a:stretch>
        </p:blipFill>
        <p:spPr>
          <a:xfrm>
            <a:off x="3957431" y="1955677"/>
            <a:ext cx="2084163" cy="3069368"/>
          </a:xfrm>
          <a:prstGeom prst="rect">
            <a:avLst/>
          </a:prstGeom>
        </p:spPr>
      </p:pic>
      <p:sp>
        <p:nvSpPr>
          <p:cNvPr id="43" name="圓角矩形 42"/>
          <p:cNvSpPr/>
          <p:nvPr/>
        </p:nvSpPr>
        <p:spPr>
          <a:xfrm>
            <a:off x="4238727" y="2047383"/>
            <a:ext cx="744192" cy="214579"/>
          </a:xfrm>
          <a:prstGeom prst="roundRect">
            <a:avLst/>
          </a:prstGeom>
          <a:blipFill dpi="0" rotWithShape="1">
            <a:blip r:embed="rId6"/>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圓角矩形 32"/>
          <p:cNvSpPr/>
          <p:nvPr/>
        </p:nvSpPr>
        <p:spPr>
          <a:xfrm>
            <a:off x="7329099" y="1319269"/>
            <a:ext cx="744192" cy="214579"/>
          </a:xfrm>
          <a:prstGeom prst="roundRect">
            <a:avLst/>
          </a:prstGeom>
          <a:blipFill dpi="0" rotWithShape="1">
            <a:blip r:embed="rId6"/>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矩形圖說文字 37"/>
          <p:cNvSpPr/>
          <p:nvPr/>
        </p:nvSpPr>
        <p:spPr>
          <a:xfrm>
            <a:off x="3914936" y="4884704"/>
            <a:ext cx="4401479" cy="1815956"/>
          </a:xfrm>
          <a:prstGeom prst="wedgeRectCallout">
            <a:avLst>
              <a:gd name="adj1" fmla="val -3876"/>
              <a:gd name="adj2" fmla="val -72296"/>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zh-TW" b="1" dirty="0" smtClean="0">
                <a:solidFill>
                  <a:schemeClr val="tx1"/>
                </a:solidFill>
              </a:rPr>
              <a:t>請</a:t>
            </a:r>
            <a:r>
              <a:rPr lang="zh-TW" altLang="en-US" b="1" dirty="0" smtClean="0">
                <a:solidFill>
                  <a:schemeClr val="tx1"/>
                </a:solidFill>
              </a:rPr>
              <a:t>考生</a:t>
            </a:r>
            <a:r>
              <a:rPr lang="zh-TW" altLang="zh-TW" b="1" dirty="0" smtClean="0">
                <a:solidFill>
                  <a:srgbClr val="FF0000"/>
                </a:solidFill>
              </a:rPr>
              <a:t>依</a:t>
            </a:r>
            <a:r>
              <a:rPr lang="zh-TW" altLang="zh-TW" b="1" dirty="0">
                <a:solidFill>
                  <a:srgbClr val="FF0000"/>
                </a:solidFill>
              </a:rPr>
              <a:t>彙整表項次順序</a:t>
            </a:r>
            <a:r>
              <a:rPr lang="zh-TW" altLang="zh-TW" b="1" dirty="0">
                <a:solidFill>
                  <a:schemeClr val="tx1"/>
                </a:solidFill>
              </a:rPr>
              <a:t>，將</a:t>
            </a:r>
            <a:r>
              <a:rPr lang="zh-TW" altLang="zh-TW" b="1" dirty="0">
                <a:solidFill>
                  <a:srgbClr val="FF0000"/>
                </a:solidFill>
              </a:rPr>
              <a:t>相關證明文件浮</a:t>
            </a:r>
            <a:r>
              <a:rPr lang="zh-TW" altLang="zh-TW" b="1" dirty="0" smtClean="0">
                <a:solidFill>
                  <a:srgbClr val="FF0000"/>
                </a:solidFill>
              </a:rPr>
              <a:t>貼</a:t>
            </a:r>
            <a:r>
              <a:rPr lang="zh-TW" altLang="en-US" b="1" dirty="0" smtClean="0">
                <a:solidFill>
                  <a:srgbClr val="FF0000"/>
                </a:solidFill>
              </a:rPr>
              <a:t>或直接裝訂</a:t>
            </a:r>
            <a:r>
              <a:rPr lang="zh-TW" altLang="zh-TW" b="1" dirty="0" smtClean="0">
                <a:solidFill>
                  <a:srgbClr val="FF0000"/>
                </a:solidFill>
              </a:rPr>
              <a:t>於</a:t>
            </a:r>
            <a:r>
              <a:rPr lang="zh-TW" altLang="zh-TW" b="1" dirty="0">
                <a:solidFill>
                  <a:srgbClr val="FF0000"/>
                </a:solidFill>
              </a:rPr>
              <a:t>系統產出之黏貼單</a:t>
            </a:r>
            <a:r>
              <a:rPr lang="zh-TW" altLang="zh-TW" b="1" dirty="0">
                <a:solidFill>
                  <a:schemeClr val="tx1"/>
                </a:solidFill>
              </a:rPr>
              <a:t>後簽名，並</a:t>
            </a:r>
            <a:r>
              <a:rPr lang="zh-TW" altLang="zh-TW" b="1" dirty="0">
                <a:solidFill>
                  <a:srgbClr val="0000FF"/>
                </a:solidFill>
              </a:rPr>
              <a:t>交由所屬就讀高職學校查核</a:t>
            </a:r>
            <a:r>
              <a:rPr lang="zh-TW" altLang="zh-TW" b="1" dirty="0">
                <a:solidFill>
                  <a:schemeClr val="tx1"/>
                </a:solidFill>
              </a:rPr>
              <a:t>（影本須皆由原就讀學校加蓋「本件核與原件相符」戳章</a:t>
            </a:r>
            <a:r>
              <a:rPr lang="zh-TW" altLang="zh-TW" b="1" dirty="0" smtClean="0">
                <a:solidFill>
                  <a:schemeClr val="tx1"/>
                </a:solidFill>
              </a:rPr>
              <a:t>），</a:t>
            </a:r>
            <a:r>
              <a:rPr lang="zh-TW" altLang="zh-TW" b="1" dirty="0">
                <a:solidFill>
                  <a:srgbClr val="0000FF"/>
                </a:solidFill>
              </a:rPr>
              <a:t>由各校承辦人於彙整表上加蓋審查單位戳章、承辦人員</a:t>
            </a:r>
            <a:r>
              <a:rPr lang="zh-TW" altLang="zh-TW" b="1" dirty="0" smtClean="0">
                <a:solidFill>
                  <a:srgbClr val="0000FF"/>
                </a:solidFill>
              </a:rPr>
              <a:t>簽章</a:t>
            </a:r>
            <a:r>
              <a:rPr lang="zh-TW" altLang="en-US" b="1" dirty="0" smtClean="0">
                <a:solidFill>
                  <a:schemeClr val="tx1"/>
                </a:solidFill>
              </a:rPr>
              <a:t>。</a:t>
            </a:r>
            <a:endParaRPr lang="zh-TW" altLang="en-US" b="1" dirty="0">
              <a:solidFill>
                <a:schemeClr val="tx1"/>
              </a:solidFill>
            </a:endParaRPr>
          </a:p>
        </p:txBody>
      </p:sp>
      <p:sp>
        <p:nvSpPr>
          <p:cNvPr id="34" name="流程圖: 接點 33"/>
          <p:cNvSpPr/>
          <p:nvPr/>
        </p:nvSpPr>
        <p:spPr>
          <a:xfrm>
            <a:off x="5422572" y="3010877"/>
            <a:ext cx="342029" cy="288032"/>
          </a:xfrm>
          <a:prstGeom prst="flowChartConnector">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a:ln>
                  <a:solidFill>
                    <a:srgbClr val="0000FF"/>
                  </a:solidFill>
                </a:ln>
                <a:solidFill>
                  <a:srgbClr val="0000FF"/>
                </a:solidFill>
              </a:rPr>
              <a:t>2</a:t>
            </a:r>
            <a:endParaRPr lang="zh-TW" altLang="en-US" dirty="0">
              <a:ln>
                <a:solidFill>
                  <a:srgbClr val="0000FF"/>
                </a:solidFill>
              </a:ln>
              <a:solidFill>
                <a:srgbClr val="0000FF"/>
              </a:solidFill>
            </a:endParaRPr>
          </a:p>
        </p:txBody>
      </p:sp>
      <p:sp>
        <p:nvSpPr>
          <p:cNvPr id="35" name="文字方塊 34"/>
          <p:cNvSpPr txBox="1"/>
          <p:nvPr/>
        </p:nvSpPr>
        <p:spPr>
          <a:xfrm>
            <a:off x="4642035" y="3263028"/>
            <a:ext cx="1348877" cy="646331"/>
          </a:xfrm>
          <a:prstGeom prst="rect">
            <a:avLst/>
          </a:prstGeom>
          <a:noFill/>
        </p:spPr>
        <p:txBody>
          <a:bodyPr wrap="square" rtlCol="0">
            <a:spAutoFit/>
          </a:bodyPr>
          <a:lstStyle/>
          <a:p>
            <a:pPr algn="ctr"/>
            <a:r>
              <a:rPr lang="zh-TW" altLang="en-US" dirty="0" smtClean="0">
                <a:solidFill>
                  <a:srgbClr val="0000FF"/>
                </a:solidFill>
                <a:latin typeface="標楷體" panose="03000509000000000000" pitchFamily="65" charset="-120"/>
                <a:ea typeface="標楷體" panose="03000509000000000000" pitchFamily="65" charset="-120"/>
              </a:rPr>
              <a:t>學校幹部證明黏貼</a:t>
            </a:r>
            <a:r>
              <a:rPr lang="zh-TW" altLang="en-US" dirty="0">
                <a:solidFill>
                  <a:srgbClr val="0000FF"/>
                </a:solidFill>
                <a:latin typeface="標楷體" panose="03000509000000000000" pitchFamily="65" charset="-120"/>
                <a:ea typeface="標楷體" panose="03000509000000000000" pitchFamily="65" charset="-120"/>
              </a:rPr>
              <a:t>單</a:t>
            </a:r>
          </a:p>
        </p:txBody>
      </p:sp>
      <p:sp>
        <p:nvSpPr>
          <p:cNvPr id="36" name="流程圖: 接點 35"/>
          <p:cNvSpPr/>
          <p:nvPr/>
        </p:nvSpPr>
        <p:spPr>
          <a:xfrm>
            <a:off x="7092280" y="2618215"/>
            <a:ext cx="342029" cy="288032"/>
          </a:xfrm>
          <a:prstGeom prst="flowChartConnector">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n>
                  <a:solidFill>
                    <a:srgbClr val="0000FF"/>
                  </a:solidFill>
                </a:ln>
                <a:solidFill>
                  <a:srgbClr val="0000FF"/>
                </a:solidFill>
              </a:rPr>
              <a:t>3</a:t>
            </a:r>
            <a:endParaRPr lang="zh-TW" altLang="en-US" dirty="0">
              <a:ln>
                <a:solidFill>
                  <a:srgbClr val="0000FF"/>
                </a:solidFill>
              </a:ln>
              <a:solidFill>
                <a:srgbClr val="0000FF"/>
              </a:solidFill>
            </a:endParaRPr>
          </a:p>
        </p:txBody>
      </p:sp>
      <p:sp>
        <p:nvSpPr>
          <p:cNvPr id="37" name="文字方塊 36"/>
          <p:cNvSpPr txBox="1"/>
          <p:nvPr/>
        </p:nvSpPr>
        <p:spPr>
          <a:xfrm>
            <a:off x="6012160" y="2909807"/>
            <a:ext cx="1695429" cy="646331"/>
          </a:xfrm>
          <a:prstGeom prst="rect">
            <a:avLst/>
          </a:prstGeom>
          <a:noFill/>
        </p:spPr>
        <p:txBody>
          <a:bodyPr wrap="square" rtlCol="0">
            <a:spAutoFit/>
          </a:bodyPr>
          <a:lstStyle/>
          <a:p>
            <a:pPr algn="ctr"/>
            <a:r>
              <a:rPr lang="zh-TW" altLang="en-US" dirty="0" smtClean="0">
                <a:solidFill>
                  <a:srgbClr val="0000FF"/>
                </a:solidFill>
                <a:latin typeface="標楷體" panose="03000509000000000000" pitchFamily="65" charset="-120"/>
                <a:ea typeface="標楷體" panose="03000509000000000000" pitchFamily="65" charset="-120"/>
              </a:rPr>
              <a:t>志工或社會服務證明黏貼</a:t>
            </a:r>
            <a:r>
              <a:rPr lang="zh-TW" altLang="en-US" dirty="0">
                <a:solidFill>
                  <a:srgbClr val="0000FF"/>
                </a:solidFill>
                <a:latin typeface="標楷體" panose="03000509000000000000" pitchFamily="65" charset="-120"/>
                <a:ea typeface="標楷體" panose="03000509000000000000" pitchFamily="65" charset="-120"/>
              </a:rPr>
              <a:t>單</a:t>
            </a:r>
          </a:p>
        </p:txBody>
      </p:sp>
      <p:sp>
        <p:nvSpPr>
          <p:cNvPr id="39" name="流程圖: 接點 38"/>
          <p:cNvSpPr/>
          <p:nvPr/>
        </p:nvSpPr>
        <p:spPr>
          <a:xfrm>
            <a:off x="8617533" y="2276872"/>
            <a:ext cx="342029" cy="288032"/>
          </a:xfrm>
          <a:prstGeom prst="flowChartConnector">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n>
                  <a:solidFill>
                    <a:srgbClr val="0000FF"/>
                  </a:solidFill>
                </a:ln>
                <a:solidFill>
                  <a:srgbClr val="0000FF"/>
                </a:solidFill>
              </a:rPr>
              <a:t>4</a:t>
            </a:r>
            <a:endParaRPr lang="zh-TW" altLang="en-US" dirty="0">
              <a:ln>
                <a:solidFill>
                  <a:srgbClr val="0000FF"/>
                </a:solidFill>
              </a:ln>
              <a:solidFill>
                <a:srgbClr val="0000FF"/>
              </a:solidFill>
            </a:endParaRPr>
          </a:p>
        </p:txBody>
      </p:sp>
      <p:sp>
        <p:nvSpPr>
          <p:cNvPr id="40" name="文字方塊 39"/>
          <p:cNvSpPr txBox="1"/>
          <p:nvPr/>
        </p:nvSpPr>
        <p:spPr>
          <a:xfrm>
            <a:off x="7689714" y="2586970"/>
            <a:ext cx="1425412" cy="553998"/>
          </a:xfrm>
          <a:prstGeom prst="rect">
            <a:avLst/>
          </a:prstGeom>
          <a:noFill/>
        </p:spPr>
        <p:txBody>
          <a:bodyPr wrap="square" lIns="0" tIns="0" rIns="0" bIns="0" rtlCol="0">
            <a:spAutoFit/>
          </a:bodyPr>
          <a:lstStyle/>
          <a:p>
            <a:pPr algn="ctr"/>
            <a:r>
              <a:rPr lang="zh-TW" altLang="en-US" dirty="0" smtClean="0">
                <a:solidFill>
                  <a:srgbClr val="0000FF"/>
                </a:solidFill>
                <a:latin typeface="標楷體" panose="03000509000000000000" pitchFamily="65" charset="-120"/>
                <a:ea typeface="標楷體" panose="03000509000000000000" pitchFamily="65" charset="-120"/>
              </a:rPr>
              <a:t>社團參與證明黏貼</a:t>
            </a:r>
            <a:r>
              <a:rPr lang="zh-TW" altLang="en-US" dirty="0">
                <a:solidFill>
                  <a:srgbClr val="0000FF"/>
                </a:solidFill>
                <a:latin typeface="標楷體" panose="03000509000000000000" pitchFamily="65" charset="-120"/>
                <a:ea typeface="標楷體" panose="03000509000000000000" pitchFamily="65" charset="-120"/>
              </a:rPr>
              <a:t>單</a:t>
            </a:r>
          </a:p>
        </p:txBody>
      </p:sp>
      <p:sp>
        <p:nvSpPr>
          <p:cNvPr id="41" name="文字方塊 40"/>
          <p:cNvSpPr txBox="1"/>
          <p:nvPr/>
        </p:nvSpPr>
        <p:spPr>
          <a:xfrm>
            <a:off x="2377117" y="4480409"/>
            <a:ext cx="943488" cy="636516"/>
          </a:xfrm>
          <a:prstGeom prst="rect">
            <a:avLst/>
          </a:prstGeom>
          <a:solidFill>
            <a:schemeClr val="bg1"/>
          </a:solidFill>
        </p:spPr>
        <p:txBody>
          <a:bodyPr wrap="square" lIns="36000" tIns="36000" rIns="36000" bIns="36000" rtlCol="0">
            <a:spAutoFit/>
          </a:bodyPr>
          <a:lstStyle/>
          <a:p>
            <a:pPr algn="ctr"/>
            <a:r>
              <a:rPr lang="zh-TW" altLang="en-US" dirty="0" smtClean="0">
                <a:solidFill>
                  <a:srgbClr val="0000FF"/>
                </a:solidFill>
                <a:latin typeface="+mj-lt"/>
                <a:ea typeface="標楷體" panose="03000509000000000000" pitchFamily="65" charset="-120"/>
              </a:rPr>
              <a:t>第</a:t>
            </a:r>
            <a:r>
              <a:rPr lang="en-US" altLang="zh-TW" dirty="0" smtClean="0">
                <a:solidFill>
                  <a:srgbClr val="0000FF"/>
                </a:solidFill>
                <a:latin typeface="+mj-lt"/>
                <a:ea typeface="標楷體" panose="03000509000000000000" pitchFamily="65" charset="-120"/>
              </a:rPr>
              <a:t>7</a:t>
            </a:r>
            <a:r>
              <a:rPr lang="zh-TW" altLang="en-US" dirty="0" smtClean="0">
                <a:solidFill>
                  <a:srgbClr val="0000FF"/>
                </a:solidFill>
                <a:latin typeface="+mj-lt"/>
                <a:ea typeface="標楷體" panose="03000509000000000000" pitchFamily="65" charset="-120"/>
              </a:rPr>
              <a:t>比序彙整表</a:t>
            </a:r>
            <a:endParaRPr lang="zh-TW" altLang="en-US" dirty="0">
              <a:solidFill>
                <a:srgbClr val="0000FF"/>
              </a:solidFill>
              <a:latin typeface="+mj-lt"/>
              <a:ea typeface="標楷體" panose="03000509000000000000" pitchFamily="65" charset="-120"/>
            </a:endParaRPr>
          </a:p>
        </p:txBody>
      </p:sp>
      <p:sp>
        <p:nvSpPr>
          <p:cNvPr id="42" name="流程圖: 接點 41"/>
          <p:cNvSpPr/>
          <p:nvPr/>
        </p:nvSpPr>
        <p:spPr>
          <a:xfrm>
            <a:off x="2731616" y="4181567"/>
            <a:ext cx="342029" cy="288032"/>
          </a:xfrm>
          <a:prstGeom prst="flowChartConnector">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ln>
                  <a:solidFill>
                    <a:srgbClr val="0000FF"/>
                  </a:solidFill>
                </a:ln>
                <a:solidFill>
                  <a:srgbClr val="0000FF"/>
                </a:solidFill>
              </a:rPr>
              <a:t>1</a:t>
            </a:r>
            <a:endParaRPr lang="zh-TW" altLang="en-US" dirty="0">
              <a:ln>
                <a:solidFill>
                  <a:srgbClr val="0000FF"/>
                </a:solidFill>
              </a:ln>
              <a:solidFill>
                <a:srgbClr val="0000FF"/>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圖片 13"/>
          <p:cNvPicPr>
            <a:picLocks noChangeAspect="1"/>
          </p:cNvPicPr>
          <p:nvPr/>
        </p:nvPicPr>
        <p:blipFill>
          <a:blip r:embed="rId3"/>
          <a:stretch>
            <a:fillRect/>
          </a:stretch>
        </p:blipFill>
        <p:spPr>
          <a:xfrm>
            <a:off x="2287878" y="1017179"/>
            <a:ext cx="4700579" cy="2983325"/>
          </a:xfrm>
          <a:prstGeom prst="rect">
            <a:avLst/>
          </a:prstGeom>
        </p:spPr>
      </p:pic>
      <p:sp>
        <p:nvSpPr>
          <p:cNvPr id="75781"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chemeClr val="accent1">
                    <a:lumMod val="25000"/>
                  </a:schemeClr>
                </a:solidFill>
                <a:latin typeface="標楷體" pitchFamily="65" charset="-120"/>
                <a:ea typeface="標楷體" pitchFamily="65" charset="-120"/>
              </a:rPr>
              <a:t>二、網路</a:t>
            </a:r>
            <a:r>
              <a:rPr lang="zh-TW" altLang="en-US" sz="3600" b="1" dirty="0" smtClean="0">
                <a:solidFill>
                  <a:schemeClr val="accent1">
                    <a:lumMod val="25000"/>
                  </a:schemeClr>
                </a:solidFill>
                <a:latin typeface="標楷體" pitchFamily="65" charset="-120"/>
                <a:ea typeface="標楷體" pitchFamily="65" charset="-120"/>
              </a:rPr>
              <a:t>報名系統</a:t>
            </a:r>
            <a:r>
              <a:rPr lang="en-US" altLang="zh-TW" sz="3600" b="1" dirty="0" smtClean="0">
                <a:solidFill>
                  <a:schemeClr val="accent1">
                    <a:lumMod val="25000"/>
                  </a:schemeClr>
                </a:solidFill>
                <a:latin typeface="標楷體" pitchFamily="65" charset="-120"/>
                <a:ea typeface="標楷體" pitchFamily="65" charset="-120"/>
              </a:rPr>
              <a:t>-</a:t>
            </a:r>
            <a:r>
              <a:rPr lang="zh-TW" altLang="en-US" b="1" dirty="0" smtClean="0">
                <a:solidFill>
                  <a:schemeClr val="accent1">
                    <a:lumMod val="25000"/>
                  </a:schemeClr>
                </a:solidFill>
                <a:latin typeface="標楷體" pitchFamily="65" charset="-120"/>
                <a:ea typeface="標楷體" pitchFamily="65" charset="-120"/>
              </a:rPr>
              <a:t>查詢收件狀態</a:t>
            </a:r>
            <a:endParaRPr lang="zh-TW" altLang="en-US" sz="2000" b="1" dirty="0" smtClean="0">
              <a:solidFill>
                <a:schemeClr val="accent1">
                  <a:lumMod val="25000"/>
                </a:schemeClr>
              </a:solidFill>
              <a:latin typeface="標楷體" pitchFamily="65" charset="-120"/>
              <a:ea typeface="標楷體" pitchFamily="65" charset="-120"/>
            </a:endParaRPr>
          </a:p>
        </p:txBody>
      </p:sp>
      <p:sp>
        <p:nvSpPr>
          <p:cNvPr id="75782" name="投影片編號版面配置區 4"/>
          <p:cNvSpPr>
            <a:spLocks noGrp="1"/>
          </p:cNvSpPr>
          <p:nvPr>
            <p:ph type="sldNum" sz="quarter" idx="12"/>
          </p:nvPr>
        </p:nvSpPr>
        <p:spPr>
          <a:xfrm>
            <a:off x="6553200" y="6273800"/>
            <a:ext cx="2133600" cy="476250"/>
          </a:xfrm>
          <a:noFill/>
        </p:spPr>
        <p:txBody>
          <a:bodyPr/>
          <a:lstStyle/>
          <a:p>
            <a:fld id="{3994BD90-35BB-4EE7-91E0-3FEBAABF177C}" type="slidenum">
              <a:rPr lang="en-US" altLang="zh-TW" smtClean="0">
                <a:latin typeface="Arial" pitchFamily="34" charset="0"/>
                <a:ea typeface="新細明體" pitchFamily="18" charset="-120"/>
              </a:rPr>
              <a:pPr/>
              <a:t>75</a:t>
            </a:fld>
            <a:endParaRPr lang="en-US" altLang="zh-TW" dirty="0" smtClean="0">
              <a:latin typeface="Arial" pitchFamily="34" charset="0"/>
              <a:ea typeface="新細明體" pitchFamily="18" charset="-120"/>
            </a:endParaRPr>
          </a:p>
        </p:txBody>
      </p:sp>
      <p:sp>
        <p:nvSpPr>
          <p:cNvPr id="4" name="矩形圖說文字 3"/>
          <p:cNvSpPr/>
          <p:nvPr/>
        </p:nvSpPr>
        <p:spPr>
          <a:xfrm>
            <a:off x="107504" y="3714752"/>
            <a:ext cx="2448272" cy="936253"/>
          </a:xfrm>
          <a:prstGeom prst="wedgeRectCallout">
            <a:avLst>
              <a:gd name="adj1" fmla="val 63345"/>
              <a:gd name="adj2" fmla="val 57857"/>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chemeClr val="tx1"/>
                </a:solidFill>
              </a:rPr>
              <a:t>高職學校寄出之資料，本委員會若尚未收件，會顯示</a:t>
            </a:r>
            <a:r>
              <a:rPr lang="zh-TW" altLang="en-US" b="1" dirty="0" smtClean="0">
                <a:solidFill>
                  <a:schemeClr val="tx1"/>
                </a:solidFill>
              </a:rPr>
              <a:t>「未</a:t>
            </a:r>
            <a:r>
              <a:rPr lang="zh-TW" altLang="en-US" b="1" dirty="0">
                <a:solidFill>
                  <a:schemeClr val="tx1"/>
                </a:solidFill>
              </a:rPr>
              <a:t>收件</a:t>
            </a:r>
            <a:r>
              <a:rPr lang="zh-TW" altLang="en-US" b="1" dirty="0" smtClean="0">
                <a:solidFill>
                  <a:schemeClr val="tx1"/>
                </a:solidFill>
              </a:rPr>
              <a:t>」</a:t>
            </a:r>
            <a:endParaRPr lang="zh-TW" altLang="en-US" b="1" dirty="0">
              <a:solidFill>
                <a:schemeClr val="tx1"/>
              </a:solidFill>
            </a:endParaRPr>
          </a:p>
        </p:txBody>
      </p:sp>
      <p:pic>
        <p:nvPicPr>
          <p:cNvPr id="12" name="圖片 11"/>
          <p:cNvPicPr>
            <a:picLocks noChangeAspect="1"/>
          </p:cNvPicPr>
          <p:nvPr/>
        </p:nvPicPr>
        <p:blipFill>
          <a:blip r:embed="rId4"/>
          <a:stretch>
            <a:fillRect/>
          </a:stretch>
        </p:blipFill>
        <p:spPr>
          <a:xfrm>
            <a:off x="1696785" y="4714884"/>
            <a:ext cx="2941383" cy="1276715"/>
          </a:xfrm>
          <a:prstGeom prst="rect">
            <a:avLst/>
          </a:prstGeom>
        </p:spPr>
      </p:pic>
      <p:pic>
        <p:nvPicPr>
          <p:cNvPr id="13" name="圖片 12"/>
          <p:cNvPicPr>
            <a:picLocks noChangeAspect="1"/>
          </p:cNvPicPr>
          <p:nvPr/>
        </p:nvPicPr>
        <p:blipFill>
          <a:blip r:embed="rId5"/>
          <a:stretch>
            <a:fillRect/>
          </a:stretch>
        </p:blipFill>
        <p:spPr>
          <a:xfrm>
            <a:off x="5083794" y="4714884"/>
            <a:ext cx="3157380" cy="1354268"/>
          </a:xfrm>
          <a:prstGeom prst="rect">
            <a:avLst/>
          </a:prstGeom>
        </p:spPr>
      </p:pic>
      <p:sp>
        <p:nvSpPr>
          <p:cNvPr id="2" name="圓角矩形 1"/>
          <p:cNvSpPr/>
          <p:nvPr/>
        </p:nvSpPr>
        <p:spPr>
          <a:xfrm>
            <a:off x="2784876" y="3564317"/>
            <a:ext cx="765200" cy="21374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向下箭號 2"/>
          <p:cNvSpPr/>
          <p:nvPr/>
        </p:nvSpPr>
        <p:spPr>
          <a:xfrm rot="2371139">
            <a:off x="3047091" y="4072895"/>
            <a:ext cx="648072" cy="545668"/>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向下箭號 15"/>
          <p:cNvSpPr/>
          <p:nvPr/>
        </p:nvSpPr>
        <p:spPr>
          <a:xfrm rot="19445105">
            <a:off x="5267392" y="4138006"/>
            <a:ext cx="648072" cy="553069"/>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圖說文字 16"/>
          <p:cNvSpPr/>
          <p:nvPr/>
        </p:nvSpPr>
        <p:spPr>
          <a:xfrm>
            <a:off x="6156176" y="3429000"/>
            <a:ext cx="2687960" cy="936253"/>
          </a:xfrm>
          <a:prstGeom prst="wedgeRectCallout">
            <a:avLst>
              <a:gd name="adj1" fmla="val -43514"/>
              <a:gd name="adj2" fmla="val 94934"/>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chemeClr val="tx1"/>
                </a:solidFill>
              </a:rPr>
              <a:t>高職學校寄出之資料，本</a:t>
            </a:r>
            <a:r>
              <a:rPr lang="zh-TW" altLang="en-US" dirty="0" smtClean="0">
                <a:solidFill>
                  <a:schemeClr val="tx1"/>
                </a:solidFill>
              </a:rPr>
              <a:t>委員會已收件，</a:t>
            </a:r>
            <a:r>
              <a:rPr lang="zh-TW" altLang="en-US" dirty="0">
                <a:solidFill>
                  <a:schemeClr val="tx1"/>
                </a:solidFill>
              </a:rPr>
              <a:t>會顯示</a:t>
            </a:r>
            <a:r>
              <a:rPr lang="zh-TW" altLang="en-US" b="1" dirty="0" smtClean="0">
                <a:solidFill>
                  <a:schemeClr val="tx1"/>
                </a:solidFill>
              </a:rPr>
              <a:t>「已收件，審查中」</a:t>
            </a:r>
            <a:endParaRPr lang="zh-TW" altLang="en-US" b="1" dirty="0">
              <a:solidFill>
                <a:schemeClr val="tx1"/>
              </a:solidFill>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251520" y="1516605"/>
            <a:ext cx="7848872" cy="5157191"/>
          </a:xfrm>
          <a:prstGeom prst="rect">
            <a:avLst/>
          </a:prstGeom>
        </p:spPr>
      </p:pic>
      <p:sp>
        <p:nvSpPr>
          <p:cNvPr id="4" name="投影片編號版面配置區 3"/>
          <p:cNvSpPr>
            <a:spLocks noGrp="1"/>
          </p:cNvSpPr>
          <p:nvPr>
            <p:ph type="sldNum" sz="quarter" idx="12"/>
          </p:nvPr>
        </p:nvSpPr>
        <p:spPr/>
        <p:txBody>
          <a:bodyPr/>
          <a:lstStyle/>
          <a:p>
            <a:pPr>
              <a:defRPr/>
            </a:pPr>
            <a:fld id="{E0396980-98E6-4E5D-B537-BBDCD0036471}" type="slidenum">
              <a:rPr lang="zh-TW" altLang="en-US" smtClean="0"/>
              <a:pPr>
                <a:defRPr/>
              </a:pPr>
              <a:t>76</a:t>
            </a:fld>
            <a:endParaRPr lang="en-US" altLang="zh-TW"/>
          </a:p>
        </p:txBody>
      </p:sp>
      <p:sp>
        <p:nvSpPr>
          <p:cNvPr id="9" name="Rectangle 2"/>
          <p:cNvSpPr>
            <a:spLocks noGrp="1" noChangeArrowheads="1"/>
          </p:cNvSpPr>
          <p:nvPr>
            <p:ph type="title"/>
          </p:nvPr>
        </p:nvSpPr>
        <p:spPr/>
        <p:txBody>
          <a:bodyPr/>
          <a:lstStyle/>
          <a:p>
            <a:pPr eaLnBrk="1" hangingPunct="1"/>
            <a:r>
              <a:rPr lang="zh-TW" altLang="en-US" sz="3600" b="1" dirty="0">
                <a:solidFill>
                  <a:schemeClr val="accent1">
                    <a:lumMod val="25000"/>
                  </a:schemeClr>
                </a:solidFill>
                <a:latin typeface="標楷體" pitchFamily="65" charset="-120"/>
                <a:ea typeface="標楷體" pitchFamily="65" charset="-120"/>
              </a:rPr>
              <a:t>二、網路</a:t>
            </a:r>
            <a:r>
              <a:rPr lang="zh-TW" altLang="en-US" sz="3600" b="1" dirty="0" smtClean="0">
                <a:solidFill>
                  <a:schemeClr val="accent1">
                    <a:lumMod val="25000"/>
                  </a:schemeClr>
                </a:solidFill>
                <a:latin typeface="標楷體" pitchFamily="65" charset="-120"/>
                <a:ea typeface="標楷體" pitchFamily="65" charset="-120"/>
              </a:rPr>
              <a:t>報名系統</a:t>
            </a:r>
            <a:r>
              <a:rPr lang="en-US" altLang="zh-TW" sz="3600" b="1" dirty="0" smtClean="0">
                <a:solidFill>
                  <a:schemeClr val="accent1">
                    <a:lumMod val="25000"/>
                  </a:schemeClr>
                </a:solidFill>
                <a:latin typeface="標楷體" pitchFamily="65" charset="-120"/>
                <a:ea typeface="標楷體" pitchFamily="65" charset="-120"/>
              </a:rPr>
              <a:t>-</a:t>
            </a:r>
            <a:r>
              <a:rPr lang="zh-TW" altLang="en-US" b="1" dirty="0" smtClean="0">
                <a:solidFill>
                  <a:schemeClr val="accent1">
                    <a:lumMod val="25000"/>
                  </a:schemeClr>
                </a:solidFill>
                <a:latin typeface="標楷體" pitchFamily="65" charset="-120"/>
                <a:ea typeface="標楷體" pitchFamily="65" charset="-120"/>
              </a:rPr>
              <a:t>審查結果查詢</a:t>
            </a:r>
            <a:r>
              <a:rPr lang="en-US" altLang="zh-TW" b="1" dirty="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a:t>
            </a:r>
            <a:r>
              <a:rPr lang="en-US" altLang="zh-TW" b="1" dirty="0" smtClean="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1/2</a:t>
            </a:r>
            <a:r>
              <a:rPr lang="en-US" altLang="zh-TW" b="1" dirty="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a:t>
            </a:r>
            <a:endParaRPr lang="zh-TW" altLang="en-US" sz="2000" b="1" dirty="0" smtClean="0">
              <a:solidFill>
                <a:schemeClr val="accent1">
                  <a:lumMod val="25000"/>
                </a:schemeClr>
              </a:solidFill>
              <a:latin typeface="標楷體" pitchFamily="65" charset="-120"/>
              <a:ea typeface="標楷體" pitchFamily="65" charset="-120"/>
            </a:endParaRPr>
          </a:p>
        </p:txBody>
      </p:sp>
      <p:sp>
        <p:nvSpPr>
          <p:cNvPr id="2" name="文字方塊 1"/>
          <p:cNvSpPr txBox="1"/>
          <p:nvPr/>
        </p:nvSpPr>
        <p:spPr>
          <a:xfrm>
            <a:off x="323528" y="1000108"/>
            <a:ext cx="6336704" cy="523220"/>
          </a:xfrm>
          <a:prstGeom prst="rect">
            <a:avLst/>
          </a:prstGeom>
          <a:noFill/>
        </p:spPr>
        <p:txBody>
          <a:bodyPr wrap="square" rtlCol="0">
            <a:spAutoFit/>
          </a:bodyPr>
          <a:lstStyle/>
          <a:p>
            <a:r>
              <a:rPr lang="en-US" altLang="zh-TW" sz="2800" u="sng"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800" u="sng"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u="sng"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800" u="sng"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u="sng"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u="sng"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800" u="sng"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2800" u="sng"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800" u="sng"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800" u="sng"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起公告</a:t>
            </a:r>
            <a:r>
              <a:rPr lang="zh-TW" altLang="en-US" sz="2800" dirty="0" smtClean="0">
                <a:latin typeface="標楷體" panose="03000509000000000000" pitchFamily="65" charset="-120"/>
                <a:ea typeface="標楷體" panose="03000509000000000000" pitchFamily="65" charset="-120"/>
              </a:rPr>
              <a:t>審查結果</a:t>
            </a:r>
            <a:endParaRPr lang="zh-TW" altLang="en-US" sz="2800" dirty="0">
              <a:latin typeface="標楷體" panose="03000509000000000000" pitchFamily="65" charset="-120"/>
              <a:ea typeface="標楷體" panose="03000509000000000000" pitchFamily="65" charset="-120"/>
            </a:endParaRPr>
          </a:p>
        </p:txBody>
      </p:sp>
      <p:sp>
        <p:nvSpPr>
          <p:cNvPr id="8" name="圓角矩形 7"/>
          <p:cNvSpPr/>
          <p:nvPr/>
        </p:nvSpPr>
        <p:spPr>
          <a:xfrm>
            <a:off x="683568" y="1593993"/>
            <a:ext cx="360040" cy="135867"/>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圓角矩形 9"/>
          <p:cNvSpPr/>
          <p:nvPr/>
        </p:nvSpPr>
        <p:spPr>
          <a:xfrm>
            <a:off x="6073868" y="1530728"/>
            <a:ext cx="958664" cy="262395"/>
          </a:xfrm>
          <a:prstGeom prst="round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11" name="圖片 10"/>
          <p:cNvPicPr>
            <a:picLocks noChangeAspect="1"/>
          </p:cNvPicPr>
          <p:nvPr/>
        </p:nvPicPr>
        <p:blipFill rotWithShape="1">
          <a:blip r:embed="rId5"/>
          <a:srcRect t="15802" b="63210"/>
          <a:stretch/>
        </p:blipFill>
        <p:spPr>
          <a:xfrm>
            <a:off x="241356" y="1494206"/>
            <a:ext cx="7878177" cy="1232061"/>
          </a:xfrm>
          <a:prstGeom prst="rect">
            <a:avLst/>
          </a:prstGeom>
        </p:spPr>
      </p:pic>
      <p:sp>
        <p:nvSpPr>
          <p:cNvPr id="13" name="圓角矩形 12"/>
          <p:cNvSpPr/>
          <p:nvPr/>
        </p:nvSpPr>
        <p:spPr>
          <a:xfrm>
            <a:off x="6131189" y="1421236"/>
            <a:ext cx="921544" cy="347222"/>
          </a:xfrm>
          <a:prstGeom prst="round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圖說文字 5"/>
          <p:cNvSpPr/>
          <p:nvPr/>
        </p:nvSpPr>
        <p:spPr>
          <a:xfrm>
            <a:off x="5796136" y="2079476"/>
            <a:ext cx="2890664" cy="936253"/>
          </a:xfrm>
          <a:prstGeom prst="wedgeRectCallout">
            <a:avLst>
              <a:gd name="adj1" fmla="val -43514"/>
              <a:gd name="adj2" fmla="val 94934"/>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smtClean="0">
                <a:solidFill>
                  <a:schemeClr val="tx1"/>
                </a:solidFill>
              </a:rPr>
              <a:t>資格審查通過、第</a:t>
            </a:r>
            <a:r>
              <a:rPr lang="en-US" altLang="zh-TW" dirty="0" smtClean="0">
                <a:solidFill>
                  <a:schemeClr val="tx1"/>
                </a:solidFill>
              </a:rPr>
              <a:t>6</a:t>
            </a:r>
            <a:r>
              <a:rPr lang="zh-TW" altLang="en-US" dirty="0" smtClean="0">
                <a:solidFill>
                  <a:schemeClr val="tx1"/>
                </a:solidFill>
              </a:rPr>
              <a:t>比序與第</a:t>
            </a:r>
            <a:r>
              <a:rPr lang="en-US" altLang="zh-TW" dirty="0" smtClean="0">
                <a:solidFill>
                  <a:schemeClr val="tx1"/>
                </a:solidFill>
              </a:rPr>
              <a:t>7</a:t>
            </a:r>
            <a:r>
              <a:rPr lang="zh-TW" altLang="en-US" dirty="0" smtClean="0">
                <a:solidFill>
                  <a:schemeClr val="tx1"/>
                </a:solidFill>
              </a:rPr>
              <a:t>比序審查結果畫面</a:t>
            </a:r>
            <a:endParaRPr lang="zh-TW" altLang="en-US" dirty="0">
              <a:solidFill>
                <a:schemeClr val="tx1"/>
              </a:solidFill>
            </a:endParaRPr>
          </a:p>
        </p:txBody>
      </p:sp>
      <p:sp>
        <p:nvSpPr>
          <p:cNvPr id="12" name="圓角矩形 27"/>
          <p:cNvSpPr/>
          <p:nvPr/>
        </p:nvSpPr>
        <p:spPr>
          <a:xfrm>
            <a:off x="335861" y="1511417"/>
            <a:ext cx="871501" cy="150919"/>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995501749"/>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rotWithShape="1">
          <a:blip r:embed="rId3"/>
          <a:srcRect l="2620" r="2917"/>
          <a:stretch/>
        </p:blipFill>
        <p:spPr>
          <a:xfrm>
            <a:off x="347132" y="1249501"/>
            <a:ext cx="8637713" cy="2971587"/>
          </a:xfrm>
          <a:prstGeom prst="rect">
            <a:avLst/>
          </a:prstGeom>
        </p:spPr>
      </p:pic>
      <p:sp>
        <p:nvSpPr>
          <p:cNvPr id="4" name="投影片編號版面配置區 3"/>
          <p:cNvSpPr>
            <a:spLocks noGrp="1"/>
          </p:cNvSpPr>
          <p:nvPr>
            <p:ph type="sldNum" sz="quarter" idx="12"/>
          </p:nvPr>
        </p:nvSpPr>
        <p:spPr/>
        <p:txBody>
          <a:bodyPr/>
          <a:lstStyle/>
          <a:p>
            <a:pPr>
              <a:defRPr/>
            </a:pPr>
            <a:fld id="{E0396980-98E6-4E5D-B537-BBDCD0036471}" type="slidenum">
              <a:rPr lang="zh-TW" altLang="en-US" smtClean="0"/>
              <a:pPr>
                <a:defRPr/>
              </a:pPr>
              <a:t>77</a:t>
            </a:fld>
            <a:endParaRPr lang="en-US" altLang="zh-TW"/>
          </a:p>
        </p:txBody>
      </p:sp>
      <p:sp>
        <p:nvSpPr>
          <p:cNvPr id="9" name="Rectangle 2"/>
          <p:cNvSpPr>
            <a:spLocks noGrp="1" noChangeArrowheads="1"/>
          </p:cNvSpPr>
          <p:nvPr>
            <p:ph type="title"/>
          </p:nvPr>
        </p:nvSpPr>
        <p:spPr/>
        <p:txBody>
          <a:bodyPr/>
          <a:lstStyle/>
          <a:p>
            <a:pPr eaLnBrk="1" hangingPunct="1"/>
            <a:r>
              <a:rPr lang="zh-TW" altLang="en-US" sz="3600" b="1" dirty="0">
                <a:solidFill>
                  <a:schemeClr val="accent1">
                    <a:lumMod val="25000"/>
                  </a:schemeClr>
                </a:solidFill>
                <a:latin typeface="標楷體" pitchFamily="65" charset="-120"/>
                <a:ea typeface="標楷體" pitchFamily="65" charset="-120"/>
              </a:rPr>
              <a:t>二、網路</a:t>
            </a:r>
            <a:r>
              <a:rPr lang="zh-TW" altLang="en-US" sz="3600" b="1" dirty="0" smtClean="0">
                <a:solidFill>
                  <a:schemeClr val="accent1">
                    <a:lumMod val="25000"/>
                  </a:schemeClr>
                </a:solidFill>
                <a:latin typeface="標楷體" pitchFamily="65" charset="-120"/>
                <a:ea typeface="標楷體" pitchFamily="65" charset="-120"/>
              </a:rPr>
              <a:t>報名系統</a:t>
            </a:r>
            <a:r>
              <a:rPr lang="en-US" altLang="zh-TW" sz="3600" b="1" dirty="0" smtClean="0">
                <a:solidFill>
                  <a:schemeClr val="accent1">
                    <a:lumMod val="25000"/>
                  </a:schemeClr>
                </a:solidFill>
                <a:latin typeface="標楷體" pitchFamily="65" charset="-120"/>
                <a:ea typeface="標楷體" pitchFamily="65" charset="-120"/>
              </a:rPr>
              <a:t>-</a:t>
            </a:r>
            <a:r>
              <a:rPr lang="zh-TW" altLang="en-US" b="1" dirty="0" smtClean="0">
                <a:solidFill>
                  <a:schemeClr val="accent1">
                    <a:lumMod val="25000"/>
                  </a:schemeClr>
                </a:solidFill>
                <a:latin typeface="標楷體" pitchFamily="65" charset="-120"/>
                <a:ea typeface="標楷體" pitchFamily="65" charset="-120"/>
              </a:rPr>
              <a:t>審查結果查詢</a:t>
            </a:r>
            <a:r>
              <a:rPr lang="en-US" altLang="zh-TW" b="1" dirty="0" smtClean="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(2/2</a:t>
            </a:r>
            <a:r>
              <a:rPr lang="en-US" altLang="zh-TW" b="1" dirty="0">
                <a:solidFill>
                  <a:schemeClr val="accent1">
                    <a:lumMod val="25000"/>
                  </a:schemeClr>
                </a:solidFill>
                <a:latin typeface="Times New Roman" panose="02020603050405020304" pitchFamily="18" charset="0"/>
                <a:ea typeface="標楷體" pitchFamily="65" charset="-120"/>
                <a:cs typeface="Times New Roman" panose="02020603050405020304" pitchFamily="18" charset="0"/>
              </a:rPr>
              <a:t>)</a:t>
            </a:r>
            <a:endParaRPr lang="zh-TW" altLang="en-US" b="1" dirty="0" smtClean="0">
              <a:solidFill>
                <a:schemeClr val="accent1">
                  <a:lumMod val="25000"/>
                </a:schemeClr>
              </a:solidFill>
              <a:latin typeface="標楷體" pitchFamily="65" charset="-120"/>
              <a:ea typeface="標楷體" pitchFamily="65" charset="-120"/>
            </a:endParaRPr>
          </a:p>
        </p:txBody>
      </p:sp>
      <p:sp>
        <p:nvSpPr>
          <p:cNvPr id="10" name="圓角矩形 9"/>
          <p:cNvSpPr/>
          <p:nvPr/>
        </p:nvSpPr>
        <p:spPr>
          <a:xfrm>
            <a:off x="336435" y="1323835"/>
            <a:ext cx="891232" cy="140898"/>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圖說文字 5"/>
          <p:cNvSpPr/>
          <p:nvPr/>
        </p:nvSpPr>
        <p:spPr>
          <a:xfrm>
            <a:off x="5637132" y="4437112"/>
            <a:ext cx="3034680" cy="936253"/>
          </a:xfrm>
          <a:prstGeom prst="wedgeRectCallout">
            <a:avLst>
              <a:gd name="adj1" fmla="val -40196"/>
              <a:gd name="adj2" fmla="val -115529"/>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smtClean="0">
                <a:solidFill>
                  <a:schemeClr val="tx1"/>
                </a:solidFill>
              </a:rPr>
              <a:t>資格審查未通過畫面，會顯示資格不符原因。</a:t>
            </a:r>
            <a:endParaRPr lang="zh-TW" altLang="en-US" dirty="0">
              <a:solidFill>
                <a:schemeClr val="tx1"/>
              </a:solidFill>
            </a:endParaRPr>
          </a:p>
        </p:txBody>
      </p:sp>
      <p:pic>
        <p:nvPicPr>
          <p:cNvPr id="12" name="圖片 11"/>
          <p:cNvPicPr>
            <a:picLocks noChangeAspect="1"/>
          </p:cNvPicPr>
          <p:nvPr/>
        </p:nvPicPr>
        <p:blipFill rotWithShape="1">
          <a:blip r:embed="rId5"/>
          <a:srcRect t="35799" b="34130"/>
          <a:stretch/>
        </p:blipFill>
        <p:spPr>
          <a:xfrm>
            <a:off x="254000" y="1545460"/>
            <a:ext cx="8788400" cy="1512168"/>
          </a:xfrm>
          <a:prstGeom prst="rect">
            <a:avLst/>
          </a:prstGeom>
        </p:spPr>
      </p:pic>
      <p:sp>
        <p:nvSpPr>
          <p:cNvPr id="8" name="圓角矩形 7"/>
          <p:cNvSpPr/>
          <p:nvPr/>
        </p:nvSpPr>
        <p:spPr>
          <a:xfrm>
            <a:off x="6901656" y="1226503"/>
            <a:ext cx="1080120" cy="347222"/>
          </a:xfrm>
          <a:prstGeom prst="roundRect">
            <a:avLst/>
          </a:prstGeom>
          <a:noFill/>
          <a:ln>
            <a:solidFill>
              <a:srgbClr val="FF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85799652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圖片 2"/>
          <p:cNvPicPr>
            <a:picLocks noChangeAspect="1"/>
          </p:cNvPicPr>
          <p:nvPr/>
        </p:nvPicPr>
        <p:blipFill>
          <a:blip r:embed="rId2"/>
          <a:stretch>
            <a:fillRect/>
          </a:stretch>
        </p:blipFill>
        <p:spPr>
          <a:xfrm>
            <a:off x="4512413" y="1321973"/>
            <a:ext cx="4677056" cy="3619195"/>
          </a:xfrm>
          <a:prstGeom prst="rect">
            <a:avLst/>
          </a:prstGeom>
        </p:spPr>
      </p:pic>
      <p:pic>
        <p:nvPicPr>
          <p:cNvPr id="2" name="圖片 1"/>
          <p:cNvPicPr>
            <a:picLocks noChangeAspect="1"/>
          </p:cNvPicPr>
          <p:nvPr/>
        </p:nvPicPr>
        <p:blipFill>
          <a:blip r:embed="rId3"/>
          <a:stretch>
            <a:fillRect/>
          </a:stretch>
        </p:blipFill>
        <p:spPr>
          <a:xfrm>
            <a:off x="95724" y="1235883"/>
            <a:ext cx="4436574" cy="3777293"/>
          </a:xfrm>
          <a:prstGeom prst="rect">
            <a:avLst/>
          </a:prstGeom>
        </p:spPr>
      </p:pic>
      <p:sp>
        <p:nvSpPr>
          <p:cNvPr id="4" name="Slide Number Placeholder 3"/>
          <p:cNvSpPr>
            <a:spLocks noGrp="1"/>
          </p:cNvSpPr>
          <p:nvPr>
            <p:ph type="sldNum" sz="quarter" idx="12"/>
          </p:nvPr>
        </p:nvSpPr>
        <p:spPr/>
        <p:txBody>
          <a:bodyPr/>
          <a:lstStyle/>
          <a:p>
            <a:pPr>
              <a:defRPr/>
            </a:pPr>
            <a:fld id="{E0396980-98E6-4E5D-B537-BBDCD0036471}" type="slidenum">
              <a:rPr lang="zh-TW" altLang="en-US" smtClean="0"/>
              <a:pPr>
                <a:defRPr/>
              </a:pPr>
              <a:t>78</a:t>
            </a:fld>
            <a:endParaRPr lang="en-US" altLang="zh-TW"/>
          </a:p>
        </p:txBody>
      </p:sp>
      <p:sp>
        <p:nvSpPr>
          <p:cNvPr id="11" name="矩形圖說文字 10"/>
          <p:cNvSpPr/>
          <p:nvPr/>
        </p:nvSpPr>
        <p:spPr>
          <a:xfrm>
            <a:off x="5076056" y="5227540"/>
            <a:ext cx="2071702" cy="793748"/>
          </a:xfrm>
          <a:prstGeom prst="wedgeRectCallout">
            <a:avLst>
              <a:gd name="adj1" fmla="val 38329"/>
              <a:gd name="adj2" fmla="val -77659"/>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b="1" dirty="0" smtClean="0">
                <a:solidFill>
                  <a:schemeClr val="tx1"/>
                </a:solidFill>
              </a:rPr>
              <a:t>技專校院招生委員會聯合會聯絡方式</a:t>
            </a:r>
            <a:endParaRPr lang="zh-TW" altLang="en-US" b="1" dirty="0">
              <a:solidFill>
                <a:schemeClr val="tx1"/>
              </a:solidFill>
            </a:endParaRPr>
          </a:p>
        </p:txBody>
      </p:sp>
      <p:sp>
        <p:nvSpPr>
          <p:cNvPr id="19" name="向右箭號 4"/>
          <p:cNvSpPr/>
          <p:nvPr/>
        </p:nvSpPr>
        <p:spPr>
          <a:xfrm>
            <a:off x="4339092" y="3602403"/>
            <a:ext cx="432048" cy="43204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solidFill>
                  <a:srgbClr val="FF0000"/>
                </a:solidFill>
              </a:ln>
              <a:solidFill>
                <a:srgbClr val="FF0000"/>
              </a:solidFill>
            </a:endParaRPr>
          </a:p>
        </p:txBody>
      </p:sp>
      <p:sp>
        <p:nvSpPr>
          <p:cNvPr id="20" name="矩形 11"/>
          <p:cNvSpPr/>
          <p:nvPr/>
        </p:nvSpPr>
        <p:spPr>
          <a:xfrm>
            <a:off x="4686112" y="4798862"/>
            <a:ext cx="4262876" cy="21431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Rectangle 2"/>
          <p:cNvSpPr>
            <a:spLocks noGrp="1" noChangeArrowheads="1"/>
          </p:cNvSpPr>
          <p:nvPr>
            <p:ph type="title"/>
          </p:nvPr>
        </p:nvSpPr>
        <p:spPr>
          <a:xfrm>
            <a:off x="0" y="115888"/>
            <a:ext cx="9036050" cy="792162"/>
          </a:xfrm>
        </p:spPr>
        <p:txBody>
          <a:bodyPr/>
          <a:lstStyle/>
          <a:p>
            <a:pPr eaLnBrk="1" hangingPunct="1"/>
            <a:r>
              <a:rPr lang="zh-TW" altLang="en-US" sz="3600" b="1" dirty="0" smtClean="0">
                <a:solidFill>
                  <a:srgbClr val="333399"/>
                </a:solidFill>
                <a:latin typeface="標楷體" pitchFamily="65" charset="-120"/>
                <a:ea typeface="標楷體" pitchFamily="65" charset="-120"/>
              </a:rPr>
              <a:t>三、網路選填登記就讀志願系統</a:t>
            </a:r>
            <a:r>
              <a:rPr lang="en-US" altLang="zh-TW" sz="3600" b="1" dirty="0" smtClean="0">
                <a:solidFill>
                  <a:srgbClr val="333399"/>
                </a:solidFill>
                <a:latin typeface="標楷體" pitchFamily="65" charset="-120"/>
                <a:ea typeface="標楷體" pitchFamily="65" charset="-120"/>
              </a:rPr>
              <a:t>-</a:t>
            </a:r>
            <a:r>
              <a:rPr lang="zh-TW" altLang="en-US" b="1" dirty="0" smtClean="0">
                <a:solidFill>
                  <a:srgbClr val="333399"/>
                </a:solidFill>
                <a:latin typeface="標楷體" pitchFamily="65" charset="-120"/>
                <a:ea typeface="標楷體" pitchFamily="65" charset="-120"/>
              </a:rPr>
              <a:t>系統</a:t>
            </a:r>
            <a:r>
              <a:rPr lang="zh-TW" altLang="en-US" b="1" dirty="0">
                <a:solidFill>
                  <a:srgbClr val="333399"/>
                </a:solidFill>
                <a:latin typeface="標楷體" pitchFamily="65" charset="-120"/>
                <a:ea typeface="標楷體" pitchFamily="65" charset="-120"/>
              </a:rPr>
              <a:t>登入</a:t>
            </a:r>
            <a:r>
              <a:rPr lang="en-US" altLang="zh-TW" b="1" dirty="0">
                <a:solidFill>
                  <a:srgbClr val="333399"/>
                </a:solidFill>
                <a:latin typeface="Times New Roman" panose="02020603050405020304" pitchFamily="18" charset="0"/>
                <a:ea typeface="標楷體" pitchFamily="65" charset="-120"/>
                <a:cs typeface="Times New Roman" panose="02020603050405020304" pitchFamily="18" charset="0"/>
              </a:rPr>
              <a:t>(</a:t>
            </a:r>
            <a:r>
              <a:rPr lang="en-US" altLang="zh-TW" b="1" dirty="0" smtClean="0">
                <a:solidFill>
                  <a:srgbClr val="333399"/>
                </a:solidFill>
                <a:latin typeface="Times New Roman" panose="02020603050405020304" pitchFamily="18" charset="0"/>
                <a:ea typeface="標楷體" pitchFamily="65" charset="-120"/>
                <a:cs typeface="Times New Roman" panose="02020603050405020304" pitchFamily="18" charset="0"/>
              </a:rPr>
              <a:t>1/3)</a:t>
            </a:r>
            <a:endParaRPr lang="zh-TW" altLang="en-US" b="1" dirty="0">
              <a:solidFill>
                <a:srgbClr val="333399"/>
              </a:solidFill>
              <a:latin typeface="Times New Roman" panose="02020603050405020304" pitchFamily="18" charset="0"/>
              <a:ea typeface="標楷體" pitchFamily="65" charset="-120"/>
              <a:cs typeface="Times New Roman" panose="02020603050405020304" pitchFamily="18" charset="0"/>
            </a:endParaRPr>
          </a:p>
        </p:txBody>
      </p:sp>
      <p:sp>
        <p:nvSpPr>
          <p:cNvPr id="23" name="矩形 11"/>
          <p:cNvSpPr/>
          <p:nvPr/>
        </p:nvSpPr>
        <p:spPr>
          <a:xfrm>
            <a:off x="118542" y="3911601"/>
            <a:ext cx="1305021" cy="2624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矩形 11"/>
          <p:cNvSpPr/>
          <p:nvPr/>
        </p:nvSpPr>
        <p:spPr>
          <a:xfrm>
            <a:off x="1676409" y="1329740"/>
            <a:ext cx="1305021" cy="27045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圖片 9"/>
          <p:cNvPicPr>
            <a:picLocks noChangeAspect="1"/>
          </p:cNvPicPr>
          <p:nvPr/>
        </p:nvPicPr>
        <p:blipFill>
          <a:blip r:embed="rId3"/>
          <a:stretch>
            <a:fillRect/>
          </a:stretch>
        </p:blipFill>
        <p:spPr>
          <a:xfrm>
            <a:off x="2987823" y="4359087"/>
            <a:ext cx="6037235" cy="1956202"/>
          </a:xfrm>
          <a:prstGeom prst="rect">
            <a:avLst/>
          </a:prstGeom>
        </p:spPr>
      </p:pic>
      <p:pic>
        <p:nvPicPr>
          <p:cNvPr id="12" name="圖片 11"/>
          <p:cNvPicPr>
            <a:picLocks noChangeAspect="1"/>
          </p:cNvPicPr>
          <p:nvPr/>
        </p:nvPicPr>
        <p:blipFill>
          <a:blip r:embed="rId4"/>
          <a:stretch>
            <a:fillRect/>
          </a:stretch>
        </p:blipFill>
        <p:spPr>
          <a:xfrm>
            <a:off x="1143765" y="978461"/>
            <a:ext cx="5560933" cy="3127503"/>
          </a:xfrm>
          <a:prstGeom prst="rect">
            <a:avLst/>
          </a:prstGeom>
        </p:spPr>
      </p:pic>
      <p:sp>
        <p:nvSpPr>
          <p:cNvPr id="77827"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rgbClr val="333399"/>
                </a:solidFill>
                <a:latin typeface="標楷體" pitchFamily="65" charset="-120"/>
                <a:ea typeface="標楷體" pitchFamily="65" charset="-120"/>
              </a:rPr>
              <a:t>三、網路</a:t>
            </a:r>
            <a:r>
              <a:rPr lang="zh-TW" altLang="en-US" sz="3600" b="1" dirty="0" smtClean="0">
                <a:solidFill>
                  <a:srgbClr val="333399"/>
                </a:solidFill>
                <a:latin typeface="標楷體" pitchFamily="65" charset="-120"/>
                <a:ea typeface="標楷體" pitchFamily="65" charset="-120"/>
              </a:rPr>
              <a:t>選填登記就讀志願系統</a:t>
            </a:r>
            <a:r>
              <a:rPr lang="en-US" altLang="zh-TW" sz="3600" b="1" dirty="0" smtClean="0">
                <a:solidFill>
                  <a:srgbClr val="333399"/>
                </a:solidFill>
                <a:latin typeface="標楷體" pitchFamily="65" charset="-120"/>
                <a:ea typeface="標楷體" pitchFamily="65" charset="-120"/>
              </a:rPr>
              <a:t>-</a:t>
            </a:r>
            <a:r>
              <a:rPr lang="zh-TW" altLang="en-US" b="1" dirty="0" smtClean="0">
                <a:solidFill>
                  <a:srgbClr val="333399"/>
                </a:solidFill>
                <a:latin typeface="標楷體" pitchFamily="65" charset="-120"/>
                <a:ea typeface="標楷體" pitchFamily="65" charset="-120"/>
              </a:rPr>
              <a:t>系統登入</a:t>
            </a:r>
            <a:r>
              <a:rPr lang="en-US" altLang="zh-TW" b="1" dirty="0" smtClean="0">
                <a:solidFill>
                  <a:srgbClr val="333399"/>
                </a:solidFill>
                <a:latin typeface="Times New Roman" panose="02020603050405020304" pitchFamily="18" charset="0"/>
                <a:ea typeface="標楷體" pitchFamily="65" charset="-120"/>
                <a:cs typeface="Times New Roman" panose="02020603050405020304" pitchFamily="18" charset="0"/>
              </a:rPr>
              <a:t>(2/3</a:t>
            </a:r>
            <a:r>
              <a:rPr lang="en-US" altLang="zh-TW" b="1" dirty="0">
                <a:solidFill>
                  <a:srgbClr val="333399"/>
                </a:solidFill>
                <a:latin typeface="Times New Roman" panose="02020603050405020304" pitchFamily="18" charset="0"/>
                <a:ea typeface="標楷體" pitchFamily="65" charset="-120"/>
                <a:cs typeface="Times New Roman" panose="02020603050405020304" pitchFamily="18" charset="0"/>
              </a:rPr>
              <a:t>)</a:t>
            </a:r>
            <a:endParaRPr lang="zh-TW" altLang="en-US" b="1" dirty="0" smtClean="0">
              <a:solidFill>
                <a:srgbClr val="333399"/>
              </a:solidFill>
              <a:latin typeface="標楷體" pitchFamily="65" charset="-120"/>
              <a:ea typeface="標楷體" pitchFamily="65" charset="-120"/>
            </a:endParaRPr>
          </a:p>
        </p:txBody>
      </p:sp>
      <p:sp>
        <p:nvSpPr>
          <p:cNvPr id="77828" name="投影片編號版面配置區 4"/>
          <p:cNvSpPr>
            <a:spLocks noGrp="1"/>
          </p:cNvSpPr>
          <p:nvPr>
            <p:ph type="sldNum" sz="quarter" idx="12"/>
          </p:nvPr>
        </p:nvSpPr>
        <p:spPr>
          <a:xfrm>
            <a:off x="6553200" y="6273800"/>
            <a:ext cx="2133600" cy="476250"/>
          </a:xfrm>
          <a:noFill/>
        </p:spPr>
        <p:txBody>
          <a:bodyPr/>
          <a:lstStyle/>
          <a:p>
            <a:fld id="{8658BC16-A647-49F5-8A8B-C88891AFBDF5}" type="slidenum">
              <a:rPr lang="en-US" altLang="zh-TW" smtClean="0">
                <a:latin typeface="Arial" pitchFamily="34" charset="0"/>
                <a:ea typeface="新細明體" pitchFamily="18" charset="-120"/>
              </a:rPr>
              <a:pPr/>
              <a:t>79</a:t>
            </a:fld>
            <a:endParaRPr lang="en-US" altLang="zh-TW" smtClean="0">
              <a:latin typeface="Arial" pitchFamily="34" charset="0"/>
              <a:ea typeface="新細明體" pitchFamily="18" charset="-120"/>
            </a:endParaRPr>
          </a:p>
        </p:txBody>
      </p:sp>
      <p:sp>
        <p:nvSpPr>
          <p:cNvPr id="4" name="矩形圖說文字 3"/>
          <p:cNvSpPr/>
          <p:nvPr/>
        </p:nvSpPr>
        <p:spPr>
          <a:xfrm>
            <a:off x="5710766" y="1801127"/>
            <a:ext cx="3054015" cy="1195826"/>
          </a:xfrm>
          <a:prstGeom prst="wedgeRectCallout">
            <a:avLst>
              <a:gd name="adj1" fmla="val -87484"/>
              <a:gd name="adj2" fmla="val -37138"/>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600"/>
              </a:spcAft>
              <a:defRPr/>
            </a:pPr>
            <a:r>
              <a:rPr lang="en-US" altLang="zh-TW" b="1" dirty="0" smtClean="0">
                <a:solidFill>
                  <a:schemeClr val="tx1"/>
                </a:solidFill>
              </a:rPr>
              <a:t>1.</a:t>
            </a:r>
            <a:r>
              <a:rPr lang="zh-TW" altLang="en-US" b="1" dirty="0" smtClean="0">
                <a:solidFill>
                  <a:schemeClr val="tx1"/>
                </a:solidFill>
              </a:rPr>
              <a:t>登入「甄選編號」、</a:t>
            </a:r>
            <a:r>
              <a:rPr lang="zh-TW" altLang="en-US" b="1" dirty="0">
                <a:solidFill>
                  <a:schemeClr val="tx1"/>
                </a:solidFill>
              </a:rPr>
              <a:t>已設定</a:t>
            </a:r>
            <a:r>
              <a:rPr lang="zh-TW" altLang="en-US" b="1" dirty="0" smtClean="0">
                <a:solidFill>
                  <a:schemeClr val="tx1"/>
                </a:solidFill>
              </a:rPr>
              <a:t>之「密碼」及「驗證碼」。</a:t>
            </a:r>
            <a:endParaRPr lang="en-US" altLang="zh-TW" b="1" dirty="0">
              <a:solidFill>
                <a:schemeClr val="tx1"/>
              </a:solidFill>
            </a:endParaRPr>
          </a:p>
          <a:p>
            <a:pPr>
              <a:spcAft>
                <a:spcPts val="600"/>
              </a:spcAft>
              <a:defRPr/>
            </a:pPr>
            <a:r>
              <a:rPr lang="en-US" altLang="zh-TW" b="1" dirty="0">
                <a:solidFill>
                  <a:schemeClr val="tx1"/>
                </a:solidFill>
              </a:rPr>
              <a:t>2.</a:t>
            </a:r>
            <a:r>
              <a:rPr lang="zh-TW" altLang="en-US" b="1" dirty="0">
                <a:solidFill>
                  <a:schemeClr val="tx1"/>
                </a:solidFill>
              </a:rPr>
              <a:t>點選「送出」登入系統。</a:t>
            </a:r>
            <a:endParaRPr lang="en-US" altLang="zh-TW" b="1" dirty="0">
              <a:solidFill>
                <a:schemeClr val="tx1"/>
              </a:solidFill>
            </a:endParaRPr>
          </a:p>
        </p:txBody>
      </p:sp>
      <p:sp>
        <p:nvSpPr>
          <p:cNvPr id="2" name="矩形 1"/>
          <p:cNvSpPr/>
          <p:nvPr/>
        </p:nvSpPr>
        <p:spPr>
          <a:xfrm>
            <a:off x="3203848" y="1406667"/>
            <a:ext cx="1286336" cy="7161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矩形 7"/>
          <p:cNvSpPr/>
          <p:nvPr/>
        </p:nvSpPr>
        <p:spPr>
          <a:xfrm>
            <a:off x="3601438" y="3587513"/>
            <a:ext cx="414046" cy="33255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流程圖: 接點 2"/>
          <p:cNvSpPr/>
          <p:nvPr/>
        </p:nvSpPr>
        <p:spPr>
          <a:xfrm>
            <a:off x="2555776" y="1628800"/>
            <a:ext cx="288032" cy="288032"/>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1</a:t>
            </a:r>
            <a:endParaRPr lang="zh-TW" altLang="en-US" dirty="0">
              <a:solidFill>
                <a:srgbClr val="FF0000"/>
              </a:solidFill>
            </a:endParaRPr>
          </a:p>
        </p:txBody>
      </p:sp>
      <p:sp>
        <p:nvSpPr>
          <p:cNvPr id="11" name="流程圖: 接點 10"/>
          <p:cNvSpPr/>
          <p:nvPr/>
        </p:nvSpPr>
        <p:spPr>
          <a:xfrm>
            <a:off x="3177869" y="3613204"/>
            <a:ext cx="288032" cy="288032"/>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2</a:t>
            </a:r>
            <a:endParaRPr lang="zh-TW" altLang="en-US" dirty="0">
              <a:solidFill>
                <a:srgbClr val="FF0000"/>
              </a:solidFill>
            </a:endParaRPr>
          </a:p>
        </p:txBody>
      </p:sp>
      <p:sp>
        <p:nvSpPr>
          <p:cNvPr id="5" name="向下箭號 4"/>
          <p:cNvSpPr/>
          <p:nvPr/>
        </p:nvSpPr>
        <p:spPr>
          <a:xfrm>
            <a:off x="3396656" y="4013523"/>
            <a:ext cx="823610" cy="51399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圖說文字 13"/>
          <p:cNvSpPr/>
          <p:nvPr/>
        </p:nvSpPr>
        <p:spPr>
          <a:xfrm>
            <a:off x="139424" y="4433041"/>
            <a:ext cx="2416352" cy="1697514"/>
          </a:xfrm>
          <a:prstGeom prst="wedgeRectCallout">
            <a:avLst>
              <a:gd name="adj1" fmla="val 69026"/>
              <a:gd name="adj2" fmla="val 22622"/>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spcAft>
                <a:spcPts val="600"/>
              </a:spcAft>
              <a:defRPr/>
            </a:pPr>
            <a:r>
              <a:rPr lang="en-US" altLang="zh-TW" b="1" dirty="0" smtClean="0">
                <a:solidFill>
                  <a:schemeClr val="tx1"/>
                </a:solidFill>
              </a:rPr>
              <a:t>3.</a:t>
            </a:r>
            <a:r>
              <a:rPr lang="zh-TW" altLang="en-US" b="1" dirty="0" smtClean="0">
                <a:solidFill>
                  <a:schemeClr val="tx1"/>
                </a:solidFill>
              </a:rPr>
              <a:t>請先閱讀注意事項。</a:t>
            </a:r>
            <a:endParaRPr lang="en-US" altLang="zh-TW" b="1" dirty="0" smtClean="0">
              <a:solidFill>
                <a:schemeClr val="tx1"/>
              </a:solidFill>
            </a:endParaRPr>
          </a:p>
          <a:p>
            <a:pPr>
              <a:spcAft>
                <a:spcPts val="600"/>
              </a:spcAft>
              <a:defRPr/>
            </a:pPr>
            <a:r>
              <a:rPr lang="en-US" altLang="zh-TW" b="1" dirty="0" smtClean="0">
                <a:solidFill>
                  <a:schemeClr val="tx1"/>
                </a:solidFill>
              </a:rPr>
              <a:t>4.</a:t>
            </a:r>
            <a:r>
              <a:rPr lang="zh-TW" altLang="en-US" b="1" dirty="0" smtClean="0">
                <a:solidFill>
                  <a:schemeClr val="tx1"/>
                </a:solidFill>
              </a:rPr>
              <a:t>勾選「本人已詳閱上列注意事項」。</a:t>
            </a:r>
            <a:endParaRPr lang="en-US" altLang="zh-TW" b="1" dirty="0" smtClean="0">
              <a:solidFill>
                <a:schemeClr val="tx1"/>
              </a:solidFill>
            </a:endParaRPr>
          </a:p>
          <a:p>
            <a:pPr>
              <a:spcAft>
                <a:spcPts val="600"/>
              </a:spcAft>
              <a:defRPr/>
            </a:pPr>
            <a:r>
              <a:rPr lang="en-US" altLang="zh-TW" b="1" dirty="0" smtClean="0">
                <a:solidFill>
                  <a:schemeClr val="tx1"/>
                </a:solidFill>
              </a:rPr>
              <a:t>5.</a:t>
            </a:r>
            <a:r>
              <a:rPr lang="zh-TW" altLang="en-US" b="1" dirty="0" smtClean="0">
                <a:solidFill>
                  <a:schemeClr val="tx1"/>
                </a:solidFill>
              </a:rPr>
              <a:t>點按「確定並進行下一步」。</a:t>
            </a:r>
            <a:endParaRPr lang="zh-TW" altLang="en-US" b="1" dirty="0">
              <a:solidFill>
                <a:schemeClr val="tx1"/>
              </a:solidFill>
            </a:endParaRPr>
          </a:p>
        </p:txBody>
      </p:sp>
      <p:sp>
        <p:nvSpPr>
          <p:cNvPr id="18" name="矩形 17"/>
          <p:cNvSpPr/>
          <p:nvPr/>
        </p:nvSpPr>
        <p:spPr>
          <a:xfrm>
            <a:off x="5511800" y="5902325"/>
            <a:ext cx="922865" cy="237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矩形 18"/>
          <p:cNvSpPr/>
          <p:nvPr/>
        </p:nvSpPr>
        <p:spPr>
          <a:xfrm>
            <a:off x="5393267" y="5566412"/>
            <a:ext cx="1159933" cy="23706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矩形 20"/>
          <p:cNvSpPr/>
          <p:nvPr/>
        </p:nvSpPr>
        <p:spPr>
          <a:xfrm>
            <a:off x="3203848" y="4725144"/>
            <a:ext cx="5660752" cy="5632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流程圖: 接點 21"/>
          <p:cNvSpPr/>
          <p:nvPr/>
        </p:nvSpPr>
        <p:spPr>
          <a:xfrm>
            <a:off x="2855971" y="4871243"/>
            <a:ext cx="288032" cy="288032"/>
          </a:xfrm>
          <a:prstGeom prst="flowChartConnector">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3</a:t>
            </a:r>
            <a:endParaRPr lang="zh-TW" altLang="en-US" dirty="0">
              <a:solidFill>
                <a:srgbClr val="FF0000"/>
              </a:solidFill>
            </a:endParaRPr>
          </a:p>
        </p:txBody>
      </p:sp>
      <p:sp>
        <p:nvSpPr>
          <p:cNvPr id="23" name="流程圖: 接點 22"/>
          <p:cNvSpPr/>
          <p:nvPr/>
        </p:nvSpPr>
        <p:spPr>
          <a:xfrm>
            <a:off x="5037915" y="5544620"/>
            <a:ext cx="288032" cy="288032"/>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4</a:t>
            </a:r>
            <a:endParaRPr lang="zh-TW" altLang="en-US" dirty="0">
              <a:solidFill>
                <a:srgbClr val="FF0000"/>
              </a:solidFill>
            </a:endParaRPr>
          </a:p>
        </p:txBody>
      </p:sp>
      <p:sp>
        <p:nvSpPr>
          <p:cNvPr id="24" name="流程圖: 接點 23"/>
          <p:cNvSpPr/>
          <p:nvPr/>
        </p:nvSpPr>
        <p:spPr>
          <a:xfrm>
            <a:off x="5168405" y="5894623"/>
            <a:ext cx="288032" cy="288032"/>
          </a:xfrm>
          <a:prstGeom prst="flowChartConnector">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TW" dirty="0" smtClean="0">
                <a:solidFill>
                  <a:srgbClr val="FF0000"/>
                </a:solidFill>
              </a:rPr>
              <a:t>5</a:t>
            </a:r>
            <a:endParaRPr lang="zh-TW" altLang="en-US"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p:cNvPicPr>
            <a:picLocks noChangeAspect="1"/>
          </p:cNvPicPr>
          <p:nvPr/>
        </p:nvPicPr>
        <p:blipFill>
          <a:blip r:embed="rId3"/>
          <a:stretch>
            <a:fillRect/>
          </a:stretch>
        </p:blipFill>
        <p:spPr>
          <a:xfrm>
            <a:off x="4488557" y="4148698"/>
            <a:ext cx="4242693" cy="2569660"/>
          </a:xfrm>
          <a:prstGeom prst="rect">
            <a:avLst/>
          </a:prstGeom>
        </p:spPr>
      </p:pic>
      <p:sp>
        <p:nvSpPr>
          <p:cNvPr id="26626" name="投影片編號版面配置區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C8B9BF0-013B-48F9-829A-AB3947B60339}" type="slidenum">
              <a:rPr lang="en-US" altLang="zh-TW" sz="1400"/>
              <a:pPr algn="r"/>
              <a:t>8</a:t>
            </a:fld>
            <a:endParaRPr lang="en-US" altLang="zh-TW" sz="1400"/>
          </a:p>
        </p:txBody>
      </p:sp>
      <p:grpSp>
        <p:nvGrpSpPr>
          <p:cNvPr id="26627" name="群組 37"/>
          <p:cNvGrpSpPr>
            <a:grpSpLocks/>
          </p:cNvGrpSpPr>
          <p:nvPr/>
        </p:nvGrpSpPr>
        <p:grpSpPr bwMode="auto">
          <a:xfrm>
            <a:off x="6459538" y="161925"/>
            <a:ext cx="2628900" cy="1214438"/>
            <a:chOff x="6516216" y="188640"/>
            <a:chExt cx="2627784" cy="1214437"/>
          </a:xfrm>
        </p:grpSpPr>
        <p:grpSp>
          <p:nvGrpSpPr>
            <p:cNvPr id="26637" name="群組 57"/>
            <p:cNvGrpSpPr>
              <a:grpSpLocks/>
            </p:cNvGrpSpPr>
            <p:nvPr/>
          </p:nvGrpSpPr>
          <p:grpSpPr bwMode="auto">
            <a:xfrm>
              <a:off x="6977063" y="188640"/>
              <a:ext cx="2166937" cy="1214437"/>
              <a:chOff x="6690632" y="1071546"/>
              <a:chExt cx="2167648" cy="1214446"/>
            </a:xfrm>
          </p:grpSpPr>
          <p:sp>
            <p:nvSpPr>
              <p:cNvPr id="23" name="圓角矩形 22"/>
              <p:cNvSpPr/>
              <p:nvPr/>
            </p:nvSpPr>
            <p:spPr bwMode="auto">
              <a:xfrm>
                <a:off x="6689964" y="1071546"/>
                <a:ext cx="357153" cy="1214446"/>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網路報名</a:t>
                </a:r>
              </a:p>
            </p:txBody>
          </p:sp>
          <p:sp>
            <p:nvSpPr>
              <p:cNvPr id="25" name="圓角矩形 24"/>
              <p:cNvSpPr/>
              <p:nvPr/>
            </p:nvSpPr>
            <p:spPr bwMode="auto">
              <a:xfrm>
                <a:off x="7137596"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資格審查</a:t>
                </a:r>
              </a:p>
            </p:txBody>
          </p:sp>
          <p:sp>
            <p:nvSpPr>
              <p:cNvPr id="26" name="圓角矩形 25"/>
              <p:cNvSpPr/>
              <p:nvPr/>
            </p:nvSpPr>
            <p:spPr bwMode="auto">
              <a:xfrm>
                <a:off x="7588402" y="1071546"/>
                <a:ext cx="358740"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排名查詢</a:t>
                </a:r>
              </a:p>
            </p:txBody>
          </p:sp>
          <p:sp>
            <p:nvSpPr>
              <p:cNvPr id="27" name="圓角矩形 26"/>
              <p:cNvSpPr/>
              <p:nvPr/>
            </p:nvSpPr>
            <p:spPr bwMode="auto">
              <a:xfrm>
                <a:off x="8051908"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網路登記志願</a:t>
                </a:r>
              </a:p>
            </p:txBody>
          </p:sp>
          <p:sp>
            <p:nvSpPr>
              <p:cNvPr id="28" name="圓角矩形 27"/>
              <p:cNvSpPr/>
              <p:nvPr/>
            </p:nvSpPr>
            <p:spPr bwMode="auto">
              <a:xfrm>
                <a:off x="8501126" y="1071546"/>
                <a:ext cx="357154"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分發結果公告</a:t>
                </a:r>
              </a:p>
            </p:txBody>
          </p:sp>
          <p:cxnSp>
            <p:nvCxnSpPr>
              <p:cNvPr id="29" name="直線單箭頭接點 28"/>
              <p:cNvCxnSpPr>
                <a:stCxn id="23" idx="3"/>
                <a:endCxn id="25" idx="1"/>
              </p:cNvCxnSpPr>
              <p:nvPr/>
            </p:nvCxnSpPr>
            <p:spPr bwMode="auto">
              <a:xfrm>
                <a:off x="7047117" y="1679563"/>
                <a:ext cx="90479"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0" name="直線單箭頭接點 29"/>
              <p:cNvCxnSpPr>
                <a:stCxn id="25" idx="3"/>
                <a:endCxn id="26" idx="1"/>
              </p:cNvCxnSpPr>
              <p:nvPr/>
            </p:nvCxnSpPr>
            <p:spPr bwMode="auto">
              <a:xfrm>
                <a:off x="7494748" y="1679563"/>
                <a:ext cx="93654"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1" name="直線單箭頭接點 30"/>
              <p:cNvCxnSpPr>
                <a:stCxn id="26" idx="3"/>
                <a:endCxn id="27" idx="1"/>
              </p:cNvCxnSpPr>
              <p:nvPr/>
            </p:nvCxnSpPr>
            <p:spPr bwMode="auto">
              <a:xfrm>
                <a:off x="7947143" y="1679563"/>
                <a:ext cx="104765"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2" name="直線單箭頭接點 31"/>
              <p:cNvCxnSpPr>
                <a:stCxn id="27" idx="3"/>
                <a:endCxn id="28" idx="1"/>
              </p:cNvCxnSpPr>
              <p:nvPr/>
            </p:nvCxnSpPr>
            <p:spPr bwMode="auto">
              <a:xfrm>
                <a:off x="8409060" y="1679563"/>
                <a:ext cx="92066"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33" name="圓角矩形 32"/>
            <p:cNvSpPr/>
            <p:nvPr/>
          </p:nvSpPr>
          <p:spPr bwMode="auto">
            <a:xfrm>
              <a:off x="6516216" y="188640"/>
              <a:ext cx="357035" cy="1214437"/>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上傳登錄資料</a:t>
              </a:r>
            </a:p>
          </p:txBody>
        </p:sp>
        <p:cxnSp>
          <p:nvCxnSpPr>
            <p:cNvPr id="34" name="直線單箭頭接點 33"/>
            <p:cNvCxnSpPr>
              <a:stCxn id="33" idx="3"/>
            </p:cNvCxnSpPr>
            <p:nvPr/>
          </p:nvCxnSpPr>
          <p:spPr bwMode="auto">
            <a:xfrm>
              <a:off x="6873251" y="796652"/>
              <a:ext cx="93623"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36" name="Rectangle 2"/>
          <p:cNvSpPr txBox="1">
            <a:spLocks noChangeArrowheads="1"/>
          </p:cNvSpPr>
          <p:nvPr/>
        </p:nvSpPr>
        <p:spPr bwMode="auto">
          <a:xfrm>
            <a:off x="-35933" y="245924"/>
            <a:ext cx="6390696" cy="666750"/>
          </a:xfrm>
          <a:prstGeom prst="rect">
            <a:avLst/>
          </a:prstGeom>
          <a:noFill/>
          <a:ln w="9525">
            <a:noFill/>
            <a:miter lim="800000"/>
            <a:headEnd/>
            <a:tailEnd/>
          </a:ln>
        </p:spPr>
        <p:txBody>
          <a:bodyPr anchor="ctr"/>
          <a:lstStyle/>
          <a:p>
            <a:pPr>
              <a:defRPr/>
            </a:pPr>
            <a:r>
              <a:rPr lang="zh-TW" altLang="en-US" sz="3600" b="1" dirty="0" smtClean="0">
                <a:solidFill>
                  <a:srgbClr val="0000FF"/>
                </a:solidFill>
                <a:latin typeface="標楷體" pitchFamily="65" charset="-120"/>
                <a:ea typeface="標楷體" pitchFamily="65" charset="-120"/>
              </a:rPr>
              <a:t>貳、招生作業流程</a:t>
            </a:r>
            <a:r>
              <a:rPr lang="en-US" altLang="zh-TW" sz="2800" b="1" dirty="0" smtClean="0">
                <a:solidFill>
                  <a:srgbClr val="0000FF"/>
                </a:solidFill>
                <a:latin typeface="標楷體" pitchFamily="65" charset="-120"/>
                <a:ea typeface="標楷體" pitchFamily="65" charset="-120"/>
                <a:cs typeface="+mj-cs"/>
              </a:rPr>
              <a:t>-</a:t>
            </a:r>
            <a:r>
              <a:rPr lang="zh-TW" altLang="en-US" sz="2800" b="1" dirty="0">
                <a:solidFill>
                  <a:srgbClr val="0000FF"/>
                </a:solidFill>
                <a:latin typeface="標楷體" pitchFamily="65" charset="-120"/>
                <a:ea typeface="標楷體" pitchFamily="65" charset="-120"/>
                <a:cs typeface="+mj-cs"/>
              </a:rPr>
              <a:t>網路</a:t>
            </a:r>
            <a:r>
              <a:rPr lang="zh-TW" altLang="en-US" sz="2800" b="1" dirty="0" smtClean="0">
                <a:solidFill>
                  <a:srgbClr val="0000FF"/>
                </a:solidFill>
                <a:latin typeface="標楷體" pitchFamily="65" charset="-120"/>
                <a:ea typeface="標楷體" pitchFamily="65" charset="-120"/>
                <a:cs typeface="+mj-cs"/>
              </a:rPr>
              <a:t>報名</a:t>
            </a:r>
            <a:r>
              <a:rPr lang="en-US" altLang="zh-TW" sz="2800" b="1" dirty="0" smtClean="0">
                <a:solidFill>
                  <a:srgbClr val="0000FF"/>
                </a:solidFill>
                <a:latin typeface="Times New Roman" panose="02020603050405020304" pitchFamily="18" charset="0"/>
                <a:ea typeface="標楷體" pitchFamily="65" charset="-120"/>
                <a:cs typeface="Times New Roman" panose="02020603050405020304" pitchFamily="18" charset="0"/>
              </a:rPr>
              <a:t>(1/4)</a:t>
            </a:r>
            <a:endParaRPr lang="en-US" altLang="zh-TW" sz="2800" b="1" dirty="0">
              <a:solidFill>
                <a:srgbClr val="0000FF"/>
              </a:solidFill>
              <a:latin typeface="Times New Roman" panose="02020603050405020304" pitchFamily="18" charset="0"/>
              <a:ea typeface="標楷體" pitchFamily="65" charset="-120"/>
              <a:cs typeface="Times New Roman" panose="02020603050405020304" pitchFamily="18" charset="0"/>
            </a:endParaRPr>
          </a:p>
        </p:txBody>
      </p:sp>
      <p:sp>
        <p:nvSpPr>
          <p:cNvPr id="5" name="圓角矩形 4"/>
          <p:cNvSpPr/>
          <p:nvPr/>
        </p:nvSpPr>
        <p:spPr>
          <a:xfrm>
            <a:off x="233686" y="1142132"/>
            <a:ext cx="3114178" cy="468461"/>
          </a:xfrm>
          <a:prstGeom prst="roundRect">
            <a:avLst/>
          </a:prstGeom>
          <a:solidFill>
            <a:srgbClr val="FF9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schemeClr val="tx1"/>
                </a:solidFill>
                <a:latin typeface="標楷體" pitchFamily="65" charset="-120"/>
                <a:ea typeface="標楷體" pitchFamily="65" charset="-120"/>
              </a:rPr>
              <a:t>高職學校作業時間</a:t>
            </a:r>
          </a:p>
        </p:txBody>
      </p:sp>
      <p:graphicFrame>
        <p:nvGraphicFramePr>
          <p:cNvPr id="3" name="表格 2"/>
          <p:cNvGraphicFramePr>
            <a:graphicFrameLocks noGrp="1"/>
          </p:cNvGraphicFramePr>
          <p:nvPr>
            <p:extLst>
              <p:ext uri="{D42A27DB-BD31-4B8C-83A1-F6EECF244321}">
                <p14:modId xmlns:p14="http://schemas.microsoft.com/office/powerpoint/2010/main" val="1123714589"/>
              </p:ext>
            </p:extLst>
          </p:nvPr>
        </p:nvGraphicFramePr>
        <p:xfrm>
          <a:off x="323528" y="1835280"/>
          <a:ext cx="8407722" cy="2178368"/>
        </p:xfrm>
        <a:graphic>
          <a:graphicData uri="http://schemas.openxmlformats.org/drawingml/2006/table">
            <a:tbl>
              <a:tblPr firstRow="1" bandRow="1">
                <a:tableStyleId>{B301B821-A1FF-4177-AEE7-76D212191A09}</a:tableStyleId>
              </a:tblPr>
              <a:tblGrid>
                <a:gridCol w="1629032"/>
                <a:gridCol w="6778690"/>
              </a:tblGrid>
              <a:tr h="911695">
                <a:tc gridSpan="2">
                  <a:txBody>
                    <a:bodyPr/>
                    <a:lstStyle/>
                    <a:p>
                      <a:pPr algn="ctr"/>
                      <a:r>
                        <a:rPr lang="zh-TW" altLang="en-US"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高職學校作業及查詢系統</a:t>
                      </a:r>
                      <a:endParaRPr lang="en-US" altLang="zh-TW"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登錄推薦資料開放時間</a:t>
                      </a:r>
                      <a:endPar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hMerge="1">
                  <a:txBody>
                    <a:bodyPr/>
                    <a:lstStyle/>
                    <a:p>
                      <a:pPr algn="ctr"/>
                      <a:endParaRPr lang="zh-TW" altLang="en-US" sz="2400" dirty="0">
                        <a:solidFill>
                          <a:schemeClr val="tx1"/>
                        </a:solidFill>
                      </a:endParaRPr>
                    </a:p>
                  </a:txBody>
                  <a:tcPr anchor="ctr"/>
                </a:tc>
              </a:tr>
              <a:tr h="616744">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練習版</a:t>
                      </a:r>
                      <a:endPar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17:00</a:t>
                      </a:r>
                      <a:endPar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616744">
                <a:tc>
                  <a:txBody>
                    <a:bodyPr/>
                    <a:lstStyle/>
                    <a:p>
                      <a:pPr algn="ct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正式版</a:t>
                      </a:r>
                      <a:endPar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17:00</a:t>
                      </a:r>
                      <a:endPar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bl>
          </a:graphicData>
        </a:graphic>
      </p:graphicFrame>
      <p:sp>
        <p:nvSpPr>
          <p:cNvPr id="4" name="矩形 3"/>
          <p:cNvSpPr/>
          <p:nvPr/>
        </p:nvSpPr>
        <p:spPr>
          <a:xfrm>
            <a:off x="395535" y="4173867"/>
            <a:ext cx="3888433" cy="1569660"/>
          </a:xfrm>
          <a:prstGeom prst="rect">
            <a:avLst/>
          </a:prstGeom>
        </p:spPr>
        <p:txBody>
          <a:bodyPr wrap="square">
            <a:spAutoFit/>
          </a:bodyPr>
          <a:lstStyle/>
          <a:p>
            <a:pPr marL="457200" indent="-457200" algn="just">
              <a:buFont typeface="Wingdings" panose="05000000000000000000" pitchFamily="2" charset="2"/>
              <a:buChar char="l"/>
            </a:pPr>
            <a:r>
              <a:rPr lang="zh-TW" altLang="en-US" sz="2400" dirty="0" smtClean="0">
                <a:latin typeface="標楷體" panose="03000509000000000000" pitchFamily="65" charset="-120"/>
                <a:ea typeface="標楷體" panose="03000509000000000000" pitchFamily="65" charset="-120"/>
              </a:rPr>
              <a:t>須上</a:t>
            </a:r>
            <a:r>
              <a:rPr lang="zh-TW" altLang="en-US" sz="2400" dirty="0">
                <a:latin typeface="標楷體" panose="03000509000000000000" pitchFamily="65" charset="-120"/>
                <a:ea typeface="標楷體" panose="03000509000000000000" pitchFamily="65" charset="-120"/>
              </a:rPr>
              <a:t>傳校內群名次</a:t>
            </a:r>
            <a:r>
              <a:rPr lang="zh-TW" altLang="en-US" sz="2400" dirty="0" smtClean="0">
                <a:latin typeface="標楷體" panose="03000509000000000000" pitchFamily="65" charset="-120"/>
                <a:ea typeface="標楷體" panose="03000509000000000000" pitchFamily="65" charset="-120"/>
              </a:rPr>
              <a:t>表、輸入各</a:t>
            </a:r>
            <a:r>
              <a:rPr lang="zh-TW" altLang="en-US" sz="2400" dirty="0">
                <a:latin typeface="標楷體" panose="03000509000000000000" pitchFamily="65" charset="-120"/>
                <a:ea typeface="標楷體" panose="03000509000000000000" pitchFamily="65" charset="-120"/>
              </a:rPr>
              <a:t>群別各項比序之成績計算方式</a:t>
            </a:r>
            <a:r>
              <a:rPr lang="zh-TW" altLang="en-US" sz="2400" dirty="0" smtClean="0">
                <a:latin typeface="標楷體" panose="03000509000000000000" pitchFamily="65" charset="-120"/>
                <a:ea typeface="標楷體" panose="03000509000000000000" pitchFamily="65" charset="-120"/>
              </a:rPr>
              <a:t>說明、輸入推薦考生資料。</a:t>
            </a:r>
            <a:endParaRPr lang="zh-TW" altLang="en-US" sz="2400"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50415" y="1118971"/>
            <a:ext cx="8985635" cy="3822197"/>
          </a:xfrm>
          <a:prstGeom prst="rect">
            <a:avLst/>
          </a:prstGeom>
        </p:spPr>
      </p:pic>
      <p:sp>
        <p:nvSpPr>
          <p:cNvPr id="78851"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rgbClr val="333399"/>
                </a:solidFill>
                <a:latin typeface="標楷體" pitchFamily="65" charset="-120"/>
                <a:ea typeface="標楷體" pitchFamily="65" charset="-120"/>
              </a:rPr>
              <a:t>三、網路</a:t>
            </a:r>
            <a:r>
              <a:rPr lang="zh-TW" altLang="en-US" sz="3600" b="1" dirty="0" smtClean="0">
                <a:solidFill>
                  <a:srgbClr val="333399"/>
                </a:solidFill>
                <a:latin typeface="標楷體" pitchFamily="65" charset="-120"/>
                <a:ea typeface="標楷體" pitchFamily="65" charset="-120"/>
              </a:rPr>
              <a:t>選填登記就讀志願系統</a:t>
            </a:r>
            <a:r>
              <a:rPr lang="en-US" altLang="zh-TW" sz="3600" b="1" dirty="0" smtClean="0">
                <a:solidFill>
                  <a:srgbClr val="333399"/>
                </a:solidFill>
                <a:latin typeface="標楷體" pitchFamily="65" charset="-120"/>
                <a:ea typeface="標楷體" pitchFamily="65" charset="-120"/>
              </a:rPr>
              <a:t>-</a:t>
            </a:r>
            <a:r>
              <a:rPr lang="zh-TW" altLang="en-US" b="1" dirty="0" smtClean="0">
                <a:solidFill>
                  <a:srgbClr val="333399"/>
                </a:solidFill>
                <a:latin typeface="標楷體" pitchFamily="65" charset="-120"/>
                <a:ea typeface="標楷體" pitchFamily="65" charset="-120"/>
              </a:rPr>
              <a:t>系統登入</a:t>
            </a:r>
            <a:r>
              <a:rPr lang="en-US" altLang="zh-TW" b="1" dirty="0" smtClean="0">
                <a:solidFill>
                  <a:srgbClr val="333399"/>
                </a:solidFill>
                <a:latin typeface="Times New Roman" panose="02020603050405020304" pitchFamily="18" charset="0"/>
                <a:ea typeface="標楷體" pitchFamily="65" charset="-120"/>
                <a:cs typeface="Times New Roman" panose="02020603050405020304" pitchFamily="18" charset="0"/>
              </a:rPr>
              <a:t>(3/3</a:t>
            </a:r>
            <a:r>
              <a:rPr lang="en-US" altLang="zh-TW" b="1" dirty="0">
                <a:solidFill>
                  <a:srgbClr val="333399"/>
                </a:solidFill>
                <a:latin typeface="Times New Roman" panose="02020603050405020304" pitchFamily="18" charset="0"/>
                <a:ea typeface="標楷體" pitchFamily="65" charset="-120"/>
                <a:cs typeface="Times New Roman" panose="02020603050405020304" pitchFamily="18" charset="0"/>
              </a:rPr>
              <a:t>)</a:t>
            </a:r>
            <a:endParaRPr lang="zh-TW" altLang="en-US" b="1" dirty="0" smtClean="0">
              <a:solidFill>
                <a:srgbClr val="333399"/>
              </a:solidFill>
              <a:latin typeface="標楷體" pitchFamily="65" charset="-120"/>
              <a:ea typeface="標楷體" pitchFamily="65" charset="-120"/>
            </a:endParaRPr>
          </a:p>
        </p:txBody>
      </p:sp>
      <p:sp>
        <p:nvSpPr>
          <p:cNvPr id="78852" name="投影片編號版面配置區 4"/>
          <p:cNvSpPr>
            <a:spLocks noGrp="1"/>
          </p:cNvSpPr>
          <p:nvPr>
            <p:ph type="sldNum" sz="quarter" idx="12"/>
          </p:nvPr>
        </p:nvSpPr>
        <p:spPr>
          <a:xfrm>
            <a:off x="6553200" y="6273800"/>
            <a:ext cx="2133600" cy="476250"/>
          </a:xfrm>
          <a:noFill/>
        </p:spPr>
        <p:txBody>
          <a:bodyPr/>
          <a:lstStyle/>
          <a:p>
            <a:fld id="{0AA58E0E-4B29-449C-96C7-40AC1223FB03}" type="slidenum">
              <a:rPr lang="en-US" altLang="zh-TW" smtClean="0">
                <a:latin typeface="Arial" pitchFamily="34" charset="0"/>
                <a:ea typeface="新細明體" pitchFamily="18" charset="-120"/>
              </a:rPr>
              <a:pPr/>
              <a:t>80</a:t>
            </a:fld>
            <a:endParaRPr lang="en-US" altLang="zh-TW" smtClean="0">
              <a:latin typeface="Arial" pitchFamily="34" charset="0"/>
              <a:ea typeface="新細明體" pitchFamily="18" charset="-120"/>
            </a:endParaRPr>
          </a:p>
        </p:txBody>
      </p:sp>
      <p:sp>
        <p:nvSpPr>
          <p:cNvPr id="3" name="矩形 2"/>
          <p:cNvSpPr/>
          <p:nvPr/>
        </p:nvSpPr>
        <p:spPr>
          <a:xfrm>
            <a:off x="323529" y="1556792"/>
            <a:ext cx="8363272" cy="263413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0" name="矩形 9"/>
          <p:cNvSpPr/>
          <p:nvPr/>
        </p:nvSpPr>
        <p:spPr>
          <a:xfrm>
            <a:off x="3707904" y="4314357"/>
            <a:ext cx="1584176" cy="33877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矩形圖說文字 3"/>
          <p:cNvSpPr/>
          <p:nvPr/>
        </p:nvSpPr>
        <p:spPr>
          <a:xfrm>
            <a:off x="2987824" y="5054766"/>
            <a:ext cx="5400600" cy="1008113"/>
          </a:xfrm>
          <a:prstGeom prst="wedgeRectCallout">
            <a:avLst>
              <a:gd name="adj1" fmla="val 20952"/>
              <a:gd name="adj2" fmla="val -109982"/>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zh-TW" dirty="0">
                <a:solidFill>
                  <a:schemeClr val="tx1"/>
                </a:solidFill>
              </a:rPr>
              <a:t>請先閱讀「網路選填登記就讀志願序」注意事項，勾選「以上注意事項本人已閱讀完畢並願確實遵守」核取方塊後，點按進入「確定並進行志願選</a:t>
            </a:r>
            <a:r>
              <a:rPr lang="zh-TW" altLang="zh-TW" dirty="0" smtClean="0">
                <a:solidFill>
                  <a:schemeClr val="tx1"/>
                </a:solidFill>
              </a:rPr>
              <a:t>填」</a:t>
            </a:r>
            <a:r>
              <a:rPr lang="zh-TW" altLang="en-US" dirty="0">
                <a:solidFill>
                  <a:schemeClr val="tx1"/>
                </a:solidFill>
              </a:rPr>
              <a:t>。</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圖片 23"/>
          <p:cNvPicPr>
            <a:picLocks noChangeAspect="1"/>
          </p:cNvPicPr>
          <p:nvPr/>
        </p:nvPicPr>
        <p:blipFill>
          <a:blip r:embed="rId3"/>
          <a:stretch>
            <a:fillRect/>
          </a:stretch>
        </p:blipFill>
        <p:spPr>
          <a:xfrm>
            <a:off x="101068" y="1010316"/>
            <a:ext cx="6035718" cy="5717196"/>
          </a:xfrm>
          <a:prstGeom prst="rect">
            <a:avLst/>
          </a:prstGeom>
        </p:spPr>
      </p:pic>
      <p:sp>
        <p:nvSpPr>
          <p:cNvPr id="79875"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rgbClr val="333399"/>
                </a:solidFill>
                <a:latin typeface="標楷體" pitchFamily="65" charset="-120"/>
                <a:ea typeface="標楷體" pitchFamily="65" charset="-120"/>
              </a:rPr>
              <a:t>三、網路</a:t>
            </a:r>
            <a:r>
              <a:rPr lang="zh-TW" altLang="en-US" sz="3600" b="1" dirty="0" smtClean="0">
                <a:solidFill>
                  <a:srgbClr val="333399"/>
                </a:solidFill>
                <a:latin typeface="標楷體" pitchFamily="65" charset="-120"/>
                <a:ea typeface="標楷體" pitchFamily="65" charset="-120"/>
              </a:rPr>
              <a:t>選填登記就讀志願系統</a:t>
            </a:r>
            <a:r>
              <a:rPr lang="en-US" altLang="zh-TW" sz="3600" b="1" dirty="0" smtClean="0">
                <a:solidFill>
                  <a:srgbClr val="333399"/>
                </a:solidFill>
                <a:latin typeface="標楷體" pitchFamily="65" charset="-120"/>
                <a:ea typeface="標楷體" pitchFamily="65" charset="-120"/>
              </a:rPr>
              <a:t>-</a:t>
            </a:r>
            <a:r>
              <a:rPr lang="zh-TW" altLang="en-US" b="1" dirty="0" smtClean="0">
                <a:solidFill>
                  <a:srgbClr val="333399"/>
                </a:solidFill>
                <a:latin typeface="標楷體" pitchFamily="65" charset="-120"/>
                <a:ea typeface="標楷體" pitchFamily="65" charset="-120"/>
              </a:rPr>
              <a:t>選填志願</a:t>
            </a:r>
            <a:r>
              <a:rPr lang="en-US" altLang="zh-TW" b="1" dirty="0">
                <a:solidFill>
                  <a:srgbClr val="333399"/>
                </a:solidFill>
                <a:latin typeface="Times New Roman" panose="02020603050405020304" pitchFamily="18" charset="0"/>
                <a:ea typeface="標楷體" pitchFamily="65" charset="-120"/>
                <a:cs typeface="Times New Roman" panose="02020603050405020304" pitchFamily="18" charset="0"/>
              </a:rPr>
              <a:t>(1/3)</a:t>
            </a:r>
            <a:endParaRPr lang="zh-TW" altLang="en-US" b="1" dirty="0" smtClean="0">
              <a:solidFill>
                <a:srgbClr val="333399"/>
              </a:solidFill>
              <a:latin typeface="標楷體" pitchFamily="65" charset="-120"/>
              <a:ea typeface="標楷體" pitchFamily="65" charset="-120"/>
            </a:endParaRPr>
          </a:p>
        </p:txBody>
      </p:sp>
      <p:sp>
        <p:nvSpPr>
          <p:cNvPr id="79876" name="投影片編號版面配置區 4"/>
          <p:cNvSpPr>
            <a:spLocks noGrp="1"/>
          </p:cNvSpPr>
          <p:nvPr>
            <p:ph type="sldNum" sz="quarter" idx="12"/>
          </p:nvPr>
        </p:nvSpPr>
        <p:spPr>
          <a:xfrm>
            <a:off x="6553200" y="6273800"/>
            <a:ext cx="2133600" cy="476250"/>
          </a:xfrm>
          <a:noFill/>
        </p:spPr>
        <p:txBody>
          <a:bodyPr/>
          <a:lstStyle/>
          <a:p>
            <a:fld id="{F7D2AD04-59B7-4B8E-8D08-3CBC4D8CD57A}" type="slidenum">
              <a:rPr lang="en-US" altLang="zh-TW" smtClean="0">
                <a:latin typeface="Arial" pitchFamily="34" charset="0"/>
                <a:ea typeface="新細明體" pitchFamily="18" charset="-120"/>
              </a:rPr>
              <a:pPr/>
              <a:t>81</a:t>
            </a:fld>
            <a:endParaRPr lang="en-US" altLang="zh-TW" smtClean="0">
              <a:latin typeface="Arial" pitchFamily="34" charset="0"/>
              <a:ea typeface="新細明體" pitchFamily="18" charset="-120"/>
            </a:endParaRPr>
          </a:p>
        </p:txBody>
      </p:sp>
      <p:sp>
        <p:nvSpPr>
          <p:cNvPr id="3" name="矩形 2"/>
          <p:cNvSpPr/>
          <p:nvPr/>
        </p:nvSpPr>
        <p:spPr>
          <a:xfrm>
            <a:off x="266234" y="3914968"/>
            <a:ext cx="2420760" cy="279063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9" name="群組 8"/>
          <p:cNvGrpSpPr>
            <a:grpSpLocks/>
          </p:cNvGrpSpPr>
          <p:nvPr/>
        </p:nvGrpSpPr>
        <p:grpSpPr bwMode="auto">
          <a:xfrm>
            <a:off x="8466" y="1292361"/>
            <a:ext cx="269875" cy="276225"/>
            <a:chOff x="6228184" y="3501008"/>
            <a:chExt cx="269626" cy="276999"/>
          </a:xfrm>
        </p:grpSpPr>
        <p:sp>
          <p:nvSpPr>
            <p:cNvPr id="10" name="橢圓 9"/>
            <p:cNvSpPr/>
            <p:nvPr/>
          </p:nvSpPr>
          <p:spPr>
            <a:xfrm>
              <a:off x="6250388" y="3523295"/>
              <a:ext cx="215701" cy="21491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10"/>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1</a:t>
              </a:r>
              <a:endParaRPr lang="zh-TW" altLang="en-US" sz="1200" b="1" dirty="0">
                <a:solidFill>
                  <a:srgbClr val="FF0000"/>
                </a:solidFill>
              </a:endParaRPr>
            </a:p>
          </p:txBody>
        </p:sp>
      </p:grpSp>
      <p:grpSp>
        <p:nvGrpSpPr>
          <p:cNvPr id="13" name="群組 12"/>
          <p:cNvGrpSpPr>
            <a:grpSpLocks/>
          </p:cNvGrpSpPr>
          <p:nvPr/>
        </p:nvGrpSpPr>
        <p:grpSpPr bwMode="auto">
          <a:xfrm>
            <a:off x="137780" y="2438393"/>
            <a:ext cx="268288" cy="276225"/>
            <a:chOff x="6228184" y="3501008"/>
            <a:chExt cx="269626" cy="276999"/>
          </a:xfrm>
        </p:grpSpPr>
        <p:sp>
          <p:nvSpPr>
            <p:cNvPr id="14" name="橢圓 13"/>
            <p:cNvSpPr/>
            <p:nvPr/>
          </p:nvSpPr>
          <p:spPr>
            <a:xfrm>
              <a:off x="6250520" y="3523295"/>
              <a:ext cx="215382" cy="21491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2</a:t>
              </a:r>
              <a:endParaRPr lang="zh-TW" altLang="en-US" sz="1200" b="1" dirty="0">
                <a:solidFill>
                  <a:srgbClr val="FF0000"/>
                </a:solidFill>
              </a:endParaRPr>
            </a:p>
          </p:txBody>
        </p:sp>
      </p:grpSp>
      <p:grpSp>
        <p:nvGrpSpPr>
          <p:cNvPr id="16" name="群組 15"/>
          <p:cNvGrpSpPr>
            <a:grpSpLocks/>
          </p:cNvGrpSpPr>
          <p:nvPr/>
        </p:nvGrpSpPr>
        <p:grpSpPr bwMode="auto">
          <a:xfrm>
            <a:off x="531641" y="3933731"/>
            <a:ext cx="269875" cy="276225"/>
            <a:chOff x="6228184" y="3501008"/>
            <a:chExt cx="269626" cy="276999"/>
          </a:xfrm>
        </p:grpSpPr>
        <p:sp>
          <p:nvSpPr>
            <p:cNvPr id="17" name="橢圓 16"/>
            <p:cNvSpPr/>
            <p:nvPr/>
          </p:nvSpPr>
          <p:spPr>
            <a:xfrm>
              <a:off x="6250388" y="3523295"/>
              <a:ext cx="215701"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矩形 17"/>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3</a:t>
              </a:r>
              <a:endParaRPr lang="zh-TW" altLang="en-US" sz="1200" dirty="0">
                <a:solidFill>
                  <a:srgbClr val="FF0000"/>
                </a:solidFill>
              </a:endParaRPr>
            </a:p>
          </p:txBody>
        </p:sp>
      </p:grpSp>
      <p:sp>
        <p:nvSpPr>
          <p:cNvPr id="20" name="矩形 19"/>
          <p:cNvSpPr/>
          <p:nvPr/>
        </p:nvSpPr>
        <p:spPr>
          <a:xfrm>
            <a:off x="408296" y="2363470"/>
            <a:ext cx="5489439" cy="119679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1" name="矩形圖說文字 20"/>
          <p:cNvSpPr/>
          <p:nvPr/>
        </p:nvSpPr>
        <p:spPr>
          <a:xfrm>
            <a:off x="6204963" y="1819950"/>
            <a:ext cx="2520280" cy="2070767"/>
          </a:xfrm>
          <a:prstGeom prst="wedgeRectCallout">
            <a:avLst>
              <a:gd name="adj1" fmla="val -77759"/>
              <a:gd name="adj2" fmla="val 14762"/>
            </a:avLst>
          </a:prstGeom>
          <a:solidFill>
            <a:srgbClr val="FFFF66"/>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zh-TW" b="1" dirty="0">
                <a:solidFill>
                  <a:srgbClr val="FF0000"/>
                </a:solidFill>
              </a:rPr>
              <a:t>網路選填登記就讀志願序期間</a:t>
            </a:r>
            <a:r>
              <a:rPr lang="zh-TW" altLang="zh-TW" b="1" dirty="0" smtClean="0">
                <a:solidFill>
                  <a:srgbClr val="FF0000"/>
                </a:solidFill>
              </a:rPr>
              <a:t>為</a:t>
            </a:r>
            <a:r>
              <a:rPr lang="en-US" altLang="zh-TW" b="1" dirty="0" smtClean="0">
                <a:solidFill>
                  <a:srgbClr val="FF0000"/>
                </a:solidFill>
              </a:rPr>
              <a:t>108</a:t>
            </a:r>
            <a:r>
              <a:rPr lang="zh-TW" altLang="en-US" b="1" dirty="0" smtClean="0">
                <a:solidFill>
                  <a:srgbClr val="FF0000"/>
                </a:solidFill>
              </a:rPr>
              <a:t>年</a:t>
            </a:r>
            <a:r>
              <a:rPr lang="en-US" altLang="zh-TW" b="1" dirty="0" smtClean="0">
                <a:solidFill>
                  <a:srgbClr val="FF0000"/>
                </a:solidFill>
              </a:rPr>
              <a:t>4</a:t>
            </a:r>
            <a:r>
              <a:rPr lang="zh-TW" altLang="zh-TW" b="1" dirty="0" smtClean="0">
                <a:solidFill>
                  <a:srgbClr val="FF0000"/>
                </a:solidFill>
              </a:rPr>
              <a:t>月</a:t>
            </a:r>
            <a:r>
              <a:rPr lang="en-US" altLang="zh-TW" b="1" dirty="0" smtClean="0">
                <a:solidFill>
                  <a:srgbClr val="FF0000"/>
                </a:solidFill>
              </a:rPr>
              <a:t>12</a:t>
            </a:r>
            <a:r>
              <a:rPr lang="zh-TW" altLang="zh-TW" b="1" dirty="0" smtClean="0">
                <a:solidFill>
                  <a:srgbClr val="FF0000"/>
                </a:solidFill>
              </a:rPr>
              <a:t>日</a:t>
            </a:r>
            <a:r>
              <a:rPr lang="en-US" altLang="zh-TW" b="1" dirty="0" smtClean="0">
                <a:solidFill>
                  <a:srgbClr val="FF0000"/>
                </a:solidFill>
              </a:rPr>
              <a:t>10:00</a:t>
            </a:r>
            <a:r>
              <a:rPr lang="zh-TW" altLang="zh-TW" b="1" dirty="0">
                <a:solidFill>
                  <a:srgbClr val="FF0000"/>
                </a:solidFill>
              </a:rPr>
              <a:t>起</a:t>
            </a:r>
            <a:r>
              <a:rPr lang="zh-TW" altLang="zh-TW" b="1" dirty="0" smtClean="0">
                <a:solidFill>
                  <a:srgbClr val="FF0000"/>
                </a:solidFill>
              </a:rPr>
              <a:t>至</a:t>
            </a:r>
            <a:r>
              <a:rPr lang="en-US" altLang="zh-TW" b="1" dirty="0" smtClean="0">
                <a:solidFill>
                  <a:srgbClr val="FF0000"/>
                </a:solidFill>
              </a:rPr>
              <a:t>108</a:t>
            </a:r>
            <a:r>
              <a:rPr lang="zh-TW" altLang="en-US" b="1" dirty="0" smtClean="0">
                <a:solidFill>
                  <a:srgbClr val="FF0000"/>
                </a:solidFill>
              </a:rPr>
              <a:t>年</a:t>
            </a:r>
            <a:r>
              <a:rPr lang="en-US" altLang="zh-TW" b="1" dirty="0" smtClean="0">
                <a:solidFill>
                  <a:srgbClr val="FF0000"/>
                </a:solidFill>
              </a:rPr>
              <a:t>4</a:t>
            </a:r>
            <a:r>
              <a:rPr lang="zh-TW" altLang="zh-TW" b="1" dirty="0" smtClean="0">
                <a:solidFill>
                  <a:srgbClr val="FF0000"/>
                </a:solidFill>
              </a:rPr>
              <a:t>月</a:t>
            </a:r>
            <a:r>
              <a:rPr lang="en-US" altLang="zh-TW" b="1" dirty="0" smtClean="0">
                <a:solidFill>
                  <a:srgbClr val="FF0000"/>
                </a:solidFill>
              </a:rPr>
              <a:t>16</a:t>
            </a:r>
            <a:r>
              <a:rPr lang="zh-TW" altLang="zh-TW" b="1" dirty="0" smtClean="0">
                <a:solidFill>
                  <a:srgbClr val="FF0000"/>
                </a:solidFill>
              </a:rPr>
              <a:t>日</a:t>
            </a:r>
            <a:r>
              <a:rPr lang="en-US" altLang="zh-TW" b="1" dirty="0" smtClean="0">
                <a:solidFill>
                  <a:srgbClr val="FF0000"/>
                </a:solidFill>
              </a:rPr>
              <a:t>17:00</a:t>
            </a:r>
            <a:r>
              <a:rPr lang="zh-TW" altLang="zh-TW" b="1" dirty="0">
                <a:solidFill>
                  <a:srgbClr val="FF0000"/>
                </a:solidFill>
              </a:rPr>
              <a:t>止</a:t>
            </a:r>
            <a:r>
              <a:rPr lang="zh-TW" altLang="zh-TW" dirty="0">
                <a:solidFill>
                  <a:srgbClr val="0000FF"/>
                </a:solidFill>
              </a:rPr>
              <a:t>，為避免網路壅塞，請考生儘早上網選填登記，逾期概</a:t>
            </a:r>
            <a:r>
              <a:rPr lang="zh-TW" altLang="zh-TW" dirty="0" smtClean="0">
                <a:solidFill>
                  <a:srgbClr val="0000FF"/>
                </a:solidFill>
              </a:rPr>
              <a:t>不受理</a:t>
            </a:r>
            <a:r>
              <a:rPr lang="zh-TW" altLang="en-US" dirty="0" smtClean="0">
                <a:solidFill>
                  <a:srgbClr val="0000FF"/>
                </a:solidFill>
              </a:rPr>
              <a:t>。</a:t>
            </a:r>
            <a:endParaRPr lang="zh-TW" altLang="en-US" dirty="0">
              <a:solidFill>
                <a:srgbClr val="0000FF"/>
              </a:solidFill>
            </a:endParaRPr>
          </a:p>
        </p:txBody>
      </p:sp>
      <p:sp>
        <p:nvSpPr>
          <p:cNvPr id="4" name="矩形圖說文字 3"/>
          <p:cNvSpPr/>
          <p:nvPr/>
        </p:nvSpPr>
        <p:spPr>
          <a:xfrm>
            <a:off x="5076056" y="4221170"/>
            <a:ext cx="3672408" cy="1800117"/>
          </a:xfrm>
          <a:prstGeom prst="wedgeRectCallout">
            <a:avLst>
              <a:gd name="adj1" fmla="val -90361"/>
              <a:gd name="adj2" fmla="val -31717"/>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dirty="0">
                <a:solidFill>
                  <a:schemeClr val="tx1"/>
                </a:solidFill>
              </a:rPr>
              <a:t>考生可選填登記科技校院於該所屬招生群別及</a:t>
            </a:r>
            <a:r>
              <a:rPr lang="zh-TW" altLang="en-US" dirty="0" smtClean="0">
                <a:solidFill>
                  <a:schemeClr val="tx1"/>
                </a:solidFill>
              </a:rPr>
              <a:t>不分群之系</a:t>
            </a:r>
            <a:r>
              <a:rPr lang="zh-TW" altLang="en-US" dirty="0">
                <a:solidFill>
                  <a:schemeClr val="tx1"/>
                </a:solidFill>
              </a:rPr>
              <a:t>（組）、學程志願，皆已列於左方「可供選填志願數」內，請點選欲選填之志願後，</a:t>
            </a:r>
            <a:r>
              <a:rPr lang="zh-TW" altLang="en-US" dirty="0" smtClean="0">
                <a:solidFill>
                  <a:schemeClr val="tx1"/>
                </a:solidFill>
              </a:rPr>
              <a:t>點按</a:t>
            </a:r>
            <a:r>
              <a:rPr lang="zh-TW" altLang="en-US" b="1" dirty="0" smtClean="0">
                <a:solidFill>
                  <a:schemeClr val="tx1"/>
                </a:solidFill>
              </a:rPr>
              <a:t>「</a:t>
            </a:r>
            <a:r>
              <a:rPr lang="zh-TW" altLang="en-US" b="1" dirty="0">
                <a:solidFill>
                  <a:schemeClr val="tx1"/>
                </a:solidFill>
              </a:rPr>
              <a:t>加入志願」</a:t>
            </a:r>
            <a:r>
              <a:rPr lang="zh-TW" altLang="en-US" dirty="0">
                <a:solidFill>
                  <a:schemeClr val="tx1"/>
                </a:solidFill>
              </a:rPr>
              <a:t>至右側之「已選填志願」</a:t>
            </a:r>
          </a:p>
        </p:txBody>
      </p:sp>
      <p:sp>
        <p:nvSpPr>
          <p:cNvPr id="27" name="矩形 26"/>
          <p:cNvSpPr/>
          <p:nvPr/>
        </p:nvSpPr>
        <p:spPr>
          <a:xfrm>
            <a:off x="2868233" y="4550371"/>
            <a:ext cx="475356" cy="18435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30" name="群組 29"/>
          <p:cNvGrpSpPr>
            <a:grpSpLocks/>
          </p:cNvGrpSpPr>
          <p:nvPr/>
        </p:nvGrpSpPr>
        <p:grpSpPr bwMode="auto">
          <a:xfrm>
            <a:off x="2970749" y="4267377"/>
            <a:ext cx="268288" cy="276225"/>
            <a:chOff x="6228184" y="3501008"/>
            <a:chExt cx="269626" cy="276999"/>
          </a:xfrm>
        </p:grpSpPr>
        <p:sp>
          <p:nvSpPr>
            <p:cNvPr id="31" name="橢圓 30"/>
            <p:cNvSpPr/>
            <p:nvPr/>
          </p:nvSpPr>
          <p:spPr>
            <a:xfrm>
              <a:off x="6250520" y="3523295"/>
              <a:ext cx="215382" cy="2149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32" name="矩形 31"/>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smtClean="0">
                  <a:solidFill>
                    <a:srgbClr val="FF0000"/>
                  </a:solidFill>
                </a:rPr>
                <a:t>4</a:t>
              </a:r>
              <a:endParaRPr lang="zh-TW" altLang="en-US" sz="1200" b="1" dirty="0">
                <a:solidFill>
                  <a:srgbClr val="FF0000"/>
                </a:solidFill>
              </a:endParaRPr>
            </a:p>
          </p:txBody>
        </p:sp>
      </p:grpSp>
      <p:sp>
        <p:nvSpPr>
          <p:cNvPr id="33" name="矩形圖說文字 32"/>
          <p:cNvSpPr/>
          <p:nvPr/>
        </p:nvSpPr>
        <p:spPr>
          <a:xfrm>
            <a:off x="6701621" y="1137280"/>
            <a:ext cx="2046843" cy="491504"/>
          </a:xfrm>
          <a:prstGeom prst="wedgeRectCallout">
            <a:avLst>
              <a:gd name="adj1" fmla="val -91226"/>
              <a:gd name="adj2" fmla="val -4259"/>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b="1" dirty="0" smtClean="0">
                <a:solidFill>
                  <a:schemeClr val="tx1"/>
                </a:solidFill>
              </a:rPr>
              <a:t>確認最新排名結果</a:t>
            </a:r>
            <a:endParaRPr lang="zh-TW" altLang="en-US" b="1" dirty="0">
              <a:solidFill>
                <a:schemeClr val="tx1"/>
              </a:solidFill>
            </a:endParaRPr>
          </a:p>
        </p:txBody>
      </p:sp>
      <p:sp>
        <p:nvSpPr>
          <p:cNvPr id="28" name="矩形 27"/>
          <p:cNvSpPr/>
          <p:nvPr/>
        </p:nvSpPr>
        <p:spPr>
          <a:xfrm>
            <a:off x="308566" y="1037817"/>
            <a:ext cx="5538370" cy="7518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圖片 11"/>
          <p:cNvPicPr>
            <a:picLocks noChangeAspect="1"/>
          </p:cNvPicPr>
          <p:nvPr/>
        </p:nvPicPr>
        <p:blipFill>
          <a:blip r:embed="rId3"/>
          <a:stretch>
            <a:fillRect/>
          </a:stretch>
        </p:blipFill>
        <p:spPr>
          <a:xfrm>
            <a:off x="381001" y="994499"/>
            <a:ext cx="8394659" cy="5482682"/>
          </a:xfrm>
          <a:prstGeom prst="rect">
            <a:avLst/>
          </a:prstGeom>
        </p:spPr>
      </p:pic>
      <p:sp>
        <p:nvSpPr>
          <p:cNvPr id="80899"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rgbClr val="333399"/>
                </a:solidFill>
                <a:latin typeface="標楷體" pitchFamily="65" charset="-120"/>
                <a:ea typeface="標楷體" pitchFamily="65" charset="-120"/>
              </a:rPr>
              <a:t>三、網路</a:t>
            </a:r>
            <a:r>
              <a:rPr lang="zh-TW" altLang="en-US" sz="3600" b="1" dirty="0" smtClean="0">
                <a:solidFill>
                  <a:srgbClr val="333399"/>
                </a:solidFill>
                <a:latin typeface="標楷體" pitchFamily="65" charset="-120"/>
                <a:ea typeface="標楷體" pitchFamily="65" charset="-120"/>
              </a:rPr>
              <a:t>選填登記就讀志願系統</a:t>
            </a:r>
            <a:r>
              <a:rPr lang="en-US" altLang="zh-TW" sz="3600" b="1" dirty="0" smtClean="0">
                <a:solidFill>
                  <a:srgbClr val="333399"/>
                </a:solidFill>
                <a:latin typeface="標楷體" pitchFamily="65" charset="-120"/>
                <a:ea typeface="標楷體" pitchFamily="65" charset="-120"/>
              </a:rPr>
              <a:t>-</a:t>
            </a:r>
            <a:r>
              <a:rPr lang="zh-TW" altLang="en-US" b="1" dirty="0" smtClean="0">
                <a:solidFill>
                  <a:srgbClr val="333399"/>
                </a:solidFill>
                <a:latin typeface="標楷體" pitchFamily="65" charset="-120"/>
                <a:ea typeface="標楷體" pitchFamily="65" charset="-120"/>
              </a:rPr>
              <a:t>選填志願</a:t>
            </a:r>
            <a:r>
              <a:rPr lang="en-US" altLang="zh-TW" b="1" dirty="0" smtClean="0">
                <a:solidFill>
                  <a:srgbClr val="333399"/>
                </a:solidFill>
                <a:latin typeface="Times New Roman" panose="02020603050405020304" pitchFamily="18" charset="0"/>
                <a:ea typeface="標楷體" pitchFamily="65" charset="-120"/>
                <a:cs typeface="Times New Roman" panose="02020603050405020304" pitchFamily="18" charset="0"/>
              </a:rPr>
              <a:t>(2/3</a:t>
            </a:r>
            <a:r>
              <a:rPr lang="en-US" altLang="zh-TW" b="1" dirty="0">
                <a:solidFill>
                  <a:srgbClr val="333399"/>
                </a:solidFill>
                <a:latin typeface="Times New Roman" panose="02020603050405020304" pitchFamily="18" charset="0"/>
                <a:ea typeface="標楷體" pitchFamily="65" charset="-120"/>
                <a:cs typeface="Times New Roman" panose="02020603050405020304" pitchFamily="18" charset="0"/>
              </a:rPr>
              <a:t>)</a:t>
            </a:r>
            <a:endParaRPr lang="zh-TW" altLang="en-US" b="1" dirty="0" smtClean="0">
              <a:solidFill>
                <a:srgbClr val="333399"/>
              </a:solidFill>
              <a:latin typeface="標楷體" pitchFamily="65" charset="-120"/>
              <a:ea typeface="標楷體" pitchFamily="65" charset="-120"/>
            </a:endParaRPr>
          </a:p>
        </p:txBody>
      </p:sp>
      <p:sp>
        <p:nvSpPr>
          <p:cNvPr id="80900" name="投影片編號版面配置區 4"/>
          <p:cNvSpPr>
            <a:spLocks noGrp="1"/>
          </p:cNvSpPr>
          <p:nvPr>
            <p:ph type="sldNum" sz="quarter" idx="12"/>
          </p:nvPr>
        </p:nvSpPr>
        <p:spPr>
          <a:xfrm>
            <a:off x="6553200" y="6273800"/>
            <a:ext cx="2133600" cy="476250"/>
          </a:xfrm>
          <a:noFill/>
        </p:spPr>
        <p:txBody>
          <a:bodyPr/>
          <a:lstStyle/>
          <a:p>
            <a:fld id="{8B7946AB-2B09-4C98-8495-D8DA77FC453D}" type="slidenum">
              <a:rPr lang="en-US" altLang="zh-TW" smtClean="0">
                <a:latin typeface="Arial" pitchFamily="34" charset="0"/>
                <a:ea typeface="新細明體" pitchFamily="18" charset="-120"/>
              </a:rPr>
              <a:pPr/>
              <a:t>82</a:t>
            </a:fld>
            <a:endParaRPr lang="en-US" altLang="zh-TW" smtClean="0">
              <a:latin typeface="Arial" pitchFamily="34" charset="0"/>
              <a:ea typeface="新細明體" pitchFamily="18" charset="-120"/>
            </a:endParaRPr>
          </a:p>
        </p:txBody>
      </p:sp>
      <p:sp>
        <p:nvSpPr>
          <p:cNvPr id="3" name="矩形 2"/>
          <p:cNvSpPr/>
          <p:nvPr/>
        </p:nvSpPr>
        <p:spPr>
          <a:xfrm>
            <a:off x="5054600" y="1614985"/>
            <a:ext cx="3581400" cy="451057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 name="矩形 1"/>
          <p:cNvSpPr/>
          <p:nvPr/>
        </p:nvSpPr>
        <p:spPr>
          <a:xfrm>
            <a:off x="4127750" y="2353733"/>
            <a:ext cx="833717" cy="18457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5" name="矩形 4"/>
          <p:cNvSpPr/>
          <p:nvPr/>
        </p:nvSpPr>
        <p:spPr>
          <a:xfrm>
            <a:off x="4149403" y="4639732"/>
            <a:ext cx="761264" cy="25663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4" name="矩形圖說文字 3"/>
          <p:cNvSpPr/>
          <p:nvPr/>
        </p:nvSpPr>
        <p:spPr>
          <a:xfrm>
            <a:off x="1091408" y="2575730"/>
            <a:ext cx="2376388" cy="1584176"/>
          </a:xfrm>
          <a:prstGeom prst="wedgeRectCallout">
            <a:avLst>
              <a:gd name="adj1" fmla="val 72526"/>
              <a:gd name="adj2" fmla="val -16761"/>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b="1" dirty="0">
                <a:solidFill>
                  <a:schemeClr val="tx1"/>
                </a:solidFill>
              </a:rPr>
              <a:t>已選</a:t>
            </a:r>
            <a:r>
              <a:rPr lang="zh-TW" altLang="en-US" b="1" dirty="0" smtClean="0">
                <a:solidFill>
                  <a:schemeClr val="tx1"/>
                </a:solidFill>
              </a:rPr>
              <a:t>填之志願</a:t>
            </a:r>
            <a:r>
              <a:rPr lang="zh-TW" altLang="en-US" b="1" dirty="0">
                <a:solidFill>
                  <a:schemeClr val="tx1"/>
                </a:solidFill>
              </a:rPr>
              <a:t>在此階段可進行「移除</a:t>
            </a:r>
            <a:r>
              <a:rPr lang="zh-TW" altLang="en-US" b="1" dirty="0" smtClean="0">
                <a:solidFill>
                  <a:schemeClr val="tx1"/>
                </a:solidFill>
              </a:rPr>
              <a:t>志願</a:t>
            </a:r>
            <a:r>
              <a:rPr lang="en-US" altLang="zh-TW" b="1" dirty="0" smtClean="0">
                <a:solidFill>
                  <a:schemeClr val="tx1"/>
                </a:solidFill>
              </a:rPr>
              <a:t/>
            </a:r>
            <a:br>
              <a:rPr lang="en-US" altLang="zh-TW" b="1" dirty="0" smtClean="0">
                <a:solidFill>
                  <a:schemeClr val="tx1"/>
                </a:solidFill>
              </a:rPr>
            </a:br>
            <a:r>
              <a:rPr lang="zh-TW" altLang="en-US" b="1" dirty="0" smtClean="0">
                <a:solidFill>
                  <a:schemeClr val="tx1"/>
                </a:solidFill>
              </a:rPr>
              <a:t>」</a:t>
            </a:r>
            <a:r>
              <a:rPr lang="zh-TW" altLang="en-US" b="1" dirty="0">
                <a:solidFill>
                  <a:schemeClr val="tx1"/>
                </a:solidFill>
              </a:rPr>
              <a:t>、「志願上移</a:t>
            </a:r>
            <a:r>
              <a:rPr lang="zh-TW" altLang="en-US" b="1" dirty="0" smtClean="0">
                <a:solidFill>
                  <a:schemeClr val="tx1"/>
                </a:solidFill>
              </a:rPr>
              <a:t>」或「</a:t>
            </a:r>
            <a:r>
              <a:rPr lang="zh-TW" altLang="en-US" b="1" dirty="0">
                <a:solidFill>
                  <a:schemeClr val="tx1"/>
                </a:solidFill>
              </a:rPr>
              <a:t>志願下移」之編輯</a:t>
            </a:r>
            <a:r>
              <a:rPr lang="zh-TW" altLang="en-US" b="1" dirty="0" smtClean="0">
                <a:solidFill>
                  <a:schemeClr val="tx1"/>
                </a:solidFill>
              </a:rPr>
              <a:t>動作。</a:t>
            </a:r>
            <a:endParaRPr lang="zh-TW" altLang="en-US" b="1" dirty="0">
              <a:solidFill>
                <a:schemeClr val="tx1"/>
              </a:solidFill>
            </a:endParaRPr>
          </a:p>
        </p:txBody>
      </p:sp>
      <p:sp>
        <p:nvSpPr>
          <p:cNvPr id="6" name="矩形圖說文字 5"/>
          <p:cNvSpPr/>
          <p:nvPr/>
        </p:nvSpPr>
        <p:spPr>
          <a:xfrm>
            <a:off x="954036" y="4338924"/>
            <a:ext cx="2216451" cy="1044160"/>
          </a:xfrm>
          <a:prstGeom prst="wedgeRectCallout">
            <a:avLst>
              <a:gd name="adj1" fmla="val 80200"/>
              <a:gd name="adj2" fmla="val -15114"/>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b="1" dirty="0" smtClean="0">
                <a:solidFill>
                  <a:schemeClr val="tx1"/>
                </a:solidFill>
              </a:rPr>
              <a:t>若已完成所有就讀</a:t>
            </a:r>
            <a:r>
              <a:rPr lang="zh-TW" altLang="en-US" b="1" dirty="0">
                <a:solidFill>
                  <a:schemeClr val="tx1"/>
                </a:solidFill>
              </a:rPr>
              <a:t>志願序之選</a:t>
            </a:r>
            <a:r>
              <a:rPr lang="zh-TW" altLang="en-US" b="1" dirty="0" smtClean="0">
                <a:solidFill>
                  <a:schemeClr val="tx1"/>
                </a:solidFill>
              </a:rPr>
              <a:t>填，請點</a:t>
            </a:r>
            <a:r>
              <a:rPr lang="zh-TW" altLang="en-US" b="1" dirty="0">
                <a:solidFill>
                  <a:schemeClr val="tx1"/>
                </a:solidFill>
              </a:rPr>
              <a:t>按「送出志願</a:t>
            </a:r>
            <a:r>
              <a:rPr lang="zh-TW" altLang="en-US" b="1" dirty="0" smtClean="0">
                <a:solidFill>
                  <a:schemeClr val="tx1"/>
                </a:solidFill>
              </a:rPr>
              <a:t>」。</a:t>
            </a:r>
            <a:endParaRPr lang="zh-TW" altLang="en-US" b="1" dirty="0">
              <a:solidFill>
                <a:schemeClr val="tx1"/>
              </a:solidFill>
            </a:endParaRPr>
          </a:p>
        </p:txBody>
      </p:sp>
      <p:grpSp>
        <p:nvGrpSpPr>
          <p:cNvPr id="13" name="群組 12"/>
          <p:cNvGrpSpPr>
            <a:grpSpLocks/>
          </p:cNvGrpSpPr>
          <p:nvPr/>
        </p:nvGrpSpPr>
        <p:grpSpPr bwMode="auto">
          <a:xfrm>
            <a:off x="3843866" y="2418427"/>
            <a:ext cx="269875" cy="276225"/>
            <a:chOff x="6228184" y="3501008"/>
            <a:chExt cx="269626" cy="276999"/>
          </a:xfrm>
        </p:grpSpPr>
        <p:sp>
          <p:nvSpPr>
            <p:cNvPr id="14" name="橢圓 13"/>
            <p:cNvSpPr/>
            <p:nvPr/>
          </p:nvSpPr>
          <p:spPr>
            <a:xfrm>
              <a:off x="6250388" y="3523295"/>
              <a:ext cx="215701" cy="21491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5" name="矩形 14"/>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1</a:t>
              </a:r>
              <a:endParaRPr lang="zh-TW" altLang="en-US" sz="1200" b="1" dirty="0">
                <a:solidFill>
                  <a:srgbClr val="FF0000"/>
                </a:solidFill>
              </a:endParaRPr>
            </a:p>
          </p:txBody>
        </p:sp>
      </p:grpSp>
      <p:grpSp>
        <p:nvGrpSpPr>
          <p:cNvPr id="16" name="群組 15"/>
          <p:cNvGrpSpPr>
            <a:grpSpLocks/>
          </p:cNvGrpSpPr>
          <p:nvPr/>
        </p:nvGrpSpPr>
        <p:grpSpPr bwMode="auto">
          <a:xfrm>
            <a:off x="3843866" y="4584779"/>
            <a:ext cx="268288" cy="276225"/>
            <a:chOff x="6228184" y="3501008"/>
            <a:chExt cx="269626" cy="276999"/>
          </a:xfrm>
        </p:grpSpPr>
        <p:sp>
          <p:nvSpPr>
            <p:cNvPr id="17" name="橢圓 16"/>
            <p:cNvSpPr/>
            <p:nvPr/>
          </p:nvSpPr>
          <p:spPr>
            <a:xfrm>
              <a:off x="6250520" y="3523295"/>
              <a:ext cx="215382" cy="21491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8" name="矩形 17"/>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2</a:t>
              </a:r>
              <a:endParaRPr lang="zh-TW" altLang="en-US" sz="1200" b="1" dirty="0">
                <a:solidFill>
                  <a:srgbClr val="FF0000"/>
                </a:solidFill>
              </a:endParaRPr>
            </a:p>
          </p:txBody>
        </p:sp>
      </p:grpSp>
      <p:pic>
        <p:nvPicPr>
          <p:cNvPr id="11" name="圖片 10"/>
          <p:cNvPicPr>
            <a:picLocks noChangeAspect="1"/>
          </p:cNvPicPr>
          <p:nvPr/>
        </p:nvPicPr>
        <p:blipFill>
          <a:blip r:embed="rId4"/>
          <a:stretch>
            <a:fillRect/>
          </a:stretch>
        </p:blipFill>
        <p:spPr>
          <a:xfrm>
            <a:off x="3465505" y="5864923"/>
            <a:ext cx="3668858" cy="1033368"/>
          </a:xfrm>
          <a:prstGeom prst="rect">
            <a:avLst/>
          </a:prstGeom>
        </p:spPr>
      </p:pic>
      <p:sp>
        <p:nvSpPr>
          <p:cNvPr id="20" name="向下箭號 19"/>
          <p:cNvSpPr/>
          <p:nvPr/>
        </p:nvSpPr>
        <p:spPr>
          <a:xfrm>
            <a:off x="4127749" y="5317476"/>
            <a:ext cx="823610" cy="513993"/>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4" name="群組 23"/>
          <p:cNvGrpSpPr>
            <a:grpSpLocks/>
          </p:cNvGrpSpPr>
          <p:nvPr/>
        </p:nvGrpSpPr>
        <p:grpSpPr bwMode="auto">
          <a:xfrm>
            <a:off x="4635452" y="6539000"/>
            <a:ext cx="268288" cy="276225"/>
            <a:chOff x="6228184" y="3501008"/>
            <a:chExt cx="269626" cy="276999"/>
          </a:xfrm>
        </p:grpSpPr>
        <p:sp>
          <p:nvSpPr>
            <p:cNvPr id="25" name="橢圓 24"/>
            <p:cNvSpPr/>
            <p:nvPr/>
          </p:nvSpPr>
          <p:spPr>
            <a:xfrm>
              <a:off x="6250520" y="3523295"/>
              <a:ext cx="215382" cy="21491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6" name="矩形 25"/>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smtClean="0">
                  <a:solidFill>
                    <a:srgbClr val="FF0000"/>
                  </a:solidFill>
                </a:rPr>
                <a:t>3</a:t>
              </a:r>
              <a:endParaRPr lang="zh-TW" altLang="en-US" sz="1200" b="1" dirty="0">
                <a:solidFill>
                  <a:srgbClr val="FF0000"/>
                </a:solidFill>
              </a:endParaRPr>
            </a:p>
          </p:txBody>
        </p:sp>
      </p:grpSp>
      <p:sp>
        <p:nvSpPr>
          <p:cNvPr id="27" name="矩形 26"/>
          <p:cNvSpPr/>
          <p:nvPr/>
        </p:nvSpPr>
        <p:spPr>
          <a:xfrm>
            <a:off x="4951358" y="6570309"/>
            <a:ext cx="354513" cy="2136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8" name="矩形圖說文字 27"/>
          <p:cNvSpPr/>
          <p:nvPr/>
        </p:nvSpPr>
        <p:spPr>
          <a:xfrm>
            <a:off x="1201436" y="5745041"/>
            <a:ext cx="2216451" cy="1044160"/>
          </a:xfrm>
          <a:prstGeom prst="wedgeRectCallout">
            <a:avLst>
              <a:gd name="adj1" fmla="val 69504"/>
              <a:gd name="adj2" fmla="val 3678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b="1" dirty="0" smtClean="0">
                <a:solidFill>
                  <a:schemeClr val="tx1"/>
                </a:solidFill>
              </a:rPr>
              <a:t>確認選填志願數無誤，請點</a:t>
            </a:r>
            <a:r>
              <a:rPr lang="zh-TW" altLang="en-US" b="1" dirty="0">
                <a:solidFill>
                  <a:schemeClr val="tx1"/>
                </a:solidFill>
              </a:rPr>
              <a:t>按</a:t>
            </a:r>
            <a:r>
              <a:rPr lang="zh-TW" altLang="en-US" b="1" dirty="0" smtClean="0">
                <a:solidFill>
                  <a:schemeClr val="tx1"/>
                </a:solidFill>
              </a:rPr>
              <a:t>「確定」。</a:t>
            </a:r>
            <a:endParaRPr lang="zh-TW" altLang="en-US" b="1" dirty="0">
              <a:solidFill>
                <a:schemeClr val="tx1"/>
              </a:solidFill>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a:blip r:embed="rId3"/>
          <a:stretch>
            <a:fillRect/>
          </a:stretch>
        </p:blipFill>
        <p:spPr>
          <a:xfrm>
            <a:off x="45284" y="1032127"/>
            <a:ext cx="4975449" cy="5783540"/>
          </a:xfrm>
          <a:prstGeom prst="rect">
            <a:avLst/>
          </a:prstGeom>
        </p:spPr>
      </p:pic>
      <p:sp>
        <p:nvSpPr>
          <p:cNvPr id="81923"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rgbClr val="333399"/>
                </a:solidFill>
                <a:latin typeface="標楷體" pitchFamily="65" charset="-120"/>
                <a:ea typeface="標楷體" pitchFamily="65" charset="-120"/>
              </a:rPr>
              <a:t>三、網路</a:t>
            </a:r>
            <a:r>
              <a:rPr lang="zh-TW" altLang="en-US" sz="3600" b="1" dirty="0" smtClean="0">
                <a:solidFill>
                  <a:srgbClr val="333399"/>
                </a:solidFill>
                <a:latin typeface="標楷體" pitchFamily="65" charset="-120"/>
                <a:ea typeface="標楷體" pitchFamily="65" charset="-120"/>
              </a:rPr>
              <a:t>選填登記就讀志願系統</a:t>
            </a:r>
            <a:r>
              <a:rPr lang="en-US" altLang="zh-TW" sz="3600" b="1" dirty="0" smtClean="0">
                <a:solidFill>
                  <a:srgbClr val="333399"/>
                </a:solidFill>
                <a:latin typeface="標楷體" pitchFamily="65" charset="-120"/>
                <a:ea typeface="標楷體" pitchFamily="65" charset="-120"/>
              </a:rPr>
              <a:t>-</a:t>
            </a:r>
            <a:r>
              <a:rPr lang="zh-TW" altLang="en-US" b="1" dirty="0" smtClean="0">
                <a:solidFill>
                  <a:srgbClr val="333399"/>
                </a:solidFill>
                <a:latin typeface="標楷體" pitchFamily="65" charset="-120"/>
                <a:ea typeface="標楷體" pitchFamily="65" charset="-120"/>
              </a:rPr>
              <a:t>選填志願</a:t>
            </a:r>
            <a:r>
              <a:rPr lang="en-US" altLang="zh-TW" b="1" dirty="0" smtClean="0">
                <a:solidFill>
                  <a:srgbClr val="333399"/>
                </a:solidFill>
                <a:latin typeface="Times New Roman" panose="02020603050405020304" pitchFamily="18" charset="0"/>
                <a:ea typeface="標楷體" pitchFamily="65" charset="-120"/>
                <a:cs typeface="Times New Roman" panose="02020603050405020304" pitchFamily="18" charset="0"/>
              </a:rPr>
              <a:t>(3/3</a:t>
            </a:r>
            <a:r>
              <a:rPr lang="en-US" altLang="zh-TW" b="1" dirty="0">
                <a:solidFill>
                  <a:srgbClr val="333399"/>
                </a:solidFill>
                <a:latin typeface="Times New Roman" panose="02020603050405020304" pitchFamily="18" charset="0"/>
                <a:ea typeface="標楷體" pitchFamily="65" charset="-120"/>
                <a:cs typeface="Times New Roman" panose="02020603050405020304" pitchFamily="18" charset="0"/>
              </a:rPr>
              <a:t>)</a:t>
            </a:r>
            <a:endParaRPr lang="zh-TW" altLang="en-US" b="1" dirty="0" smtClean="0">
              <a:solidFill>
                <a:srgbClr val="333399"/>
              </a:solidFill>
              <a:latin typeface="標楷體" pitchFamily="65" charset="-120"/>
              <a:ea typeface="標楷體" pitchFamily="65" charset="-120"/>
            </a:endParaRPr>
          </a:p>
        </p:txBody>
      </p:sp>
      <p:sp>
        <p:nvSpPr>
          <p:cNvPr id="81924" name="投影片編號版面配置區 4"/>
          <p:cNvSpPr>
            <a:spLocks noGrp="1"/>
          </p:cNvSpPr>
          <p:nvPr>
            <p:ph type="sldNum" sz="quarter" idx="12"/>
          </p:nvPr>
        </p:nvSpPr>
        <p:spPr>
          <a:xfrm>
            <a:off x="6553200" y="6273800"/>
            <a:ext cx="2133600" cy="476250"/>
          </a:xfrm>
          <a:noFill/>
        </p:spPr>
        <p:txBody>
          <a:bodyPr/>
          <a:lstStyle/>
          <a:p>
            <a:fld id="{F08A7FE8-C9BA-4BD8-8396-42B34F48F3BC}" type="slidenum">
              <a:rPr lang="en-US" altLang="zh-TW" smtClean="0">
                <a:latin typeface="Arial" pitchFamily="34" charset="0"/>
                <a:ea typeface="新細明體" pitchFamily="18" charset="-120"/>
              </a:rPr>
              <a:pPr/>
              <a:t>83</a:t>
            </a:fld>
            <a:endParaRPr lang="en-US" altLang="zh-TW" smtClean="0">
              <a:latin typeface="Arial" pitchFamily="34" charset="0"/>
              <a:ea typeface="新細明體" pitchFamily="18" charset="-120"/>
            </a:endParaRPr>
          </a:p>
        </p:txBody>
      </p:sp>
      <p:sp>
        <p:nvSpPr>
          <p:cNvPr id="2" name="矩形 1"/>
          <p:cNvSpPr/>
          <p:nvPr/>
        </p:nvSpPr>
        <p:spPr>
          <a:xfrm>
            <a:off x="118533" y="1268760"/>
            <a:ext cx="4803113" cy="352839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7" name="矩形 6"/>
          <p:cNvSpPr/>
          <p:nvPr/>
        </p:nvSpPr>
        <p:spPr>
          <a:xfrm>
            <a:off x="1045319" y="4865217"/>
            <a:ext cx="2002682" cy="62965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9" name="向右箭號 8"/>
          <p:cNvSpPr/>
          <p:nvPr/>
        </p:nvSpPr>
        <p:spPr>
          <a:xfrm>
            <a:off x="4048036" y="5461001"/>
            <a:ext cx="611308" cy="61150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6" name="圓角矩形 15"/>
          <p:cNvSpPr/>
          <p:nvPr/>
        </p:nvSpPr>
        <p:spPr>
          <a:xfrm>
            <a:off x="1470803" y="5054599"/>
            <a:ext cx="497161" cy="110068"/>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16"/>
          <p:cNvSpPr/>
          <p:nvPr/>
        </p:nvSpPr>
        <p:spPr>
          <a:xfrm>
            <a:off x="1921932" y="6460066"/>
            <a:ext cx="524933" cy="22013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grpSp>
        <p:nvGrpSpPr>
          <p:cNvPr id="18" name="群組 17"/>
          <p:cNvGrpSpPr>
            <a:grpSpLocks/>
          </p:cNvGrpSpPr>
          <p:nvPr/>
        </p:nvGrpSpPr>
        <p:grpSpPr bwMode="auto">
          <a:xfrm>
            <a:off x="1659466" y="1901960"/>
            <a:ext cx="269875" cy="276225"/>
            <a:chOff x="6228184" y="3501008"/>
            <a:chExt cx="269626" cy="276999"/>
          </a:xfrm>
        </p:grpSpPr>
        <p:sp>
          <p:nvSpPr>
            <p:cNvPr id="19" name="橢圓 18"/>
            <p:cNvSpPr/>
            <p:nvPr/>
          </p:nvSpPr>
          <p:spPr>
            <a:xfrm>
              <a:off x="6250388" y="3523295"/>
              <a:ext cx="215701" cy="21491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0" name="矩形 19"/>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1</a:t>
              </a:r>
              <a:endParaRPr lang="zh-TW" altLang="en-US" sz="1200" b="1" dirty="0">
                <a:solidFill>
                  <a:srgbClr val="FF0000"/>
                </a:solidFill>
              </a:endParaRPr>
            </a:p>
          </p:txBody>
        </p:sp>
      </p:grpSp>
      <p:grpSp>
        <p:nvGrpSpPr>
          <p:cNvPr id="21" name="群組 20"/>
          <p:cNvGrpSpPr>
            <a:grpSpLocks/>
          </p:cNvGrpSpPr>
          <p:nvPr/>
        </p:nvGrpSpPr>
        <p:grpSpPr bwMode="auto">
          <a:xfrm>
            <a:off x="755847" y="5037659"/>
            <a:ext cx="268288" cy="276225"/>
            <a:chOff x="6228184" y="3501008"/>
            <a:chExt cx="269626" cy="276999"/>
          </a:xfrm>
        </p:grpSpPr>
        <p:sp>
          <p:nvSpPr>
            <p:cNvPr id="22" name="橢圓 21"/>
            <p:cNvSpPr/>
            <p:nvPr/>
          </p:nvSpPr>
          <p:spPr>
            <a:xfrm>
              <a:off x="6250520" y="3523295"/>
              <a:ext cx="215382" cy="21491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3" name="矩形 22"/>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a:solidFill>
                    <a:srgbClr val="FF0000"/>
                  </a:solidFill>
                </a:rPr>
                <a:t>2</a:t>
              </a:r>
              <a:endParaRPr lang="zh-TW" altLang="en-US" sz="1200" b="1" dirty="0">
                <a:solidFill>
                  <a:srgbClr val="FF0000"/>
                </a:solidFill>
              </a:endParaRPr>
            </a:p>
          </p:txBody>
        </p:sp>
      </p:grpSp>
      <p:grpSp>
        <p:nvGrpSpPr>
          <p:cNvPr id="26" name="群組 25"/>
          <p:cNvGrpSpPr>
            <a:grpSpLocks/>
          </p:cNvGrpSpPr>
          <p:nvPr/>
        </p:nvGrpSpPr>
        <p:grpSpPr bwMode="auto">
          <a:xfrm>
            <a:off x="1627913" y="6443125"/>
            <a:ext cx="268288" cy="276225"/>
            <a:chOff x="6228184" y="3501008"/>
            <a:chExt cx="269626" cy="276999"/>
          </a:xfrm>
        </p:grpSpPr>
        <p:sp>
          <p:nvSpPr>
            <p:cNvPr id="27" name="橢圓 26"/>
            <p:cNvSpPr/>
            <p:nvPr/>
          </p:nvSpPr>
          <p:spPr>
            <a:xfrm>
              <a:off x="6250520" y="3523295"/>
              <a:ext cx="215382" cy="214913"/>
            </a:xfrm>
            <a:prstGeom prst="ellipse">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28" name="矩形 27"/>
            <p:cNvSpPr>
              <a:spLocks noChangeArrowheads="1"/>
            </p:cNvSpPr>
            <p:nvPr/>
          </p:nvSpPr>
          <p:spPr bwMode="auto">
            <a:xfrm>
              <a:off x="6228184" y="3501008"/>
              <a:ext cx="269626" cy="276999"/>
            </a:xfrm>
            <a:prstGeom prst="rect">
              <a:avLst/>
            </a:prstGeom>
            <a:noFill/>
            <a:ln w="9525">
              <a:noFill/>
              <a:miter lim="800000"/>
              <a:headEnd/>
              <a:tailEnd/>
            </a:ln>
          </p:spPr>
          <p:txBody>
            <a:bodyPr wrap="none">
              <a:spAutoFit/>
            </a:bodyPr>
            <a:lstStyle/>
            <a:p>
              <a:r>
                <a:rPr lang="en-US" altLang="zh-TW" sz="1200" b="1" dirty="0" smtClean="0">
                  <a:solidFill>
                    <a:srgbClr val="FF0000"/>
                  </a:solidFill>
                </a:rPr>
                <a:t>3</a:t>
              </a:r>
              <a:endParaRPr lang="zh-TW" altLang="en-US" sz="1200" b="1" dirty="0">
                <a:solidFill>
                  <a:srgbClr val="FF0000"/>
                </a:solidFill>
              </a:endParaRPr>
            </a:p>
          </p:txBody>
        </p:sp>
      </p:grpSp>
      <p:sp>
        <p:nvSpPr>
          <p:cNvPr id="4" name="矩形圖說文字 3"/>
          <p:cNvSpPr/>
          <p:nvPr/>
        </p:nvSpPr>
        <p:spPr>
          <a:xfrm>
            <a:off x="5093981" y="1144683"/>
            <a:ext cx="3942069" cy="1624471"/>
          </a:xfrm>
          <a:prstGeom prst="wedgeRectCallout">
            <a:avLst>
              <a:gd name="adj1" fmla="val -74539"/>
              <a:gd name="adj2" fmla="val -17761"/>
            </a:avLst>
          </a:prstGeom>
          <a:solidFill>
            <a:schemeClr val="accent5"/>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altLang="zh-TW" sz="1600" dirty="0" smtClean="0">
                <a:solidFill>
                  <a:schemeClr val="tx1"/>
                </a:solidFill>
              </a:rPr>
              <a:t>1.</a:t>
            </a:r>
            <a:r>
              <a:rPr lang="zh-TW" altLang="en-US" sz="1600" dirty="0" smtClean="0">
                <a:solidFill>
                  <a:schemeClr val="tx1"/>
                </a:solidFill>
              </a:rPr>
              <a:t>請</a:t>
            </a:r>
            <a:r>
              <a:rPr lang="zh-TW" altLang="en-US" sz="1600" dirty="0">
                <a:solidFill>
                  <a:schemeClr val="tx1"/>
                </a:solidFill>
              </a:rPr>
              <a:t>務必確認選填志願序之校系（組）、學程是否正確</a:t>
            </a:r>
            <a:r>
              <a:rPr lang="zh-TW" altLang="en-US" sz="1600" dirty="0" smtClean="0">
                <a:solidFill>
                  <a:schemeClr val="tx1"/>
                </a:solidFill>
              </a:rPr>
              <a:t>無誤。</a:t>
            </a:r>
            <a:endParaRPr lang="zh-TW" altLang="en-US" sz="1600" dirty="0">
              <a:solidFill>
                <a:schemeClr val="tx1"/>
              </a:solidFill>
            </a:endParaRPr>
          </a:p>
          <a:p>
            <a:pPr>
              <a:defRPr/>
            </a:pPr>
            <a:r>
              <a:rPr lang="en-US" altLang="zh-TW" sz="1600" dirty="0" smtClean="0">
                <a:solidFill>
                  <a:schemeClr val="tx1"/>
                </a:solidFill>
              </a:rPr>
              <a:t>2.</a:t>
            </a:r>
            <a:r>
              <a:rPr lang="zh-TW" altLang="en-US" sz="1600" dirty="0" smtClean="0">
                <a:solidFill>
                  <a:schemeClr val="tx1"/>
                </a:solidFill>
              </a:rPr>
              <a:t>志願序若已確認無誤，</a:t>
            </a:r>
            <a:r>
              <a:rPr lang="zh-TW" altLang="en-US" sz="1600" dirty="0">
                <a:solidFill>
                  <a:schemeClr val="tx1"/>
                </a:solidFill>
              </a:rPr>
              <a:t>請</a:t>
            </a:r>
            <a:r>
              <a:rPr lang="zh-TW" altLang="zh-TW" sz="1600" dirty="0" smtClean="0">
                <a:solidFill>
                  <a:schemeClr val="tx1"/>
                </a:solidFill>
              </a:rPr>
              <a:t>勾</a:t>
            </a:r>
            <a:r>
              <a:rPr lang="zh-TW" altLang="zh-TW" sz="1600" dirty="0">
                <a:solidFill>
                  <a:schemeClr val="tx1"/>
                </a:solidFill>
              </a:rPr>
              <a:t>選</a:t>
            </a:r>
            <a:r>
              <a:rPr lang="zh-TW" altLang="zh-TW" sz="1600" dirty="0" smtClean="0">
                <a:solidFill>
                  <a:schemeClr val="tx1"/>
                </a:solidFill>
              </a:rPr>
              <a:t>「志願</a:t>
            </a:r>
            <a:r>
              <a:rPr lang="zh-TW" altLang="zh-TW" sz="1600" dirty="0">
                <a:solidFill>
                  <a:schemeClr val="tx1"/>
                </a:solidFill>
              </a:rPr>
              <a:t>序已確定無誤」核取方塊，</a:t>
            </a:r>
            <a:r>
              <a:rPr lang="zh-TW" altLang="zh-TW" sz="1600" dirty="0" smtClean="0">
                <a:solidFill>
                  <a:schemeClr val="tx1"/>
                </a:solidFill>
              </a:rPr>
              <a:t>並</a:t>
            </a:r>
            <a:r>
              <a:rPr lang="zh-TW" altLang="en-US" sz="1600" dirty="0" smtClean="0">
                <a:solidFill>
                  <a:schemeClr val="tx1"/>
                </a:solidFill>
              </a:rPr>
              <a:t>輸入「甄選編號」、「密碼」及「驗證碼」。</a:t>
            </a:r>
            <a:endParaRPr lang="en-US" altLang="zh-TW" sz="1600" dirty="0" smtClean="0">
              <a:solidFill>
                <a:schemeClr val="tx1"/>
              </a:solidFill>
            </a:endParaRPr>
          </a:p>
          <a:p>
            <a:pPr>
              <a:defRPr/>
            </a:pPr>
            <a:r>
              <a:rPr lang="en-US" altLang="zh-TW" sz="1600" dirty="0" smtClean="0">
                <a:solidFill>
                  <a:schemeClr val="tx1"/>
                </a:solidFill>
              </a:rPr>
              <a:t>3.</a:t>
            </a:r>
            <a:r>
              <a:rPr lang="zh-TW" altLang="en-US" sz="1600" dirty="0" smtClean="0">
                <a:solidFill>
                  <a:schemeClr val="tx1"/>
                </a:solidFill>
              </a:rPr>
              <a:t>點按「確定送出」。</a:t>
            </a:r>
            <a:endParaRPr lang="zh-TW" altLang="en-US" sz="1600" dirty="0">
              <a:solidFill>
                <a:schemeClr val="tx1"/>
              </a:solidFill>
            </a:endParaRPr>
          </a:p>
        </p:txBody>
      </p:sp>
      <p:pic>
        <p:nvPicPr>
          <p:cNvPr id="11" name="圖片 10"/>
          <p:cNvPicPr>
            <a:picLocks noChangeAspect="1"/>
          </p:cNvPicPr>
          <p:nvPr/>
        </p:nvPicPr>
        <p:blipFill>
          <a:blip r:embed="rId5"/>
          <a:stretch>
            <a:fillRect/>
          </a:stretch>
        </p:blipFill>
        <p:spPr>
          <a:xfrm>
            <a:off x="4849124" y="5015841"/>
            <a:ext cx="4243150" cy="1323637"/>
          </a:xfrm>
          <a:prstGeom prst="rect">
            <a:avLst/>
          </a:prstGeom>
        </p:spPr>
      </p:pic>
      <p:sp>
        <p:nvSpPr>
          <p:cNvPr id="13" name="爆炸 1 12"/>
          <p:cNvSpPr/>
          <p:nvPr/>
        </p:nvSpPr>
        <p:spPr>
          <a:xfrm rot="556145">
            <a:off x="7379508" y="3360338"/>
            <a:ext cx="1796359" cy="1369146"/>
          </a:xfrm>
          <a:prstGeom prst="irregularSeal1">
            <a:avLst/>
          </a:prstGeom>
          <a:solidFill>
            <a:srgbClr val="FFFF00"/>
          </a:solidFill>
          <a:ln w="41275" cmpd="dbl">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zh-TW" altLang="en-US" sz="3600" b="1" dirty="0">
                <a:solidFill>
                  <a:srgbClr val="FF0000"/>
                </a:solidFill>
                <a:latin typeface="標楷體" panose="03000509000000000000" pitchFamily="65" charset="-120"/>
                <a:ea typeface="標楷體" panose="03000509000000000000" pitchFamily="65" charset="-120"/>
              </a:rPr>
              <a:t>注意</a:t>
            </a:r>
          </a:p>
        </p:txBody>
      </p:sp>
      <p:sp>
        <p:nvSpPr>
          <p:cNvPr id="14" name="矩形圖說文字 13"/>
          <p:cNvSpPr/>
          <p:nvPr/>
        </p:nvSpPr>
        <p:spPr>
          <a:xfrm>
            <a:off x="5308238" y="3005787"/>
            <a:ext cx="2026874" cy="1856915"/>
          </a:xfrm>
          <a:prstGeom prst="wedgeRectCallout">
            <a:avLst>
              <a:gd name="adj1" fmla="val -8694"/>
              <a:gd name="adj2" fmla="val 68501"/>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a:defRPr/>
            </a:pPr>
            <a:r>
              <a:rPr lang="zh-TW" altLang="en-US" b="1" dirty="0">
                <a:solidFill>
                  <a:srgbClr val="0000FF"/>
                </a:solidFill>
              </a:rPr>
              <a:t>請</a:t>
            </a:r>
            <a:r>
              <a:rPr lang="zh-TW" altLang="en-US" b="1" dirty="0" smtClean="0">
                <a:solidFill>
                  <a:srgbClr val="0000FF"/>
                </a:solidFill>
              </a:rPr>
              <a:t>注意！</a:t>
            </a:r>
            <a:r>
              <a:rPr lang="zh-TW" altLang="en-US" b="1" dirty="0" smtClean="0">
                <a:solidFill>
                  <a:srgbClr val="FF0000"/>
                </a:solidFill>
              </a:rPr>
              <a:t>就讀志願序選填登記確定送出僅限</a:t>
            </a:r>
            <a:r>
              <a:rPr lang="en-US" altLang="zh-TW" b="1" dirty="0" smtClean="0">
                <a:solidFill>
                  <a:srgbClr val="FF0000"/>
                </a:solidFill>
              </a:rPr>
              <a:t>1</a:t>
            </a:r>
            <a:r>
              <a:rPr lang="zh-TW" altLang="en-US" b="1" dirty="0">
                <a:solidFill>
                  <a:srgbClr val="FF0000"/>
                </a:solidFill>
              </a:rPr>
              <a:t>次</a:t>
            </a:r>
            <a:r>
              <a:rPr lang="zh-TW" altLang="en-US" b="1" dirty="0">
                <a:solidFill>
                  <a:srgbClr val="0000FF"/>
                </a:solidFill>
              </a:rPr>
              <a:t>， </a:t>
            </a:r>
            <a:r>
              <a:rPr lang="zh-TW" altLang="en-US" b="1" dirty="0" smtClean="0">
                <a:solidFill>
                  <a:srgbClr val="0000FF"/>
                </a:solidFill>
              </a:rPr>
              <a:t>此</a:t>
            </a:r>
            <a:r>
              <a:rPr lang="zh-TW" altLang="en-US" b="1" dirty="0">
                <a:solidFill>
                  <a:srgbClr val="0000FF"/>
                </a:solidFill>
              </a:rPr>
              <a:t>步驟確定送出後，即不可以任何理由要求修改或重</a:t>
            </a:r>
            <a:r>
              <a:rPr lang="zh-TW" altLang="en-US" b="1" dirty="0" smtClean="0">
                <a:solidFill>
                  <a:srgbClr val="0000FF"/>
                </a:solidFill>
              </a:rPr>
              <a:t>填。</a:t>
            </a:r>
            <a:endParaRPr lang="zh-TW" altLang="en-US" b="1" dirty="0">
              <a:solidFill>
                <a:srgbClr val="0000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80">
                                          <p:stCondLst>
                                            <p:cond delay="0"/>
                                          </p:stCondLst>
                                        </p:cTn>
                                        <p:tgtEl>
                                          <p:spTgt spid="13"/>
                                        </p:tgtEl>
                                      </p:cBhvr>
                                    </p:animEffect>
                                    <p:anim calcmode="lin" valueType="num">
                                      <p:cBhvr>
                                        <p:cTn id="8"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 dur="26">
                                          <p:stCondLst>
                                            <p:cond delay="650"/>
                                          </p:stCondLst>
                                        </p:cTn>
                                        <p:tgtEl>
                                          <p:spTgt spid="13"/>
                                        </p:tgtEl>
                                      </p:cBhvr>
                                      <p:to x="100000" y="60000"/>
                                    </p:animScale>
                                    <p:animScale>
                                      <p:cBhvr>
                                        <p:cTn id="14" dur="166" decel="50000">
                                          <p:stCondLst>
                                            <p:cond delay="676"/>
                                          </p:stCondLst>
                                        </p:cTn>
                                        <p:tgtEl>
                                          <p:spTgt spid="13"/>
                                        </p:tgtEl>
                                      </p:cBhvr>
                                      <p:to x="100000" y="100000"/>
                                    </p:animScale>
                                    <p:animScale>
                                      <p:cBhvr>
                                        <p:cTn id="15" dur="26">
                                          <p:stCondLst>
                                            <p:cond delay="1312"/>
                                          </p:stCondLst>
                                        </p:cTn>
                                        <p:tgtEl>
                                          <p:spTgt spid="13"/>
                                        </p:tgtEl>
                                      </p:cBhvr>
                                      <p:to x="100000" y="80000"/>
                                    </p:animScale>
                                    <p:animScale>
                                      <p:cBhvr>
                                        <p:cTn id="16" dur="166" decel="50000">
                                          <p:stCondLst>
                                            <p:cond delay="1338"/>
                                          </p:stCondLst>
                                        </p:cTn>
                                        <p:tgtEl>
                                          <p:spTgt spid="13"/>
                                        </p:tgtEl>
                                      </p:cBhvr>
                                      <p:to x="100000" y="100000"/>
                                    </p:animScale>
                                    <p:animScale>
                                      <p:cBhvr>
                                        <p:cTn id="17" dur="26">
                                          <p:stCondLst>
                                            <p:cond delay="1642"/>
                                          </p:stCondLst>
                                        </p:cTn>
                                        <p:tgtEl>
                                          <p:spTgt spid="13"/>
                                        </p:tgtEl>
                                      </p:cBhvr>
                                      <p:to x="100000" y="90000"/>
                                    </p:animScale>
                                    <p:animScale>
                                      <p:cBhvr>
                                        <p:cTn id="18" dur="166" decel="50000">
                                          <p:stCondLst>
                                            <p:cond delay="1668"/>
                                          </p:stCondLst>
                                        </p:cTn>
                                        <p:tgtEl>
                                          <p:spTgt spid="13"/>
                                        </p:tgtEl>
                                      </p:cBhvr>
                                      <p:to x="100000" y="100000"/>
                                    </p:animScale>
                                    <p:animScale>
                                      <p:cBhvr>
                                        <p:cTn id="19" dur="26">
                                          <p:stCondLst>
                                            <p:cond delay="1808"/>
                                          </p:stCondLst>
                                        </p:cTn>
                                        <p:tgtEl>
                                          <p:spTgt spid="13"/>
                                        </p:tgtEl>
                                      </p:cBhvr>
                                      <p:to x="100000" y="95000"/>
                                    </p:animScale>
                                    <p:animScale>
                                      <p:cBhvr>
                                        <p:cTn id="20"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p:cNvPicPr>
            <a:picLocks noChangeAspect="1"/>
          </p:cNvPicPr>
          <p:nvPr/>
        </p:nvPicPr>
        <p:blipFill rotWithShape="1">
          <a:blip r:embed="rId3"/>
          <a:srcRect t="7438"/>
          <a:stretch/>
        </p:blipFill>
        <p:spPr>
          <a:xfrm>
            <a:off x="5076056" y="1058333"/>
            <a:ext cx="3959994" cy="5691717"/>
          </a:xfrm>
          <a:prstGeom prst="rect">
            <a:avLst/>
          </a:prstGeom>
        </p:spPr>
      </p:pic>
      <p:pic>
        <p:nvPicPr>
          <p:cNvPr id="4" name="圖片 3"/>
          <p:cNvPicPr>
            <a:picLocks noChangeAspect="1"/>
          </p:cNvPicPr>
          <p:nvPr/>
        </p:nvPicPr>
        <p:blipFill>
          <a:blip r:embed="rId4"/>
          <a:stretch>
            <a:fillRect/>
          </a:stretch>
        </p:blipFill>
        <p:spPr>
          <a:xfrm>
            <a:off x="115890" y="1058333"/>
            <a:ext cx="4888157" cy="5706534"/>
          </a:xfrm>
          <a:prstGeom prst="rect">
            <a:avLst/>
          </a:prstGeom>
        </p:spPr>
      </p:pic>
      <p:sp>
        <p:nvSpPr>
          <p:cNvPr id="82947" name="Rectangle 2"/>
          <p:cNvSpPr>
            <a:spLocks noGrp="1" noChangeArrowheads="1"/>
          </p:cNvSpPr>
          <p:nvPr>
            <p:ph type="title"/>
          </p:nvPr>
        </p:nvSpPr>
        <p:spPr>
          <a:xfrm>
            <a:off x="0" y="115888"/>
            <a:ext cx="9036050" cy="792162"/>
          </a:xfrm>
        </p:spPr>
        <p:txBody>
          <a:bodyPr/>
          <a:lstStyle/>
          <a:p>
            <a:pPr eaLnBrk="1" hangingPunct="1"/>
            <a:r>
              <a:rPr lang="zh-TW" altLang="en-US" sz="3600" b="1" dirty="0">
                <a:solidFill>
                  <a:srgbClr val="333399"/>
                </a:solidFill>
                <a:latin typeface="標楷體" pitchFamily="65" charset="-120"/>
                <a:ea typeface="標楷體" pitchFamily="65" charset="-120"/>
              </a:rPr>
              <a:t>三、網路</a:t>
            </a:r>
            <a:r>
              <a:rPr lang="zh-TW" altLang="en-US" sz="3600" b="1" dirty="0" smtClean="0">
                <a:solidFill>
                  <a:srgbClr val="333399"/>
                </a:solidFill>
                <a:latin typeface="標楷體" pitchFamily="65" charset="-120"/>
                <a:ea typeface="標楷體" pitchFamily="65" charset="-120"/>
              </a:rPr>
              <a:t>選填登記就讀志願系統</a:t>
            </a:r>
            <a:r>
              <a:rPr lang="en-US" altLang="zh-TW" sz="3600" b="1" dirty="0" smtClean="0">
                <a:solidFill>
                  <a:srgbClr val="333399"/>
                </a:solidFill>
                <a:latin typeface="標楷體" pitchFamily="65" charset="-120"/>
                <a:ea typeface="標楷體" pitchFamily="65" charset="-120"/>
              </a:rPr>
              <a:t>-</a:t>
            </a:r>
            <a:r>
              <a:rPr lang="zh-TW" altLang="en-US" sz="2400" b="1" dirty="0" smtClean="0">
                <a:solidFill>
                  <a:srgbClr val="333399"/>
                </a:solidFill>
                <a:latin typeface="標楷體" pitchFamily="65" charset="-120"/>
                <a:ea typeface="標楷體" pitchFamily="65" charset="-120"/>
              </a:rPr>
              <a:t>列印就讀志願表</a:t>
            </a:r>
          </a:p>
        </p:txBody>
      </p:sp>
      <p:sp>
        <p:nvSpPr>
          <p:cNvPr id="82948" name="投影片編號版面配置區 4"/>
          <p:cNvSpPr>
            <a:spLocks noGrp="1"/>
          </p:cNvSpPr>
          <p:nvPr>
            <p:ph type="sldNum" sz="quarter" idx="12"/>
          </p:nvPr>
        </p:nvSpPr>
        <p:spPr>
          <a:xfrm>
            <a:off x="6553200" y="6273800"/>
            <a:ext cx="2133600" cy="476250"/>
          </a:xfrm>
          <a:noFill/>
        </p:spPr>
        <p:txBody>
          <a:bodyPr/>
          <a:lstStyle/>
          <a:p>
            <a:fld id="{EF7F45B3-F0DC-464E-AD8D-7B98C11A6EE7}" type="slidenum">
              <a:rPr lang="en-US" altLang="zh-TW" smtClean="0">
                <a:latin typeface="Arial" pitchFamily="34" charset="0"/>
                <a:ea typeface="新細明體" pitchFamily="18" charset="-120"/>
              </a:rPr>
              <a:pPr/>
              <a:t>84</a:t>
            </a:fld>
            <a:endParaRPr lang="en-US" altLang="zh-TW" smtClean="0">
              <a:latin typeface="Arial" pitchFamily="34" charset="0"/>
              <a:ea typeface="新細明體" pitchFamily="18" charset="-120"/>
            </a:endParaRPr>
          </a:p>
        </p:txBody>
      </p:sp>
      <p:sp>
        <p:nvSpPr>
          <p:cNvPr id="3" name="向右箭號 2"/>
          <p:cNvSpPr/>
          <p:nvPr/>
        </p:nvSpPr>
        <p:spPr>
          <a:xfrm>
            <a:off x="4541606" y="3573016"/>
            <a:ext cx="693188" cy="67703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8" name="矩形圖說文字 7"/>
          <p:cNvSpPr/>
          <p:nvPr/>
        </p:nvSpPr>
        <p:spPr>
          <a:xfrm>
            <a:off x="2203236" y="3068960"/>
            <a:ext cx="2304256" cy="1415999"/>
          </a:xfrm>
          <a:prstGeom prst="wedgeRectCallout">
            <a:avLst>
              <a:gd name="adj1" fmla="val -26003"/>
              <a:gd name="adj2" fmla="val -83155"/>
            </a:avLst>
          </a:prstGeom>
          <a:solidFill>
            <a:srgbClr val="FFFFCC"/>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zh-TW" altLang="en-US" sz="1600" b="1" dirty="0">
                <a:solidFill>
                  <a:schemeClr val="tx1"/>
                </a:solidFill>
              </a:rPr>
              <a:t>請考生將就讀志願序之</a:t>
            </a:r>
            <a:r>
              <a:rPr lang="en-US" altLang="zh-TW" sz="1600" b="1" dirty="0">
                <a:solidFill>
                  <a:schemeClr val="tx1"/>
                </a:solidFill>
              </a:rPr>
              <a:t>PDF</a:t>
            </a:r>
            <a:r>
              <a:rPr lang="zh-TW" altLang="en-US" sz="1600" b="1" dirty="0">
                <a:solidFill>
                  <a:schemeClr val="tx1"/>
                </a:solidFill>
              </a:rPr>
              <a:t>自行存檔或列印留存，嗣後</a:t>
            </a:r>
            <a:r>
              <a:rPr lang="zh-TW" altLang="en-US" sz="1600" b="1" dirty="0" smtClean="0">
                <a:solidFill>
                  <a:schemeClr val="tx1"/>
                </a:solidFill>
              </a:rPr>
              <a:t>提出相關疑義申請時，須檢</a:t>
            </a:r>
            <a:r>
              <a:rPr lang="zh-TW" altLang="en-US" sz="1600" b="1" dirty="0">
                <a:solidFill>
                  <a:schemeClr val="tx1"/>
                </a:solidFill>
              </a:rPr>
              <a:t>附「就讀志願表」</a:t>
            </a:r>
          </a:p>
        </p:txBody>
      </p:sp>
      <p:sp>
        <p:nvSpPr>
          <p:cNvPr id="11" name="圓角矩形 10"/>
          <p:cNvSpPr/>
          <p:nvPr/>
        </p:nvSpPr>
        <p:spPr>
          <a:xfrm>
            <a:off x="5580112" y="2616998"/>
            <a:ext cx="1135720" cy="163930"/>
          </a:xfrm>
          <a:prstGeom prst="roundRect">
            <a:avLst/>
          </a:pr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圓角矩形 11"/>
          <p:cNvSpPr/>
          <p:nvPr/>
        </p:nvSpPr>
        <p:spPr>
          <a:xfrm>
            <a:off x="5597045" y="2854064"/>
            <a:ext cx="473555" cy="168536"/>
          </a:xfrm>
          <a:prstGeom prst="roundRect">
            <a:avLst/>
          </a:prstGeom>
          <a:blipFill dpi="0" rotWithShape="1">
            <a:blip r:embed="rId5"/>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b="1" dirty="0" smtClean="0">
                <a:solidFill>
                  <a:srgbClr val="333399"/>
                </a:solidFill>
                <a:latin typeface="標楷體" pitchFamily="65" charset="-120"/>
                <a:ea typeface="標楷體" pitchFamily="65" charset="-120"/>
              </a:rPr>
              <a:t>四、系統操作手</a:t>
            </a:r>
            <a:r>
              <a:rPr lang="zh-TW" altLang="en-US" sz="3600" b="1" dirty="0">
                <a:solidFill>
                  <a:srgbClr val="333399"/>
                </a:solidFill>
                <a:latin typeface="標楷體" pitchFamily="65" charset="-120"/>
                <a:ea typeface="標楷體" pitchFamily="65" charset="-120"/>
              </a:rPr>
              <a:t>冊</a:t>
            </a:r>
            <a:endParaRPr lang="zh-TW" altLang="en-US" sz="3600" dirty="0"/>
          </a:p>
        </p:txBody>
      </p:sp>
      <p:sp>
        <p:nvSpPr>
          <p:cNvPr id="3" name="內容版面配置區 2"/>
          <p:cNvSpPr>
            <a:spLocks noGrp="1"/>
          </p:cNvSpPr>
          <p:nvPr>
            <p:ph idx="1"/>
          </p:nvPr>
        </p:nvSpPr>
        <p:spPr/>
        <p:txBody>
          <a:bodyPr/>
          <a:lstStyle/>
          <a:p>
            <a:pPr>
              <a:buFont typeface="Wingdings" panose="05000000000000000000" pitchFamily="2" charset="2"/>
              <a:buChar char="l"/>
            </a:pP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請至本委員會網站</a:t>
            </a:r>
            <a: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高中職學校作業系統</a:t>
            </a:r>
            <a: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下載</a:t>
            </a:r>
            <a:endPar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endParaRPr>
          </a:p>
          <a:p>
            <a:pPr>
              <a:buFont typeface="Wingdings" panose="05000000000000000000" pitchFamily="2" charset="2"/>
              <a:buChar char="l"/>
            </a:pPr>
            <a:r>
              <a:rPr lang="zh-TW" altLang="en-US" sz="2800" b="1" dirty="0" smtClean="0">
                <a:latin typeface="Times New Roman" panose="02020603050405020304" pitchFamily="18" charset="0"/>
                <a:ea typeface="標楷體" panose="03000509000000000000" pitchFamily="65" charset="-120"/>
                <a:cs typeface="Times New Roman" panose="02020603050405020304" pitchFamily="18" charset="0"/>
              </a:rPr>
              <a:t>網址：</a:t>
            </a:r>
            <a:r>
              <a:rPr lang="en-US" altLang="zh-TW" sz="2800" b="1" dirty="0" smtClean="0">
                <a:latin typeface="Times New Roman" panose="02020603050405020304" pitchFamily="18" charset="0"/>
                <a:ea typeface="標楷體" panose="03000509000000000000" pitchFamily="65" charset="-120"/>
                <a:cs typeface="Times New Roman" panose="02020603050405020304" pitchFamily="18" charset="0"/>
                <a:hlinkClick r:id="rId2"/>
              </a:rPr>
              <a:t>https</a:t>
            </a: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hlinkClick r:id="rId2"/>
              </a:rPr>
              <a:t>://www.jctv.ntut.edu.tw/star/</a:t>
            </a: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E0396980-98E6-4E5D-B537-BBDCD0036471}" type="slidenum">
              <a:rPr lang="zh-TW" altLang="en-US" smtClean="0"/>
              <a:pPr>
                <a:defRPr/>
              </a:pPr>
              <a:t>85</a:t>
            </a:fld>
            <a:endParaRPr lang="en-US" altLang="zh-TW"/>
          </a:p>
        </p:txBody>
      </p:sp>
      <p:pic>
        <p:nvPicPr>
          <p:cNvPr id="5" name="圖片 4"/>
          <p:cNvPicPr>
            <a:picLocks noChangeAspect="1"/>
          </p:cNvPicPr>
          <p:nvPr/>
        </p:nvPicPr>
        <p:blipFill rotWithShape="1">
          <a:blip r:embed="rId3"/>
          <a:srcRect r="2780" b="8103"/>
          <a:stretch/>
        </p:blipFill>
        <p:spPr>
          <a:xfrm>
            <a:off x="4241561" y="2376264"/>
            <a:ext cx="4794935" cy="3789040"/>
          </a:xfrm>
          <a:prstGeom prst="rect">
            <a:avLst/>
          </a:prstGeom>
        </p:spPr>
      </p:pic>
      <p:sp>
        <p:nvSpPr>
          <p:cNvPr id="6" name="圓角矩形 5"/>
          <p:cNvSpPr/>
          <p:nvPr/>
        </p:nvSpPr>
        <p:spPr>
          <a:xfrm>
            <a:off x="4269770" y="3985023"/>
            <a:ext cx="1367550" cy="164057"/>
          </a:xfrm>
          <a:prstGeom prst="roundRect">
            <a:avLst/>
          </a:prstGeom>
          <a:blipFill dpi="0" rotWithShape="1">
            <a:blip r:embed="rId4"/>
            <a:srcRect/>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4329347" y="3745536"/>
            <a:ext cx="349185" cy="16877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pic>
        <p:nvPicPr>
          <p:cNvPr id="8" name="圖片 7"/>
          <p:cNvPicPr>
            <a:picLocks noChangeAspect="1"/>
          </p:cNvPicPr>
          <p:nvPr/>
        </p:nvPicPr>
        <p:blipFill>
          <a:blip r:embed="rId5"/>
          <a:stretch>
            <a:fillRect/>
          </a:stretch>
        </p:blipFill>
        <p:spPr>
          <a:xfrm>
            <a:off x="88250" y="2448272"/>
            <a:ext cx="4058110" cy="3789040"/>
          </a:xfrm>
          <a:prstGeom prst="rect">
            <a:avLst/>
          </a:prstGeom>
        </p:spPr>
      </p:pic>
      <p:sp>
        <p:nvSpPr>
          <p:cNvPr id="9" name="矩形 8"/>
          <p:cNvSpPr/>
          <p:nvPr/>
        </p:nvSpPr>
        <p:spPr>
          <a:xfrm>
            <a:off x="113933" y="5407878"/>
            <a:ext cx="848789" cy="17617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
        <p:nvSpPr>
          <p:cNvPr id="11" name="矩形 10"/>
          <p:cNvSpPr/>
          <p:nvPr/>
        </p:nvSpPr>
        <p:spPr>
          <a:xfrm>
            <a:off x="1253229" y="4498661"/>
            <a:ext cx="699857" cy="1909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p>
        </p:txBody>
      </p:sp>
    </p:spTree>
    <p:extLst>
      <p:ext uri="{BB962C8B-B14F-4D97-AF65-F5344CB8AC3E}">
        <p14:creationId xmlns:p14="http://schemas.microsoft.com/office/powerpoint/2010/main" val="361915112"/>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3600" b="1" dirty="0" smtClean="0">
                <a:solidFill>
                  <a:schemeClr val="tx1"/>
                </a:solidFill>
                <a:latin typeface="標楷體" pitchFamily="65" charset="-120"/>
                <a:ea typeface="標楷體" pitchFamily="65" charset="-120"/>
              </a:rPr>
              <a:t>肆、意見</a:t>
            </a:r>
            <a:r>
              <a:rPr lang="zh-TW" altLang="en-US" sz="3600" b="1" dirty="0">
                <a:solidFill>
                  <a:schemeClr val="tx1"/>
                </a:solidFill>
                <a:latin typeface="標楷體" pitchFamily="65" charset="-120"/>
                <a:ea typeface="標楷體" pitchFamily="65" charset="-120"/>
              </a:rPr>
              <a:t>交流</a:t>
            </a:r>
          </a:p>
        </p:txBody>
      </p:sp>
      <p:sp>
        <p:nvSpPr>
          <p:cNvPr id="3" name="內容版面配置區 2"/>
          <p:cNvSpPr>
            <a:spLocks noGrp="1"/>
          </p:cNvSpPr>
          <p:nvPr>
            <p:ph idx="1"/>
          </p:nvPr>
        </p:nvSpPr>
        <p:spPr>
          <a:xfrm>
            <a:off x="457200" y="1268760"/>
            <a:ext cx="8229600" cy="4857403"/>
          </a:xfrm>
        </p:spPr>
        <p:txBody>
          <a:bodyPr/>
          <a:lstStyle/>
          <a:p>
            <a:pPr>
              <a:spcAft>
                <a:spcPts val="600"/>
              </a:spcAft>
              <a:buFont typeface="Wingdings" panose="05000000000000000000" pitchFamily="2" charset="2"/>
              <a:buChar char="l"/>
              <a:defRPr/>
            </a:pPr>
            <a:r>
              <a:rPr lang="zh-TW" altLang="en-US" sz="2800" b="1" dirty="0">
                <a:latin typeface="標楷體" pitchFamily="65" charset="-120"/>
                <a:ea typeface="標楷體" pitchFamily="65" charset="-120"/>
              </a:rPr>
              <a:t>電話</a:t>
            </a:r>
            <a:r>
              <a:rPr lang="zh-TW" altLang="en-US" sz="2800" b="1" dirty="0">
                <a:latin typeface="Times New Roman" pitchFamily="18" charset="0"/>
                <a:ea typeface="華康中黑體" pitchFamily="49" charset="-120"/>
              </a:rPr>
              <a:t>：</a:t>
            </a:r>
            <a:r>
              <a:rPr lang="en-US" altLang="zh-TW" sz="2800" b="1" dirty="0">
                <a:latin typeface="Times New Roman" pitchFamily="18" charset="0"/>
                <a:ea typeface="華康中黑體" pitchFamily="49" charset="-120"/>
              </a:rPr>
              <a:t>02-2772-5333</a:t>
            </a:r>
          </a:p>
          <a:p>
            <a:pPr>
              <a:spcAft>
                <a:spcPts val="600"/>
              </a:spcAft>
              <a:buFont typeface="Wingdings" panose="05000000000000000000" pitchFamily="2" charset="2"/>
              <a:buChar char="l"/>
              <a:defRPr/>
            </a:pPr>
            <a:r>
              <a:rPr lang="zh-TW" altLang="en-US" sz="2800" b="1" dirty="0">
                <a:latin typeface="標楷體" pitchFamily="65" charset="-120"/>
                <a:ea typeface="標楷體" pitchFamily="65" charset="-120"/>
              </a:rPr>
              <a:t>傳真</a:t>
            </a:r>
            <a:r>
              <a:rPr lang="zh-TW" altLang="en-US" sz="2800" b="1" dirty="0">
                <a:latin typeface="Times New Roman" pitchFamily="18" charset="0"/>
                <a:ea typeface="華康中黑體" pitchFamily="49" charset="-120"/>
              </a:rPr>
              <a:t>：</a:t>
            </a:r>
            <a:r>
              <a:rPr lang="en-US" altLang="zh-TW" sz="2800" b="1" dirty="0" smtClean="0">
                <a:latin typeface="Times New Roman" pitchFamily="18" charset="0"/>
                <a:ea typeface="華康中黑體" pitchFamily="49" charset="-120"/>
              </a:rPr>
              <a:t>02-2773-8881</a:t>
            </a:r>
            <a:endParaRPr lang="en-US" altLang="zh-TW" sz="2800" b="1" dirty="0">
              <a:latin typeface="Times New Roman" pitchFamily="18" charset="0"/>
              <a:ea typeface="華康中黑體" pitchFamily="49" charset="-120"/>
            </a:endParaRPr>
          </a:p>
          <a:p>
            <a:pPr>
              <a:spcAft>
                <a:spcPts val="600"/>
              </a:spcAft>
              <a:buFont typeface="Wingdings" panose="05000000000000000000" pitchFamily="2" charset="2"/>
              <a:buChar char="l"/>
              <a:defRPr/>
            </a:pPr>
            <a:r>
              <a:rPr lang="zh-TW" altLang="en-US" sz="2800" b="1" dirty="0">
                <a:latin typeface="標楷體" pitchFamily="65" charset="-120"/>
                <a:ea typeface="標楷體" pitchFamily="65" charset="-120"/>
              </a:rPr>
              <a:t>網址</a:t>
            </a:r>
            <a:r>
              <a:rPr lang="zh-TW" altLang="en-US" sz="2800" b="1" dirty="0">
                <a:latin typeface="Times New Roman" pitchFamily="18" charset="0"/>
                <a:ea typeface="華康中黑體" pitchFamily="49" charset="-120"/>
              </a:rPr>
              <a:t>：</a:t>
            </a:r>
            <a:r>
              <a:rPr lang="en-US" altLang="zh-TW" sz="2800" b="1" dirty="0">
                <a:latin typeface="Times New Roman" pitchFamily="18" charset="0"/>
                <a:ea typeface="華康中黑體" pitchFamily="49" charset="-120"/>
                <a:hlinkClick r:id="rId2"/>
              </a:rPr>
              <a:t>https://www.jctv.ntut.edu.tw/star/</a:t>
            </a:r>
            <a:endParaRPr lang="en-US" altLang="zh-TW" sz="2800" b="1" dirty="0">
              <a:latin typeface="Times New Roman" pitchFamily="18" charset="0"/>
              <a:ea typeface="華康中黑體" pitchFamily="49" charset="-120"/>
            </a:endParaRPr>
          </a:p>
          <a:p>
            <a:pPr>
              <a:spcAft>
                <a:spcPts val="600"/>
              </a:spcAft>
              <a:buFont typeface="Wingdings" panose="05000000000000000000" pitchFamily="2" charset="2"/>
              <a:buChar char="l"/>
              <a:defRPr/>
            </a:pPr>
            <a:r>
              <a:rPr lang="zh-TW" altLang="en-US" sz="2800" b="1" dirty="0">
                <a:latin typeface="標楷體" pitchFamily="65" charset="-120"/>
                <a:ea typeface="標楷體" pitchFamily="65" charset="-120"/>
              </a:rPr>
              <a:t>電子郵件信箱</a:t>
            </a:r>
            <a:r>
              <a:rPr lang="zh-TW" altLang="en-US" sz="2800" b="1" dirty="0">
                <a:latin typeface="Times New Roman" pitchFamily="18" charset="0"/>
                <a:ea typeface="華康中黑體" pitchFamily="49" charset="-120"/>
              </a:rPr>
              <a:t>：</a:t>
            </a:r>
            <a:r>
              <a:rPr lang="en-US" altLang="zh-TW" sz="2800" b="1" dirty="0" smtClean="0">
                <a:latin typeface="Times New Roman" pitchFamily="18" charset="0"/>
                <a:ea typeface="華康中黑體" pitchFamily="49" charset="-120"/>
                <a:hlinkClick r:id="rId3"/>
              </a:rPr>
              <a:t>star@ntut.edu.tw</a:t>
            </a:r>
            <a:endParaRPr lang="en-US" altLang="zh-TW" sz="2800" b="1" dirty="0" smtClean="0">
              <a:latin typeface="Times New Roman" pitchFamily="18" charset="0"/>
              <a:ea typeface="華康中黑體" pitchFamily="49" charset="-120"/>
            </a:endParaRPr>
          </a:p>
          <a:p>
            <a:pPr marL="1520825" indent="-1520825">
              <a:buFontTx/>
              <a:buNone/>
              <a:defRPr/>
            </a:pPr>
            <a:endParaRPr lang="en-US" altLang="zh-TW" sz="2800" b="1" dirty="0" smtClean="0">
              <a:latin typeface="標楷體" panose="03000509000000000000" pitchFamily="65" charset="-120"/>
              <a:ea typeface="標楷體" panose="03000509000000000000" pitchFamily="65" charset="-120"/>
            </a:endParaRPr>
          </a:p>
          <a:p>
            <a:pPr marL="1520825" indent="-1520825">
              <a:buFontTx/>
              <a:buNone/>
              <a:defRPr/>
            </a:pPr>
            <a:endParaRPr lang="en-US" altLang="zh-TW" sz="2800" b="1" dirty="0">
              <a:latin typeface="標楷體" panose="03000509000000000000" pitchFamily="65" charset="-120"/>
              <a:ea typeface="標楷體" panose="03000509000000000000" pitchFamily="65" charset="-120"/>
            </a:endParaRPr>
          </a:p>
          <a:p>
            <a:pPr marL="1520825" indent="-1520825" algn="ctr">
              <a:buFontTx/>
              <a:buNone/>
              <a:defRPr/>
            </a:pPr>
            <a:r>
              <a:rPr lang="en-US" altLang="zh-TW" b="1" dirty="0" smtClean="0">
                <a:latin typeface="標楷體" panose="03000509000000000000" pitchFamily="65" charset="-120"/>
                <a:ea typeface="標楷體" panose="03000509000000000000" pitchFamily="65" charset="-120"/>
              </a:rPr>
              <a:t>~</a:t>
            </a:r>
            <a:r>
              <a:rPr lang="zh-TW" altLang="en-US" b="1" dirty="0" smtClean="0">
                <a:latin typeface="標楷體" panose="03000509000000000000" pitchFamily="65" charset="-120"/>
                <a:ea typeface="標楷體" panose="03000509000000000000" pitchFamily="65" charset="-120"/>
              </a:rPr>
              <a:t>感謝您的聆聽與參與</a:t>
            </a:r>
            <a:r>
              <a:rPr lang="en-US" altLang="zh-TW" b="1" dirty="0" smtClean="0">
                <a:latin typeface="標楷體" panose="03000509000000000000" pitchFamily="65" charset="-120"/>
                <a:ea typeface="標楷體" panose="03000509000000000000" pitchFamily="65" charset="-120"/>
              </a:rPr>
              <a:t>~</a:t>
            </a:r>
            <a:endParaRPr lang="zh-TW" altLang="en-US" b="1" dirty="0">
              <a:latin typeface="標楷體" panose="03000509000000000000" pitchFamily="65" charset="-120"/>
              <a:ea typeface="標楷體" panose="03000509000000000000" pitchFamily="65" charset="-120"/>
            </a:endParaRPr>
          </a:p>
          <a:p>
            <a:endParaRPr lang="zh-TW" altLang="en-US" dirty="0"/>
          </a:p>
        </p:txBody>
      </p:sp>
      <p:sp>
        <p:nvSpPr>
          <p:cNvPr id="4" name="投影片編號版面配置區 3"/>
          <p:cNvSpPr>
            <a:spLocks noGrp="1"/>
          </p:cNvSpPr>
          <p:nvPr>
            <p:ph type="sldNum" sz="quarter" idx="12"/>
          </p:nvPr>
        </p:nvSpPr>
        <p:spPr/>
        <p:txBody>
          <a:bodyPr/>
          <a:lstStyle/>
          <a:p>
            <a:pPr>
              <a:defRPr/>
            </a:pPr>
            <a:fld id="{E0396980-98E6-4E5D-B537-BBDCD0036471}" type="slidenum">
              <a:rPr lang="zh-TW" altLang="en-US" smtClean="0"/>
              <a:pPr>
                <a:defRPr/>
              </a:pPr>
              <a:t>86</a:t>
            </a:fld>
            <a:endParaRPr lang="en-US" altLang="zh-TW"/>
          </a:p>
        </p:txBody>
      </p:sp>
      <p:pic>
        <p:nvPicPr>
          <p:cNvPr id="5" name="圖片 4"/>
          <p:cNvPicPr>
            <a:picLocks noChangeAspect="1"/>
          </p:cNvPicPr>
          <p:nvPr/>
        </p:nvPicPr>
        <p:blipFill rotWithShape="1">
          <a:blip r:embed="rId4"/>
          <a:srcRect l="8709" r="10652"/>
          <a:stretch/>
        </p:blipFill>
        <p:spPr>
          <a:xfrm>
            <a:off x="6732240" y="3514130"/>
            <a:ext cx="2304256" cy="1643062"/>
          </a:xfrm>
          <a:prstGeom prst="rect">
            <a:avLst/>
          </a:prstGeom>
        </p:spPr>
      </p:pic>
    </p:spTree>
    <p:extLst>
      <p:ext uri="{BB962C8B-B14F-4D97-AF65-F5344CB8AC3E}">
        <p14:creationId xmlns:p14="http://schemas.microsoft.com/office/powerpoint/2010/main" val="2406061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編號版面配置區 5"/>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EC8B9BF0-013B-48F9-829A-AB3947B60339}" type="slidenum">
              <a:rPr lang="en-US" altLang="zh-TW" sz="1400"/>
              <a:pPr algn="r"/>
              <a:t>9</a:t>
            </a:fld>
            <a:endParaRPr lang="en-US" altLang="zh-TW" sz="1400"/>
          </a:p>
        </p:txBody>
      </p:sp>
      <p:grpSp>
        <p:nvGrpSpPr>
          <p:cNvPr id="26627" name="群組 37"/>
          <p:cNvGrpSpPr>
            <a:grpSpLocks/>
          </p:cNvGrpSpPr>
          <p:nvPr/>
        </p:nvGrpSpPr>
        <p:grpSpPr bwMode="auto">
          <a:xfrm>
            <a:off x="6459538" y="161925"/>
            <a:ext cx="2628900" cy="1214438"/>
            <a:chOff x="6516216" y="188640"/>
            <a:chExt cx="2627784" cy="1214437"/>
          </a:xfrm>
        </p:grpSpPr>
        <p:grpSp>
          <p:nvGrpSpPr>
            <p:cNvPr id="26637" name="群組 57"/>
            <p:cNvGrpSpPr>
              <a:grpSpLocks/>
            </p:cNvGrpSpPr>
            <p:nvPr/>
          </p:nvGrpSpPr>
          <p:grpSpPr bwMode="auto">
            <a:xfrm>
              <a:off x="6977063" y="188640"/>
              <a:ext cx="2166937" cy="1214437"/>
              <a:chOff x="6690632" y="1071546"/>
              <a:chExt cx="2167648" cy="1214446"/>
            </a:xfrm>
          </p:grpSpPr>
          <p:sp>
            <p:nvSpPr>
              <p:cNvPr id="23" name="圓角矩形 22"/>
              <p:cNvSpPr/>
              <p:nvPr/>
            </p:nvSpPr>
            <p:spPr bwMode="auto">
              <a:xfrm>
                <a:off x="6689964" y="1071546"/>
                <a:ext cx="357153" cy="1214446"/>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網路報名</a:t>
                </a:r>
              </a:p>
            </p:txBody>
          </p:sp>
          <p:sp>
            <p:nvSpPr>
              <p:cNvPr id="25" name="圓角矩形 24"/>
              <p:cNvSpPr/>
              <p:nvPr/>
            </p:nvSpPr>
            <p:spPr bwMode="auto">
              <a:xfrm>
                <a:off x="7137596"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資格審查</a:t>
                </a:r>
              </a:p>
            </p:txBody>
          </p:sp>
          <p:sp>
            <p:nvSpPr>
              <p:cNvPr id="26" name="圓角矩形 25"/>
              <p:cNvSpPr/>
              <p:nvPr/>
            </p:nvSpPr>
            <p:spPr bwMode="auto">
              <a:xfrm>
                <a:off x="7588402" y="1071546"/>
                <a:ext cx="358740"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排名查詢</a:t>
                </a:r>
              </a:p>
            </p:txBody>
          </p:sp>
          <p:sp>
            <p:nvSpPr>
              <p:cNvPr id="27" name="圓角矩形 26"/>
              <p:cNvSpPr/>
              <p:nvPr/>
            </p:nvSpPr>
            <p:spPr bwMode="auto">
              <a:xfrm>
                <a:off x="8051908" y="1071546"/>
                <a:ext cx="357153"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網路登記志願</a:t>
                </a:r>
              </a:p>
            </p:txBody>
          </p:sp>
          <p:sp>
            <p:nvSpPr>
              <p:cNvPr id="28" name="圓角矩形 27"/>
              <p:cNvSpPr/>
              <p:nvPr/>
            </p:nvSpPr>
            <p:spPr bwMode="auto">
              <a:xfrm>
                <a:off x="8501126" y="1071546"/>
                <a:ext cx="357154" cy="1214446"/>
              </a:xfrm>
              <a:prstGeom prst="roundRect">
                <a:avLst/>
              </a:prstGeom>
              <a:solidFill>
                <a:schemeClr val="accent6">
                  <a:lumMod val="20000"/>
                  <a:lumOff val="8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dirty="0">
                    <a:solidFill>
                      <a:schemeClr val="bg1"/>
                    </a:solidFill>
                    <a:latin typeface="Times New Roman" pitchFamily="18" charset="0"/>
                  </a:rPr>
                  <a:t>分發結果公告</a:t>
                </a:r>
              </a:p>
            </p:txBody>
          </p:sp>
          <p:cxnSp>
            <p:nvCxnSpPr>
              <p:cNvPr id="29" name="直線單箭頭接點 28"/>
              <p:cNvCxnSpPr>
                <a:stCxn id="23" idx="3"/>
                <a:endCxn id="25" idx="1"/>
              </p:cNvCxnSpPr>
              <p:nvPr/>
            </p:nvCxnSpPr>
            <p:spPr bwMode="auto">
              <a:xfrm>
                <a:off x="7047117" y="1679563"/>
                <a:ext cx="90479"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0" name="直線單箭頭接點 29"/>
              <p:cNvCxnSpPr>
                <a:stCxn id="25" idx="3"/>
                <a:endCxn id="26" idx="1"/>
              </p:cNvCxnSpPr>
              <p:nvPr/>
            </p:nvCxnSpPr>
            <p:spPr bwMode="auto">
              <a:xfrm>
                <a:off x="7494748" y="1679563"/>
                <a:ext cx="93654"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1" name="直線單箭頭接點 30"/>
              <p:cNvCxnSpPr>
                <a:stCxn id="26" idx="3"/>
                <a:endCxn id="27" idx="1"/>
              </p:cNvCxnSpPr>
              <p:nvPr/>
            </p:nvCxnSpPr>
            <p:spPr bwMode="auto">
              <a:xfrm>
                <a:off x="7947143" y="1679563"/>
                <a:ext cx="104765"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cxnSp>
            <p:nvCxnSpPr>
              <p:cNvPr id="32" name="直線單箭頭接點 31"/>
              <p:cNvCxnSpPr>
                <a:stCxn id="27" idx="3"/>
                <a:endCxn id="28" idx="1"/>
              </p:cNvCxnSpPr>
              <p:nvPr/>
            </p:nvCxnSpPr>
            <p:spPr bwMode="auto">
              <a:xfrm>
                <a:off x="8409060" y="1679563"/>
                <a:ext cx="92066"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33" name="圓角矩形 32"/>
            <p:cNvSpPr/>
            <p:nvPr/>
          </p:nvSpPr>
          <p:spPr bwMode="auto">
            <a:xfrm>
              <a:off x="6516216" y="188640"/>
              <a:ext cx="357035" cy="1214437"/>
            </a:xfrm>
            <a:prstGeom prst="roundRect">
              <a:avLst/>
            </a:prstGeom>
            <a:solidFill>
              <a:schemeClr val="accent6">
                <a:lumMod val="60000"/>
                <a:lumOff val="40000"/>
              </a:schemeClr>
            </a:solidFill>
            <a:ln>
              <a:noFill/>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eaVert" anchor="ctr"/>
            <a:lstStyle/>
            <a:p>
              <a:pPr algn="dist">
                <a:defRPr/>
              </a:pPr>
              <a:r>
                <a:rPr lang="zh-TW" altLang="en-US" sz="1400" b="1" dirty="0">
                  <a:solidFill>
                    <a:schemeClr val="bg1"/>
                  </a:solidFill>
                  <a:latin typeface="Times New Roman" pitchFamily="18" charset="0"/>
                </a:rPr>
                <a:t>上傳登錄資料</a:t>
              </a:r>
            </a:p>
          </p:txBody>
        </p:sp>
        <p:cxnSp>
          <p:nvCxnSpPr>
            <p:cNvPr id="34" name="直線單箭頭接點 33"/>
            <p:cNvCxnSpPr>
              <a:stCxn id="33" idx="3"/>
            </p:cNvCxnSpPr>
            <p:nvPr/>
          </p:nvCxnSpPr>
          <p:spPr bwMode="auto">
            <a:xfrm>
              <a:off x="6873251" y="796652"/>
              <a:ext cx="93623" cy="1587"/>
            </a:xfrm>
            <a:prstGeom prst="straightConnector1">
              <a:avLst/>
            </a:prstGeom>
            <a:solidFill>
              <a:schemeClr val="accent1"/>
            </a:solidFill>
            <a:ln w="9525" cap="flat" cmpd="sng" algn="ctr">
              <a:solidFill>
                <a:schemeClr val="accent6">
                  <a:lumMod val="60000"/>
                  <a:lumOff val="40000"/>
                </a:schemeClr>
              </a:solidFill>
              <a:prstDash val="solid"/>
              <a:round/>
              <a:headEnd type="none" w="med" len="med"/>
              <a:tailEnd type="arrow"/>
            </a:ln>
            <a:effectLst/>
          </p:spPr>
        </p:cxnSp>
      </p:grpSp>
      <p:sp>
        <p:nvSpPr>
          <p:cNvPr id="36" name="Rectangle 2"/>
          <p:cNvSpPr txBox="1">
            <a:spLocks noChangeArrowheads="1"/>
          </p:cNvSpPr>
          <p:nvPr/>
        </p:nvSpPr>
        <p:spPr bwMode="auto">
          <a:xfrm>
            <a:off x="-1" y="241970"/>
            <a:ext cx="6354763" cy="666750"/>
          </a:xfrm>
          <a:prstGeom prst="rect">
            <a:avLst/>
          </a:prstGeom>
          <a:noFill/>
          <a:ln w="9525">
            <a:noFill/>
            <a:miter lim="800000"/>
            <a:headEnd/>
            <a:tailEnd/>
          </a:ln>
        </p:spPr>
        <p:txBody>
          <a:bodyPr anchor="ctr"/>
          <a:lstStyle/>
          <a:p>
            <a:pPr>
              <a:defRPr/>
            </a:pPr>
            <a:r>
              <a:rPr lang="zh-TW" altLang="en-US" sz="3600" b="1" dirty="0" smtClean="0">
                <a:solidFill>
                  <a:srgbClr val="0000FF"/>
                </a:solidFill>
                <a:latin typeface="標楷體" pitchFamily="65" charset="-120"/>
                <a:ea typeface="標楷體" pitchFamily="65" charset="-120"/>
              </a:rPr>
              <a:t>貳、招生作業流程</a:t>
            </a:r>
            <a:r>
              <a:rPr lang="en-US" altLang="zh-TW" sz="2800" b="1" dirty="0" smtClean="0">
                <a:solidFill>
                  <a:srgbClr val="0000FF"/>
                </a:solidFill>
                <a:latin typeface="標楷體" pitchFamily="65" charset="-120"/>
                <a:ea typeface="標楷體" pitchFamily="65" charset="-120"/>
                <a:cs typeface="+mj-cs"/>
              </a:rPr>
              <a:t>-</a:t>
            </a:r>
            <a:r>
              <a:rPr lang="zh-TW" altLang="en-US" sz="2800" b="1" dirty="0">
                <a:solidFill>
                  <a:srgbClr val="0000FF"/>
                </a:solidFill>
                <a:latin typeface="標楷體" pitchFamily="65" charset="-120"/>
                <a:ea typeface="標楷體" pitchFamily="65" charset="-120"/>
                <a:cs typeface="+mj-cs"/>
              </a:rPr>
              <a:t>網路</a:t>
            </a:r>
            <a:r>
              <a:rPr lang="zh-TW" altLang="en-US" sz="2800" b="1" dirty="0" smtClean="0">
                <a:solidFill>
                  <a:srgbClr val="0000FF"/>
                </a:solidFill>
                <a:latin typeface="標楷體" pitchFamily="65" charset="-120"/>
                <a:ea typeface="標楷體" pitchFamily="65" charset="-120"/>
                <a:cs typeface="+mj-cs"/>
              </a:rPr>
              <a:t>報名</a:t>
            </a:r>
            <a:r>
              <a:rPr lang="en-US" altLang="zh-TW" sz="2800" b="1" dirty="0" smtClean="0">
                <a:solidFill>
                  <a:srgbClr val="0000FF"/>
                </a:solidFill>
                <a:latin typeface="Times New Roman" panose="02020603050405020304" pitchFamily="18" charset="0"/>
                <a:ea typeface="標楷體" pitchFamily="65" charset="-120"/>
                <a:cs typeface="Times New Roman" panose="02020603050405020304" pitchFamily="18" charset="0"/>
              </a:rPr>
              <a:t>(2/4)</a:t>
            </a:r>
            <a:endParaRPr lang="en-US" altLang="zh-TW" sz="2800" b="1" dirty="0">
              <a:solidFill>
                <a:srgbClr val="0000FF"/>
              </a:solidFill>
              <a:latin typeface="Times New Roman" panose="02020603050405020304" pitchFamily="18" charset="0"/>
              <a:ea typeface="標楷體" pitchFamily="65" charset="-120"/>
              <a:cs typeface="Times New Roman" panose="02020603050405020304" pitchFamily="18" charset="0"/>
            </a:endParaRPr>
          </a:p>
        </p:txBody>
      </p:sp>
      <p:sp>
        <p:nvSpPr>
          <p:cNvPr id="26630" name="文字方塊 36"/>
          <p:cNvSpPr txBox="1">
            <a:spLocks noChangeArrowheads="1"/>
          </p:cNvSpPr>
          <p:nvPr/>
        </p:nvSpPr>
        <p:spPr bwMode="auto">
          <a:xfrm>
            <a:off x="234927" y="4005064"/>
            <a:ext cx="8585545" cy="2472472"/>
          </a:xfrm>
          <a:prstGeom prst="rect">
            <a:avLst/>
          </a:prstGeom>
          <a:noFill/>
          <a:ln w="9525">
            <a:noFill/>
            <a:miter lim="800000"/>
            <a:headEnd/>
            <a:tailEnd/>
          </a:ln>
        </p:spPr>
        <p:txBody>
          <a:bodyPr wrap="square">
            <a:spAutoFit/>
          </a:bodyPr>
          <a:lstStyle/>
          <a:p>
            <a:pPr marL="457200" indent="-457200" algn="just">
              <a:spcAft>
                <a:spcPts val="400"/>
              </a:spcAft>
              <a:buFont typeface="Wingdings" panose="05000000000000000000" pitchFamily="2" charset="2"/>
              <a:buChar char="l"/>
            </a:pP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考生</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網路輸入與所屬高職學校審查並確定送出報名資料，均須於</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108</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13</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17:00</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前完成，始完成網路報名</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lgn="just">
              <a:spcAft>
                <a:spcPts val="400"/>
              </a:spcAft>
              <a:buFont typeface="Wingdings" panose="05000000000000000000" pitchFamily="2" charset="2"/>
              <a:buChar char="l"/>
            </a:pPr>
            <a:r>
              <a:rPr lang="zh-TW" altLang="en-US" sz="2400" dirty="0">
                <a:latin typeface="Times New Roman" panose="02020603050405020304" pitchFamily="18" charset="0"/>
                <a:ea typeface="標楷體" panose="03000509000000000000" pitchFamily="65" charset="-120"/>
              </a:rPr>
              <a:t>報名資料一經高職學校確認送出後，即</a:t>
            </a:r>
            <a:r>
              <a:rPr lang="zh-TW" altLang="en-US" sz="2800" b="1" dirty="0">
                <a:solidFill>
                  <a:srgbClr val="FF0000"/>
                </a:solidFill>
                <a:latin typeface="Times New Roman" panose="02020603050405020304" pitchFamily="18" charset="0"/>
                <a:ea typeface="標楷體" panose="03000509000000000000" pitchFamily="65" charset="-120"/>
              </a:rPr>
              <a:t>不得修改</a:t>
            </a:r>
            <a:r>
              <a:rPr lang="zh-TW" altLang="en-US" sz="2400" dirty="0">
                <a:latin typeface="Times New Roman" panose="02020603050405020304" pitchFamily="18" charset="0"/>
                <a:ea typeface="標楷體" panose="03000509000000000000" pitchFamily="65" charset="-120"/>
              </a:rPr>
              <a:t>，請審慎審查報名資料</a:t>
            </a:r>
            <a:r>
              <a:rPr lang="zh-TW" altLang="en-US" sz="2400" dirty="0" smtClean="0">
                <a:latin typeface="Times New Roman" panose="02020603050405020304" pitchFamily="18" charset="0"/>
                <a:ea typeface="標楷體" panose="03000509000000000000" pitchFamily="65" charset="-120"/>
              </a:rPr>
              <a:t>。</a:t>
            </a:r>
            <a:endParaRPr lang="en-US" altLang="zh-TW" sz="2400" dirty="0" smtClean="0">
              <a:latin typeface="Times New Roman" panose="02020603050405020304" pitchFamily="18" charset="0"/>
              <a:ea typeface="標楷體" panose="03000509000000000000" pitchFamily="65" charset="-120"/>
            </a:endParaRPr>
          </a:p>
          <a:p>
            <a:pPr marL="457200" indent="-457200" algn="just">
              <a:spcAft>
                <a:spcPts val="400"/>
              </a:spcAft>
              <a:buFont typeface="Wingdings" panose="05000000000000000000" pitchFamily="2" charset="2"/>
              <a:buChar char="l"/>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完成網路報名考生，須於網路報名系統「列印報名表件」列印相關報名表件，交由所屬高職學校審查並用印核章</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8" name="圓角矩形 37"/>
          <p:cNvSpPr/>
          <p:nvPr/>
        </p:nvSpPr>
        <p:spPr>
          <a:xfrm>
            <a:off x="234927" y="1142132"/>
            <a:ext cx="3880395" cy="468461"/>
          </a:xfrm>
          <a:prstGeom prst="roundRect">
            <a:avLst/>
          </a:prstGeom>
          <a:solidFill>
            <a:srgbClr val="FF99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zh-TW" altLang="en-US" sz="2800" b="1" dirty="0">
                <a:solidFill>
                  <a:schemeClr val="tx1"/>
                </a:solidFill>
                <a:latin typeface="標楷體" pitchFamily="65" charset="-120"/>
                <a:ea typeface="標楷體" pitchFamily="65" charset="-120"/>
              </a:rPr>
              <a:t>推薦考生網路報名</a:t>
            </a:r>
            <a:r>
              <a:rPr lang="zh-TW" altLang="en-US" sz="2800" b="1" dirty="0" smtClean="0">
                <a:solidFill>
                  <a:schemeClr val="tx1"/>
                </a:solidFill>
                <a:latin typeface="標楷體" pitchFamily="65" charset="-120"/>
                <a:ea typeface="標楷體" pitchFamily="65" charset="-120"/>
              </a:rPr>
              <a:t>時間</a:t>
            </a:r>
            <a:endParaRPr lang="zh-TW" altLang="en-US" sz="2800" b="1" dirty="0">
              <a:solidFill>
                <a:schemeClr val="tx1"/>
              </a:solidFill>
              <a:latin typeface="標楷體" pitchFamily="65" charset="-120"/>
              <a:ea typeface="標楷體" pitchFamily="65" charset="-120"/>
            </a:endParaRPr>
          </a:p>
        </p:txBody>
      </p:sp>
      <p:graphicFrame>
        <p:nvGraphicFramePr>
          <p:cNvPr id="2" name="表格 1"/>
          <p:cNvGraphicFramePr>
            <a:graphicFrameLocks noGrp="1"/>
          </p:cNvGraphicFramePr>
          <p:nvPr>
            <p:extLst>
              <p:ext uri="{D42A27DB-BD31-4B8C-83A1-F6EECF244321}">
                <p14:modId xmlns:p14="http://schemas.microsoft.com/office/powerpoint/2010/main" val="1109940380"/>
              </p:ext>
            </p:extLst>
          </p:nvPr>
        </p:nvGraphicFramePr>
        <p:xfrm>
          <a:off x="267056" y="1721450"/>
          <a:ext cx="8553416" cy="2230334"/>
        </p:xfrm>
        <a:graphic>
          <a:graphicData uri="http://schemas.openxmlformats.org/drawingml/2006/table">
            <a:tbl>
              <a:tblPr firstRow="1" bandRow="1">
                <a:tableStyleId>{B301B821-A1FF-4177-AEE7-76D212191A09}</a:tableStyleId>
              </a:tblPr>
              <a:tblGrid>
                <a:gridCol w="1749744"/>
                <a:gridCol w="6803672"/>
              </a:tblGrid>
              <a:tr h="860965">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考生作業系統</a:t>
                      </a:r>
                      <a:r>
                        <a:rPr lang="en-US" altLang="zh-TW" sz="2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
                      </a:r>
                      <a:br>
                        <a:rPr lang="en-US" altLang="zh-TW" sz="2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zh-TW" altLang="en-US" sz="28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網路報名系統開放</a:t>
                      </a:r>
                      <a:r>
                        <a:rPr lang="zh-TW" altLang="en-US"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時間</a:t>
                      </a:r>
                    </a:p>
                  </a:txBody>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TW" altLang="en-US" sz="28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tc>
              </a:tr>
              <a:tr h="642727">
                <a:tc>
                  <a:txBody>
                    <a:bodyPr/>
                    <a:lstStyle/>
                    <a:p>
                      <a:pPr algn="ct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練習版</a:t>
                      </a:r>
                      <a:endPar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algn="ct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8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800" dirty="0" smtClean="0">
                          <a:latin typeface="Times New Roman" panose="02020603050405020304" pitchFamily="18" charset="0"/>
                          <a:ea typeface="標楷體" panose="03000509000000000000" pitchFamily="65" charset="-120"/>
                          <a:cs typeface="Times New Roman" panose="02020603050405020304" pitchFamily="18" charset="0"/>
                        </a:rPr>
                        <a:t>17:00</a:t>
                      </a:r>
                      <a:endParaRPr lang="zh-TW" altLang="en-US" sz="2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r h="642727">
                <a:tc>
                  <a:txBody>
                    <a:bodyPr/>
                    <a:lstStyle/>
                    <a:p>
                      <a:pPr algn="ct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正式版</a:t>
                      </a:r>
                      <a:endParaRPr lang="zh-TW" altLang="en-US" sz="2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 </a:t>
                      </a:r>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108</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17:00</a:t>
                      </a:r>
                      <a:endParaRPr lang="zh-TW" altLang="en-US" sz="2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anchor="ctr"/>
                </a:tc>
              </a:tr>
            </a:tbl>
          </a:graphicData>
        </a:graphic>
      </p:graphicFrame>
    </p:spTree>
    <p:extLst>
      <p:ext uri="{BB962C8B-B14F-4D97-AF65-F5344CB8AC3E}">
        <p14:creationId xmlns:p14="http://schemas.microsoft.com/office/powerpoint/2010/main" val="2784641753"/>
      </p:ext>
    </p:extLst>
  </p:cSld>
  <p:clrMapOvr>
    <a:masterClrMapping/>
  </p:clrMapOvr>
  <p:timing>
    <p:tnLst>
      <p:par>
        <p:cTn id="1" dur="indefinite" restart="never" nodeType="tmRoot"/>
      </p:par>
    </p:tnLst>
  </p:timing>
</p:sld>
</file>

<file path=ppt/theme/theme1.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81804</TotalTime>
  <Words>7905</Words>
  <Application>Microsoft Office PowerPoint</Application>
  <PresentationFormat>如螢幕大小 (4:3)</PresentationFormat>
  <Paragraphs>960</Paragraphs>
  <Slides>86</Slides>
  <Notes>66</Notes>
  <HiddenSlides>0</HiddenSlides>
  <MMClips>0</MMClips>
  <ScaleCrop>false</ScaleCrop>
  <HeadingPairs>
    <vt:vector size="6" baseType="variant">
      <vt:variant>
        <vt:lpstr>使用字型</vt:lpstr>
      </vt:variant>
      <vt:variant>
        <vt:i4>12</vt:i4>
      </vt:variant>
      <vt:variant>
        <vt:lpstr>佈景主題</vt:lpstr>
      </vt:variant>
      <vt:variant>
        <vt:i4>1</vt:i4>
      </vt:variant>
      <vt:variant>
        <vt:lpstr>投影片標題</vt:lpstr>
      </vt:variant>
      <vt:variant>
        <vt:i4>86</vt:i4>
      </vt:variant>
    </vt:vector>
  </HeadingPairs>
  <TitlesOfParts>
    <vt:vector size="99" baseType="lpstr">
      <vt:lpstr>Arial Unicode MS</vt:lpstr>
      <vt:lpstr>華康中黑體</vt:lpstr>
      <vt:lpstr>華康粗圓體</vt:lpstr>
      <vt:lpstr>超研澤超黑</vt:lpstr>
      <vt:lpstr>新細明體</vt:lpstr>
      <vt:lpstr>標楷體</vt:lpstr>
      <vt:lpstr>Arial</vt:lpstr>
      <vt:lpstr>Arial Black</vt:lpstr>
      <vt:lpstr>Calibri</vt:lpstr>
      <vt:lpstr>Times New Roman</vt:lpstr>
      <vt:lpstr>Wingdings</vt:lpstr>
      <vt:lpstr>Wingdings 2</vt:lpstr>
      <vt:lpstr>自訂設計</vt:lpstr>
      <vt:lpstr>PowerPoint 簡報</vt:lpstr>
      <vt:lpstr>簡報大綱</vt:lpstr>
      <vt:lpstr>壹、重大變革</vt:lpstr>
      <vt:lpstr>PowerPoint 簡報</vt:lpstr>
      <vt:lpstr>PowerPoint 簡報</vt:lpstr>
      <vt:lpstr>PowerPoint 簡報</vt:lpstr>
      <vt:lpstr>貳、招生作業流程-</vt:lpstr>
      <vt:lpstr>PowerPoint 簡報</vt:lpstr>
      <vt:lpstr>PowerPoint 簡報</vt:lpstr>
      <vt:lpstr>PowerPoint 簡報</vt:lpstr>
      <vt:lpstr>PowerPoint 簡報</vt:lpstr>
      <vt:lpstr>貳、招生作業流程-提醒事項</vt:lpstr>
      <vt:lpstr>貳、招生作業流程-網路報名作業流程</vt:lpstr>
      <vt:lpstr>PowerPoint 簡報</vt:lpstr>
      <vt:lpstr>PowerPoint 簡報</vt:lpstr>
      <vt:lpstr>PowerPoint 簡報</vt:lpstr>
      <vt:lpstr>PowerPoint 簡報</vt:lpstr>
      <vt:lpstr>貳、招生作業流程-分發方式</vt:lpstr>
      <vt:lpstr>貳、招生作業流程-分發規定(1/3)</vt:lpstr>
      <vt:lpstr>貳、招生作業流程-分發規定(2/3)</vt:lpstr>
      <vt:lpstr>貳、招生作業流程-分發規定(3/3)</vt:lpstr>
      <vt:lpstr>貳、招生作業流程-分發結果公告</vt:lpstr>
      <vt:lpstr>貳、招生作業流程-錄取規定說明 </vt:lpstr>
      <vt:lpstr>貳、招生作業流程-放棄錄取資格 </vt:lpstr>
      <vt:lpstr>貳、招生作業流程-提醒事項</vt:lpstr>
      <vt:lpstr>一、高職學校作業及查詢系統-系統登入(1/3)</vt:lpstr>
      <vt:lpstr>一、高職學校作業及查詢系統-系統登入(2/3)</vt:lpstr>
      <vt:lpstr>一、高職學校作業及查詢系統-系統登入(3/3)</vt:lpstr>
      <vt:lpstr>一、高職學校作業及查詢系統-注意事項</vt:lpstr>
      <vt:lpstr>一、高職學校作業及查詢系統-確認學校及承辦人資訊</vt:lpstr>
      <vt:lpstr>一、高職學校作業及查詢系統-確認推薦學生遴選辦法</vt:lpstr>
      <vt:lpstr>一、高職學校作業及查詢系統-上傳其他項目</vt:lpstr>
      <vt:lpstr>一、高職學校作業及查詢系統-登錄推薦資料(1/12)</vt:lpstr>
      <vt:lpstr>一、高職學校作業及查詢系統-登錄推薦資料(2/12)</vt:lpstr>
      <vt:lpstr>一、高職學校作業及查詢系統-登錄推薦資料(3/12)</vt:lpstr>
      <vt:lpstr>一、高職學校作業及查詢系統-登錄推薦資料(4/12)</vt:lpstr>
      <vt:lpstr>一、高職學校作業及查詢系統-登錄推薦資料(5/12)</vt:lpstr>
      <vt:lpstr>一、高職學校作業及查詢系統-登錄推薦資料(6/12)</vt:lpstr>
      <vt:lpstr>一、高職學校作業及查詢系統-登錄推薦資料(7/12)</vt:lpstr>
      <vt:lpstr>一、高職學校作業及查詢系統-登錄推薦資料(8/12)</vt:lpstr>
      <vt:lpstr>一、高職學校作業及查詢系統-登錄推薦資料(9/12)</vt:lpstr>
      <vt:lpstr>一、高職學校作業及查詢系統-登錄推薦資料(10/12)</vt:lpstr>
      <vt:lpstr>一、高職學校作業及查詢系統-登錄推薦資料(11/12)</vt:lpstr>
      <vt:lpstr>一、高職學校作業及查詢系統-登錄推薦資料(12/12)</vt:lpstr>
      <vt:lpstr>一、高職學校作業及查詢系統-列印表件(1/3)</vt:lpstr>
      <vt:lpstr>一、高職學校作業及查詢系統-列印表件(2/3)</vt:lpstr>
      <vt:lpstr>一、高職學校作業及查詢系統-列印表件(3/3)</vt:lpstr>
      <vt:lpstr>一、高職學校作業及查詢系統-考生資料審查(1/6)</vt:lpstr>
      <vt:lpstr>一、高職學校作業及查詢系統-考生資料審查(2/6)</vt:lpstr>
      <vt:lpstr>一、高職學校作業及查詢系統-考生資料審查(3/6)</vt:lpstr>
      <vt:lpstr>一、高職學校作業及查詢系統-考生資料審查(4/6)</vt:lpstr>
      <vt:lpstr>一、高職學校作業及查詢系統-考生資料審查(5/6)</vt:lpstr>
      <vt:lpstr>一、高職學校作業及查詢系統-考生資料審查(6/6)</vt:lpstr>
      <vt:lpstr>一、高職學校作業及查詢系統-查詢考生報名資格及                                             第6、7比序審查結果</vt:lpstr>
      <vt:lpstr>一、高職學校作業及查詢系統-查詢</vt:lpstr>
      <vt:lpstr>二、網路報名系統-系統登入(1/5)</vt:lpstr>
      <vt:lpstr>二、網路報名系統-系統登入(2/5)</vt:lpstr>
      <vt:lpstr>二、網路報名系統-系統登入(3/5)</vt:lpstr>
      <vt:lpstr>二、網路報名系統-系統登入(4/5)</vt:lpstr>
      <vt:lpstr>二、網路報名系統-系統登入(5/5)</vt:lpstr>
      <vt:lpstr>二、網路報名系統-報名注意事項</vt:lpstr>
      <vt:lpstr>二、網路報名系統-隱私權保護政策聲明</vt:lpstr>
      <vt:lpstr>二、網路報名系統-網路報名作業(1/12)</vt:lpstr>
      <vt:lpstr>二、網路報名系統-網路報名作業(2/12)</vt:lpstr>
      <vt:lpstr>二、網路報名系統-網路報名作業(3/12)</vt:lpstr>
      <vt:lpstr>二、網路報名系統-網路報名作業(4/12)</vt:lpstr>
      <vt:lpstr>二、網路報名系統-網路報名作業(5/12)</vt:lpstr>
      <vt:lpstr>二、網路報名系統-網路報名作業(6/12)</vt:lpstr>
      <vt:lpstr>二、網路報名系統-網路報名作業(7/12)</vt:lpstr>
      <vt:lpstr>二、網路報名系統-網路報名作業(8/12)</vt:lpstr>
      <vt:lpstr>二、網路報名系統-網路報名作業(9/12)</vt:lpstr>
      <vt:lpstr>二、網路報名系統-網路報名作業(10/12)</vt:lpstr>
      <vt:lpstr>二、網路報名系統-網路報名作業(11/12)</vt:lpstr>
      <vt:lpstr>二、網路報名系統-網路報名作業(12/12)</vt:lpstr>
      <vt:lpstr>二、網路報名系統-查詢收件狀態</vt:lpstr>
      <vt:lpstr>二、網路報名系統-審查結果查詢(1/2)</vt:lpstr>
      <vt:lpstr>二、網路報名系統-審查結果查詢(2/2)</vt:lpstr>
      <vt:lpstr>三、網路選填登記就讀志願系統-系統登入(1/3)</vt:lpstr>
      <vt:lpstr>三、網路選填登記就讀志願系統-系統登入(2/3)</vt:lpstr>
      <vt:lpstr>三、網路選填登記就讀志願系統-系統登入(3/3)</vt:lpstr>
      <vt:lpstr>三、網路選填登記就讀志願系統-選填志願(1/3)</vt:lpstr>
      <vt:lpstr>三、網路選填登記就讀志願系統-選填志願(2/3)</vt:lpstr>
      <vt:lpstr>三、網路選填登記就讀志願系統-選填志願(3/3)</vt:lpstr>
      <vt:lpstr>三、網路選填登記就讀志願系統-列印就讀志願表</vt:lpstr>
      <vt:lpstr>四、系統操作手冊</vt:lpstr>
      <vt:lpstr>肆、意見交流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108學年度繁星網路作業系統說明會</dc:title>
  <dc:creator>User</dc:creator>
  <cp:lastModifiedBy>林明誼</cp:lastModifiedBy>
  <cp:revision>1559</cp:revision>
  <cp:lastPrinted>2019-02-11T08:30:44Z</cp:lastPrinted>
  <dcterms:created xsi:type="dcterms:W3CDTF">2010-11-29T05:36:38Z</dcterms:created>
  <dcterms:modified xsi:type="dcterms:W3CDTF">2019-02-18T00:54:04Z</dcterms:modified>
</cp:coreProperties>
</file>